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" roundtripDataSignature="AMtx7miE9QbXi9fi101MMjt4bnw/DpOj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customschemas.google.com/relationships/presentationmetadata" Target="metadata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b80be13e0d_0_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gb80be13e0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80be13e0d_0_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gb80be13e0d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80be13e0d_0_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gb80be13e0d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b80be13e0d_0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b80be13e0d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b80be13e0d_0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gb80be13e0d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80be13e0d_0_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9" name="Google Shape;179;gb80be13e0d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b80be13e0d_0_10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5" name="Google Shape;185;gb80be13e0d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80be13e0d_0_10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gb80be13e0d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b80be13e0d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" name="Google Shape;197;gb80be13e0d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b80be13e0d_0_1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3" name="Google Shape;203;gb80be13e0d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3472260a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c3472260ae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c3472260ae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b80be13e0d_0_1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9" name="Google Shape;209;gb80be13e0d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b80be13e0d_0_1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5" name="Google Shape;215;gb80be13e0d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b80be13e0d_0_1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gb80be13e0d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b80be13e0d_0_1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gb80be13e0d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b80be13e0d_0_1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3" name="Google Shape;233;gb80be13e0d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b80be13e0d_0_1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9" name="Google Shape;239;gb80be13e0d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b80be13e0d_0_1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gb80be13e0d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b80be13e0d_0_1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1" name="Google Shape;251;gb80be13e0d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b80be13e0d_0_17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7" name="Google Shape;257;gb80be13e0d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b80be13e0d_0_1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3" name="Google Shape;263;gb80be13e0d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3</a:t>
            </a:fld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b80be13e0d_0_1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9" name="Google Shape;269;gb80be13e0d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b80be13e0d_0_2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5" name="Google Shape;275;gb80be13e0d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b80be13e0d_0_1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1" name="Google Shape;281;gb80be13e0d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b80be13e0d_0_20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gb80be13e0d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b80be13e0d_0_2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3" name="Google Shape;293;gb80be13e0d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b80be13e0d_0_2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9" name="Google Shape;299;gb80be13e0d_0_2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b80be13e0d_0_2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b80be13e0d_0_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b80be13e0d_0_2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1" name="Google Shape;311;gb80be13e0d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b80be13e0d_0_2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7" name="Google Shape;317;gb80be13e0d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b80be13e0d_0_2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3" name="Google Shape;323;gb80be13e0d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b80be13e0d_0_2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9" name="Google Shape;329;gb80be13e0d_0_2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b80be13e0d_0_2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5" name="Google Shape;335;gb80be13e0d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b80be13e0d_0_2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1" name="Google Shape;341;gb80be13e0d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c6f616e6e6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43</a:t>
            </a:fld>
            <a:endParaRPr/>
          </a:p>
        </p:txBody>
      </p:sp>
      <p:sp>
        <p:nvSpPr>
          <p:cNvPr id="347" name="Google Shape;347;gc6f616e6e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8" name="Google Shape;348;gc6f616e6e6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c6f616e6e6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44</a:t>
            </a:fld>
            <a:endParaRPr/>
          </a:p>
        </p:txBody>
      </p:sp>
      <p:sp>
        <p:nvSpPr>
          <p:cNvPr id="356" name="Google Shape;356;gc6f616e6e6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7" name="Google Shape;357;gc6f616e6e6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b80be13e0d_0_27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45</a:t>
            </a:fld>
            <a:endParaRPr/>
          </a:p>
        </p:txBody>
      </p:sp>
      <p:sp>
        <p:nvSpPr>
          <p:cNvPr id="364" name="Google Shape;364;gb80be13e0d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5" name="Google Shape;365;gb80be13e0d_0_2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b80be13e0d_0_27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46</a:t>
            </a:fld>
            <a:endParaRPr/>
          </a:p>
        </p:txBody>
      </p:sp>
      <p:sp>
        <p:nvSpPr>
          <p:cNvPr id="372" name="Google Shape;372;gb80be13e0d_0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3" name="Google Shape;373;gb80be13e0d_0_27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b80be13e0d_0_28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47</a:t>
            </a:fld>
            <a:endParaRPr/>
          </a:p>
        </p:txBody>
      </p:sp>
      <p:sp>
        <p:nvSpPr>
          <p:cNvPr id="380" name="Google Shape;380;gb80be13e0d_0_2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1" name="Google Shape;381;gb80be13e0d_0_2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b80be13e0d_0_29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48</a:t>
            </a:fld>
            <a:endParaRPr/>
          </a:p>
        </p:txBody>
      </p:sp>
      <p:sp>
        <p:nvSpPr>
          <p:cNvPr id="388" name="Google Shape;388;gb80be13e0d_0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9" name="Google Shape;389;gb80be13e0d_0_2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b80be13e0d_0_30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49</a:t>
            </a:fld>
            <a:endParaRPr/>
          </a:p>
        </p:txBody>
      </p:sp>
      <p:sp>
        <p:nvSpPr>
          <p:cNvPr id="397" name="Google Shape;397;gb80be13e0d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8" name="Google Shape;398;gb80be13e0d_0_30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80be13e0d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gb80be13e0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e3a79b83b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/>
              <a:t>50</a:t>
            </a:fld>
            <a:endParaRPr/>
          </a:p>
        </p:txBody>
      </p:sp>
      <p:sp>
        <p:nvSpPr>
          <p:cNvPr id="405" name="Google Shape;405;ge3a79b83b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6" name="Google Shape;406;ge3a79b83b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ca95200c25_0_1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3" name="Google Shape;413;gca95200c25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80be13e0d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b80be13e0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80be13e0d_0_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gb80be13e0d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80be13e0d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gb80be13e0d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80be13e0d_0_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gb80be13e0d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7"/>
          <p:cNvSpPr txBox="1">
            <a:spLocks noGrp="1"/>
          </p:cNvSpPr>
          <p:nvPr>
            <p:ph type="ctrTitle"/>
          </p:nvPr>
        </p:nvSpPr>
        <p:spPr>
          <a:xfrm>
            <a:off x="4937759" y="758952"/>
            <a:ext cx="6710289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alibri"/>
              <a:buNone/>
              <a:defRPr sz="8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7"/>
          <p:cNvSpPr txBox="1">
            <a:spLocks noGrp="1"/>
          </p:cNvSpPr>
          <p:nvPr>
            <p:ph type="subTitle" idx="1"/>
          </p:nvPr>
        </p:nvSpPr>
        <p:spPr>
          <a:xfrm>
            <a:off x="4937758" y="4455620"/>
            <a:ext cx="671028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9" name="Google Shape;19;p27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7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22" name="Google Shape;22;p2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body" idx="1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7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7"/>
          <p:cNvSpPr txBox="1">
            <a:spLocks noGrp="1"/>
          </p:cNvSpPr>
          <p:nvPr>
            <p:ph type="title"/>
          </p:nvPr>
        </p:nvSpPr>
        <p:spPr>
          <a:xfrm rot="5400000">
            <a:off x="7160640" y="1979039"/>
            <a:ext cx="5757421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7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1"/>
            <a:ext cx="5757422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6" name="Google Shape;86;p37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7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1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1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29"/>
          <p:cNvSpPr txBox="1">
            <a:spLocks noGrp="1"/>
          </p:cNvSpPr>
          <p:nvPr>
            <p:ph type="body" idx="2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7" name="Google Shape;37;p29"/>
          <p:cNvSpPr txBox="1">
            <a:spLocks noGrp="1"/>
          </p:cNvSpPr>
          <p:nvPr>
            <p:ph type="body" idx="3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body" idx="4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body" idx="1"/>
          </p:nvPr>
        </p:nvSpPr>
        <p:spPr>
          <a:xfrm>
            <a:off x="109727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30"/>
          <p:cNvSpPr txBox="1">
            <a:spLocks noGrp="1"/>
          </p:cNvSpPr>
          <p:nvPr>
            <p:ph type="body" idx="2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6" name="Google Shape;46;p30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0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2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 b="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2"/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32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2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55" name="Google Shape;55;p3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4" name="Google Shape;64;p34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>
            <a:spLocks noGrp="1"/>
          </p:cNvSpPr>
          <p:nvPr>
            <p:ph type="pic" idx="2"/>
          </p:nvPr>
        </p:nvSpPr>
        <p:spPr>
          <a:xfrm>
            <a:off x="15" y="0"/>
            <a:ext cx="12191985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457200" tIns="457200" rIns="0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body" idx="1"/>
          </p:nvPr>
        </p:nvSpPr>
        <p:spPr>
          <a:xfrm>
            <a:off x="1097280" y="5907023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5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◦"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◦"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◦"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Char char="◦"/>
              <a:defRPr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cxnSp>
        <p:nvCxnSpPr>
          <p:cNvPr id="15" name="Google Shape;15;p26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liveira.orlandi@bm.pr.gov.b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meter.com/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o9J_l7kNIes=/" TargetMode="Externa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3868149" y="3139325"/>
            <a:ext cx="7315200" cy="40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pt-BR"/>
              <a:t>Sistema de Comando de Incidentes</a:t>
            </a:r>
            <a:endParaRPr/>
          </a:p>
          <a:p>
            <a:pPr marL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endParaRPr b="0"/>
          </a:p>
          <a:p>
            <a:pPr marL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pt-BR" b="0"/>
              <a:t>Simulado de Mesa  </a:t>
            </a:r>
            <a:endParaRPr b="0"/>
          </a:p>
          <a:p>
            <a:pPr marL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endParaRPr b="0"/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5064758" y="317520"/>
            <a:ext cx="6710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pt-BR"/>
              <a:t>CENTRO DE ENSINO E INSTRUÇÃO</a:t>
            </a:r>
            <a:endParaRPr/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80be13e0d_0_6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1. Revise seu plano de preparação e resposta a emergências existente: </a:t>
            </a:r>
            <a:endParaRPr/>
          </a:p>
        </p:txBody>
      </p:sp>
      <p:sp>
        <p:nvSpPr>
          <p:cNvPr id="152" name="Google Shape;152;gb80be13e0d_0_6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prematuro e fadado ao fracasso testar seu plano antes que ele esteja concluído.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Testar o plano é o objetivo do exercício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 você acha que seu plano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não é abrangente ou completo, pode fazer mais sentido começar com outra forma de exercício baseado em discussão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em vez de um plano de mesa.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Existem vários tipos de exercícios aceitos que podem ser usados na abordagem de elementos de construção.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exercícios devem ser planejados em um ciclo que aumenta em complexidade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3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80be13e0d_0_7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1. Revise seu plano de preparação e resposta a emergências existente: </a:t>
            </a:r>
            <a:endParaRPr/>
          </a:p>
        </p:txBody>
      </p:sp>
      <p:sp>
        <p:nvSpPr>
          <p:cNvPr id="158" name="Google Shape;158;gb80be13e0d_0_70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Cada exercício sucessivo deve ser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construído na escala e na experiência do anterior.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Portanto, dois requisitos devem ser atendidos antes de prosseguir no caminho para um exercício de mesa: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b80be13e0d_0_7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1. Revise seu plano de preparação e resposta a emergências existente: </a:t>
            </a:r>
            <a:endParaRPr/>
          </a:p>
        </p:txBody>
      </p:sp>
      <p:sp>
        <p:nvSpPr>
          <p:cNvPr id="164" name="Google Shape;164;gb80be13e0d_0_7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Certifique-se de que o plano de sua organização esteja completo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que tenha sido testado em exercícios menores, como workshops ou seminários.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Além disso, conforme você avança,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certifique-se de que seu plano existente tenha detalhes suficientes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sobre as áreas que você identifica como objetivos.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se você identificar a notificação de emergência como um objetivo, certifique-se de que isso esteja realmente em seu plano e que os discentes não sejam forçados a improvisar enquanto avançam.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80be13e0d_0_8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2. Defina uma meta </a:t>
            </a:r>
            <a:endParaRPr/>
          </a:p>
        </p:txBody>
      </p:sp>
      <p:sp>
        <p:nvSpPr>
          <p:cNvPr id="170" name="Google Shape;170;gb80be13e0d_0_8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Seja específico ou de natureza mais geral, deve haver um objetivo abrangente para o exercício de mesa.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Essa meta deve se alinhar bem com a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realidade atual da organização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não com algum nível de condição prevista ou desejado no futuro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Teste o plano que você tem, não o plano que você deseja.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b80be13e0d_0_9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3. Crie uma equipe</a:t>
            </a:r>
            <a:endParaRPr/>
          </a:p>
        </p:txBody>
      </p:sp>
      <p:sp>
        <p:nvSpPr>
          <p:cNvPr id="176" name="Google Shape;176;gb80be13e0d_0_90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desenvolvimento, a facilitação e a avaliação dos exercícios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são mais bem realizados por equipes pequenas do que individualmente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É útil ter uma contribuição multidisciplinar para garantir que as metas, objetivos e cenário sejam atingidos.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Embora seja útil ter uma variedade de perspectivas, é igualmente importante selecionar colegas de equipe que tenham conhecimento e estejam familiarizados com o plano e as áreas que serão identificadas como objetivos.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80be13e0d_0_97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3. Crie uma equipe</a:t>
            </a:r>
            <a:endParaRPr/>
          </a:p>
        </p:txBody>
      </p:sp>
      <p:sp>
        <p:nvSpPr>
          <p:cNvPr id="182" name="Google Shape;182;gb80be13e0d_0_97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Embora isso possa parecer óbvio, lembre-se de que as pessoas que provavelmente serão participantes do exercício não devem fazer parte da equipe de desenvolvimento.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Você quer que o cenário seja novo e desafiador quando for apresentado no dia do exercício. Algum grau de segurança será necessário para manter os detalhes do exercício em segredo até o momento apropriado.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b80be13e0d_0_10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4. Desenvolva os objetivos </a:t>
            </a:r>
            <a:endParaRPr/>
          </a:p>
        </p:txBody>
      </p:sp>
      <p:sp>
        <p:nvSpPr>
          <p:cNvPr id="188" name="Google Shape;188;gb80be13e0d_0_10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objetivos são o cerne do exercício. É importante manter o cenário alinhado com os objetivos do exercício à medida que avança pela linha da história.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sigla SMART foi usada por muitos profissionais para reforçar os elementos essenciais de objetos eficazes. Esses elementos são: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b80be13e0d_0_10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4. Desenvolva os objetivos </a:t>
            </a:r>
            <a:endParaRPr/>
          </a:p>
        </p:txBody>
      </p:sp>
      <p:pic>
        <p:nvPicPr>
          <p:cNvPr id="194" name="Google Shape;194;gb80be13e0d_0_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89875" y="1737400"/>
            <a:ext cx="5556976" cy="460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b80be13e0d_0_2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4. Desenvolva os objetivos </a:t>
            </a:r>
            <a:endParaRPr/>
          </a:p>
        </p:txBody>
      </p:sp>
      <p:sp>
        <p:nvSpPr>
          <p:cNvPr id="200" name="Google Shape;200;gb80be13e0d_0_24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Dica de exercício: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Antes de determinar um cenário de exercício, decida sobre um número razoável (3-5) de objetivos de exercício específicos.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 exemplo, se você decidir testar sua resposta organizacional a um incidente vazamento de Produtos Perigosos,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primeiro decida em quais aspectos da resposta você deve se concentrar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e, em seguida, desenvolva um cenário que se alinhe com os objetivos.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Desenvolver o cenário antes dos objetivos geralmente resulta em confusão e em uma experiência de exercício contraproducente.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b80be13e0d_0_12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4. Desenvolva os objetivos </a:t>
            </a:r>
            <a:endParaRPr/>
          </a:p>
        </p:txBody>
      </p:sp>
      <p:sp>
        <p:nvSpPr>
          <p:cNvPr id="206" name="Google Shape;206;gb80be13e0d_0_12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soubermos, por exemplo, que um elemento do plano identificado para teste são as comunicações, o objetivo pode ser: Objetivo 1: capacidade de teste para comunicar rapidamente mensagens padronizadas por meio de modelos de incidentes e mensagens.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Atenha-se ao tempo do exercício e mantenha a ação em movimento para simular uma linha do tempo compactada para o evento. Não permita que os participantes atrapalhem o exercício com discussões paralelas, divergências ou disputas de políticas de nível superior.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3472260ae_0_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pt-BR"/>
              <a:t>Apresentação Pessoal</a:t>
            </a:r>
            <a:endParaRPr/>
          </a:p>
        </p:txBody>
      </p:sp>
      <p:sp>
        <p:nvSpPr>
          <p:cNvPr id="101" name="Google Shape;101;gc3472260ae_0_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pt-BR"/>
              <a:t>Capitão QOBM Oliveira Orlandi Junior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pt-BR"/>
              <a:t>Local de Trabalho: BM-7/CCB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pt-BR"/>
              <a:t>Email: </a:t>
            </a:r>
            <a:r>
              <a:rPr lang="pt-BR" u="sng">
                <a:solidFill>
                  <a:schemeClr val="hlink"/>
                </a:solidFill>
                <a:hlinkClick r:id="rId3"/>
              </a:rPr>
              <a:t>oliveira.orlandi@bm.pr.gov.br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</a:pPr>
            <a:r>
              <a:rPr lang="pt-BR"/>
              <a:t>Telefone: (41) 99949-1585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b80be13e0d_0_13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5. Desenvolva o cenário </a:t>
            </a:r>
            <a:endParaRPr/>
          </a:p>
        </p:txBody>
      </p:sp>
      <p:sp>
        <p:nvSpPr>
          <p:cNvPr id="212" name="Google Shape;212;gb80be13e0d_0_13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Embora você possa ter um roteiro de Hollywood em mente para o seu exercício, será necessário certificar-se de que a história está alinhada com os objetivos identificados e é plausível.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Gráficos, videoclipes e outros recursos audiovisuais podem ajudar a dar vida à história, mas não deixe que seus valores de produção ofusquem a tarefa em questão.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b80be13e0d_0_12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5. Desenvolva o cenário </a:t>
            </a:r>
            <a:endParaRPr/>
          </a:p>
        </p:txBody>
      </p:sp>
      <p:sp>
        <p:nvSpPr>
          <p:cNvPr id="218" name="Google Shape;218;gb80be13e0d_0_129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 lnSpcReduction="10000"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Uma boa pergunta é: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“Isso poderia acontecer aqui?”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Uma história menos produtiva pode ser focada em um evento que aconteceu em sua organização.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Cenários de exercícios de mesa baseados em eventos reais ou históricos que afetaram a organização provavelmente se tornarão críticas à resposta ou, pior ainda, se transformarão em um jogo de culpa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em que as pessoas ficam na defensiva e saem com raiva ou abusadas pelo processo.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 que aconteceria? Isso </a:t>
            </a:r>
            <a:r>
              <a:rPr lang="pt-BR" sz="23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 um exercício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BR" sz="23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 que aconteceu? Esse </a:t>
            </a:r>
            <a:r>
              <a:rPr lang="pt-BR" sz="23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 um relatório</a:t>
            </a:r>
            <a:r>
              <a:rPr lang="pt-BR" sz="23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pós-ação.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b80be13e0d_0_14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6. Identifique os jogadores certos</a:t>
            </a:r>
            <a:endParaRPr/>
          </a:p>
        </p:txBody>
      </p:sp>
      <p:sp>
        <p:nvSpPr>
          <p:cNvPr id="224" name="Google Shape;224;gb80be13e0d_0_14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participantes podem ser funcionários ou outras pessoas essenciais para os programas de gestão de emergência, segurança e / ou continuidade de negócios da organização, bem como parceiros externos críticos de resposta a emergências.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Depois de desenvolver os objetivos e o cenário que testarão os objetivos identificados, a lista de convidados geralmente se torna clara.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b80be13e0d_0_14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6. Identifique os jogadores certos</a:t>
            </a:r>
            <a:endParaRPr/>
          </a:p>
        </p:txBody>
      </p:sp>
      <p:sp>
        <p:nvSpPr>
          <p:cNvPr id="230" name="Google Shape;230;gb80be13e0d_0_148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Muitos exercícios de mesa ficam aquém das expectativas quando o grupo percebe que certos indivíduos deveriam ter sido convidados porque sua opinião de especialista seria crítica para responder ao desafio.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Embora possa ser politicamente necessário incluir certos indivíduos, tente manter a seleção do jogadores com base na função e no título. </a:t>
            </a:r>
            <a:r>
              <a:rPr lang="pt-BR" sz="23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Como regra geral, os exercícios de mesa são mais uma discussão da resposta tática a uma situação do que a resposta estratégica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b80be13e0d_0_15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7. Decidir sobre a logística </a:t>
            </a:r>
            <a:endParaRPr/>
          </a:p>
        </p:txBody>
      </p:sp>
      <p:sp>
        <p:nvSpPr>
          <p:cNvPr id="236" name="Google Shape;236;gb80be13e0d_0_15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logística inclui a seleção das salas e a disposição dos assentos.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Disposição em círculos, ferraduras e outros arranjos abertos são confortáveis, pois todos podem ver os outros jogadores. 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b80be13e0d_0_16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7. Decidir sobre a logística </a:t>
            </a:r>
            <a:endParaRPr/>
          </a:p>
        </p:txBody>
      </p:sp>
      <p:sp>
        <p:nvSpPr>
          <p:cNvPr id="242" name="Google Shape;242;gb80be13e0d_0_16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nem todos no grupo estão familiarizados, você pode preparar cartões com nomes e títulos.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 assentos atribuídos é uma prática comum em Centros de Operações de Emergência, onde as funções relacionadas podem ser colocadas juntas para comunicação e cooperação.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Pode ser útil manter os departamentos juntos. De qualquer forma, os projetistas dos exercícios devem pensar um pouco sobre os assentos.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b80be13e0d_0_16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7. Decidir sobre a logística </a:t>
            </a:r>
            <a:endParaRPr/>
          </a:p>
        </p:txBody>
      </p:sp>
      <p:sp>
        <p:nvSpPr>
          <p:cNvPr id="248" name="Google Shape;248;gb80be13e0d_0_16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Outro modelo de assento pode ser baseado mais nas funções do Comando de Incidentes. Por exemplo, o Comandante do Incidente e o Staff do comando podem estar sentados em uma mesa, enquanto aqueles que formam as seções de planejamento, operações, logística e finanças estão sentados em suas próprias mesas.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 é uma boa maneira de modelar a aderência ao SCI e reforçar os princípios de comando e controle. Existem outras configurações disponíveis, ficando esta como sugestão. 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b80be13e0d_0_17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8. Desenvolver injetáveis </a:t>
            </a:r>
            <a:endParaRPr/>
          </a:p>
        </p:txBody>
      </p:sp>
      <p:sp>
        <p:nvSpPr>
          <p:cNvPr id="254" name="Google Shape;254;gb80be13e0d_0_17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Como os eventos de crise reais são dinâmicos e fluidos, injetar informações novas ou adicionais compartilhadas com alguns ou todos os jogadores durante o exercício ajuda a manter as coisas reais e desafiadoras.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importante que as injeções também estejam alinhadas com os objetivos do exercício. Eles devem adicionar complexidade e talvez um pouco mais de estresse ao processo, mas não devem ser tão rebuscados a ponto de redirecionar completamente o grupo para uma nova série de problemas.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b80be13e0d_0_17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8. Desenvolver injetáveis </a:t>
            </a:r>
            <a:endParaRPr/>
          </a:p>
        </p:txBody>
      </p:sp>
      <p:sp>
        <p:nvSpPr>
          <p:cNvPr id="260" name="Google Shape;260;gb80be13e0d_0_179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Além disso, não é necessário que todas as injeções sejam escalonamentos na gravidade do cenário.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organização modular como um conceito chave (princípio) no SCI, algumas injecções podem testar se o grupo reconhece isso e ajusta o ritmo ou a alocação de recursos de acordo.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b80be13e0d_0_18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9. Escolha Facilitador, Observador (es) e Anotador: </a:t>
            </a:r>
            <a:endParaRPr/>
          </a:p>
        </p:txBody>
      </p:sp>
      <p:sp>
        <p:nvSpPr>
          <p:cNvPr id="266" name="Google Shape;266;gb80be13e0d_0_184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facilitador ou moderador não é um jogador e, portanto, não deve ter participação no resultado.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Bons facilitadores de mesa devem ter conhecimento sobre o SCI para que possam reconhecer quando intervir e quando ficar fora do fluxo de informações. O facilitador deve: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REFERÊNCIAS</a:t>
            </a:r>
            <a:endParaRPr/>
          </a:p>
        </p:txBody>
      </p:sp>
      <p:sp>
        <p:nvSpPr>
          <p:cNvPr id="108" name="Google Shape;108;p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 fontScale="92500" lnSpcReduction="20000"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None/>
            </a:pPr>
            <a:endParaRPr/>
          </a:p>
          <a:p>
            <a:pPr marL="457200" lvl="0" indent="-403542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5000"/>
              <a:buChar char="•"/>
            </a:pP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Material do Ciclo de Sistema de Comando de Incidentes EaD CB-PMPR (2017)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Maj. QOBM Amarildo, 1º Ten. QOBM Rodrigues, 1º Ten. QOBM Feijó: Introdução ao SCI, Princípios e Funções, Estrutura e Organização, Instalações, Gerenciamento de Recursos, Formulários,, Fases de Implantação do SCI; e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2742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5000"/>
              <a:buChar char="•"/>
            </a:pP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Material da Disciplina de Sistema de Comando de Incidentes do COCI - Categoria Oficiais (2019)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1º Ten. QOC Jonathan; 1º Ten. QOC Joel - Corpo de Bombeiros Militar do Estado de Goiás: Apresentação do SCI, Fases do Combate a Incêndio, Casos Práticos em Campo, Casos Práticos das Instruções.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03542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5000"/>
              <a:buChar char="•"/>
            </a:pP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Material de Sistema de Comando de Incidentes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Maj. QOBM Simão.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2742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5000"/>
              <a:buChar char="•"/>
            </a:pP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Material de Simulado de Mesa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:The 10 step model for designing table top exercises.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0000"/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None/>
            </a:pPr>
            <a:endParaRPr/>
          </a:p>
        </p:txBody>
      </p:sp>
      <p:sp>
        <p:nvSpPr>
          <p:cNvPr id="109" name="Google Shape;109;p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b80be13e0d_0_197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9. Escolha Facilitador, Observador (es) e Anotador: </a:t>
            </a:r>
            <a:endParaRPr/>
          </a:p>
        </p:txBody>
      </p:sp>
      <p:sp>
        <p:nvSpPr>
          <p:cNvPr id="272" name="Google Shape;272;gb80be13e0d_0_197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Guiar, participar;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Chama as pessoas pelo nome e / ou cargo (é aí que esses cartões de visita são úteis);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Mantenha o processo sob controle e dentro do prazo;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Permitir que os membros do grupo falem uns com os outros quando a conversa é focada no exercício e redirecione as conversas paralelas de volta ao exercício;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b80be13e0d_0_20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9. Escolha Facilitador, Observador (es) e Anotador: </a:t>
            </a:r>
            <a:endParaRPr/>
          </a:p>
        </p:txBody>
      </p:sp>
      <p:sp>
        <p:nvSpPr>
          <p:cNvPr id="278" name="Google Shape;278;gb80be13e0d_0_20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Forneça instruções claras e concisas;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Fornece esclarecimento e estrutura;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Permanece neutro e justo;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É permitindo um grau de conflito produtivo, mas saber quando intervir.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b80be13e0d_0_19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9. Escolha Facilitador, Observador (es) e Anotador: </a:t>
            </a:r>
            <a:endParaRPr/>
          </a:p>
        </p:txBody>
      </p:sp>
      <p:sp>
        <p:nvSpPr>
          <p:cNvPr id="284" name="Google Shape;284;gb80be13e0d_0_19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Também será importante selecionar um </a:t>
            </a:r>
            <a:r>
              <a:rPr lang="pt-BR" sz="23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observador 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neutro para fazer anotações e desenvolver o Relatório Pós-Ação.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Assim como o facilitador, o Observador deve ter apenas uma tarefa, que é observar o processo de forma imparcial e gerar um relatório de qualidade incorporando a ação lúdica e a discussão no debriefing.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b80be13e0d_0_20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9. Escolha Facilitador, Observador (es) e Anotador: </a:t>
            </a:r>
            <a:endParaRPr/>
          </a:p>
        </p:txBody>
      </p:sp>
      <p:sp>
        <p:nvSpPr>
          <p:cNvPr id="290" name="Google Shape;290;gb80be13e0d_0_209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Também é recomendado que um </a:t>
            </a:r>
            <a:r>
              <a:rPr lang="pt-BR" sz="23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anotador 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esteja presente para capturar e documentar o processo e as principais ações.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3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facilitador não deve ser também o anotador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Tentar acompanhar as anotações será uma distração tão grande que tanto as anotações quanto a facilitação do exercício sofrerão muito.</a:t>
            </a: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b80be13e0d_0_21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296" name="Google Shape;296;gb80be13e0d_0_214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conclusão do exercício, pode ser útil dar aos participantes uma pequena pausa para conforto e breves tarefas de negócios, mas tente levá-los de volta à sala rapidamente para um rápido debriefing.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Isso pode incluir reconhecimento e agradecimento pelo esforço e entusiasmo de todos pelo Facilitador, verificando se todos estão bem com o uso e desgaste do exercício.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b80be13e0d_0_22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302" name="Google Shape;302;gb80be13e0d_0_22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 seguida, passando para as 5 perguntas. Novamente, o anotador deve documentar a resposta às perguntas de interrogatório: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Identifique as 3 principais habilidades descobertas durante o exercício.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Identifique as 3 principais áreas de melhoria descobertas durante este exercício.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Que esforços ou necessidades de planejamento adicionais foram descobertos durante este exercício?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b80be13e0d_0_227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308" name="Google Shape;308;gb80be13e0d_0_227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Quais parceiros adicionais devem ser incluídos nos esforços de planejamento futuros para ajudar a organização / departamento / instalação a responder a este tipo de evento?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Quais necessidades de treinamento adicional foram identificadas como resultado da participação neste exercício e / ou necessárias para responder a este tipo de evento?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b80be13e0d_0_23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314" name="Google Shape;314;gb80be13e0d_0_23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relatório pós-ação (AAR) por escrito deve incluir observações gerais sobre o processo de exercícios e a interação entre jogadores e funções, bem como recomendações para orientações futuras.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 AAR é um pouco diferente de um Relatório de Ação Corretiva, que se concentra principalmente em lacunas e problemas que exigem ações corretivas específicas a remediar.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b80be13e0d_0_24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320" name="Google Shape;320;gb80be13e0d_0_240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Não é o suficiente simplesmente identificar problemas e lacunas,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será importante definir etapas de ações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delegar tarefas e estabelecer cronogramas e mecanismos de rastreamento para garantir que as ações corretivas sejam tomadas de forma completa e oportuna. Tudo isso geralmente é documentado em um plano de trabalho.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b80be13e0d_0_24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10. Realizar o Debriefing e relatório pós-ação </a:t>
            </a:r>
            <a:endParaRPr/>
          </a:p>
        </p:txBody>
      </p:sp>
      <p:sp>
        <p:nvSpPr>
          <p:cNvPr id="326" name="Google Shape;326;gb80be13e0d_0_24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Sugere que o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exercício simulado de mesa é parte de um processo maior e contínuo, não um ponto final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acompanhamento é fundamental para garantir uma preparação e planos de resposta a emergências eficazes e defensáveis.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OBJETIVOS</a:t>
            </a:r>
            <a:endParaRPr/>
          </a:p>
        </p:txBody>
      </p:sp>
      <p:sp>
        <p:nvSpPr>
          <p:cNvPr id="115" name="Google Shape;115;p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Apresentar considerações sobre SIMULADOS DE MESA;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Desenvolver no discente habilidades em SIMULADO DE MESA - SCI;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Apresentar alternativas para a execução de SIMULADOS ONLINE;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Desenvolver um simulado observando os PRINCÍPIOS, FUNÇÕES e FORMULÁRIOS DO SCI.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b80be13e0d_0_25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Faça do exercício um hábito </a:t>
            </a:r>
            <a:endParaRPr/>
          </a:p>
        </p:txBody>
      </p:sp>
      <p:sp>
        <p:nvSpPr>
          <p:cNvPr id="332" name="Google Shape;332;gb80be13e0d_0_25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 lnSpcReduction="10000"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Desenvolver e conduzir um exercício de mesa significativo não é uma tarefa rápida ou fácil.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Depois de verificar “Correr exercício de mesa” é importante pensando sobre o próximo.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mesas e outros exercícios devem ser um componente de uma estratégia de preparação contínua, não um evento único. Como todos os riscos e recursos das organizações estão em constante mudança, é importante realizar exercícios de mesa regularmente.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b80be13e0d_0_25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Faça do exercício um hábito </a:t>
            </a:r>
            <a:endParaRPr/>
          </a:p>
        </p:txBody>
      </p:sp>
      <p:sp>
        <p:nvSpPr>
          <p:cNvPr id="338" name="Google Shape;338;gb80be13e0d_0_258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exercícios de mesa são uma abordagem eficaz e de baixo custo para praticar a tomada de decisões e a solução de problemas sob pressão.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Eles ajudam a criar confiança e a levar sua organização para mais perto de seu nível ideal de prontidão.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 obter o máximo da experiência, é importante que o exercício seja bem elaborado, facilitado e avaliado.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b80be13e0d_0_26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Faça do exercício um hábito </a:t>
            </a:r>
            <a:endParaRPr/>
          </a:p>
        </p:txBody>
      </p:sp>
      <p:sp>
        <p:nvSpPr>
          <p:cNvPr id="344" name="Google Shape;344;gb80be13e0d_0_264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igualmente importante que as lições aprendidas com o exercício sejam usadas para melhorar planos e práticas.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“Você não pratica até acertar; você pratica até que não consiga errar ”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c6f616e6e6_0_1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INTERATIVIDADE </a:t>
            </a:r>
            <a:endParaRPr/>
          </a:p>
        </p:txBody>
      </p:sp>
      <p:sp>
        <p:nvSpPr>
          <p:cNvPr id="351" name="Google Shape;351;gc6f616e6e6_0_16"/>
          <p:cNvSpPr txBox="1">
            <a:spLocks noGrp="1"/>
          </p:cNvSpPr>
          <p:nvPr>
            <p:ph type="body" idx="1"/>
          </p:nvPr>
        </p:nvSpPr>
        <p:spPr>
          <a:xfrm>
            <a:off x="1097275" y="1845725"/>
            <a:ext cx="96462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/>
              <a:t>Acesse pelo seu Smartphone: </a:t>
            </a:r>
            <a:r>
              <a:rPr lang="pt-BR" u="sng">
                <a:solidFill>
                  <a:schemeClr val="hlink"/>
                </a:solidFill>
                <a:hlinkClick r:id="rId3"/>
              </a:rPr>
              <a:t>https://www.ment.com/</a:t>
            </a:r>
            <a:r>
              <a:rPr lang="pt-BR"/>
              <a:t>  entrando com o Código: </a:t>
            </a:r>
            <a:r>
              <a:rPr lang="pt-BR" sz="2400" b="1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9723 7616</a:t>
            </a:r>
            <a:r>
              <a:rPr lang="pt-BR" sz="2400"/>
              <a:t>.</a:t>
            </a:r>
            <a:endParaRPr sz="2400"/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52" name="Google Shape;352;gc6f616e6e6_0_1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43</a:t>
            </a:fld>
            <a:endParaRPr/>
          </a:p>
        </p:txBody>
      </p:sp>
      <p:pic>
        <p:nvPicPr>
          <p:cNvPr id="353" name="Google Shape;353;gc6f616e6e6_0_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82119" y="2876969"/>
            <a:ext cx="3161351" cy="31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c6f616e6e6_0_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01</a:t>
            </a:r>
            <a:endParaRPr/>
          </a:p>
        </p:txBody>
      </p:sp>
      <p:sp>
        <p:nvSpPr>
          <p:cNvPr id="360" name="Google Shape;360;gc6f616e6e6_0_8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i="1"/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Criar 3 GRUPOS com as Seguintes Funções: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Instrutores: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FACILITADOR;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OBSERVADOR;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ANOTADOR;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gc6f616e6e6_0_8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44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b80be13e0d_0_27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01</a:t>
            </a:r>
            <a:endParaRPr/>
          </a:p>
        </p:txBody>
      </p:sp>
      <p:sp>
        <p:nvSpPr>
          <p:cNvPr id="368" name="Google Shape;368;gb80be13e0d_0_27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i="1"/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Criar 3 GRUPOS com as Seguintes Funções: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Jogadores (parte A)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COMANDANTE DO INCIDENTE (Oficial de Socorro);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LÍDER DA UNIDADE DE RECURSOS;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ENCARREGADO DA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ACV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ENCARREGADO DA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CHEFE DE OPERAÇÕES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COBOM 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gb80be13e0d_0_272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45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b80be13e0d_0_27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01</a:t>
            </a:r>
            <a:endParaRPr/>
          </a:p>
        </p:txBody>
      </p:sp>
      <p:sp>
        <p:nvSpPr>
          <p:cNvPr id="376" name="Google Shape;376;gb80be13e0d_0_279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i="1"/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Criar 3 GRUPOS com as Seguintes Funções: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Jogadores (parte B)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COMANDANTE DO INCIDENTE (Oficial de Área);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OFICIAL DE INFORMAÇÃO PÚBLICA;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gb80be13e0d_0_279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46</a:t>
            </a:fld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b80be13e0d_0_28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01</a:t>
            </a:r>
            <a:endParaRPr/>
          </a:p>
        </p:txBody>
      </p:sp>
      <p:sp>
        <p:nvSpPr>
          <p:cNvPr id="384" name="Google Shape;384;gb80be13e0d_0_28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i="1"/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atividade proposta tem como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GUIA 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ocorrência uma atividade de combate a incêndio Urbano (material impresso);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recursos disponíveis: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Viaturas e Efetivo do PB Central;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Viaturas e Efetivo do PB Portão;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Viaturas e Efetivo do PB Boqueirão;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Viaturas BPMOA;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◦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Apoio de Viatura BPTRAN.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gb80be13e0d_0_28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47</a:t>
            </a:fld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b80be13e0d_0_293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01</a:t>
            </a:r>
            <a:endParaRPr/>
          </a:p>
        </p:txBody>
      </p:sp>
      <p:sp>
        <p:nvSpPr>
          <p:cNvPr id="392" name="Google Shape;392;gb80be13e0d_0_293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i="1"/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gb80be13e0d_0_29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48</a:t>
            </a:fld>
            <a:endParaRPr/>
          </a:p>
        </p:txBody>
      </p:sp>
      <p:pic>
        <p:nvPicPr>
          <p:cNvPr id="394" name="Google Shape;394;gb80be13e0d_0_2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4437" y="2147762"/>
            <a:ext cx="5403126" cy="4048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b80be13e0d_0_30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Atividade 02</a:t>
            </a:r>
            <a:endParaRPr/>
          </a:p>
        </p:txBody>
      </p:sp>
      <p:sp>
        <p:nvSpPr>
          <p:cNvPr id="401" name="Google Shape;401;gb80be13e0d_0_301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Acesse </a:t>
            </a:r>
            <a:r>
              <a:rPr lang="pt-BR" sz="23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https://miro.com/app/board/o9J_l7kNIes=/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Faça seu cadastro;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Simule e teste a movimentação das viaturas, posicionamento de pessoal redação dos formulários;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 fase é de aprendizado para a atividade proposta amanhã;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gb80be13e0d_0_301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49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80be13e0d_0_6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 prática perfeita leva à perfeição</a:t>
            </a:r>
            <a:endParaRPr/>
          </a:p>
        </p:txBody>
      </p:sp>
      <p:sp>
        <p:nvSpPr>
          <p:cNvPr id="121" name="Google Shape;121;gb80be13e0d_0_6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importante ter um alto grau de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precisão nos exercícios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300" b="1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“Treine conforme você responde e responda conforme você treina”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Isso significa que, se você vai ter que praticar de qualquer forma, desde exercícios de mesa a exercícios simulados completos, é melhor praticar as coisas certas, da maneira certa;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Independentemente do SCI ser o objetivo específico do exercício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uma vez que deve servir como estrutura para todas as operações relacionadas a emergências,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 será aplicado implicitamente a todos os cenários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e3a79b83bf_0_0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SCI - Simulado de Mesa</a:t>
            </a:r>
            <a:endParaRPr/>
          </a:p>
        </p:txBody>
      </p:sp>
      <p:sp>
        <p:nvSpPr>
          <p:cNvPr id="409" name="Google Shape;409;ge3a79b83bf_0_0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Dúvidas?</a:t>
            </a:r>
            <a:endParaRPr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ge3a79b83bf_0_0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1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pt-BR"/>
              <a:t>50</a:t>
            </a:fld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80be13e0d_0_34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 prática perfeita leva à perfeição</a:t>
            </a:r>
            <a:endParaRPr/>
          </a:p>
        </p:txBody>
      </p:sp>
      <p:sp>
        <p:nvSpPr>
          <p:cNvPr id="127" name="Google Shape;127;gb80be13e0d_0_34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exercícios de mesa (Table Top Exercice - TTX) são usados para testar planos, políticas ou procedimentos existentes sem incorrer nas mesmas despesas associadas à implantação de recursos em uma simulação funcional.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Simulado de Mesa também permite que o discente enfrente um cenário de crise sem o estresse e a pressão, como fariam em um exercício mais complexo baseado em operações reais.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b80be13e0d_0_4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A prática perfeita leva à perfeição</a:t>
            </a:r>
            <a:endParaRPr/>
          </a:p>
        </p:txBody>
      </p:sp>
      <p:sp>
        <p:nvSpPr>
          <p:cNvPr id="133" name="Google Shape;133;gb80be13e0d_0_42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Dois itens que frequentemente, senão sempre, estão na lista de objetivos são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comunicação 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coordenação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Antes de se aprofundar na tecnologia de comunicação, é importante que todos os envolvidos compreendam o que é SCI.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Deixar de treinar os discentes nos conceitos, estruturas e linguagem do SCI provavelmente resultará em frustração e dificuldade na execução do exercício.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80be13e0d_0_4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O modelo de dez passos </a:t>
            </a:r>
            <a:endParaRPr/>
          </a:p>
        </p:txBody>
      </p:sp>
      <p:sp>
        <p:nvSpPr>
          <p:cNvPr id="139" name="Google Shape;139;gb80be13e0d_0_48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Independentemente dos objetivos que você escolher, é útil usar o modelo de dez etapas no desenvolvimento de exercícios.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simples afirmação de que exercícios eficazes envolvem 10 etapas discretas sugere que você precisará de tempo para fazer isso direito. </a:t>
            </a: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Importante ressaltar que </a:t>
            </a:r>
            <a:r>
              <a:rPr lang="pt-BR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“Exercitamos planos de ação, não pessoas”</a:t>
            </a:r>
            <a:r>
              <a:rPr lang="pt-BR" sz="2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Essa é uma mensagem crítica e </a:t>
            </a:r>
            <a:r>
              <a:rPr lang="pt-BR" sz="23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 ser o ponto de partida de qualquer exercício.</a:t>
            </a:r>
            <a:endParaRPr sz="23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80be13e0d_0_57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pt-BR"/>
              <a:t>O modelo de dez passos </a:t>
            </a:r>
            <a:endParaRPr/>
          </a:p>
        </p:txBody>
      </p:sp>
      <p:sp>
        <p:nvSpPr>
          <p:cNvPr id="145" name="Google Shape;145;gb80be13e0d_0_57"/>
          <p:cNvSpPr txBox="1">
            <a:spLocks noGrp="1"/>
          </p:cNvSpPr>
          <p:nvPr>
            <p:ph type="body" idx="1"/>
          </p:nvPr>
        </p:nvSpPr>
        <p:spPr>
          <a:xfrm>
            <a:off x="1097280" y="1845733"/>
            <a:ext cx="10058400" cy="45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gb80be13e0d_0_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3816" y="1845725"/>
            <a:ext cx="7996407" cy="450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3004</Words>
  <Application>Microsoft Office PowerPoint</Application>
  <PresentationFormat>Widescreen</PresentationFormat>
  <Paragraphs>300</Paragraphs>
  <Slides>51</Slides>
  <Notes>51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51</vt:i4>
      </vt:variant>
    </vt:vector>
  </HeadingPairs>
  <TitlesOfParts>
    <vt:vector size="54" baseType="lpstr">
      <vt:lpstr>Arial</vt:lpstr>
      <vt:lpstr>Calibri</vt:lpstr>
      <vt:lpstr>Retrospect</vt:lpstr>
      <vt:lpstr>Sistema de Comando de Incidentes  Simulado de Mesa   </vt:lpstr>
      <vt:lpstr>Apresentação Pessoal</vt:lpstr>
      <vt:lpstr>REFERÊNCIAS</vt:lpstr>
      <vt:lpstr>OBJETIVOS</vt:lpstr>
      <vt:lpstr>A prática perfeita leva à perfeição</vt:lpstr>
      <vt:lpstr>A prática perfeita leva à perfeição</vt:lpstr>
      <vt:lpstr>A prática perfeita leva à perfeição</vt:lpstr>
      <vt:lpstr>O modelo de dez passos </vt:lpstr>
      <vt:lpstr>O modelo de dez passos </vt:lpstr>
      <vt:lpstr>1. Revise seu plano de preparação e resposta a emergências existente: </vt:lpstr>
      <vt:lpstr>1. Revise seu plano de preparação e resposta a emergências existente: </vt:lpstr>
      <vt:lpstr>1. Revise seu plano de preparação e resposta a emergências existente: </vt:lpstr>
      <vt:lpstr>2. Defina uma meta </vt:lpstr>
      <vt:lpstr>3. Crie uma equipe</vt:lpstr>
      <vt:lpstr>3. Crie uma equipe</vt:lpstr>
      <vt:lpstr>4. Desenvolva os objetivos </vt:lpstr>
      <vt:lpstr>4. Desenvolva os objetivos </vt:lpstr>
      <vt:lpstr>4. Desenvolva os objetivos </vt:lpstr>
      <vt:lpstr>4. Desenvolva os objetivos </vt:lpstr>
      <vt:lpstr>5. Desenvolva o cenário </vt:lpstr>
      <vt:lpstr>5. Desenvolva o cenário </vt:lpstr>
      <vt:lpstr>6. Identifique os jogadores certos</vt:lpstr>
      <vt:lpstr>6. Identifique os jogadores certos</vt:lpstr>
      <vt:lpstr>7. Decidir sobre a logística </vt:lpstr>
      <vt:lpstr>7. Decidir sobre a logística </vt:lpstr>
      <vt:lpstr>7. Decidir sobre a logística </vt:lpstr>
      <vt:lpstr>8. Desenvolver injetáveis </vt:lpstr>
      <vt:lpstr>8. Desenvolver injetáveis </vt:lpstr>
      <vt:lpstr>9. Escolha Facilitador, Observador (es) e Anotador: </vt:lpstr>
      <vt:lpstr>9. Escolha Facilitador, Observador (es) e Anotador: </vt:lpstr>
      <vt:lpstr>9. Escolha Facilitador, Observador (es) e Anotador: </vt:lpstr>
      <vt:lpstr>9. Escolha Facilitador, Observador (es) e Anotador: </vt:lpstr>
      <vt:lpstr>9. Escolha Facilitador, Observador (es) e Anotador: </vt:lpstr>
      <vt:lpstr>10. Realizar o Debriefing e relatório pós-ação </vt:lpstr>
      <vt:lpstr>10. Realizar o Debriefing e relatório pós-ação </vt:lpstr>
      <vt:lpstr>10. Realizar o Debriefing e relatório pós-ação </vt:lpstr>
      <vt:lpstr>10. Realizar o Debriefing e relatório pós-ação </vt:lpstr>
      <vt:lpstr>10. Realizar o Debriefing e relatório pós-ação </vt:lpstr>
      <vt:lpstr>10. Realizar o Debriefing e relatório pós-ação </vt:lpstr>
      <vt:lpstr>Faça do exercício um hábito </vt:lpstr>
      <vt:lpstr>Faça do exercício um hábito </vt:lpstr>
      <vt:lpstr>Faça do exercício um hábito </vt:lpstr>
      <vt:lpstr>INTERATIVIDADE </vt:lpstr>
      <vt:lpstr>Atividade 01</vt:lpstr>
      <vt:lpstr>Atividade 01</vt:lpstr>
      <vt:lpstr>Atividade 01</vt:lpstr>
      <vt:lpstr>Atividade 01</vt:lpstr>
      <vt:lpstr>Atividade 01</vt:lpstr>
      <vt:lpstr>Atividade 02</vt:lpstr>
      <vt:lpstr>SCI - Simulado de Mesa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Comando de Incidentes  Simulado de Mesa</dc:title>
  <dc:creator>User</dc:creator>
  <cp:lastModifiedBy>Rogerio Marcos de Souza Hammes</cp:lastModifiedBy>
  <cp:revision>3</cp:revision>
  <dcterms:created xsi:type="dcterms:W3CDTF">2020-03-27T12:51:51Z</dcterms:created>
  <dcterms:modified xsi:type="dcterms:W3CDTF">2021-07-07T18:24:37Z</dcterms:modified>
</cp:coreProperties>
</file>