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74" r:id="rId4"/>
    <p:sldId id="269" r:id="rId5"/>
    <p:sldId id="275" r:id="rId6"/>
    <p:sldId id="276" r:id="rId7"/>
    <p:sldId id="261" r:id="rId8"/>
    <p:sldId id="265" r:id="rId9"/>
    <p:sldId id="266" r:id="rId10"/>
    <p:sldId id="262" r:id="rId11"/>
    <p:sldId id="260" r:id="rId12"/>
    <p:sldId id="258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Projeto </a:t>
            </a:r>
            <a:r>
              <a:rPr lang="pt-BR" b="1" dirty="0" err="1" smtClean="0"/>
              <a:t>napp</a:t>
            </a:r>
            <a:r>
              <a:rPr lang="pt-BR" b="1" dirty="0" smtClean="0"/>
              <a:t>:</a:t>
            </a:r>
            <a:br>
              <a:rPr lang="pt-BR" b="1" dirty="0" smtClean="0"/>
            </a:br>
            <a:r>
              <a:rPr lang="pt-BR" sz="3600" dirty="0" smtClean="0"/>
              <a:t>Convênio nº 793036/2013/</a:t>
            </a:r>
            <a:r>
              <a:rPr lang="pt-BR" sz="3600" dirty="0" err="1" smtClean="0"/>
              <a:t>siconv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cronograma</a:t>
            </a:r>
            <a:endParaRPr lang="pt-B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255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 1: </a:t>
            </a:r>
            <a:r>
              <a:rPr lang="pt-BR" i="1" dirty="0">
                <a:effectLst/>
              </a:rPr>
              <a:t>Aquisição de equipamentos para o laboratório do IAP</a:t>
            </a:r>
            <a:r>
              <a:rPr lang="pt-BR" dirty="0">
                <a:effectLst/>
              </a:rPr>
              <a:t/>
            </a:r>
            <a:br>
              <a:rPr lang="pt-BR" dirty="0">
                <a:effectLst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>
                <a:effectLst/>
              </a:rPr>
              <a:t>Passo 0: Previsão de aquisição no orçamento</a:t>
            </a:r>
          </a:p>
          <a:p>
            <a:r>
              <a:rPr lang="pt-BR" dirty="0">
                <a:effectLst/>
              </a:rPr>
              <a:t>Passo 1: Revisar o Termo de Referência com pessoal do IAP</a:t>
            </a:r>
          </a:p>
          <a:p>
            <a:r>
              <a:rPr lang="pt-BR" dirty="0">
                <a:effectLst/>
              </a:rPr>
              <a:t>Passo 2: Enviar termo de referência com previsão de custos (sem orçamentos atualizados)</a:t>
            </a:r>
          </a:p>
          <a:p>
            <a:r>
              <a:rPr lang="pt-BR" dirty="0">
                <a:effectLst/>
              </a:rPr>
              <a:t>Passo 3: Revisão do Termo de Referência (off) pelo jurídico</a:t>
            </a:r>
          </a:p>
          <a:p>
            <a:r>
              <a:rPr lang="pt-BR" dirty="0">
                <a:effectLst/>
              </a:rPr>
              <a:t>Passo 4: Solicitação da informação orçamentária para aquisição dos equipamentos</a:t>
            </a:r>
          </a:p>
          <a:p>
            <a:r>
              <a:rPr lang="pt-BR" dirty="0">
                <a:effectLst/>
              </a:rPr>
              <a:t>Passo 5: Refazer orçamentos</a:t>
            </a:r>
          </a:p>
          <a:p>
            <a:r>
              <a:rPr lang="pt-BR" dirty="0">
                <a:effectLst/>
              </a:rPr>
              <a:t>Passo 6: Enviar o processo atualizado para o jurídico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8515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effectLst/>
              </a:rPr>
              <a:t>Meta 3: projetos de bacias de contenção</a:t>
            </a:r>
            <a:endParaRPr lang="pt-BR" dirty="0"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>
                <a:effectLst/>
              </a:rPr>
              <a:t>Passo 0: Previsão de aquisição no orçamento</a:t>
            </a:r>
          </a:p>
          <a:p>
            <a:r>
              <a:rPr lang="pt-BR" dirty="0">
                <a:effectLst/>
              </a:rPr>
              <a:t>Passo 1: Revisar o Termo de Referência com pessoal do IAP</a:t>
            </a:r>
          </a:p>
          <a:p>
            <a:r>
              <a:rPr lang="pt-BR" dirty="0">
                <a:effectLst/>
              </a:rPr>
              <a:t>Passo 2: Enviar termo de referência com previsão de custos (sem orçamentos atualizados)</a:t>
            </a:r>
          </a:p>
          <a:p>
            <a:r>
              <a:rPr lang="pt-BR" dirty="0">
                <a:effectLst/>
              </a:rPr>
              <a:t>Passo 3: Revisão do Termo de Referência (off) pelo jurídico</a:t>
            </a:r>
          </a:p>
          <a:p>
            <a:r>
              <a:rPr lang="pt-BR" dirty="0">
                <a:effectLst/>
              </a:rPr>
              <a:t>Passo 4: Solicitação da informação orçamentária para aquisição dos equipamentos</a:t>
            </a:r>
          </a:p>
          <a:p>
            <a:r>
              <a:rPr lang="pt-BR" dirty="0">
                <a:effectLst/>
              </a:rPr>
              <a:t>Passo 5: Refazer orçamentos</a:t>
            </a:r>
          </a:p>
          <a:p>
            <a:r>
              <a:rPr lang="pt-BR" dirty="0">
                <a:effectLst/>
              </a:rPr>
              <a:t>Passo 6: Enviar o processo atualizado para o jurídico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9302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effectLst/>
              </a:rPr>
              <a:t>Meta 3: projetos de bacias de contenção</a:t>
            </a:r>
            <a:endParaRPr lang="pt-BR" dirty="0"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>
                <a:effectLst/>
              </a:rPr>
              <a:t>Passo 0: Previsão de aquisição no orçamento</a:t>
            </a:r>
          </a:p>
          <a:p>
            <a:r>
              <a:rPr lang="pt-BR" dirty="0">
                <a:effectLst/>
              </a:rPr>
              <a:t>Passo 1: Revisar o Termo de Referência com pessoal do IAP</a:t>
            </a:r>
          </a:p>
          <a:p>
            <a:r>
              <a:rPr lang="pt-BR" dirty="0">
                <a:effectLst/>
              </a:rPr>
              <a:t>Passo 2: Enviar termo de referência com previsão de custos (sem orçamentos atualizados)</a:t>
            </a:r>
          </a:p>
          <a:p>
            <a:r>
              <a:rPr lang="pt-BR" dirty="0">
                <a:effectLst/>
              </a:rPr>
              <a:t>Passo 3: Revisão do Termo de Referência (off) pelo jurídico</a:t>
            </a:r>
          </a:p>
          <a:p>
            <a:r>
              <a:rPr lang="pt-BR" dirty="0">
                <a:effectLst/>
              </a:rPr>
              <a:t>Passo 4: Solicitação da informação orçamentária para aquisição dos equipamentos</a:t>
            </a:r>
          </a:p>
          <a:p>
            <a:r>
              <a:rPr lang="pt-BR" dirty="0">
                <a:effectLst/>
              </a:rPr>
              <a:t>Passo 5: Refazer orçamentos</a:t>
            </a:r>
          </a:p>
          <a:p>
            <a:r>
              <a:rPr lang="pt-BR" dirty="0">
                <a:effectLst/>
              </a:rPr>
              <a:t>Passo 6: Enviar o processo atualizado para o jurídico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2829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effectLst/>
              </a:rPr>
              <a:t>Meta </a:t>
            </a:r>
            <a:r>
              <a:rPr lang="pt-BR" i="1" dirty="0" smtClean="0">
                <a:effectLst/>
              </a:rPr>
              <a:t>4: capacitação</a:t>
            </a:r>
            <a:endParaRPr lang="pt-BR" dirty="0"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>
                <a:effectLst/>
              </a:rPr>
              <a:t>Passo 0: Previsão de aquisição no orçamento</a:t>
            </a:r>
          </a:p>
          <a:p>
            <a:r>
              <a:rPr lang="pt-BR" dirty="0">
                <a:effectLst/>
              </a:rPr>
              <a:t>Passo 1: Revisar o Termo de Referência com pessoal do IAP</a:t>
            </a:r>
          </a:p>
          <a:p>
            <a:r>
              <a:rPr lang="pt-BR" dirty="0">
                <a:effectLst/>
              </a:rPr>
              <a:t>Passo 2: Enviar termo de referência com previsão de custos (sem orçamentos atualizados)</a:t>
            </a:r>
          </a:p>
          <a:p>
            <a:r>
              <a:rPr lang="pt-BR" dirty="0">
                <a:effectLst/>
              </a:rPr>
              <a:t>Passo 3: Revisão do Termo de Referência (off) pelo jurídico</a:t>
            </a:r>
          </a:p>
          <a:p>
            <a:r>
              <a:rPr lang="pt-BR" dirty="0">
                <a:effectLst/>
              </a:rPr>
              <a:t>Passo 4: Solicitação da informação orçamentária para aquisição dos equipamentos</a:t>
            </a:r>
          </a:p>
          <a:p>
            <a:r>
              <a:rPr lang="pt-BR" dirty="0">
                <a:effectLst/>
              </a:rPr>
              <a:t>Passo 5: Refazer orçamentos</a:t>
            </a:r>
          </a:p>
          <a:p>
            <a:r>
              <a:rPr lang="pt-BR" dirty="0">
                <a:effectLst/>
              </a:rPr>
              <a:t>Passo 6: Enviar o processo atualizado para o jurídico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1140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6582" y="648939"/>
            <a:ext cx="9905998" cy="870284"/>
          </a:xfrm>
        </p:spPr>
        <p:txBody>
          <a:bodyPr/>
          <a:lstStyle/>
          <a:p>
            <a:pPr algn="r"/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Assinatura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15856" y="2527755"/>
            <a:ext cx="63999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Assinatura em dez/2013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pt-BR" sz="24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Total do convênio</a:t>
            </a:r>
            <a:r>
              <a:rPr lang="pt-BR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: R$ 2,4 milhões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pt-BR" sz="24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Verba Ministério</a:t>
            </a:r>
            <a:r>
              <a:rPr lang="pt-BR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: R$ 1,93 milhões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pt-BR" sz="24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Verba Paraná </a:t>
            </a:r>
            <a:r>
              <a:rPr lang="pt-BR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: R$ 482 mil</a:t>
            </a:r>
            <a:endParaRPr lang="pt-BR" sz="2400" b="1" i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ctr"/>
            <a:endParaRPr lang="pt-BR" sz="2800" b="1" i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pt-BR" sz="28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1ª contrapartida em 2016: R$182 mil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pt-BR" sz="24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Contrapartida pendente</a:t>
            </a:r>
            <a:r>
              <a:rPr lang="pt-BR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: R$300 mil</a:t>
            </a:r>
          </a:p>
        </p:txBody>
      </p:sp>
      <p:cxnSp>
        <p:nvCxnSpPr>
          <p:cNvPr id="41" name="Conector reto 40"/>
          <p:cNvCxnSpPr/>
          <p:nvPr/>
        </p:nvCxnSpPr>
        <p:spPr>
          <a:xfrm>
            <a:off x="9406467" y="1410939"/>
            <a:ext cx="191524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Resultado de imagem para assin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6" y="2580115"/>
            <a:ext cx="4864100" cy="2757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869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6582" y="648939"/>
            <a:ext cx="9905998" cy="870284"/>
          </a:xfrm>
        </p:spPr>
        <p:txBody>
          <a:bodyPr/>
          <a:lstStyle/>
          <a:p>
            <a:pPr algn="r"/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39056" y="2331897"/>
            <a:ext cx="464731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Aditivos de prazo: </a:t>
            </a:r>
          </a:p>
          <a:p>
            <a:pPr marL="742950" lvl="1" indent="-285750" algn="r">
              <a:buFont typeface="Arial" panose="020B0604020202020204" pitchFamily="34" charset="0"/>
              <a:buChar char="•"/>
            </a:pPr>
            <a:r>
              <a:rPr lang="pt-BR" sz="24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1º em 2016</a:t>
            </a:r>
          </a:p>
          <a:p>
            <a:pPr marL="742950" lvl="1" indent="-285750" algn="r">
              <a:buFont typeface="Arial" panose="020B0604020202020204" pitchFamily="34" charset="0"/>
              <a:buChar char="•"/>
            </a:pPr>
            <a:r>
              <a:rPr lang="pt-BR" sz="24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2º em 2017</a:t>
            </a:r>
          </a:p>
          <a:p>
            <a:pPr marL="742950" lvl="1" indent="-285750" algn="r">
              <a:buFont typeface="Arial" panose="020B0604020202020204" pitchFamily="34" charset="0"/>
              <a:buChar char="•"/>
            </a:pPr>
            <a:r>
              <a:rPr lang="pt-BR" sz="24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3º em 2019</a:t>
            </a:r>
          </a:p>
          <a:p>
            <a:pPr algn="r"/>
            <a:endParaRPr lang="pt-BR" sz="2800" b="1" i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pt-BR" sz="28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Prazo final para execução do convênio:</a:t>
            </a:r>
          </a:p>
          <a:p>
            <a:pPr lvl="1" algn="r"/>
            <a:r>
              <a:rPr lang="pt-BR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</a:t>
            </a:r>
            <a:r>
              <a:rPr lang="pt-BR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/2021</a:t>
            </a:r>
          </a:p>
        </p:txBody>
      </p:sp>
      <p:cxnSp>
        <p:nvCxnSpPr>
          <p:cNvPr id="41" name="Conector reto 40"/>
          <p:cNvCxnSpPr/>
          <p:nvPr/>
        </p:nvCxnSpPr>
        <p:spPr>
          <a:xfrm>
            <a:off x="9406467" y="1410939"/>
            <a:ext cx="191524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Resultado de imagem para pra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0" y="2172940"/>
            <a:ext cx="5243310" cy="3492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com Canto Diagonal Aparado 3"/>
          <p:cNvSpPr/>
          <p:nvPr/>
        </p:nvSpPr>
        <p:spPr>
          <a:xfrm flipH="1">
            <a:off x="1143491" y="1778907"/>
            <a:ext cx="10135401" cy="106239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5">
              <a:alpha val="4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6582" y="648939"/>
            <a:ext cx="9905998" cy="870284"/>
          </a:xfrm>
        </p:spPr>
        <p:txBody>
          <a:bodyPr/>
          <a:lstStyle/>
          <a:p>
            <a:pPr algn="r"/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Aquisições previstas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80591" y="1833048"/>
            <a:ext cx="9061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Aquisição de equipamentos de análise laboratorial  para o IAP</a:t>
            </a:r>
            <a:endParaRPr lang="pt-BR" sz="2400" b="1" i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41" name="Conector reto 40"/>
          <p:cNvCxnSpPr/>
          <p:nvPr/>
        </p:nvCxnSpPr>
        <p:spPr>
          <a:xfrm>
            <a:off x="7222836" y="1410939"/>
            <a:ext cx="40988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sultado de imagem para laboratÃ³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74" y="3178427"/>
            <a:ext cx="5575434" cy="278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564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com Canto Diagonal Aparado 3"/>
          <p:cNvSpPr/>
          <p:nvPr/>
        </p:nvSpPr>
        <p:spPr>
          <a:xfrm flipH="1">
            <a:off x="1143491" y="1769382"/>
            <a:ext cx="10135401" cy="106239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5">
              <a:alpha val="4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6582" y="648939"/>
            <a:ext cx="9905998" cy="870284"/>
          </a:xfrm>
        </p:spPr>
        <p:txBody>
          <a:bodyPr/>
          <a:lstStyle/>
          <a:p>
            <a:pPr algn="r"/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Aquisições previstas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80591" y="2038967"/>
            <a:ext cx="9061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Projeto de Bacia de Contenção para as estradas</a:t>
            </a:r>
            <a:endParaRPr lang="pt-BR" sz="2400" b="1" i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41" name="Conector reto 40"/>
          <p:cNvCxnSpPr/>
          <p:nvPr/>
        </p:nvCxnSpPr>
        <p:spPr>
          <a:xfrm>
            <a:off x="7222836" y="1410939"/>
            <a:ext cx="40988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s://encrypted-tbn0.gstatic.com/images?q=tbn:ANd9GcRz3cav_bFha_YEmxztfjqE7ncLvxaggsiItk5QmF9VYsTrlOv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662" y="3101357"/>
            <a:ext cx="4657057" cy="3099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511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com Canto Diagonal Aparado 3"/>
          <p:cNvSpPr/>
          <p:nvPr/>
        </p:nvSpPr>
        <p:spPr>
          <a:xfrm flipH="1">
            <a:off x="1186315" y="1778907"/>
            <a:ext cx="10135401" cy="106239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5">
              <a:alpha val="4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6582" y="648939"/>
            <a:ext cx="9905998" cy="870284"/>
          </a:xfrm>
        </p:spPr>
        <p:txBody>
          <a:bodyPr/>
          <a:lstStyle/>
          <a:p>
            <a:pPr algn="r"/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Aquisições previstas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23415" y="1833048"/>
            <a:ext cx="9061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Aquisição de equipamentos atendimento a emergências com Produtos Perigosos (HAZMAT)</a:t>
            </a:r>
            <a:endParaRPr lang="pt-BR" sz="2400" b="1" i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41" name="Conector reto 40"/>
          <p:cNvCxnSpPr/>
          <p:nvPr/>
        </p:nvCxnSpPr>
        <p:spPr>
          <a:xfrm>
            <a:off x="7222836" y="1410939"/>
            <a:ext cx="40988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st3.depositphotos.com/14870388/17415/i/1600/depositphotos_174151158-stock-photo-rescuers-extinguish-a-burning-tan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2" t="29350" r="35036" b="21271"/>
          <a:stretch/>
        </p:blipFill>
        <p:spPr bwMode="auto">
          <a:xfrm>
            <a:off x="4182288" y="3243856"/>
            <a:ext cx="4143453" cy="2796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78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6582" y="648939"/>
            <a:ext cx="9905998" cy="870284"/>
          </a:xfrm>
        </p:spPr>
        <p:txBody>
          <a:bodyPr/>
          <a:lstStyle/>
          <a:p>
            <a:pPr algn="r"/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</a:t>
            </a:r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 capacitação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5618747" y="2031150"/>
            <a:ext cx="4884821" cy="120316"/>
          </a:xfrm>
          <a:prstGeom prst="round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141413" y="1900989"/>
            <a:ext cx="382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i="1" dirty="0" smtClean="0"/>
              <a:t>Termo de Referência</a:t>
            </a:r>
            <a:endParaRPr lang="pt-BR" b="1" i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41413" y="3591669"/>
            <a:ext cx="382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i="1" dirty="0" smtClean="0"/>
              <a:t>Análise jurídica Primária</a:t>
            </a:r>
            <a:endParaRPr lang="pt-BR" b="1" i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141413" y="4718789"/>
            <a:ext cx="382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i="1" dirty="0" smtClean="0"/>
              <a:t>Análise jurídica final</a:t>
            </a:r>
            <a:endParaRPr lang="pt-BR" b="1" i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41413" y="2464549"/>
            <a:ext cx="382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i="1" dirty="0" smtClean="0"/>
              <a:t>Orçamentos</a:t>
            </a:r>
            <a:endParaRPr lang="pt-BR" b="1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141413" y="4155229"/>
            <a:ext cx="382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i="1" dirty="0" smtClean="0"/>
              <a:t>Informação orçamentária</a:t>
            </a:r>
            <a:endParaRPr lang="pt-BR" b="1" i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141413" y="5282349"/>
            <a:ext cx="382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i="1" dirty="0" smtClean="0"/>
              <a:t>Publicação do Edital</a:t>
            </a:r>
            <a:endParaRPr lang="pt-BR" b="1" i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141413" y="3028109"/>
            <a:ext cx="382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i="1" dirty="0" smtClean="0"/>
              <a:t>Confecção do Edital</a:t>
            </a:r>
            <a:endParaRPr lang="pt-BR" b="1" i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85011" y="5845909"/>
            <a:ext cx="458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i="1" dirty="0" smtClean="0"/>
              <a:t>Contratação e Aquisição dos materiais</a:t>
            </a:r>
            <a:endParaRPr lang="pt-BR" b="1" i="1" dirty="0"/>
          </a:p>
        </p:txBody>
      </p:sp>
      <p:sp>
        <p:nvSpPr>
          <p:cNvPr id="16" name="Retângulo Arredondado 15"/>
          <p:cNvSpPr/>
          <p:nvPr/>
        </p:nvSpPr>
        <p:spPr>
          <a:xfrm>
            <a:off x="5618746" y="2583516"/>
            <a:ext cx="4884821" cy="120316"/>
          </a:xfrm>
          <a:prstGeom prst="round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Arredondado 20"/>
          <p:cNvSpPr/>
          <p:nvPr/>
        </p:nvSpPr>
        <p:spPr>
          <a:xfrm>
            <a:off x="5618745" y="4280053"/>
            <a:ext cx="4884821" cy="120316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Arredondado 21"/>
          <p:cNvSpPr/>
          <p:nvPr/>
        </p:nvSpPr>
        <p:spPr>
          <a:xfrm>
            <a:off x="5618741" y="4280053"/>
            <a:ext cx="4884821" cy="120316"/>
          </a:xfrm>
          <a:prstGeom prst="roundRect">
            <a:avLst/>
          </a:prstGeom>
          <a:gradFill flip="none" rotWithShape="1">
            <a:gsLst>
              <a:gs pos="16000">
                <a:schemeClr val="accent1">
                  <a:alpha val="0"/>
                </a:schemeClr>
              </a:gs>
              <a:gs pos="15000">
                <a:schemeClr val="accent1"/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Arredondado 22"/>
          <p:cNvSpPr/>
          <p:nvPr/>
        </p:nvSpPr>
        <p:spPr>
          <a:xfrm>
            <a:off x="5618744" y="4843297"/>
            <a:ext cx="4884821" cy="120316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Arredondado 24"/>
          <p:cNvSpPr/>
          <p:nvPr/>
        </p:nvSpPr>
        <p:spPr>
          <a:xfrm>
            <a:off x="5618744" y="5401632"/>
            <a:ext cx="4884821" cy="120316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Arredondado 26"/>
          <p:cNvSpPr/>
          <p:nvPr/>
        </p:nvSpPr>
        <p:spPr>
          <a:xfrm>
            <a:off x="5618744" y="5969445"/>
            <a:ext cx="4884821" cy="120316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Arredondado 28"/>
          <p:cNvSpPr/>
          <p:nvPr/>
        </p:nvSpPr>
        <p:spPr>
          <a:xfrm>
            <a:off x="5618742" y="3158474"/>
            <a:ext cx="4884821" cy="120316"/>
          </a:xfrm>
          <a:prstGeom prst="round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Arredondado 29"/>
          <p:cNvSpPr/>
          <p:nvPr/>
        </p:nvSpPr>
        <p:spPr>
          <a:xfrm>
            <a:off x="5618742" y="3720542"/>
            <a:ext cx="4884821" cy="120316"/>
          </a:xfrm>
          <a:prstGeom prst="round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10744200" y="1900989"/>
            <a:ext cx="1050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 smtClean="0"/>
              <a:t>100%</a:t>
            </a:r>
            <a:endParaRPr lang="pt-BR" sz="1400" b="1" i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10744200" y="2464549"/>
            <a:ext cx="1050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 smtClean="0"/>
              <a:t>100%</a:t>
            </a:r>
            <a:endParaRPr lang="pt-BR" sz="1400" b="1" i="1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10744200" y="3028109"/>
            <a:ext cx="1050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 smtClean="0"/>
              <a:t>100%</a:t>
            </a:r>
            <a:endParaRPr lang="pt-BR" sz="1400" b="1" i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10744200" y="3591669"/>
            <a:ext cx="1050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 smtClean="0"/>
              <a:t>100%</a:t>
            </a:r>
            <a:endParaRPr lang="pt-BR" sz="1400" b="1" i="1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10744200" y="4155229"/>
            <a:ext cx="1050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 smtClean="0"/>
              <a:t>15%</a:t>
            </a:r>
            <a:endParaRPr lang="pt-BR" sz="1400" b="1" i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10744200" y="4718789"/>
            <a:ext cx="1050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0</a:t>
            </a:r>
            <a:r>
              <a:rPr lang="pt-BR" sz="1400" b="1" i="1" dirty="0" smtClean="0"/>
              <a:t>%</a:t>
            </a:r>
            <a:endParaRPr lang="pt-BR" sz="1400" b="1" i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10744200" y="5282349"/>
            <a:ext cx="1050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 smtClean="0"/>
              <a:t>0%</a:t>
            </a:r>
            <a:endParaRPr lang="pt-BR" sz="1400" b="1" i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10744200" y="5841857"/>
            <a:ext cx="1050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 smtClean="0"/>
              <a:t>0%</a:t>
            </a:r>
            <a:endParaRPr lang="pt-BR" sz="1400" b="1" i="1" dirty="0"/>
          </a:p>
        </p:txBody>
      </p:sp>
      <p:cxnSp>
        <p:nvCxnSpPr>
          <p:cNvPr id="41" name="Conector reto 40"/>
          <p:cNvCxnSpPr/>
          <p:nvPr/>
        </p:nvCxnSpPr>
        <p:spPr>
          <a:xfrm>
            <a:off x="8482264" y="1410939"/>
            <a:ext cx="283945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188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6582" y="643626"/>
            <a:ext cx="9905998" cy="870284"/>
          </a:xfrm>
        </p:spPr>
        <p:txBody>
          <a:bodyPr/>
          <a:lstStyle/>
          <a:p>
            <a:pPr algn="r"/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</a:t>
            </a: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PROJETOS DE BACIA DE CONTENÇÃO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5618747" y="2519071"/>
            <a:ext cx="4884821" cy="120316"/>
          </a:xfrm>
          <a:prstGeom prst="round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141413" y="2388910"/>
            <a:ext cx="382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i="1" dirty="0" smtClean="0"/>
              <a:t>Termo de Referência</a:t>
            </a:r>
            <a:endParaRPr lang="pt-BR" b="1" i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41413" y="3861922"/>
            <a:ext cx="382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i="1" dirty="0" smtClean="0"/>
              <a:t>Análise jurídica Primária</a:t>
            </a:r>
            <a:endParaRPr lang="pt-BR" b="1" i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141413" y="4846411"/>
            <a:ext cx="382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i="1" dirty="0" smtClean="0"/>
              <a:t>Análise jurídica final</a:t>
            </a:r>
            <a:endParaRPr lang="pt-BR" b="1" i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41413" y="2879426"/>
            <a:ext cx="382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i="1" dirty="0" smtClean="0"/>
              <a:t>Orçamentos</a:t>
            </a:r>
            <a:endParaRPr lang="pt-BR" b="1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141413" y="4353714"/>
            <a:ext cx="382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i="1" dirty="0" smtClean="0"/>
              <a:t>Informação orçamentária</a:t>
            </a:r>
            <a:endParaRPr lang="pt-BR" b="1" i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141413" y="5328459"/>
            <a:ext cx="382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i="1" dirty="0" smtClean="0"/>
              <a:t>Publicação do Edital</a:t>
            </a:r>
            <a:endParaRPr lang="pt-BR" b="1" i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141413" y="3372179"/>
            <a:ext cx="382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i="1" dirty="0" smtClean="0"/>
              <a:t>Confecção do Edital</a:t>
            </a:r>
            <a:endParaRPr lang="pt-BR" b="1" i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85011" y="5816587"/>
            <a:ext cx="458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i="1" dirty="0" smtClean="0"/>
              <a:t>Contratação e Aquisição dos materiais</a:t>
            </a:r>
            <a:endParaRPr lang="pt-BR" b="1" i="1" dirty="0"/>
          </a:p>
        </p:txBody>
      </p:sp>
      <p:sp>
        <p:nvSpPr>
          <p:cNvPr id="16" name="Retângulo Arredondado 15"/>
          <p:cNvSpPr/>
          <p:nvPr/>
        </p:nvSpPr>
        <p:spPr>
          <a:xfrm>
            <a:off x="5618746" y="2998393"/>
            <a:ext cx="4884821" cy="120316"/>
          </a:xfrm>
          <a:prstGeom prst="round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Arredondado 20"/>
          <p:cNvSpPr/>
          <p:nvPr/>
        </p:nvSpPr>
        <p:spPr>
          <a:xfrm>
            <a:off x="5618745" y="4471466"/>
            <a:ext cx="4884821" cy="120316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Arredondado 22"/>
          <p:cNvSpPr/>
          <p:nvPr/>
        </p:nvSpPr>
        <p:spPr>
          <a:xfrm>
            <a:off x="5618744" y="4970919"/>
            <a:ext cx="4884821" cy="120316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Arredondado 24"/>
          <p:cNvSpPr/>
          <p:nvPr/>
        </p:nvSpPr>
        <p:spPr>
          <a:xfrm>
            <a:off x="5618744" y="5447742"/>
            <a:ext cx="4884821" cy="120316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Arredondado 26"/>
          <p:cNvSpPr/>
          <p:nvPr/>
        </p:nvSpPr>
        <p:spPr>
          <a:xfrm>
            <a:off x="5618744" y="5940123"/>
            <a:ext cx="4884821" cy="120316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Arredondado 28"/>
          <p:cNvSpPr/>
          <p:nvPr/>
        </p:nvSpPr>
        <p:spPr>
          <a:xfrm>
            <a:off x="5618742" y="3502544"/>
            <a:ext cx="4884821" cy="120316"/>
          </a:xfrm>
          <a:prstGeom prst="round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10744200" y="2422309"/>
            <a:ext cx="1050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 smtClean="0"/>
              <a:t>100%</a:t>
            </a:r>
            <a:endParaRPr lang="pt-BR" b="1" i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10744200" y="2899132"/>
            <a:ext cx="1050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 smtClean="0"/>
              <a:t>100%</a:t>
            </a:r>
            <a:endParaRPr lang="pt-BR" sz="1400" b="1" i="1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10744200" y="3398585"/>
            <a:ext cx="1050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 smtClean="0"/>
              <a:t>100%</a:t>
            </a:r>
            <a:endParaRPr lang="pt-BR" sz="1400" b="1" i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10744200" y="3888160"/>
            <a:ext cx="1050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 smtClean="0"/>
              <a:t>100%</a:t>
            </a:r>
            <a:endParaRPr lang="pt-BR" sz="1400" b="1" i="1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10744200" y="4377735"/>
            <a:ext cx="1050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0</a:t>
            </a:r>
            <a:r>
              <a:rPr lang="pt-BR" sz="1400" b="1" i="1" dirty="0" smtClean="0"/>
              <a:t>%</a:t>
            </a:r>
            <a:endParaRPr lang="pt-BR" sz="1400" b="1" i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10744200" y="4877188"/>
            <a:ext cx="1050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0</a:t>
            </a:r>
            <a:r>
              <a:rPr lang="pt-BR" sz="1400" b="1" i="1" dirty="0" smtClean="0"/>
              <a:t>%</a:t>
            </a:r>
            <a:endParaRPr lang="pt-BR" sz="1400" b="1" i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10744200" y="5354011"/>
            <a:ext cx="1050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 smtClean="0"/>
              <a:t>0%</a:t>
            </a:r>
            <a:endParaRPr lang="pt-BR" sz="1400" b="1" i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10744200" y="5812535"/>
            <a:ext cx="1050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 smtClean="0"/>
              <a:t>0%</a:t>
            </a:r>
            <a:endParaRPr lang="pt-BR" sz="1400" b="1" i="1" dirty="0"/>
          </a:p>
        </p:txBody>
      </p:sp>
      <p:cxnSp>
        <p:nvCxnSpPr>
          <p:cNvPr id="41" name="Conector reto 40"/>
          <p:cNvCxnSpPr/>
          <p:nvPr/>
        </p:nvCxnSpPr>
        <p:spPr>
          <a:xfrm>
            <a:off x="4267200" y="1405626"/>
            <a:ext cx="70545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Arredondado 38"/>
          <p:cNvSpPr/>
          <p:nvPr/>
        </p:nvSpPr>
        <p:spPr>
          <a:xfrm>
            <a:off x="5618741" y="3979085"/>
            <a:ext cx="4884821" cy="120316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1141413" y="1897630"/>
            <a:ext cx="382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i="1" dirty="0" smtClean="0"/>
              <a:t>Previsão no orçamento</a:t>
            </a:r>
            <a:endParaRPr lang="pt-BR" b="1" i="1" dirty="0"/>
          </a:p>
        </p:txBody>
      </p:sp>
      <p:sp>
        <p:nvSpPr>
          <p:cNvPr id="40" name="Retângulo Arredondado 39"/>
          <p:cNvSpPr/>
          <p:nvPr/>
        </p:nvSpPr>
        <p:spPr>
          <a:xfrm>
            <a:off x="5618747" y="2038324"/>
            <a:ext cx="4884821" cy="120316"/>
          </a:xfrm>
          <a:prstGeom prst="round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/>
          <p:cNvSpPr txBox="1"/>
          <p:nvPr/>
        </p:nvSpPr>
        <p:spPr>
          <a:xfrm>
            <a:off x="10744200" y="1941562"/>
            <a:ext cx="1050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 smtClean="0"/>
              <a:t>100%</a:t>
            </a:r>
            <a:endParaRPr lang="pt-BR" b="1" i="1" dirty="0"/>
          </a:p>
        </p:txBody>
      </p:sp>
    </p:spTree>
    <p:extLst>
      <p:ext uri="{BB962C8B-B14F-4D97-AF65-F5344CB8AC3E}">
        <p14:creationId xmlns:p14="http://schemas.microsoft.com/office/powerpoint/2010/main" val="533149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6582" y="643626"/>
            <a:ext cx="9905998" cy="870284"/>
          </a:xfrm>
        </p:spPr>
        <p:txBody>
          <a:bodyPr>
            <a:normAutofit/>
          </a:bodyPr>
          <a:lstStyle/>
          <a:p>
            <a:pPr algn="r"/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</a:t>
            </a:r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Equipagem do laboratório do </a:t>
            </a:r>
            <a:r>
              <a:rPr lang="pt-B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iap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5618747" y="2519071"/>
            <a:ext cx="4884821" cy="120316"/>
          </a:xfrm>
          <a:prstGeom prst="round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141413" y="2388910"/>
            <a:ext cx="382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i="1" dirty="0" smtClean="0"/>
              <a:t>Termo de Referência</a:t>
            </a:r>
            <a:endParaRPr lang="pt-BR" b="1" i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41413" y="3861922"/>
            <a:ext cx="382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i="1" dirty="0" smtClean="0"/>
              <a:t>Análise jurídica Primária</a:t>
            </a:r>
            <a:endParaRPr lang="pt-BR" b="1" i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141413" y="4846411"/>
            <a:ext cx="382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i="1" dirty="0" smtClean="0"/>
              <a:t>Análise jurídica final</a:t>
            </a:r>
            <a:endParaRPr lang="pt-BR" b="1" i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41413" y="2879426"/>
            <a:ext cx="382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i="1" dirty="0" smtClean="0"/>
              <a:t>Orçamentos</a:t>
            </a:r>
            <a:endParaRPr lang="pt-BR" b="1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141413" y="4353714"/>
            <a:ext cx="382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i="1" dirty="0" smtClean="0"/>
              <a:t>Informação orçamentária</a:t>
            </a:r>
            <a:endParaRPr lang="pt-BR" b="1" i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141413" y="5328459"/>
            <a:ext cx="382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i="1" dirty="0" smtClean="0"/>
              <a:t>Publicação do Edital</a:t>
            </a:r>
            <a:endParaRPr lang="pt-BR" b="1" i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141413" y="3372179"/>
            <a:ext cx="382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i="1" dirty="0" smtClean="0"/>
              <a:t>Confecção do Edital</a:t>
            </a:r>
            <a:endParaRPr lang="pt-BR" b="1" i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85011" y="5816587"/>
            <a:ext cx="458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i="1" dirty="0" smtClean="0"/>
              <a:t>Contratação e Aquisição dos materiais</a:t>
            </a:r>
            <a:endParaRPr lang="pt-BR" b="1" i="1" dirty="0"/>
          </a:p>
        </p:txBody>
      </p:sp>
      <p:sp>
        <p:nvSpPr>
          <p:cNvPr id="16" name="Retângulo Arredondado 15"/>
          <p:cNvSpPr/>
          <p:nvPr/>
        </p:nvSpPr>
        <p:spPr>
          <a:xfrm>
            <a:off x="5618746" y="2998393"/>
            <a:ext cx="4884821" cy="120316"/>
          </a:xfrm>
          <a:prstGeom prst="round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Arredondado 20"/>
          <p:cNvSpPr/>
          <p:nvPr/>
        </p:nvSpPr>
        <p:spPr>
          <a:xfrm>
            <a:off x="5618745" y="4471466"/>
            <a:ext cx="4884821" cy="120316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Arredondado 22"/>
          <p:cNvSpPr/>
          <p:nvPr/>
        </p:nvSpPr>
        <p:spPr>
          <a:xfrm>
            <a:off x="5618744" y="4970919"/>
            <a:ext cx="4884821" cy="120316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Arredondado 24"/>
          <p:cNvSpPr/>
          <p:nvPr/>
        </p:nvSpPr>
        <p:spPr>
          <a:xfrm>
            <a:off x="5618744" y="5447742"/>
            <a:ext cx="4884821" cy="120316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Arredondado 26"/>
          <p:cNvSpPr/>
          <p:nvPr/>
        </p:nvSpPr>
        <p:spPr>
          <a:xfrm>
            <a:off x="5618744" y="5940123"/>
            <a:ext cx="4884821" cy="120316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Arredondado 28"/>
          <p:cNvSpPr/>
          <p:nvPr/>
        </p:nvSpPr>
        <p:spPr>
          <a:xfrm>
            <a:off x="5618742" y="3502544"/>
            <a:ext cx="4884821" cy="120316"/>
          </a:xfrm>
          <a:prstGeom prst="round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10744200" y="2422309"/>
            <a:ext cx="1050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 smtClean="0"/>
              <a:t>100%</a:t>
            </a:r>
            <a:endParaRPr lang="pt-BR" b="1" i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10744200" y="2899132"/>
            <a:ext cx="1050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 smtClean="0"/>
              <a:t>100%</a:t>
            </a:r>
            <a:endParaRPr lang="pt-BR" sz="1400" b="1" i="1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10744200" y="3398585"/>
            <a:ext cx="1050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 smtClean="0"/>
              <a:t>100%</a:t>
            </a:r>
            <a:endParaRPr lang="pt-BR" sz="1400" b="1" i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10744200" y="3888160"/>
            <a:ext cx="1050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 smtClean="0"/>
              <a:t>100%</a:t>
            </a:r>
            <a:endParaRPr lang="pt-BR" sz="1400" b="1" i="1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10744200" y="4377735"/>
            <a:ext cx="1050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0</a:t>
            </a:r>
            <a:r>
              <a:rPr lang="pt-BR" sz="1400" b="1" i="1" dirty="0" smtClean="0"/>
              <a:t>%</a:t>
            </a:r>
            <a:endParaRPr lang="pt-BR" sz="1400" b="1" i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10744200" y="4877188"/>
            <a:ext cx="1050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0</a:t>
            </a:r>
            <a:r>
              <a:rPr lang="pt-BR" sz="1400" b="1" i="1" dirty="0" smtClean="0"/>
              <a:t>%</a:t>
            </a:r>
            <a:endParaRPr lang="pt-BR" sz="1400" b="1" i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10744200" y="5354011"/>
            <a:ext cx="1050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 smtClean="0"/>
              <a:t>0%</a:t>
            </a:r>
            <a:endParaRPr lang="pt-BR" sz="1400" b="1" i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10744200" y="5812535"/>
            <a:ext cx="1050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 smtClean="0"/>
              <a:t>0%</a:t>
            </a:r>
            <a:endParaRPr lang="pt-BR" sz="1400" b="1" i="1" dirty="0"/>
          </a:p>
        </p:txBody>
      </p:sp>
      <p:cxnSp>
        <p:nvCxnSpPr>
          <p:cNvPr id="41" name="Conector reto 40"/>
          <p:cNvCxnSpPr/>
          <p:nvPr/>
        </p:nvCxnSpPr>
        <p:spPr>
          <a:xfrm>
            <a:off x="4080933" y="1405626"/>
            <a:ext cx="724078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Arredondado 38"/>
          <p:cNvSpPr/>
          <p:nvPr/>
        </p:nvSpPr>
        <p:spPr>
          <a:xfrm>
            <a:off x="5618741" y="3979085"/>
            <a:ext cx="4884821" cy="120316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1141413" y="1897630"/>
            <a:ext cx="382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i="1" dirty="0" smtClean="0"/>
              <a:t>Previsão no orçamento</a:t>
            </a:r>
            <a:endParaRPr lang="pt-BR" b="1" i="1" dirty="0"/>
          </a:p>
        </p:txBody>
      </p:sp>
      <p:sp>
        <p:nvSpPr>
          <p:cNvPr id="40" name="Retângulo Arredondado 39"/>
          <p:cNvSpPr/>
          <p:nvPr/>
        </p:nvSpPr>
        <p:spPr>
          <a:xfrm>
            <a:off x="5618747" y="2038324"/>
            <a:ext cx="4884821" cy="120316"/>
          </a:xfrm>
          <a:prstGeom prst="round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/>
          <p:cNvSpPr txBox="1"/>
          <p:nvPr/>
        </p:nvSpPr>
        <p:spPr>
          <a:xfrm>
            <a:off x="10744200" y="1941562"/>
            <a:ext cx="1050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 smtClean="0"/>
              <a:t>100%</a:t>
            </a:r>
            <a:endParaRPr lang="pt-BR" b="1" i="1" dirty="0"/>
          </a:p>
        </p:txBody>
      </p:sp>
    </p:spTree>
    <p:extLst>
      <p:ext uri="{BB962C8B-B14F-4D97-AF65-F5344CB8AC3E}">
        <p14:creationId xmlns:p14="http://schemas.microsoft.com/office/powerpoint/2010/main" val="1153804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Malha</Template>
  <TotalTime>2113</TotalTime>
  <Words>576</Words>
  <Application>Microsoft Office PowerPoint</Application>
  <PresentationFormat>Widescreen</PresentationFormat>
  <Paragraphs>110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Malha</vt:lpstr>
      <vt:lpstr>Projeto napp: Convênio nº 793036/2013/siconv cronograma</vt:lpstr>
      <vt:lpstr>Assinatura</vt:lpstr>
      <vt:lpstr>histórico</vt:lpstr>
      <vt:lpstr>Aquisições previstas</vt:lpstr>
      <vt:lpstr>Aquisições previstas</vt:lpstr>
      <vt:lpstr>Aquisições previstas</vt:lpstr>
      <vt:lpstr>Meta 4: capacitação</vt:lpstr>
      <vt:lpstr>Meta 3: PROJETOS DE BACIA DE CONTENÇÃO</vt:lpstr>
      <vt:lpstr>Meta 1: Equipagem do laboratório do iap</vt:lpstr>
      <vt:lpstr>Meta 1: Aquisição de equipamentos para o laboratório do IAP </vt:lpstr>
      <vt:lpstr>Meta 3: projetos de bacias de contenção</vt:lpstr>
      <vt:lpstr>Meta 3: projetos de bacias de contenção</vt:lpstr>
      <vt:lpstr>Meta 4: capacitação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Vidal</dc:creator>
  <cp:lastModifiedBy>Marcos Vidal</cp:lastModifiedBy>
  <cp:revision>16</cp:revision>
  <dcterms:created xsi:type="dcterms:W3CDTF">2019-08-01T13:27:38Z</dcterms:created>
  <dcterms:modified xsi:type="dcterms:W3CDTF">2019-08-09T17:49:30Z</dcterms:modified>
</cp:coreProperties>
</file>