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2" r:id="rId5"/>
    <p:sldId id="280" r:id="rId6"/>
    <p:sldId id="269" r:id="rId7"/>
    <p:sldId id="270" r:id="rId8"/>
    <p:sldId id="271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1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94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89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72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5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8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4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9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2DC5-EA08-4A02-9A36-50054A739788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REUNIÃO </a:t>
            </a:r>
          </a:p>
          <a:p>
            <a:r>
              <a:rPr lang="pt-BR" sz="4800" dirty="0" smtClean="0"/>
              <a:t>Comissão Estadual P2R2</a:t>
            </a:r>
          </a:p>
          <a:p>
            <a:endParaRPr lang="pt-BR" sz="4800" dirty="0"/>
          </a:p>
          <a:p>
            <a:r>
              <a:rPr lang="pt-BR" sz="2800" dirty="0" smtClean="0"/>
              <a:t>27 Novembro 2019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97" y="612053"/>
            <a:ext cx="2498806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GT </a:t>
            </a:r>
            <a:r>
              <a:rPr lang="pt-BR" sz="4000" b="1" dirty="0" err="1" smtClean="0"/>
              <a:t>Aquaviário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Aproximação entre os órgãos e verificação das responsabilidades e capacidade de resposta para atuação na área Portuária;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Novo Contrato pela APPA para atendimento;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Realização </a:t>
            </a:r>
            <a:r>
              <a:rPr lang="pt-BR" dirty="0"/>
              <a:t>de Simulado pela </a:t>
            </a:r>
            <a:r>
              <a:rPr lang="pt-BR" dirty="0" smtClean="0"/>
              <a:t>APPA;</a:t>
            </a:r>
          </a:p>
          <a:p>
            <a:endParaRPr lang="pt-BR" dirty="0" smtClean="0"/>
          </a:p>
          <a:p>
            <a:r>
              <a:rPr lang="pt-BR" dirty="0" smtClean="0"/>
              <a:t>Plano de Área do Porto – IBAMA.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Metas 2020 – GT </a:t>
            </a:r>
            <a:r>
              <a:rPr lang="pt-BR" b="1" dirty="0" err="1" smtClean="0"/>
              <a:t>Aquaviário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Realizar </a:t>
            </a:r>
            <a:r>
              <a:rPr lang="pt-BR" dirty="0">
                <a:solidFill>
                  <a:srgbClr val="C00000"/>
                </a:solidFill>
              </a:rPr>
              <a:t>Minuta inicial do Plano de Contingência para área Portuária</a:t>
            </a:r>
            <a:r>
              <a:rPr lang="pt-BR" dirty="0" smtClean="0">
                <a:solidFill>
                  <a:srgbClr val="C00000"/>
                </a:solidFill>
              </a:rPr>
              <a:t>;</a:t>
            </a:r>
          </a:p>
          <a:p>
            <a:pPr marL="514350" indent="-514350" algn="just">
              <a:buAutoNum type="arabicPeriod"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2</a:t>
            </a:r>
            <a:r>
              <a:rPr lang="pt-BR" dirty="0">
                <a:solidFill>
                  <a:srgbClr val="C00000"/>
                </a:solidFill>
              </a:rPr>
              <a:t>. Acompanhar a aprovação do Plano de Área do Porto; </a:t>
            </a: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3. </a:t>
            </a:r>
            <a:r>
              <a:rPr lang="pt-BR" dirty="0">
                <a:solidFill>
                  <a:srgbClr val="C00000"/>
                </a:solidFill>
              </a:rPr>
              <a:t>Acompanhar realização do simulado da APPA ou realizar Simulado de Mesa; </a:t>
            </a: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4</a:t>
            </a:r>
            <a:r>
              <a:rPr lang="pt-BR" dirty="0">
                <a:solidFill>
                  <a:srgbClr val="C00000"/>
                </a:solidFill>
              </a:rPr>
              <a:t>. Acompanhamento da operacionalização da atuação do BPM Ambiental no Termo de Cooperação com IAP</a:t>
            </a:r>
            <a:endParaRPr lang="pt-BR" sz="3200" dirty="0" smtClean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GT Empresas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Desenvolvimento de uma Metodologia de Priorização de Empresas;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Visita Técnica em 2 Empresas em </a:t>
            </a:r>
            <a:r>
              <a:rPr lang="pt-BR" dirty="0" smtClean="0"/>
              <a:t>Araucária;</a:t>
            </a:r>
          </a:p>
          <a:p>
            <a:endParaRPr lang="pt-BR" dirty="0"/>
          </a:p>
          <a:p>
            <a:r>
              <a:rPr lang="pt-BR" dirty="0" smtClean="0"/>
              <a:t>Demanda ao CRQ – Informações das Empresas de todo Estado;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Posterior demanda aos demais órgãos (licenças).</a:t>
            </a:r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Metas 2020 – GT Empresas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Finalizar </a:t>
            </a:r>
            <a:r>
              <a:rPr lang="pt-BR" dirty="0">
                <a:solidFill>
                  <a:srgbClr val="C00000"/>
                </a:solidFill>
              </a:rPr>
              <a:t>a metodologia de priorização de empresas; </a:t>
            </a:r>
            <a:endParaRPr lang="pt-BR" dirty="0" smtClean="0">
              <a:solidFill>
                <a:srgbClr val="C00000"/>
              </a:solidFill>
            </a:endParaRPr>
          </a:p>
          <a:p>
            <a:pPr marL="514350" indent="-514350" algn="just">
              <a:buAutoNum type="arabicPeriod"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2</a:t>
            </a:r>
            <a:r>
              <a:rPr lang="pt-BR" dirty="0">
                <a:solidFill>
                  <a:srgbClr val="C00000"/>
                </a:solidFill>
              </a:rPr>
              <a:t>. Finalizar a tabela de aplicação piloto nas empresas que trabalham com produtos perigosos em Araucária; </a:t>
            </a: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3</a:t>
            </a:r>
            <a:r>
              <a:rPr lang="pt-BR" dirty="0">
                <a:solidFill>
                  <a:srgbClr val="C00000"/>
                </a:solidFill>
              </a:rPr>
              <a:t>. Identificar as áreas prioritárias no estado em relação a aglomerados de empresas que trabalham/manipulam produtos </a:t>
            </a:r>
            <a:r>
              <a:rPr lang="pt-BR" dirty="0" smtClean="0">
                <a:solidFill>
                  <a:srgbClr val="C00000"/>
                </a:solidFill>
              </a:rPr>
              <a:t>perigosos (CRQ); 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4</a:t>
            </a:r>
            <a:r>
              <a:rPr lang="pt-BR" dirty="0">
                <a:solidFill>
                  <a:srgbClr val="C00000"/>
                </a:solidFill>
              </a:rPr>
              <a:t>. Iniciar disponibilização de informações das empresas para o sistema informatizado de defesa civil.</a:t>
            </a:r>
            <a:endParaRPr lang="pt-BR" sz="3200" dirty="0" smtClean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GT Insumos Agrícolas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Acompanhamento junto a SESA do GT Agrotóxicos e do PVASPEA;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Avaliação pela manutenção do GT;</a:t>
            </a:r>
          </a:p>
          <a:p>
            <a:endParaRPr lang="pt-BR" dirty="0"/>
          </a:p>
          <a:p>
            <a:r>
              <a:rPr lang="pt-BR" dirty="0" smtClean="0"/>
              <a:t>Busca de uma Linha de Ação;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Reunião Extraordinária (22 </a:t>
            </a:r>
            <a:r>
              <a:rPr lang="pt-BR" dirty="0" err="1" smtClean="0"/>
              <a:t>nov</a:t>
            </a:r>
            <a:r>
              <a:rPr lang="pt-BR" dirty="0" smtClean="0"/>
              <a:t> 2019).</a:t>
            </a:r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Metas 2020 – GT Insumos Agrícolas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t-BR" dirty="0">
                <a:solidFill>
                  <a:srgbClr val="C00000"/>
                </a:solidFill>
              </a:rPr>
              <a:t>Identificar uma área/município no Estado para realizar ação </a:t>
            </a:r>
            <a:r>
              <a:rPr lang="pt-BR" dirty="0" smtClean="0">
                <a:solidFill>
                  <a:srgbClr val="C00000"/>
                </a:solidFill>
              </a:rPr>
              <a:t>piloto;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2</a:t>
            </a:r>
            <a:r>
              <a:rPr lang="pt-BR" dirty="0">
                <a:solidFill>
                  <a:srgbClr val="C00000"/>
                </a:solidFill>
              </a:rPr>
              <a:t>. desenvolvendo metodologia para identificação de gargalos, fixando uma linha de </a:t>
            </a:r>
            <a:r>
              <a:rPr lang="pt-BR" dirty="0" smtClean="0">
                <a:solidFill>
                  <a:srgbClr val="C00000"/>
                </a:solidFill>
              </a:rPr>
              <a:t>ação clara; 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Calendário de Reuniões executado em 2019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841" y="1055716"/>
            <a:ext cx="4709787" cy="51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Calendário 2020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5716"/>
            <a:ext cx="4258849" cy="512124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4000" b="1" dirty="0" smtClean="0"/>
              <a:t>Proposta</a:t>
            </a:r>
          </a:p>
          <a:p>
            <a:r>
              <a:rPr lang="pt-BR" b="1" dirty="0"/>
              <a:t>CE P2R2</a:t>
            </a:r>
            <a:endParaRPr lang="pt-BR" dirty="0"/>
          </a:p>
          <a:p>
            <a:r>
              <a:rPr lang="pt-BR" dirty="0"/>
              <a:t>Datas 2020: 03/03 – 12/11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GT RODOVIÁRIO</a:t>
            </a:r>
            <a:endParaRPr lang="pt-BR" dirty="0"/>
          </a:p>
          <a:p>
            <a:r>
              <a:rPr lang="pt-BR" dirty="0"/>
              <a:t>Datas 2020: 04/02 – 02/06 – </a:t>
            </a:r>
            <a:r>
              <a:rPr lang="pt-BR" dirty="0" smtClean="0"/>
              <a:t>06/10</a:t>
            </a:r>
          </a:p>
          <a:p>
            <a:pPr marL="0" indent="0"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GT </a:t>
            </a:r>
            <a:r>
              <a:rPr lang="pt-BR" b="1" dirty="0"/>
              <a:t>FERROVIÁRIO</a:t>
            </a:r>
            <a:endParaRPr lang="pt-BR" dirty="0"/>
          </a:p>
          <a:p>
            <a:r>
              <a:rPr lang="pt-BR" dirty="0"/>
              <a:t>Datas 2020: 06/02 – 04/06 – 01/10</a:t>
            </a:r>
          </a:p>
          <a:p>
            <a:endParaRPr lang="pt-BR" dirty="0"/>
          </a:p>
          <a:p>
            <a:r>
              <a:rPr lang="pt-BR" b="1" dirty="0"/>
              <a:t>GT AQUAVIÁRIO</a:t>
            </a:r>
            <a:endParaRPr lang="pt-BR" dirty="0"/>
          </a:p>
          <a:p>
            <a:r>
              <a:rPr lang="pt-BR" dirty="0"/>
              <a:t>Datas 2020: 11/02 – 16/06 – 13/10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GT EMPRESAS</a:t>
            </a:r>
            <a:endParaRPr lang="pt-BR" dirty="0"/>
          </a:p>
          <a:p>
            <a:r>
              <a:rPr lang="pt-BR" dirty="0"/>
              <a:t>Datas 2020: 13/02 – 18/06 – 22/10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GT INSUMOS AGRÍCOLAS</a:t>
            </a:r>
            <a:endParaRPr lang="pt-BR" dirty="0"/>
          </a:p>
          <a:p>
            <a:r>
              <a:rPr lang="pt-BR" dirty="0"/>
              <a:t>Datas 2020: 18/02 – 23/06 – 20/10</a:t>
            </a:r>
          </a:p>
          <a:p>
            <a:pPr marL="0" indent="0" algn="just">
              <a:buNone/>
            </a:pPr>
            <a:endParaRPr lang="pt-BR" sz="1400" b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9" name="AutoShape 4" descr="blob:https://web.whatsapp.com/bb8d47ff-3545-43f2-a6aa-a4996064632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1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Sistematização das informações / SISDC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Otimização do tempo de resposta em caso de necessidade;</a:t>
            </a:r>
          </a:p>
          <a:p>
            <a:r>
              <a:rPr lang="pt-BR" dirty="0" smtClean="0"/>
              <a:t>Possibilidade de gestão por parte da Defesa Civil por meio da CEDEC;</a:t>
            </a:r>
          </a:p>
          <a:p>
            <a:r>
              <a:rPr lang="pt-BR" dirty="0" smtClean="0"/>
              <a:t>Permite integrar a gestão Municipal / Regional e Estado;</a:t>
            </a:r>
          </a:p>
          <a:p>
            <a:r>
              <a:rPr lang="pt-BR" dirty="0" smtClean="0"/>
              <a:t>Facilita o processo de decisão.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16" y="3475876"/>
            <a:ext cx="3840969" cy="25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Objetivo maior: Salvar Vidas!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862" y="1400175"/>
            <a:ext cx="60102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Pauta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Contextualização (membros novos);</a:t>
            </a:r>
          </a:p>
          <a:p>
            <a:endParaRPr lang="pt-BR" dirty="0"/>
          </a:p>
          <a:p>
            <a:r>
              <a:rPr lang="pt-BR" dirty="0" smtClean="0"/>
              <a:t>Apresentação dos trabalhos em andamento nos Grupos de Trabalho;</a:t>
            </a:r>
          </a:p>
          <a:p>
            <a:endParaRPr lang="pt-BR" dirty="0" smtClean="0"/>
          </a:p>
          <a:p>
            <a:r>
              <a:rPr lang="pt-BR" dirty="0" smtClean="0"/>
              <a:t>Metas definidas para o ano de 2020;</a:t>
            </a:r>
          </a:p>
          <a:p>
            <a:endParaRPr lang="pt-BR" dirty="0" smtClean="0"/>
          </a:p>
          <a:p>
            <a:r>
              <a:rPr lang="pt-BR" dirty="0" smtClean="0"/>
              <a:t>Indicação de membros;</a:t>
            </a:r>
          </a:p>
          <a:p>
            <a:endParaRPr lang="pt-BR" dirty="0"/>
          </a:p>
          <a:p>
            <a:r>
              <a:rPr lang="pt-BR" dirty="0" smtClean="0"/>
              <a:t>Proposta de Calendário de Reuniões para 2020;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Contato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6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 smtClean="0"/>
          </a:p>
          <a:p>
            <a:pPr marL="0" indent="0" algn="ctr">
              <a:buNone/>
            </a:pPr>
            <a:r>
              <a:rPr lang="pt-BR" sz="5400" dirty="0" smtClean="0"/>
              <a:t>Agradecemos a presença de todos</a:t>
            </a:r>
            <a:endParaRPr lang="pt-BR" sz="54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Capitão QOBM Murilo Cezar Nascimento</a:t>
            </a:r>
          </a:p>
          <a:p>
            <a:pPr marL="0" indent="0">
              <a:buNone/>
            </a:pPr>
            <a:r>
              <a:rPr lang="pt-BR" sz="1800" dirty="0" smtClean="0"/>
              <a:t>COORDENADORIA ESTADUAL DA DEFESA CIVIL</a:t>
            </a:r>
          </a:p>
          <a:p>
            <a:pPr marL="0" indent="0">
              <a:buNone/>
            </a:pPr>
            <a:r>
              <a:rPr lang="pt-BR" sz="1800" dirty="0" smtClean="0"/>
              <a:t>Divisão de Gestão de Riscos</a:t>
            </a:r>
          </a:p>
          <a:p>
            <a:pPr marL="0" indent="0">
              <a:buNone/>
            </a:pPr>
            <a:r>
              <a:rPr lang="pt-BR" sz="1800" dirty="0" smtClean="0"/>
              <a:t>Palácio das Araucárias</a:t>
            </a:r>
          </a:p>
          <a:p>
            <a:pPr marL="0" indent="0">
              <a:buNone/>
            </a:pPr>
            <a:r>
              <a:rPr lang="pt-BR" sz="1800" dirty="0" smtClean="0"/>
              <a:t>Rua </a:t>
            </a:r>
            <a:r>
              <a:rPr lang="pt-BR" sz="1800" dirty="0" err="1" smtClean="0"/>
              <a:t>Jacy</a:t>
            </a:r>
            <a:r>
              <a:rPr lang="pt-BR" sz="1800" dirty="0" smtClean="0"/>
              <a:t> Loureiro de Campo, s/n° - 80530-140 - Curitiba - PR</a:t>
            </a:r>
          </a:p>
          <a:p>
            <a:pPr marL="0" indent="0">
              <a:buNone/>
            </a:pPr>
            <a:r>
              <a:rPr lang="pt-BR" sz="1800" dirty="0" smtClean="0"/>
              <a:t>41 3281-2513</a:t>
            </a:r>
          </a:p>
          <a:p>
            <a:pPr marL="0" indent="0">
              <a:buNone/>
            </a:pPr>
            <a:r>
              <a:rPr lang="pt-BR" sz="1800" dirty="0" smtClean="0"/>
              <a:t>E-mail: reducaoderiscos@defesacivil.pr.gov.br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197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Contextualização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838" y="1305755"/>
            <a:ext cx="11885701" cy="4696733"/>
          </a:xfrm>
        </p:spPr>
        <p:txBody>
          <a:bodyPr>
            <a:normAutofit/>
          </a:bodyPr>
          <a:lstStyle/>
          <a:p>
            <a:r>
              <a:rPr lang="pt-BR" dirty="0"/>
              <a:t>Decreto 7117 - 28 de Janeiro de 2013</a:t>
            </a:r>
          </a:p>
          <a:p>
            <a:endParaRPr lang="pt-BR" b="1" dirty="0" smtClean="0"/>
          </a:p>
          <a:p>
            <a:pPr algn="just"/>
            <a:r>
              <a:rPr lang="pt-BR" b="1" dirty="0" smtClean="0"/>
              <a:t>Art</a:t>
            </a:r>
            <a:r>
              <a:rPr lang="pt-BR" b="1" dirty="0"/>
              <a:t>. 1°</a:t>
            </a:r>
            <a:r>
              <a:rPr lang="pt-BR" dirty="0"/>
              <a:t> Fica criada a Comissão Estadual de Prevenção, Preparação e Resposta Rápida à Emergências Ambientais com Produtos Químicos Perigosos (CE-P2R2 – Paraná), de caráter consultivo e deliberativo no seu âmbito de atuação, com o objetivo de promover a </a:t>
            </a:r>
            <a:r>
              <a:rPr lang="pt-BR" u="sng" dirty="0"/>
              <a:t>discussão</a:t>
            </a:r>
            <a:r>
              <a:rPr lang="pt-BR" dirty="0"/>
              <a:t>, a </a:t>
            </a:r>
            <a:r>
              <a:rPr lang="pt-BR" u="sng" dirty="0"/>
              <a:t>gestão</a:t>
            </a:r>
            <a:r>
              <a:rPr lang="pt-BR" dirty="0"/>
              <a:t>, a </a:t>
            </a:r>
            <a:r>
              <a:rPr lang="pt-BR" u="sng" dirty="0"/>
              <a:t>coordenação</a:t>
            </a:r>
            <a:r>
              <a:rPr lang="pt-BR" dirty="0"/>
              <a:t>, o </a:t>
            </a:r>
            <a:r>
              <a:rPr lang="pt-BR" u="sng" dirty="0"/>
              <a:t>acompanhamento</a:t>
            </a:r>
            <a:r>
              <a:rPr lang="pt-BR" dirty="0"/>
              <a:t> e </a:t>
            </a:r>
            <a:r>
              <a:rPr lang="pt-BR" u="sng" dirty="0"/>
              <a:t>avaliação</a:t>
            </a:r>
            <a:r>
              <a:rPr lang="pt-BR" dirty="0"/>
              <a:t> e a implementação das atividades de Prevenção, Preparação e Resposta Rápida à Emergências Ambientais com Produtos Químicos Perigosos no Estado do Paraná, bem como </a:t>
            </a:r>
            <a:r>
              <a:rPr lang="pt-BR" u="sng" dirty="0"/>
              <a:t>propor normas</a:t>
            </a:r>
            <a:r>
              <a:rPr lang="pt-BR" dirty="0"/>
              <a:t>, observadas as disposições legais vigentes.</a:t>
            </a:r>
          </a:p>
        </p:txBody>
      </p:sp>
    </p:spTree>
    <p:extLst>
      <p:ext uri="{BB962C8B-B14F-4D97-AF65-F5344CB8AC3E}">
        <p14:creationId xmlns:p14="http://schemas.microsoft.com/office/powerpoint/2010/main" val="30036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Contextualização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055716"/>
            <a:ext cx="12191998" cy="5196811"/>
          </a:xfrm>
        </p:spPr>
        <p:txBody>
          <a:bodyPr>
            <a:normAutofit fontScale="47500" lnSpcReduction="20000"/>
          </a:bodyPr>
          <a:lstStyle/>
          <a:p>
            <a:r>
              <a:rPr lang="pt-BR" b="1" dirty="0"/>
              <a:t>Art. 4°</a:t>
            </a:r>
            <a:r>
              <a:rPr lang="pt-BR" dirty="0"/>
              <a:t> Compete à CE-P2R2:</a:t>
            </a:r>
            <a:br>
              <a:rPr lang="pt-BR" dirty="0"/>
            </a:br>
            <a:endParaRPr lang="pt-BR" dirty="0"/>
          </a:p>
          <a:p>
            <a:r>
              <a:rPr lang="pt-BR" b="1" dirty="0"/>
              <a:t>I -</a:t>
            </a:r>
            <a:r>
              <a:rPr lang="pt-BR" dirty="0"/>
              <a:t> Articular e propor parcerias entre instituições governamentais, não governamentais, ambientais, empresas privadas, entidades de classe, sociedade civil, organizações comunitárias e demais entidades que estejam envolvidas com o tema emergências ambientais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II -</a:t>
            </a:r>
            <a:r>
              <a:rPr lang="pt-BR" dirty="0"/>
              <a:t> Promover intercâmbio de experiências e concepções que aprimorem as práticas de prevenção, preparação e resposta rápida a emergências ambientais com produtos químicos perigosos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III -</a:t>
            </a:r>
            <a:r>
              <a:rPr lang="pt-BR" dirty="0"/>
              <a:t> Promover a divulgação do P2R2 junto aos diversos setores da sociedade, por meio da realização de fóruns, oficinas e seminários Regionais e Estaduais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IV -</a:t>
            </a:r>
            <a:r>
              <a:rPr lang="pt-BR" dirty="0"/>
              <a:t> Fomentar as ações de comunicação socioambiental de forma contínua e permanente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V -</a:t>
            </a:r>
            <a:r>
              <a:rPr lang="pt-BR" dirty="0"/>
              <a:t> Propor aos órgãos competentes a destinação de dotação orçamentária objetivando a viabilização de projetos e ações de prevenção, preparação e resposta rápida a emergências ambientais com produtos químicos perigosos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VI -</a:t>
            </a:r>
            <a:r>
              <a:rPr lang="pt-BR" dirty="0"/>
              <a:t> Elaborar e aprovar o seu Regimento Interno, estabelecendo sua organização administrativa e estrutura operacional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VII -</a:t>
            </a:r>
            <a:r>
              <a:rPr lang="pt-BR" dirty="0"/>
              <a:t> Implementar, no âmbito de suas atribuições, o Plano P2R2, coordenando e articulando a atuação dos diversos agentes públicos e privados envolvidos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VIII -</a:t>
            </a:r>
            <a:r>
              <a:rPr lang="pt-BR" dirty="0"/>
              <a:t> Planejar e desenvolver ações e atividades que objetivem a implantação do P2R2</a:t>
            </a:r>
            <a:r>
              <a:rPr lang="pt-BR" dirty="0" smtClean="0"/>
              <a:t>;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IX -</a:t>
            </a:r>
            <a:r>
              <a:rPr lang="pt-BR" dirty="0" smtClean="0">
                <a:solidFill>
                  <a:srgbClr val="FF0000"/>
                </a:solidFill>
              </a:rPr>
              <a:t> Identificar demandas relacionadas à prevenção, preparação e resposta rápida a emergências com produtos químicos perigosos;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X </a:t>
            </a:r>
            <a:r>
              <a:rPr lang="pt-BR" b="1" dirty="0">
                <a:solidFill>
                  <a:srgbClr val="FF0000"/>
                </a:solidFill>
              </a:rPr>
              <a:t>-</a:t>
            </a:r>
            <a:r>
              <a:rPr lang="pt-BR" dirty="0">
                <a:solidFill>
                  <a:srgbClr val="FF0000"/>
                </a:solidFill>
              </a:rPr>
              <a:t> Promover a capacitação continuada dos integrantes do P2R2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XI -</a:t>
            </a:r>
            <a:r>
              <a:rPr lang="pt-BR" dirty="0">
                <a:solidFill>
                  <a:srgbClr val="FF0000"/>
                </a:solidFill>
              </a:rPr>
              <a:t> Estabelecer programas de trabalho e priorizar ações que conduzam à prevenção, preparação e resposta rápida a emergências ambientais com produtos químicos perigosos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XII -</a:t>
            </a:r>
            <a:r>
              <a:rPr lang="pt-BR" dirty="0">
                <a:solidFill>
                  <a:srgbClr val="FF0000"/>
                </a:solidFill>
              </a:rPr>
              <a:t> Estabelecer protocolos de atuação para atendimento a emergências ambientais com produtos químicos perigosos, definindo competências, atribuições e ações de </a:t>
            </a:r>
            <a:r>
              <a:rPr lang="pt-BR" dirty="0" smtClean="0">
                <a:solidFill>
                  <a:srgbClr val="FF0000"/>
                </a:solidFill>
              </a:rPr>
              <a:t>resposta;</a:t>
            </a:r>
          </a:p>
          <a:p>
            <a:r>
              <a:rPr lang="pt-BR" b="1" dirty="0" smtClean="0"/>
              <a:t>XIII-</a:t>
            </a:r>
            <a:r>
              <a:rPr lang="pt-BR" dirty="0"/>
              <a:t> Divulgar o P2R2 para todos os segmentos envolvidos e à comunidade em geral, estabelecendo canais de acesso e de informação com a sociedade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/>
              <a:t>XIV -</a:t>
            </a:r>
            <a:r>
              <a:rPr lang="pt-BR" dirty="0"/>
              <a:t> realizar gestões de forma a prover a dotação orçamentária necessária, visando garantir a implantação e manutenção do Plano P2R2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XV -</a:t>
            </a:r>
            <a:r>
              <a:rPr lang="pt-BR" dirty="0">
                <a:solidFill>
                  <a:srgbClr val="FF0000"/>
                </a:solidFill>
              </a:rPr>
              <a:t> Promover mecanismos para alimentação, atualização e disponibilização de sistemas de informação necessários à implementação do P2R2, bem como ao mapeamento de áreas de risco de acidentes com produtos químicos perigosos.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4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Contextualização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8825" y="1055716"/>
            <a:ext cx="7853820" cy="51212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GT Rodoviário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Abertura de processo junto a ANTT – autuação por média de velocidade;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Demanda ao IAP/IBAMA para apontamento dos pontos sensíveis;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Atualização Plano de Contingência;</a:t>
            </a:r>
          </a:p>
          <a:p>
            <a:endParaRPr lang="pt-BR" dirty="0"/>
          </a:p>
          <a:p>
            <a:r>
              <a:rPr lang="pt-BR" dirty="0" smtClean="0"/>
              <a:t>Áreas de escape nas </a:t>
            </a:r>
            <a:r>
              <a:rPr lang="pt-BR" dirty="0" err="1" smtClean="0"/>
              <a:t>BR´s</a:t>
            </a:r>
            <a:r>
              <a:rPr lang="pt-BR" dirty="0" smtClean="0"/>
              <a:t> 277 e 376.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Metas 2020 – GT Rodoviário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rgbClr val="C00000"/>
                </a:solidFill>
              </a:rPr>
              <a:t>1. Realização do Seminário de </a:t>
            </a:r>
            <a:r>
              <a:rPr lang="pt-BR" sz="3200" dirty="0" smtClean="0">
                <a:solidFill>
                  <a:srgbClr val="C00000"/>
                </a:solidFill>
              </a:rPr>
              <a:t>fiscalização (MAIO); </a:t>
            </a:r>
          </a:p>
          <a:p>
            <a:pPr algn="just"/>
            <a:endParaRPr lang="pt-BR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3200" dirty="0" smtClean="0">
                <a:solidFill>
                  <a:srgbClr val="C00000"/>
                </a:solidFill>
              </a:rPr>
              <a:t>2</a:t>
            </a:r>
            <a:r>
              <a:rPr lang="pt-BR" sz="3200" dirty="0">
                <a:solidFill>
                  <a:srgbClr val="C00000"/>
                </a:solidFill>
              </a:rPr>
              <a:t>. Reunir as estatísticas buscando identificar pontos críticos; </a:t>
            </a:r>
            <a:endParaRPr lang="pt-BR" sz="3200" dirty="0" smtClean="0">
              <a:solidFill>
                <a:srgbClr val="C00000"/>
              </a:solidFill>
            </a:endParaRPr>
          </a:p>
          <a:p>
            <a:pPr algn="just"/>
            <a:endParaRPr lang="pt-BR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3200" dirty="0" smtClean="0">
                <a:solidFill>
                  <a:srgbClr val="C00000"/>
                </a:solidFill>
              </a:rPr>
              <a:t>3</a:t>
            </a:r>
            <a:r>
              <a:rPr lang="pt-BR" sz="3200" dirty="0">
                <a:solidFill>
                  <a:srgbClr val="C00000"/>
                </a:solidFill>
              </a:rPr>
              <a:t>. Acompanhar as demandas iniciadas junto aos </a:t>
            </a:r>
            <a:r>
              <a:rPr lang="pt-BR" sz="3200" dirty="0" smtClean="0">
                <a:solidFill>
                  <a:srgbClr val="C00000"/>
                </a:solidFill>
              </a:rPr>
              <a:t>órgãos</a:t>
            </a:r>
            <a:r>
              <a:rPr lang="pt-BR" sz="3200" dirty="0">
                <a:solidFill>
                  <a:srgbClr val="C00000"/>
                </a:solidFill>
              </a:rPr>
              <a:t>;</a:t>
            </a:r>
            <a:endParaRPr lang="pt-BR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pt-BR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3200" dirty="0" smtClean="0">
                <a:solidFill>
                  <a:srgbClr val="C00000"/>
                </a:solidFill>
              </a:rPr>
              <a:t>4. Incorporar os trabalhos do GT Ensino.</a:t>
            </a:r>
            <a:endParaRPr lang="pt-BR" sz="3200" dirty="0" smtClean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GT Ferroviário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Percepção de alterações na operação das ferrovias;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Participação da ANTT;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Demanda a RUMO e </a:t>
            </a:r>
            <a:r>
              <a:rPr lang="pt-BR" dirty="0" err="1" smtClean="0"/>
              <a:t>Ferroeste</a:t>
            </a:r>
            <a:r>
              <a:rPr lang="pt-BR" dirty="0" smtClean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 smtClean="0"/>
              <a:t>Metas 2020 – GT Ferroviário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rgbClr val="C00000"/>
                </a:solidFill>
              </a:rPr>
              <a:t>1. Mapeamento com identificação de trechos </a:t>
            </a:r>
            <a:r>
              <a:rPr lang="pt-BR" sz="3200" dirty="0" smtClean="0">
                <a:solidFill>
                  <a:srgbClr val="C00000"/>
                </a:solidFill>
              </a:rPr>
              <a:t>críticos; </a:t>
            </a:r>
          </a:p>
          <a:p>
            <a:pPr algn="just"/>
            <a:endParaRPr lang="pt-BR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3200" dirty="0" smtClean="0">
                <a:solidFill>
                  <a:srgbClr val="C00000"/>
                </a:solidFill>
              </a:rPr>
              <a:t>2</a:t>
            </a:r>
            <a:r>
              <a:rPr lang="pt-BR" sz="3200" dirty="0">
                <a:solidFill>
                  <a:srgbClr val="C00000"/>
                </a:solidFill>
              </a:rPr>
              <a:t>. Demanda e acompanhamento junto as Concessionárias e ANTT para eventuais medidas de redução de riscos nos trechos </a:t>
            </a:r>
            <a:r>
              <a:rPr lang="pt-BR" sz="3200" dirty="0" smtClean="0">
                <a:solidFill>
                  <a:srgbClr val="C00000"/>
                </a:solidFill>
              </a:rPr>
              <a:t>críticos (RETORNO); </a:t>
            </a:r>
          </a:p>
          <a:p>
            <a:pPr algn="just"/>
            <a:endParaRPr lang="pt-BR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3200" dirty="0" smtClean="0">
                <a:solidFill>
                  <a:srgbClr val="C00000"/>
                </a:solidFill>
              </a:rPr>
              <a:t>3</a:t>
            </a:r>
            <a:r>
              <a:rPr lang="pt-BR" sz="3200" dirty="0">
                <a:solidFill>
                  <a:srgbClr val="C00000"/>
                </a:solidFill>
              </a:rPr>
              <a:t>. Elaborar proposta inicial de Plano de Contingência para atendimentos emergenciais no modal Ferroviário</a:t>
            </a:r>
            <a:r>
              <a:rPr lang="pt-BR" sz="32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608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Pauta</vt:lpstr>
      <vt:lpstr>Contextualização</vt:lpstr>
      <vt:lpstr>Contextualização</vt:lpstr>
      <vt:lpstr>Contextualização</vt:lpstr>
      <vt:lpstr>GT Rodoviário</vt:lpstr>
      <vt:lpstr>Metas 2020 – GT Rodoviário</vt:lpstr>
      <vt:lpstr>GT Ferroviário</vt:lpstr>
      <vt:lpstr>Metas 2020 – GT Ferroviário</vt:lpstr>
      <vt:lpstr>GT Aquaviário</vt:lpstr>
      <vt:lpstr>Metas 2020 – GT Aquaviário</vt:lpstr>
      <vt:lpstr>GT Empresas </vt:lpstr>
      <vt:lpstr>Metas 2020 – GT Empresas </vt:lpstr>
      <vt:lpstr>GT Insumos Agrícolas</vt:lpstr>
      <vt:lpstr>Metas 2020 – GT Insumos Agrícolas</vt:lpstr>
      <vt:lpstr>Calendário de Reuniões executado em 2019</vt:lpstr>
      <vt:lpstr>Calendário 2020</vt:lpstr>
      <vt:lpstr>Sistematização das informações / SISDC</vt:lpstr>
      <vt:lpstr>Objetivo maior: Salvar Vidas!</vt:lpstr>
      <vt:lpstr>Contato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Delek</dc:creator>
  <cp:lastModifiedBy>MURILO CEZAR NASCIMENTO</cp:lastModifiedBy>
  <cp:revision>28</cp:revision>
  <dcterms:created xsi:type="dcterms:W3CDTF">2019-10-17T19:02:23Z</dcterms:created>
  <dcterms:modified xsi:type="dcterms:W3CDTF">2019-11-21T19:26:01Z</dcterms:modified>
</cp:coreProperties>
</file>