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64" r:id="rId2"/>
    <p:sldMasterId id="2147483699" r:id="rId3"/>
    <p:sldMasterId id="2147483711" r:id="rId4"/>
  </p:sldMasterIdLst>
  <p:notesMasterIdLst>
    <p:notesMasterId r:id="rId47"/>
  </p:notesMasterIdLst>
  <p:handoutMasterIdLst>
    <p:handoutMasterId r:id="rId48"/>
  </p:handoutMasterIdLst>
  <p:sldIdLst>
    <p:sldId id="258" r:id="rId5"/>
    <p:sldId id="274" r:id="rId6"/>
    <p:sldId id="275" r:id="rId7"/>
    <p:sldId id="291" r:id="rId8"/>
    <p:sldId id="292" r:id="rId9"/>
    <p:sldId id="293" r:id="rId10"/>
    <p:sldId id="294" r:id="rId11"/>
    <p:sldId id="435" r:id="rId12"/>
    <p:sldId id="436" r:id="rId13"/>
    <p:sldId id="295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36" r:id="rId22"/>
    <p:sldId id="298" r:id="rId23"/>
    <p:sldId id="299" r:id="rId24"/>
    <p:sldId id="300" r:id="rId25"/>
    <p:sldId id="297" r:id="rId26"/>
    <p:sldId id="491" r:id="rId27"/>
    <p:sldId id="458" r:id="rId28"/>
    <p:sldId id="459" r:id="rId29"/>
    <p:sldId id="460" r:id="rId30"/>
    <p:sldId id="461" r:id="rId31"/>
    <p:sldId id="462" r:id="rId32"/>
    <p:sldId id="463" r:id="rId33"/>
    <p:sldId id="497" r:id="rId34"/>
    <p:sldId id="465" r:id="rId35"/>
    <p:sldId id="466" r:id="rId36"/>
    <p:sldId id="476" r:id="rId37"/>
    <p:sldId id="477" r:id="rId38"/>
    <p:sldId id="478" r:id="rId39"/>
    <p:sldId id="487" r:id="rId40"/>
    <p:sldId id="488" r:id="rId41"/>
    <p:sldId id="495" r:id="rId42"/>
    <p:sldId id="494" r:id="rId43"/>
    <p:sldId id="493" r:id="rId44"/>
    <p:sldId id="496" r:id="rId45"/>
    <p:sldId id="313" r:id="rId46"/>
  </p:sldIdLst>
  <p:sldSz cx="9144000" cy="5143500" type="screen16x9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EBB"/>
    <a:srgbClr val="005245"/>
    <a:srgbClr val="003D5D"/>
    <a:srgbClr val="0089B9"/>
    <a:srgbClr val="4E8058"/>
    <a:srgbClr val="006D97"/>
    <a:srgbClr val="3D5F43"/>
    <a:srgbClr val="006554"/>
    <a:srgbClr val="00878F"/>
    <a:srgbClr val="08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18" autoAdjust="0"/>
    <p:restoredTop sz="94671" autoAdjust="0"/>
  </p:normalViewPr>
  <p:slideViewPr>
    <p:cSldViewPr>
      <p:cViewPr>
        <p:scale>
          <a:sx n="70" d="100"/>
          <a:sy n="70" d="100"/>
        </p:scale>
        <p:origin x="-1260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97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ocuments\ABIQUIM\numeros%20da%20log&#237;t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ocuments\ABIQUIM\numeros%20da%20log&#237;t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va\Documents\ABIQUIM\numeros%20da%20log&#237;t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Frota por categoria</a:t>
            </a:r>
            <a:r>
              <a:rPr lang="pt-BR" baseline="0"/>
              <a:t> de empresa</a:t>
            </a:r>
            <a:endParaRPr lang="pt-B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030129875406973"/>
          <c:y val="7.6177479654422592E-2"/>
          <c:w val="0.59986457555579253"/>
          <c:h val="0.541434622536978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Plan1!$E$32</c:f>
              <c:strCache>
                <c:ptCount val="1"/>
                <c:pt idx="0">
                  <c:v>TAC</c:v>
                </c:pt>
              </c:strCache>
            </c:strRef>
          </c:tx>
          <c:invertIfNegative val="0"/>
          <c:cat>
            <c:strRef>
              <c:f>Plan1!$D$33:$D$38</c:f>
              <c:strCache>
                <c:ptCount val="6"/>
                <c:pt idx="0">
                  <c:v>caminhão leve ( 3,5 a 7,99 t)</c:v>
                </c:pt>
                <c:pt idx="1">
                  <c:v>caminhão simples ( 8 a 29 t )</c:v>
                </c:pt>
                <c:pt idx="2">
                  <c:v>caminhão trator </c:v>
                </c:pt>
                <c:pt idx="3">
                  <c:v>caminhão trator truckado</c:v>
                </c:pt>
                <c:pt idx="4">
                  <c:v>utilitários  ( 1,5 a 3,4 t )</c:v>
                </c:pt>
                <c:pt idx="5">
                  <c:v>utiliários leves ( 0,5 a 1,49 t) </c:v>
                </c:pt>
              </c:strCache>
            </c:strRef>
          </c:cat>
          <c:val>
            <c:numRef>
              <c:f>Plan1!$E$33:$E$38</c:f>
              <c:numCache>
                <c:formatCode>#,##0</c:formatCode>
                <c:ptCount val="6"/>
                <c:pt idx="0">
                  <c:v>142660</c:v>
                </c:pt>
                <c:pt idx="1">
                  <c:v>460618</c:v>
                </c:pt>
                <c:pt idx="2">
                  <c:v>144228</c:v>
                </c:pt>
                <c:pt idx="3">
                  <c:v>952</c:v>
                </c:pt>
                <c:pt idx="4">
                  <c:v>64640</c:v>
                </c:pt>
                <c:pt idx="5">
                  <c:v>27441</c:v>
                </c:pt>
              </c:numCache>
            </c:numRef>
          </c:val>
        </c:ser>
        <c:ser>
          <c:idx val="1"/>
          <c:order val="1"/>
          <c:tx>
            <c:strRef>
              <c:f>Plan1!$F$32</c:f>
              <c:strCache>
                <c:ptCount val="1"/>
                <c:pt idx="0">
                  <c:v>ETC</c:v>
                </c:pt>
              </c:strCache>
            </c:strRef>
          </c:tx>
          <c:invertIfNegative val="0"/>
          <c:cat>
            <c:strRef>
              <c:f>Plan1!$D$33:$D$38</c:f>
              <c:strCache>
                <c:ptCount val="6"/>
                <c:pt idx="0">
                  <c:v>caminhão leve ( 3,5 a 7,99 t)</c:v>
                </c:pt>
                <c:pt idx="1">
                  <c:v>caminhão simples ( 8 a 29 t )</c:v>
                </c:pt>
                <c:pt idx="2">
                  <c:v>caminhão trator </c:v>
                </c:pt>
                <c:pt idx="3">
                  <c:v>caminhão trator truckado</c:v>
                </c:pt>
                <c:pt idx="4">
                  <c:v>utilitários  ( 1,5 a 3,4 t )</c:v>
                </c:pt>
                <c:pt idx="5">
                  <c:v>utiliários leves ( 0,5 a 1,49 t) </c:v>
                </c:pt>
              </c:strCache>
            </c:strRef>
          </c:cat>
          <c:val>
            <c:numRef>
              <c:f>Plan1!$F$33:$F$38</c:f>
              <c:numCache>
                <c:formatCode>#,##0</c:formatCode>
                <c:ptCount val="6"/>
                <c:pt idx="0">
                  <c:v>58491</c:v>
                </c:pt>
                <c:pt idx="1">
                  <c:v>260792</c:v>
                </c:pt>
                <c:pt idx="2">
                  <c:v>321191</c:v>
                </c:pt>
                <c:pt idx="3">
                  <c:v>2453</c:v>
                </c:pt>
                <c:pt idx="4">
                  <c:v>30353</c:v>
                </c:pt>
                <c:pt idx="5">
                  <c:v>12718</c:v>
                </c:pt>
              </c:numCache>
            </c:numRef>
          </c:val>
        </c:ser>
        <c:ser>
          <c:idx val="2"/>
          <c:order val="2"/>
          <c:tx>
            <c:strRef>
              <c:f>Plan1!$G$32</c:f>
              <c:strCache>
                <c:ptCount val="1"/>
                <c:pt idx="0">
                  <c:v>CTC</c:v>
                </c:pt>
              </c:strCache>
            </c:strRef>
          </c:tx>
          <c:invertIfNegative val="0"/>
          <c:cat>
            <c:strRef>
              <c:f>Plan1!$D$33:$D$38</c:f>
              <c:strCache>
                <c:ptCount val="6"/>
                <c:pt idx="0">
                  <c:v>caminhão leve ( 3,5 a 7,99 t)</c:v>
                </c:pt>
                <c:pt idx="1">
                  <c:v>caminhão simples ( 8 a 29 t )</c:v>
                </c:pt>
                <c:pt idx="2">
                  <c:v>caminhão trator </c:v>
                </c:pt>
                <c:pt idx="3">
                  <c:v>caminhão trator truckado</c:v>
                </c:pt>
                <c:pt idx="4">
                  <c:v>utilitários  ( 1,5 a 3,4 t )</c:v>
                </c:pt>
                <c:pt idx="5">
                  <c:v>utiliários leves ( 0,5 a 1,49 t) </c:v>
                </c:pt>
              </c:strCache>
            </c:strRef>
          </c:cat>
          <c:val>
            <c:numRef>
              <c:f>Plan1!$G$33:$G$38</c:f>
              <c:numCache>
                <c:formatCode>#,##0</c:formatCode>
                <c:ptCount val="6"/>
                <c:pt idx="0">
                  <c:v>710</c:v>
                </c:pt>
                <c:pt idx="1">
                  <c:v>3147</c:v>
                </c:pt>
                <c:pt idx="2">
                  <c:v>5946</c:v>
                </c:pt>
                <c:pt idx="3">
                  <c:v>80</c:v>
                </c:pt>
                <c:pt idx="4">
                  <c:v>244</c:v>
                </c:pt>
                <c:pt idx="5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135040"/>
        <c:axId val="96153600"/>
        <c:axId val="0"/>
      </c:bar3DChart>
      <c:catAx>
        <c:axId val="96135040"/>
        <c:scaling>
          <c:orientation val="minMax"/>
        </c:scaling>
        <c:delete val="0"/>
        <c:axPos val="l"/>
        <c:majorTickMark val="out"/>
        <c:minorTickMark val="none"/>
        <c:tickLblPos val="nextTo"/>
        <c:crossAx val="96153600"/>
        <c:crosses val="autoZero"/>
        <c:auto val="1"/>
        <c:lblAlgn val="ctr"/>
        <c:lblOffset val="100"/>
        <c:noMultiLvlLbl val="0"/>
      </c:catAx>
      <c:valAx>
        <c:axId val="9615360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96135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Número</a:t>
            </a:r>
            <a:r>
              <a:rPr lang="pt-BR" baseline="0"/>
              <a:t> de empresas de transporte - por categoria x 1.000</a:t>
            </a:r>
            <a:endParaRPr lang="pt-B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2"/>
              <c:layout>
                <c:manualLayout>
                  <c:x val="2.5000000000000001E-2"/>
                  <c:y val="-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Plan1!$A$83:$A$85</c:f>
              <c:strCache>
                <c:ptCount val="3"/>
                <c:pt idx="0">
                  <c:v>ETC</c:v>
                </c:pt>
                <c:pt idx="1">
                  <c:v>TAC</c:v>
                </c:pt>
                <c:pt idx="2">
                  <c:v>CTC</c:v>
                </c:pt>
              </c:strCache>
            </c:strRef>
          </c:cat>
          <c:val>
            <c:numRef>
              <c:f>Plan1!$B$83:$B$85</c:f>
              <c:numCache>
                <c:formatCode>General</c:formatCode>
                <c:ptCount val="3"/>
                <c:pt idx="0">
                  <c:v>159.77199999999999</c:v>
                </c:pt>
                <c:pt idx="1">
                  <c:v>815.226</c:v>
                </c:pt>
                <c:pt idx="2">
                  <c:v>0.39500000000000002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915072"/>
        <c:axId val="80922496"/>
        <c:axId val="0"/>
      </c:bar3DChart>
      <c:catAx>
        <c:axId val="80915072"/>
        <c:scaling>
          <c:orientation val="minMax"/>
        </c:scaling>
        <c:delete val="0"/>
        <c:axPos val="l"/>
        <c:majorTickMark val="out"/>
        <c:minorTickMark val="none"/>
        <c:tickLblPos val="nextTo"/>
        <c:crossAx val="80922496"/>
        <c:crosses val="autoZero"/>
        <c:auto val="1"/>
        <c:lblAlgn val="ctr"/>
        <c:lblOffset val="100"/>
        <c:noMultiLvlLbl val="0"/>
      </c:catAx>
      <c:valAx>
        <c:axId val="80922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0915072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866239521847"/>
          <c:y val="7.6507360857748966E-2"/>
          <c:w val="0.84024799433602837"/>
          <c:h val="0.75869057072005419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dLbls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Plan1!$A$58:$A$61</c:f>
              <c:strCache>
                <c:ptCount val="4"/>
                <c:pt idx="0">
                  <c:v>ETC</c:v>
                </c:pt>
                <c:pt idx="1">
                  <c:v>TAC</c:v>
                </c:pt>
                <c:pt idx="2">
                  <c:v>CTC</c:v>
                </c:pt>
                <c:pt idx="3">
                  <c:v>Md NAC.</c:v>
                </c:pt>
              </c:strCache>
            </c:strRef>
          </c:cat>
          <c:val>
            <c:numRef>
              <c:f>Plan1!$B$58:$B$61</c:f>
              <c:numCache>
                <c:formatCode>General</c:formatCode>
                <c:ptCount val="4"/>
                <c:pt idx="0">
                  <c:v>9</c:v>
                </c:pt>
                <c:pt idx="1">
                  <c:v>20.399999999999999</c:v>
                </c:pt>
                <c:pt idx="2">
                  <c:v>12.7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03648"/>
        <c:axId val="81005184"/>
      </c:lineChart>
      <c:catAx>
        <c:axId val="81003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81005184"/>
        <c:crosses val="autoZero"/>
        <c:auto val="1"/>
        <c:lblAlgn val="ctr"/>
        <c:lblOffset val="100"/>
        <c:noMultiLvlLbl val="0"/>
      </c:catAx>
      <c:valAx>
        <c:axId val="8100518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anos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81003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00415007651486E-2"/>
          <c:y val="4.1102225725979762E-2"/>
          <c:w val="0.91783514495999852"/>
          <c:h val="0.685211773345284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 (t/viagem)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9541936039566144E-2"/>
                  <c:y val="3.1746194867236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267097663305822E-2"/>
                  <c:y val="6.3568492389734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395355572227309E-2"/>
                  <c:y val="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340387896975249E-2"/>
                  <c:y val="7.0547716920342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805084079297059E-2"/>
                  <c:y val="6.46764248416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633548831652911E-2"/>
                  <c:y val="6.3492667481390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670193948487625E-2"/>
                  <c:y val="-4.585601599822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21.7</c:v>
                </c:pt>
                <c:pt idx="1">
                  <c:v>22.65</c:v>
                </c:pt>
                <c:pt idx="2">
                  <c:v>21.13</c:v>
                </c:pt>
                <c:pt idx="3">
                  <c:v>21.65</c:v>
                </c:pt>
                <c:pt idx="4">
                  <c:v>23.07</c:v>
                </c:pt>
                <c:pt idx="5">
                  <c:v>23.26</c:v>
                </c:pt>
                <c:pt idx="6">
                  <c:v>23.64</c:v>
                </c:pt>
                <c:pt idx="7">
                  <c:v>22.71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596160"/>
        <c:axId val="168968960"/>
      </c:lineChart>
      <c:catAx>
        <c:axId val="1655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68968960"/>
        <c:crosses val="autoZero"/>
        <c:auto val="1"/>
        <c:lblAlgn val="ctr"/>
        <c:lblOffset val="100"/>
        <c:noMultiLvlLbl val="0"/>
      </c:catAx>
      <c:valAx>
        <c:axId val="168968960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65596160"/>
        <c:crosses val="autoZero"/>
        <c:crossBetween val="between"/>
        <c:majorUnit val="5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3.5531167979002652E-2"/>
          <c:y val="0.87478671475933867"/>
          <c:w val="0.94126220145192929"/>
          <c:h val="0.125213285240661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3366-3349-4740-89B1-158E199FCD54}" type="doc">
      <dgm:prSet loTypeId="urn:microsoft.com/office/officeart/2005/8/layout/funne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F663671-4DB2-4BC8-9748-69A23E8D1F3A}">
      <dgm:prSet phldrT="[Texto]"/>
      <dgm:spPr>
        <a:gradFill flip="none" rotWithShape="0">
          <a:gsLst>
            <a:gs pos="0">
              <a:srgbClr val="7030A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solidFill>
                <a:srgbClr val="002060"/>
              </a:solidFill>
            </a:rPr>
            <a:t>ICCA Global Charter</a:t>
          </a:r>
          <a:endParaRPr lang="pt-BR" b="1" dirty="0">
            <a:solidFill>
              <a:srgbClr val="002060"/>
            </a:solidFill>
          </a:endParaRPr>
        </a:p>
      </dgm:t>
    </dgm:pt>
    <dgm:pt modelId="{35C0351C-5AF0-4ECF-9FCA-5F47C132D1E3}" type="parTrans" cxnId="{C7828B70-8D01-4638-90B4-B381626958DC}">
      <dgm:prSet/>
      <dgm:spPr/>
      <dgm:t>
        <a:bodyPr/>
        <a:lstStyle/>
        <a:p>
          <a:endParaRPr lang="pt-BR"/>
        </a:p>
      </dgm:t>
    </dgm:pt>
    <dgm:pt modelId="{82F5D968-7D3C-4BDA-ADD1-8E721FB2AC5E}" type="sibTrans" cxnId="{C7828B70-8D01-4638-90B4-B381626958DC}">
      <dgm:prSet/>
      <dgm:spPr/>
      <dgm:t>
        <a:bodyPr/>
        <a:lstStyle/>
        <a:p>
          <a:endParaRPr lang="pt-BR"/>
        </a:p>
      </dgm:t>
    </dgm:pt>
    <dgm:pt modelId="{9AE9E0B8-DE3E-4F4B-9AB5-4C6D0635307A}">
      <dgm:prSet phldrT="[Texto]"/>
      <dgm:spPr>
        <a:gradFill flip="none" rotWithShape="0">
          <a:gsLst>
            <a:gs pos="0">
              <a:srgbClr val="FFC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solidFill>
                <a:schemeClr val="accent5">
                  <a:lumMod val="50000"/>
                </a:schemeClr>
              </a:solidFill>
            </a:rPr>
            <a:t>Códigos Originais</a:t>
          </a:r>
          <a:endParaRPr lang="pt-BR" b="1" dirty="0">
            <a:solidFill>
              <a:schemeClr val="accent5">
                <a:lumMod val="50000"/>
              </a:schemeClr>
            </a:solidFill>
          </a:endParaRPr>
        </a:p>
      </dgm:t>
    </dgm:pt>
    <dgm:pt modelId="{4AA718EC-F580-4118-BFE4-BDCFA5BDF7BE}" type="sibTrans" cxnId="{A14398D4-0DBF-4321-8D45-FBC805F73DD8}">
      <dgm:prSet/>
      <dgm:spPr/>
      <dgm:t>
        <a:bodyPr/>
        <a:lstStyle/>
        <a:p>
          <a:endParaRPr lang="pt-BR"/>
        </a:p>
      </dgm:t>
    </dgm:pt>
    <dgm:pt modelId="{83226B71-1141-470C-8DF0-C965E9F7B779}" type="parTrans" cxnId="{A14398D4-0DBF-4321-8D45-FBC805F73DD8}">
      <dgm:prSet/>
      <dgm:spPr/>
      <dgm:t>
        <a:bodyPr/>
        <a:lstStyle/>
        <a:p>
          <a:endParaRPr lang="pt-BR"/>
        </a:p>
      </dgm:t>
    </dgm:pt>
    <dgm:pt modelId="{EECD20E7-60CA-4F7E-BE27-23AD459718E8}">
      <dgm:prSet phldrT="[Texto]" custT="1"/>
      <dgm:spPr>
        <a:gradFill flip="none" rotWithShape="1"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sz="1800" b="1" dirty="0" smtClean="0">
              <a:solidFill>
                <a:schemeClr val="accent5">
                  <a:lumMod val="50000"/>
                </a:schemeClr>
              </a:solidFill>
            </a:rPr>
            <a:t>ISO 14001 e OHSAS 18001</a:t>
          </a:r>
          <a:endParaRPr lang="pt-BR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02F52716-392B-4E69-A28F-F3510AF5C719}" type="sibTrans" cxnId="{D181E9D1-909F-4B8D-A2C7-7559EB0EA22E}">
      <dgm:prSet/>
      <dgm:spPr/>
      <dgm:t>
        <a:bodyPr/>
        <a:lstStyle/>
        <a:p>
          <a:endParaRPr lang="pt-BR"/>
        </a:p>
      </dgm:t>
    </dgm:pt>
    <dgm:pt modelId="{77E5AB2F-7183-4F57-8DD8-43CAC68596D9}" type="parTrans" cxnId="{D181E9D1-909F-4B8D-A2C7-7559EB0EA22E}">
      <dgm:prSet/>
      <dgm:spPr/>
      <dgm:t>
        <a:bodyPr/>
        <a:lstStyle/>
        <a:p>
          <a:endParaRPr lang="pt-BR"/>
        </a:p>
      </dgm:t>
    </dgm:pt>
    <dgm:pt modelId="{B45512D0-21D0-4B2B-885A-400DBFB3857B}">
      <dgm:prSet/>
      <dgm:spPr/>
      <dgm:t>
        <a:bodyPr/>
        <a:lstStyle/>
        <a:p>
          <a:endParaRPr lang="pt-BR" b="1" dirty="0" smtClean="0">
            <a:solidFill>
              <a:schemeClr val="accent5">
                <a:lumMod val="50000"/>
              </a:schemeClr>
            </a:solidFill>
          </a:endParaRPr>
        </a:p>
      </dgm:t>
    </dgm:pt>
    <dgm:pt modelId="{1F855249-A9EC-4FD5-8B28-900328206BBD}" type="sibTrans" cxnId="{CED6DAE5-7C92-4CF0-A852-5266B5613C43}">
      <dgm:prSet/>
      <dgm:spPr/>
      <dgm:t>
        <a:bodyPr/>
        <a:lstStyle/>
        <a:p>
          <a:endParaRPr lang="pt-BR"/>
        </a:p>
      </dgm:t>
    </dgm:pt>
    <dgm:pt modelId="{0CE26977-F482-45C1-B175-54077E8D0CEA}" type="parTrans" cxnId="{CED6DAE5-7C92-4CF0-A852-5266B5613C43}">
      <dgm:prSet/>
      <dgm:spPr/>
      <dgm:t>
        <a:bodyPr/>
        <a:lstStyle/>
        <a:p>
          <a:endParaRPr lang="pt-BR"/>
        </a:p>
      </dgm:t>
    </dgm:pt>
    <dgm:pt modelId="{E2BB5246-F457-4BC1-A45F-79063C307705}">
      <dgm:prSet phldrT="[Texto]"/>
      <dgm:spPr/>
      <dgm:t>
        <a:bodyPr/>
        <a:lstStyle/>
        <a:p>
          <a:endParaRPr lang="pt-BR" dirty="0"/>
        </a:p>
      </dgm:t>
    </dgm:pt>
    <dgm:pt modelId="{E17A1D7E-5320-40F6-8615-EFF208C1AD7F}" type="sibTrans" cxnId="{2FD503B4-2607-4D9C-873E-D83900B6EDE4}">
      <dgm:prSet/>
      <dgm:spPr/>
      <dgm:t>
        <a:bodyPr/>
        <a:lstStyle/>
        <a:p>
          <a:endParaRPr lang="pt-BR"/>
        </a:p>
      </dgm:t>
    </dgm:pt>
    <dgm:pt modelId="{883AEAA0-4D2F-47EE-80DE-20969422FFA0}" type="parTrans" cxnId="{2FD503B4-2607-4D9C-873E-D83900B6EDE4}">
      <dgm:prSet/>
      <dgm:spPr/>
      <dgm:t>
        <a:bodyPr/>
        <a:lstStyle/>
        <a:p>
          <a:endParaRPr lang="pt-BR"/>
        </a:p>
      </dgm:t>
    </dgm:pt>
    <dgm:pt modelId="{8CC55F0A-A512-4CE1-8721-FDEC473AB5A3}">
      <dgm:prSet phldrT="[Texto]"/>
      <dgm:spPr>
        <a:gradFill flip="none" rotWithShape="0">
          <a:gsLst>
            <a:gs pos="0">
              <a:srgbClr val="7030A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pt-BR" dirty="0"/>
        </a:p>
      </dgm:t>
    </dgm:pt>
    <dgm:pt modelId="{31DC81DB-0683-4FFE-9CC2-CA9D6C8E2FC8}" type="sibTrans" cxnId="{970D6EC5-E1D6-4D7F-8640-8DEDDF82EB86}">
      <dgm:prSet/>
      <dgm:spPr/>
      <dgm:t>
        <a:bodyPr/>
        <a:lstStyle/>
        <a:p>
          <a:endParaRPr lang="pt-BR"/>
        </a:p>
      </dgm:t>
    </dgm:pt>
    <dgm:pt modelId="{005B0A9F-CCAD-4CFA-9FE2-BD32C58EA0B3}" type="parTrans" cxnId="{970D6EC5-E1D6-4D7F-8640-8DEDDF82EB86}">
      <dgm:prSet/>
      <dgm:spPr/>
      <dgm:t>
        <a:bodyPr/>
        <a:lstStyle/>
        <a:p>
          <a:endParaRPr lang="pt-BR"/>
        </a:p>
      </dgm:t>
    </dgm:pt>
    <dgm:pt modelId="{9F3B6D83-D0F3-4CB0-80F3-D8D65590DB24}" type="pres">
      <dgm:prSet presAssocID="{D50D3366-3349-4740-89B1-158E199FCD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8662A61-FE1D-48BC-B5F2-A002D68B5C24}" type="pres">
      <dgm:prSet presAssocID="{D50D3366-3349-4740-89B1-158E199FCD54}" presName="ellipse" presStyleLbl="trBgShp" presStyleIdx="0" presStyleCnt="1"/>
      <dgm:spPr/>
    </dgm:pt>
    <dgm:pt modelId="{DBF3B175-FAF4-4132-A71B-D69344E80985}" type="pres">
      <dgm:prSet presAssocID="{D50D3366-3349-4740-89B1-158E199FCD54}" presName="arrow1" presStyleLbl="fgShp" presStyleIdx="0" presStyleCnt="1" custScaleX="97894" custLinFactNeighborX="7331" custLinFactNeighborY="16418"/>
      <dgm:spPr>
        <a:solidFill>
          <a:srgbClr val="002060"/>
        </a:solidFill>
      </dgm:spPr>
      <dgm:t>
        <a:bodyPr/>
        <a:lstStyle/>
        <a:p>
          <a:endParaRPr lang="pt-BR"/>
        </a:p>
      </dgm:t>
    </dgm:pt>
    <dgm:pt modelId="{C51C4953-1882-4468-BB35-934CC5D07C8B}" type="pres">
      <dgm:prSet presAssocID="{D50D3366-3349-4740-89B1-158E199FCD54}" presName="rectangle" presStyleLbl="revTx" presStyleIdx="0" presStyleCnt="1" custLinFactNeighborX="380" custLinFactNeighborY="18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470455-C8DE-4524-8BBF-7C1C690DBDC0}" type="pres">
      <dgm:prSet presAssocID="{9AE9E0B8-DE3E-4F4B-9AB5-4C6D063530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3DF070-D944-45E1-8D35-9A9D7C639841}" type="pres">
      <dgm:prSet presAssocID="{EECD20E7-60CA-4F7E-BE27-23AD459718E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8F0486-CC32-4800-96C2-6AD8F1DF9573}" type="pres">
      <dgm:prSet presAssocID="{B45512D0-21D0-4B2B-885A-400DBFB3857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3F980B-EA2A-4BDA-9CDA-88FDA36C4CBD}" type="pres">
      <dgm:prSet presAssocID="{D50D3366-3349-4740-89B1-158E199FCD54}" presName="funnel" presStyleLbl="trAlignAcc1" presStyleIdx="0" presStyleCnt="1" custLinFactNeighborX="820" custLinFactNeighborY="1138"/>
      <dgm:spPr>
        <a:gradFill flip="none" rotWithShape="1">
          <a:gsLst>
            <a:gs pos="0">
              <a:schemeClr val="accent6">
                <a:lumMod val="5000"/>
                <a:lumOff val="95000"/>
                <a:alpha val="17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</dgm:spPr>
    </dgm:pt>
  </dgm:ptLst>
  <dgm:cxnLst>
    <dgm:cxn modelId="{2FD503B4-2607-4D9C-873E-D83900B6EDE4}" srcId="{D50D3366-3349-4740-89B1-158E199FCD54}" destId="{E2BB5246-F457-4BC1-A45F-79063C307705}" srcOrd="4" destOrd="0" parTransId="{883AEAA0-4D2F-47EE-80DE-20969422FFA0}" sibTransId="{E17A1D7E-5320-40F6-8615-EFF208C1AD7F}"/>
    <dgm:cxn modelId="{D181E9D1-909F-4B8D-A2C7-7559EB0EA22E}" srcId="{D50D3366-3349-4740-89B1-158E199FCD54}" destId="{EECD20E7-60CA-4F7E-BE27-23AD459718E8}" srcOrd="2" destOrd="0" parTransId="{77E5AB2F-7183-4F57-8DD8-43CAC68596D9}" sibTransId="{02F52716-392B-4E69-A28F-F3510AF5C719}"/>
    <dgm:cxn modelId="{A14398D4-0DBF-4321-8D45-FBC805F73DD8}" srcId="{D50D3366-3349-4740-89B1-158E199FCD54}" destId="{9AE9E0B8-DE3E-4F4B-9AB5-4C6D0635307A}" srcOrd="1" destOrd="0" parTransId="{83226B71-1141-470C-8DF0-C965E9F7B779}" sibTransId="{4AA718EC-F580-4118-BFE4-BDCFA5BDF7BE}"/>
    <dgm:cxn modelId="{C7828B70-8D01-4638-90B4-B381626958DC}" srcId="{D50D3366-3349-4740-89B1-158E199FCD54}" destId="{5F663671-4DB2-4BC8-9748-69A23E8D1F3A}" srcOrd="0" destOrd="0" parTransId="{35C0351C-5AF0-4ECF-9FCA-5F47C132D1E3}" sibTransId="{82F5D968-7D3C-4BDA-ADD1-8E721FB2AC5E}"/>
    <dgm:cxn modelId="{089F9E0C-D220-4299-A155-C4C7279F26DE}" type="presOf" srcId="{5F663671-4DB2-4BC8-9748-69A23E8D1F3A}" destId="{508F0486-CC32-4800-96C2-6AD8F1DF9573}" srcOrd="0" destOrd="0" presId="urn:microsoft.com/office/officeart/2005/8/layout/funnel1"/>
    <dgm:cxn modelId="{3324894D-B8DF-425F-AB5C-A6FC6759C3D6}" type="presOf" srcId="{9AE9E0B8-DE3E-4F4B-9AB5-4C6D0635307A}" destId="{C83DF070-D944-45E1-8D35-9A9D7C639841}" srcOrd="0" destOrd="0" presId="urn:microsoft.com/office/officeart/2005/8/layout/funnel1"/>
    <dgm:cxn modelId="{970D6EC5-E1D6-4D7F-8640-8DEDDF82EB86}" srcId="{D50D3366-3349-4740-89B1-158E199FCD54}" destId="{8CC55F0A-A512-4CE1-8721-FDEC473AB5A3}" srcOrd="5" destOrd="0" parTransId="{005B0A9F-CCAD-4CFA-9FE2-BD32C58EA0B3}" sibTransId="{31DC81DB-0683-4FFE-9CC2-CA9D6C8E2FC8}"/>
    <dgm:cxn modelId="{7CE2B37F-BADA-45F4-83CD-10E3AA43D609}" type="presOf" srcId="{B45512D0-21D0-4B2B-885A-400DBFB3857B}" destId="{C51C4953-1882-4468-BB35-934CC5D07C8B}" srcOrd="0" destOrd="0" presId="urn:microsoft.com/office/officeart/2005/8/layout/funnel1"/>
    <dgm:cxn modelId="{2CE4AE9F-9F20-464F-8E10-A88B17A869B6}" type="presOf" srcId="{EECD20E7-60CA-4F7E-BE27-23AD459718E8}" destId="{53470455-C8DE-4524-8BBF-7C1C690DBDC0}" srcOrd="0" destOrd="0" presId="urn:microsoft.com/office/officeart/2005/8/layout/funnel1"/>
    <dgm:cxn modelId="{CED6DAE5-7C92-4CF0-A852-5266B5613C43}" srcId="{D50D3366-3349-4740-89B1-158E199FCD54}" destId="{B45512D0-21D0-4B2B-885A-400DBFB3857B}" srcOrd="3" destOrd="0" parTransId="{0CE26977-F482-45C1-B175-54077E8D0CEA}" sibTransId="{1F855249-A9EC-4FD5-8B28-900328206BBD}"/>
    <dgm:cxn modelId="{E3DBAF55-51D8-44FA-BD4F-A0320E609E40}" type="presOf" srcId="{D50D3366-3349-4740-89B1-158E199FCD54}" destId="{9F3B6D83-D0F3-4CB0-80F3-D8D65590DB24}" srcOrd="0" destOrd="0" presId="urn:microsoft.com/office/officeart/2005/8/layout/funnel1"/>
    <dgm:cxn modelId="{64F123F6-EC09-4688-816A-C61046B886F3}" type="presParOf" srcId="{9F3B6D83-D0F3-4CB0-80F3-D8D65590DB24}" destId="{18662A61-FE1D-48BC-B5F2-A002D68B5C24}" srcOrd="0" destOrd="0" presId="urn:microsoft.com/office/officeart/2005/8/layout/funnel1"/>
    <dgm:cxn modelId="{B886A567-B4C6-4C6F-AF67-ADCABD7AC927}" type="presParOf" srcId="{9F3B6D83-D0F3-4CB0-80F3-D8D65590DB24}" destId="{DBF3B175-FAF4-4132-A71B-D69344E80985}" srcOrd="1" destOrd="0" presId="urn:microsoft.com/office/officeart/2005/8/layout/funnel1"/>
    <dgm:cxn modelId="{D9ED958E-23B9-4F3C-B248-8013CB4AC214}" type="presParOf" srcId="{9F3B6D83-D0F3-4CB0-80F3-D8D65590DB24}" destId="{C51C4953-1882-4468-BB35-934CC5D07C8B}" srcOrd="2" destOrd="0" presId="urn:microsoft.com/office/officeart/2005/8/layout/funnel1"/>
    <dgm:cxn modelId="{B6B76F31-1B62-444E-9F50-921E6FFD0987}" type="presParOf" srcId="{9F3B6D83-D0F3-4CB0-80F3-D8D65590DB24}" destId="{53470455-C8DE-4524-8BBF-7C1C690DBDC0}" srcOrd="3" destOrd="0" presId="urn:microsoft.com/office/officeart/2005/8/layout/funnel1"/>
    <dgm:cxn modelId="{07FBD586-23A0-4AB4-B09F-7EC2EEAEB390}" type="presParOf" srcId="{9F3B6D83-D0F3-4CB0-80F3-D8D65590DB24}" destId="{C83DF070-D944-45E1-8D35-9A9D7C639841}" srcOrd="4" destOrd="0" presId="urn:microsoft.com/office/officeart/2005/8/layout/funnel1"/>
    <dgm:cxn modelId="{F4A838AE-386F-44E7-A8A9-D466D2D091E0}" type="presParOf" srcId="{9F3B6D83-D0F3-4CB0-80F3-D8D65590DB24}" destId="{508F0486-CC32-4800-96C2-6AD8F1DF9573}" srcOrd="5" destOrd="0" presId="urn:microsoft.com/office/officeart/2005/8/layout/funnel1"/>
    <dgm:cxn modelId="{17F3FA7F-484F-4FCF-A6E3-D34802EEA1DA}" type="presParOf" srcId="{9F3B6D83-D0F3-4CB0-80F3-D8D65590DB24}" destId="{2C3F980B-EA2A-4BDA-9CDA-88FDA36C4CB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516A8-B326-4F15-A018-1023008DCB06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EAFA382-9A31-41E0-AB82-896EF276DE98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Preservar a integridade das instalações e a confiabilidade operacional</a:t>
          </a:r>
          <a:r>
            <a:rPr lang="pt-BR" sz="1100" dirty="0" smtClean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endParaRPr lang="pt-BR" sz="1100" dirty="0">
            <a:solidFill>
              <a:srgbClr val="002060"/>
            </a:solidFill>
          </a:endParaRPr>
        </a:p>
      </dgm:t>
    </dgm:pt>
    <dgm:pt modelId="{90DCCA41-98C5-4DD7-8691-9E10756F4114}" type="parTrans" cxnId="{6E9086F3-A8FD-442D-BFB5-FD288C73B988}">
      <dgm:prSet/>
      <dgm:spPr/>
      <dgm:t>
        <a:bodyPr/>
        <a:lstStyle/>
        <a:p>
          <a:endParaRPr lang="pt-BR"/>
        </a:p>
      </dgm:t>
    </dgm:pt>
    <dgm:pt modelId="{78892BA8-D370-43FB-A929-812EFA9B25FC}" type="sibTrans" cxnId="{6E9086F3-A8FD-442D-BFB5-FD288C73B988}">
      <dgm:prSet/>
      <dgm:spPr/>
      <dgm:t>
        <a:bodyPr/>
        <a:lstStyle/>
        <a:p>
          <a:endParaRPr lang="pt-BR"/>
        </a:p>
      </dgm:t>
    </dgm:pt>
    <dgm:pt modelId="{24653B4D-4542-4E00-A630-556A3B681334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Eliminar e/ou reduzir  os impactos causados pelos produtos químicos no meio ambiente</a:t>
          </a:r>
          <a:r>
            <a:rPr lang="pt-BR" sz="1100" dirty="0" smtClean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endParaRPr lang="pt-BR" sz="1100" dirty="0">
            <a:solidFill>
              <a:srgbClr val="002060"/>
            </a:solidFill>
          </a:endParaRPr>
        </a:p>
      </dgm:t>
    </dgm:pt>
    <dgm:pt modelId="{5A0B738D-4621-4335-BBCC-05194C89F279}" type="parTrans" cxnId="{6BECF72D-D6EA-44A1-9F9F-FD79B905145F}">
      <dgm:prSet/>
      <dgm:spPr/>
      <dgm:t>
        <a:bodyPr/>
        <a:lstStyle/>
        <a:p>
          <a:endParaRPr lang="pt-BR"/>
        </a:p>
      </dgm:t>
    </dgm:pt>
    <dgm:pt modelId="{D6B85787-9BDD-43D6-BCD5-E00A545F2FDE}" type="sibTrans" cxnId="{6BECF72D-D6EA-44A1-9F9F-FD79B905145F}">
      <dgm:prSet/>
      <dgm:spPr/>
      <dgm:t>
        <a:bodyPr/>
        <a:lstStyle/>
        <a:p>
          <a:endParaRPr lang="pt-BR"/>
        </a:p>
      </dgm:t>
    </dgm:pt>
    <dgm:pt modelId="{84531A5B-ACDE-4E08-B7B2-AC95BE7F8395}">
      <dgm:prSet phldrT="[Texto]"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Proteger e prevenir contra acidentes do trabalho. </a:t>
          </a:r>
          <a:endParaRPr lang="pt-BR" sz="1400" b="1" dirty="0">
            <a:solidFill>
              <a:srgbClr val="002060"/>
            </a:solidFill>
          </a:endParaRPr>
        </a:p>
      </dgm:t>
    </dgm:pt>
    <dgm:pt modelId="{90998744-A9A4-4CC3-A69A-DA0C5CB3BA12}" type="parTrans" cxnId="{624BB8F4-3155-465C-8C8D-9D131BFC0C92}">
      <dgm:prSet/>
      <dgm:spPr/>
      <dgm:t>
        <a:bodyPr/>
        <a:lstStyle/>
        <a:p>
          <a:endParaRPr lang="pt-BR"/>
        </a:p>
      </dgm:t>
    </dgm:pt>
    <dgm:pt modelId="{23BA3A7A-F40B-43FE-A765-5D126E9DDFF7}" type="sibTrans" cxnId="{624BB8F4-3155-465C-8C8D-9D131BFC0C92}">
      <dgm:prSet/>
      <dgm:spPr/>
      <dgm:t>
        <a:bodyPr/>
        <a:lstStyle/>
        <a:p>
          <a:endParaRPr lang="pt-BR"/>
        </a:p>
      </dgm:t>
    </dgm:pt>
    <dgm:pt modelId="{D433AB85-454B-4E4B-8414-2B00A7CC175F}">
      <dgm:prSet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Prevenir a exposição de agentes químicos, físicos, ergonômicos e biológicos.</a:t>
          </a:r>
          <a:endParaRPr lang="pt-BR" sz="1400" b="1" dirty="0">
            <a:solidFill>
              <a:srgbClr val="002060"/>
            </a:solidFill>
            <a:latin typeface="Calibri" panose="020F0502020204030204" pitchFamily="34" charset="0"/>
          </a:endParaRPr>
        </a:p>
      </dgm:t>
    </dgm:pt>
    <dgm:pt modelId="{CBD7FD45-B138-4698-8EA3-06C50CE685E5}" type="parTrans" cxnId="{0ABA9D92-F5E4-400B-AD31-6B12855C2D42}">
      <dgm:prSet/>
      <dgm:spPr/>
      <dgm:t>
        <a:bodyPr/>
        <a:lstStyle/>
        <a:p>
          <a:endParaRPr lang="pt-BR"/>
        </a:p>
      </dgm:t>
    </dgm:pt>
    <dgm:pt modelId="{A4861F18-A8A9-4443-98B3-F7E938C7B8B1}" type="sibTrans" cxnId="{0ABA9D92-F5E4-400B-AD31-6B12855C2D42}">
      <dgm:prSet/>
      <dgm:spPr/>
      <dgm:t>
        <a:bodyPr/>
        <a:lstStyle/>
        <a:p>
          <a:endParaRPr lang="pt-BR"/>
        </a:p>
      </dgm:t>
    </dgm:pt>
    <dgm:pt modelId="{4D4F375A-F936-404E-8F3D-A86419543287}">
      <dgm:prSet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pt-BR" sz="1200" b="1" dirty="0" smtClean="0">
              <a:solidFill>
                <a:srgbClr val="002060"/>
              </a:solidFill>
              <a:latin typeface="Calibri" panose="020F0502020204030204" pitchFamily="34" charset="0"/>
            </a:rPr>
            <a:t>Avaliar e controlar os riscos que os produtos podem causar.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dirty="0" smtClean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pt-BR" sz="1200" b="1" dirty="0" smtClean="0">
              <a:solidFill>
                <a:srgbClr val="002060"/>
              </a:solidFill>
              <a:latin typeface="+mn-lt"/>
            </a:rPr>
            <a:t>GHS: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solidFill>
                <a:srgbClr val="002060"/>
              </a:solidFill>
              <a:latin typeface="+mn-lt"/>
            </a:rPr>
            <a:t>Sistema Globalmente Harmonizado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pt-BR" sz="1200" b="1" dirty="0" smtClean="0">
              <a:solidFill>
                <a:srgbClr val="002060"/>
              </a:solidFill>
              <a:latin typeface="+mn-lt"/>
            </a:rPr>
            <a:t>GPS: </a:t>
          </a:r>
          <a:r>
            <a:rPr lang="pt-BR" sz="1200" b="1" dirty="0" err="1" smtClean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GlobalProduct</a:t>
          </a:r>
          <a:r>
            <a:rPr lang="pt-BR" sz="1200" b="1" dirty="0" smtClean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 </a:t>
          </a:r>
          <a:r>
            <a:rPr lang="pt-BR" sz="1200" b="1" dirty="0" err="1" smtClean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Strategy</a:t>
          </a:r>
          <a:endParaRPr lang="pt-BR" sz="1200" b="1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gm:t>
    </dgm:pt>
    <dgm:pt modelId="{0B6E7FF6-7716-4832-B640-7A322FB6FF15}" type="parTrans" cxnId="{98CAA67A-11DC-4103-A533-90AF57D59528}">
      <dgm:prSet/>
      <dgm:spPr/>
      <dgm:t>
        <a:bodyPr/>
        <a:lstStyle/>
        <a:p>
          <a:endParaRPr lang="pt-BR"/>
        </a:p>
      </dgm:t>
    </dgm:pt>
    <dgm:pt modelId="{B357673F-A1F9-48A6-92D8-621DD0A78498}" type="sibTrans" cxnId="{98CAA67A-11DC-4103-A533-90AF57D59528}">
      <dgm:prSet/>
      <dgm:spPr/>
      <dgm:t>
        <a:bodyPr/>
        <a:lstStyle/>
        <a:p>
          <a:endParaRPr lang="pt-BR"/>
        </a:p>
      </dgm:t>
    </dgm:pt>
    <dgm:pt modelId="{B83C3A99-C9F5-45C5-80DE-9C7F4F20DA72}">
      <dgm:prSet custT="1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</dgm:spPr>
      <dgm:t>
        <a:bodyPr/>
        <a:lstStyle/>
        <a:p>
          <a:r>
            <a:rPr lang="pt-BR" sz="1400" b="1" dirty="0" smtClean="0">
              <a:solidFill>
                <a:srgbClr val="002060"/>
              </a:solidFill>
              <a:latin typeface="Calibri" panose="020F0502020204030204" pitchFamily="34" charset="0"/>
            </a:rPr>
            <a:t>Proteger e prevenir contra ações intencionais.</a:t>
          </a:r>
          <a:endParaRPr lang="pt-BR" sz="1400" b="1" dirty="0">
            <a:solidFill>
              <a:srgbClr val="002060"/>
            </a:solidFill>
          </a:endParaRPr>
        </a:p>
      </dgm:t>
    </dgm:pt>
    <dgm:pt modelId="{4C841EAE-1098-45E9-B131-E139D42FC907}" type="parTrans" cxnId="{9FA71033-DFBF-40D5-87E2-0AE5AE4109F2}">
      <dgm:prSet/>
      <dgm:spPr/>
      <dgm:t>
        <a:bodyPr/>
        <a:lstStyle/>
        <a:p>
          <a:endParaRPr lang="pt-BR"/>
        </a:p>
      </dgm:t>
    </dgm:pt>
    <dgm:pt modelId="{F132A992-0CC6-4AD9-B70E-9818289D0FBE}" type="sibTrans" cxnId="{9FA71033-DFBF-40D5-87E2-0AE5AE4109F2}">
      <dgm:prSet/>
      <dgm:spPr/>
      <dgm:t>
        <a:bodyPr/>
        <a:lstStyle/>
        <a:p>
          <a:endParaRPr lang="pt-BR"/>
        </a:p>
      </dgm:t>
    </dgm:pt>
    <dgm:pt modelId="{7BFDEBEB-210C-4095-A73E-2D7B73585816}" type="pres">
      <dgm:prSet presAssocID="{175516A8-B326-4F15-A018-1023008DCB06}" presName="Name0" presStyleCnt="0">
        <dgm:presLayoutVars>
          <dgm:dir/>
          <dgm:resizeHandles val="exact"/>
        </dgm:presLayoutVars>
      </dgm:prSet>
      <dgm:spPr/>
    </dgm:pt>
    <dgm:pt modelId="{2CEC8A63-2E95-46B7-8E64-224784371FF6}" type="pres">
      <dgm:prSet presAssocID="{175516A8-B326-4F15-A018-1023008DCB06}" presName="fgShape" presStyleLbl="fgShp" presStyleIdx="0" presStyleCnt="1" custScaleX="110505" custLinFactNeighborY="22271"/>
      <dgm:spPr>
        <a:solidFill>
          <a:srgbClr val="002060"/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DF1774E8-929D-49C7-B471-4073C18B7645}" type="pres">
      <dgm:prSet presAssocID="{175516A8-B326-4F15-A018-1023008DCB06}" presName="linComp" presStyleCnt="0"/>
      <dgm:spPr/>
    </dgm:pt>
    <dgm:pt modelId="{750367A6-6DA6-47D4-9BB4-94F8B2DF3DE7}" type="pres">
      <dgm:prSet presAssocID="{CEAFA382-9A31-41E0-AB82-896EF276DE98}" presName="compNode" presStyleCnt="0"/>
      <dgm:spPr/>
    </dgm:pt>
    <dgm:pt modelId="{49FF5ACA-657C-4506-8082-689E78C5ADB9}" type="pres">
      <dgm:prSet presAssocID="{CEAFA382-9A31-41E0-AB82-896EF276DE98}" presName="bkgdShape" presStyleLbl="node1" presStyleIdx="0" presStyleCnt="6"/>
      <dgm:spPr/>
      <dgm:t>
        <a:bodyPr/>
        <a:lstStyle/>
        <a:p>
          <a:endParaRPr lang="pt-BR"/>
        </a:p>
      </dgm:t>
    </dgm:pt>
    <dgm:pt modelId="{EF010472-11F2-4D63-8A49-1869FF57DF11}" type="pres">
      <dgm:prSet presAssocID="{CEAFA382-9A31-41E0-AB82-896EF276DE98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66CFAC-3E4B-42F5-B2B6-27BF65F20DDC}" type="pres">
      <dgm:prSet presAssocID="{CEAFA382-9A31-41E0-AB82-896EF276DE98}" presName="invisiNode" presStyleLbl="node1" presStyleIdx="0" presStyleCnt="6"/>
      <dgm:spPr/>
    </dgm:pt>
    <dgm:pt modelId="{F67025B0-CB45-4F3C-BFC3-DEB65FE5083C}" type="pres">
      <dgm:prSet presAssocID="{CEAFA382-9A31-41E0-AB82-896EF276DE98}" presName="imagNode" presStyleLbl="fgImgPlace1" presStyleIdx="0" presStyleCnt="6" custScaleX="108019" custScaleY="80190" custLinFactNeighborX="846" custLinFactNeighborY="-2684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E7EC92A7-9AC0-44EA-BF38-CB063022A270}" type="pres">
      <dgm:prSet presAssocID="{78892BA8-D370-43FB-A929-812EFA9B25F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76CD035-203D-4692-91CC-20154259E9D3}" type="pres">
      <dgm:prSet presAssocID="{D433AB85-454B-4E4B-8414-2B00A7CC175F}" presName="compNode" presStyleCnt="0"/>
      <dgm:spPr/>
    </dgm:pt>
    <dgm:pt modelId="{6AEAA651-A5D6-4EBD-BB9C-9B522F1DF76B}" type="pres">
      <dgm:prSet presAssocID="{D433AB85-454B-4E4B-8414-2B00A7CC175F}" presName="bkgdShape" presStyleLbl="node1" presStyleIdx="1" presStyleCnt="6" custLinFactNeighborX="855"/>
      <dgm:spPr/>
      <dgm:t>
        <a:bodyPr/>
        <a:lstStyle/>
        <a:p>
          <a:endParaRPr lang="pt-BR"/>
        </a:p>
      </dgm:t>
    </dgm:pt>
    <dgm:pt modelId="{017BC588-F9EF-48A9-B1ED-864B4E5F652B}" type="pres">
      <dgm:prSet presAssocID="{D433AB85-454B-4E4B-8414-2B00A7CC175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78E99-9B62-4904-ABBA-A42CE0D4C2CA}" type="pres">
      <dgm:prSet presAssocID="{D433AB85-454B-4E4B-8414-2B00A7CC175F}" presName="invisiNode" presStyleLbl="node1" presStyleIdx="1" presStyleCnt="6"/>
      <dgm:spPr/>
    </dgm:pt>
    <dgm:pt modelId="{20ECE31D-DEB4-4DE8-8793-464C515BD251}" type="pres">
      <dgm:prSet presAssocID="{D433AB85-454B-4E4B-8414-2B00A7CC175F}" presName="imagNode" presStyleLbl="fgImgPlace1" presStyleIdx="1" presStyleCnt="6" custScaleX="104635" custScaleY="77887" custLinFactNeighborX="1321" custLinFactNeighborY="-2799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4DE021A8-BAFF-4BA6-80A1-574854936BCE}" type="pres">
      <dgm:prSet presAssocID="{A4861F18-A8A9-4443-98B3-F7E938C7B8B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D418459-5A3D-4251-9B07-91A7B940C61A}" type="pres">
      <dgm:prSet presAssocID="{24653B4D-4542-4E00-A630-556A3B681334}" presName="compNode" presStyleCnt="0"/>
      <dgm:spPr/>
    </dgm:pt>
    <dgm:pt modelId="{FEA3EF24-546C-446E-BA9A-F0897BE5DCD8}" type="pres">
      <dgm:prSet presAssocID="{24653B4D-4542-4E00-A630-556A3B681334}" presName="bkgdShape" presStyleLbl="node1" presStyleIdx="2" presStyleCnt="6" custLinFactNeighborX="2346"/>
      <dgm:spPr/>
      <dgm:t>
        <a:bodyPr/>
        <a:lstStyle/>
        <a:p>
          <a:endParaRPr lang="pt-BR"/>
        </a:p>
      </dgm:t>
    </dgm:pt>
    <dgm:pt modelId="{5BF7CA15-DCF8-48BF-ADFB-E76D060139EF}" type="pres">
      <dgm:prSet presAssocID="{24653B4D-4542-4E00-A630-556A3B681334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D9F63E-E2F9-4A94-BFC7-969DF6AB8FBC}" type="pres">
      <dgm:prSet presAssocID="{24653B4D-4542-4E00-A630-556A3B681334}" presName="invisiNode" presStyleLbl="node1" presStyleIdx="2" presStyleCnt="6"/>
      <dgm:spPr/>
    </dgm:pt>
    <dgm:pt modelId="{851FD329-A3DB-4FCE-846C-E43748BD8820}" type="pres">
      <dgm:prSet presAssocID="{24653B4D-4542-4E00-A630-556A3B681334}" presName="imagNode" presStyleLbl="fgImgPlace1" presStyleIdx="2" presStyleCnt="6" custAng="0" custScaleX="93031" custScaleY="80103" custLinFactNeighborX="-1373" custLinFactNeighborY="-26886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AC27038F-77B2-4174-946F-53E13E2996C0}" type="pres">
      <dgm:prSet presAssocID="{D6B85787-9BDD-43D6-BCD5-E00A545F2FD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39E44DC-B724-4550-B68E-AB702AE73CA7}" type="pres">
      <dgm:prSet presAssocID="{84531A5B-ACDE-4E08-B7B2-AC95BE7F8395}" presName="compNode" presStyleCnt="0"/>
      <dgm:spPr/>
    </dgm:pt>
    <dgm:pt modelId="{0D7BE7FF-D21B-4102-806B-02BE6AB47497}" type="pres">
      <dgm:prSet presAssocID="{84531A5B-ACDE-4E08-B7B2-AC95BE7F8395}" presName="bkgdShape" presStyleLbl="node1" presStyleIdx="3" presStyleCnt="6" custScaleX="95647" custLinFactNeighborX="1278"/>
      <dgm:spPr/>
      <dgm:t>
        <a:bodyPr/>
        <a:lstStyle/>
        <a:p>
          <a:endParaRPr lang="pt-BR"/>
        </a:p>
      </dgm:t>
    </dgm:pt>
    <dgm:pt modelId="{331EDC56-94AE-4B35-AC20-699A9F6ACEB7}" type="pres">
      <dgm:prSet presAssocID="{84531A5B-ACDE-4E08-B7B2-AC95BE7F8395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2C0875-3AF6-4A97-8828-003B91DB5790}" type="pres">
      <dgm:prSet presAssocID="{84531A5B-ACDE-4E08-B7B2-AC95BE7F8395}" presName="invisiNode" presStyleLbl="node1" presStyleIdx="3" presStyleCnt="6"/>
      <dgm:spPr/>
    </dgm:pt>
    <dgm:pt modelId="{341969F9-94A2-49DC-9E7A-56A2D129699E}" type="pres">
      <dgm:prSet presAssocID="{84531A5B-ACDE-4E08-B7B2-AC95BE7F8395}" presName="imagNode" presStyleLbl="fgImgPlace1" presStyleIdx="3" presStyleCnt="6" custScaleX="106251" custScaleY="83644" custLinFactNeighborY="-25116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6C19D071-C69D-41BE-82B4-7CDFF29AB01A}" type="pres">
      <dgm:prSet presAssocID="{23BA3A7A-F40B-43FE-A765-5D126E9DDFF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81F53A7-8E28-47E0-AC23-A8C5087097A5}" type="pres">
      <dgm:prSet presAssocID="{4D4F375A-F936-404E-8F3D-A86419543287}" presName="compNode" presStyleCnt="0"/>
      <dgm:spPr/>
    </dgm:pt>
    <dgm:pt modelId="{A188DDE3-03BF-4BE8-B738-DECAED4E626E}" type="pres">
      <dgm:prSet presAssocID="{4D4F375A-F936-404E-8F3D-A86419543287}" presName="bkgdShape" presStyleLbl="node1" presStyleIdx="4" presStyleCnt="6"/>
      <dgm:spPr/>
      <dgm:t>
        <a:bodyPr/>
        <a:lstStyle/>
        <a:p>
          <a:endParaRPr lang="pt-BR"/>
        </a:p>
      </dgm:t>
    </dgm:pt>
    <dgm:pt modelId="{F96DB4A6-F5D2-4F20-9C06-A17EBC833049}" type="pres">
      <dgm:prSet presAssocID="{4D4F375A-F936-404E-8F3D-A86419543287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0E0D06-4E25-426F-9981-9472E32BE172}" type="pres">
      <dgm:prSet presAssocID="{4D4F375A-F936-404E-8F3D-A86419543287}" presName="invisiNode" presStyleLbl="node1" presStyleIdx="4" presStyleCnt="6"/>
      <dgm:spPr/>
    </dgm:pt>
    <dgm:pt modelId="{4D972A05-ED7F-4CD8-806C-18DC76954C15}" type="pres">
      <dgm:prSet presAssocID="{4D4F375A-F936-404E-8F3D-A86419543287}" presName="imagNode" presStyleLbl="fgImgPlace1" presStyleIdx="4" presStyleCnt="6" custScaleX="102331" custScaleY="80189" custLinFactNeighborY="-26843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  <dgm:pt modelId="{AD4FB9F4-B11B-4D8E-8BF6-A56A0AC72CEA}" type="pres">
      <dgm:prSet presAssocID="{B357673F-A1F9-48A6-92D8-621DD0A78498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953474D-D4EF-46A4-AA13-24B2516FD288}" type="pres">
      <dgm:prSet presAssocID="{B83C3A99-C9F5-45C5-80DE-9C7F4F20DA72}" presName="compNode" presStyleCnt="0"/>
      <dgm:spPr/>
    </dgm:pt>
    <dgm:pt modelId="{9E9F04F4-5303-4559-8FCE-866CB1CCA7A7}" type="pres">
      <dgm:prSet presAssocID="{B83C3A99-C9F5-45C5-80DE-9C7F4F20DA72}" presName="bkgdShape" presStyleLbl="node1" presStyleIdx="5" presStyleCnt="6" custLinFactNeighborX="1231"/>
      <dgm:spPr/>
      <dgm:t>
        <a:bodyPr/>
        <a:lstStyle/>
        <a:p>
          <a:endParaRPr lang="pt-BR"/>
        </a:p>
      </dgm:t>
    </dgm:pt>
    <dgm:pt modelId="{ACFD2C56-2A4D-47E4-BBE5-8E02C0407ED6}" type="pres">
      <dgm:prSet presAssocID="{B83C3A99-C9F5-45C5-80DE-9C7F4F20DA72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B06369-3A1A-42BC-AD01-1EE3C7AB7F2C}" type="pres">
      <dgm:prSet presAssocID="{B83C3A99-C9F5-45C5-80DE-9C7F4F20DA72}" presName="invisiNode" presStyleLbl="node1" presStyleIdx="5" presStyleCnt="6"/>
      <dgm:spPr/>
    </dgm:pt>
    <dgm:pt modelId="{6FE1AF62-F0F2-4A50-8685-1234ADFF0921}" type="pres">
      <dgm:prSet presAssocID="{B83C3A99-C9F5-45C5-80DE-9C7F4F20DA72}" presName="imagNode" presStyleLbl="fgImgPlace1" presStyleIdx="5" presStyleCnt="6" custScaleX="100663" custScaleY="80189" custLinFactNeighborY="-32359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</dgm:pt>
  </dgm:ptLst>
  <dgm:cxnLst>
    <dgm:cxn modelId="{624BB8F4-3155-465C-8C8D-9D131BFC0C92}" srcId="{175516A8-B326-4F15-A018-1023008DCB06}" destId="{84531A5B-ACDE-4E08-B7B2-AC95BE7F8395}" srcOrd="3" destOrd="0" parTransId="{90998744-A9A4-4CC3-A69A-DA0C5CB3BA12}" sibTransId="{23BA3A7A-F40B-43FE-A765-5D126E9DDFF7}"/>
    <dgm:cxn modelId="{2D2BA49E-8830-4181-9C37-A576EFB4F1B3}" type="presOf" srcId="{23BA3A7A-F40B-43FE-A765-5D126E9DDFF7}" destId="{6C19D071-C69D-41BE-82B4-7CDFF29AB01A}" srcOrd="0" destOrd="0" presId="urn:microsoft.com/office/officeart/2005/8/layout/hList7"/>
    <dgm:cxn modelId="{D2DACC3B-9AD6-4592-B74A-95437FF6803C}" type="presOf" srcId="{84531A5B-ACDE-4E08-B7B2-AC95BE7F8395}" destId="{0D7BE7FF-D21B-4102-806B-02BE6AB47497}" srcOrd="0" destOrd="0" presId="urn:microsoft.com/office/officeart/2005/8/layout/hList7"/>
    <dgm:cxn modelId="{0ABA9D92-F5E4-400B-AD31-6B12855C2D42}" srcId="{175516A8-B326-4F15-A018-1023008DCB06}" destId="{D433AB85-454B-4E4B-8414-2B00A7CC175F}" srcOrd="1" destOrd="0" parTransId="{CBD7FD45-B138-4698-8EA3-06C50CE685E5}" sibTransId="{A4861F18-A8A9-4443-98B3-F7E938C7B8B1}"/>
    <dgm:cxn modelId="{8F825FF6-32D6-40D8-A5DF-8367D26EC6CF}" type="presOf" srcId="{84531A5B-ACDE-4E08-B7B2-AC95BE7F8395}" destId="{331EDC56-94AE-4B35-AC20-699A9F6ACEB7}" srcOrd="1" destOrd="0" presId="urn:microsoft.com/office/officeart/2005/8/layout/hList7"/>
    <dgm:cxn modelId="{A1F3E15A-5738-4EBE-90E4-401DFACD6A85}" type="presOf" srcId="{4D4F375A-F936-404E-8F3D-A86419543287}" destId="{A188DDE3-03BF-4BE8-B738-DECAED4E626E}" srcOrd="0" destOrd="0" presId="urn:microsoft.com/office/officeart/2005/8/layout/hList7"/>
    <dgm:cxn modelId="{1884A9C7-EB21-4469-B977-603C80036992}" type="presOf" srcId="{A4861F18-A8A9-4443-98B3-F7E938C7B8B1}" destId="{4DE021A8-BAFF-4BA6-80A1-574854936BCE}" srcOrd="0" destOrd="0" presId="urn:microsoft.com/office/officeart/2005/8/layout/hList7"/>
    <dgm:cxn modelId="{9FA71033-DFBF-40D5-87E2-0AE5AE4109F2}" srcId="{175516A8-B326-4F15-A018-1023008DCB06}" destId="{B83C3A99-C9F5-45C5-80DE-9C7F4F20DA72}" srcOrd="5" destOrd="0" parTransId="{4C841EAE-1098-45E9-B131-E139D42FC907}" sibTransId="{F132A992-0CC6-4AD9-B70E-9818289D0FBE}"/>
    <dgm:cxn modelId="{DDF9A0AB-027B-47DD-8C5A-B168DB18EBB5}" type="presOf" srcId="{D433AB85-454B-4E4B-8414-2B00A7CC175F}" destId="{6AEAA651-A5D6-4EBD-BB9C-9B522F1DF76B}" srcOrd="0" destOrd="0" presId="urn:microsoft.com/office/officeart/2005/8/layout/hList7"/>
    <dgm:cxn modelId="{E4F192B3-DC14-4621-B57C-B69D64FA95F1}" type="presOf" srcId="{CEAFA382-9A31-41E0-AB82-896EF276DE98}" destId="{49FF5ACA-657C-4506-8082-689E78C5ADB9}" srcOrd="0" destOrd="0" presId="urn:microsoft.com/office/officeart/2005/8/layout/hList7"/>
    <dgm:cxn modelId="{37772551-C542-4E2C-ABAF-B6218CD513E7}" type="presOf" srcId="{24653B4D-4542-4E00-A630-556A3B681334}" destId="{5BF7CA15-DCF8-48BF-ADFB-E76D060139EF}" srcOrd="1" destOrd="0" presId="urn:microsoft.com/office/officeart/2005/8/layout/hList7"/>
    <dgm:cxn modelId="{6E9086F3-A8FD-442D-BFB5-FD288C73B988}" srcId="{175516A8-B326-4F15-A018-1023008DCB06}" destId="{CEAFA382-9A31-41E0-AB82-896EF276DE98}" srcOrd="0" destOrd="0" parTransId="{90DCCA41-98C5-4DD7-8691-9E10756F4114}" sibTransId="{78892BA8-D370-43FB-A929-812EFA9B25FC}"/>
    <dgm:cxn modelId="{369E74B0-61E8-49FF-B582-BC79C686D313}" type="presOf" srcId="{78892BA8-D370-43FB-A929-812EFA9B25FC}" destId="{E7EC92A7-9AC0-44EA-BF38-CB063022A270}" srcOrd="0" destOrd="0" presId="urn:microsoft.com/office/officeart/2005/8/layout/hList7"/>
    <dgm:cxn modelId="{4F162CF3-F45F-461E-9DB3-DA47E731E8BC}" type="presOf" srcId="{B357673F-A1F9-48A6-92D8-621DD0A78498}" destId="{AD4FB9F4-B11B-4D8E-8BF6-A56A0AC72CEA}" srcOrd="0" destOrd="0" presId="urn:microsoft.com/office/officeart/2005/8/layout/hList7"/>
    <dgm:cxn modelId="{6BECF72D-D6EA-44A1-9F9F-FD79B905145F}" srcId="{175516A8-B326-4F15-A018-1023008DCB06}" destId="{24653B4D-4542-4E00-A630-556A3B681334}" srcOrd="2" destOrd="0" parTransId="{5A0B738D-4621-4335-BBCC-05194C89F279}" sibTransId="{D6B85787-9BDD-43D6-BCD5-E00A545F2FDE}"/>
    <dgm:cxn modelId="{91336E1C-3077-401D-942B-C0AABE7412F5}" type="presOf" srcId="{CEAFA382-9A31-41E0-AB82-896EF276DE98}" destId="{EF010472-11F2-4D63-8A49-1869FF57DF11}" srcOrd="1" destOrd="0" presId="urn:microsoft.com/office/officeart/2005/8/layout/hList7"/>
    <dgm:cxn modelId="{B7667EB7-9203-4D39-886B-B14E31DE275F}" type="presOf" srcId="{175516A8-B326-4F15-A018-1023008DCB06}" destId="{7BFDEBEB-210C-4095-A73E-2D7B73585816}" srcOrd="0" destOrd="0" presId="urn:microsoft.com/office/officeart/2005/8/layout/hList7"/>
    <dgm:cxn modelId="{AECF8C4B-8C98-4F0F-B197-820FB0A26ACE}" type="presOf" srcId="{B83C3A99-C9F5-45C5-80DE-9C7F4F20DA72}" destId="{9E9F04F4-5303-4559-8FCE-866CB1CCA7A7}" srcOrd="0" destOrd="0" presId="urn:microsoft.com/office/officeart/2005/8/layout/hList7"/>
    <dgm:cxn modelId="{1AB707B7-7379-4E44-B7C9-E66BD4F329D0}" type="presOf" srcId="{D433AB85-454B-4E4B-8414-2B00A7CC175F}" destId="{017BC588-F9EF-48A9-B1ED-864B4E5F652B}" srcOrd="1" destOrd="0" presId="urn:microsoft.com/office/officeart/2005/8/layout/hList7"/>
    <dgm:cxn modelId="{C1E7740F-4079-438A-9667-5E9F60CBEBF8}" type="presOf" srcId="{24653B4D-4542-4E00-A630-556A3B681334}" destId="{FEA3EF24-546C-446E-BA9A-F0897BE5DCD8}" srcOrd="0" destOrd="0" presId="urn:microsoft.com/office/officeart/2005/8/layout/hList7"/>
    <dgm:cxn modelId="{34BCF097-B872-42C0-90E2-E7B776BE2251}" type="presOf" srcId="{D6B85787-9BDD-43D6-BCD5-E00A545F2FDE}" destId="{AC27038F-77B2-4174-946F-53E13E2996C0}" srcOrd="0" destOrd="0" presId="urn:microsoft.com/office/officeart/2005/8/layout/hList7"/>
    <dgm:cxn modelId="{D7818179-42FB-4E78-89E3-B428A48D58A0}" type="presOf" srcId="{4D4F375A-F936-404E-8F3D-A86419543287}" destId="{F96DB4A6-F5D2-4F20-9C06-A17EBC833049}" srcOrd="1" destOrd="0" presId="urn:microsoft.com/office/officeart/2005/8/layout/hList7"/>
    <dgm:cxn modelId="{A980CDEA-D82A-4424-A05C-0A45BB637036}" type="presOf" srcId="{B83C3A99-C9F5-45C5-80DE-9C7F4F20DA72}" destId="{ACFD2C56-2A4D-47E4-BBE5-8E02C0407ED6}" srcOrd="1" destOrd="0" presId="urn:microsoft.com/office/officeart/2005/8/layout/hList7"/>
    <dgm:cxn modelId="{98CAA67A-11DC-4103-A533-90AF57D59528}" srcId="{175516A8-B326-4F15-A018-1023008DCB06}" destId="{4D4F375A-F936-404E-8F3D-A86419543287}" srcOrd="4" destOrd="0" parTransId="{0B6E7FF6-7716-4832-B640-7A322FB6FF15}" sibTransId="{B357673F-A1F9-48A6-92D8-621DD0A78498}"/>
    <dgm:cxn modelId="{38C8F988-9E3D-440F-9EED-93C0CC118E66}" type="presParOf" srcId="{7BFDEBEB-210C-4095-A73E-2D7B73585816}" destId="{2CEC8A63-2E95-46B7-8E64-224784371FF6}" srcOrd="0" destOrd="0" presId="urn:microsoft.com/office/officeart/2005/8/layout/hList7"/>
    <dgm:cxn modelId="{45D0A979-70E7-411A-9027-9BCE4778266C}" type="presParOf" srcId="{7BFDEBEB-210C-4095-A73E-2D7B73585816}" destId="{DF1774E8-929D-49C7-B471-4073C18B7645}" srcOrd="1" destOrd="0" presId="urn:microsoft.com/office/officeart/2005/8/layout/hList7"/>
    <dgm:cxn modelId="{7CE27B36-1696-4E7B-AD94-1CF1D80F88A5}" type="presParOf" srcId="{DF1774E8-929D-49C7-B471-4073C18B7645}" destId="{750367A6-6DA6-47D4-9BB4-94F8B2DF3DE7}" srcOrd="0" destOrd="0" presId="urn:microsoft.com/office/officeart/2005/8/layout/hList7"/>
    <dgm:cxn modelId="{8A75FF6F-9D66-444B-85DB-5B5D433F2866}" type="presParOf" srcId="{750367A6-6DA6-47D4-9BB4-94F8B2DF3DE7}" destId="{49FF5ACA-657C-4506-8082-689E78C5ADB9}" srcOrd="0" destOrd="0" presId="urn:microsoft.com/office/officeart/2005/8/layout/hList7"/>
    <dgm:cxn modelId="{DC08633E-DA1C-4C54-AF93-7A9EAC77186C}" type="presParOf" srcId="{750367A6-6DA6-47D4-9BB4-94F8B2DF3DE7}" destId="{EF010472-11F2-4D63-8A49-1869FF57DF11}" srcOrd="1" destOrd="0" presId="urn:microsoft.com/office/officeart/2005/8/layout/hList7"/>
    <dgm:cxn modelId="{BA1E5A1A-456F-4530-8FD0-B1668F50B1BA}" type="presParOf" srcId="{750367A6-6DA6-47D4-9BB4-94F8B2DF3DE7}" destId="{4C66CFAC-3E4B-42F5-B2B6-27BF65F20DDC}" srcOrd="2" destOrd="0" presId="urn:microsoft.com/office/officeart/2005/8/layout/hList7"/>
    <dgm:cxn modelId="{5F190897-8A78-40A1-B129-8FC0238738FC}" type="presParOf" srcId="{750367A6-6DA6-47D4-9BB4-94F8B2DF3DE7}" destId="{F67025B0-CB45-4F3C-BFC3-DEB65FE5083C}" srcOrd="3" destOrd="0" presId="urn:microsoft.com/office/officeart/2005/8/layout/hList7"/>
    <dgm:cxn modelId="{8A669AED-59DA-432E-8B6A-A380AF9EA472}" type="presParOf" srcId="{DF1774E8-929D-49C7-B471-4073C18B7645}" destId="{E7EC92A7-9AC0-44EA-BF38-CB063022A270}" srcOrd="1" destOrd="0" presId="urn:microsoft.com/office/officeart/2005/8/layout/hList7"/>
    <dgm:cxn modelId="{726733DF-6974-42D9-B27B-6560576D9CC0}" type="presParOf" srcId="{DF1774E8-929D-49C7-B471-4073C18B7645}" destId="{A76CD035-203D-4692-91CC-20154259E9D3}" srcOrd="2" destOrd="0" presId="urn:microsoft.com/office/officeart/2005/8/layout/hList7"/>
    <dgm:cxn modelId="{7BCF866C-51F4-478C-982A-4E08FF139250}" type="presParOf" srcId="{A76CD035-203D-4692-91CC-20154259E9D3}" destId="{6AEAA651-A5D6-4EBD-BB9C-9B522F1DF76B}" srcOrd="0" destOrd="0" presId="urn:microsoft.com/office/officeart/2005/8/layout/hList7"/>
    <dgm:cxn modelId="{4B964A17-D312-4E06-BE3B-552CE2FBE2E6}" type="presParOf" srcId="{A76CD035-203D-4692-91CC-20154259E9D3}" destId="{017BC588-F9EF-48A9-B1ED-864B4E5F652B}" srcOrd="1" destOrd="0" presId="urn:microsoft.com/office/officeart/2005/8/layout/hList7"/>
    <dgm:cxn modelId="{B5928B6B-1CD3-426D-B2AF-580CB639A6B8}" type="presParOf" srcId="{A76CD035-203D-4692-91CC-20154259E9D3}" destId="{ADA78E99-9B62-4904-ABBA-A42CE0D4C2CA}" srcOrd="2" destOrd="0" presId="urn:microsoft.com/office/officeart/2005/8/layout/hList7"/>
    <dgm:cxn modelId="{57D15F02-F244-4D2A-9A68-4485898B8F52}" type="presParOf" srcId="{A76CD035-203D-4692-91CC-20154259E9D3}" destId="{20ECE31D-DEB4-4DE8-8793-464C515BD251}" srcOrd="3" destOrd="0" presId="urn:microsoft.com/office/officeart/2005/8/layout/hList7"/>
    <dgm:cxn modelId="{32293EC6-A977-4C7D-BE91-624C79A4088A}" type="presParOf" srcId="{DF1774E8-929D-49C7-B471-4073C18B7645}" destId="{4DE021A8-BAFF-4BA6-80A1-574854936BCE}" srcOrd="3" destOrd="0" presId="urn:microsoft.com/office/officeart/2005/8/layout/hList7"/>
    <dgm:cxn modelId="{A6254C24-A4F1-4B42-B618-890C39AAFB09}" type="presParOf" srcId="{DF1774E8-929D-49C7-B471-4073C18B7645}" destId="{2D418459-5A3D-4251-9B07-91A7B940C61A}" srcOrd="4" destOrd="0" presId="urn:microsoft.com/office/officeart/2005/8/layout/hList7"/>
    <dgm:cxn modelId="{EA4C5A25-83B8-42EB-8263-B42E7CEE71E3}" type="presParOf" srcId="{2D418459-5A3D-4251-9B07-91A7B940C61A}" destId="{FEA3EF24-546C-446E-BA9A-F0897BE5DCD8}" srcOrd="0" destOrd="0" presId="urn:microsoft.com/office/officeart/2005/8/layout/hList7"/>
    <dgm:cxn modelId="{2C51C593-9A08-4DDC-8CDE-D3B2FAF2D0D0}" type="presParOf" srcId="{2D418459-5A3D-4251-9B07-91A7B940C61A}" destId="{5BF7CA15-DCF8-48BF-ADFB-E76D060139EF}" srcOrd="1" destOrd="0" presId="urn:microsoft.com/office/officeart/2005/8/layout/hList7"/>
    <dgm:cxn modelId="{614165DB-4B2E-465B-A2A9-DD66A5B7FC42}" type="presParOf" srcId="{2D418459-5A3D-4251-9B07-91A7B940C61A}" destId="{29D9F63E-E2F9-4A94-BFC7-969DF6AB8FBC}" srcOrd="2" destOrd="0" presId="urn:microsoft.com/office/officeart/2005/8/layout/hList7"/>
    <dgm:cxn modelId="{53BE6C5F-9E74-42F3-92E4-97367013E550}" type="presParOf" srcId="{2D418459-5A3D-4251-9B07-91A7B940C61A}" destId="{851FD329-A3DB-4FCE-846C-E43748BD8820}" srcOrd="3" destOrd="0" presId="urn:microsoft.com/office/officeart/2005/8/layout/hList7"/>
    <dgm:cxn modelId="{1DE31AF3-49C3-451B-A4DA-91E1009ED399}" type="presParOf" srcId="{DF1774E8-929D-49C7-B471-4073C18B7645}" destId="{AC27038F-77B2-4174-946F-53E13E2996C0}" srcOrd="5" destOrd="0" presId="urn:microsoft.com/office/officeart/2005/8/layout/hList7"/>
    <dgm:cxn modelId="{2947A47B-ACA6-4DED-BE54-F2740A081917}" type="presParOf" srcId="{DF1774E8-929D-49C7-B471-4073C18B7645}" destId="{A39E44DC-B724-4550-B68E-AB702AE73CA7}" srcOrd="6" destOrd="0" presId="urn:microsoft.com/office/officeart/2005/8/layout/hList7"/>
    <dgm:cxn modelId="{C379C060-E05D-42D5-9D31-7C7C1BD63B41}" type="presParOf" srcId="{A39E44DC-B724-4550-B68E-AB702AE73CA7}" destId="{0D7BE7FF-D21B-4102-806B-02BE6AB47497}" srcOrd="0" destOrd="0" presId="urn:microsoft.com/office/officeart/2005/8/layout/hList7"/>
    <dgm:cxn modelId="{9522A25B-B479-4EBA-BBA2-5B77F3A7890B}" type="presParOf" srcId="{A39E44DC-B724-4550-B68E-AB702AE73CA7}" destId="{331EDC56-94AE-4B35-AC20-699A9F6ACEB7}" srcOrd="1" destOrd="0" presId="urn:microsoft.com/office/officeart/2005/8/layout/hList7"/>
    <dgm:cxn modelId="{961C34EE-DF2C-4CBD-A1AD-15858EE151C9}" type="presParOf" srcId="{A39E44DC-B724-4550-B68E-AB702AE73CA7}" destId="{8F2C0875-3AF6-4A97-8828-003B91DB5790}" srcOrd="2" destOrd="0" presId="urn:microsoft.com/office/officeart/2005/8/layout/hList7"/>
    <dgm:cxn modelId="{E1DCD478-66B6-4B77-8F8C-CF7F3A0B5835}" type="presParOf" srcId="{A39E44DC-B724-4550-B68E-AB702AE73CA7}" destId="{341969F9-94A2-49DC-9E7A-56A2D129699E}" srcOrd="3" destOrd="0" presId="urn:microsoft.com/office/officeart/2005/8/layout/hList7"/>
    <dgm:cxn modelId="{ED6A438E-BE15-4F8B-AE3F-9ABB49B5793F}" type="presParOf" srcId="{DF1774E8-929D-49C7-B471-4073C18B7645}" destId="{6C19D071-C69D-41BE-82B4-7CDFF29AB01A}" srcOrd="7" destOrd="0" presId="urn:microsoft.com/office/officeart/2005/8/layout/hList7"/>
    <dgm:cxn modelId="{710CF2E9-02B5-49EE-8BBE-6FFE483209C8}" type="presParOf" srcId="{DF1774E8-929D-49C7-B471-4073C18B7645}" destId="{981F53A7-8E28-47E0-AC23-A8C5087097A5}" srcOrd="8" destOrd="0" presId="urn:microsoft.com/office/officeart/2005/8/layout/hList7"/>
    <dgm:cxn modelId="{02FBCA64-68D6-4783-A7D9-BC6EEDCB064A}" type="presParOf" srcId="{981F53A7-8E28-47E0-AC23-A8C5087097A5}" destId="{A188DDE3-03BF-4BE8-B738-DECAED4E626E}" srcOrd="0" destOrd="0" presId="urn:microsoft.com/office/officeart/2005/8/layout/hList7"/>
    <dgm:cxn modelId="{1C5FFA06-0160-40B9-A930-94C7BC8877E7}" type="presParOf" srcId="{981F53A7-8E28-47E0-AC23-A8C5087097A5}" destId="{F96DB4A6-F5D2-4F20-9C06-A17EBC833049}" srcOrd="1" destOrd="0" presId="urn:microsoft.com/office/officeart/2005/8/layout/hList7"/>
    <dgm:cxn modelId="{4921E02C-D8CF-47AF-B29E-28A5344F5592}" type="presParOf" srcId="{981F53A7-8E28-47E0-AC23-A8C5087097A5}" destId="{930E0D06-4E25-426F-9981-9472E32BE172}" srcOrd="2" destOrd="0" presId="urn:microsoft.com/office/officeart/2005/8/layout/hList7"/>
    <dgm:cxn modelId="{D4628AE9-18EA-4DCB-A265-B69F1C74D928}" type="presParOf" srcId="{981F53A7-8E28-47E0-AC23-A8C5087097A5}" destId="{4D972A05-ED7F-4CD8-806C-18DC76954C15}" srcOrd="3" destOrd="0" presId="urn:microsoft.com/office/officeart/2005/8/layout/hList7"/>
    <dgm:cxn modelId="{27B61856-659A-4D94-A16C-EBA32D35DE75}" type="presParOf" srcId="{DF1774E8-929D-49C7-B471-4073C18B7645}" destId="{AD4FB9F4-B11B-4D8E-8BF6-A56A0AC72CEA}" srcOrd="9" destOrd="0" presId="urn:microsoft.com/office/officeart/2005/8/layout/hList7"/>
    <dgm:cxn modelId="{CD53B4EF-1043-48AB-B058-5B1678420390}" type="presParOf" srcId="{DF1774E8-929D-49C7-B471-4073C18B7645}" destId="{8953474D-D4EF-46A4-AA13-24B2516FD288}" srcOrd="10" destOrd="0" presId="urn:microsoft.com/office/officeart/2005/8/layout/hList7"/>
    <dgm:cxn modelId="{D7883454-D102-4821-947B-B435DC97ABF2}" type="presParOf" srcId="{8953474D-D4EF-46A4-AA13-24B2516FD288}" destId="{9E9F04F4-5303-4559-8FCE-866CB1CCA7A7}" srcOrd="0" destOrd="0" presId="urn:microsoft.com/office/officeart/2005/8/layout/hList7"/>
    <dgm:cxn modelId="{CF93E313-CF18-40E7-8E87-3BD4C673B02F}" type="presParOf" srcId="{8953474D-D4EF-46A4-AA13-24B2516FD288}" destId="{ACFD2C56-2A4D-47E4-BBE5-8E02C0407ED6}" srcOrd="1" destOrd="0" presId="urn:microsoft.com/office/officeart/2005/8/layout/hList7"/>
    <dgm:cxn modelId="{2F12898A-85F5-478F-9D0C-1E5A1C1647EA}" type="presParOf" srcId="{8953474D-D4EF-46A4-AA13-24B2516FD288}" destId="{D0B06369-3A1A-42BC-AD01-1EE3C7AB7F2C}" srcOrd="2" destOrd="0" presId="urn:microsoft.com/office/officeart/2005/8/layout/hList7"/>
    <dgm:cxn modelId="{3BD341E0-D758-4762-B63A-E613CE693508}" type="presParOf" srcId="{8953474D-D4EF-46A4-AA13-24B2516FD288}" destId="{6FE1AF62-F0F2-4A50-8685-1234ADFF092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30371-5AD3-484E-B32B-5FE8A3A52CFE}" type="doc">
      <dgm:prSet loTypeId="urn:microsoft.com/office/officeart/2005/8/layout/radial1" loCatId="relationship" qsTypeId="urn:microsoft.com/office/officeart/2005/8/quickstyle/3d9" qsCatId="3D" csTypeId="urn:microsoft.com/office/officeart/2005/8/colors/accent1_3" csCatId="accent1" phldr="1"/>
      <dgm:spPr/>
    </dgm:pt>
    <dgm:pt modelId="{65758563-9D1F-42B4-951A-FA0DC6F933A6}">
      <dgm:prSet custT="1"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AR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2012</a:t>
          </a:r>
        </a:p>
      </dgm:t>
    </dgm:pt>
    <dgm:pt modelId="{0DCC5392-49EF-4F0D-B50F-09A6D05C31B5}" type="parTrans" cxnId="{EA57256C-CB68-48A2-ADE1-11C48ADB14A6}">
      <dgm:prSet/>
      <dgm:spPr/>
      <dgm:t>
        <a:bodyPr/>
        <a:lstStyle/>
        <a:p>
          <a:endParaRPr lang="pt-BR"/>
        </a:p>
      </dgm:t>
    </dgm:pt>
    <dgm:pt modelId="{06D1C751-71F5-474B-B54C-2E43A660D71E}" type="sibTrans" cxnId="{EA57256C-CB68-48A2-ADE1-11C48ADB14A6}">
      <dgm:prSet/>
      <dgm:spPr/>
      <dgm:t>
        <a:bodyPr/>
        <a:lstStyle/>
        <a:p>
          <a:endParaRPr lang="pt-BR"/>
        </a:p>
      </dgm:t>
    </dgm:pt>
    <dgm:pt modelId="{891AFC4E-5ACF-436D-8B18-00EB634633CE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ICCA-Global Charter</a:t>
          </a:r>
        </a:p>
      </dgm:t>
    </dgm:pt>
    <dgm:pt modelId="{E5B8BB7E-FEA4-4897-9F4C-2A251D0DDA3A}" type="parTrans" cxnId="{7DD58B58-79C4-45DB-B2C3-5779065ECF1C}">
      <dgm:prSet/>
      <dgm:spPr>
        <a:solidFill>
          <a:srgbClr val="002060"/>
        </a:solidFill>
      </dgm:spPr>
      <dgm:t>
        <a:bodyPr/>
        <a:lstStyle/>
        <a:p>
          <a:endParaRPr lang="pt-BR" dirty="0"/>
        </a:p>
      </dgm:t>
    </dgm:pt>
    <dgm:pt modelId="{3D546690-2E24-4356-AD8B-56B11FF8346B}" type="sibTrans" cxnId="{7DD58B58-79C4-45DB-B2C3-5779065ECF1C}">
      <dgm:prSet/>
      <dgm:spPr/>
      <dgm:t>
        <a:bodyPr/>
        <a:lstStyle/>
        <a:p>
          <a:endParaRPr lang="pt-BR"/>
        </a:p>
      </dgm:t>
    </dgm:pt>
    <dgm:pt modelId="{6EF1E827-B7AE-4A12-AAFC-FC72F1CFAA34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Norma ISO 14001 </a:t>
          </a:r>
        </a:p>
      </dgm:t>
    </dgm:pt>
    <dgm:pt modelId="{9D6F964B-4B0C-4597-8151-BFAB1585545D}" type="parTrans" cxnId="{91942B9E-5800-4423-A048-1684A9417399}">
      <dgm:prSet/>
      <dgm:spPr>
        <a:solidFill>
          <a:srgbClr val="002060"/>
        </a:solidFill>
      </dgm:spPr>
      <dgm:t>
        <a:bodyPr/>
        <a:lstStyle/>
        <a:p>
          <a:endParaRPr lang="pt-BR" dirty="0"/>
        </a:p>
      </dgm:t>
    </dgm:pt>
    <dgm:pt modelId="{6E5C67C5-9E93-4F5D-B2BF-9E3221ED25CC}" type="sibTrans" cxnId="{91942B9E-5800-4423-A048-1684A9417399}">
      <dgm:prSet/>
      <dgm:spPr/>
      <dgm:t>
        <a:bodyPr/>
        <a:lstStyle/>
        <a:p>
          <a:endParaRPr lang="pt-BR"/>
        </a:p>
      </dgm:t>
    </dgm:pt>
    <dgm:pt modelId="{C54336C6-8CF0-46AA-8A77-45328CC16212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Códigos originais</a:t>
          </a:r>
        </a:p>
      </dgm:t>
    </dgm:pt>
    <dgm:pt modelId="{AC0D704A-0597-487F-B5C6-1CA4F07B1203}" type="parTrans" cxnId="{C1C92029-CC6F-4F00-9184-CD2594218120}">
      <dgm:prSet/>
      <dgm:spPr>
        <a:solidFill>
          <a:srgbClr val="002060"/>
        </a:solidFill>
      </dgm:spPr>
      <dgm:t>
        <a:bodyPr/>
        <a:lstStyle/>
        <a:p>
          <a:endParaRPr lang="pt-BR" dirty="0"/>
        </a:p>
      </dgm:t>
    </dgm:pt>
    <dgm:pt modelId="{3BAA2F16-528B-45A8-B9D9-41BB2374104F}" type="sibTrans" cxnId="{C1C92029-CC6F-4F00-9184-CD2594218120}">
      <dgm:prSet/>
      <dgm:spPr/>
      <dgm:t>
        <a:bodyPr/>
        <a:lstStyle/>
        <a:p>
          <a:endParaRPr lang="pt-BR"/>
        </a:p>
      </dgm:t>
    </dgm:pt>
    <dgm:pt modelId="{68A7B92E-FAAA-4D30-9A92-D3A1C6DAB9A4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OHSAS 18001</a:t>
          </a:r>
        </a:p>
      </dgm:t>
    </dgm:pt>
    <dgm:pt modelId="{389AA230-C5AB-4A10-A231-2740002D45DC}" type="parTrans" cxnId="{C72125EA-F8EA-484A-BA91-37E23E28BDE3}">
      <dgm:prSet/>
      <dgm:spPr>
        <a:solidFill>
          <a:srgbClr val="002060"/>
        </a:solidFill>
      </dgm:spPr>
      <dgm:t>
        <a:bodyPr/>
        <a:lstStyle/>
        <a:p>
          <a:endParaRPr lang="pt-BR" dirty="0"/>
        </a:p>
      </dgm:t>
    </dgm:pt>
    <dgm:pt modelId="{B1006142-CC07-4EFD-8F38-DBF19F5DA88D}" type="sibTrans" cxnId="{C72125EA-F8EA-484A-BA91-37E23E28BDE3}">
      <dgm:prSet/>
      <dgm:spPr/>
      <dgm:t>
        <a:bodyPr/>
        <a:lstStyle/>
        <a:p>
          <a:endParaRPr lang="pt-BR"/>
        </a:p>
      </dgm:t>
    </dgm:pt>
    <dgm:pt modelId="{732CC2F9-EF8F-4332-B6AC-AA949C288715}" type="pres">
      <dgm:prSet presAssocID="{46830371-5AD3-484E-B32B-5FE8A3A52CF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E59980-2EEC-4FB4-835F-4EB1C6FF6563}" type="pres">
      <dgm:prSet presAssocID="{65758563-9D1F-42B4-951A-FA0DC6F933A6}" presName="centerShape" presStyleLbl="node0" presStyleIdx="0" presStyleCnt="1" custLinFactNeighborX="825" custLinFactNeighborY="1583"/>
      <dgm:spPr/>
      <dgm:t>
        <a:bodyPr/>
        <a:lstStyle/>
        <a:p>
          <a:endParaRPr lang="pt-BR"/>
        </a:p>
      </dgm:t>
    </dgm:pt>
    <dgm:pt modelId="{506B8070-9830-4113-BCCC-D41F91F7FFE5}" type="pres">
      <dgm:prSet presAssocID="{E5B8BB7E-FEA4-4897-9F4C-2A251D0DDA3A}" presName="Name9" presStyleLbl="parChTrans1D2" presStyleIdx="0" presStyleCnt="4"/>
      <dgm:spPr/>
      <dgm:t>
        <a:bodyPr/>
        <a:lstStyle/>
        <a:p>
          <a:endParaRPr lang="pt-BR"/>
        </a:p>
      </dgm:t>
    </dgm:pt>
    <dgm:pt modelId="{15C8F47B-24EA-49BB-A53D-18AED7A309B0}" type="pres">
      <dgm:prSet presAssocID="{E5B8BB7E-FEA4-4897-9F4C-2A251D0DDA3A}" presName="connTx" presStyleLbl="parChTrans1D2" presStyleIdx="0" presStyleCnt="4"/>
      <dgm:spPr/>
      <dgm:t>
        <a:bodyPr/>
        <a:lstStyle/>
        <a:p>
          <a:endParaRPr lang="pt-BR"/>
        </a:p>
      </dgm:t>
    </dgm:pt>
    <dgm:pt modelId="{6855FD17-9B1D-4EDF-96FB-6BF4D933AF83}" type="pres">
      <dgm:prSet presAssocID="{891AFC4E-5ACF-436D-8B18-00EB634633C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72D08-DE38-45D7-BF87-6FAB1D79F1AE}" type="pres">
      <dgm:prSet presAssocID="{9D6F964B-4B0C-4597-8151-BFAB1585545D}" presName="Name9" presStyleLbl="parChTrans1D2" presStyleIdx="1" presStyleCnt="4"/>
      <dgm:spPr/>
      <dgm:t>
        <a:bodyPr/>
        <a:lstStyle/>
        <a:p>
          <a:endParaRPr lang="pt-BR"/>
        </a:p>
      </dgm:t>
    </dgm:pt>
    <dgm:pt modelId="{A93F1515-A2E7-46FC-AD41-F4D448177D52}" type="pres">
      <dgm:prSet presAssocID="{9D6F964B-4B0C-4597-8151-BFAB1585545D}" presName="connTx" presStyleLbl="parChTrans1D2" presStyleIdx="1" presStyleCnt="4"/>
      <dgm:spPr/>
      <dgm:t>
        <a:bodyPr/>
        <a:lstStyle/>
        <a:p>
          <a:endParaRPr lang="pt-BR"/>
        </a:p>
      </dgm:t>
    </dgm:pt>
    <dgm:pt modelId="{2C6B4874-A1CB-4615-AA79-C6EF503AA280}" type="pres">
      <dgm:prSet presAssocID="{6EF1E827-B7AE-4A12-AAFC-FC72F1CFAA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37CEF4-D638-4EE9-A513-916F2455A673}" type="pres">
      <dgm:prSet presAssocID="{AC0D704A-0597-487F-B5C6-1CA4F07B1203}" presName="Name9" presStyleLbl="parChTrans1D2" presStyleIdx="2" presStyleCnt="4"/>
      <dgm:spPr/>
      <dgm:t>
        <a:bodyPr/>
        <a:lstStyle/>
        <a:p>
          <a:endParaRPr lang="pt-BR"/>
        </a:p>
      </dgm:t>
    </dgm:pt>
    <dgm:pt modelId="{CB167F5E-2605-4A88-AE08-244F145FFA6E}" type="pres">
      <dgm:prSet presAssocID="{AC0D704A-0597-487F-B5C6-1CA4F07B1203}" presName="connTx" presStyleLbl="parChTrans1D2" presStyleIdx="2" presStyleCnt="4"/>
      <dgm:spPr/>
      <dgm:t>
        <a:bodyPr/>
        <a:lstStyle/>
        <a:p>
          <a:endParaRPr lang="pt-BR"/>
        </a:p>
      </dgm:t>
    </dgm:pt>
    <dgm:pt modelId="{D5A1249F-ED9E-42D8-B5D0-D1B7341ED648}" type="pres">
      <dgm:prSet presAssocID="{C54336C6-8CF0-46AA-8A77-45328CC1621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60952-BA0C-4FD6-8C5F-31866B671C74}" type="pres">
      <dgm:prSet presAssocID="{389AA230-C5AB-4A10-A231-2740002D45DC}" presName="Name9" presStyleLbl="parChTrans1D2" presStyleIdx="3" presStyleCnt="4"/>
      <dgm:spPr/>
      <dgm:t>
        <a:bodyPr/>
        <a:lstStyle/>
        <a:p>
          <a:endParaRPr lang="pt-BR"/>
        </a:p>
      </dgm:t>
    </dgm:pt>
    <dgm:pt modelId="{F67DA10C-42D3-4B22-A9B7-3213995616E5}" type="pres">
      <dgm:prSet presAssocID="{389AA230-C5AB-4A10-A231-2740002D45DC}" presName="connTx" presStyleLbl="parChTrans1D2" presStyleIdx="3" presStyleCnt="4"/>
      <dgm:spPr/>
      <dgm:t>
        <a:bodyPr/>
        <a:lstStyle/>
        <a:p>
          <a:endParaRPr lang="pt-BR"/>
        </a:p>
      </dgm:t>
    </dgm:pt>
    <dgm:pt modelId="{057A73C5-EF33-4F47-B47D-5647BC3FDBE8}" type="pres">
      <dgm:prSet presAssocID="{68A7B92E-FAAA-4D30-9A92-D3A1C6DAB9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D06702-8FF1-4F2D-ACC2-8334258A4C8F}" type="presOf" srcId="{C54336C6-8CF0-46AA-8A77-45328CC16212}" destId="{D5A1249F-ED9E-42D8-B5D0-D1B7341ED648}" srcOrd="0" destOrd="0" presId="urn:microsoft.com/office/officeart/2005/8/layout/radial1"/>
    <dgm:cxn modelId="{678DB4EB-F8CB-4E60-9D3C-599097394965}" type="presOf" srcId="{E5B8BB7E-FEA4-4897-9F4C-2A251D0DDA3A}" destId="{15C8F47B-24EA-49BB-A53D-18AED7A309B0}" srcOrd="1" destOrd="0" presId="urn:microsoft.com/office/officeart/2005/8/layout/radial1"/>
    <dgm:cxn modelId="{7DD58B58-79C4-45DB-B2C3-5779065ECF1C}" srcId="{65758563-9D1F-42B4-951A-FA0DC6F933A6}" destId="{891AFC4E-5ACF-436D-8B18-00EB634633CE}" srcOrd="0" destOrd="0" parTransId="{E5B8BB7E-FEA4-4897-9F4C-2A251D0DDA3A}" sibTransId="{3D546690-2E24-4356-AD8B-56B11FF8346B}"/>
    <dgm:cxn modelId="{C1C92029-CC6F-4F00-9184-CD2594218120}" srcId="{65758563-9D1F-42B4-951A-FA0DC6F933A6}" destId="{C54336C6-8CF0-46AA-8A77-45328CC16212}" srcOrd="2" destOrd="0" parTransId="{AC0D704A-0597-487F-B5C6-1CA4F07B1203}" sibTransId="{3BAA2F16-528B-45A8-B9D9-41BB2374104F}"/>
    <dgm:cxn modelId="{EB3A2FF8-FD28-43E7-BF5A-F98644285751}" type="presOf" srcId="{46830371-5AD3-484E-B32B-5FE8A3A52CFE}" destId="{732CC2F9-EF8F-4332-B6AC-AA949C288715}" srcOrd="0" destOrd="0" presId="urn:microsoft.com/office/officeart/2005/8/layout/radial1"/>
    <dgm:cxn modelId="{6B8E4E9B-2C66-447C-ADA5-7383478B3FAB}" type="presOf" srcId="{68A7B92E-FAAA-4D30-9A92-D3A1C6DAB9A4}" destId="{057A73C5-EF33-4F47-B47D-5647BC3FDBE8}" srcOrd="0" destOrd="0" presId="urn:microsoft.com/office/officeart/2005/8/layout/radial1"/>
    <dgm:cxn modelId="{698CE91B-E7D9-42EA-B6D3-E73BEAF3393D}" type="presOf" srcId="{AC0D704A-0597-487F-B5C6-1CA4F07B1203}" destId="{4B37CEF4-D638-4EE9-A513-916F2455A673}" srcOrd="0" destOrd="0" presId="urn:microsoft.com/office/officeart/2005/8/layout/radial1"/>
    <dgm:cxn modelId="{C7348AD2-13CE-4007-B87A-142214A10AEC}" type="presOf" srcId="{E5B8BB7E-FEA4-4897-9F4C-2A251D0DDA3A}" destId="{506B8070-9830-4113-BCCC-D41F91F7FFE5}" srcOrd="0" destOrd="0" presId="urn:microsoft.com/office/officeart/2005/8/layout/radial1"/>
    <dgm:cxn modelId="{F95952DF-3CA5-4BD5-AB5C-0F28054F33A2}" type="presOf" srcId="{891AFC4E-5ACF-436D-8B18-00EB634633CE}" destId="{6855FD17-9B1D-4EDF-96FB-6BF4D933AF83}" srcOrd="0" destOrd="0" presId="urn:microsoft.com/office/officeart/2005/8/layout/radial1"/>
    <dgm:cxn modelId="{1CF5C5D3-589E-4FC0-B297-34E048E1E640}" type="presOf" srcId="{389AA230-C5AB-4A10-A231-2740002D45DC}" destId="{62160952-BA0C-4FD6-8C5F-31866B671C74}" srcOrd="0" destOrd="0" presId="urn:microsoft.com/office/officeart/2005/8/layout/radial1"/>
    <dgm:cxn modelId="{EA57256C-CB68-48A2-ADE1-11C48ADB14A6}" srcId="{46830371-5AD3-484E-B32B-5FE8A3A52CFE}" destId="{65758563-9D1F-42B4-951A-FA0DC6F933A6}" srcOrd="0" destOrd="0" parTransId="{0DCC5392-49EF-4F0D-B50F-09A6D05C31B5}" sibTransId="{06D1C751-71F5-474B-B54C-2E43A660D71E}"/>
    <dgm:cxn modelId="{91942B9E-5800-4423-A048-1684A9417399}" srcId="{65758563-9D1F-42B4-951A-FA0DC6F933A6}" destId="{6EF1E827-B7AE-4A12-AAFC-FC72F1CFAA34}" srcOrd="1" destOrd="0" parTransId="{9D6F964B-4B0C-4597-8151-BFAB1585545D}" sibTransId="{6E5C67C5-9E93-4F5D-B2BF-9E3221ED25CC}"/>
    <dgm:cxn modelId="{C72125EA-F8EA-484A-BA91-37E23E28BDE3}" srcId="{65758563-9D1F-42B4-951A-FA0DC6F933A6}" destId="{68A7B92E-FAAA-4D30-9A92-D3A1C6DAB9A4}" srcOrd="3" destOrd="0" parTransId="{389AA230-C5AB-4A10-A231-2740002D45DC}" sibTransId="{B1006142-CC07-4EFD-8F38-DBF19F5DA88D}"/>
    <dgm:cxn modelId="{E22F4548-38E8-443C-B8A9-43D6D763CDB4}" type="presOf" srcId="{9D6F964B-4B0C-4597-8151-BFAB1585545D}" destId="{A93F1515-A2E7-46FC-AD41-F4D448177D52}" srcOrd="1" destOrd="0" presId="urn:microsoft.com/office/officeart/2005/8/layout/radial1"/>
    <dgm:cxn modelId="{BFD3A491-F80D-44E4-A34B-C5B7774D509B}" type="presOf" srcId="{65758563-9D1F-42B4-951A-FA0DC6F933A6}" destId="{35E59980-2EEC-4FB4-835F-4EB1C6FF6563}" srcOrd="0" destOrd="0" presId="urn:microsoft.com/office/officeart/2005/8/layout/radial1"/>
    <dgm:cxn modelId="{93A5C0F9-4D7C-4894-9FEB-36B140C2D1BC}" type="presOf" srcId="{AC0D704A-0597-487F-B5C6-1CA4F07B1203}" destId="{CB167F5E-2605-4A88-AE08-244F145FFA6E}" srcOrd="1" destOrd="0" presId="urn:microsoft.com/office/officeart/2005/8/layout/radial1"/>
    <dgm:cxn modelId="{538A02C5-76F7-4514-93C5-6D1975956CB2}" type="presOf" srcId="{389AA230-C5AB-4A10-A231-2740002D45DC}" destId="{F67DA10C-42D3-4B22-A9B7-3213995616E5}" srcOrd="1" destOrd="0" presId="urn:microsoft.com/office/officeart/2005/8/layout/radial1"/>
    <dgm:cxn modelId="{2E57E457-19B8-4780-A805-87178A70CE66}" type="presOf" srcId="{9D6F964B-4B0C-4597-8151-BFAB1585545D}" destId="{BD072D08-DE38-45D7-BF87-6FAB1D79F1AE}" srcOrd="0" destOrd="0" presId="urn:microsoft.com/office/officeart/2005/8/layout/radial1"/>
    <dgm:cxn modelId="{967F371B-D0C1-40B3-AA04-42203623AAD1}" type="presOf" srcId="{6EF1E827-B7AE-4A12-AAFC-FC72F1CFAA34}" destId="{2C6B4874-A1CB-4615-AA79-C6EF503AA280}" srcOrd="0" destOrd="0" presId="urn:microsoft.com/office/officeart/2005/8/layout/radial1"/>
    <dgm:cxn modelId="{90C0AB14-88D1-4AAB-9B19-40550954421E}" type="presParOf" srcId="{732CC2F9-EF8F-4332-B6AC-AA949C288715}" destId="{35E59980-2EEC-4FB4-835F-4EB1C6FF6563}" srcOrd="0" destOrd="0" presId="urn:microsoft.com/office/officeart/2005/8/layout/radial1"/>
    <dgm:cxn modelId="{1F151FA0-F1FE-4594-9557-0804FDBC0A8B}" type="presParOf" srcId="{732CC2F9-EF8F-4332-B6AC-AA949C288715}" destId="{506B8070-9830-4113-BCCC-D41F91F7FFE5}" srcOrd="1" destOrd="0" presId="urn:microsoft.com/office/officeart/2005/8/layout/radial1"/>
    <dgm:cxn modelId="{085E0403-66E1-4FCC-8345-50149A1216A9}" type="presParOf" srcId="{506B8070-9830-4113-BCCC-D41F91F7FFE5}" destId="{15C8F47B-24EA-49BB-A53D-18AED7A309B0}" srcOrd="0" destOrd="0" presId="urn:microsoft.com/office/officeart/2005/8/layout/radial1"/>
    <dgm:cxn modelId="{8DFCE326-621B-4F80-A88D-97E56603F3B6}" type="presParOf" srcId="{732CC2F9-EF8F-4332-B6AC-AA949C288715}" destId="{6855FD17-9B1D-4EDF-96FB-6BF4D933AF83}" srcOrd="2" destOrd="0" presId="urn:microsoft.com/office/officeart/2005/8/layout/radial1"/>
    <dgm:cxn modelId="{42A365C1-4E13-4BAA-83BD-02BDB6D3ED93}" type="presParOf" srcId="{732CC2F9-EF8F-4332-B6AC-AA949C288715}" destId="{BD072D08-DE38-45D7-BF87-6FAB1D79F1AE}" srcOrd="3" destOrd="0" presId="urn:microsoft.com/office/officeart/2005/8/layout/radial1"/>
    <dgm:cxn modelId="{0C38C19D-844F-467A-94B4-012757F1FC86}" type="presParOf" srcId="{BD072D08-DE38-45D7-BF87-6FAB1D79F1AE}" destId="{A93F1515-A2E7-46FC-AD41-F4D448177D52}" srcOrd="0" destOrd="0" presId="urn:microsoft.com/office/officeart/2005/8/layout/radial1"/>
    <dgm:cxn modelId="{527C42AB-C33F-4D82-839D-526ED422A64B}" type="presParOf" srcId="{732CC2F9-EF8F-4332-B6AC-AA949C288715}" destId="{2C6B4874-A1CB-4615-AA79-C6EF503AA280}" srcOrd="4" destOrd="0" presId="urn:microsoft.com/office/officeart/2005/8/layout/radial1"/>
    <dgm:cxn modelId="{E2104728-8BED-49B1-AA22-E8AA9BE62A8A}" type="presParOf" srcId="{732CC2F9-EF8F-4332-B6AC-AA949C288715}" destId="{4B37CEF4-D638-4EE9-A513-916F2455A673}" srcOrd="5" destOrd="0" presId="urn:microsoft.com/office/officeart/2005/8/layout/radial1"/>
    <dgm:cxn modelId="{CA36489D-37C6-46AB-90BC-AA5B8ED1CB41}" type="presParOf" srcId="{4B37CEF4-D638-4EE9-A513-916F2455A673}" destId="{CB167F5E-2605-4A88-AE08-244F145FFA6E}" srcOrd="0" destOrd="0" presId="urn:microsoft.com/office/officeart/2005/8/layout/radial1"/>
    <dgm:cxn modelId="{F04BC6EA-C320-43A0-8528-DB5C870E8965}" type="presParOf" srcId="{732CC2F9-EF8F-4332-B6AC-AA949C288715}" destId="{D5A1249F-ED9E-42D8-B5D0-D1B7341ED648}" srcOrd="6" destOrd="0" presId="urn:microsoft.com/office/officeart/2005/8/layout/radial1"/>
    <dgm:cxn modelId="{CB5D258F-CDFB-4CC9-A7E2-46EA11D3F279}" type="presParOf" srcId="{732CC2F9-EF8F-4332-B6AC-AA949C288715}" destId="{62160952-BA0C-4FD6-8C5F-31866B671C74}" srcOrd="7" destOrd="0" presId="urn:microsoft.com/office/officeart/2005/8/layout/radial1"/>
    <dgm:cxn modelId="{783F59E3-643B-48F9-B323-3222E6CF93B9}" type="presParOf" srcId="{62160952-BA0C-4FD6-8C5F-31866B671C74}" destId="{F67DA10C-42D3-4B22-A9B7-3213995616E5}" srcOrd="0" destOrd="0" presId="urn:microsoft.com/office/officeart/2005/8/layout/radial1"/>
    <dgm:cxn modelId="{37B4A262-D298-46F1-9542-47FE3311256A}" type="presParOf" srcId="{732CC2F9-EF8F-4332-B6AC-AA949C288715}" destId="{057A73C5-EF33-4F47-B47D-5647BC3FDBE8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62A61-FE1D-48BC-B5F2-A002D68B5C24}">
      <dsp:nvSpPr>
        <dsp:cNvPr id="0" name=""/>
        <dsp:cNvSpPr/>
      </dsp:nvSpPr>
      <dsp:spPr>
        <a:xfrm>
          <a:off x="1382642" y="146402"/>
          <a:ext cx="2905523" cy="100905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3B175-FAF4-4132-A71B-D69344E80985}">
      <dsp:nvSpPr>
        <dsp:cNvPr id="0" name=""/>
        <dsp:cNvSpPr/>
      </dsp:nvSpPr>
      <dsp:spPr>
        <a:xfrm>
          <a:off x="2605574" y="2676389"/>
          <a:ext cx="551227" cy="360375"/>
        </a:xfrm>
        <a:prstGeom prst="downArrow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1C4953-1882-4468-BB35-934CC5D07C8B}">
      <dsp:nvSpPr>
        <dsp:cNvPr id="0" name=""/>
        <dsp:cNvSpPr/>
      </dsp:nvSpPr>
      <dsp:spPr>
        <a:xfrm>
          <a:off x="1498772" y="2918280"/>
          <a:ext cx="2702812" cy="67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b="1" kern="1200" dirty="0" smtClean="0">
            <a:solidFill>
              <a:schemeClr val="accent5">
                <a:lumMod val="50000"/>
              </a:schemeClr>
            </a:solidFill>
          </a:endParaRPr>
        </a:p>
      </dsp:txBody>
      <dsp:txXfrm>
        <a:off x="1498772" y="2918280"/>
        <a:ext cx="2702812" cy="675703"/>
      </dsp:txXfrm>
    </dsp:sp>
    <dsp:sp modelId="{53470455-C8DE-4524-8BBF-7C1C690DBDC0}">
      <dsp:nvSpPr>
        <dsp:cNvPr id="0" name=""/>
        <dsp:cNvSpPr/>
      </dsp:nvSpPr>
      <dsp:spPr>
        <a:xfrm>
          <a:off x="2438991" y="1233383"/>
          <a:ext cx="1013554" cy="1013554"/>
        </a:xfrm>
        <a:prstGeom prst="ellipse">
          <a:avLst/>
        </a:prstGeom>
        <a:gradFill flip="none" rotWithShape="1">
          <a:gsLst>
            <a:gs pos="0">
              <a:srgbClr val="FFFF00"/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5">
                  <a:lumMod val="50000"/>
                </a:schemeClr>
              </a:solidFill>
            </a:rPr>
            <a:t>ISO 14001 e OHSAS 18001</a:t>
          </a:r>
          <a:endParaRPr lang="pt-BR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87423" y="1381815"/>
        <a:ext cx="716690" cy="716690"/>
      </dsp:txXfrm>
    </dsp:sp>
    <dsp:sp modelId="{C83DF070-D944-45E1-8D35-9A9D7C639841}">
      <dsp:nvSpPr>
        <dsp:cNvPr id="0" name=""/>
        <dsp:cNvSpPr/>
      </dsp:nvSpPr>
      <dsp:spPr>
        <a:xfrm>
          <a:off x="1713736" y="472992"/>
          <a:ext cx="1013554" cy="1013554"/>
        </a:xfrm>
        <a:prstGeom prst="ellipse">
          <a:avLst/>
        </a:prstGeom>
        <a:gradFill flip="none" rotWithShape="0">
          <a:gsLst>
            <a:gs pos="0">
              <a:srgbClr val="FFC00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accent5">
                  <a:lumMod val="50000"/>
                </a:schemeClr>
              </a:solidFill>
            </a:rPr>
            <a:t>Códigos Originais</a:t>
          </a:r>
          <a:endParaRPr lang="pt-BR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862168" y="621424"/>
        <a:ext cx="716690" cy="716690"/>
      </dsp:txXfrm>
    </dsp:sp>
    <dsp:sp modelId="{508F0486-CC32-4800-96C2-6AD8F1DF9573}">
      <dsp:nvSpPr>
        <dsp:cNvPr id="0" name=""/>
        <dsp:cNvSpPr/>
      </dsp:nvSpPr>
      <dsp:spPr>
        <a:xfrm>
          <a:off x="2749814" y="227937"/>
          <a:ext cx="1013554" cy="1013554"/>
        </a:xfrm>
        <a:prstGeom prst="ellipse">
          <a:avLst/>
        </a:prstGeom>
        <a:gradFill flip="none" rotWithShape="0">
          <a:gsLst>
            <a:gs pos="0">
              <a:srgbClr val="7030A0"/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</a:rPr>
            <a:t>ICCA Global Charter</a:t>
          </a:r>
          <a:endParaRPr lang="pt-BR" sz="1400" b="1" kern="1200" dirty="0">
            <a:solidFill>
              <a:srgbClr val="002060"/>
            </a:solidFill>
          </a:endParaRPr>
        </a:p>
      </dsp:txBody>
      <dsp:txXfrm>
        <a:off x="2898246" y="376369"/>
        <a:ext cx="716690" cy="716690"/>
      </dsp:txXfrm>
    </dsp:sp>
    <dsp:sp modelId="{2C3F980B-EA2A-4BDA-9CDA-88FDA36C4CBD}">
      <dsp:nvSpPr>
        <dsp:cNvPr id="0" name=""/>
        <dsp:cNvSpPr/>
      </dsp:nvSpPr>
      <dsp:spPr>
        <a:xfrm>
          <a:off x="1289124" y="51230"/>
          <a:ext cx="3153281" cy="2522625"/>
        </a:xfrm>
        <a:prstGeom prst="funnel">
          <a:avLst/>
        </a:prstGeom>
        <a:gradFill flip="none" rotWithShape="1">
          <a:gsLst>
            <a:gs pos="0">
              <a:schemeClr val="accent6">
                <a:lumMod val="5000"/>
                <a:lumOff val="95000"/>
                <a:alpha val="17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F5ACA-657C-4506-8082-689E78C5ADB9}">
      <dsp:nvSpPr>
        <dsp:cNvPr id="0" name=""/>
        <dsp:cNvSpPr/>
      </dsp:nvSpPr>
      <dsp:spPr>
        <a:xfrm>
          <a:off x="34734" y="0"/>
          <a:ext cx="1125690" cy="3920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Preservar a integridade das instalações e a confiabilidade operacional</a:t>
          </a:r>
          <a:r>
            <a:rPr lang="pt-BR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endParaRPr lang="pt-BR" sz="1100" kern="1200" dirty="0">
            <a:solidFill>
              <a:srgbClr val="002060"/>
            </a:solidFill>
          </a:endParaRPr>
        </a:p>
      </dsp:txBody>
      <dsp:txXfrm>
        <a:off x="34734" y="1568128"/>
        <a:ext cx="1125690" cy="1568128"/>
      </dsp:txXfrm>
    </dsp:sp>
    <dsp:sp modelId="{F67025B0-CB45-4F3C-BFC3-DEB65FE5083C}">
      <dsp:nvSpPr>
        <dsp:cNvPr id="0" name=""/>
        <dsp:cNvSpPr/>
      </dsp:nvSpPr>
      <dsp:spPr>
        <a:xfrm>
          <a:off x="35030" y="14099"/>
          <a:ext cx="1143001" cy="10468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AA651-A5D6-4EBD-BB9C-9B522F1DF76B}">
      <dsp:nvSpPr>
        <dsp:cNvPr id="0" name=""/>
        <dsp:cNvSpPr/>
      </dsp:nvSpPr>
      <dsp:spPr>
        <a:xfrm>
          <a:off x="1212475" y="0"/>
          <a:ext cx="1125690" cy="3920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Prevenir a exposição de agentes químicos, físicos, ergonômicos e biológicos.</a:t>
          </a:r>
          <a:endParaRPr lang="pt-BR" sz="1400" b="1" kern="1200" dirty="0">
            <a:solidFill>
              <a:srgbClr val="002060"/>
            </a:solidFill>
            <a:latin typeface="Calibri" panose="020F0502020204030204" pitchFamily="34" charset="0"/>
          </a:endParaRPr>
        </a:p>
      </dsp:txBody>
      <dsp:txXfrm>
        <a:off x="1212475" y="1568128"/>
        <a:ext cx="1125690" cy="1568128"/>
      </dsp:txXfrm>
    </dsp:sp>
    <dsp:sp modelId="{20ECE31D-DEB4-4DE8-8793-464C515BD251}">
      <dsp:nvSpPr>
        <dsp:cNvPr id="0" name=""/>
        <dsp:cNvSpPr/>
      </dsp:nvSpPr>
      <dsp:spPr>
        <a:xfrm>
          <a:off x="1226077" y="14105"/>
          <a:ext cx="1107193" cy="101678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3EF24-546C-446E-BA9A-F0897BE5DCD8}">
      <dsp:nvSpPr>
        <dsp:cNvPr id="0" name=""/>
        <dsp:cNvSpPr/>
      </dsp:nvSpPr>
      <dsp:spPr>
        <a:xfrm>
          <a:off x="2388720" y="0"/>
          <a:ext cx="1125690" cy="3920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Eliminar e/ou reduzir  os impactos causados pelos produtos químicos no meio ambiente</a:t>
          </a:r>
          <a:r>
            <a:rPr lang="pt-BR" sz="11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.</a:t>
          </a:r>
          <a:endParaRPr lang="pt-BR" sz="1100" kern="1200" dirty="0">
            <a:solidFill>
              <a:srgbClr val="002060"/>
            </a:solidFill>
          </a:endParaRPr>
        </a:p>
      </dsp:txBody>
      <dsp:txXfrm>
        <a:off x="2388720" y="1568128"/>
        <a:ext cx="1125690" cy="1568128"/>
      </dsp:txXfrm>
    </dsp:sp>
    <dsp:sp modelId="{851FD329-A3DB-4FCE-846C-E43748BD8820}">
      <dsp:nvSpPr>
        <dsp:cNvPr id="0" name=""/>
        <dsp:cNvSpPr/>
      </dsp:nvSpPr>
      <dsp:spPr>
        <a:xfrm>
          <a:off x="2418425" y="14105"/>
          <a:ext cx="984406" cy="10457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BE7FF-D21B-4102-806B-02BE6AB47497}">
      <dsp:nvSpPr>
        <dsp:cNvPr id="0" name=""/>
        <dsp:cNvSpPr/>
      </dsp:nvSpPr>
      <dsp:spPr>
        <a:xfrm>
          <a:off x="3559961" y="0"/>
          <a:ext cx="1076688" cy="3920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Proteger e prevenir contra acidentes do trabalho. </a:t>
          </a:r>
          <a:endParaRPr lang="pt-BR" sz="1400" b="1" kern="1200" dirty="0">
            <a:solidFill>
              <a:srgbClr val="002060"/>
            </a:solidFill>
          </a:endParaRPr>
        </a:p>
      </dsp:txBody>
      <dsp:txXfrm>
        <a:off x="3559961" y="1568128"/>
        <a:ext cx="1076688" cy="1568128"/>
      </dsp:txXfrm>
    </dsp:sp>
    <dsp:sp modelId="{341969F9-94A2-49DC-9E7A-56A2D129699E}">
      <dsp:nvSpPr>
        <dsp:cNvPr id="0" name=""/>
        <dsp:cNvSpPr/>
      </dsp:nvSpPr>
      <dsp:spPr>
        <a:xfrm>
          <a:off x="3521772" y="14099"/>
          <a:ext cx="1124293" cy="109194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8DDE3-03BF-4BE8-B738-DECAED4E626E}">
      <dsp:nvSpPr>
        <dsp:cNvPr id="0" name=""/>
        <dsp:cNvSpPr/>
      </dsp:nvSpPr>
      <dsp:spPr>
        <a:xfrm>
          <a:off x="4679836" y="0"/>
          <a:ext cx="1125690" cy="3920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Avaliar e controlar os riscos que os produtos podem causar.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kern="1200" dirty="0" smtClean="0">
              <a:solidFill>
                <a:srgbClr val="002060"/>
              </a:solidFill>
              <a:latin typeface="Calibri" panose="020F0502020204030204" pitchFamily="34" charset="0"/>
            </a:rPr>
            <a:t> </a:t>
          </a:r>
          <a:r>
            <a:rPr lang="pt-BR" sz="1200" b="1" kern="1200" dirty="0" smtClean="0">
              <a:solidFill>
                <a:srgbClr val="002060"/>
              </a:solidFill>
              <a:latin typeface="+mn-lt"/>
            </a:rPr>
            <a:t>GHS: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 smtClean="0">
              <a:solidFill>
                <a:srgbClr val="002060"/>
              </a:solidFill>
              <a:latin typeface="+mn-lt"/>
            </a:rPr>
            <a:t>Sistema Globalmente Harmonizado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200" b="1" kern="1200" dirty="0" smtClean="0">
              <a:solidFill>
                <a:srgbClr val="002060"/>
              </a:solidFill>
              <a:latin typeface="+mn-lt"/>
            </a:rPr>
            <a:t>GPS: </a:t>
          </a:r>
          <a:r>
            <a:rPr lang="pt-BR" sz="1200" b="1" kern="1200" dirty="0" err="1" smtClean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GlobalProduct</a:t>
          </a:r>
          <a:r>
            <a:rPr lang="pt-BR" sz="1200" b="1" kern="1200" dirty="0" smtClean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 </a:t>
          </a:r>
          <a:r>
            <a:rPr lang="pt-BR" sz="1200" b="1" kern="1200" dirty="0" err="1" smtClean="0">
              <a:solidFill>
                <a:srgbClr val="002060"/>
              </a:solidFill>
              <a:latin typeface="+mn-lt"/>
              <a:cs typeface="Calibri" panose="020F0502020204030204" pitchFamily="34" charset="0"/>
            </a:rPr>
            <a:t>Strategy</a:t>
          </a:r>
          <a:endParaRPr lang="pt-BR" sz="1200" b="1" kern="1200" dirty="0">
            <a:solidFill>
              <a:srgbClr val="002060"/>
            </a:solidFill>
            <a:latin typeface="+mn-lt"/>
            <a:cs typeface="Calibri" panose="020F0502020204030204" pitchFamily="34" charset="0"/>
          </a:endParaRPr>
        </a:p>
      </dsp:txBody>
      <dsp:txXfrm>
        <a:off x="4679836" y="1568128"/>
        <a:ext cx="1125690" cy="1568128"/>
      </dsp:txXfrm>
    </dsp:sp>
    <dsp:sp modelId="{4D972A05-ED7F-4CD8-806C-18DC76954C15}">
      <dsp:nvSpPr>
        <dsp:cNvPr id="0" name=""/>
        <dsp:cNvSpPr/>
      </dsp:nvSpPr>
      <dsp:spPr>
        <a:xfrm>
          <a:off x="4701274" y="14105"/>
          <a:ext cx="1082814" cy="104684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F04F4-5303-4559-8FCE-866CB1CCA7A7}">
      <dsp:nvSpPr>
        <dsp:cNvPr id="0" name=""/>
        <dsp:cNvSpPr/>
      </dsp:nvSpPr>
      <dsp:spPr>
        <a:xfrm>
          <a:off x="5853154" y="0"/>
          <a:ext cx="1125690" cy="39203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rgbClr val="002060"/>
              </a:solidFill>
              <a:latin typeface="Calibri" panose="020F0502020204030204" pitchFamily="34" charset="0"/>
            </a:rPr>
            <a:t>Proteger e prevenir contra ações intencionais.</a:t>
          </a:r>
          <a:endParaRPr lang="pt-BR" sz="1400" b="1" kern="1200" dirty="0">
            <a:solidFill>
              <a:srgbClr val="002060"/>
            </a:solidFill>
          </a:endParaRPr>
        </a:p>
      </dsp:txBody>
      <dsp:txXfrm>
        <a:off x="5853154" y="1568128"/>
        <a:ext cx="1125690" cy="1568128"/>
      </dsp:txXfrm>
    </dsp:sp>
    <dsp:sp modelId="{6FE1AF62-F0F2-4A50-8685-1234ADFF0921}">
      <dsp:nvSpPr>
        <dsp:cNvPr id="0" name=""/>
        <dsp:cNvSpPr/>
      </dsp:nvSpPr>
      <dsp:spPr>
        <a:xfrm>
          <a:off x="5869560" y="0"/>
          <a:ext cx="1065164" cy="1046840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C8A63-2E95-46B7-8E64-224784371FF6}">
      <dsp:nvSpPr>
        <dsp:cNvPr id="0" name=""/>
        <dsp:cNvSpPr/>
      </dsp:nvSpPr>
      <dsp:spPr>
        <a:xfrm>
          <a:off x="-33356" y="3267221"/>
          <a:ext cx="7057778" cy="588048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59980-2EEC-4FB4-835F-4EB1C6FF6563}">
      <dsp:nvSpPr>
        <dsp:cNvPr id="0" name=""/>
        <dsp:cNvSpPr/>
      </dsp:nvSpPr>
      <dsp:spPr>
        <a:xfrm>
          <a:off x="2140561" y="1167583"/>
          <a:ext cx="868737" cy="86873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  <a:sp3d extrusionH="28000" prstMaterial="matte"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AR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0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2012</a:t>
          </a:r>
        </a:p>
      </dsp:txBody>
      <dsp:txXfrm>
        <a:off x="2267785" y="1294807"/>
        <a:ext cx="614289" cy="614289"/>
      </dsp:txXfrm>
    </dsp:sp>
    <dsp:sp modelId="{506B8070-9830-4113-BCCC-D41F91F7FFE5}">
      <dsp:nvSpPr>
        <dsp:cNvPr id="0" name=""/>
        <dsp:cNvSpPr/>
      </dsp:nvSpPr>
      <dsp:spPr>
        <a:xfrm rot="16145023">
          <a:off x="2416977" y="1003735"/>
          <a:ext cx="297258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97258" y="1529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2558175" y="1011597"/>
        <a:ext cx="14862" cy="14862"/>
      </dsp:txXfrm>
    </dsp:sp>
    <dsp:sp modelId="{6855FD17-9B1D-4EDF-96FB-6BF4D933AF83}">
      <dsp:nvSpPr>
        <dsp:cNvPr id="0" name=""/>
        <dsp:cNvSpPr/>
      </dsp:nvSpPr>
      <dsp:spPr>
        <a:xfrm>
          <a:off x="2121915" y="1736"/>
          <a:ext cx="868737" cy="86873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ICCA-Global Charter</a:t>
          </a:r>
        </a:p>
      </dsp:txBody>
      <dsp:txXfrm>
        <a:off x="2249139" y="128960"/>
        <a:ext cx="614289" cy="614289"/>
      </dsp:txXfrm>
    </dsp:sp>
    <dsp:sp modelId="{BD072D08-DE38-45D7-BF87-6FAB1D79F1AE}">
      <dsp:nvSpPr>
        <dsp:cNvPr id="0" name=""/>
        <dsp:cNvSpPr/>
      </dsp:nvSpPr>
      <dsp:spPr>
        <a:xfrm rot="21489373">
          <a:off x="3009010" y="1568770"/>
          <a:ext cx="243261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43261" y="1529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>
        <a:off x="3124559" y="1577981"/>
        <a:ext cx="12163" cy="12163"/>
      </dsp:txXfrm>
    </dsp:sp>
    <dsp:sp modelId="{2C6B4874-A1CB-4615-AA79-C6EF503AA280}">
      <dsp:nvSpPr>
        <dsp:cNvPr id="0" name=""/>
        <dsp:cNvSpPr/>
      </dsp:nvSpPr>
      <dsp:spPr>
        <a:xfrm>
          <a:off x="3251984" y="1131805"/>
          <a:ext cx="868737" cy="86873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Norma ISO 14001 </a:t>
          </a:r>
        </a:p>
      </dsp:txBody>
      <dsp:txXfrm>
        <a:off x="3379208" y="1259029"/>
        <a:ext cx="614289" cy="614289"/>
      </dsp:txXfrm>
    </dsp:sp>
    <dsp:sp modelId="{4B37CEF4-D638-4EE9-A513-916F2455A673}">
      <dsp:nvSpPr>
        <dsp:cNvPr id="0" name=""/>
        <dsp:cNvSpPr/>
      </dsp:nvSpPr>
      <dsp:spPr>
        <a:xfrm rot="5458572">
          <a:off x="2452750" y="2133804"/>
          <a:ext cx="225712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25712" y="1529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2559964" y="2143454"/>
        <a:ext cx="11285" cy="11285"/>
      </dsp:txXfrm>
    </dsp:sp>
    <dsp:sp modelId="{D5A1249F-ED9E-42D8-B5D0-D1B7341ED648}">
      <dsp:nvSpPr>
        <dsp:cNvPr id="0" name=""/>
        <dsp:cNvSpPr/>
      </dsp:nvSpPr>
      <dsp:spPr>
        <a:xfrm>
          <a:off x="2121915" y="2261874"/>
          <a:ext cx="868737" cy="86873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Códigos originais</a:t>
          </a:r>
        </a:p>
      </dsp:txBody>
      <dsp:txXfrm>
        <a:off x="2249139" y="2389098"/>
        <a:ext cx="614289" cy="614289"/>
      </dsp:txXfrm>
    </dsp:sp>
    <dsp:sp modelId="{62160952-BA0C-4FD6-8C5F-31866B671C74}">
      <dsp:nvSpPr>
        <dsp:cNvPr id="0" name=""/>
        <dsp:cNvSpPr/>
      </dsp:nvSpPr>
      <dsp:spPr>
        <a:xfrm rot="10907038">
          <a:off x="1860305" y="1568770"/>
          <a:ext cx="280534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80534" y="1529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/>
        </a:p>
      </dsp:txBody>
      <dsp:txXfrm rot="10800000">
        <a:off x="1993559" y="1577049"/>
        <a:ext cx="14026" cy="14026"/>
      </dsp:txXfrm>
    </dsp:sp>
    <dsp:sp modelId="{057A73C5-EF33-4F47-B47D-5647BC3FDBE8}">
      <dsp:nvSpPr>
        <dsp:cNvPr id="0" name=""/>
        <dsp:cNvSpPr/>
      </dsp:nvSpPr>
      <dsp:spPr>
        <a:xfrm>
          <a:off x="991846" y="1131805"/>
          <a:ext cx="868737" cy="86873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  <a:sp3d extrusionH="28000" prstMaterial="matte"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OHSAS 18001</a:t>
          </a:r>
        </a:p>
      </dsp:txBody>
      <dsp:txXfrm>
        <a:off x="1119070" y="1259029"/>
        <a:ext cx="614289" cy="614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B5DE-DC97-4A80-8705-5716BF184EA4}" type="datetimeFigureOut">
              <a:rPr lang="pt-BR" smtClean="0"/>
              <a:pPr/>
              <a:t>18/11/2014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842"/>
            <a:ext cx="2945659" cy="4961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C2EFB-4F89-4043-80ED-765F594519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9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DD9D9B-052A-4383-85FF-8EF90AB87D35}" type="datetimeFigureOut">
              <a:rPr lang="pt-BR"/>
              <a:pPr>
                <a:defRPr/>
              </a:pPr>
              <a:t>18/11/2014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69A7BB7-E4E3-4373-B51A-ED98F6DE9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77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58A90-005D-4847-8E98-C4DCBE06CD6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O Programa Atuação Responsável</a:t>
            </a:r>
            <a:r>
              <a:rPr lang="pt-BR" sz="1200" baseline="30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®  </a:t>
            </a:r>
            <a:r>
              <a:rPr lang="pt-BR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estabelece que as empresas de transporte devem gerenciar seus riscos de forma a reduzir a probabilidade e a severidade de possíveis acidentes e impactos</a:t>
            </a:r>
            <a:r>
              <a:rPr lang="pt-BR" sz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 nesta atividade:  Programas como O SASSMAQ, </a:t>
            </a:r>
            <a:r>
              <a:rPr lang="pt-BR" sz="1200" baseline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PróQuímica</a:t>
            </a:r>
            <a:r>
              <a:rPr lang="pt-BR" sz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, Olho Vico na Estrada e atuação da Comissão de Sócios Colaboradores tem atuado para a melhoria nos resultados observados. </a:t>
            </a:r>
          </a:p>
          <a:p>
            <a:endParaRPr lang="pt-BR" sz="1200" baseline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Neue-Light"/>
              </a:rPr>
              <a:t>A parceria entre as transportadoras e as indústrias químicas trouxe ganhos para ambas as partes, que podem gerenciar a questão logística de forma mais segura e sem perdas financeiras e de imagem.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valor de redução de 12% é referente aos acidentes sérios</a:t>
            </a:r>
            <a:r>
              <a:rPr lang="pt-BR" sz="1200" baseline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em relação ao ano de 2012.</a:t>
            </a:r>
            <a:endParaRPr lang="pt-BR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F11CC-986F-4511-AD92-440B07AA90E5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47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60D394-0936-4CA6-B3DA-078EA30785A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13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739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ETC, = TRC? - </a:t>
            </a:r>
            <a:r>
              <a:rPr lang="en-US" sz="1200" dirty="0" err="1" smtClean="0"/>
              <a:t>Empresa</a:t>
            </a:r>
            <a:r>
              <a:rPr lang="en-US" sz="1200" dirty="0" smtClean="0"/>
              <a:t> de </a:t>
            </a:r>
            <a:r>
              <a:rPr lang="en-US" sz="1200" dirty="0" err="1" smtClean="0"/>
              <a:t>Transportes</a:t>
            </a:r>
            <a:r>
              <a:rPr lang="en-US" sz="1200" dirty="0" smtClean="0"/>
              <a:t> de </a:t>
            </a:r>
            <a:r>
              <a:rPr lang="en-US" sz="1200" dirty="0" err="1" smtClean="0"/>
              <a:t>Cargas</a:t>
            </a:r>
            <a:r>
              <a:rPr lang="en-US" sz="1200" dirty="0" smtClean="0"/>
              <a:t> - </a:t>
            </a:r>
            <a:r>
              <a:rPr lang="en-US" sz="1200" dirty="0" err="1" smtClean="0"/>
              <a:t>Transporte</a:t>
            </a:r>
            <a:r>
              <a:rPr lang="en-US" sz="1200" dirty="0" smtClean="0"/>
              <a:t> </a:t>
            </a:r>
            <a:r>
              <a:rPr lang="en-US" sz="1200" dirty="0" err="1" smtClean="0"/>
              <a:t>Rodoviário</a:t>
            </a:r>
            <a:r>
              <a:rPr lang="en-US" sz="1200" dirty="0" smtClean="0"/>
              <a:t> de </a:t>
            </a:r>
            <a:r>
              <a:rPr lang="en-US" sz="1200" dirty="0" err="1" smtClean="0"/>
              <a:t>Cargas</a:t>
            </a:r>
            <a:r>
              <a:rPr lang="en-US" sz="1200" dirty="0" smtClean="0"/>
              <a:t> ( </a:t>
            </a:r>
            <a:r>
              <a:rPr lang="en-US" sz="1200" dirty="0" err="1" smtClean="0"/>
              <a:t>empresas</a:t>
            </a:r>
            <a:r>
              <a:rPr lang="en-US" sz="1200" dirty="0" smtClean="0"/>
              <a:t> </a:t>
            </a:r>
            <a:r>
              <a:rPr lang="en-US" sz="1200" dirty="0" err="1" smtClean="0"/>
              <a:t>prestadoras</a:t>
            </a:r>
            <a:r>
              <a:rPr lang="en-US" sz="1200" dirty="0" smtClean="0"/>
              <a:t> de </a:t>
            </a:r>
            <a:r>
              <a:rPr lang="en-US" sz="1200" dirty="0" err="1" smtClean="0"/>
              <a:t>serviços</a:t>
            </a:r>
            <a:r>
              <a:rPr lang="en-US" sz="1200" dirty="0" smtClean="0"/>
              <a:t> de </a:t>
            </a:r>
            <a:r>
              <a:rPr lang="en-US" sz="1200" dirty="0" err="1" smtClean="0"/>
              <a:t>transporte</a:t>
            </a:r>
            <a:r>
              <a:rPr lang="en-US" sz="1200" dirty="0" smtClean="0"/>
              <a:t>, </a:t>
            </a:r>
            <a:r>
              <a:rPr lang="en-US" sz="1200" dirty="0" err="1" smtClean="0"/>
              <a:t>mediante</a:t>
            </a:r>
            <a:r>
              <a:rPr lang="en-US" sz="1200" dirty="0" smtClean="0"/>
              <a:t> </a:t>
            </a:r>
            <a:r>
              <a:rPr lang="en-US" sz="1200" dirty="0" err="1" smtClean="0"/>
              <a:t>remuneração</a:t>
            </a:r>
            <a:r>
              <a:rPr lang="en-US" sz="1200" dirty="0" smtClean="0"/>
              <a:t>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fretes</a:t>
            </a:r>
            <a:r>
              <a:rPr lang="en-US" sz="1200" dirty="0" smtClean="0"/>
              <a:t>;</a:t>
            </a:r>
            <a:endParaRPr lang="pt-BR" sz="1200" dirty="0" smtClean="0"/>
          </a:p>
          <a:p>
            <a:r>
              <a:rPr lang="pt-BR" sz="1200" dirty="0" smtClean="0"/>
              <a:t> </a:t>
            </a:r>
          </a:p>
          <a:p>
            <a:r>
              <a:rPr lang="en-US" sz="1200" dirty="0" smtClean="0"/>
              <a:t>TAC, =  TAC - </a:t>
            </a:r>
            <a:r>
              <a:rPr lang="en-US" sz="1200" dirty="0" err="1" smtClean="0"/>
              <a:t>transportador</a:t>
            </a:r>
            <a:r>
              <a:rPr lang="en-US" sz="1200" dirty="0" smtClean="0"/>
              <a:t> </a:t>
            </a:r>
            <a:r>
              <a:rPr lang="en-US" sz="1200" dirty="0" err="1" smtClean="0"/>
              <a:t>autônomo</a:t>
            </a:r>
            <a:r>
              <a:rPr lang="en-US" sz="1200" dirty="0" smtClean="0"/>
              <a:t> de </a:t>
            </a:r>
            <a:r>
              <a:rPr lang="en-US" sz="1200" dirty="0" err="1" smtClean="0"/>
              <a:t>cargas</a:t>
            </a:r>
            <a:r>
              <a:rPr lang="en-US" sz="1200" dirty="0" smtClean="0"/>
              <a:t> ( </a:t>
            </a:r>
            <a:r>
              <a:rPr lang="en-US" sz="1200" dirty="0" err="1" smtClean="0"/>
              <a:t>dono</a:t>
            </a:r>
            <a:r>
              <a:rPr lang="en-US" sz="1200" dirty="0" smtClean="0"/>
              <a:t> do </a:t>
            </a:r>
            <a:r>
              <a:rPr lang="en-US" sz="1200" dirty="0" err="1" smtClean="0"/>
              <a:t>caminhão</a:t>
            </a:r>
            <a:r>
              <a:rPr lang="en-US" sz="1200" dirty="0" smtClean="0"/>
              <a:t> </a:t>
            </a:r>
            <a:r>
              <a:rPr lang="en-US" sz="1200" dirty="0" err="1" smtClean="0"/>
              <a:t>que</a:t>
            </a:r>
            <a:r>
              <a:rPr lang="en-US" sz="1200" dirty="0" smtClean="0"/>
              <a:t> </a:t>
            </a:r>
            <a:r>
              <a:rPr lang="en-US" sz="1200" dirty="0" err="1" smtClean="0"/>
              <a:t>presta</a:t>
            </a:r>
            <a:r>
              <a:rPr lang="en-US" sz="1200" dirty="0" smtClean="0"/>
              <a:t> </a:t>
            </a:r>
            <a:r>
              <a:rPr lang="en-US" sz="1200" dirty="0" err="1" smtClean="0"/>
              <a:t>serviço</a:t>
            </a:r>
            <a:r>
              <a:rPr lang="en-US" sz="1200" dirty="0" smtClean="0"/>
              <a:t> a </a:t>
            </a:r>
            <a:r>
              <a:rPr lang="en-US" sz="1200" dirty="0" err="1" smtClean="0"/>
              <a:t>transportadoras</a:t>
            </a:r>
            <a:r>
              <a:rPr lang="en-US" sz="1200" dirty="0" smtClean="0"/>
              <a:t> </a:t>
            </a:r>
            <a:r>
              <a:rPr lang="en-US" sz="1200" dirty="0" err="1" smtClean="0"/>
              <a:t>ou</a:t>
            </a:r>
            <a:r>
              <a:rPr lang="en-US" sz="1200" dirty="0" smtClean="0"/>
              <a:t> </a:t>
            </a:r>
            <a:r>
              <a:rPr lang="en-US" sz="1200" dirty="0" err="1" smtClean="0"/>
              <a:t>diretamente</a:t>
            </a:r>
            <a:r>
              <a:rPr lang="en-US" sz="1200" dirty="0" smtClean="0"/>
              <a:t> a </a:t>
            </a:r>
            <a:r>
              <a:rPr lang="en-US" sz="1200" dirty="0" err="1" smtClean="0"/>
              <a:t>embarcadores</a:t>
            </a:r>
            <a:r>
              <a:rPr lang="en-US" sz="1200" dirty="0" smtClean="0"/>
              <a:t>, </a:t>
            </a:r>
            <a:r>
              <a:rPr lang="en-US" sz="1200" dirty="0" err="1" smtClean="0"/>
              <a:t>mediante</a:t>
            </a:r>
            <a:r>
              <a:rPr lang="en-US" sz="1200" dirty="0" smtClean="0"/>
              <a:t> </a:t>
            </a:r>
            <a:r>
              <a:rPr lang="en-US" sz="1200" dirty="0" err="1" smtClean="0"/>
              <a:t>pagamento</a:t>
            </a:r>
            <a:r>
              <a:rPr lang="en-US" sz="1200" dirty="0" smtClean="0"/>
              <a:t> de </a:t>
            </a:r>
            <a:r>
              <a:rPr lang="en-US" sz="1200" dirty="0" err="1" smtClean="0"/>
              <a:t>fretes</a:t>
            </a:r>
            <a:r>
              <a:rPr lang="en-US" sz="1200" dirty="0" smtClean="0"/>
              <a:t>);</a:t>
            </a:r>
            <a:endParaRPr lang="pt-BR" sz="1200" dirty="0" smtClean="0"/>
          </a:p>
          <a:p>
            <a:r>
              <a:rPr lang="pt-BR" sz="1200" dirty="0" smtClean="0"/>
              <a:t> </a:t>
            </a:r>
          </a:p>
          <a:p>
            <a:r>
              <a:rPr lang="pt-BR" sz="1200" dirty="0" smtClean="0"/>
              <a:t> </a:t>
            </a:r>
          </a:p>
          <a:p>
            <a:r>
              <a:rPr lang="en-US" sz="1200" dirty="0" smtClean="0"/>
              <a:t>CTC = </a:t>
            </a:r>
            <a:r>
              <a:rPr lang="en-US" sz="1200" dirty="0" err="1" smtClean="0"/>
              <a:t>Cooperados</a:t>
            </a:r>
            <a:r>
              <a:rPr lang="en-US" sz="1200" dirty="0" smtClean="0"/>
              <a:t>? - </a:t>
            </a:r>
            <a:r>
              <a:rPr lang="en-US" sz="1200" dirty="0" err="1" smtClean="0"/>
              <a:t>Cooperativa</a:t>
            </a:r>
            <a:r>
              <a:rPr lang="en-US" sz="1200" dirty="0" smtClean="0"/>
              <a:t> de </a:t>
            </a:r>
            <a:r>
              <a:rPr lang="en-US" sz="1200" dirty="0" err="1" smtClean="0"/>
              <a:t>Transporte</a:t>
            </a:r>
            <a:r>
              <a:rPr lang="en-US" sz="1200" dirty="0" smtClean="0"/>
              <a:t> de </a:t>
            </a:r>
            <a:r>
              <a:rPr lang="en-US" sz="1200" dirty="0" err="1" smtClean="0"/>
              <a:t>Cargas</a:t>
            </a:r>
            <a:r>
              <a:rPr lang="en-US" sz="1200" dirty="0" smtClean="0"/>
              <a:t> ( </a:t>
            </a:r>
            <a:r>
              <a:rPr lang="en-US" sz="1200" dirty="0" err="1" smtClean="0"/>
              <a:t>empresa</a:t>
            </a:r>
            <a:r>
              <a:rPr lang="en-US" sz="1200" dirty="0" smtClean="0"/>
              <a:t> de </a:t>
            </a:r>
            <a:r>
              <a:rPr lang="en-US" sz="1200" dirty="0" err="1" smtClean="0"/>
              <a:t>transportes</a:t>
            </a:r>
            <a:r>
              <a:rPr lang="en-US" sz="1200" dirty="0" smtClean="0"/>
              <a:t>,  </a:t>
            </a:r>
            <a:r>
              <a:rPr lang="en-US" sz="1200" dirty="0" err="1" smtClean="0"/>
              <a:t>sujo</a:t>
            </a:r>
            <a:r>
              <a:rPr lang="en-US" sz="1200" dirty="0" smtClean="0"/>
              <a:t> </a:t>
            </a:r>
            <a:r>
              <a:rPr lang="en-US" sz="1200" dirty="0" err="1" smtClean="0"/>
              <a:t>caminhoneiro</a:t>
            </a:r>
            <a:r>
              <a:rPr lang="en-US" sz="1200" dirty="0" smtClean="0"/>
              <a:t> é um </a:t>
            </a:r>
            <a:r>
              <a:rPr lang="en-US" sz="1200" dirty="0" err="1" smtClean="0"/>
              <a:t>cooperado</a:t>
            </a:r>
            <a:r>
              <a:rPr lang="en-US" sz="1200" dirty="0" smtClean="0"/>
              <a:t> e  </a:t>
            </a:r>
            <a:r>
              <a:rPr lang="en-US" sz="1200" dirty="0" err="1" smtClean="0"/>
              <a:t>dono</a:t>
            </a:r>
            <a:r>
              <a:rPr lang="en-US" sz="1200" dirty="0" smtClean="0"/>
              <a:t> do </a:t>
            </a:r>
            <a:r>
              <a:rPr lang="en-US" sz="1200" dirty="0" err="1" smtClean="0"/>
              <a:t>caminhão</a:t>
            </a:r>
            <a:r>
              <a:rPr lang="en-US" sz="1200" dirty="0" smtClean="0"/>
              <a:t>, a </a:t>
            </a:r>
            <a:r>
              <a:rPr lang="en-US" sz="1200" dirty="0" err="1" smtClean="0"/>
              <a:t>cooperativa</a:t>
            </a:r>
            <a:r>
              <a:rPr lang="en-US" sz="1200" dirty="0" smtClean="0"/>
              <a:t> </a:t>
            </a:r>
            <a:r>
              <a:rPr lang="en-US" sz="1200" dirty="0" err="1" smtClean="0"/>
              <a:t>não</a:t>
            </a:r>
            <a:r>
              <a:rPr lang="en-US" sz="1200" dirty="0" smtClean="0"/>
              <a:t> </a:t>
            </a:r>
            <a:r>
              <a:rPr lang="en-US" sz="1200" dirty="0" err="1" smtClean="0"/>
              <a:t>poderia</a:t>
            </a:r>
            <a:r>
              <a:rPr lang="en-US" sz="1200" dirty="0" smtClean="0"/>
              <a:t> </a:t>
            </a:r>
            <a:r>
              <a:rPr lang="en-US" sz="1200" dirty="0" err="1" smtClean="0"/>
              <a:t>possuir</a:t>
            </a:r>
            <a:r>
              <a:rPr lang="en-US" sz="1200" dirty="0" smtClean="0"/>
              <a:t> </a:t>
            </a:r>
            <a:r>
              <a:rPr lang="en-US" sz="1200" dirty="0" err="1" smtClean="0"/>
              <a:t>frota</a:t>
            </a:r>
            <a:r>
              <a:rPr lang="en-US" sz="1200" dirty="0" smtClean="0"/>
              <a:t>)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71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913" y="869950"/>
            <a:ext cx="6167437" cy="3470275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1" y="4746625"/>
            <a:ext cx="4981575" cy="386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- Os Sistemas Gestão da </a:t>
            </a:r>
            <a:r>
              <a:rPr lang="pt-BR" baseline="0" dirty="0" smtClean="0"/>
              <a:t>14001 e 18001 mais Códigos originais (92) e o alinhamento com Global Charter (ICCA),  juntos formam a base do AR-2012,  temos que identificar que Segurança de Processo e Aspectos Comportamentais  e a profundidade de assuntos como Diálogo com partes interessadas, Gerenciamento de Emergências e Crises fazem do AR-2012 um Sistema de Gestão diferenciado.</a:t>
            </a:r>
            <a:endParaRPr lang="pt-BR" dirty="0" smtClean="0"/>
          </a:p>
        </p:txBody>
      </p:sp>
      <p:sp>
        <p:nvSpPr>
          <p:cNvPr id="5124" name="Espaço Reservado para Número de Slide 3"/>
          <p:cNvSpPr txBox="1">
            <a:spLocks noGrp="1"/>
          </p:cNvSpPr>
          <p:nvPr/>
        </p:nvSpPr>
        <p:spPr bwMode="auto">
          <a:xfrm>
            <a:off x="3850012" y="9428009"/>
            <a:ext cx="2946550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EFD4323-7E33-4126-AEA1-49E4F9312222}" type="slidenum">
              <a:rPr lang="pt-BR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31</a:t>
            </a:fld>
            <a:endParaRPr lang="pt-BR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 txBox="1">
            <a:spLocks noGrp="1"/>
          </p:cNvSpPr>
          <p:nvPr/>
        </p:nvSpPr>
        <p:spPr bwMode="auto">
          <a:xfrm>
            <a:off x="3850011" y="9428009"/>
            <a:ext cx="2946550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E1E710C-6346-4B1F-8680-4D2CB245C252}" type="slidenum">
              <a:rPr lang="pt-BR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32</a:t>
            </a:fld>
            <a:endParaRPr lang="pt-B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16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A7BB7-E4E3-4373-B51A-ED98F6DE9F99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1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DD35-14D9-4A62-B860-BDC84A65B1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6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E01F-9C8C-4983-8E26-6DB286320597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CED6-E2D0-4011-9E70-242770AA7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77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8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684076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410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80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0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27534"/>
            <a:ext cx="8640960" cy="38884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4655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780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715771"/>
            <a:ext cx="8532440" cy="1152123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560" y="3867894"/>
            <a:ext cx="85324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5" b="34525"/>
          <a:stretch/>
        </p:blipFill>
        <p:spPr>
          <a:xfrm>
            <a:off x="2021340" y="1419623"/>
            <a:ext cx="5760640" cy="1249437"/>
          </a:xfrm>
          <a:prstGeom prst="rect">
            <a:avLst/>
          </a:prstGeom>
        </p:spPr>
      </p:pic>
      <p:sp>
        <p:nvSpPr>
          <p:cNvPr id="5" name="TextBox 5"/>
          <p:cNvSpPr txBox="1"/>
          <p:nvPr userDrawn="1"/>
        </p:nvSpPr>
        <p:spPr>
          <a:xfrm>
            <a:off x="323528" y="437598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005245"/>
                </a:solidFill>
                <a:latin typeface="+mj-lt"/>
              </a:rPr>
              <a:t>Brasil: uma vocação natural para a indústria química</a:t>
            </a:r>
            <a:endParaRPr lang="pt-BR" i="1" dirty="0">
              <a:solidFill>
                <a:srgbClr val="005245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490" y="4722698"/>
            <a:ext cx="887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 smtClean="0">
                <a:solidFill>
                  <a:srgbClr val="005245"/>
                </a:solidFill>
                <a:latin typeface="+mj-lt"/>
              </a:rPr>
              <a:t>País rico em petróleo, gás, biodiversidade, minerais e terras raras</a:t>
            </a:r>
            <a:endParaRPr lang="pt-BR" i="1" dirty="0">
              <a:solidFill>
                <a:srgbClr val="005245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-36512" y="555526"/>
            <a:ext cx="208823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6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99542"/>
            <a:ext cx="8640960" cy="417646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55552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3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251520" y="699542"/>
            <a:ext cx="8640960" cy="41764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pt-BR" dirty="0"/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555526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23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3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/>
            </a:lvl1pPr>
          </a:lstStyle>
          <a:p>
            <a:pPr lvl="0"/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3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3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8572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82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-20538"/>
            <a:ext cx="716428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-20538"/>
            <a:ext cx="716428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1" y="4604147"/>
          <a:ext cx="10017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4604147"/>
                        <a:ext cx="10017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4807744"/>
          <a:ext cx="1296988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07744"/>
                        <a:ext cx="1296988" cy="2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547260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69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-20538"/>
            <a:ext cx="716428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20538"/>
            <a:ext cx="6912768" cy="57606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pt-BR"/>
            </a:lvl1pPr>
          </a:lstStyle>
          <a:p>
            <a:pPr lv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307"/>
            <a:ext cx="1575478" cy="274637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9F3D4D6-A791-43D0-BE74-7E921060326C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1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-20538"/>
            <a:ext cx="716428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-20538"/>
            <a:ext cx="716428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79712" y="-20538"/>
            <a:ext cx="716428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70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1" y="4604147"/>
          <a:ext cx="10017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4604147"/>
                        <a:ext cx="10017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4807744"/>
          <a:ext cx="1296988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07744"/>
                        <a:ext cx="1296988" cy="2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547260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69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1" y="4604147"/>
          <a:ext cx="10017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4604147"/>
                        <a:ext cx="10017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4807744"/>
          <a:ext cx="1296988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07744"/>
                        <a:ext cx="1296988" cy="2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547260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69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84415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4" descr="torr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"/>
          <a:stretch>
            <a:fillRect/>
          </a:stretch>
        </p:blipFill>
        <p:spPr bwMode="auto">
          <a:xfrm>
            <a:off x="0" y="0"/>
            <a:ext cx="2051050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23851" y="4604147"/>
          <a:ext cx="10017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CorelDRAW" r:id="rId4" imgW="3969720" imgH="2390040" progId="">
                  <p:embed/>
                </p:oleObj>
              </mc:Choice>
              <mc:Fallback>
                <p:oleObj name="CorelDRAW" r:id="rId4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4604147"/>
                        <a:ext cx="10017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7451725" y="4807744"/>
          <a:ext cx="1296988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CorelDRAW" r:id="rId6" imgW="4815720" imgH="1225800" progId="">
                  <p:embed/>
                </p:oleObj>
              </mc:Choice>
              <mc:Fallback>
                <p:oleObj name="CorelDRAW" r:id="rId6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07744"/>
                        <a:ext cx="1296988" cy="2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51720" y="0"/>
            <a:ext cx="5472608" cy="85725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69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23851" y="4604147"/>
          <a:ext cx="10017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4604147"/>
                        <a:ext cx="10017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451725" y="4807744"/>
          <a:ext cx="1296988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7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07744"/>
                        <a:ext cx="1296988" cy="2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CaixaDeTexto 11"/>
          <p:cNvSpPr txBox="1"/>
          <p:nvPr userDrawn="1"/>
        </p:nvSpPr>
        <p:spPr>
          <a:xfrm rot="16200000">
            <a:off x="-2063372" y="2870418"/>
            <a:ext cx="4299943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“Química é vida”</a:t>
            </a:r>
            <a:endParaRPr lang="pt-B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411761" y="0"/>
            <a:ext cx="6732239" cy="85725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7" name="Picture 8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7" y="0"/>
            <a:ext cx="1646699" cy="88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0"/>
            <a:ext cx="8096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2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23851" y="4604147"/>
          <a:ext cx="10017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CorelDRAW" r:id="rId3" imgW="3969720" imgH="2390040" progId="">
                  <p:embed/>
                </p:oleObj>
              </mc:Choice>
              <mc:Fallback>
                <p:oleObj name="CorelDRAW" r:id="rId3" imgW="3969720" imgH="2390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4604147"/>
                        <a:ext cx="100171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451725" y="4807744"/>
          <a:ext cx="1296988" cy="24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CorelDRAW" r:id="rId5" imgW="4815720" imgH="1225800" progId="">
                  <p:embed/>
                </p:oleObj>
              </mc:Choice>
              <mc:Fallback>
                <p:oleObj name="CorelDRAW" r:id="rId5" imgW="4815720" imgH="1225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07744"/>
                        <a:ext cx="1296988" cy="24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683568" y="1059582"/>
            <a:ext cx="7920880" cy="307834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411761" y="0"/>
            <a:ext cx="6732239" cy="857250"/>
          </a:xfrm>
          <a:solidFill>
            <a:schemeClr val="tx2">
              <a:lumMod val="75000"/>
            </a:schemeClr>
          </a:solidFill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pic>
        <p:nvPicPr>
          <p:cNvPr id="12" name="Picture 8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27" y="0"/>
            <a:ext cx="1646699" cy="88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0"/>
            <a:ext cx="8096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194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093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8657"/>
            <a:ext cx="7772400" cy="11017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4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2" y="0"/>
            <a:ext cx="6652303" cy="555526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2060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98" y="4400827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96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44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20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74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780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3683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92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43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150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65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307"/>
            <a:ext cx="1575478" cy="27463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  <p:cxnSp>
        <p:nvCxnSpPr>
          <p:cNvPr id="11" name="Conector reto 10"/>
          <p:cNvCxnSpPr/>
          <p:nvPr userDrawn="1"/>
        </p:nvCxnSpPr>
        <p:spPr>
          <a:xfrm>
            <a:off x="-36512" y="555526"/>
            <a:ext cx="2088232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2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707088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61"/>
            <a:ext cx="4038600" cy="3394075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61"/>
            <a:ext cx="4038600" cy="3394075"/>
          </a:xfrm>
        </p:spPr>
        <p:txBody>
          <a:bodyPr/>
          <a:lstStyle>
            <a:lvl1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307"/>
            <a:ext cx="1475184" cy="274637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8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652303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950"/>
            <a:ext cx="4041775" cy="2962275"/>
          </a:xfrm>
        </p:spPr>
        <p:txBody>
          <a:bodyPr/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307"/>
            <a:ext cx="1475184" cy="274637"/>
          </a:xfrm>
        </p:spPr>
        <p:txBody>
          <a:bodyPr/>
          <a:lstStyle/>
          <a:p>
            <a:fld id="{603DE652-5961-4E25-9950-7689F1887171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307"/>
            <a:ext cx="1575478" cy="274637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307"/>
            <a:ext cx="1475184" cy="274637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03DE652-5961-4E25-9950-7689F188717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71" y="4443958"/>
            <a:ext cx="1001343" cy="59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8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6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30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30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30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DD35-14D9-4A62-B860-BDC84A65B19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1377 TEMPLATE_01C-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r="-267" b="6611"/>
          <a:stretch/>
        </p:blipFill>
        <p:spPr>
          <a:xfrm>
            <a:off x="1" y="-1"/>
            <a:ext cx="9186335" cy="51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/>
          </p:cNvPicPr>
          <p:nvPr/>
        </p:nvPicPr>
        <p:blipFill>
          <a:blip r:embed="rId39">
            <a:alphaModFix amt="49000"/>
          </a:blip>
          <a:stretch>
            <a:fillRect/>
          </a:stretch>
        </p:blipFill>
        <p:spPr>
          <a:xfrm>
            <a:off x="0" y="0"/>
            <a:ext cx="9137650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1520" y="3"/>
            <a:ext cx="6984776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699543"/>
            <a:ext cx="8640960" cy="389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30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30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30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26AA3A-B3A8-45D1-A69B-B9935344794B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-36512" y="555526"/>
            <a:ext cx="208823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4" b="30548"/>
          <a:stretch/>
        </p:blipFill>
        <p:spPr>
          <a:xfrm>
            <a:off x="7092280" y="56118"/>
            <a:ext cx="2038350" cy="49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6" r:id="rId3"/>
    <p:sldLayoutId id="2147483667" r:id="rId4"/>
    <p:sldLayoutId id="2147483668" r:id="rId5"/>
    <p:sldLayoutId id="2147483669" r:id="rId6"/>
    <p:sldLayoutId id="2147483672" r:id="rId7"/>
    <p:sldLayoutId id="2147483673" r:id="rId8"/>
    <p:sldLayoutId id="2147483715" r:id="rId9"/>
    <p:sldLayoutId id="2147483716" r:id="rId10"/>
    <p:sldLayoutId id="2147483726" r:id="rId11"/>
    <p:sldLayoutId id="2147483728" r:id="rId12"/>
    <p:sldLayoutId id="2147483729" r:id="rId13"/>
    <p:sldLayoutId id="2147483730" r:id="rId14"/>
    <p:sldLayoutId id="2147483731" r:id="rId15"/>
    <p:sldLayoutId id="2147483735" r:id="rId16"/>
    <p:sldLayoutId id="2147483737" r:id="rId17"/>
    <p:sldLayoutId id="2147483740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7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1463" indent="-2714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22300" indent="-350838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93763" indent="-271463" algn="l" defTabSz="914400" rtl="0" eaLnBrk="1" latinLnBrk="0" hangingPunct="1">
        <a:spcBef>
          <a:spcPct val="20000"/>
        </a:spcBef>
        <a:buSzPct val="70000"/>
        <a:buFont typeface="Courier New" panose="02070309020205020404" pitchFamily="49" charset="0"/>
        <a:buChar char="o"/>
        <a:defRPr sz="2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65225" indent="-271463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6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30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30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30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1D98-4325-416D-9A59-3B8D85912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2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573529"/>
            <a:ext cx="8640960" cy="4021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935B-4015-4361-8438-C791DAE0AC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FD7B-051B-405B-AE9C-8BDA376871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2" y="4605446"/>
            <a:ext cx="980255" cy="4404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60" y="4210462"/>
            <a:ext cx="2511460" cy="1331618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7380312" y="411510"/>
            <a:ext cx="1763688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97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uact=8&amp;docid=fYOrgROIo0lnwM&amp;tbnid=lhINHPsINutX7M:&amp;ved=0CAUQjRw&amp;url=http://referencia-bibliograffica.blogspot.com/2012/06/construcao-institucional-da-sociedade.html&amp;ei=UkirU_3-KJPjoASS4YCgCA&amp;bvm=bv.69620078,d.cWc&amp;psig=AFQjCNFJjmIAvP1nl43nmlZx53iN6Vrj3Q&amp;ust=1403820405827522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hyperlink" Target="http://www.abiquim.org.br/programa/pro-quimi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antt.gov.br/RNTRC_emnumeros.asp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hyperlink" Target="mailto:shizuo@abiquim.org.br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915566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pt-BR" sz="4800" dirty="0" smtClean="0">
                <a:solidFill>
                  <a:srgbClr val="1F497D"/>
                </a:solidFill>
              </a:rPr>
              <a:t>Programas </a:t>
            </a:r>
            <a:br>
              <a:rPr lang="pt-BR" sz="4800" dirty="0" smtClean="0">
                <a:solidFill>
                  <a:srgbClr val="1F497D"/>
                </a:solidFill>
              </a:rPr>
            </a:br>
            <a:r>
              <a:rPr lang="pt-BR" sz="4800" dirty="0" smtClean="0">
                <a:solidFill>
                  <a:srgbClr val="1F497D"/>
                </a:solidFill>
              </a:rPr>
              <a:t>da </a:t>
            </a:r>
            <a:br>
              <a:rPr lang="pt-BR" sz="4800" dirty="0" smtClean="0">
                <a:solidFill>
                  <a:srgbClr val="1F497D"/>
                </a:solidFill>
              </a:rPr>
            </a:br>
            <a:r>
              <a:rPr lang="pt-BR" sz="4800" dirty="0" smtClean="0">
                <a:solidFill>
                  <a:srgbClr val="1F497D"/>
                </a:solidFill>
              </a:rPr>
              <a:t>Abiquim</a:t>
            </a:r>
            <a:endParaRPr lang="pt-BR" sz="48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E652-5961-4E25-9950-7689F188717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5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21" y="4006139"/>
            <a:ext cx="3771588" cy="10331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01"/>
            <a:ext cx="8748464" cy="5083980"/>
          </a:xfrm>
          <a:prstGeom prst="rect">
            <a:avLst/>
          </a:prstGeom>
          <a:effectLst>
            <a:innerShdw blurRad="38100" dist="50800" dir="10800000">
              <a:prstClr val="black">
                <a:alpha val="50000"/>
              </a:prstClr>
            </a:innerShdw>
            <a:softEdge rad="317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09" y="1110331"/>
            <a:ext cx="4651176" cy="278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1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08414" y="277586"/>
            <a:ext cx="519248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6743700" y="669472"/>
            <a:ext cx="2400300" cy="0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470" y="1857411"/>
            <a:ext cx="1720407" cy="17037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CaixaDeTexto 11"/>
          <p:cNvSpPr txBox="1"/>
          <p:nvPr/>
        </p:nvSpPr>
        <p:spPr>
          <a:xfrm>
            <a:off x="473777" y="623864"/>
            <a:ext cx="3166121" cy="39472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2100" dirty="0">
                <a:solidFill>
                  <a:srgbClr val="002060"/>
                </a:solidFill>
              </a:rPr>
              <a:t>Apesar dos produtos químicos serem consumidos diariamente nas mais diversas formas, e terem se tornados imprescindíveis para a sobrevivência humana, a Industria </a:t>
            </a:r>
            <a:r>
              <a:rPr lang="pt-BR" sz="2100" dirty="0" smtClean="0">
                <a:solidFill>
                  <a:srgbClr val="002060"/>
                </a:solidFill>
              </a:rPr>
              <a:t>Química, </a:t>
            </a:r>
            <a:r>
              <a:rPr lang="pt-BR" sz="2100" dirty="0">
                <a:solidFill>
                  <a:srgbClr val="002060"/>
                </a:solidFill>
              </a:rPr>
              <a:t>no passado, teve sua imagem associada ao perigo e a  poluição ambiental.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59" y="847290"/>
            <a:ext cx="1192711" cy="893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00" y="840962"/>
            <a:ext cx="1061603" cy="84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AutoShape 2" descr="data:image/jpeg;base64,/9j/4AAQSkZJRgABAQAAAQABAAD/2wCEAAkGBxQSEhQUEhQVFhUXFxgaGBgYFxwYGhYaGhgXHRweGhocHSogGRolGxgXITEhJSksLi4uFx8zODMsNygtLiwBCgoKDg0OGxAQGzQmICYsLCwsLiwsLDQ0LCwsLCwsLC8sLCwsLCwsLDQsLCwsLCwsLCwsLCwsLCwsLCwsLCwsLP/AABEIALcBEwMBIgACEQEDEQH/xAAcAAABBQEBAQAAAAAAAAAAAAABAAIDBAUGBwj/xABEEAABAgQDBQUGBAQEBAcAAAABAhEAAyExBBJBBSJRYXEGE4GRoTJCscHR8CNSYuEUcpLxBzNjohUWgrIkVIOTwtLi/8QAGQEAAgMBAAAAAAAAAAAAAAAAAAECAwQF/8QAMxEAAgEDAgMFBgYDAQAAAAAAAAECAxESITEEQVETImGh8DJCcYGRsQUUIzPR4RVSwfH/2gAMAwEAAhEDEQA/APZYUGBFxWKE0KFAAIUGBAAoUKFAAIUKFDAECDCMAAhQoUMAGBBhGAVhsCHQIYWBAgwIYAgQYUMQIbBgQAAwDBMCGIBhphxhsMAQ0w4wIBDTDTDjAMMLDTDYcYbAAIUGFABuQIUKM5aKFChQAKBChQAKFCgQAGAYUCGAYBhQHgAUKBChgKBCeFAAjDYMCGIUCFCgAECDAgABhQoEMBQ2DAhisCAYMAwBYbAMGAYYrAMNMOhpgAENMEwIYAhQoUFxEWD7US5mNm4QAgy0ZsxsTQnwYgv1jYwOMROQJkpQUhTsRyLH1jxXBYpUvGLnBsq8OZTZi6iZTJNfZcgEh6eAhvZPtDNlKwuGlkJTLnTFLIVRYUCohyKABx1jFGrGTsmWnofbHtmcItCJaULdKiok2L5QKaveOV2Z/iLiETECblWlS952BSkkWazVvHB7T2iZgzEllTSSnXqRx0eIJC3VOVTdSGBLWpQNU6wryvcR9NomBQBBBBDgjUQXjxXY/aadJ2UhKZqkzUYlg9CJYSVFPMcjx5R0aP8AEsTMRh0y0biylE1JulaltunUNFuaA9HeA8efK7XzUjai1FLSABJD2VmmIDgi7gGIcT/iCpM0JKWAwgmLDVE1SQR0ABB8YeQHo7w1SmBJoBc8I8rk9tDI2fgsszMsr/Ff2siZynP8tMvONntj2qRMwmPlyXzSkoCjZxMIBbweDJAdZs3bcielapM1KggnPVsrPd7Ch8ouSpyVgKSoKBsQXB8RHzlszaS5MichKyO9QlwC1Bmo/N7Q3YO3Z0lUtSFE5FghLkJJFWLcSAfCIdoB69j/APECVKx4wpTuZghUx/ZURw4A0MT4Dtuibjzg+7KWKxnUfeRo3NjrwjwvEYnPic6/emBSqvdTnwqY3BjR/wAWRMkOt8QCnirMQPDWGpMD6DMCGT5yUB1qCQz1LWvGGe2OEzhAmu/vAbo6mLHOK3YG/AjBn9sMImYmX3jklnA3R1P0eMjbfbwIUkYdKZic2VSlEhi4sNQz1iLqxXMDtTAjD7J7dVi5a1qQEFKykAF3DCta3JHhG3E07q6ATwDCgQxCMCFAhgImATAMCAAvDSYUCAQngGEYaYYBJhpMJ4BEMBPDSYUNeAQYUCFAB89TdsFShyJ+/hD+9XuzQPZJdqM9GiHDYABSSoihFHH1raL6SFrO6nLzUCfQu8cRSjB90tM9RCkpy6UAHFyfOvpEMhRKiHqXDfCL+Kw7kKQkIs4zCjeN4GGkJBWVhySMu8mv3yi/tla4rFghAlpC2Cqb4Luohy7GvCIzLCsq5SmyqcJ5gg30PgYqbVwZWR3YblmDfHhEeAw81AO6x4uPK8VJu2WQGwmbiMuIBLIxABUVKqVJVmcDVTj1hm1pomTpbDKe7ShW8SFMGJL2s7RQBnbzhnZqhifN4chC7KSWbVix49b+sTVSXNgX/wCDl5CglxTg4OZ2BPj56xZXtqYsYsCWQuaZSSAH3EOMp1aiSOkc4vCTMzmxqxLfOL8jFTkoA3SeZDgcHeBTlFaO4FXFhSCokEP7J05/OJdnpU6aKZJzD+Ys1OoFYn/jFlSyoJINAkrRWzuxbSGYjFLUUkME6gqRThUKt9IaqS2Ay5qyZjm716xNsvFqlz0TAWUlTvqD46xJMwQJzZxmKnZ0sz6l/GK5wqgq6SNDnT9YuU0wOhVteZOquYpT0qXoKCIUKSn2aq6/OMzZy3Vl6hyXAf0vCnSVZiAbecVum29xGlMQJicwLkWYV8a8YlGN3MqgC9+urUpYRm4TMknNXz+zBVNJUPZSBzPWCMGnYZ6B2N2/JwgWqaiYZhDAulstwP01cvrHTD/ETD5iFImBLDepfgz0848gxa1OchzVBDa8Ynmn8PeCisfpVbg7XhxqVEgsewI7eYM+8v8Apgf8+4TNlJWKXKaR5PsVeUKK0g0ISFJtZi5HB/GKsqeFryEGnvcP2bSLXWkrBY9il9vMGX3ljqg1iPEdvcKGy94sk2ZqcamseVqwZWg5ClwHOYEAVs5tca6QZEiZLBzLSb+zyAb4msKVWfIMT1FHb3DG6ZqeO6C3kYar/EHCOB+IeO6Kc7x5BO2spSSUioIFncQJZmkglDAjh8rmsEKs3uFj2lfbXB5cwmKP6Qgv9IjHbjCEKZZKgPZylyeHWPH5gXmqCWDhn5XpWjmMYzt99B1rD7WdxWPcEdvZDOtExHkr5xAP8RMOVAZJjEHQVIZteseYyV5gGJNWsav93irNnrzsUEAOHY3Z78W0g7WY3E9F7T9u80sJwmYKL5yQMyeQHzjzn/jU8qBEyYVAXzKcesZ6lKzsxd43cFjAk92UpQQQ6wARcai7cQYjnJ6sIpczuOxnb9C5ZRi1ELSzLZ845tqI253bjCAsFLPRP1jzlG1Vb6c8sAUdwSb18mqY5xc9ZNhye33SH21Taw5Rj7ruewnt/hvyzf6R9YUeWzZMx6KQzAi+oBhRPtpBgznFKhBUasrYb0zZi3u11i/hOypN0Tlcggp8yQ0ZXOCLOwn0Obzwc1aVjs5HYwqI/AWB+qakfCsX8P2JWH/y0Di6iR4mKpcTSitWDoSRwaJExTMhR8ImTs6bqMvUx6JI7HD35xP8if7/AAi6nsthk+2VH+ZYD+AY+kZZfiFNcxdl1PNRsiYQaptSvpxhg2ZMUcqQCQKsX4t6R6xK2Rhx7MkFuIPxWw9YsIkSw2WXLfkkKPoD8Yq/ykVyHhHqeVYTs7NXcKPJKSfW0XJXZGdfJMel0gD4x6cqflG8QnqQPRzCEwq9lK1DiRlH+/5CKZfik+UQtE88T2PmqvLSkn/UA8WJiWV2FXqpA4/iCnkI7ozxZJzK4Sxnbqo7g8WgzpuUArUEPYH8RZ6J9l+gMV/5GvyFijiUdgzrOlNxck+jRZHYKWfaxCAD+Uf/AKjrkBSqtkH5plVNxCfZR90hsqZmP4bqNjNVUP8Ap0PhTrB+eryfteQ1FdDncJ2Kkyz/AJ5Ovsj0cxN/yXhbGYsm5qly3Gkb+Knd0AEb81ZZLlyTxPBIieVL7qWSTmLEqV+Ys5PThozRXLja8rWk9diWCMEdl8PrMUWs6knLx+zCmdmMOalTHUsmtrkisbOBH4YF3v11+MSy1D2CKaPw/aCVesr953Q8NWYcvYMgVCzwFEgW0pfWHHZEsgpzrNOT2aNuaG9oOOOo+bQxXGiuevnrEI8ZUejYYHPp2KkFxNWwf8rD5ecOlbGloJUFKGYvYVPIM5+EbyWNmJ10V9+ECg0APMN6ihiP56p1DFGKrZCVUK1XB92g50Z6QlbCC0j8RQrwHwDXp5xuO1w3UOPMW8RDgrUAHmGPwr6Qvz9RDVuaOdR2RlhKkhbZqlkjjYcotr2Ak2mcNE/SNYTBYAV0p82hFQ1A++rQn+IVuod3oYp2JoVnh7IrGarsVJcnMQ+jCnSOtJF/l8/3hAA8PJ4F+JVVzFp0OP2js3uZVF5sjXZIJ0F6nVozez+BmGcoKmDIak5woAVZmLPx6iO9mYSWQxQgjgwZ+kIYZADZEgDlbwjXD8UeDixaGGrs4hTnOK65QWo1DEg7Pf6g/p/eNruhp8ofLliFDipy97yDJdDmldlQMxEwBRIL5fjAn9liS6Z4BpQopHTrwoVqR0b5iGnBcyPAGLlPiHtNBkuhyo7MTv8AzKP/AG/3hR0/8NzP9I+sKJ51v90RvErKxAT7qU/zrA8gl4CMU9t7+SWT/uVSK0pKhVEmVLexU2Y1o4SDfmp4kmKKQTNnFIHBkDnUufWOa5Se79eZJ1JPdk6pizcMOK5gHoikRCdWiwT+iXmPiou0UJONlEnu5S5xBqWKh4LWW8ovI79V+7lDgPxFW8E684jKDW+nx9NkL3Je7UfdP/qLP/amh9IrnGoS6RMGYO6JSAVE8Czn4RBjESJbfxE1ShwWsgf0JYHygYfaKlBsLh9zRagJUvwDOfKJRhdXtfyX1YFmR3qqiWEj801RJ65A/wAR4Qp2JSlhNnknREqhPgl1eusRDATZgBnzTX3JbpT4kby6c4RxWHwtAEpUbJQnfV1Aq54kwWTemr8P5YyaWZh/ypSZQN1zKr8hXzVDcWuXLYz5qpijZJ16S0iviIromYicaf8Ah5fTNMPPhLeLuDwMuUXSklZupRzKPMqNh91gdo7/AEW/zYxsubPmUSkSJehICltyT7KfF4kIlYcZi5UdTvTF8gfsRWn7VKlFEgBarFXuJ5frPK0TYbAhJKlnPNLZlKrl+/yiDDS8tF05v4k1HS70Qci5tZu6i4lA3HFZ1HpweLGJxCZaXNk6ceAH3TrD1KCXcmlVKNcvV/eaw0jB7z+KmgVEsVbgmtT+pXwgpR7SXSKBd525F/ZCSomfM9uY4T+iWLkcBp4jjFvHzTkW/AD+o28A0PlqCmIoFUA4IQanoSw8opbSmPLBf21kjoAQD6AxGLzrLQaeU0kT4ebugfzfB4fMW7EXBBB5G3q8MQgU5TB8P3idIAaupSeht8onUnjUbSCTxqMmlzn+7Hh9IimIKXKfLTqIiQpiX6K5jj84lVMuCXN+opUc9IzuLpz8GSmsH4MaSFXuPAj6fd4CVKH6h0D+Vj6GJJiBSrFncaj4EcREAVYEX00I/T9DbSBx5rVfYGtLrVfYclQ90kcv2NvSCp7qD800P18nhqwCxPgRQjx+R9YbmKaneD3AYjqn6eULG+xDfYkQpwwVm5KD/uPEQM7XChzSXHl+0NUtK60Lai48RUdKQMqhYg8lU/3AfERGwh6VPZSSf6T6QVLa4Lcxm9RXziFRBbOkAmz08lD5GHhCh7Kzayt71v6wOPUViVMx7EHoa+Rp6wu86+Ib1FIgWpzvofmN5vgrxEGXlNETC4uHc+INYMAsWELfn0IPxrD+84+oI+oiAyjchCm8D66+MNE1I1UnrUedR6xbBdCLTLiJj/s0OKoqAlgdxXO3rWJEzGuFj/dGuFTkyLRMTzH34wYg79P5h4tBi3NekIxUbPnLP4k8JBrklIbrvEueFBAOBwsjfmBNPemHMX5ZieGkZyZWPxHtLRIS3sgZpjceRteLOH7OyJRCiDNWa51lJbz3Q/jFLWOkp/KP8krA/wCYe8cYWWZzUcbqR4nS+vhDxgsVM/zJqZSfySwCvpnItfQxqBYAfNujwT5/QCMLaPaOUk93LJmzCaAUQC1HPyPGFC8nanH5vX+gNLBbJlSt5KXUBVaiVHxUWYfbRFj+0MqVQHPM/IitefCM7/heKxLHEL7tFgiXdT9Lg9AKRs4LZcqSkCUnKRc0Kv8AqWRu6QTUE71JZPoh2tuZyJeLxBaYRh03KUVmKGv97Ro4DZsuQHSGL1Uouon+b5DzizMU43WHFZ9kc2NVxh47bKkqMvCfiTPeWqwNXD2FdOcKLnV7sFZdP5YLV2ia+Ox8uWl5hyjgzqV/KBYdaxnSUzcQQFDupLewHClD/UVp8YfsjZZSO+nrzLY5lqsK2TF+bMoFEFMs+yht6YrR+XL5RK0KWi1Zbiqftb+tx8uWlCQmXuptmF+iPrBzH2QwUKlqiWOfFZEMMxWYJp3pFSKplJe33doyds4xJaRKUyRWau/UP+YxXCEqsrFd5VJEe0sf3u5LDyQWYGs5f/1BbrGqnBlCEywN9ZJWrkGJrpoBFbYOHSr8dTJSkNLBoAkaxYViF5VTtVnKga5bDzqrxi6q1G1OHLzZbV7iwXzJZ85QStQADgS0inSlOJiptMkLlIOgA82HyixOlEzJUsKBCd8+HGn5j6RSmzjMxGgy5R5ftC4Zd66I0FeaLjK7tZayn8iIsGWSSK7yQR1Go9IrSVK7pbsc2b4mJe8Wcig1Cx5A0rStorqt5P4hW9thzkgLbkrlpDkZlDJZqpPxHSGy5hBmJYVq7eB+RiBIWRQsoHy4aROCzi1zWxbT/UhhzWxpImOHYhrh6oPL71gKD0Vf0VzHA/tECp59sCoooHVuXENEiVJI/SWykM6T4HwjEsqbuURm4MZMOWpNLZuHJY1HOCV8d0tQg3/lVqP0mHLnMSFllcwwUOXPlFcpYEoAUk3QfingYu7NTWUdy501NZQ36BWgGp3VD3xT+oaeMArUj2w40UkP5p06iEhdM1Ska++jkoe8PvnDkKazB2L+4p+lUGI35TKs+UhyZoKXBdJazEHlb4iGpl1ZLpP6fZ8Un4iGKkJKnS6F1saK40sr94iXOMv/ADBl/UmqOpHuw8H7ruSxdrx1RZE1YegUOKK+aTX1MNCkTB7qmNRcjwuIWY5X0/MDccyKjxeBOSlTZgFc/ZUB1FD5xFY/BkE4vwEUEVSshrg7w6VqPODLnrHtJcMXKSSeW6a+v1iPulD2FBVPZXuq/r1+6wP4vRYMsvQKtdgygMvTWJYPpcbTWo8LlqUwYK1DlKvkYkyKHszOmYP9DAmAKG8HHOoHj/aK/csHQpaBy3h/SofCI3T5/UjoTmdO4J/qI/8AjChh73RSPF0ny0hQW+H1Hgxk3eqQGGpLBVdEg1HUxkbW7Uy0MmWO+WDbKS2mlteEYsqXi8aXJyy3qSwAD6m1QxYPYikdHszYkqSHlpSolnmLJbhR6nyrG50qdL9x3fREceplysHisZvYhZlItlFCeXPnG7svZUrDjLLSEl/aU2ZfQaaxZnTVAvQVAK1kWb3Rp6QGVTLUEF1qNSNWFGimpXlNWWi6IMugSSN1W6/uhTzFt+Y6Dp6RHjsSiVLzTiEpHuJN+p4/WMjaXaNMhkpQpSvZd8xNKEGoJp91jPwezF4laZuIqWcI0HXRuUWU+Fb709EOEHN6Ek3Ezsacst5UirulieQ5NG9gtny8NLDghL0T7yjo+prSJQRIASlGaYTupAoPkBzMGoNWXPLt+gHhozcYdSurY09F69XLXOMFaG/UdMAzoWsbx9iUCfNXEhug9YfNzBW6QqcQa3TLHCvhwdjFRc3uiAN/ETLq0FqD8oHP6RFtDaCcHKF1TV3cF1FvIdIzqEpNW1fL10+5nvcG29ofw6BKll50x3LOX1JbQfJozdm4HOoS6t7U5X5j8XNh0iulCwCpQzTZlAnMd0XCX0PHoY6nCYYYeSSSMwqs8SR90jc7cPTst2bIR7KOT3DjZgJRITZQOcMRuAcxrQRHiVvMSGZMtg96mwHQfKI8GoiWufMbOoOARQJagb7vDipMmQVLbM2Y8nOnJtOsYOfl8+Zjbu7gwsxK5k1SlUBCQ2rf3jPwK0mYskhipTdAFt8o0ZCBJw75RmYqqdTU1PUxlbADkuK5SbWdL+NVRr4ezcmtloauEV5GngilmSauRx1MLBS88pdSCl7cv7RY2SjdVa504nz/ALRHsueAJgyuQS7AcTSrfd4zVZayt4Fdb22RzJn4ecGoNRyPrSJp8hO6tJVpmHh6QcAUrlqYE1Uk0tyL+VIdhCFycp0cMAaEfOnrEVUcHfoyFOeEkxBWRWYWI3uDUYwcwkmr92s04JJ+rmK8kuClQfkdfCJJaQHQs5hcPWh0HMRZXp+99TVxNL347FhaqhJch3Ss6HhaClRfKuitCPe++EQS1kfhKqDZRdzd9aEfOHEkq7tYFnSq1enEU84yq8XoZIycXdBmyy7g5Ft4K6jURBJXUpACF3Uk+yrmND1/eJxNL5JntPuniOvHlDZ0pKt1Vx7KtQeL8fSNKxqKz0ZrtGutNJfcYmcFHKGpdB01dJ+/CCmcoOQ608CGWOVdIgxCq5Zr8ETBQvwPlrfnAmTCGCyxak1Idqe9w8YrwcWZWpU5WJf4YZiuUSlXCreKT8miEzgj/NSEk+8kPLI0zflMSLclycpYALFj/MK8dePWHrnsGm2/M1C+mp/vE8lLSRZnCft6eIFzxlNQRxG8keVRDkKpQ5gdFF0+enQxXOAKWVIUU65boL1NNNbcTEP8XkJ7xJlqL1AdKnIa1HtzrB2LSvHUjKnOHeW3VE6pUsHcUZSjZmKT4WPQM0CYZkt80t03zS60bVHnYQ5KiA2VhoQMybUcPSHJmkVQphQUcg61DbuvC8LK+kl6+Qs0/aQxO0JTVmJB4FWUjw0hRI4VUyUKJ1dFfMvCiPZ0vHyFan18h8mY26khZDhwN0HwDO0BJqWOdfMHIljoHYfH1iFblASr8NDWAAUpPC7J836RmbR7RS5KSEsW0I1Fa65mrWlbxKNKU3aOrK2zUxKwhJXOIWQHawB5Bg7c45DaO352JJRhwpnuAwBaxOoZ/GxtFOYrEY1RWgqTKdrs458jZ47PZGx0y0jKMgF7jNpW7aR0I0qfDrKpq+nQuhSury0RnbC2GWSJgSogk52OZ6mv2GpGzNxYSe7kjfILqJokcS3WkMm4gzldzJJSE+0pqaMBxJdwx92rQisS3lYdIMyhUolqH3s3XT0jNVqSqPX6f9YTq3WMdEP/AIlKCEI/EmmilEkkMLqYFhy6xBPnGUSiUCqfMvRje7mmUcOUBWXDgpljNOUHLJ3lGrX0HB2D84sSh3SCucXW28o20oGsl/rFVktVrfz/AKKRs6eMNLK1qBXlqWu2l6VtHNYWeZj4qcTf8J2pWpNGoxFRpDf4k42cVF+4QXKSbnQAfdOMamGld/NZiUI4ClLDoOH0joUaSpRylv8AY18PS99ljs5h8zT1KzOSEjgdeT0PnFzFK72b3SAWFVkWVyvd/hA2rjpclJG8FMwAuKbrAF0g26xDhJAkySuaFqWoOb0JqxZhoA/KMVSWcs38EU1qmcvAiThycQJQzBI31gkqBTYXJAcjkaRZ2w65smWkgAqdQIIICa9GcDzHGG7CwypctSyarUVuoZmSwyi7sz3hmxVmZNmTVMAGSk6Fg5YWGliesRb1cv8AVeZSLtHOyykggb5YFBLAWtws/WI9hCiibAKH+5h1oPSKvaHEPNQk1IBUeWUU+MXdkIyyVE65E/M+pMa6McaK8To8Et2aOylDKVHiWo5uqGbNbOvLXeOjfl0oXqLw3AzglA9omwYZm61ivhQ89aQQEgu4GrDSjkfSMU43lMzVX35GhhpWWZMFhQjx0AuK/dIgkumcoUIUHv7Po9b+ERqZM4X3g/K48jelrwtpzwhSFs7FieAI4P4RWou9uqKA4pOVYULF9STS+sSKTmYDi4Ov2RSH4450Ol6ManrfiKxUwc1wz+PLXyMa6LyhZnT4aSnBwZZIM9AUKailX+7iFIxPeJIUyVAsTYgjUfAaRXVurJUN1RZtH6WHGphYyZkPeIS9DmAo70DPQRnnTs8foYKkHCTTLYUZgKAK61LjgQR8zEaJhfulBWYa8aaMeR6Uh63WkLBD0sfQ+f3qgDNSC5f3S9RRuBb4m8VJ239MgnZ3QSxDLDj78jFNRVJDLrLNyQ+V9DxEWJc19xYOYDo44uSKdIeaFlOUuWf58Y1RkprGRvhKNeOMtyuhJQHlfiJPuk0S/qfWElRygpYpJLo9aPz0pEOLw8yUc8k7t1JqePs8tW8oRSJv4kqimdi4frwu/lSIzpuO/wBf5MdSlKm7MkGYVkKF95CjXmz2q16CrRMiYmYMqkgGu6rKdYpSlqWWUnu5lavwtWyn4aCHTk0InhlWSRU8mersHJ6wk3Hb1/IoVZQ2CrDLlkqkknjLJp/082AAiOTjH9odzM1BqCdeoDix1EPOLXLbvKoeig5L6BtCOcTTsOiYkZhnFnaptw04xY8Je1p4l9qdXbRgKiPczcwCx/2wopzNmzH3ZiG/WkFXiYUHYeP3F+VqdDktt9pCokSwfZDAAl0upwpLsGrVuMP2FsIzGXOAUOGlKgitRcEGNbs72dEtnDrBDWKkkX3hcGOkmFMgOoK1cgfE6AsA8dCpXhRWENxxpxpLKe/QbgNnIkIcIYCuW/lWIRMXimKFZZYNWBdYN8tspBo9YqIlKxCwoGaiU+ZSVBRzFIDEEtlAPjQxaxU/NuSTcMpRAyJAuKG7V9I508nK7ev2KKlRzepJ3yQ0jDhOYBi6iCgWc6i9+fOGYjFokIKAsKWlnFSpSmuWq9IiGKlSZaxKmJJAbO4VVzcv9vEeycJ3jYjEbqsv4aSXyPd616afBKKSylt5tlZZ2bgSkd9O/wAxQJNWypuxYVPP+8c3tjHrxE3u5DgA77Etl4kVDWq0Wu0u3UtlkuSRulLJzKZ0no5qDyiHZ2GMhAKk/jFyczUfgXLAW8Y28PSa/UnvyRdQpZvwLEzCpSESpQyqoA1DzVZ3qDwjpcDI7lAShsouTTjenHWM/Y+EAeap8yg7U3R9vFbbQW7SpszvCWSkqBSQSHJpYDyiqvPtJdmn8S/iatljEtSsuImlQZQlMGArmprdmiHa85S5qZABDkZtXQ9eoZ3HMRaITKlBLu3EDfPQ+PCIuz8o701dVLJy6MLMHL1Z2eMysry5LRfExeBJtzElEhRSBmagIdz9PGLGzMLkkpC82YjMoO1eAa4q3hGVtCcmZPRKGb85BIIGW7NzB1bpGjtKfkQr8MlI4KDi9hyYWrSE4vCMeuoXOexksqmqJOYbqUksSAVcqUbjG9h0juE/qWT4BxQiOawJUQnM4zLKg7uQArU2uDdi8dNMDSpY/QTrcpd/jeOnNYpROvw0bQLGyH7tKeISzhrjgDfWKeGWRiFuGs+bne1Dbwizg5bpZaXAbXg4Oo5RUAScUpip8gOWzVIu9bfbxzHbKZzaj7zLG2CxQUuwU16dC55VifHB5ZcEhqBiR1oHvV4o7bQSgEKIKSKHeBDihdXi7XHWLpByuES7UctcVJpQs/nELWjErG4GchSA5TU11PjztTSKQT3amYsLC4I4Wu0O2ROyKUhacmUkbygzlrcRfyh20HLKIBu5d3bkel4vpXjVa5M0cNUxmiafLCk1Y2q7/wAvjDsNMKkkLzPVw4ADA8w1jEGEmOGcsKeB+/SH40iWUzVM3sqOvAEG+sWVad0bOKpZRyQEnulsSQggnMQ5VV2DaDlE89KkK7wZmYAh3cPfRjU20aKypiMQCEuwU2bK4zJD0VmuAPWDgJylEoeoo5NT0CaAaM8ZnF7v5nLLE5BmAKSA9CCVEc2oHI5E6RHLW7pUSFBszAMPPS/xhipRlqP5Sd4kOAWPEsktqeEQ4vCkkKlTEqUA/spe4FGZyzgQRS2v8Auy+hZSzktxivjsGpRzyyQoB2BIzW4XJZqveFh8eZhyjSpBBJGlWcOWs0SZiKKFNHoOPC0aKcm9Jf8Ap0qVWNaOEypKUJ4UlbpWmh0yEioBc5r8NYqKUuWck1AMtqTAHqSwFWOYipMaeNwfeB0nItmCr0cE68orJxQJ7uaA7h3bSzFq/KE447bfb4GSvQdN+A9OaUlQotDF0iqhwpmLjV4ZKzB1SiNApKFFVeA3WTz5xEsTJFUAlLuwFEPclmdhoLQkLE5OeQUpVUJcgBValtDS/OK2ufJ+tTOTHaafeJSdRlJbxesGK87a3dkpKMxFyAGPTdgwKD5R8/6J5y6lnG41EiSVE6VCSM3NrggPZtIqYfBrmq72eTlbdDZTlYEZwzGpP24gbJwS1HvMUkqmJdhlJCRVtGKm+HOG4raK5yjKkBwSy1gFJlc3LVprFiTTcY6vm/4FKTk7smxuKEz8OSKqLLd8yaMKWakOmYmXhZbFSlHK6yAHXR3LhmseQaLUlScOgh8wSl/aBUtugjl0hOOnEmZ+AhlOq7lwU1468GgpwUt/ZXPqRNLZ2FViJgnrJEsVlZUtn1Cl6Nyo54RPt/agEtSUKWJooygQXFQydQ8O2vi5cqWcmRTA7uYgpY0I/VwpHJSkTZ80KIdEtikzQsd4ktTNdTEv4xfRpOs83olsShBydkX9iYNYInTkAH2kgkpCXI9whwomxeNOThu+mBIJyAgzAwKTYhI1DFjdrxVxmK76YZSc7mtgwtXjQBxG3g5KZcsIly1KD1UGAUWcl3AJi+vUcVfnyOhJxpQsizilJSklWQpAruu9P5swFDGP2dV3ilTkkEOQEnNlSkOCoE8bB4j2ke8WJb5bFW6M6RckEOCCX41MbuGlJQgBJegtlezXpXRvSOfLuQ8Wc1vJ3ZUx89RUJZS2ezLfMANR0/vF5UwZFMRmSkWILUpUA/DhFDASSqZMmKWqxZ8oyjUMaCo53hu2sWlCCHUCWAbLlL2qPqDEMcpKCAg7PIK1zZiBUrykqQ+bKxJ61A8Il7RzssspWrK5uXIFa3oRVqWeLeycJ3cuWldVFnJehLksU0F9Ywe0E0KnolqU2YjdJUxIdmJDpL0GhBeLqf6lfwX/AAcVdpCwyWKQFO0p6HiX/K2nAeEb+10HKz07u7H4g2jLw7LmKqTVCKgaEA6Rr7VfNS4Cf+4G1/WNdR6o7cFaJZSSAP0ksBStnrRhGOhT4pYcuwcEVT8eTEUoY1sOTlzfEUf6VjIVOV3+8pNywSClRD+8DW40vHNp6uVjjS1Zf2sjcUCpn1y6szEs2og4RAKEPLzkiqlVc8ADy8OsLHpC0qZSg6fzFh4EMRX7eKmxsKlcsmcMwzbhSohIA4MfS3lCVuzvfYiEZZU4DKziiTYca6M8XcTUEOGuCTqNBrpc86xQ2rhQhap6SrMpQKkksgDLUgNQ/QdDoSpxWAQN0B2JZVGahLeGkOXKS9MEZkmckF0mjsTSxA4X0tGlLZSVJUxDMenP71881aDvBlOgkF2ND0ooUMWcNONOKSx8qUNdY3vVXR2qU8oIh2Ye5HdJSEoSok51MEgm7kXJsOfCHYsBRSoKFDvFIUQpCSWBXZ3anWDj8Og/ikDNLIU7UKdA2rRYwuOXMSFI7uqd11kg1rblyjNUji8l8zl16Tpyt9BmDEmcjOlIykvmFNWcEn7fWGyZiUOlSgQgXcPvE8NbU5xDiJhw6t8jISKpS4S5NAAOZu4eJ58xAQVTVBDEENlURwNE3+kVW+jKBTcOQ6pSVPwU4CyWqa3DDwiWUsEBSjvDdtlDjh5DyinhsQSQnNLV/qEklT8EvT4ViPH7Om7syWEFQoQHTu8nJc1Lm5HlDxu7N2fUE2tUX0LUk6FOo4G9353h2OwKJwGa4qDEOAmKKTUlhVSmTXgEkcollzFC7+IdvKLoVNbPc6dDiFUWEygMWuSpQmpJQAVFZO6S4AAKiyaH4w6dKzDPISoLIpQBJAqNHrUU4xo4mQmYnKtIUCzg1H7xl4iarCurNuMAKUTUAAZRUMTp9Ycoc4b9OpTX4XDWOxH/AMalS9yaSZgoo5VmvgGaFEy9t4d6zVvyS/qEworxvrg/XyMdo9Tnds41czEJlYWdMdZrmJSBZiKuDQx0+F2ecNJYFALZlqIzFRcAk8S/GFCizi5YKEFswSOZTil4uYpGbKmWsZlpcECtE8XHEXjdxGMl4eT3aM8qtKJKqH2iqr6UPFoUKL5xTqKnyFyOXl4ZWOnLmZqS1ELBDEg0DMdDFcTC5GYgSyyUuWJS72Zhr4woUblp3eSsdCjBKCa5nW7F2SkDvJpCpoDj2gBWzCh9oU+kSbYxy5KD3ksLlud5BYJcagl9CaQoUcpyz4jGWxn4qTysUezWJEzvClwxABLnKlk0BLm5A8a2jT2wuWkBBQDMU4QGF2D1tChQVor8xb1sZ+RbwcjLLSl7MCpVXIFemsZWPUleLSKEJqKMKaEagqHCjc4UKM9Btzk/BgzSE9lB0qq4OUhlM5Ny4HrQRhrnFeIUWP4bHMcroKgkAN7wAdjChRq4aKUr+BbQ/cRa2IyygipUsknkkGtdbWjTx7mZT8ydfaHPhaFCi6pudf3C0VpLIIsl2YUAv6A+UcxgcQDjN0qLBQL3SXsdFa2pxhQoxcNFYz+BxeZ0uKUyS5IDCoAfeJT8rWjM2SrPMMtSSUg7tQE1BqQC+ZxoNIUKK4ftyZHmWZmzJZJIJBYKoTVr0Iy5aMzaQ7AYpAZDkqKc7NoKO/E+kKFCjecbSY9ivMxYmqZJUygzsBQ8KO7mrxBhcTv3dhvPoHZ2b83PwgQo6FJJQsdLhH3C7i5SylORirMHB95Ni70o7+EVwVSZqG/y1AEpIBKEkJASkvRi3hChQpJODTJ8ZFODZanSzMCglK1hQIrMyipqGcVFoz9l4oqWtI3SkOcwc3UmpBuCl7m0KFGaH7cvBHJLGNm+6JqUrS4A7t05nYOwdq8dTyiTCTkqKZXtlI3nJS7M7cnUA0KFEcbw+VwIcbs2a5WwSQ/sqNA7q1Yln8+kTysSA+dQYAVyk1KXLva5tBhRCMnNahsySViACybgmgf5xMlYUDwF3hQo1U9YnZ4abnTvIqHCIFAgNyDXrxgwoUWXZLCPQ//Z"/>
          <p:cNvSpPr>
            <a:spLocks noChangeAspect="1" noChangeArrowheads="1"/>
          </p:cNvSpPr>
          <p:nvPr/>
        </p:nvSpPr>
        <p:spPr bwMode="auto">
          <a:xfrm>
            <a:off x="47625" y="-10239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249228"/>
            <a:ext cx="1258055" cy="837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73" y="2210681"/>
            <a:ext cx="1286367" cy="825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51" y="3594963"/>
            <a:ext cx="1258055" cy="87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25" y="3560039"/>
            <a:ext cx="1309775" cy="981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72" y="555526"/>
            <a:ext cx="1089668" cy="816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2" y="3878789"/>
            <a:ext cx="1325232" cy="94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Seta para cima 27"/>
          <p:cNvSpPr/>
          <p:nvPr/>
        </p:nvSpPr>
        <p:spPr>
          <a:xfrm rot="19566070">
            <a:off x="5334517" y="1604373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1" name="Seta para cima 30"/>
          <p:cNvSpPr/>
          <p:nvPr/>
        </p:nvSpPr>
        <p:spPr>
          <a:xfrm rot="2631714">
            <a:off x="6839593" y="1654447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2" name="Seta para cima 31"/>
          <p:cNvSpPr/>
          <p:nvPr/>
        </p:nvSpPr>
        <p:spPr>
          <a:xfrm>
            <a:off x="6029900" y="1539817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3" name="Seta para cima 32"/>
          <p:cNvSpPr/>
          <p:nvPr/>
        </p:nvSpPr>
        <p:spPr>
          <a:xfrm rot="16412145">
            <a:off x="5014346" y="2386062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4" name="Seta para cima 33"/>
          <p:cNvSpPr/>
          <p:nvPr/>
        </p:nvSpPr>
        <p:spPr>
          <a:xfrm rot="5172143">
            <a:off x="7078051" y="2401332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5" name="Seta para cima 34"/>
          <p:cNvSpPr/>
          <p:nvPr/>
        </p:nvSpPr>
        <p:spPr>
          <a:xfrm rot="14725215">
            <a:off x="5152114" y="3382399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6" name="Seta para cima 35"/>
          <p:cNvSpPr/>
          <p:nvPr/>
        </p:nvSpPr>
        <p:spPr>
          <a:xfrm rot="10800000">
            <a:off x="6029900" y="3477196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sp>
        <p:nvSpPr>
          <p:cNvPr id="37" name="Seta para cima 36"/>
          <p:cNvSpPr/>
          <p:nvPr/>
        </p:nvSpPr>
        <p:spPr>
          <a:xfrm rot="7485082">
            <a:off x="6992975" y="3368803"/>
            <a:ext cx="654485" cy="357592"/>
          </a:xfrm>
          <a:prstGeom prst="up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501596"/>
            <a:ext cx="900610" cy="54402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Química é </a:t>
            </a:r>
            <a:r>
              <a:rPr lang="pt-BR" dirty="0" smtClean="0"/>
              <a:t>Vida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78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79513" y="988019"/>
            <a:ext cx="1858745" cy="147544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aixaDeTexto 8"/>
          <p:cNvSpPr txBox="1"/>
          <p:nvPr/>
        </p:nvSpPr>
        <p:spPr>
          <a:xfrm>
            <a:off x="2123729" y="893352"/>
            <a:ext cx="6840760" cy="38225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1100138">
              <a:lnSpc>
                <a:spcPct val="90000"/>
              </a:lnSpc>
              <a:spcAft>
                <a:spcPct val="35000"/>
              </a:spcAft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Indústria Química (IQ) - 1980’s</a:t>
            </a:r>
            <a:endParaRPr lang="es-ES" b="1" dirty="0">
              <a:solidFill>
                <a:srgbClr val="002060"/>
              </a:solidFill>
              <a:latin typeface="+mj-lt"/>
            </a:endParaRPr>
          </a:p>
          <a:p>
            <a:pPr marL="171450" lvl="1" indent="-171450" defTabSz="866775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Erosão da credibilidade em função dos grandes acidentes:</a:t>
            </a:r>
          </a:p>
          <a:p>
            <a:pPr marL="458390" lvl="2" indent="-257175" defTabSz="86677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1974-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Flixborough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 (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Caprolactama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Inglaterra), </a:t>
            </a:r>
          </a:p>
          <a:p>
            <a:pPr marL="458390" lvl="2" indent="-257175" defTabSz="86677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1976- 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Seveso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 (dioxina  Itália), </a:t>
            </a:r>
          </a:p>
          <a:p>
            <a:pPr marL="458390" lvl="2" indent="-257175" defTabSz="86677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1978-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San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Carlos (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Propileno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 Espanha),  </a:t>
            </a:r>
          </a:p>
          <a:p>
            <a:pPr marL="458390" lvl="2" indent="-257175" defTabSz="86677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rgbClr val="002060"/>
                </a:solidFill>
                <a:latin typeface="+mj-lt"/>
              </a:rPr>
              <a:t>Bhopal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 (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m-isocianato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Índia, 1984), </a:t>
            </a:r>
          </a:p>
          <a:p>
            <a:pPr marL="458390" lvl="2" indent="-257175" defTabSz="86677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Cidade do México (GLP México, 1984), </a:t>
            </a:r>
          </a:p>
          <a:p>
            <a:pPr marL="458390" lvl="2" indent="-257175" defTabSz="866775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1984 Incêndio em Cubatão- (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Tubovia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) SP/</a:t>
            </a:r>
            <a:r>
              <a:rPr lang="pt-BR" dirty="0" err="1">
                <a:solidFill>
                  <a:srgbClr val="002060"/>
                </a:solidFill>
                <a:latin typeface="+mj-lt"/>
              </a:rPr>
              <a:t>Br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, etc...</a:t>
            </a:r>
            <a:endParaRPr lang="es-ES" dirty="0">
              <a:solidFill>
                <a:srgbClr val="002060"/>
              </a:solidFill>
              <a:latin typeface="+mj-lt"/>
            </a:endParaRPr>
          </a:p>
          <a:p>
            <a:pPr marL="171450" lvl="1" indent="-171450" defTabSz="866775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Falta de comunicação com a sociedade</a:t>
            </a:r>
          </a:p>
          <a:p>
            <a:pPr marL="171450" lvl="1" indent="-171450" defTabSz="866775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Percepção de que a IQ não conseguia operar sem causar dano ao ser humano e ao meio ambiente </a:t>
            </a:r>
            <a:endParaRPr lang="es-ES" b="1" dirty="0">
              <a:solidFill>
                <a:srgbClr val="002060"/>
              </a:solidFill>
              <a:latin typeface="+mj-lt"/>
            </a:endParaRPr>
          </a:p>
          <a:p>
            <a:pPr marL="171450" lvl="1" indent="-171450" defTabSz="866775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Erosão da confiança dos investidores</a:t>
            </a:r>
            <a:endParaRPr lang="es-ES" b="1" dirty="0">
              <a:solidFill>
                <a:srgbClr val="002060"/>
              </a:solidFill>
              <a:latin typeface="+mj-lt"/>
            </a:endParaRPr>
          </a:p>
          <a:p>
            <a:pPr marL="171450" lvl="1" indent="-171450" defTabSz="866775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Forte reação 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regulatória</a:t>
            </a:r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imagem da Industria </a:t>
            </a:r>
            <a:r>
              <a:rPr lang="pt-BR" dirty="0" smtClean="0"/>
              <a:t>Química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55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9099" y="669472"/>
            <a:ext cx="3856837" cy="31162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pt-BR" dirty="0">
                <a:solidFill>
                  <a:srgbClr val="002060"/>
                </a:solidFill>
              </a:rPr>
              <a:t>Criado em 1984 pelo </a:t>
            </a:r>
            <a:r>
              <a:rPr lang="pt-BR" dirty="0" smtClean="0">
                <a:solidFill>
                  <a:srgbClr val="002060"/>
                </a:solidFill>
              </a:rPr>
              <a:t>CCPA-</a:t>
            </a:r>
            <a:r>
              <a:rPr lang="pt-BR" dirty="0" err="1" smtClean="0">
                <a:solidFill>
                  <a:srgbClr val="002060"/>
                </a:solidFill>
              </a:rPr>
              <a:t>Canadian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Chemical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Producers</a:t>
            </a:r>
            <a:r>
              <a:rPr lang="pt-BR" dirty="0">
                <a:solidFill>
                  <a:srgbClr val="002060"/>
                </a:solidFill>
              </a:rPr>
              <a:t>’ </a:t>
            </a:r>
            <a:r>
              <a:rPr lang="pt-BR" dirty="0" err="1">
                <a:solidFill>
                  <a:srgbClr val="002060"/>
                </a:solidFill>
              </a:rPr>
              <a:t>Association</a:t>
            </a:r>
            <a:r>
              <a:rPr lang="pt-BR" dirty="0">
                <a:solidFill>
                  <a:srgbClr val="002060"/>
                </a:solidFill>
              </a:rPr>
              <a:t>  o </a:t>
            </a:r>
            <a:r>
              <a:rPr lang="pt-BR" b="1" dirty="0" err="1">
                <a:solidFill>
                  <a:srgbClr val="002060"/>
                </a:solidFill>
              </a:rPr>
              <a:t>Responsible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b="1" dirty="0" err="1">
                <a:solidFill>
                  <a:srgbClr val="002060"/>
                </a:solidFill>
              </a:rPr>
              <a:t>Care</a:t>
            </a:r>
            <a:r>
              <a:rPr lang="pt-BR" b="1" dirty="0">
                <a:solidFill>
                  <a:srgbClr val="002060"/>
                </a:solidFill>
              </a:rPr>
              <a:t>®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smtClean="0">
                <a:solidFill>
                  <a:srgbClr val="002060"/>
                </a:solidFill>
              </a:rPr>
              <a:t>se tornou </a:t>
            </a:r>
            <a:r>
              <a:rPr lang="pt-BR" dirty="0">
                <a:solidFill>
                  <a:srgbClr val="002060"/>
                </a:solidFill>
              </a:rPr>
              <a:t>uma</a:t>
            </a:r>
            <a:r>
              <a:rPr lang="pt-BR" b="1" dirty="0">
                <a:solidFill>
                  <a:srgbClr val="002060"/>
                </a:solidFill>
              </a:rPr>
              <a:t> </a:t>
            </a:r>
            <a:r>
              <a:rPr lang="pt-BR" dirty="0">
                <a:solidFill>
                  <a:srgbClr val="002060"/>
                </a:solidFill>
              </a:rPr>
              <a:t>iniciativa global voluntária que impulsiona a melhoria contínua no desempenho de  </a:t>
            </a:r>
          </a:p>
          <a:p>
            <a:pPr marL="257175" indent="-257175">
              <a:buClr>
                <a:srgbClr val="002060"/>
              </a:buClr>
              <a:buFont typeface="Webdings" panose="05030102010509060703" pitchFamily="18" charset="2"/>
              <a:buChar char="4"/>
            </a:pPr>
            <a:r>
              <a:rPr lang="pt-BR" b="1" dirty="0">
                <a:solidFill>
                  <a:srgbClr val="002060"/>
                </a:solidFill>
              </a:rPr>
              <a:t>Saúde,</a:t>
            </a:r>
          </a:p>
          <a:p>
            <a:pPr marL="257175" indent="-257175">
              <a:buClr>
                <a:srgbClr val="002060"/>
              </a:buClr>
              <a:buFont typeface="Webdings" panose="05030102010509060703" pitchFamily="18" charset="2"/>
              <a:buChar char="4"/>
            </a:pPr>
            <a:r>
              <a:rPr lang="pt-BR" b="1" dirty="0">
                <a:solidFill>
                  <a:srgbClr val="002060"/>
                </a:solidFill>
              </a:rPr>
              <a:t>Segurança </a:t>
            </a:r>
          </a:p>
          <a:p>
            <a:pPr marL="257175" indent="-257175">
              <a:buClr>
                <a:srgbClr val="002060"/>
              </a:buClr>
              <a:buFont typeface="Webdings" panose="05030102010509060703" pitchFamily="18" charset="2"/>
              <a:buChar char="4"/>
            </a:pPr>
            <a:r>
              <a:rPr lang="pt-BR" b="1" dirty="0">
                <a:solidFill>
                  <a:srgbClr val="002060"/>
                </a:solidFill>
              </a:rPr>
              <a:t>Meio ambiente e</a:t>
            </a:r>
          </a:p>
          <a:p>
            <a:pPr marL="257175" indent="-257175">
              <a:buClr>
                <a:srgbClr val="002060"/>
              </a:buClr>
              <a:buFont typeface="Webdings" panose="05030102010509060703" pitchFamily="18" charset="2"/>
              <a:buChar char="4"/>
            </a:pPr>
            <a:r>
              <a:rPr lang="pt-BR" b="1" dirty="0">
                <a:solidFill>
                  <a:srgbClr val="002060"/>
                </a:solidFill>
              </a:rPr>
              <a:t>Comunicação aberta e transparente com as partes interessadas 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660232" y="699542"/>
            <a:ext cx="2360715" cy="203902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r>
              <a:rPr lang="pt-BR" sz="1600" dirty="0">
                <a:solidFill>
                  <a:srgbClr val="002060"/>
                </a:solidFill>
              </a:rPr>
              <a:t>Promove a concepção de um </a:t>
            </a:r>
            <a:r>
              <a:rPr lang="pt-BR" sz="1600" b="1" dirty="0">
                <a:solidFill>
                  <a:srgbClr val="002060"/>
                </a:solidFill>
              </a:rPr>
              <a:t>Sistema de Gestão </a:t>
            </a:r>
            <a:r>
              <a:rPr lang="pt-BR" sz="1600" dirty="0" smtClean="0">
                <a:solidFill>
                  <a:srgbClr val="002060"/>
                </a:solidFill>
              </a:rPr>
              <a:t>para preservar </a:t>
            </a:r>
            <a:r>
              <a:rPr lang="pt-BR" sz="1600" dirty="0">
                <a:solidFill>
                  <a:srgbClr val="002060"/>
                </a:solidFill>
              </a:rPr>
              <a:t>o meio ambiente e garantir a segurança no uso  de substâncias químicas ao longo </a:t>
            </a:r>
            <a:r>
              <a:rPr lang="pt-BR" sz="1600" b="1" dirty="0">
                <a:solidFill>
                  <a:srgbClr val="002060"/>
                </a:solidFill>
              </a:rPr>
              <a:t>do ciclo de vida do produto.</a:t>
            </a:r>
            <a:endParaRPr lang="pt-BR" sz="1600" dirty="0">
              <a:solidFill>
                <a:srgbClr val="00206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555526"/>
            <a:ext cx="1800200" cy="454732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501596"/>
            <a:ext cx="900610" cy="544023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imagem da Industria </a:t>
            </a:r>
            <a:r>
              <a:rPr lang="pt-BR" dirty="0" smtClean="0"/>
              <a:t>Química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8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" y="0"/>
            <a:ext cx="9377009" cy="536538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46" name="CaixaDeTexto 45"/>
          <p:cNvSpPr txBox="1"/>
          <p:nvPr/>
        </p:nvSpPr>
        <p:spPr>
          <a:xfrm>
            <a:off x="6372200" y="262116"/>
            <a:ext cx="2596797" cy="48397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Clr>
                <a:schemeClr val="bg1"/>
              </a:buClr>
            </a:pPr>
            <a:r>
              <a:rPr lang="pt-BR" sz="1500" b="1" dirty="0">
                <a:solidFill>
                  <a:schemeClr val="bg1"/>
                </a:solidFill>
              </a:rPr>
              <a:t>ICCA  - </a:t>
            </a:r>
            <a:r>
              <a:rPr lang="pt-BR" sz="1500" b="1" dirty="0" err="1">
                <a:solidFill>
                  <a:schemeClr val="bg1"/>
                </a:solidFill>
              </a:rPr>
              <a:t>International</a:t>
            </a:r>
            <a:r>
              <a:rPr lang="pt-BR" sz="1500" b="1" dirty="0">
                <a:solidFill>
                  <a:schemeClr val="bg1"/>
                </a:solidFill>
              </a:rPr>
              <a:t> </a:t>
            </a:r>
            <a:r>
              <a:rPr lang="pt-BR" sz="1500" b="1" dirty="0" err="1">
                <a:solidFill>
                  <a:schemeClr val="bg1"/>
                </a:solidFill>
              </a:rPr>
              <a:t>Council</a:t>
            </a:r>
            <a:r>
              <a:rPr lang="pt-BR" sz="1500" b="1" dirty="0">
                <a:solidFill>
                  <a:schemeClr val="bg1"/>
                </a:solidFill>
              </a:rPr>
              <a:t> of </a:t>
            </a:r>
            <a:r>
              <a:rPr lang="pt-BR" sz="1500" b="1" dirty="0" err="1">
                <a:solidFill>
                  <a:schemeClr val="bg1"/>
                </a:solidFill>
              </a:rPr>
              <a:t>Chemical</a:t>
            </a:r>
            <a:r>
              <a:rPr lang="pt-BR" sz="1500" b="1" dirty="0">
                <a:solidFill>
                  <a:schemeClr val="bg1"/>
                </a:solidFill>
              </a:rPr>
              <a:t> </a:t>
            </a:r>
            <a:r>
              <a:rPr lang="pt-BR" sz="1500" b="1" dirty="0" err="1" smtClean="0">
                <a:solidFill>
                  <a:schemeClr val="bg1"/>
                </a:solidFill>
              </a:rPr>
              <a:t>Associations</a:t>
            </a:r>
            <a:endParaRPr lang="pt-BR" sz="1500" b="1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pt-BR" sz="1500" dirty="0" smtClean="0">
                <a:solidFill>
                  <a:schemeClr val="bg1"/>
                </a:solidFill>
              </a:rPr>
              <a:t> </a:t>
            </a:r>
            <a:endParaRPr lang="pt-BR" sz="1500" dirty="0">
              <a:solidFill>
                <a:schemeClr val="bg1"/>
              </a:solidFill>
            </a:endParaRPr>
          </a:p>
          <a:p>
            <a:pPr marL="257175" indent="-257175">
              <a:spcBef>
                <a:spcPts val="600"/>
              </a:spcBef>
              <a:buClr>
                <a:schemeClr val="bg1"/>
              </a:buClr>
              <a:buFont typeface="Webdings" panose="05030102010509060703" pitchFamily="18" charset="2"/>
              <a:buChar char="4"/>
            </a:pPr>
            <a:r>
              <a:rPr lang="pt-BR" sz="1500" dirty="0" smtClean="0">
                <a:solidFill>
                  <a:schemeClr val="bg1"/>
                </a:solidFill>
              </a:rPr>
              <a:t>Estabelece os princípios</a:t>
            </a:r>
          </a:p>
          <a:p>
            <a:pPr marL="257175" indent="-257175">
              <a:spcBef>
                <a:spcPts val="600"/>
              </a:spcBef>
              <a:buClr>
                <a:schemeClr val="bg1"/>
              </a:buClr>
              <a:buFont typeface="Webdings" panose="05030102010509060703" pitchFamily="18" charset="2"/>
              <a:buChar char="4"/>
            </a:pPr>
            <a:r>
              <a:rPr lang="pt-BR" sz="1500" dirty="0" smtClean="0">
                <a:solidFill>
                  <a:schemeClr val="bg1"/>
                </a:solidFill>
              </a:rPr>
              <a:t>Acompanha a implantação do </a:t>
            </a:r>
            <a:r>
              <a:rPr lang="pt-BR" sz="1500" dirty="0" err="1" smtClean="0">
                <a:solidFill>
                  <a:schemeClr val="bg1"/>
                </a:solidFill>
              </a:rPr>
              <a:t>Responsible</a:t>
            </a:r>
            <a:r>
              <a:rPr lang="pt-BR" sz="1500" dirty="0" smtClean="0">
                <a:solidFill>
                  <a:schemeClr val="bg1"/>
                </a:solidFill>
              </a:rPr>
              <a:t> </a:t>
            </a:r>
            <a:r>
              <a:rPr lang="pt-BR" sz="1500" dirty="0" err="1" smtClean="0">
                <a:solidFill>
                  <a:schemeClr val="bg1"/>
                </a:solidFill>
              </a:rPr>
              <a:t>Care</a:t>
            </a:r>
            <a:r>
              <a:rPr lang="pt-BR" sz="1500" dirty="0" smtClean="0">
                <a:solidFill>
                  <a:schemeClr val="bg1"/>
                </a:solidFill>
              </a:rPr>
              <a:t>®</a:t>
            </a:r>
            <a:r>
              <a:rPr lang="pt-BR" sz="1500" b="1" dirty="0" smtClean="0">
                <a:solidFill>
                  <a:schemeClr val="bg1"/>
                </a:solidFill>
              </a:rPr>
              <a:t>. </a:t>
            </a:r>
          </a:p>
          <a:p>
            <a:pPr marL="257175" indent="-257175">
              <a:buClr>
                <a:schemeClr val="bg1"/>
              </a:buClr>
              <a:buFont typeface="Webdings" panose="05030102010509060703" pitchFamily="18" charset="2"/>
              <a:buChar char="4"/>
            </a:pPr>
            <a:endParaRPr lang="pt-BR" sz="1500" b="1" dirty="0">
              <a:solidFill>
                <a:schemeClr val="bg1"/>
              </a:solidFill>
            </a:endParaRPr>
          </a:p>
          <a:p>
            <a:pPr marL="257175" indent="-257175">
              <a:buClr>
                <a:schemeClr val="bg1"/>
              </a:buClr>
              <a:buFont typeface="Webdings" panose="05030102010509060703" pitchFamily="18" charset="2"/>
              <a:buChar char="4"/>
            </a:pPr>
            <a:endParaRPr lang="pt-BR" sz="1500" b="1" dirty="0">
              <a:solidFill>
                <a:schemeClr val="bg1"/>
              </a:solidFill>
            </a:endParaRPr>
          </a:p>
          <a:p>
            <a:r>
              <a:rPr lang="pt-BR" sz="1500" b="1" dirty="0" err="1">
                <a:solidFill>
                  <a:schemeClr val="bg1"/>
                </a:solidFill>
              </a:rPr>
              <a:t>Responsible</a:t>
            </a:r>
            <a:r>
              <a:rPr lang="pt-BR" sz="1500" b="1" dirty="0">
                <a:solidFill>
                  <a:schemeClr val="bg1"/>
                </a:solidFill>
              </a:rPr>
              <a:t> Care Global Charter, </a:t>
            </a:r>
            <a:r>
              <a:rPr lang="pt-BR" sz="1500" dirty="0">
                <a:solidFill>
                  <a:schemeClr val="bg1"/>
                </a:solidFill>
              </a:rPr>
              <a:t>lançada em 2006  na </a:t>
            </a:r>
            <a:r>
              <a:rPr lang="pt-BR" sz="1500" dirty="0" err="1">
                <a:solidFill>
                  <a:schemeClr val="bg1"/>
                </a:solidFill>
              </a:rPr>
              <a:t>International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Conference</a:t>
            </a:r>
            <a:r>
              <a:rPr lang="pt-BR" sz="1500" dirty="0">
                <a:solidFill>
                  <a:schemeClr val="bg1"/>
                </a:solidFill>
              </a:rPr>
              <a:t> </a:t>
            </a:r>
            <a:r>
              <a:rPr lang="pt-BR" sz="1500" dirty="0" err="1">
                <a:solidFill>
                  <a:schemeClr val="bg1"/>
                </a:solidFill>
              </a:rPr>
              <a:t>on</a:t>
            </a:r>
            <a:r>
              <a:rPr lang="pt-BR" sz="1500" dirty="0">
                <a:solidFill>
                  <a:schemeClr val="bg1"/>
                </a:solidFill>
              </a:rPr>
              <a:t> Chemicals Management (SAICM ) ocorrida em Dubai, alinha os princípios do programa com o desenvolvimento e aplicação da química sustentável.</a:t>
            </a:r>
          </a:p>
          <a:p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 err="1">
                <a:solidFill>
                  <a:schemeClr val="bg1"/>
                </a:solidFill>
              </a:rPr>
              <a:t>Responsible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Care</a:t>
            </a:r>
            <a:r>
              <a:rPr lang="pt-BR" baseline="30000" dirty="0" smtClean="0">
                <a:solidFill>
                  <a:schemeClr val="bg1"/>
                </a:solidFill>
              </a:rPr>
              <a:t>®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no </a:t>
            </a:r>
            <a:r>
              <a:rPr lang="pt-BR" dirty="0" smtClean="0">
                <a:solidFill>
                  <a:schemeClr val="bg1"/>
                </a:solidFill>
              </a:rPr>
              <a:t>mundo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7534"/>
            <a:ext cx="6111348" cy="431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22325034"/>
              </p:ext>
            </p:extLst>
          </p:nvPr>
        </p:nvGraphicFramePr>
        <p:xfrm>
          <a:off x="-742543" y="512291"/>
          <a:ext cx="5679817" cy="3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fastsolucoes.com.br/blog/wp-content/uploads/2009/09/800px-pdca_cycle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18" y="1314286"/>
            <a:ext cx="4383062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2037" y="3518635"/>
            <a:ext cx="1170658" cy="164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Seta para a direita listrada 21"/>
          <p:cNvSpPr/>
          <p:nvPr/>
        </p:nvSpPr>
        <p:spPr>
          <a:xfrm rot="20487675">
            <a:off x="2799873" y="3517473"/>
            <a:ext cx="1859655" cy="1040608"/>
          </a:xfrm>
          <a:prstGeom prst="stripedRightArrow">
            <a:avLst>
              <a:gd name="adj1" fmla="val 40045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905176" y="2236328"/>
            <a:ext cx="1684883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700" b="1" dirty="0">
                <a:solidFill>
                  <a:srgbClr val="002060"/>
                </a:solidFill>
              </a:rPr>
              <a:t>10 Elementos</a:t>
            </a:r>
            <a:br>
              <a:rPr lang="pt-BR" sz="1700" b="1" dirty="0">
                <a:solidFill>
                  <a:srgbClr val="002060"/>
                </a:solidFill>
              </a:rPr>
            </a:br>
            <a:r>
              <a:rPr lang="pt-BR" sz="1700" b="1" dirty="0">
                <a:solidFill>
                  <a:srgbClr val="002060"/>
                </a:solidFill>
              </a:rPr>
              <a:t> e </a:t>
            </a:r>
            <a:br>
              <a:rPr lang="pt-BR" sz="1700" b="1" dirty="0">
                <a:solidFill>
                  <a:srgbClr val="002060"/>
                </a:solidFill>
              </a:rPr>
            </a:br>
            <a:r>
              <a:rPr lang="pt-BR" sz="1700" b="1" dirty="0">
                <a:solidFill>
                  <a:srgbClr val="002060"/>
                </a:solidFill>
              </a:rPr>
              <a:t>28 Requisitos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6786348" y="785546"/>
            <a:ext cx="2400300" cy="0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ítulo 1"/>
          <p:cNvSpPr txBox="1">
            <a:spLocks/>
          </p:cNvSpPr>
          <p:nvPr/>
        </p:nvSpPr>
        <p:spPr>
          <a:xfrm>
            <a:off x="3456552" y="150165"/>
            <a:ext cx="5687449" cy="40504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4501596"/>
            <a:ext cx="900610" cy="54402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2" y="0"/>
            <a:ext cx="7200798" cy="5555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000" dirty="0">
                <a:solidFill>
                  <a:schemeClr val="tx2"/>
                </a:solidFill>
              </a:rPr>
              <a:t>Sistema de Gestão do  Atuação </a:t>
            </a:r>
            <a:r>
              <a:rPr lang="pt-BR" sz="2000" dirty="0" smtClean="0">
                <a:solidFill>
                  <a:schemeClr val="tx2"/>
                </a:solidFill>
              </a:rPr>
              <a:t>Responsável - </a:t>
            </a:r>
            <a:r>
              <a:rPr lang="pt-BR" sz="2000" dirty="0"/>
              <a:t>Rev. </a:t>
            </a:r>
            <a:r>
              <a:rPr lang="pt-BR" sz="2000" dirty="0" smtClean="0"/>
              <a:t>2011</a:t>
            </a:r>
            <a:r>
              <a:rPr lang="pt-BR" sz="2000" dirty="0" smtClean="0">
                <a:solidFill>
                  <a:schemeClr val="tx2"/>
                </a:solidFill>
              </a:rPr>
              <a:t> 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237719" y="107069"/>
            <a:ext cx="1906281" cy="40504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6743700" y="669472"/>
            <a:ext cx="2400300" cy="0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1892209"/>
              </p:ext>
            </p:extLst>
          </p:nvPr>
        </p:nvGraphicFramePr>
        <p:xfrm>
          <a:off x="1033818" y="627534"/>
          <a:ext cx="6991066" cy="392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CaixaDeTexto 29"/>
          <p:cNvSpPr txBox="1"/>
          <p:nvPr/>
        </p:nvSpPr>
        <p:spPr>
          <a:xfrm>
            <a:off x="1259632" y="4011910"/>
            <a:ext cx="6552727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Diálogo com a Sociedade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3838"/>
            <a:ext cx="1010919" cy="10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4.bp.blogspot.com/-Mug4kuRwFA0/UKcNjJ5EdbI/AAAAAAAAAZk/ILwfQCX1a_M/s1600/Sociedade+civi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859" y="3291830"/>
            <a:ext cx="830422" cy="10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Abrangência</a:t>
            </a:r>
          </a:p>
        </p:txBody>
      </p:sp>
    </p:spTree>
    <p:extLst>
      <p:ext uri="{BB962C8B-B14F-4D97-AF65-F5344CB8AC3E}">
        <p14:creationId xmlns:p14="http://schemas.microsoft.com/office/powerpoint/2010/main" val="16075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1525" y="25603"/>
            <a:ext cx="6652303" cy="555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pt-BR" sz="28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GPS - Global </a:t>
            </a:r>
            <a:r>
              <a:rPr lang="pt-BR" sz="2800" b="1" kern="1200" dirty="0" err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Product</a:t>
            </a:r>
            <a:r>
              <a:rPr lang="pt-BR" sz="28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pt-BR" sz="2800" b="1" kern="1200" dirty="0" err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Strategy</a:t>
            </a:r>
            <a:r>
              <a:rPr lang="pt-BR" sz="28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43" y="987574"/>
            <a:ext cx="6474653" cy="337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tângulo 24"/>
          <p:cNvSpPr/>
          <p:nvPr/>
        </p:nvSpPr>
        <p:spPr>
          <a:xfrm>
            <a:off x="107505" y="3146947"/>
            <a:ext cx="2448272" cy="122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7574"/>
            <a:ext cx="2374346" cy="20873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1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903825" cy="555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Pró-Química – 0800 11 8270</a:t>
            </a:r>
          </a:p>
        </p:txBody>
      </p:sp>
      <p:pic>
        <p:nvPicPr>
          <p:cNvPr id="3" name="Picture 4" descr="http://www.abiquim.org.br/imagens/portal/proquim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81" y="22754"/>
            <a:ext cx="1711142" cy="48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21915" r="13751" b="13695"/>
          <a:stretch>
            <a:fillRect/>
          </a:stretch>
        </p:blipFill>
        <p:spPr bwMode="auto">
          <a:xfrm>
            <a:off x="7234945" y="3023704"/>
            <a:ext cx="1068841" cy="150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1520" y="3291830"/>
            <a:ext cx="655272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000000"/>
                </a:solidFill>
                <a:latin typeface="+mj-lt"/>
                <a:hlinkClick r:id="rId4"/>
              </a:rPr>
              <a:t>http://www.abiquim.org.br/programa/pro-quimica</a:t>
            </a:r>
            <a:r>
              <a:rPr lang="pt-BR" sz="14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pt-BR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Seta para baixo 5"/>
          <p:cNvSpPr>
            <a:spLocks noChangeArrowheads="1"/>
          </p:cNvSpPr>
          <p:nvPr/>
        </p:nvSpPr>
        <p:spPr bwMode="auto">
          <a:xfrm rot="16200000">
            <a:off x="766465" y="4056887"/>
            <a:ext cx="665880" cy="32045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7322" y="793735"/>
            <a:ext cx="88371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b="1" dirty="0" smtClean="0">
                <a:solidFill>
                  <a:srgbClr val="002060"/>
                </a:solidFill>
                <a:latin typeface="+mj-lt"/>
              </a:rPr>
              <a:t>Sistema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de informações e comunicações desenvolvido pela </a:t>
            </a:r>
            <a:r>
              <a:rPr lang="pt-BR" b="1" dirty="0" smtClean="0">
                <a:solidFill>
                  <a:srgbClr val="002060"/>
                </a:solidFill>
                <a:latin typeface="+mj-lt"/>
              </a:rPr>
              <a:t>Abiquim em 1989.</a:t>
            </a:r>
            <a:endParaRPr lang="pt-BR" b="1" dirty="0">
              <a:solidFill>
                <a:srgbClr val="002060"/>
              </a:solidFill>
              <a:latin typeface="+mj-lt"/>
            </a:endParaRPr>
          </a:p>
          <a:p>
            <a:pPr algn="just">
              <a:spcAft>
                <a:spcPts val="1200"/>
              </a:spcAft>
              <a:defRPr/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Objetivo: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002060"/>
                </a:solidFill>
                <a:latin typeface="+mj-lt"/>
              </a:rPr>
              <a:t>Fornecer, via telefone, orientações de natureza técnica em caso de emergências com produtos </a:t>
            </a:r>
            <a:r>
              <a:rPr lang="pt-BR" dirty="0" smtClean="0">
                <a:solidFill>
                  <a:srgbClr val="002060"/>
                </a:solidFill>
                <a:latin typeface="+mj-lt"/>
              </a:rPr>
              <a:t>químicos.</a:t>
            </a:r>
            <a:endParaRPr lang="pt-BR" dirty="0">
              <a:solidFill>
                <a:srgbClr val="002060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pc="-30" dirty="0">
                <a:solidFill>
                  <a:srgbClr val="002060"/>
                </a:solidFill>
                <a:latin typeface="+mj-lt"/>
              </a:rPr>
              <a:t>Operação </a:t>
            </a:r>
            <a:r>
              <a:rPr lang="pt-BR" spc="-30" dirty="0" smtClean="0">
                <a:solidFill>
                  <a:srgbClr val="002060"/>
                </a:solidFill>
                <a:latin typeface="+mj-lt"/>
              </a:rPr>
              <a:t>ininterrupta </a:t>
            </a:r>
            <a:r>
              <a:rPr lang="pt-BR" spc="-30" dirty="0">
                <a:solidFill>
                  <a:srgbClr val="002060"/>
                </a:solidFill>
                <a:latin typeface="+mj-lt"/>
              </a:rPr>
              <a:t>24 horas por dia de qualquer parte do território nacional, sempre que ocorrer uma situação claramente emergencial envolvendo produtos químicos, tanto durante o transporte como em locais fixos.</a:t>
            </a:r>
            <a:r>
              <a:rPr lang="pt-BR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2672" b="4306"/>
          <a:stretch>
            <a:fillRect/>
          </a:stretch>
        </p:blipFill>
        <p:spPr bwMode="auto">
          <a:xfrm>
            <a:off x="1719280" y="3772902"/>
            <a:ext cx="1772600" cy="131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7346151" y="4531473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002060"/>
                </a:solidFill>
              </a:rPr>
              <a:t>USA/DOT 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423990" y="4404836"/>
            <a:ext cx="4252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ACC/</a:t>
            </a:r>
            <a:r>
              <a:rPr lang="en-US" sz="1200" b="1" dirty="0" err="1" smtClean="0">
                <a:solidFill>
                  <a:srgbClr val="002060"/>
                </a:solidFill>
              </a:rPr>
              <a:t>Chemtrec</a:t>
            </a:r>
            <a:r>
              <a:rPr lang="en-US" sz="12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American Chemical Council</a:t>
            </a:r>
          </a:p>
          <a:p>
            <a:r>
              <a:rPr lang="en-US" sz="1200" dirty="0">
                <a:solidFill>
                  <a:srgbClr val="002060"/>
                </a:solidFill>
              </a:rPr>
              <a:t>Chemical Transportation Emergency Center</a:t>
            </a:r>
          </a:p>
        </p:txBody>
      </p:sp>
    </p:spTree>
    <p:extLst>
      <p:ext uri="{BB962C8B-B14F-4D97-AF65-F5344CB8AC3E}">
        <p14:creationId xmlns:p14="http://schemas.microsoft.com/office/powerpoint/2010/main" val="33411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003799"/>
            <a:ext cx="8532440" cy="720079"/>
          </a:xfrm>
        </p:spPr>
        <p:txBody>
          <a:bodyPr>
            <a:noAutofit/>
          </a:bodyPr>
          <a:lstStyle/>
          <a:p>
            <a:pPr marL="173038"/>
            <a:r>
              <a:rPr lang="pt-BR" sz="1600" dirty="0">
                <a:solidFill>
                  <a:srgbClr val="002060"/>
                </a:solidFill>
              </a:rPr>
              <a:t>P2R2 da Defesa Civil do Paraná</a:t>
            </a:r>
            <a:r>
              <a:rPr lang="pt-BR" sz="1600" dirty="0" smtClean="0">
                <a:solidFill>
                  <a:srgbClr val="002060"/>
                </a:solidFill>
              </a:rPr>
              <a:t/>
            </a:r>
            <a:br>
              <a:rPr lang="pt-BR" sz="1600" dirty="0" smtClean="0">
                <a:solidFill>
                  <a:srgbClr val="002060"/>
                </a:solidFill>
              </a:rPr>
            </a:br>
            <a:r>
              <a:rPr lang="pt-BR" sz="1600" dirty="0">
                <a:solidFill>
                  <a:srgbClr val="002060"/>
                </a:solidFill>
              </a:rPr>
              <a:t>Atuação Responsável® </a:t>
            </a:r>
            <a:r>
              <a:rPr lang="pt-BR" sz="1600" dirty="0" smtClean="0">
                <a:solidFill>
                  <a:srgbClr val="002060"/>
                </a:solidFill>
              </a:rPr>
              <a:t/>
            </a:r>
            <a:br>
              <a:rPr lang="pt-BR" sz="1600" dirty="0" smtClean="0">
                <a:solidFill>
                  <a:srgbClr val="002060"/>
                </a:solidFill>
              </a:rPr>
            </a:br>
            <a:r>
              <a:rPr lang="pt-BR" sz="1600" dirty="0" smtClean="0">
                <a:solidFill>
                  <a:srgbClr val="002060"/>
                </a:solidFill>
              </a:rPr>
              <a:t>SASSMAQ </a:t>
            </a:r>
            <a:r>
              <a:rPr lang="pt-BR" sz="1600" dirty="0">
                <a:solidFill>
                  <a:srgbClr val="002060"/>
                </a:solidFill>
              </a:rPr>
              <a:t>- Sistema de Avaliação de Segurança, Saúde, Meio Ambiente e Qualidade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0" y="394106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Gerência de Gestão Empresarial</a:t>
            </a:r>
          </a:p>
          <a:p>
            <a:pPr algn="ctr"/>
            <a:r>
              <a:rPr lang="es-ES" sz="11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Luiz Shizuo Harayashiki</a:t>
            </a:r>
            <a:endParaRPr lang="pt-BR" sz="11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Pró-Química – 0800 11 8270</a:t>
            </a:r>
          </a:p>
        </p:txBody>
      </p:sp>
      <p:cxnSp>
        <p:nvCxnSpPr>
          <p:cNvPr id="3" name="Conector angulado 19"/>
          <p:cNvCxnSpPr>
            <a:endCxn id="10" idx="1"/>
          </p:cNvCxnSpPr>
          <p:nvPr/>
        </p:nvCxnSpPr>
        <p:spPr>
          <a:xfrm>
            <a:off x="3527885" y="3033290"/>
            <a:ext cx="1476163" cy="193790"/>
          </a:xfrm>
          <a:prstGeom prst="bentConnector3">
            <a:avLst>
              <a:gd name="adj1" fmla="val 872"/>
            </a:avLst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/>
          <p:cNvCxnSpPr/>
          <p:nvPr/>
        </p:nvCxnSpPr>
        <p:spPr>
          <a:xfrm flipV="1">
            <a:off x="4139952" y="1203598"/>
            <a:ext cx="0" cy="53528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2843808" y="1220560"/>
            <a:ext cx="0" cy="573618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411760" y="851228"/>
            <a:ext cx="2232248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Local do Acidente</a:t>
            </a:r>
            <a:endParaRPr lang="pt-BR" sz="1600" dirty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3768" y="1794178"/>
            <a:ext cx="2088232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Central de</a:t>
            </a:r>
          </a:p>
          <a:p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Informações</a:t>
            </a:r>
          </a:p>
          <a:p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Pró-Química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5576" y="2946306"/>
            <a:ext cx="1368152" cy="584775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Produtor/</a:t>
            </a:r>
          </a:p>
          <a:p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Expedidor</a:t>
            </a:r>
            <a:endParaRPr lang="pt-BR" sz="1600" dirty="0">
              <a:solidFill>
                <a:srgbClr val="0033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4048" y="2442250"/>
            <a:ext cx="3672408" cy="156966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/>
          </a:lstStyle>
          <a:p>
            <a:pPr marL="285750" indent="-285750" algn="l">
              <a:buFont typeface="Arial" pitchFamily="34" charset="0"/>
              <a:buChar char="•"/>
            </a:pPr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Corpo </a:t>
            </a: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de Bombeiros</a:t>
            </a:r>
            <a:endParaRPr lang="pt-BR" sz="1600" dirty="0">
              <a:solidFill>
                <a:srgbClr val="003300"/>
              </a:solidFill>
              <a:latin typeface="+mj-lt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Defesa </a:t>
            </a: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Civil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Órgãos de Meio Ambiente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Polícia Rodoviária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Transportadores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Etc.</a:t>
            </a:r>
            <a:endParaRPr lang="pt-BR" sz="1600" dirty="0">
              <a:solidFill>
                <a:srgbClr val="0033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1" name="Conector angulado 15"/>
          <p:cNvCxnSpPr>
            <a:endCxn id="9" idx="3"/>
          </p:cNvCxnSpPr>
          <p:nvPr/>
        </p:nvCxnSpPr>
        <p:spPr>
          <a:xfrm rot="10800000" flipV="1">
            <a:off x="2123729" y="2658274"/>
            <a:ext cx="1404157" cy="580420"/>
          </a:xfrm>
          <a:prstGeom prst="bentConnector3">
            <a:avLst>
              <a:gd name="adj1" fmla="val -1648"/>
            </a:avLst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25"/>
          <p:cNvCxnSpPr>
            <a:stCxn id="10" idx="0"/>
            <a:endCxn id="7" idx="3"/>
          </p:cNvCxnSpPr>
          <p:nvPr/>
        </p:nvCxnSpPr>
        <p:spPr>
          <a:xfrm rot="16200000" flipV="1">
            <a:off x="5031258" y="633256"/>
            <a:ext cx="1421745" cy="2196244"/>
          </a:xfrm>
          <a:prstGeom prst="bentConnector2">
            <a:avLst/>
          </a:prstGeom>
          <a:ln w="28575">
            <a:solidFill>
              <a:srgbClr val="0033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27"/>
          <p:cNvCxnSpPr>
            <a:stCxn id="9" idx="0"/>
            <a:endCxn id="7" idx="1"/>
          </p:cNvCxnSpPr>
          <p:nvPr/>
        </p:nvCxnSpPr>
        <p:spPr>
          <a:xfrm rot="5400000" flipH="1" flipV="1">
            <a:off x="962806" y="1497352"/>
            <a:ext cx="1925801" cy="972108"/>
          </a:xfrm>
          <a:prstGeom prst="bentConnector2">
            <a:avLst/>
          </a:prstGeom>
          <a:ln w="28575">
            <a:solidFill>
              <a:srgbClr val="0033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9512" y="415592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Acompanhamento dos procedimentos adotados pelas equipes de socorro no local, via </a:t>
            </a: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telefone.</a:t>
            </a:r>
            <a:endParaRPr lang="pt-BR" sz="1600" dirty="0">
              <a:solidFill>
                <a:srgbClr val="003300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>
                <a:solidFill>
                  <a:srgbClr val="003300"/>
                </a:solidFill>
                <a:latin typeface="+mj-lt"/>
                <a:cs typeface="Arial" pitchFamily="34" charset="0"/>
              </a:rPr>
              <a:t>Relatório com os dados da ocorrência para fins estatísticos e </a:t>
            </a:r>
            <a:r>
              <a:rPr lang="pt-BR" sz="1600" dirty="0" smtClean="0">
                <a:solidFill>
                  <a:srgbClr val="003300"/>
                </a:solidFill>
                <a:latin typeface="+mj-lt"/>
                <a:cs typeface="Arial" pitchFamily="34" charset="0"/>
              </a:rPr>
              <a:t>controle.</a:t>
            </a:r>
            <a:endParaRPr lang="pt-BR" sz="1600" dirty="0">
              <a:solidFill>
                <a:srgbClr val="0033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Olho Vivo na Estrada</a:t>
            </a:r>
          </a:p>
        </p:txBody>
      </p:sp>
      <p:pic>
        <p:nvPicPr>
          <p:cNvPr id="3" name="Imagem 2" descr="logo olho vivo_vert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47" y="699542"/>
            <a:ext cx="1578634" cy="177520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" y="620688"/>
            <a:ext cx="8964488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065338" algn="just">
              <a:tabLst>
                <a:tab pos="2333625" algn="l"/>
              </a:tabLst>
            </a:pP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Modelo de melhoria contínua na segurança do transporte, com foco no comportamento humano.</a:t>
            </a:r>
          </a:p>
          <a:p>
            <a:pPr marL="2065338" algn="just">
              <a:tabLst>
                <a:tab pos="2333625" algn="l"/>
              </a:tabLst>
            </a:pPr>
            <a:endParaRPr lang="pt-BR" sz="16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2065338" algn="just">
              <a:tabLst>
                <a:tab pos="2333625" algn="l"/>
              </a:tabLst>
            </a:pPr>
            <a:r>
              <a:rPr lang="pt-BR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Objetivo</a:t>
            </a:r>
          </a:p>
          <a:p>
            <a:pPr marL="2065338" algn="just">
              <a:tabLst>
                <a:tab pos="2333625" algn="l"/>
              </a:tabLst>
            </a:pP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Reduzir ao mínimo a ocorrência de acidentes sérios através da prevenção de atitudes inseguras durante a distribuição de produtos químicos</a:t>
            </a:r>
          </a:p>
          <a:p>
            <a:pPr marL="2065338" algn="just">
              <a:tabLst>
                <a:tab pos="2333625" algn="l"/>
              </a:tabLst>
            </a:pPr>
            <a:endParaRPr lang="pt-BR" sz="16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2065338" algn="just">
              <a:tabLst>
                <a:tab pos="233362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BASE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- 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Wingdings"/>
              </a:rPr>
              <a:t>M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odelo 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desenvolvido e aplicado pela Dow Brasil. </a:t>
            </a:r>
          </a:p>
          <a:p>
            <a:pPr marL="536575" indent="-363538" algn="ctr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r>
              <a:rPr lang="pt-BR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APOIO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</a:p>
          <a:p>
            <a:pPr marL="515937" indent="-34290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t-BR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Associquim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– Associação Brasileira do Comércio de Produtos Químicos, </a:t>
            </a:r>
          </a:p>
          <a:p>
            <a:pPr marL="515937" indent="-342900" algn="just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NTC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 – Associação Nacional do Transporte de Cargas e Logística, </a:t>
            </a:r>
            <a:endParaRPr lang="pt-BR" sz="16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515937" indent="-342900" algn="just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ABTLP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 – Associação 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Bras. do 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Transporte e Logística de Produtos Perigosos, </a:t>
            </a:r>
          </a:p>
          <a:p>
            <a:pPr marL="515937" indent="-342900" algn="just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Fetcesp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 – Federação dos Transportadores de Carga do Estado de São Paulo</a:t>
            </a:r>
          </a:p>
          <a:p>
            <a:pPr marL="515937" indent="-342900" algn="just"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Setcesp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 – Sindicato das Empresas de Transporte de Carga do Estado de 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SP. </a:t>
            </a:r>
          </a:p>
          <a:p>
            <a:pPr marL="536575" indent="-363538" algn="ctr">
              <a:spcBef>
                <a:spcPts val="1200"/>
              </a:spcBef>
              <a:spcAft>
                <a:spcPts val="0"/>
              </a:spcAft>
              <a:tabLst>
                <a:tab pos="536575" algn="l"/>
              </a:tabLst>
            </a:pPr>
            <a:r>
              <a:rPr lang="pt-BR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TREINAMENTO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</a:p>
          <a:p>
            <a:pPr marL="515937" indent="-34290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</a:pPr>
            <a:r>
              <a:rPr lang="pt-BR" sz="1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Sest</a:t>
            </a: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/</a:t>
            </a:r>
            <a:r>
              <a:rPr lang="pt-BR" sz="1600" b="1" dirty="0" err="1">
                <a:solidFill>
                  <a:srgbClr val="002060"/>
                </a:solidFill>
                <a:latin typeface="+mj-lt"/>
                <a:cs typeface="Arial" pitchFamily="34" charset="0"/>
              </a:rPr>
              <a:t>Senat</a:t>
            </a:r>
            <a:r>
              <a:rPr lang="pt-BR" sz="1600" b="1" dirty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- Serviço 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Social do 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Transporte/Serviço </a:t>
            </a:r>
            <a:r>
              <a:rPr lang="pt-BR" sz="1600" dirty="0">
                <a:solidFill>
                  <a:srgbClr val="002060"/>
                </a:solidFill>
                <a:latin typeface="+mj-lt"/>
                <a:cs typeface="Arial" pitchFamily="34" charset="0"/>
              </a:rPr>
              <a:t>Nacional de </a:t>
            </a:r>
            <a:r>
              <a:rPr lang="pt-BR" sz="16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Aprendizagem do Transporte</a:t>
            </a:r>
            <a:endParaRPr lang="pt-BR" sz="16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SASSMAQ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569200" y="3328616"/>
            <a:ext cx="1574800" cy="274637"/>
          </a:xfrm>
        </p:spPr>
        <p:txBody>
          <a:bodyPr/>
          <a:lstStyle/>
          <a:p>
            <a:fld id="{603DE652-5961-4E25-9950-7689F1887171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283718"/>
            <a:ext cx="9144000" cy="2097087"/>
          </a:xfrm>
          <a:prstGeom prst="rect">
            <a:avLst/>
          </a:prstGeom>
          <a:solidFill>
            <a:schemeClr val="tx2">
              <a:alpha val="2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5497" y="2429083"/>
            <a:ext cx="2232247" cy="2062499"/>
          </a:xfrm>
          <a:prstGeom prst="ellipse">
            <a:avLst/>
          </a:prstGeom>
          <a:solidFill>
            <a:srgbClr val="003300">
              <a:alpha val="20000"/>
            </a:srgb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" name="Picture 7" descr="LOGO SASSMAQ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95" y="2883024"/>
            <a:ext cx="1820140" cy="11591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339752" y="2488705"/>
            <a:ext cx="468052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sz="2100" dirty="0" smtClean="0">
                <a:solidFill>
                  <a:srgbClr val="002060"/>
                </a:solidFill>
                <a:cs typeface="Arial" pitchFamily="34" charset="0"/>
              </a:rPr>
              <a:t>Sistema implantado em 2001 para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100" dirty="0" smtClean="0">
                <a:solidFill>
                  <a:srgbClr val="002060"/>
                </a:solidFill>
                <a:cs typeface="Arial" pitchFamily="34" charset="0"/>
              </a:rPr>
              <a:t>avaliação de transportadoras com o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100" dirty="0" smtClean="0">
                <a:solidFill>
                  <a:srgbClr val="002060"/>
                </a:solidFill>
                <a:cs typeface="Arial" pitchFamily="34" charset="0"/>
              </a:rPr>
              <a:t>objetivo de aumentar os padrões de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100" dirty="0" smtClean="0">
                <a:solidFill>
                  <a:srgbClr val="002060"/>
                </a:solidFill>
                <a:cs typeface="Arial" pitchFamily="34" charset="0"/>
              </a:rPr>
              <a:t>segurança no transporte, estocagem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100" dirty="0" smtClean="0">
                <a:solidFill>
                  <a:srgbClr val="002060"/>
                </a:solidFill>
                <a:cs typeface="Arial" pitchFamily="34" charset="0"/>
              </a:rPr>
              <a:t>e distribuição de produtos químicos</a:t>
            </a:r>
            <a:r>
              <a:rPr lang="pt-BR" sz="2000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endParaRPr lang="pt-BR" sz="20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9323" r="25098" b="5495"/>
          <a:stretch>
            <a:fillRect/>
          </a:stretch>
        </p:blipFill>
        <p:spPr bwMode="auto">
          <a:xfrm>
            <a:off x="7020272" y="1635646"/>
            <a:ext cx="2123728" cy="2213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7"/>
          <p:cNvSpPr>
            <a:spLocks noChangeArrowheads="1"/>
          </p:cNvSpPr>
          <p:nvPr/>
        </p:nvSpPr>
        <p:spPr bwMode="auto">
          <a:xfrm>
            <a:off x="1187022" y="771550"/>
            <a:ext cx="7956978" cy="1384995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173038"/>
            <a:r>
              <a:rPr lang="pt-BR" sz="2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SASSMAQ</a:t>
            </a:r>
          </a:p>
          <a:p>
            <a:pPr marL="173038" algn="just"/>
            <a:r>
              <a:rPr lang="pt-BR" sz="21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Sistema de Avaliação de Segurança, Saúde, </a:t>
            </a:r>
          </a:p>
          <a:p>
            <a:pPr marL="173038" algn="just"/>
            <a:r>
              <a:rPr lang="pt-BR" sz="21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Meio Ambiente e Qualidade</a:t>
            </a:r>
          </a:p>
          <a:p>
            <a:endParaRPr lang="pt-B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 descr="http://canais.abiquim.org.br/sassmaq/images/layout_01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7534"/>
            <a:ext cx="12235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420331" y="4654702"/>
            <a:ext cx="4591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Cefic</a:t>
            </a:r>
            <a:r>
              <a:rPr lang="en-US" sz="1400" b="1" dirty="0" smtClean="0">
                <a:solidFill>
                  <a:srgbClr val="002060"/>
                </a:solidFill>
              </a:rPr>
              <a:t>/SQAS</a:t>
            </a:r>
            <a:r>
              <a:rPr lang="en-US" sz="1400" dirty="0">
                <a:solidFill>
                  <a:srgbClr val="002060"/>
                </a:solidFill>
              </a:rPr>
              <a:t> </a:t>
            </a:r>
            <a:r>
              <a:rPr lang="en-US" sz="1400" dirty="0" smtClean="0">
                <a:solidFill>
                  <a:srgbClr val="002060"/>
                </a:solidFill>
              </a:rPr>
              <a:t>:European </a:t>
            </a:r>
            <a:r>
              <a:rPr lang="en-US" sz="1400" dirty="0">
                <a:solidFill>
                  <a:srgbClr val="002060"/>
                </a:solidFill>
              </a:rPr>
              <a:t>Chemical Industry </a:t>
            </a:r>
            <a:r>
              <a:rPr lang="en-US" sz="1400" dirty="0" smtClean="0">
                <a:solidFill>
                  <a:srgbClr val="002060"/>
                </a:solidFill>
              </a:rPr>
              <a:t>Council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	   Safety </a:t>
            </a:r>
            <a:r>
              <a:rPr lang="en-US" sz="1400" dirty="0">
                <a:solidFill>
                  <a:srgbClr val="002060"/>
                </a:solidFill>
              </a:rPr>
              <a:t>and Quality Assessment Systems 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3568" y="915566"/>
            <a:ext cx="7772400" cy="2304256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  <a:t>Números </a:t>
            </a:r>
            <a:b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  <a:t>da </a:t>
            </a:r>
            <a:b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  <a:t>logística de </a:t>
            </a:r>
            <a:r>
              <a:rPr lang="pt-BR" sz="3600" dirty="0">
                <a:solidFill>
                  <a:srgbClr val="1F497D">
                    <a:lumMod val="75000"/>
                  </a:srgbClr>
                </a:solidFill>
              </a:rPr>
              <a:t>transporte</a:t>
            </a:r>
            <a:r>
              <a:rPr lang="pt-BR" sz="4000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pt-BR" sz="4000" dirty="0">
                <a:solidFill>
                  <a:srgbClr val="1F497D">
                    <a:lumMod val="75000"/>
                  </a:srgbClr>
                </a:solidFill>
              </a:rPr>
            </a:br>
            <a:endParaRPr lang="pt-BR" sz="4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E652-5961-4E25-9950-7689F188717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86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2" y="0"/>
            <a:ext cx="7056782" cy="555526"/>
          </a:xfrm>
        </p:spPr>
        <p:txBody>
          <a:bodyPr>
            <a:noAutofit/>
          </a:bodyPr>
          <a:lstStyle/>
          <a:p>
            <a:r>
              <a:rPr lang="pt-BR" sz="2400" dirty="0" smtClean="0"/>
              <a:t>SASSMAQ </a:t>
            </a:r>
            <a:r>
              <a:rPr lang="pt-BR" sz="2400" dirty="0"/>
              <a:t>– Transporte Rodoviário </a:t>
            </a:r>
            <a:r>
              <a:rPr lang="pt-BR" sz="2400" dirty="0" smtClean="0"/>
              <a:t>– O setor</a:t>
            </a:r>
            <a:endParaRPr lang="pt-BR" sz="2400" dirty="0"/>
          </a:p>
        </p:txBody>
      </p:sp>
      <p:sp>
        <p:nvSpPr>
          <p:cNvPr id="4" name="CaixaDeTexto 1"/>
          <p:cNvSpPr txBox="1">
            <a:spLocks noGrp="1" noChangeArrowheads="1"/>
          </p:cNvSpPr>
          <p:nvPr>
            <p:ph type="body" sz="quarter" idx="4294967295"/>
          </p:nvPr>
        </p:nvSpPr>
        <p:spPr bwMode="auto">
          <a:xfrm>
            <a:off x="5364088" y="987574"/>
            <a:ext cx="3528392" cy="19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algn="just" eaLnBrk="1" hangingPunct="1"/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pt-BR" sz="16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 do  PIB é transportado pelo modal </a:t>
            </a:r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rodoviário. </a:t>
            </a:r>
          </a:p>
          <a:p>
            <a:pPr marL="0" algn="just" eaLnBrk="1" hangingPunct="1"/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número já foi superior a 70%.</a:t>
            </a:r>
          </a:p>
          <a:p>
            <a:pPr marL="0" algn="just" eaLnBrk="1" hangingPunct="1"/>
            <a:endParaRPr lang="pt-BR" sz="16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 eaLnBrk="1" hangingPunct="1"/>
            <a:r>
              <a:rPr lang="pt-BR" sz="1600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modais que competem com o rodoviário nas cargas são o ferroviário e a cabotagem. </a:t>
            </a:r>
            <a:endParaRPr lang="pt-BR" sz="16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4543335"/>
            <a:ext cx="8568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TKU é uma unidade física que mede esforço. </a:t>
            </a:r>
            <a:endParaRPr lang="pt-BR" sz="1100" dirty="0" smtClean="0"/>
          </a:p>
          <a:p>
            <a:r>
              <a:rPr lang="pt-BR" sz="1100" dirty="0" smtClean="0"/>
              <a:t>Pode </a:t>
            </a:r>
            <a:r>
              <a:rPr lang="pt-BR" sz="1100" dirty="0"/>
              <a:t>ser entendida como toneladas transportadas por quilômetro útil.(ton. transportada pela distância em </a:t>
            </a:r>
            <a:r>
              <a:rPr lang="pt-BR" sz="1100" dirty="0" smtClean="0"/>
              <a:t>quilômetros)</a:t>
            </a:r>
            <a:endParaRPr lang="pt-BR" sz="11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10161"/>
              </p:ext>
            </p:extLst>
          </p:nvPr>
        </p:nvGraphicFramePr>
        <p:xfrm>
          <a:off x="263998" y="987574"/>
          <a:ext cx="4968552" cy="2934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992"/>
                <a:gridCol w="1934004"/>
                <a:gridCol w="1378556"/>
              </a:tblGrid>
              <a:tr h="2949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MATRIZ TRANSPORTE DE CARGA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9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Modal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Milhões  Tku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Participação 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Rodoviário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485.625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61,10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Ferroviário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164.809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20.70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Aquaviário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108.000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13.60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Dutoviário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33.300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4.20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Aéreo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3.169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0.40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794.903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0810"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</a:rPr>
                        <a:t>100.00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54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</a:rPr>
                        <a:t>Fonte: Revista CNT </a:t>
                      </a:r>
                      <a:r>
                        <a:rPr lang="pt-BR" sz="1600" dirty="0" smtClean="0">
                          <a:effectLst/>
                        </a:rPr>
                        <a:t>n.220 </a:t>
                      </a:r>
                      <a:r>
                        <a:rPr lang="pt-BR" sz="1600" dirty="0">
                          <a:effectLst/>
                        </a:rPr>
                        <a:t>– janeiro 2014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2" y="0"/>
            <a:ext cx="7056782" cy="555526"/>
          </a:xfrm>
        </p:spPr>
        <p:txBody>
          <a:bodyPr>
            <a:noAutofit/>
          </a:bodyPr>
          <a:lstStyle/>
          <a:p>
            <a:r>
              <a:rPr lang="pt-BR" sz="2400" dirty="0"/>
              <a:t>SASSMAQ – Transporte Rodoviário – O setor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267744" y="-490671"/>
            <a:ext cx="6120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t-BR" b="0" dirty="0"/>
              <a:t>Logística de produtos químicos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769411"/>
              </p:ext>
            </p:extLst>
          </p:nvPr>
        </p:nvGraphicFramePr>
        <p:xfrm>
          <a:off x="6516216" y="585143"/>
          <a:ext cx="2627784" cy="3312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749"/>
                <a:gridCol w="1226035"/>
              </a:tblGrid>
              <a:tr h="428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VEÍCULOS DE CARGA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FROTA NACIONAL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CAMIONETA ( 1,5  a 3,49 t)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95.237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UTILITÁRIO ( 0,5 a 1,49 t 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40.292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CAMINHÃO  leve( 3,5 a 7,99 t</a:t>
                      </a:r>
                      <a:r>
                        <a:rPr lang="pt-BR" sz="900" baseline="0" dirty="0" smtClean="0">
                          <a:effectLst/>
                        </a:rPr>
                        <a:t> )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201.861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>
                          <a:effectLst/>
                        </a:rPr>
                        <a:t>CAMINHÃO </a:t>
                      </a:r>
                      <a:r>
                        <a:rPr lang="pt-BR" sz="900" dirty="0" smtClean="0">
                          <a:effectLst/>
                        </a:rPr>
                        <a:t> ( 8 a 29 t)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724.557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CAMINHÃO</a:t>
                      </a:r>
                      <a:r>
                        <a:rPr lang="pt-BR" sz="900" baseline="0" dirty="0" smtClean="0">
                          <a:effectLst/>
                        </a:rPr>
                        <a:t> TRATOR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471.365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CAMINHÃO TRATOR TK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3.485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SEMI</a:t>
                      </a:r>
                      <a:r>
                        <a:rPr lang="pt-BR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REBOQUES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581.888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6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REBOQUES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42.212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BITREM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2.568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704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pt-BR" sz="900" dirty="0">
                          <a:effectLst/>
                        </a:rPr>
                        <a:t>Fonte: </a:t>
                      </a:r>
                      <a:r>
                        <a:rPr lang="pt-BR" sz="900" dirty="0" smtClean="0">
                          <a:effectLst/>
                        </a:rPr>
                        <a:t>DENATRAN </a:t>
                      </a:r>
                      <a:r>
                        <a:rPr lang="pt-BR" sz="900" dirty="0">
                          <a:effectLst/>
                        </a:rPr>
                        <a:t>- </a:t>
                      </a:r>
                      <a:r>
                        <a:rPr lang="pt-BR" sz="900" dirty="0" smtClean="0">
                          <a:effectLst/>
                        </a:rPr>
                        <a:t>08-2014            </a:t>
                      </a:r>
                      <a:r>
                        <a:rPr lang="pt-BR" sz="1200" b="1" dirty="0" smtClean="0">
                          <a:effectLst/>
                        </a:rPr>
                        <a:t>2.165.465</a:t>
                      </a:r>
                      <a:endParaRPr lang="pt-B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796166"/>
              </p:ext>
            </p:extLst>
          </p:nvPr>
        </p:nvGraphicFramePr>
        <p:xfrm>
          <a:off x="0" y="508673"/>
          <a:ext cx="6300192" cy="449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6228184" y="4167819"/>
            <a:ext cx="280796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NOTA:</a:t>
            </a:r>
          </a:p>
          <a:p>
            <a:r>
              <a:rPr lang="en-US" sz="1000" dirty="0"/>
              <a:t>C</a:t>
            </a:r>
            <a:r>
              <a:rPr lang="en-US" sz="1000" dirty="0" smtClean="0"/>
              <a:t>TC </a:t>
            </a:r>
            <a:r>
              <a:rPr lang="en-US" sz="1000" dirty="0"/>
              <a:t>- </a:t>
            </a:r>
            <a:r>
              <a:rPr lang="en-US" sz="1000" dirty="0" err="1"/>
              <a:t>Cooperativa</a:t>
            </a:r>
            <a:r>
              <a:rPr lang="en-US" sz="1000" dirty="0"/>
              <a:t> de </a:t>
            </a:r>
            <a:r>
              <a:rPr lang="en-US" sz="1000" dirty="0" err="1"/>
              <a:t>Transporte</a:t>
            </a:r>
            <a:r>
              <a:rPr lang="en-US" sz="1000" dirty="0"/>
              <a:t> de </a:t>
            </a:r>
            <a:r>
              <a:rPr lang="en-US" sz="1000" dirty="0" err="1"/>
              <a:t>Cargas</a:t>
            </a:r>
            <a:endParaRPr lang="pt-BR" sz="1000" dirty="0"/>
          </a:p>
          <a:p>
            <a:r>
              <a:rPr lang="en-US" sz="1000" dirty="0" smtClean="0"/>
              <a:t>ETC - </a:t>
            </a:r>
            <a:r>
              <a:rPr lang="en-US" sz="1000" dirty="0" err="1"/>
              <a:t>Empresa</a:t>
            </a:r>
            <a:r>
              <a:rPr lang="en-US" sz="1000" dirty="0"/>
              <a:t> de </a:t>
            </a:r>
            <a:r>
              <a:rPr lang="en-US" sz="1000" dirty="0" err="1"/>
              <a:t>Transportes</a:t>
            </a:r>
            <a:r>
              <a:rPr lang="en-US" sz="1000" dirty="0"/>
              <a:t> de </a:t>
            </a:r>
            <a:r>
              <a:rPr lang="en-US" sz="1000" dirty="0" err="1"/>
              <a:t>Cargas</a:t>
            </a:r>
            <a:r>
              <a:rPr lang="en-US" sz="1000" dirty="0"/>
              <a:t> </a:t>
            </a:r>
            <a:endParaRPr lang="en-US" sz="1000" dirty="0" smtClean="0"/>
          </a:p>
          <a:p>
            <a:r>
              <a:rPr lang="en-US" sz="1000" dirty="0" smtClean="0"/>
              <a:t>TAC - </a:t>
            </a:r>
            <a:r>
              <a:rPr lang="en-US" sz="1000" dirty="0" err="1" smtClean="0"/>
              <a:t>Transportador</a:t>
            </a:r>
            <a:r>
              <a:rPr lang="en-US" sz="1000" dirty="0" smtClean="0"/>
              <a:t> </a:t>
            </a:r>
            <a:r>
              <a:rPr lang="en-US" sz="1000" dirty="0" err="1" smtClean="0"/>
              <a:t>Autônomo</a:t>
            </a:r>
            <a:r>
              <a:rPr lang="en-US" sz="1000" dirty="0" smtClean="0"/>
              <a:t> </a:t>
            </a:r>
            <a:r>
              <a:rPr lang="en-US" sz="1000" dirty="0"/>
              <a:t>de </a:t>
            </a:r>
            <a:r>
              <a:rPr lang="en-US" sz="1000" dirty="0" err="1" smtClean="0"/>
              <a:t>Cargas</a:t>
            </a:r>
            <a:r>
              <a:rPr lang="en-US" sz="1000" dirty="0" smtClean="0"/>
              <a:t> </a:t>
            </a:r>
            <a:r>
              <a:rPr lang="pt-BR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97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2" y="0"/>
            <a:ext cx="7056782" cy="555526"/>
          </a:xfrm>
        </p:spPr>
        <p:txBody>
          <a:bodyPr>
            <a:noAutofit/>
          </a:bodyPr>
          <a:lstStyle/>
          <a:p>
            <a:r>
              <a:rPr lang="pt-BR" sz="2400" dirty="0"/>
              <a:t>SASSMAQ – Transporte Rodoviário – O setor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677682"/>
              </p:ext>
            </p:extLst>
          </p:nvPr>
        </p:nvGraphicFramePr>
        <p:xfrm>
          <a:off x="1187624" y="585143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8971" y="4435614"/>
            <a:ext cx="280796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NOTA:</a:t>
            </a:r>
          </a:p>
          <a:p>
            <a:r>
              <a:rPr lang="en-US" sz="1000" dirty="0"/>
              <a:t>C</a:t>
            </a:r>
            <a:r>
              <a:rPr lang="en-US" sz="1000" dirty="0" smtClean="0"/>
              <a:t>TC </a:t>
            </a:r>
            <a:r>
              <a:rPr lang="en-US" sz="1000" dirty="0"/>
              <a:t>- </a:t>
            </a:r>
            <a:r>
              <a:rPr lang="pt-BR" sz="1000" dirty="0" smtClean="0"/>
              <a:t>Cooperativa de Transporte de Cargas</a:t>
            </a:r>
          </a:p>
          <a:p>
            <a:r>
              <a:rPr lang="pt-BR" sz="1000" dirty="0" smtClean="0"/>
              <a:t>ETC - Empresa de Transportes de Cargas </a:t>
            </a:r>
          </a:p>
          <a:p>
            <a:r>
              <a:rPr lang="pt-BR" sz="1000" dirty="0" smtClean="0"/>
              <a:t>TAC - Transportador Autônomo de Cargas  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76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139950" y="46214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pt-BR" sz="1000" i="1" dirty="0">
                <a:solidFill>
                  <a:schemeClr val="tx2"/>
                </a:solidFill>
              </a:rPr>
              <a:t>Fonte: </a:t>
            </a:r>
            <a:r>
              <a:rPr lang="pt-BR" sz="1000" i="1" dirty="0" smtClean="0">
                <a:solidFill>
                  <a:schemeClr val="tx2"/>
                </a:solidFill>
                <a:hlinkClick r:id="rId2"/>
              </a:rPr>
              <a:t>www.antt.gov.br/RNTRC_emnumeros.asp</a:t>
            </a:r>
            <a:r>
              <a:rPr lang="pt-BR" sz="1000" i="1" dirty="0" smtClean="0">
                <a:solidFill>
                  <a:schemeClr val="tx2"/>
                </a:solidFill>
              </a:rPr>
              <a:t> -   </a:t>
            </a:r>
            <a:endParaRPr lang="pt-BR" sz="1000" i="1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15616" y="4867662"/>
            <a:ext cx="26778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altLang="pt-BR" sz="1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Atualizado em: </a:t>
            </a:r>
            <a:r>
              <a:rPr lang="pt-BR" altLang="pt-BR" sz="1000" b="1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06/08/2014 </a:t>
            </a:r>
            <a:r>
              <a:rPr lang="pt-BR" altLang="pt-BR" sz="10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às 02:0</a:t>
            </a:r>
            <a:endParaRPr lang="pt-BR" altLang="pt-BR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879582"/>
              </p:ext>
            </p:extLst>
          </p:nvPr>
        </p:nvGraphicFramePr>
        <p:xfrm>
          <a:off x="230312" y="643305"/>
          <a:ext cx="6391275" cy="384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516216" y="987574"/>
            <a:ext cx="2303934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De acordo com as disposições  do SASSMAQ no transporte de cargas embaladas, a frota deve ter idade média de 10 anos e na carga à granel 07 anos.</a:t>
            </a:r>
          </a:p>
          <a:p>
            <a:pPr algn="just"/>
            <a:r>
              <a:rPr lang="pt-BR" sz="1600" dirty="0"/>
              <a:t> </a:t>
            </a:r>
            <a:endParaRPr lang="pt-BR" sz="1600" dirty="0" smtClean="0"/>
          </a:p>
          <a:p>
            <a:pPr algn="just"/>
            <a:endParaRPr lang="pt-BR" sz="1600" dirty="0"/>
          </a:p>
          <a:p>
            <a:pPr algn="just"/>
            <a:r>
              <a:rPr lang="pt-BR" sz="1600" b="1" i="1" dirty="0" smtClean="0"/>
              <a:t>Aspecto idade da frota subcontratadas</a:t>
            </a:r>
            <a:endParaRPr lang="pt-BR" sz="1600" b="1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2" y="0"/>
            <a:ext cx="7469954" cy="555526"/>
          </a:xfrm>
        </p:spPr>
        <p:txBody>
          <a:bodyPr>
            <a:normAutofit/>
          </a:bodyPr>
          <a:lstStyle/>
          <a:p>
            <a:r>
              <a:rPr lang="pt-BR" sz="2400" dirty="0"/>
              <a:t>SASSMAQ – Transporte Rodoviário – O setor</a:t>
            </a:r>
          </a:p>
        </p:txBody>
      </p:sp>
    </p:spTree>
    <p:extLst>
      <p:ext uri="{BB962C8B-B14F-4D97-AF65-F5344CB8AC3E}">
        <p14:creationId xmlns:p14="http://schemas.microsoft.com/office/powerpoint/2010/main" val="32153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2" y="0"/>
            <a:ext cx="7272806" cy="555526"/>
          </a:xfrm>
        </p:spPr>
        <p:txBody>
          <a:bodyPr>
            <a:noAutofit/>
          </a:bodyPr>
          <a:lstStyle/>
          <a:p>
            <a:r>
              <a:rPr lang="pt-BR" sz="2400" dirty="0"/>
              <a:t>SASSMAQ – Transporte Rodoviário – O setor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sz="quarter" idx="4294967295"/>
          </p:nvPr>
        </p:nvSpPr>
        <p:spPr>
          <a:xfrm>
            <a:off x="5436096" y="1347614"/>
            <a:ext cx="3384550" cy="2006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2860"/>
              </a:lnSpc>
              <a:buNone/>
              <a:defRPr/>
            </a:pP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Condições 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das rodovias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:  O 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Brasil tem cerca de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1.7 milhões de 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Km de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rodovias.</a:t>
            </a:r>
            <a:endParaRPr lang="pt-BR" sz="1800" b="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ts val="2860"/>
              </a:lnSpc>
              <a:defRPr/>
            </a:pP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Apenas </a:t>
            </a:r>
            <a:r>
              <a:rPr lang="pt-BR" sz="1800" b="0" dirty="0">
                <a:solidFill>
                  <a:schemeClr val="tx2">
                    <a:lumMod val="50000"/>
                  </a:schemeClr>
                </a:solidFill>
              </a:rPr>
              <a:t>11,1% desta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extensã</a:t>
            </a: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o é </a:t>
            </a:r>
            <a:r>
              <a:rPr lang="pt-BR" sz="1800" b="0" dirty="0" smtClean="0">
                <a:solidFill>
                  <a:schemeClr val="tx2">
                    <a:lumMod val="50000"/>
                  </a:schemeClr>
                </a:solidFill>
              </a:rPr>
              <a:t>pavimentada.</a:t>
            </a:r>
            <a:endParaRPr lang="pt-BR"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6336704" cy="37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4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68581"/>
            <a:ext cx="6434708" cy="430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6" y="2211710"/>
            <a:ext cx="2559679" cy="135043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9" y="3562146"/>
            <a:ext cx="2560202" cy="15813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1244"/>
            <a:ext cx="2564903" cy="16204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2" y="0"/>
            <a:ext cx="7200798" cy="555526"/>
          </a:xfrm>
        </p:spPr>
        <p:txBody>
          <a:bodyPr>
            <a:normAutofit/>
          </a:bodyPr>
          <a:lstStyle/>
          <a:p>
            <a:r>
              <a:rPr lang="pt-BR" sz="2400" dirty="0"/>
              <a:t>SASSMAQ – Transporte Rodoviário – O setor</a:t>
            </a:r>
          </a:p>
        </p:txBody>
      </p:sp>
    </p:spTree>
    <p:extLst>
      <p:ext uri="{BB962C8B-B14F-4D97-AF65-F5344CB8AC3E}">
        <p14:creationId xmlns:p14="http://schemas.microsoft.com/office/powerpoint/2010/main" val="5510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  <a:ea typeface="+mn-ea"/>
                <a:cs typeface="+mn-cs"/>
              </a:rPr>
              <a:t>AGENDA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51520" y="699543"/>
            <a:ext cx="8892480" cy="38946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/>
              <a:t>Sobre a ABIQUIM</a:t>
            </a:r>
          </a:p>
          <a:p>
            <a:pPr marL="342900" lvl="1" indent="-342900">
              <a:spcBef>
                <a:spcPts val="0"/>
              </a:spcBef>
            </a:pPr>
            <a:r>
              <a:rPr lang="pt-BR" sz="1600" b="1" i="1" dirty="0"/>
              <a:t>Perfil Institucional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1800" dirty="0"/>
              <a:t>Programas da Abiquim</a:t>
            </a:r>
          </a:p>
          <a:p>
            <a:pPr marL="342900" lvl="1" indent="-342900">
              <a:spcBef>
                <a:spcPts val="0"/>
              </a:spcBef>
            </a:pPr>
            <a:r>
              <a:rPr lang="pt-BR" sz="1600" b="1" i="1" dirty="0"/>
              <a:t>O Programa Atuação Responsável</a:t>
            </a:r>
            <a:r>
              <a:rPr lang="pt-BR" sz="1600" b="1" i="1" baseline="30000" dirty="0"/>
              <a:t>®</a:t>
            </a:r>
          </a:p>
          <a:p>
            <a:pPr marL="342900" lvl="1" indent="-342900">
              <a:spcBef>
                <a:spcPts val="0"/>
              </a:spcBef>
            </a:pPr>
            <a:r>
              <a:rPr lang="pt-BR" sz="1600" b="1" i="1" dirty="0"/>
              <a:t>Global </a:t>
            </a:r>
            <a:r>
              <a:rPr lang="pt-BR" sz="1600" b="1" i="1" dirty="0" err="1"/>
              <a:t>Product</a:t>
            </a:r>
            <a:r>
              <a:rPr lang="pt-BR" sz="1600" b="1" i="1" dirty="0"/>
              <a:t> </a:t>
            </a:r>
            <a:r>
              <a:rPr lang="pt-BR" sz="1600" b="1" i="1" dirty="0" err="1"/>
              <a:t>Strategy</a:t>
            </a:r>
            <a:r>
              <a:rPr lang="pt-BR" sz="1600" b="1" i="1" dirty="0"/>
              <a:t> – GPS</a:t>
            </a:r>
          </a:p>
          <a:p>
            <a:pPr marL="342900" lvl="1" indent="-342900">
              <a:spcBef>
                <a:spcPts val="0"/>
              </a:spcBef>
            </a:pPr>
            <a:r>
              <a:rPr lang="pt-BR" sz="1600" b="1" i="1" dirty="0" smtClean="0"/>
              <a:t>Pró-Química</a:t>
            </a:r>
            <a:endParaRPr lang="pt-BR" sz="1600" b="1" i="1" dirty="0"/>
          </a:p>
          <a:p>
            <a:pPr marL="342900" lvl="1" indent="-342900">
              <a:spcBef>
                <a:spcPts val="0"/>
              </a:spcBef>
            </a:pPr>
            <a:r>
              <a:rPr lang="pt-BR" sz="1600" b="1" i="1" dirty="0"/>
              <a:t>Olho Vivo na </a:t>
            </a:r>
            <a:r>
              <a:rPr lang="pt-BR" sz="1600" b="1" i="1" dirty="0" smtClean="0"/>
              <a:t>Estrada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pt-BR" sz="1600" b="1" i="1" dirty="0"/>
              <a:t>SASSMAQ - Sistema de Avaliação de Segurança, Saúde, Meio Ambiente e </a:t>
            </a:r>
            <a:r>
              <a:rPr lang="pt-BR" sz="1600" b="1" i="1" dirty="0" smtClean="0"/>
              <a:t>Qualidade</a:t>
            </a:r>
            <a:endParaRPr lang="pt-BR" sz="1600" b="1" dirty="0"/>
          </a:p>
          <a:p>
            <a:pPr marL="342900" lvl="1" indent="-342900">
              <a:spcBef>
                <a:spcPts val="0"/>
              </a:spcBef>
            </a:pPr>
            <a:endParaRPr lang="pt-BR" sz="2000" b="1" dirty="0"/>
          </a:p>
          <a:p>
            <a:endParaRPr lang="pt-BR" sz="2000" dirty="0" smtClean="0"/>
          </a:p>
          <a:p>
            <a:pPr lvl="1"/>
            <a:endParaRPr lang="pt-BR" sz="20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E652-5961-4E25-9950-7689F1887171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2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38" name="Group 3"/>
          <p:cNvGrpSpPr>
            <a:grpSpLocks/>
          </p:cNvGrpSpPr>
          <p:nvPr/>
        </p:nvGrpSpPr>
        <p:grpSpPr bwMode="auto">
          <a:xfrm>
            <a:off x="3481389" y="604787"/>
            <a:ext cx="5507037" cy="3443288"/>
            <a:chOff x="1747" y="277"/>
            <a:chExt cx="3903" cy="2892"/>
          </a:xfrm>
        </p:grpSpPr>
        <p:sp>
          <p:nvSpPr>
            <p:cNvPr id="165959" name="Freeform 4"/>
            <p:cNvSpPr>
              <a:spLocks/>
            </p:cNvSpPr>
            <p:nvPr/>
          </p:nvSpPr>
          <p:spPr bwMode="auto">
            <a:xfrm>
              <a:off x="1747" y="720"/>
              <a:ext cx="2850" cy="2449"/>
            </a:xfrm>
            <a:custGeom>
              <a:avLst/>
              <a:gdLst>
                <a:gd name="T0" fmla="*/ 0 w 2850"/>
                <a:gd name="T1" fmla="*/ 2111 h 2449"/>
                <a:gd name="T2" fmla="*/ 1606 w 2850"/>
                <a:gd name="T3" fmla="*/ 0 h 2449"/>
                <a:gd name="T4" fmla="*/ 2850 w 2850"/>
                <a:gd name="T5" fmla="*/ 2140 h 2449"/>
                <a:gd name="T6" fmla="*/ 328 w 2850"/>
                <a:gd name="T7" fmla="*/ 2449 h 2449"/>
                <a:gd name="T8" fmla="*/ 0 w 2850"/>
                <a:gd name="T9" fmla="*/ 2111 h 24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0"/>
                <a:gd name="T16" fmla="*/ 0 h 2449"/>
                <a:gd name="T17" fmla="*/ 2850 w 2850"/>
                <a:gd name="T18" fmla="*/ 2449 h 24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0" h="2449">
                  <a:moveTo>
                    <a:pt x="0" y="2111"/>
                  </a:moveTo>
                  <a:lnTo>
                    <a:pt x="1606" y="0"/>
                  </a:lnTo>
                  <a:lnTo>
                    <a:pt x="2850" y="2140"/>
                  </a:lnTo>
                  <a:lnTo>
                    <a:pt x="328" y="2449"/>
                  </a:lnTo>
                  <a:lnTo>
                    <a:pt x="0" y="2111"/>
                  </a:lnTo>
                  <a:close/>
                </a:path>
              </a:pathLst>
            </a:custGeom>
            <a:solidFill>
              <a:srgbClr val="FFFFFF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5960" name="Oval 5"/>
            <p:cNvSpPr>
              <a:spLocks noChangeArrowheads="1"/>
            </p:cNvSpPr>
            <p:nvPr/>
          </p:nvSpPr>
          <p:spPr bwMode="auto">
            <a:xfrm>
              <a:off x="3041" y="277"/>
              <a:ext cx="2609" cy="2609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65891" name="Group 26"/>
          <p:cNvGrpSpPr>
            <a:grpSpLocks/>
          </p:cNvGrpSpPr>
          <p:nvPr/>
        </p:nvGrpSpPr>
        <p:grpSpPr bwMode="auto">
          <a:xfrm>
            <a:off x="2324100" y="3594273"/>
            <a:ext cx="2241550" cy="1353741"/>
            <a:chOff x="927" y="2796"/>
            <a:chExt cx="1588" cy="1137"/>
          </a:xfrm>
        </p:grpSpPr>
        <p:grpSp>
          <p:nvGrpSpPr>
            <p:cNvPr id="165895" name="Group 27"/>
            <p:cNvGrpSpPr>
              <a:grpSpLocks/>
            </p:cNvGrpSpPr>
            <p:nvPr/>
          </p:nvGrpSpPr>
          <p:grpSpPr bwMode="auto">
            <a:xfrm>
              <a:off x="927" y="3568"/>
              <a:ext cx="1588" cy="365"/>
              <a:chOff x="927" y="3568"/>
              <a:chExt cx="1588" cy="365"/>
            </a:xfrm>
          </p:grpSpPr>
          <p:sp>
            <p:nvSpPr>
              <p:cNvPr id="165935" name="Freeform 28"/>
              <p:cNvSpPr>
                <a:spLocks/>
              </p:cNvSpPr>
              <p:nvPr/>
            </p:nvSpPr>
            <p:spPr bwMode="auto">
              <a:xfrm>
                <a:off x="928" y="3568"/>
                <a:ext cx="1587" cy="267"/>
              </a:xfrm>
              <a:custGeom>
                <a:avLst/>
                <a:gdLst>
                  <a:gd name="T0" fmla="*/ 0 w 1587"/>
                  <a:gd name="T1" fmla="*/ 87 h 267"/>
                  <a:gd name="T2" fmla="*/ 834 w 1587"/>
                  <a:gd name="T3" fmla="*/ 0 h 267"/>
                  <a:gd name="T4" fmla="*/ 1587 w 1587"/>
                  <a:gd name="T5" fmla="*/ 136 h 267"/>
                  <a:gd name="T6" fmla="*/ 681 w 1587"/>
                  <a:gd name="T7" fmla="*/ 267 h 267"/>
                  <a:gd name="T8" fmla="*/ 0 w 1587"/>
                  <a:gd name="T9" fmla="*/ 87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7"/>
                  <a:gd name="T16" fmla="*/ 0 h 267"/>
                  <a:gd name="T17" fmla="*/ 1587 w 1587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7" h="267">
                    <a:moveTo>
                      <a:pt x="0" y="87"/>
                    </a:moveTo>
                    <a:lnTo>
                      <a:pt x="834" y="0"/>
                    </a:lnTo>
                    <a:lnTo>
                      <a:pt x="1587" y="136"/>
                    </a:lnTo>
                    <a:lnTo>
                      <a:pt x="681" y="26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0C0C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6" name="Freeform 29"/>
              <p:cNvSpPr>
                <a:spLocks/>
              </p:cNvSpPr>
              <p:nvPr/>
            </p:nvSpPr>
            <p:spPr bwMode="auto">
              <a:xfrm>
                <a:off x="927" y="3655"/>
                <a:ext cx="682" cy="278"/>
              </a:xfrm>
              <a:custGeom>
                <a:avLst/>
                <a:gdLst>
                  <a:gd name="T0" fmla="*/ 0 w 682"/>
                  <a:gd name="T1" fmla="*/ 0 h 278"/>
                  <a:gd name="T2" fmla="*/ 682 w 682"/>
                  <a:gd name="T3" fmla="*/ 180 h 278"/>
                  <a:gd name="T4" fmla="*/ 682 w 682"/>
                  <a:gd name="T5" fmla="*/ 278 h 278"/>
                  <a:gd name="T6" fmla="*/ 0 w 682"/>
                  <a:gd name="T7" fmla="*/ 66 h 278"/>
                  <a:gd name="T8" fmla="*/ 0 w 682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2"/>
                  <a:gd name="T16" fmla="*/ 0 h 278"/>
                  <a:gd name="T17" fmla="*/ 682 w 682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2" h="278">
                    <a:moveTo>
                      <a:pt x="0" y="0"/>
                    </a:moveTo>
                    <a:lnTo>
                      <a:pt x="682" y="180"/>
                    </a:lnTo>
                    <a:lnTo>
                      <a:pt x="682" y="278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7" name="Freeform 30"/>
              <p:cNvSpPr>
                <a:spLocks/>
              </p:cNvSpPr>
              <p:nvPr/>
            </p:nvSpPr>
            <p:spPr bwMode="auto">
              <a:xfrm>
                <a:off x="1609" y="3704"/>
                <a:ext cx="906" cy="229"/>
              </a:xfrm>
              <a:custGeom>
                <a:avLst/>
                <a:gdLst>
                  <a:gd name="T0" fmla="*/ 0 w 906"/>
                  <a:gd name="T1" fmla="*/ 229 h 229"/>
                  <a:gd name="T2" fmla="*/ 0 w 906"/>
                  <a:gd name="T3" fmla="*/ 131 h 229"/>
                  <a:gd name="T4" fmla="*/ 906 w 906"/>
                  <a:gd name="T5" fmla="*/ 0 h 229"/>
                  <a:gd name="T6" fmla="*/ 906 w 906"/>
                  <a:gd name="T7" fmla="*/ 71 h 229"/>
                  <a:gd name="T8" fmla="*/ 0 w 906"/>
                  <a:gd name="T9" fmla="*/ 229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6"/>
                  <a:gd name="T16" fmla="*/ 0 h 229"/>
                  <a:gd name="T17" fmla="*/ 906 w 906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6" h="229">
                    <a:moveTo>
                      <a:pt x="0" y="229"/>
                    </a:moveTo>
                    <a:lnTo>
                      <a:pt x="0" y="131"/>
                    </a:lnTo>
                    <a:lnTo>
                      <a:pt x="906" y="0"/>
                    </a:lnTo>
                    <a:lnTo>
                      <a:pt x="906" y="7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0A0A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5896" name="Oval 31"/>
            <p:cNvSpPr>
              <a:spLocks noChangeArrowheads="1"/>
            </p:cNvSpPr>
            <p:nvPr/>
          </p:nvSpPr>
          <p:spPr bwMode="auto">
            <a:xfrm>
              <a:off x="1583" y="2796"/>
              <a:ext cx="552" cy="535"/>
            </a:xfrm>
            <a:prstGeom prst="ellipse">
              <a:avLst/>
            </a:prstGeom>
            <a:solidFill>
              <a:srgbClr val="FFFFFF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grpSp>
          <p:nvGrpSpPr>
            <p:cNvPr id="165897" name="Group 32"/>
            <p:cNvGrpSpPr>
              <a:grpSpLocks/>
            </p:cNvGrpSpPr>
            <p:nvPr/>
          </p:nvGrpSpPr>
          <p:grpSpPr bwMode="auto">
            <a:xfrm>
              <a:off x="1294" y="3109"/>
              <a:ext cx="382" cy="559"/>
              <a:chOff x="1294" y="3109"/>
              <a:chExt cx="382" cy="559"/>
            </a:xfrm>
          </p:grpSpPr>
          <p:sp>
            <p:nvSpPr>
              <p:cNvPr id="165927" name="Freeform 33"/>
              <p:cNvSpPr>
                <a:spLocks/>
              </p:cNvSpPr>
              <p:nvPr/>
            </p:nvSpPr>
            <p:spPr bwMode="auto">
              <a:xfrm>
                <a:off x="1342" y="3111"/>
                <a:ext cx="334" cy="557"/>
              </a:xfrm>
              <a:custGeom>
                <a:avLst/>
                <a:gdLst>
                  <a:gd name="T0" fmla="*/ 76 w 334"/>
                  <a:gd name="T1" fmla="*/ 124 h 557"/>
                  <a:gd name="T2" fmla="*/ 111 w 334"/>
                  <a:gd name="T3" fmla="*/ 195 h 557"/>
                  <a:gd name="T4" fmla="*/ 0 w 334"/>
                  <a:gd name="T5" fmla="*/ 557 h 557"/>
                  <a:gd name="T6" fmla="*/ 334 w 334"/>
                  <a:gd name="T7" fmla="*/ 508 h 557"/>
                  <a:gd name="T8" fmla="*/ 174 w 334"/>
                  <a:gd name="T9" fmla="*/ 169 h 557"/>
                  <a:gd name="T10" fmla="*/ 278 w 334"/>
                  <a:gd name="T11" fmla="*/ 75 h 557"/>
                  <a:gd name="T12" fmla="*/ 234 w 334"/>
                  <a:gd name="T13" fmla="*/ 0 h 557"/>
                  <a:gd name="T14" fmla="*/ 76 w 334"/>
                  <a:gd name="T15" fmla="*/ 124 h 5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4"/>
                  <a:gd name="T25" fmla="*/ 0 h 557"/>
                  <a:gd name="T26" fmla="*/ 334 w 334"/>
                  <a:gd name="T27" fmla="*/ 557 h 5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4" h="557">
                    <a:moveTo>
                      <a:pt x="76" y="124"/>
                    </a:moveTo>
                    <a:lnTo>
                      <a:pt x="111" y="195"/>
                    </a:lnTo>
                    <a:lnTo>
                      <a:pt x="0" y="557"/>
                    </a:lnTo>
                    <a:lnTo>
                      <a:pt x="334" y="508"/>
                    </a:lnTo>
                    <a:lnTo>
                      <a:pt x="174" y="169"/>
                    </a:lnTo>
                    <a:lnTo>
                      <a:pt x="278" y="75"/>
                    </a:lnTo>
                    <a:lnTo>
                      <a:pt x="234" y="0"/>
                    </a:lnTo>
                    <a:lnTo>
                      <a:pt x="76" y="124"/>
                    </a:lnTo>
                    <a:close/>
                  </a:path>
                </a:pathLst>
              </a:custGeom>
              <a:solidFill>
                <a:srgbClr val="A0A0A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28" name="Oval 34"/>
              <p:cNvSpPr>
                <a:spLocks noChangeArrowheads="1"/>
              </p:cNvSpPr>
              <p:nvPr/>
            </p:nvSpPr>
            <p:spPr bwMode="auto">
              <a:xfrm>
                <a:off x="1462" y="3220"/>
                <a:ext cx="49" cy="5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29" name="Oval 35"/>
              <p:cNvSpPr>
                <a:spLocks noChangeArrowheads="1"/>
              </p:cNvSpPr>
              <p:nvPr/>
            </p:nvSpPr>
            <p:spPr bwMode="auto">
              <a:xfrm>
                <a:off x="1536" y="3158"/>
                <a:ext cx="49" cy="55"/>
              </a:xfrm>
              <a:prstGeom prst="ellipse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0" name="Freeform 36"/>
              <p:cNvSpPr>
                <a:spLocks/>
              </p:cNvSpPr>
              <p:nvPr/>
            </p:nvSpPr>
            <p:spPr bwMode="auto">
              <a:xfrm>
                <a:off x="1369" y="3109"/>
                <a:ext cx="207" cy="127"/>
              </a:xfrm>
              <a:custGeom>
                <a:avLst/>
                <a:gdLst>
                  <a:gd name="T0" fmla="*/ 49 w 207"/>
                  <a:gd name="T1" fmla="*/ 127 h 127"/>
                  <a:gd name="T2" fmla="*/ 207 w 207"/>
                  <a:gd name="T3" fmla="*/ 0 h 127"/>
                  <a:gd name="T4" fmla="*/ 158 w 207"/>
                  <a:gd name="T5" fmla="*/ 2 h 127"/>
                  <a:gd name="T6" fmla="*/ 0 w 207"/>
                  <a:gd name="T7" fmla="*/ 120 h 127"/>
                  <a:gd name="T8" fmla="*/ 49 w 207"/>
                  <a:gd name="T9" fmla="*/ 127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127"/>
                  <a:gd name="T17" fmla="*/ 207 w 207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127">
                    <a:moveTo>
                      <a:pt x="49" y="127"/>
                    </a:moveTo>
                    <a:lnTo>
                      <a:pt x="207" y="0"/>
                    </a:lnTo>
                    <a:lnTo>
                      <a:pt x="158" y="2"/>
                    </a:lnTo>
                    <a:lnTo>
                      <a:pt x="0" y="120"/>
                    </a:lnTo>
                    <a:lnTo>
                      <a:pt x="49" y="127"/>
                    </a:lnTo>
                    <a:close/>
                  </a:path>
                </a:pathLst>
              </a:custGeom>
              <a:solidFill>
                <a:srgbClr val="E0E0E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1" name="Freeform 37"/>
              <p:cNvSpPr>
                <a:spLocks/>
              </p:cNvSpPr>
              <p:nvPr/>
            </p:nvSpPr>
            <p:spPr bwMode="auto">
              <a:xfrm>
                <a:off x="1369" y="3229"/>
                <a:ext cx="84" cy="73"/>
              </a:xfrm>
              <a:custGeom>
                <a:avLst/>
                <a:gdLst>
                  <a:gd name="T0" fmla="*/ 0 w 84"/>
                  <a:gd name="T1" fmla="*/ 0 h 73"/>
                  <a:gd name="T2" fmla="*/ 45 w 84"/>
                  <a:gd name="T3" fmla="*/ 6 h 73"/>
                  <a:gd name="T4" fmla="*/ 84 w 84"/>
                  <a:gd name="T5" fmla="*/ 73 h 73"/>
                  <a:gd name="T6" fmla="*/ 38 w 84"/>
                  <a:gd name="T7" fmla="*/ 66 h 73"/>
                  <a:gd name="T8" fmla="*/ 0 w 84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73"/>
                  <a:gd name="T17" fmla="*/ 84 w 84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73">
                    <a:moveTo>
                      <a:pt x="0" y="0"/>
                    </a:moveTo>
                    <a:lnTo>
                      <a:pt x="45" y="6"/>
                    </a:lnTo>
                    <a:lnTo>
                      <a:pt x="84" y="73"/>
                    </a:lnTo>
                    <a:lnTo>
                      <a:pt x="38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2" name="Freeform 38"/>
              <p:cNvSpPr>
                <a:spLocks/>
              </p:cNvSpPr>
              <p:nvPr/>
            </p:nvSpPr>
            <p:spPr bwMode="auto">
              <a:xfrm>
                <a:off x="1294" y="3297"/>
                <a:ext cx="159" cy="369"/>
              </a:xfrm>
              <a:custGeom>
                <a:avLst/>
                <a:gdLst>
                  <a:gd name="T0" fmla="*/ 109 w 159"/>
                  <a:gd name="T1" fmla="*/ 0 h 369"/>
                  <a:gd name="T2" fmla="*/ 159 w 159"/>
                  <a:gd name="T3" fmla="*/ 5 h 369"/>
                  <a:gd name="T4" fmla="*/ 48 w 159"/>
                  <a:gd name="T5" fmla="*/ 369 h 369"/>
                  <a:gd name="T6" fmla="*/ 0 w 159"/>
                  <a:gd name="T7" fmla="*/ 349 h 369"/>
                  <a:gd name="T8" fmla="*/ 109 w 159"/>
                  <a:gd name="T9" fmla="*/ 0 h 3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369"/>
                  <a:gd name="T17" fmla="*/ 159 w 159"/>
                  <a:gd name="T18" fmla="*/ 369 h 3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369">
                    <a:moveTo>
                      <a:pt x="109" y="0"/>
                    </a:moveTo>
                    <a:lnTo>
                      <a:pt x="159" y="5"/>
                    </a:lnTo>
                    <a:lnTo>
                      <a:pt x="48" y="369"/>
                    </a:lnTo>
                    <a:lnTo>
                      <a:pt x="0" y="34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E0E0E0"/>
              </a:solidFill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3" name="Oval 39"/>
              <p:cNvSpPr>
                <a:spLocks noChangeArrowheads="1"/>
              </p:cNvSpPr>
              <p:nvPr/>
            </p:nvSpPr>
            <p:spPr bwMode="auto">
              <a:xfrm>
                <a:off x="1463" y="3215"/>
                <a:ext cx="50" cy="5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65934" name="Oval 40"/>
              <p:cNvSpPr>
                <a:spLocks noChangeArrowheads="1"/>
              </p:cNvSpPr>
              <p:nvPr/>
            </p:nvSpPr>
            <p:spPr bwMode="auto">
              <a:xfrm>
                <a:off x="1536" y="3153"/>
                <a:ext cx="49" cy="5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5898" name="Freeform 41"/>
            <p:cNvSpPr>
              <a:spLocks/>
            </p:cNvSpPr>
            <p:nvPr/>
          </p:nvSpPr>
          <p:spPr bwMode="auto">
            <a:xfrm>
              <a:off x="1332" y="3136"/>
              <a:ext cx="428" cy="448"/>
            </a:xfrm>
            <a:custGeom>
              <a:avLst/>
              <a:gdLst>
                <a:gd name="T0" fmla="*/ 408 w 428"/>
                <a:gd name="T1" fmla="*/ 439 h 448"/>
                <a:gd name="T2" fmla="*/ 361 w 428"/>
                <a:gd name="T3" fmla="*/ 448 h 448"/>
                <a:gd name="T4" fmla="*/ 306 w 428"/>
                <a:gd name="T5" fmla="*/ 439 h 448"/>
                <a:gd name="T6" fmla="*/ 252 w 428"/>
                <a:gd name="T7" fmla="*/ 421 h 448"/>
                <a:gd name="T8" fmla="*/ 201 w 428"/>
                <a:gd name="T9" fmla="*/ 393 h 448"/>
                <a:gd name="T10" fmla="*/ 150 w 428"/>
                <a:gd name="T11" fmla="*/ 359 h 448"/>
                <a:gd name="T12" fmla="*/ 101 w 428"/>
                <a:gd name="T13" fmla="*/ 317 h 448"/>
                <a:gd name="T14" fmla="*/ 66 w 428"/>
                <a:gd name="T15" fmla="*/ 268 h 448"/>
                <a:gd name="T16" fmla="*/ 33 w 428"/>
                <a:gd name="T17" fmla="*/ 211 h 448"/>
                <a:gd name="T18" fmla="*/ 8 w 428"/>
                <a:gd name="T19" fmla="*/ 148 h 448"/>
                <a:gd name="T20" fmla="*/ 0 w 428"/>
                <a:gd name="T21" fmla="*/ 99 h 448"/>
                <a:gd name="T22" fmla="*/ 4 w 428"/>
                <a:gd name="T23" fmla="*/ 44 h 448"/>
                <a:gd name="T24" fmla="*/ 11 w 428"/>
                <a:gd name="T25" fmla="*/ 0 h 448"/>
                <a:gd name="T26" fmla="*/ 175 w 428"/>
                <a:gd name="T27" fmla="*/ 17 h 448"/>
                <a:gd name="T28" fmla="*/ 355 w 428"/>
                <a:gd name="T29" fmla="*/ 93 h 448"/>
                <a:gd name="T30" fmla="*/ 428 w 428"/>
                <a:gd name="T31" fmla="*/ 293 h 448"/>
                <a:gd name="T32" fmla="*/ 408 w 428"/>
                <a:gd name="T33" fmla="*/ 439 h 4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448"/>
                <a:gd name="T53" fmla="*/ 428 w 428"/>
                <a:gd name="T54" fmla="*/ 448 h 4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448">
                  <a:moveTo>
                    <a:pt x="408" y="439"/>
                  </a:moveTo>
                  <a:lnTo>
                    <a:pt x="361" y="448"/>
                  </a:lnTo>
                  <a:lnTo>
                    <a:pt x="306" y="439"/>
                  </a:lnTo>
                  <a:lnTo>
                    <a:pt x="252" y="421"/>
                  </a:lnTo>
                  <a:lnTo>
                    <a:pt x="201" y="393"/>
                  </a:lnTo>
                  <a:lnTo>
                    <a:pt x="150" y="359"/>
                  </a:lnTo>
                  <a:lnTo>
                    <a:pt x="101" y="317"/>
                  </a:lnTo>
                  <a:lnTo>
                    <a:pt x="66" y="268"/>
                  </a:lnTo>
                  <a:lnTo>
                    <a:pt x="33" y="211"/>
                  </a:lnTo>
                  <a:lnTo>
                    <a:pt x="8" y="148"/>
                  </a:lnTo>
                  <a:lnTo>
                    <a:pt x="0" y="99"/>
                  </a:lnTo>
                  <a:lnTo>
                    <a:pt x="4" y="44"/>
                  </a:lnTo>
                  <a:lnTo>
                    <a:pt x="11" y="0"/>
                  </a:lnTo>
                  <a:lnTo>
                    <a:pt x="175" y="17"/>
                  </a:lnTo>
                  <a:lnTo>
                    <a:pt x="355" y="93"/>
                  </a:lnTo>
                  <a:lnTo>
                    <a:pt x="428" y="293"/>
                  </a:lnTo>
                  <a:lnTo>
                    <a:pt x="408" y="439"/>
                  </a:lnTo>
                  <a:close/>
                </a:path>
              </a:pathLst>
            </a:custGeom>
            <a:solidFill>
              <a:srgbClr val="60606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5899" name="Oval 42"/>
            <p:cNvSpPr>
              <a:spLocks noChangeArrowheads="1"/>
            </p:cNvSpPr>
            <p:nvPr/>
          </p:nvSpPr>
          <p:spPr bwMode="auto">
            <a:xfrm>
              <a:off x="1390" y="2981"/>
              <a:ext cx="529" cy="545"/>
            </a:xfrm>
            <a:prstGeom prst="ellipse">
              <a:avLst/>
            </a:prstGeom>
            <a:solidFill>
              <a:srgbClr val="808080"/>
            </a:solidFill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65900" name="Freeform 43"/>
            <p:cNvSpPr>
              <a:spLocks/>
            </p:cNvSpPr>
            <p:nvPr/>
          </p:nvSpPr>
          <p:spPr bwMode="auto">
            <a:xfrm>
              <a:off x="1343" y="2825"/>
              <a:ext cx="748" cy="750"/>
            </a:xfrm>
            <a:custGeom>
              <a:avLst/>
              <a:gdLst>
                <a:gd name="T0" fmla="*/ 375 w 748"/>
                <a:gd name="T1" fmla="*/ 0 h 750"/>
                <a:gd name="T2" fmla="*/ 454 w 748"/>
                <a:gd name="T3" fmla="*/ 6 h 750"/>
                <a:gd name="T4" fmla="*/ 539 w 748"/>
                <a:gd name="T5" fmla="*/ 28 h 750"/>
                <a:gd name="T6" fmla="*/ 615 w 748"/>
                <a:gd name="T7" fmla="*/ 62 h 750"/>
                <a:gd name="T8" fmla="*/ 676 w 748"/>
                <a:gd name="T9" fmla="*/ 117 h 750"/>
                <a:gd name="T10" fmla="*/ 714 w 748"/>
                <a:gd name="T11" fmla="*/ 173 h 750"/>
                <a:gd name="T12" fmla="*/ 741 w 748"/>
                <a:gd name="T13" fmla="*/ 242 h 750"/>
                <a:gd name="T14" fmla="*/ 748 w 748"/>
                <a:gd name="T15" fmla="*/ 313 h 750"/>
                <a:gd name="T16" fmla="*/ 747 w 748"/>
                <a:gd name="T17" fmla="*/ 390 h 750"/>
                <a:gd name="T18" fmla="*/ 403 w 748"/>
                <a:gd name="T19" fmla="*/ 750 h 750"/>
                <a:gd name="T20" fmla="*/ 390 w 748"/>
                <a:gd name="T21" fmla="*/ 666 h 750"/>
                <a:gd name="T22" fmla="*/ 372 w 748"/>
                <a:gd name="T23" fmla="*/ 606 h 750"/>
                <a:gd name="T24" fmla="*/ 335 w 748"/>
                <a:gd name="T25" fmla="*/ 524 h 750"/>
                <a:gd name="T26" fmla="*/ 290 w 748"/>
                <a:gd name="T27" fmla="*/ 459 h 750"/>
                <a:gd name="T28" fmla="*/ 230 w 748"/>
                <a:gd name="T29" fmla="*/ 406 h 750"/>
                <a:gd name="T30" fmla="*/ 148 w 748"/>
                <a:gd name="T31" fmla="*/ 351 h 750"/>
                <a:gd name="T32" fmla="*/ 79 w 748"/>
                <a:gd name="T33" fmla="*/ 322 h 750"/>
                <a:gd name="T34" fmla="*/ 0 w 748"/>
                <a:gd name="T35" fmla="*/ 302 h 750"/>
                <a:gd name="T36" fmla="*/ 375 w 748"/>
                <a:gd name="T37" fmla="*/ 0 h 7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8"/>
                <a:gd name="T58" fmla="*/ 0 h 750"/>
                <a:gd name="T59" fmla="*/ 748 w 748"/>
                <a:gd name="T60" fmla="*/ 750 h 7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8" h="750">
                  <a:moveTo>
                    <a:pt x="375" y="0"/>
                  </a:moveTo>
                  <a:lnTo>
                    <a:pt x="454" y="6"/>
                  </a:lnTo>
                  <a:lnTo>
                    <a:pt x="539" y="28"/>
                  </a:lnTo>
                  <a:lnTo>
                    <a:pt x="615" y="62"/>
                  </a:lnTo>
                  <a:lnTo>
                    <a:pt x="676" y="117"/>
                  </a:lnTo>
                  <a:lnTo>
                    <a:pt x="714" y="173"/>
                  </a:lnTo>
                  <a:lnTo>
                    <a:pt x="741" y="242"/>
                  </a:lnTo>
                  <a:lnTo>
                    <a:pt x="748" y="313"/>
                  </a:lnTo>
                  <a:lnTo>
                    <a:pt x="747" y="390"/>
                  </a:lnTo>
                  <a:lnTo>
                    <a:pt x="403" y="750"/>
                  </a:lnTo>
                  <a:lnTo>
                    <a:pt x="390" y="666"/>
                  </a:lnTo>
                  <a:lnTo>
                    <a:pt x="372" y="606"/>
                  </a:lnTo>
                  <a:lnTo>
                    <a:pt x="335" y="524"/>
                  </a:lnTo>
                  <a:lnTo>
                    <a:pt x="290" y="459"/>
                  </a:lnTo>
                  <a:lnTo>
                    <a:pt x="230" y="406"/>
                  </a:lnTo>
                  <a:lnTo>
                    <a:pt x="148" y="351"/>
                  </a:lnTo>
                  <a:lnTo>
                    <a:pt x="79" y="322"/>
                  </a:lnTo>
                  <a:lnTo>
                    <a:pt x="0" y="30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0C0C0"/>
            </a:solidFill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grpSp>
          <p:nvGrpSpPr>
            <p:cNvPr id="165901" name="Group 44"/>
            <p:cNvGrpSpPr>
              <a:grpSpLocks/>
            </p:cNvGrpSpPr>
            <p:nvPr/>
          </p:nvGrpSpPr>
          <p:grpSpPr bwMode="auto">
            <a:xfrm>
              <a:off x="1662" y="3154"/>
              <a:ext cx="382" cy="605"/>
              <a:chOff x="1662" y="3154"/>
              <a:chExt cx="382" cy="605"/>
            </a:xfrm>
          </p:grpSpPr>
          <p:grpSp>
            <p:nvGrpSpPr>
              <p:cNvPr id="165902" name="Group 45"/>
              <p:cNvGrpSpPr>
                <a:grpSpLocks/>
              </p:cNvGrpSpPr>
              <p:nvPr/>
            </p:nvGrpSpPr>
            <p:grpSpPr bwMode="auto">
              <a:xfrm>
                <a:off x="1727" y="3154"/>
                <a:ext cx="245" cy="245"/>
                <a:chOff x="1727" y="3154"/>
                <a:chExt cx="245" cy="245"/>
              </a:xfrm>
            </p:grpSpPr>
            <p:sp>
              <p:nvSpPr>
                <p:cNvPr id="165925" name="Oval 46"/>
                <p:cNvSpPr>
                  <a:spLocks noChangeArrowheads="1"/>
                </p:cNvSpPr>
                <p:nvPr/>
              </p:nvSpPr>
              <p:spPr bwMode="auto">
                <a:xfrm>
                  <a:off x="1727" y="3154"/>
                  <a:ext cx="245" cy="245"/>
                </a:xfrm>
                <a:prstGeom prst="ellipse">
                  <a:avLst/>
                </a:prstGeom>
                <a:solidFill>
                  <a:srgbClr val="80808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926" name="Oval 47"/>
                <p:cNvSpPr>
                  <a:spLocks noChangeArrowheads="1"/>
                </p:cNvSpPr>
                <p:nvPr/>
              </p:nvSpPr>
              <p:spPr bwMode="auto">
                <a:xfrm>
                  <a:off x="1767" y="3193"/>
                  <a:ext cx="170" cy="169"/>
                </a:xfrm>
                <a:prstGeom prst="ellipse">
                  <a:avLst/>
                </a:prstGeom>
                <a:solidFill>
                  <a:srgbClr val="C0C0C0"/>
                </a:solidFill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5903" name="Group 48"/>
              <p:cNvGrpSpPr>
                <a:grpSpLocks/>
              </p:cNvGrpSpPr>
              <p:nvPr/>
            </p:nvGrpSpPr>
            <p:grpSpPr bwMode="auto">
              <a:xfrm>
                <a:off x="1662" y="3200"/>
                <a:ext cx="382" cy="559"/>
                <a:chOff x="1662" y="3200"/>
                <a:chExt cx="382" cy="559"/>
              </a:xfrm>
            </p:grpSpPr>
            <p:sp>
              <p:nvSpPr>
                <p:cNvPr id="165904" name="Freeform 49"/>
                <p:cNvSpPr>
                  <a:spLocks/>
                </p:cNvSpPr>
                <p:nvPr/>
              </p:nvSpPr>
              <p:spPr bwMode="auto">
                <a:xfrm>
                  <a:off x="1736" y="3200"/>
                  <a:ext cx="208" cy="127"/>
                </a:xfrm>
                <a:custGeom>
                  <a:avLst/>
                  <a:gdLst>
                    <a:gd name="T0" fmla="*/ 50 w 208"/>
                    <a:gd name="T1" fmla="*/ 127 h 127"/>
                    <a:gd name="T2" fmla="*/ 208 w 208"/>
                    <a:gd name="T3" fmla="*/ 0 h 127"/>
                    <a:gd name="T4" fmla="*/ 159 w 208"/>
                    <a:gd name="T5" fmla="*/ 2 h 127"/>
                    <a:gd name="T6" fmla="*/ 0 w 208"/>
                    <a:gd name="T7" fmla="*/ 120 h 127"/>
                    <a:gd name="T8" fmla="*/ 50 w 208"/>
                    <a:gd name="T9" fmla="*/ 127 h 1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8"/>
                    <a:gd name="T16" fmla="*/ 0 h 127"/>
                    <a:gd name="T17" fmla="*/ 208 w 208"/>
                    <a:gd name="T18" fmla="*/ 127 h 1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8" h="127">
                      <a:moveTo>
                        <a:pt x="50" y="127"/>
                      </a:moveTo>
                      <a:lnTo>
                        <a:pt x="208" y="0"/>
                      </a:lnTo>
                      <a:lnTo>
                        <a:pt x="159" y="2"/>
                      </a:lnTo>
                      <a:lnTo>
                        <a:pt x="0" y="120"/>
                      </a:lnTo>
                      <a:lnTo>
                        <a:pt x="50" y="127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905" name="Freeform 50"/>
                <p:cNvSpPr>
                  <a:spLocks/>
                </p:cNvSpPr>
                <p:nvPr/>
              </p:nvSpPr>
              <p:spPr bwMode="auto">
                <a:xfrm>
                  <a:off x="1736" y="3320"/>
                  <a:ext cx="84" cy="73"/>
                </a:xfrm>
                <a:custGeom>
                  <a:avLst/>
                  <a:gdLst>
                    <a:gd name="T0" fmla="*/ 0 w 84"/>
                    <a:gd name="T1" fmla="*/ 0 h 73"/>
                    <a:gd name="T2" fmla="*/ 46 w 84"/>
                    <a:gd name="T3" fmla="*/ 6 h 73"/>
                    <a:gd name="T4" fmla="*/ 84 w 84"/>
                    <a:gd name="T5" fmla="*/ 73 h 73"/>
                    <a:gd name="T6" fmla="*/ 39 w 84"/>
                    <a:gd name="T7" fmla="*/ 66 h 73"/>
                    <a:gd name="T8" fmla="*/ 0 w 84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"/>
                    <a:gd name="T16" fmla="*/ 0 h 73"/>
                    <a:gd name="T17" fmla="*/ 84 w 84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" h="73">
                      <a:moveTo>
                        <a:pt x="0" y="0"/>
                      </a:moveTo>
                      <a:lnTo>
                        <a:pt x="46" y="6"/>
                      </a:lnTo>
                      <a:lnTo>
                        <a:pt x="84" y="73"/>
                      </a:lnTo>
                      <a:lnTo>
                        <a:pt x="39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906" name="Freeform 51"/>
                <p:cNvSpPr>
                  <a:spLocks/>
                </p:cNvSpPr>
                <p:nvPr/>
              </p:nvSpPr>
              <p:spPr bwMode="auto">
                <a:xfrm>
                  <a:off x="1662" y="3388"/>
                  <a:ext cx="158" cy="369"/>
                </a:xfrm>
                <a:custGeom>
                  <a:avLst/>
                  <a:gdLst>
                    <a:gd name="T0" fmla="*/ 109 w 158"/>
                    <a:gd name="T1" fmla="*/ 0 h 369"/>
                    <a:gd name="T2" fmla="*/ 158 w 158"/>
                    <a:gd name="T3" fmla="*/ 5 h 369"/>
                    <a:gd name="T4" fmla="*/ 47 w 158"/>
                    <a:gd name="T5" fmla="*/ 369 h 369"/>
                    <a:gd name="T6" fmla="*/ 0 w 158"/>
                    <a:gd name="T7" fmla="*/ 349 h 369"/>
                    <a:gd name="T8" fmla="*/ 109 w 158"/>
                    <a:gd name="T9" fmla="*/ 0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369"/>
                    <a:gd name="T17" fmla="*/ 158 w 158"/>
                    <a:gd name="T18" fmla="*/ 369 h 3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369">
                      <a:moveTo>
                        <a:pt x="109" y="0"/>
                      </a:moveTo>
                      <a:lnTo>
                        <a:pt x="158" y="5"/>
                      </a:lnTo>
                      <a:lnTo>
                        <a:pt x="47" y="369"/>
                      </a:lnTo>
                      <a:lnTo>
                        <a:pt x="0" y="349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2381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65907" name="Group 52"/>
                <p:cNvGrpSpPr>
                  <a:grpSpLocks/>
                </p:cNvGrpSpPr>
                <p:nvPr/>
              </p:nvGrpSpPr>
              <p:grpSpPr bwMode="auto">
                <a:xfrm>
                  <a:off x="1709" y="3202"/>
                  <a:ext cx="335" cy="557"/>
                  <a:chOff x="1709" y="3202"/>
                  <a:chExt cx="335" cy="557"/>
                </a:xfrm>
              </p:grpSpPr>
              <p:sp>
                <p:nvSpPr>
                  <p:cNvPr id="165908" name="Freeform 53"/>
                  <p:cNvSpPr>
                    <a:spLocks/>
                  </p:cNvSpPr>
                  <p:nvPr/>
                </p:nvSpPr>
                <p:spPr bwMode="auto">
                  <a:xfrm>
                    <a:off x="1709" y="3202"/>
                    <a:ext cx="335" cy="557"/>
                  </a:xfrm>
                  <a:custGeom>
                    <a:avLst/>
                    <a:gdLst>
                      <a:gd name="T0" fmla="*/ 77 w 335"/>
                      <a:gd name="T1" fmla="*/ 124 h 557"/>
                      <a:gd name="T2" fmla="*/ 111 w 335"/>
                      <a:gd name="T3" fmla="*/ 195 h 557"/>
                      <a:gd name="T4" fmla="*/ 0 w 335"/>
                      <a:gd name="T5" fmla="*/ 557 h 557"/>
                      <a:gd name="T6" fmla="*/ 335 w 335"/>
                      <a:gd name="T7" fmla="*/ 508 h 557"/>
                      <a:gd name="T8" fmla="*/ 175 w 335"/>
                      <a:gd name="T9" fmla="*/ 169 h 557"/>
                      <a:gd name="T10" fmla="*/ 279 w 335"/>
                      <a:gd name="T11" fmla="*/ 75 h 557"/>
                      <a:gd name="T12" fmla="*/ 235 w 335"/>
                      <a:gd name="T13" fmla="*/ 0 h 557"/>
                      <a:gd name="T14" fmla="*/ 77 w 335"/>
                      <a:gd name="T15" fmla="*/ 124 h 55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35"/>
                      <a:gd name="T25" fmla="*/ 0 h 557"/>
                      <a:gd name="T26" fmla="*/ 335 w 335"/>
                      <a:gd name="T27" fmla="*/ 557 h 55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35" h="557">
                        <a:moveTo>
                          <a:pt x="77" y="124"/>
                        </a:moveTo>
                        <a:lnTo>
                          <a:pt x="111" y="195"/>
                        </a:lnTo>
                        <a:lnTo>
                          <a:pt x="0" y="557"/>
                        </a:lnTo>
                        <a:lnTo>
                          <a:pt x="335" y="508"/>
                        </a:lnTo>
                        <a:lnTo>
                          <a:pt x="175" y="169"/>
                        </a:lnTo>
                        <a:lnTo>
                          <a:pt x="279" y="75"/>
                        </a:lnTo>
                        <a:lnTo>
                          <a:pt x="235" y="0"/>
                        </a:lnTo>
                        <a:lnTo>
                          <a:pt x="77" y="124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2381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6590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822" y="3313"/>
                    <a:ext cx="51" cy="53"/>
                    <a:chOff x="1822" y="3313"/>
                    <a:chExt cx="51" cy="53"/>
                  </a:xfrm>
                </p:grpSpPr>
                <p:grpSp>
                  <p:nvGrpSpPr>
                    <p:cNvPr id="165918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2" y="3313"/>
                      <a:ext cx="51" cy="53"/>
                      <a:chOff x="1822" y="3313"/>
                      <a:chExt cx="51" cy="53"/>
                    </a:xfrm>
                  </p:grpSpPr>
                  <p:sp>
                    <p:nvSpPr>
                      <p:cNvPr id="165922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2" y="3315"/>
                        <a:ext cx="51" cy="51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5923" name="Oval 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2" y="3313"/>
                        <a:ext cx="49" cy="51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5924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822" y="3313"/>
                        <a:ext cx="51" cy="51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5919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1" y="3322"/>
                      <a:ext cx="36" cy="3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920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9" y="3318"/>
                      <a:ext cx="35" cy="37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921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9" y="3320"/>
                      <a:ext cx="37" cy="37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6591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904" y="3255"/>
                    <a:ext cx="51" cy="52"/>
                    <a:chOff x="1904" y="3255"/>
                    <a:chExt cx="51" cy="52"/>
                  </a:xfrm>
                </p:grpSpPr>
                <p:grpSp>
                  <p:nvGrpSpPr>
                    <p:cNvPr id="165911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4" y="3255"/>
                      <a:ext cx="51" cy="52"/>
                      <a:chOff x="1904" y="3255"/>
                      <a:chExt cx="51" cy="52"/>
                    </a:xfrm>
                  </p:grpSpPr>
                  <p:sp>
                    <p:nvSpPr>
                      <p:cNvPr id="165915" name="Oval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4" y="3256"/>
                        <a:ext cx="51" cy="51"/>
                      </a:xfrm>
                      <a:prstGeom prst="ellipse">
                        <a:avLst/>
                      </a:prstGeom>
                      <a:solidFill>
                        <a:srgbClr val="40404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5916" name="Oval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4" y="3255"/>
                        <a:ext cx="49" cy="51"/>
                      </a:xfrm>
                      <a:prstGeom prst="ellipse">
                        <a:avLst/>
                      </a:prstGeom>
                      <a:solidFill>
                        <a:srgbClr val="A0A0A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5917" name="Oval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4" y="3255"/>
                        <a:ext cx="51" cy="51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5912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3" y="3264"/>
                      <a:ext cx="36" cy="3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913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" y="3260"/>
                      <a:ext cx="35" cy="37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5914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11" y="3262"/>
                      <a:ext cx="37" cy="36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46246" name="Text Box 70"/>
          <p:cNvSpPr txBox="1">
            <a:spLocks noChangeArrowheads="1"/>
          </p:cNvSpPr>
          <p:nvPr/>
        </p:nvSpPr>
        <p:spPr bwMode="auto">
          <a:xfrm>
            <a:off x="4538663" y="3922885"/>
            <a:ext cx="5146675" cy="584775"/>
          </a:xfrm>
          <a:prstGeom prst="rect">
            <a:avLst/>
          </a:prstGeom>
          <a:noFill/>
          <a:ln w="9525" cap="rnd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endParaRPr lang="pt-BR" sz="32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3" name="Picture 3" descr="C:\Users\Shizuo\Documents\AR\AR_RGB slogan sustentabilida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323917"/>
            <a:ext cx="3037447" cy="136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1575942" y="1308045"/>
            <a:ext cx="1650189" cy="43299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3" name="Imagem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04" y="1821784"/>
            <a:ext cx="2259067" cy="1225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" name="Retângulo 2"/>
          <p:cNvSpPr/>
          <p:nvPr/>
        </p:nvSpPr>
        <p:spPr>
          <a:xfrm>
            <a:off x="0" y="-13283"/>
            <a:ext cx="514806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defTabSz="762000" eaLnBrk="0" hangingPunct="0">
              <a:defRPr/>
            </a:pPr>
            <a:r>
              <a:rPr lang="pt-B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Programa </a:t>
            </a:r>
            <a:endParaRPr lang="pt-B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defTabSz="762000" eaLnBrk="0" hangingPunct="0">
              <a:defRPr/>
            </a:pPr>
            <a:r>
              <a:rPr lang="pt-B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Atuação Responsável</a:t>
            </a:r>
            <a:r>
              <a:rPr lang="pt-BR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98303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03466700"/>
              </p:ext>
            </p:extLst>
          </p:nvPr>
        </p:nvGraphicFramePr>
        <p:xfrm>
          <a:off x="-180528" y="681540"/>
          <a:ext cx="5112568" cy="313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ta em curva para baixo 1"/>
          <p:cNvSpPr/>
          <p:nvPr/>
        </p:nvSpPr>
        <p:spPr bwMode="auto">
          <a:xfrm>
            <a:off x="2555777" y="853728"/>
            <a:ext cx="3300519" cy="936799"/>
          </a:xfrm>
          <a:prstGeom prst="curved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4459886" y="1869672"/>
            <a:ext cx="2200346" cy="918102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10 elementos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e </a:t>
            </a:r>
            <a:b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</a:b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28 requisitos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251522" y="0"/>
            <a:ext cx="7128790" cy="555526"/>
          </a:xfrm>
        </p:spPr>
        <p:txBody>
          <a:bodyPr>
            <a:noAutofit/>
          </a:bodyPr>
          <a:lstStyle/>
          <a:p>
            <a:r>
              <a:rPr lang="pt-BR" sz="2200" dirty="0"/>
              <a:t>Programa Atuação Responsável</a:t>
            </a:r>
            <a:r>
              <a:rPr lang="pt-BR" sz="2200" baseline="30000" dirty="0"/>
              <a:t>®</a:t>
            </a:r>
            <a:r>
              <a:rPr lang="pt-BR" sz="2200" dirty="0"/>
              <a:t>  </a:t>
            </a:r>
            <a:r>
              <a:rPr lang="pt-BR" sz="2200" dirty="0" smtClean="0"/>
              <a:t>Revisão </a:t>
            </a:r>
            <a:r>
              <a:rPr lang="pt-BR" sz="2200" dirty="0"/>
              <a:t>- 2011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09" y="853728"/>
            <a:ext cx="1115616" cy="896477"/>
          </a:xfrm>
          <a:prstGeom prst="rect">
            <a:avLst/>
          </a:prstGeom>
        </p:spPr>
      </p:pic>
      <p:pic>
        <p:nvPicPr>
          <p:cNvPr id="8" name="Imagem 7" descr="Capa_versao3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111810"/>
            <a:ext cx="3752040" cy="1990999"/>
          </a:xfrm>
          <a:prstGeom prst="rect">
            <a:avLst/>
          </a:prstGeom>
        </p:spPr>
      </p:pic>
      <p:sp>
        <p:nvSpPr>
          <p:cNvPr id="4" name="Seta dobrada 3"/>
          <p:cNvSpPr/>
          <p:nvPr/>
        </p:nvSpPr>
        <p:spPr>
          <a:xfrm rot="5400000">
            <a:off x="7191291" y="2094697"/>
            <a:ext cx="378042" cy="1008112"/>
          </a:xfrm>
          <a:prstGeom prst="ben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 sz="240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747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1522" y="0"/>
            <a:ext cx="7056782" cy="555526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Calibri" pitchFamily="34" charset="0"/>
                <a:cs typeface="Arial" pitchFamily="34" charset="0"/>
              </a:rPr>
              <a:t>Elementos do Sistema </a:t>
            </a:r>
            <a:r>
              <a:rPr lang="pt-BR" b="1" dirty="0">
                <a:latin typeface="Calibri" pitchFamily="34" charset="0"/>
                <a:cs typeface="Arial" pitchFamily="34" charset="0"/>
              </a:rPr>
              <a:t>de Gestão do </a:t>
            </a:r>
            <a:r>
              <a:rPr lang="pt-BR" b="1" dirty="0" smtClean="0">
                <a:latin typeface="Calibri" pitchFamily="34" charset="0"/>
                <a:cs typeface="Arial" pitchFamily="34" charset="0"/>
              </a:rPr>
              <a:t>AR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5526"/>
            <a:ext cx="6309111" cy="452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026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79512" y="1248314"/>
            <a:ext cx="9001349" cy="3123635"/>
          </a:xfrm>
          <a:prstGeom prst="rect">
            <a:avLst/>
          </a:prstGeom>
          <a:solidFill>
            <a:srgbClr val="00194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94493" y="1627861"/>
            <a:ext cx="5857827" cy="245605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000" dirty="0" smtClean="0">
                <a:solidFill>
                  <a:srgbClr val="FFFFFF"/>
                </a:solidFill>
                <a:latin typeface="Arial"/>
              </a:rPr>
              <a:t>2001 </a:t>
            </a:r>
            <a:r>
              <a:rPr lang="pt-BR" sz="1600" dirty="0" smtClean="0">
                <a:solidFill>
                  <a:srgbClr val="FFFFFF"/>
                </a:solidFill>
                <a:latin typeface="Arial"/>
              </a:rPr>
              <a:t>1.a  Ed./</a:t>
            </a:r>
            <a:r>
              <a:rPr lang="pt-BR" sz="2000" dirty="0" smtClean="0">
                <a:solidFill>
                  <a:srgbClr val="FFFFFF"/>
                </a:solidFill>
                <a:latin typeface="Arial"/>
              </a:rPr>
              <a:t> 2005  </a:t>
            </a:r>
            <a:r>
              <a:rPr lang="pt-BR" sz="1400" dirty="0" smtClean="0">
                <a:solidFill>
                  <a:srgbClr val="FFFFFF"/>
                </a:solidFill>
                <a:latin typeface="Arial"/>
              </a:rPr>
              <a:t>2.a ed.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2000" dirty="0">
                <a:solidFill>
                  <a:srgbClr val="FFFFFF"/>
                </a:solidFill>
                <a:latin typeface="Arial"/>
              </a:rPr>
              <a:t>20</a:t>
            </a:r>
            <a:r>
              <a:rPr lang="pt-BR" sz="2000" dirty="0" smtClean="0">
                <a:solidFill>
                  <a:srgbClr val="FFFFFF"/>
                </a:solidFill>
                <a:latin typeface="Arial"/>
              </a:rPr>
              <a:t>14</a:t>
            </a:r>
            <a:r>
              <a:rPr lang="pt-BR" sz="1400" dirty="0" smtClean="0">
                <a:solidFill>
                  <a:srgbClr val="FFFFFF"/>
                </a:solidFill>
                <a:latin typeface="Arial"/>
              </a:rPr>
              <a:t>  3.a ed.</a:t>
            </a:r>
          </a:p>
          <a:p>
            <a:pPr algn="ctr">
              <a:lnSpc>
                <a:spcPct val="120000"/>
              </a:lnSpc>
              <a:defRPr/>
            </a:pPr>
            <a:endParaRPr lang="pt-BR" sz="1400" dirty="0" smtClean="0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000" dirty="0" smtClean="0">
                <a:solidFill>
                  <a:srgbClr val="FFFFFF"/>
                </a:solidFill>
                <a:latin typeface="Arial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pt-BR" dirty="0" smtClean="0">
                <a:solidFill>
                  <a:srgbClr val="FFFFFF"/>
                </a:solidFill>
                <a:latin typeface="Arial"/>
              </a:rPr>
              <a:t>Avaliação </a:t>
            </a:r>
            <a:r>
              <a:rPr lang="pt-BR" dirty="0">
                <a:solidFill>
                  <a:srgbClr val="FFFFFF"/>
                </a:solidFill>
                <a:latin typeface="Arial"/>
              </a:rPr>
              <a:t>de transportadoras com </a:t>
            </a:r>
            <a:r>
              <a:rPr lang="pt-BR" dirty="0" smtClean="0">
                <a:solidFill>
                  <a:srgbClr val="FFFFFF"/>
                </a:solidFill>
                <a:latin typeface="Arial"/>
              </a:rPr>
              <a:t>o objetivo </a:t>
            </a:r>
            <a:r>
              <a:rPr lang="pt-BR" dirty="0">
                <a:solidFill>
                  <a:srgbClr val="FFFFFF"/>
                </a:solidFill>
                <a:latin typeface="Arial"/>
              </a:rPr>
              <a:t>de aumentar os padrões </a:t>
            </a:r>
            <a:r>
              <a:rPr lang="pt-BR" dirty="0" smtClean="0">
                <a:solidFill>
                  <a:srgbClr val="FFFFFF"/>
                </a:solidFill>
                <a:latin typeface="Arial"/>
              </a:rPr>
              <a:t>de segurança </a:t>
            </a:r>
            <a:r>
              <a:rPr lang="pt-BR" dirty="0">
                <a:solidFill>
                  <a:srgbClr val="FFFFFF"/>
                </a:solidFill>
                <a:latin typeface="Arial"/>
              </a:rPr>
              <a:t>no  transporte, estocagem </a:t>
            </a:r>
            <a:r>
              <a:rPr lang="pt-BR" dirty="0" smtClean="0">
                <a:solidFill>
                  <a:srgbClr val="FFFFFF"/>
                </a:solidFill>
                <a:latin typeface="Arial"/>
              </a:rPr>
              <a:t>e </a:t>
            </a:r>
            <a:r>
              <a:rPr lang="pt-BR" dirty="0">
                <a:solidFill>
                  <a:srgbClr val="FFFFFF"/>
                </a:solidFill>
                <a:latin typeface="Arial"/>
              </a:rPr>
              <a:t>distribuição de produtos químicos. </a:t>
            </a: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79512" y="1356643"/>
            <a:ext cx="2376959" cy="1647155"/>
            <a:chOff x="158" y="799"/>
            <a:chExt cx="1588" cy="147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158" y="799"/>
              <a:ext cx="1588" cy="1474"/>
            </a:xfrm>
            <a:prstGeom prst="ellipse">
              <a:avLst/>
            </a:prstGeom>
            <a:grp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BR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 7" descr="LOGO SASSMAQ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" y="1107"/>
              <a:ext cx="1216" cy="778"/>
            </a:xfrm>
            <a:prstGeom prst="rect">
              <a:avLst/>
            </a:prstGeom>
            <a:grp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7" t="9323" r="25098" b="5495"/>
          <a:stretch>
            <a:fillRect/>
          </a:stretch>
        </p:blipFill>
        <p:spPr bwMode="auto">
          <a:xfrm>
            <a:off x="6811070" y="840287"/>
            <a:ext cx="2361352" cy="1982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baixo 2"/>
          <p:cNvSpPr/>
          <p:nvPr/>
        </p:nvSpPr>
        <p:spPr>
          <a:xfrm>
            <a:off x="4319087" y="2686541"/>
            <a:ext cx="539204" cy="114841"/>
          </a:xfrm>
          <a:prstGeom prst="downArrow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A9BDA9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2" y="0"/>
            <a:ext cx="7740224" cy="555526"/>
          </a:xfrm>
        </p:spPr>
        <p:txBody>
          <a:bodyPr>
            <a:noAutofit/>
          </a:bodyPr>
          <a:lstStyle/>
          <a:p>
            <a:r>
              <a:rPr lang="pt-BR" sz="1600" dirty="0"/>
              <a:t>SASSMAQ</a:t>
            </a:r>
            <a:br>
              <a:rPr lang="pt-BR" sz="1600" dirty="0"/>
            </a:br>
            <a:r>
              <a:rPr lang="pt-BR" sz="1600" dirty="0"/>
              <a:t>Sistema de Avaliação de Segurança, Saúde, Meio Ambiente e </a:t>
            </a:r>
            <a:r>
              <a:rPr lang="pt-BR" sz="1600" dirty="0" smtClean="0"/>
              <a:t>Qualidade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956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11560" y="971550"/>
            <a:ext cx="7922840" cy="203224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pt-BR" i="1" smtClean="0">
              <a:solidFill>
                <a:srgbClr val="FFFF00"/>
              </a:solidFill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762000" y="1143000"/>
            <a:ext cx="7772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/>
          <a:lstStyle>
            <a:lvl1pPr marL="342900" indent="-342900"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pt-BR" altLang="pt-BR" sz="2800" dirty="0" smtClean="0">
                <a:solidFill>
                  <a:srgbClr val="FFFF00"/>
                </a:solidFill>
                <a:cs typeface="Arial" panose="020B0604020202020204" pitchFamily="34" charset="0"/>
              </a:rPr>
              <a:t>Sistema de avaliação de prestadores de serviços de logística - Módulo transporte rodoviário, aplicado por organismos de terceira parte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altLang="pt-BR" dirty="0">
                <a:latin typeface="Calibri" pitchFamily="34" charset="0"/>
              </a:rPr>
              <a:t>O que é o SASSMAQ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3255827"/>
            <a:ext cx="8640960" cy="7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/>
          <a:lstStyle/>
          <a:p>
            <a:pPr algn="ctr">
              <a:spcBef>
                <a:spcPct val="20000"/>
              </a:spcBef>
            </a:pPr>
            <a:r>
              <a:rPr lang="pt-BR" altLang="pt-BR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Avaliação padronizada e focada em </a:t>
            </a:r>
            <a:endParaRPr lang="pt-BR" altLang="pt-BR" sz="2800" b="1" dirty="0" smtClean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altLang="pt-BR" sz="28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Segurança</a:t>
            </a:r>
            <a:r>
              <a:rPr lang="pt-BR" altLang="pt-BR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, Saúde, </a:t>
            </a:r>
            <a:r>
              <a:rPr lang="pt-BR" altLang="pt-BR" sz="28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Meio </a:t>
            </a:r>
            <a:r>
              <a:rPr lang="pt-BR" altLang="pt-BR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Ambiente e Qualidade</a:t>
            </a:r>
          </a:p>
        </p:txBody>
      </p:sp>
    </p:spTree>
    <p:extLst>
      <p:ext uri="{BB962C8B-B14F-4D97-AF65-F5344CB8AC3E}">
        <p14:creationId xmlns:p14="http://schemas.microsoft.com/office/powerpoint/2010/main" val="15372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nimBg="1"/>
      <p:bldP spid="87045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5867400" y="3429000"/>
            <a:ext cx="2901950" cy="10679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pt-BR" altLang="pt-B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81000" y="3429000"/>
            <a:ext cx="2901950" cy="10679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5867400" y="1085850"/>
            <a:ext cx="2901950" cy="10679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1000" y="1085850"/>
            <a:ext cx="2901950" cy="106799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55955" y="1200150"/>
            <a:ext cx="2558393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Empresa Prestadora</a:t>
            </a:r>
          </a:p>
          <a:p>
            <a:pPr algn="ctr"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</a:p>
          <a:p>
            <a:pPr algn="ctr"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Serviços de Logística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733800" y="800100"/>
            <a:ext cx="1254574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613507" y="1143000"/>
            <a:ext cx="148117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Organismo</a:t>
            </a:r>
          </a:p>
          <a:p>
            <a:pPr algn="ctr" defTabSz="762000"/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Certificador</a:t>
            </a:r>
            <a:endParaRPr lang="pt-BR" alt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85800" y="3543300"/>
            <a:ext cx="2216150" cy="4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Indústria Química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685576" y="3714750"/>
            <a:ext cx="1186222" cy="45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30000"/>
              </a:lnSpc>
              <a:defRPr/>
            </a:pPr>
            <a:r>
              <a:rPr lang="pt-BR" alt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ABIQUIM</a:t>
            </a:r>
            <a:endParaRPr lang="pt-BR" alt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 rot="10800000">
            <a:off x="3505200" y="1885950"/>
            <a:ext cx="2133600" cy="3429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4038601" y="1600200"/>
            <a:ext cx="118622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352800" y="2228851"/>
            <a:ext cx="23317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de Avaliação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657600" y="3486151"/>
            <a:ext cx="117339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</a:t>
            </a:r>
          </a:p>
        </p:txBody>
      </p: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6477000" y="2228850"/>
            <a:ext cx="533400" cy="1085850"/>
          </a:xfrm>
          <a:prstGeom prst="downArrow">
            <a:avLst>
              <a:gd name="adj1" fmla="val 50000"/>
              <a:gd name="adj2" fmla="val 67857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7010400" y="2286001"/>
            <a:ext cx="127169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de </a:t>
            </a:r>
          </a:p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3505200" y="1085850"/>
            <a:ext cx="2133600" cy="342900"/>
          </a:xfrm>
          <a:prstGeom prst="leftRightArrow">
            <a:avLst>
              <a:gd name="adj1" fmla="val 50000"/>
              <a:gd name="adj2" fmla="val 9333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3429000" y="3829050"/>
            <a:ext cx="2362200" cy="40005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1676400" y="2228850"/>
            <a:ext cx="457200" cy="1143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1524000" y="4478463"/>
            <a:ext cx="255839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adicionais</a:t>
            </a:r>
          </a:p>
          <a:p>
            <a:pPr>
              <a:defRPr/>
            </a:pPr>
            <a:r>
              <a:rPr lang="pt-BR" altLang="pt-BR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Qualificação</a:t>
            </a:r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>
            <a:off x="990600" y="2228850"/>
            <a:ext cx="533400" cy="1143000"/>
          </a:xfrm>
          <a:prstGeom prst="downArrow">
            <a:avLst>
              <a:gd name="adj1" fmla="val 50000"/>
              <a:gd name="adj2" fmla="val 71429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altLang="pt-B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228600" y="2514601"/>
            <a:ext cx="75020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Rela-</a:t>
            </a:r>
          </a:p>
          <a:p>
            <a:pPr eaLnBrk="1" hangingPunct="1"/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tório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dirty="0" err="1">
                <a:latin typeface="Calibri" pitchFamily="34" charset="0"/>
              </a:rPr>
              <a:t>Processo</a:t>
            </a:r>
            <a:r>
              <a:rPr lang="en-US" altLang="pt-BR" dirty="0">
                <a:latin typeface="Calibri" pitchFamily="34" charset="0"/>
              </a:rPr>
              <a:t> </a:t>
            </a:r>
            <a:r>
              <a:rPr lang="en-US" altLang="pt-BR" dirty="0" err="1">
                <a:latin typeface="Calibri" pitchFamily="34" charset="0"/>
              </a:rPr>
              <a:t>para</a:t>
            </a:r>
            <a:r>
              <a:rPr lang="en-US" altLang="pt-BR" dirty="0">
                <a:latin typeface="Calibri" pitchFamily="34" charset="0"/>
              </a:rPr>
              <a:t> a </a:t>
            </a:r>
            <a:r>
              <a:rPr lang="en-US" altLang="pt-BR" dirty="0" err="1">
                <a:latin typeface="Calibri" pitchFamily="34" charset="0"/>
              </a:rPr>
              <a:t>Qualificação</a:t>
            </a:r>
            <a:endParaRPr lang="pt-BR" dirty="0">
              <a:latin typeface="Calibri" pitchFamily="34" charset="0"/>
            </a:endParaRPr>
          </a:p>
        </p:txBody>
      </p:sp>
      <p:pic>
        <p:nvPicPr>
          <p:cNvPr id="27" name="Picture 7" descr="LOGO SASSMAQ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082" y="2548032"/>
            <a:ext cx="1605078" cy="7666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2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 animBg="1"/>
      <p:bldP spid="15385" grpId="0" animBg="1"/>
      <p:bldP spid="15365" grpId="0" animBg="1"/>
      <p:bldP spid="15366" grpId="0"/>
      <p:bldP spid="15367" grpId="0"/>
      <p:bldP spid="15370" grpId="0"/>
      <p:bldP spid="15374" grpId="0"/>
      <p:bldP spid="15387" grpId="0" animBg="1"/>
      <p:bldP spid="15388" grpId="0"/>
      <p:bldP spid="15389" grpId="0"/>
      <p:bldP spid="15390" grpId="0"/>
      <p:bldP spid="15392" grpId="0" animBg="1"/>
      <p:bldP spid="15393" grpId="0"/>
      <p:bldP spid="15394" grpId="0" animBg="1"/>
      <p:bldP spid="15396" grpId="0" animBg="1"/>
      <p:bldP spid="15397" grpId="0" animBg="1"/>
      <p:bldP spid="15398" grpId="0"/>
      <p:bldP spid="15400" grpId="0" animBg="1"/>
      <p:bldP spid="1540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latin typeface="Calibri" pitchFamily="34" charset="0"/>
              </a:rPr>
              <a:t>Programa de Capacitação SASSMAQ</a:t>
            </a:r>
          </a:p>
        </p:txBody>
      </p:sp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75606"/>
            <a:ext cx="62103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latin typeface="Calibri" pitchFamily="34" charset="0"/>
              </a:rPr>
              <a:t>Programa de Capacitação SASSMAQ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685748"/>
            <a:ext cx="7328947" cy="41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1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11560" y="915566"/>
            <a:ext cx="7772400" cy="2304256"/>
          </a:xfrm>
        </p:spPr>
        <p:txBody>
          <a:bodyPr>
            <a:no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pt-BR" sz="3600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pt-BR" sz="2800" dirty="0" smtClean="0">
                <a:solidFill>
                  <a:srgbClr val="1F497D">
                    <a:lumMod val="75000"/>
                  </a:srgbClr>
                </a:solidFill>
              </a:rPr>
              <a:t>Estatísticas</a:t>
            </a:r>
            <a:r>
              <a:rPr lang="pt-BR" sz="2800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pt-BR" sz="28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pt-BR" sz="2800" dirty="0" smtClean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pt-BR" sz="2800" dirty="0" smtClean="0">
                <a:solidFill>
                  <a:srgbClr val="1F497D">
                    <a:lumMod val="75000"/>
                  </a:srgbClr>
                </a:solidFill>
              </a:rPr>
            </a:br>
            <a:r>
              <a:rPr lang="pt-BR" sz="2800" dirty="0" smtClean="0">
                <a:solidFill>
                  <a:srgbClr val="1F497D">
                    <a:lumMod val="75000"/>
                  </a:srgbClr>
                </a:solidFill>
              </a:rPr>
              <a:t>Transporte Produtos perigosos</a:t>
            </a:r>
            <a:endParaRPr lang="pt-BR" sz="3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E652-5961-4E25-9950-7689F1887171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7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abiquim-01 recort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27934"/>
            <a:ext cx="2664296" cy="690744"/>
          </a:xfrm>
          <a:prstGeom prst="rect">
            <a:avLst/>
          </a:prstGeom>
        </p:spPr>
      </p:pic>
      <p:pic>
        <p:nvPicPr>
          <p:cNvPr id="4" name="Imagem 3" descr="AR_compromisso_com_a_sustentabilid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9942"/>
            <a:ext cx="933021" cy="55898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35896" y="411510"/>
            <a:ext cx="2078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chemeClr val="tx2"/>
                </a:solidFill>
                <a:latin typeface="+mn-lt"/>
              </a:rPr>
              <a:t>TRANSPORTE</a:t>
            </a:r>
            <a:endParaRPr lang="pt-BR" sz="2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19671" y="4383211"/>
            <a:ext cx="367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2"/>
                </a:solidFill>
                <a:latin typeface="+mn-lt"/>
              </a:rPr>
              <a:t>Fonte: Pesquisa direta junto às empresas</a:t>
            </a:r>
          </a:p>
          <a:p>
            <a:r>
              <a:rPr lang="pt-BR" sz="1400" dirty="0" smtClean="0">
                <a:solidFill>
                  <a:schemeClr val="tx2"/>
                </a:solidFill>
                <a:latin typeface="+mn-lt"/>
              </a:rPr>
              <a:t>Elaboração: Equipe de Economia e Estatística</a:t>
            </a:r>
            <a:endParaRPr lang="pt-BR" sz="1400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10235486"/>
              </p:ext>
            </p:extLst>
          </p:nvPr>
        </p:nvGraphicFramePr>
        <p:xfrm>
          <a:off x="1223628" y="892919"/>
          <a:ext cx="6408712" cy="333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848" y="51470"/>
            <a:ext cx="8892480" cy="465516"/>
          </a:xfrm>
        </p:spPr>
        <p:txBody>
          <a:bodyPr>
            <a:noAutofit/>
          </a:bodyPr>
          <a:lstStyle/>
          <a:p>
            <a:r>
              <a:rPr lang="pt-BR" sz="1800" dirty="0"/>
              <a:t>QUANTIDADE TRANSPORTADA POR VIAGENS </a:t>
            </a:r>
            <a:r>
              <a:rPr lang="pt-BR" sz="1800" dirty="0" smtClean="0"/>
              <a:t>REALIZADAS </a:t>
            </a:r>
            <a:br>
              <a:rPr lang="pt-BR" sz="1800" dirty="0" smtClean="0"/>
            </a:br>
            <a:r>
              <a:rPr lang="pt-BR" sz="1800" dirty="0" smtClean="0"/>
              <a:t>(</a:t>
            </a:r>
            <a:r>
              <a:rPr lang="pt-BR" sz="1800" dirty="0"/>
              <a:t>MODAL RODOVIÁRIO</a:t>
            </a:r>
            <a:r>
              <a:rPr lang="pt-BR" sz="1800" dirty="0" smtClean="0"/>
              <a:t>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978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E652-5961-4E25-9950-7689F1887171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694" y="-380578"/>
            <a:ext cx="9303010" cy="65768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46856" y="915566"/>
            <a:ext cx="8229600" cy="25817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 smtClean="0">
                <a:solidFill>
                  <a:srgbClr val="1F497D">
                    <a:lumMod val="75000"/>
                  </a:srgbClr>
                </a:solidFill>
              </a:rPr>
              <a:t>Sobre a</a:t>
            </a:r>
            <a:endParaRPr lang="pt-BR" sz="4800" b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443958"/>
            <a:ext cx="980255" cy="5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5" y="756307"/>
            <a:ext cx="7320914" cy="4073105"/>
          </a:xfrm>
          <a:prstGeom prst="rect">
            <a:avLst/>
          </a:prstGeom>
        </p:spPr>
      </p:pic>
      <p:pic>
        <p:nvPicPr>
          <p:cNvPr id="5" name="Imagem 4" descr="logoabiquim-01 recorta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1754" y="0"/>
            <a:ext cx="2232247" cy="520858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>
            <a:off x="7736729" y="2056185"/>
            <a:ext cx="902970" cy="56274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61%</a:t>
            </a:r>
            <a:endParaRPr lang="pt-BR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35020" y="1733414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2013/20</a:t>
            </a:r>
            <a:r>
              <a:rPr lang="pt-BR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pt-BR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866160" y="1513799"/>
            <a:ext cx="67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Total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</a:rPr>
              <a:t>Indicador: Acidentes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8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6743700" y="669472"/>
            <a:ext cx="2400300" cy="0"/>
          </a:xfrm>
          <a:prstGeom prst="line">
            <a:avLst/>
          </a:prstGeom>
          <a:ln w="2222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/>
        </p:nvSpPr>
        <p:spPr>
          <a:xfrm>
            <a:off x="5367131" y="132214"/>
            <a:ext cx="3776870" cy="40504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prstClr val="white"/>
                </a:solidFill>
                <a:latin typeface="Calibri" panose="020F0502020204030204"/>
              </a:rPr>
              <a:t>Indicadores de Desempenho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146" y="950751"/>
            <a:ext cx="2452838" cy="344461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23293" y="3713345"/>
            <a:ext cx="3294366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kern="0" dirty="0">
                <a:solidFill>
                  <a:prstClr val="white"/>
                </a:solidFill>
              </a:rPr>
              <a:t>Anualmente são monitorados e publicados os resultados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kern="0" dirty="0">
                <a:solidFill>
                  <a:prstClr val="white"/>
                </a:solidFill>
              </a:rPr>
              <a:t>13 indicadores </a:t>
            </a:r>
            <a:r>
              <a:rPr lang="pt-BR" kern="0" dirty="0">
                <a:solidFill>
                  <a:prstClr val="white"/>
                </a:solidFill>
              </a:rPr>
              <a:t>de SSMA.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8071" y="749516"/>
            <a:ext cx="5509780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O Programa Atuação Responsável®  tem se constituído em um sólido pilar para a promoção da competitividade e do desenvolvimento sustentável da indústria química instalada no país. </a:t>
            </a:r>
          </a:p>
          <a:p>
            <a:endParaRPr lang="pt-BR" dirty="0">
              <a:solidFill>
                <a:prstClr val="white"/>
              </a:solidFill>
            </a:endParaRPr>
          </a:p>
          <a:p>
            <a:r>
              <a:rPr lang="pt-BR" dirty="0">
                <a:solidFill>
                  <a:prstClr val="white"/>
                </a:solidFill>
              </a:rPr>
              <a:t>O compromisso com a sustentabilidade pode ser evidenciado através da melhoria dos processos cujos resultados podem ser evidenciados através da publicação anual do Relatório de Histórico de Desempenho. </a:t>
            </a:r>
          </a:p>
        </p:txBody>
      </p:sp>
    </p:spTree>
    <p:extLst>
      <p:ext uri="{BB962C8B-B14F-4D97-AF65-F5344CB8AC3E}">
        <p14:creationId xmlns:p14="http://schemas.microsoft.com/office/powerpoint/2010/main" val="12341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81572" y="62753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1F497D"/>
                </a:solidFill>
              </a:rPr>
              <a:t>Obrigado!!</a:t>
            </a:r>
            <a:endParaRPr lang="pt-BR" sz="4000" b="1" dirty="0">
              <a:solidFill>
                <a:srgbClr val="1F497D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09464" y="3542114"/>
            <a:ext cx="5112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1F497D"/>
                </a:solidFill>
              </a:rPr>
              <a:t>Luiz Shizuo Harayashiki</a:t>
            </a:r>
          </a:p>
          <a:p>
            <a:pPr algn="ctr"/>
            <a:endParaRPr lang="pt-BR" sz="1400" b="1" u="sng" dirty="0">
              <a:solidFill>
                <a:srgbClr val="1F497D"/>
              </a:solidFill>
              <a:hlinkClick r:id="rId2"/>
            </a:endParaRPr>
          </a:p>
          <a:p>
            <a:pPr algn="ctr"/>
            <a:r>
              <a:rPr lang="pt-BR" sz="1400" u="sng" dirty="0" smtClean="0">
                <a:solidFill>
                  <a:srgbClr val="002060"/>
                </a:solidFill>
                <a:hlinkClick r:id="rId2"/>
              </a:rPr>
              <a:t>shizuo@abiquim.org.br</a:t>
            </a:r>
            <a:endParaRPr lang="pt-BR" sz="1400" dirty="0" smtClean="0">
              <a:solidFill>
                <a:srgbClr val="002060"/>
              </a:solidFill>
            </a:endParaRPr>
          </a:p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(11)2178-4710</a:t>
            </a:r>
            <a:endParaRPr lang="pt-BR" sz="1600" b="1" dirty="0" smtClean="0">
              <a:solidFill>
                <a:srgbClr val="1F497D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1F497D"/>
                </a:solidFill>
              </a:rPr>
              <a:t>Gerencia </a:t>
            </a:r>
            <a:r>
              <a:rPr lang="pt-BR" sz="1600" b="1" dirty="0">
                <a:solidFill>
                  <a:srgbClr val="1F497D"/>
                </a:solidFill>
              </a:rPr>
              <a:t>de Gestão </a:t>
            </a:r>
            <a:r>
              <a:rPr lang="pt-BR" sz="1600" b="1" dirty="0" smtClean="0">
                <a:solidFill>
                  <a:srgbClr val="1F497D"/>
                </a:solidFill>
              </a:rPr>
              <a:t>Empresarial</a:t>
            </a:r>
            <a:endParaRPr lang="pt-BR" sz="1600" b="1" dirty="0">
              <a:solidFill>
                <a:srgbClr val="1F497D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56" y="1995686"/>
            <a:ext cx="582116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1522" y="16153"/>
            <a:ext cx="44694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r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BR" dirty="0">
                <a:solidFill>
                  <a:srgbClr val="4F81BD">
                    <a:lumMod val="50000"/>
                  </a:srgbClr>
                </a:solidFill>
              </a:rPr>
              <a:t>Âmbito da Indústria Química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7551316" cy="425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ABIQUIM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555527"/>
            <a:ext cx="8640960" cy="151216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defRPr/>
            </a:pPr>
            <a:r>
              <a:rPr lang="pt-BR" sz="1600" dirty="0"/>
              <a:t>A Associação Brasileira da Indústria Química – ABIQUIM foi fundada em 1964 para representar o setor no País e no exterior.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pt-BR" sz="1600" dirty="0"/>
              <a:t>Entidade sem fins lucrativos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41325" algn="l"/>
              </a:tabLst>
            </a:pPr>
            <a:r>
              <a:rPr lang="pt-BR" sz="1600" dirty="0"/>
              <a:t>Congrega indústrias químicas de pequeno, médio e grande portes, bem como transportadoras e operadoras logísticas que prestam serviços ao setor</a:t>
            </a:r>
          </a:p>
          <a:p>
            <a:endParaRPr lang="pt-BR" sz="16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75656" y="4443958"/>
            <a:ext cx="6768752" cy="5632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>
              <a:lnSpc>
                <a:spcPct val="170000"/>
              </a:lnSpc>
              <a:buAutoNum type="alphaLcParenBoth"/>
              <a:defRPr/>
            </a:pPr>
            <a:r>
              <a:rPr lang="pt-BR" sz="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associadas da Abiquim representam cerca de 80% do total do faturamento dos </a:t>
            </a:r>
            <a:r>
              <a:rPr lang="pt-BR" sz="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produtos químicos de uso industrial</a:t>
            </a:r>
          </a:p>
          <a:p>
            <a:pPr marL="228600" indent="-228600">
              <a:lnSpc>
                <a:spcPct val="170000"/>
              </a:lnSpc>
              <a:buAutoNum type="alphaLcParenBoth"/>
              <a:defRPr/>
            </a:pPr>
            <a:r>
              <a:rPr lang="pt-BR" sz="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Transportadoras, operadoras </a:t>
            </a:r>
            <a:r>
              <a:rPr lang="pt-BR" sz="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logísticas </a:t>
            </a:r>
            <a:r>
              <a:rPr lang="pt-BR" sz="9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outros prestadores de serviços </a:t>
            </a:r>
            <a:r>
              <a:rPr lang="pt-BR" sz="9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setor </a:t>
            </a:r>
            <a:endParaRPr lang="pt-BR" sz="9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1912" y="2919951"/>
            <a:ext cx="8344544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 associadas efetivas (a) e 55 sócias colaboradoras (b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Representante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04850" lvl="1" indent="-342900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Ciquim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Mercosul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850" lvl="1" indent="-342900">
              <a:lnSpc>
                <a:spcPct val="150000"/>
              </a:lnSpc>
              <a:buFont typeface="Calibri" panose="020F0502020204030204" pitchFamily="34" charset="0"/>
              <a:buChar char="⁻"/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ICCA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 International Council of Chemical Associations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2060269"/>
            <a:ext cx="9144000" cy="799513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pt-BR" sz="1600" dirty="0" smtClean="0">
                <a:solidFill>
                  <a:srgbClr val="002060"/>
                </a:solidFill>
                <a:latin typeface="+mn-lt"/>
                <a:cs typeface="+mn-cs"/>
              </a:rPr>
              <a:t>‘</a:t>
            </a:r>
            <a:endParaRPr lang="pt-BR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988261"/>
            <a:ext cx="9144000" cy="8715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>
              <a:lnSpc>
                <a:spcPct val="170000"/>
              </a:lnSpc>
              <a:defRPr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missão da ABIQUIM é promover o aumento da competitividade e o desenvolvimento sustentável da indústria química instalada no Brasil</a:t>
            </a:r>
            <a:r>
              <a:rPr lang="pt-BR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/>
              </a:rPr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55526"/>
            <a:ext cx="8640960" cy="458797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>
                <a:solidFill>
                  <a:srgbClr val="FF0000"/>
                </a:solidFill>
              </a:rPr>
              <a:t>Disseminar e promover a aplicação contínua do Programa Atuação Responsável</a:t>
            </a:r>
            <a:r>
              <a:rPr lang="pt-BR" sz="1300" baseline="30000" dirty="0">
                <a:solidFill>
                  <a:srgbClr val="FF0000"/>
                </a:solidFill>
              </a:rPr>
              <a:t>®</a:t>
            </a:r>
            <a:r>
              <a:rPr lang="pt-BR" sz="1300" dirty="0">
                <a:solidFill>
                  <a:srgbClr val="FF0000"/>
                </a:solidFill>
              </a:rPr>
              <a:t>, divulgando-o perante a sociedade;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>
                <a:solidFill>
                  <a:srgbClr val="FF0000"/>
                </a:solidFill>
              </a:rPr>
              <a:t>Contribuir para o pleno desenvolvimento do mercado brasileiro de produtos químicos, concorrendo para elevar os padrões brasileiros nas áreas de saúde, segurança, meio ambiente, qualidade, produtividade e </a:t>
            </a:r>
            <a:r>
              <a:rPr lang="pt-BR" sz="1600" i="1" u="sng" dirty="0">
                <a:solidFill>
                  <a:srgbClr val="FF0000"/>
                </a:solidFill>
              </a:rPr>
              <a:t>logística de distribuição;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Executar e estimular ações esclarecedoras que permitam a compreensão adequada da contribuição da indústria química à sociedade;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Acompanhar o desempenho e o desenvolvimento da </a:t>
            </a:r>
            <a:r>
              <a:rPr lang="pt-BR" sz="1300" dirty="0" smtClean="0"/>
              <a:t>I Q, </a:t>
            </a:r>
            <a:r>
              <a:rPr lang="pt-BR" sz="1300" dirty="0"/>
              <a:t>elaborando e oferecendo aos seus associados e segmentos de interesse da indústria informações qualificadas e estudos técnicos;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Representar os associados, na defesa de seus interesses, perante as instituições governamentais e outros setores relevantes da sociedade, em âmbito nacional e internacional;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Contribuir na elaboração da legislação e na definição de políticas e decisões governamentais que digam respeito ao interesse da indústria química;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Participar de organismos e reuniões internacionais de interesse da indústria química;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Estimular parcerias para pesquisas e desenvolvimento tecnológico na indústria química;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pt-BR" sz="1300" dirty="0"/>
              <a:t>Estimular o intercâmbio de informações e práticas de gestão entre as empresas associadas</a:t>
            </a:r>
            <a:r>
              <a:rPr lang="pt-BR" sz="1300" dirty="0" smtClean="0"/>
              <a:t>;</a:t>
            </a:r>
            <a:endParaRPr lang="pt-BR" sz="13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E652-5961-4E25-9950-7689F188717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0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520" y="555526"/>
            <a:ext cx="7057032" cy="40010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 sz="1800">
                <a:solidFill>
                  <a:srgbClr val="002060"/>
                </a:solidFill>
                <a:latin typeface="Calibri" pitchFamily="34" charset="0"/>
              </a:defRPr>
            </a:lvl1pPr>
            <a:lvl2pPr marL="800100" lvl="1" indent="-342900" algn="just"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2060"/>
                </a:solidFill>
                <a:latin typeface="Calibri" pitchFamily="34" charset="0"/>
              </a:defRPr>
            </a:lvl2pPr>
          </a:lstStyle>
          <a:p>
            <a:r>
              <a:rPr lang="pt-BR" sz="1400" dirty="0"/>
              <a:t>RAC -Relatório de Acompanhamento Conjuntural</a:t>
            </a:r>
          </a:p>
          <a:p>
            <a:r>
              <a:rPr lang="pt-BR" sz="1400" dirty="0" smtClean="0"/>
              <a:t>Guia de  Gestão  Proteção Empresarial</a:t>
            </a:r>
          </a:p>
          <a:p>
            <a:r>
              <a:rPr lang="pt-BR" sz="1400" dirty="0" smtClean="0"/>
              <a:t>Manual de Gestão do AR</a:t>
            </a:r>
          </a:p>
          <a:p>
            <a:r>
              <a:rPr lang="pt-BR" sz="1400" dirty="0" smtClean="0"/>
              <a:t>MAE – Manual de Atendimento a Emergência</a:t>
            </a:r>
            <a:endParaRPr lang="pt-BR" sz="1400" dirty="0"/>
          </a:p>
          <a:p>
            <a:r>
              <a:rPr lang="pt-BR" sz="1400" dirty="0" smtClean="0"/>
              <a:t>Análise </a:t>
            </a:r>
            <a:r>
              <a:rPr lang="pt-BR" sz="1400" dirty="0"/>
              <a:t>de balanços (anual)</a:t>
            </a:r>
          </a:p>
          <a:p>
            <a:r>
              <a:rPr lang="pt-BR" sz="1400" dirty="0"/>
              <a:t>Custo da mão-de-obra (anual)</a:t>
            </a:r>
          </a:p>
          <a:p>
            <a:r>
              <a:rPr lang="pt-BR" sz="1400" dirty="0"/>
              <a:t>Valor adicionado (anual)</a:t>
            </a:r>
          </a:p>
          <a:p>
            <a:r>
              <a:rPr lang="pt-BR" sz="1400" dirty="0"/>
              <a:t>Projetos de investimentos (anual)</a:t>
            </a:r>
          </a:p>
          <a:p>
            <a:r>
              <a:rPr lang="pt-BR" sz="1400" dirty="0"/>
              <a:t>Anuário da Indústria Química Brasileira (anual)</a:t>
            </a:r>
          </a:p>
          <a:p>
            <a:r>
              <a:rPr lang="pt-BR" sz="1400" dirty="0"/>
              <a:t>Guia da Indústria Química Brasileira (anual)</a:t>
            </a:r>
          </a:p>
          <a:p>
            <a:r>
              <a:rPr lang="pt-BR" sz="1400" dirty="0"/>
              <a:t>RECE (Relatório de Estatísticas de Comércio Exterior</a:t>
            </a:r>
            <a:r>
              <a:rPr lang="pt-BR" sz="1400" dirty="0" smtClean="0"/>
              <a:t>)</a:t>
            </a:r>
            <a:endParaRPr lang="pt-BR" sz="1400" dirty="0"/>
          </a:p>
        </p:txBody>
      </p:sp>
      <p:pic>
        <p:nvPicPr>
          <p:cNvPr id="351268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2934">
            <a:off x="5927913" y="2121785"/>
            <a:ext cx="1123982" cy="14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9" name="Picture 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5769">
            <a:off x="8153335" y="580918"/>
            <a:ext cx="1168625" cy="17136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19492" name="Picture 4" descr="J:\capas\Capa_Guia_2012_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8603">
            <a:off x="4798406" y="3413611"/>
            <a:ext cx="1440615" cy="18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3" name="Picture 5" descr="C:\Users\Marina\AppData\Local\Microsoft\Windows\Temporary Internet Files\Content.Outlook\SGLBJAYE\Capa_Anuario_edicao2011_final_alterad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019">
            <a:off x="6766957" y="619053"/>
            <a:ext cx="1373943" cy="190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</a:t>
            </a:r>
            <a:r>
              <a:rPr lang="pt-BR" dirty="0" smtClean="0"/>
              <a:t>Publicações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179">
            <a:off x="4898077" y="135400"/>
            <a:ext cx="1472164" cy="19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181">
            <a:off x="7557587" y="2562062"/>
            <a:ext cx="1450904" cy="19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21915" r="13751" b="13695"/>
          <a:stretch>
            <a:fillRect/>
          </a:stretch>
        </p:blipFill>
        <p:spPr bwMode="auto">
          <a:xfrm rot="20373791">
            <a:off x="4032166" y="1740545"/>
            <a:ext cx="1223685" cy="17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9" name="Text Box 6"/>
          <p:cNvSpPr txBox="1">
            <a:spLocks noChangeArrowheads="1"/>
          </p:cNvSpPr>
          <p:nvPr/>
        </p:nvSpPr>
        <p:spPr bwMode="auto">
          <a:xfrm>
            <a:off x="468313" y="1059657"/>
            <a:ext cx="6480175" cy="435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 sz="1800">
                <a:solidFill>
                  <a:srgbClr val="002060"/>
                </a:solidFill>
                <a:latin typeface="Calibri" pitchFamily="34" charset="0"/>
              </a:defRPr>
            </a:lvl1pPr>
            <a:lvl2pPr marL="800100" lvl="1" indent="-342900" algn="just">
              <a:spcAft>
                <a:spcPts val="0"/>
              </a:spcAft>
              <a:buFont typeface="Arial" pitchFamily="34" charset="0"/>
              <a:buChar char="•"/>
              <a:defRPr sz="1600">
                <a:solidFill>
                  <a:srgbClr val="002060"/>
                </a:solidFill>
                <a:latin typeface="Calibri" pitchFamily="34" charset="0"/>
              </a:defRPr>
            </a:lvl2pPr>
          </a:lstStyle>
          <a:p>
            <a:r>
              <a:rPr lang="pt-BR" dirty="0"/>
              <a:t>RECE (Relatório de Estatísticas de Comércio Exterior)</a:t>
            </a:r>
          </a:p>
          <a:p>
            <a:r>
              <a:rPr lang="pt-BR" dirty="0"/>
              <a:t>RECE Aduanas</a:t>
            </a:r>
          </a:p>
          <a:p>
            <a:r>
              <a:rPr lang="pt-BR" dirty="0"/>
              <a:t>Relatórios de estatísticas de comércio exterior de outros países (China, Índia, Rússia, Estados Unidos, UE, etc.)    </a:t>
            </a:r>
          </a:p>
          <a:p>
            <a:r>
              <a:rPr lang="pt-BR" dirty="0"/>
              <a:t>Importações brasileiras de produtos químicos da China</a:t>
            </a:r>
          </a:p>
          <a:p>
            <a:r>
              <a:rPr lang="pt-BR" dirty="0"/>
              <a:t>Levantamentos de estatísticas de comércio exterior e de tarifas vigentes em diversos mercados, sob demanda de empresas associadas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79210" name="Imagem 8" descr="RECE dez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31590"/>
            <a:ext cx="1577975" cy="225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</a:t>
            </a:r>
            <a:r>
              <a:rPr lang="pt-BR" dirty="0" smtClean="0"/>
              <a:t>estudos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9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5794</TotalTime>
  <Words>1905</Words>
  <Application>Microsoft Office PowerPoint</Application>
  <PresentationFormat>Apresentação na tela (16:9)</PresentationFormat>
  <Paragraphs>329</Paragraphs>
  <Slides>42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blank</vt:lpstr>
      <vt:lpstr>1_Personalizar design</vt:lpstr>
      <vt:lpstr>Personalizar design</vt:lpstr>
      <vt:lpstr>3_Personalizar design</vt:lpstr>
      <vt:lpstr>CorelDRAW</vt:lpstr>
      <vt:lpstr>Apresentação do PowerPoint</vt:lpstr>
      <vt:lpstr>P2R2 da Defesa Civil do Paraná Atuação Responsável®  SASSMAQ - Sistema de Avaliação de Segurança, Saúde, Meio Ambiente e Qualidade</vt:lpstr>
      <vt:lpstr>AGENDA</vt:lpstr>
      <vt:lpstr>Apresentação do PowerPoint</vt:lpstr>
      <vt:lpstr>Âmbito da Indústria Química</vt:lpstr>
      <vt:lpstr>ABIQUIM</vt:lpstr>
      <vt:lpstr>Objetivos</vt:lpstr>
      <vt:lpstr>Principais Publicações</vt:lpstr>
      <vt:lpstr>Principais estudos</vt:lpstr>
      <vt:lpstr>Programas  da  Abiquim</vt:lpstr>
      <vt:lpstr>Apresentação do PowerPoint</vt:lpstr>
      <vt:lpstr>Química é Vida</vt:lpstr>
      <vt:lpstr>A imagem da Industria Química</vt:lpstr>
      <vt:lpstr>A imagem da Industria Química</vt:lpstr>
      <vt:lpstr>O Responsible Care® no mundo</vt:lpstr>
      <vt:lpstr>Sistema de Gestão do  Atuação Responsável - Rev. 2011 </vt:lpstr>
      <vt:lpstr>Abrangência</vt:lpstr>
      <vt:lpstr>GPS - Global Product Strategy </vt:lpstr>
      <vt:lpstr>Pró-Química – 0800 11 8270</vt:lpstr>
      <vt:lpstr>Pró-Química – 0800 11 8270</vt:lpstr>
      <vt:lpstr>Olho Vivo na Estrada</vt:lpstr>
      <vt:lpstr>SASSMAQ</vt:lpstr>
      <vt:lpstr>Números  da  logística de transporte </vt:lpstr>
      <vt:lpstr>SASSMAQ – Transporte Rodoviário – O setor</vt:lpstr>
      <vt:lpstr>SASSMAQ – Transporte Rodoviário – O setor</vt:lpstr>
      <vt:lpstr>SASSMAQ – Transporte Rodoviário – O setor</vt:lpstr>
      <vt:lpstr>SASSMAQ – Transporte Rodoviário – O setor</vt:lpstr>
      <vt:lpstr>SASSMAQ – Transporte Rodoviário – O setor</vt:lpstr>
      <vt:lpstr>SASSMAQ – Transporte Rodoviário – O setor</vt:lpstr>
      <vt:lpstr>Apresentação do PowerPoint</vt:lpstr>
      <vt:lpstr>Programa Atuação Responsável®  Revisão - 2011</vt:lpstr>
      <vt:lpstr>Elementos do Sistema de Gestão do AR</vt:lpstr>
      <vt:lpstr>SASSMAQ Sistema de Avaliação de Segurança, Saúde, Meio Ambiente e Qualidade</vt:lpstr>
      <vt:lpstr>O que é o SASSMAQ</vt:lpstr>
      <vt:lpstr>Processo para a Qualificação</vt:lpstr>
      <vt:lpstr>Programa de Capacitação SASSMAQ</vt:lpstr>
      <vt:lpstr>Programa de Capacitação SASSMAQ</vt:lpstr>
      <vt:lpstr> Estatísticas  Transporte Produtos perigosos</vt:lpstr>
      <vt:lpstr>QUANTIDADE TRANSPORTADA POR VIAGENS REALIZADAS  (MODAL RODOVIÁRIO)</vt:lpstr>
      <vt:lpstr>Indicador: Acidentes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Shizuo Harayashiki</dc:creator>
  <cp:lastModifiedBy>Luiz Shizuo Harayashiki</cp:lastModifiedBy>
  <cp:revision>92</cp:revision>
  <cp:lastPrinted>2014-07-04T14:45:47Z</cp:lastPrinted>
  <dcterms:created xsi:type="dcterms:W3CDTF">2014-09-17T14:46:41Z</dcterms:created>
  <dcterms:modified xsi:type="dcterms:W3CDTF">2014-11-18T23:19:47Z</dcterms:modified>
</cp:coreProperties>
</file>