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</p:sldMasterIdLst>
  <p:notesMasterIdLst>
    <p:notesMasterId r:id="rId64"/>
  </p:notesMasterIdLst>
  <p:handoutMasterIdLst>
    <p:handoutMasterId r:id="rId65"/>
  </p:handoutMasterIdLst>
  <p:sldIdLst>
    <p:sldId id="314" r:id="rId3"/>
    <p:sldId id="327" r:id="rId4"/>
    <p:sldId id="315" r:id="rId5"/>
    <p:sldId id="316" r:id="rId6"/>
    <p:sldId id="329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30" r:id="rId16"/>
    <p:sldId id="371" r:id="rId17"/>
    <p:sldId id="331" r:id="rId18"/>
    <p:sldId id="372" r:id="rId19"/>
    <p:sldId id="332" r:id="rId20"/>
    <p:sldId id="333" r:id="rId21"/>
    <p:sldId id="373" r:id="rId22"/>
    <p:sldId id="334" r:id="rId23"/>
    <p:sldId id="374" r:id="rId24"/>
    <p:sldId id="336" r:id="rId25"/>
    <p:sldId id="337" r:id="rId26"/>
    <p:sldId id="375" r:id="rId27"/>
    <p:sldId id="338" r:id="rId28"/>
    <p:sldId id="376" r:id="rId29"/>
    <p:sldId id="339" r:id="rId30"/>
    <p:sldId id="340" r:id="rId31"/>
    <p:sldId id="377" r:id="rId32"/>
    <p:sldId id="341" r:id="rId33"/>
    <p:sldId id="378" r:id="rId34"/>
    <p:sldId id="342" r:id="rId35"/>
    <p:sldId id="380" r:id="rId36"/>
    <p:sldId id="379" r:id="rId37"/>
    <p:sldId id="343" r:id="rId38"/>
    <p:sldId id="345" r:id="rId39"/>
    <p:sldId id="344" r:id="rId40"/>
    <p:sldId id="381" r:id="rId41"/>
    <p:sldId id="346" r:id="rId42"/>
    <p:sldId id="347" r:id="rId43"/>
    <p:sldId id="348" r:id="rId44"/>
    <p:sldId id="349" r:id="rId45"/>
    <p:sldId id="350" r:id="rId46"/>
    <p:sldId id="351" r:id="rId47"/>
    <p:sldId id="356" r:id="rId48"/>
    <p:sldId id="354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</p:sldIdLst>
  <p:sldSz cx="9144000" cy="5143500" type="screen16x9"/>
  <p:notesSz cx="6858000" cy="96869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D36"/>
    <a:srgbClr val="F9F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71" autoAdjust="0"/>
  </p:normalViewPr>
  <p:slideViewPr>
    <p:cSldViewPr>
      <p:cViewPr>
        <p:scale>
          <a:sx n="82" d="100"/>
          <a:sy n="82" d="100"/>
        </p:scale>
        <p:origin x="-114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ocuments\ABIQUIM\numeros%20da%20log&#237;t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Idade média frota</a:t>
            </a:r>
            <a:r>
              <a:rPr lang="pt-BR" baseline="0" dirty="0" smtClean="0"/>
              <a:t> nacional de veículos de carga</a:t>
            </a:r>
            <a:endParaRPr lang="pt-BR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940027376455757"/>
          <c:y val="8.9840597714825637E-2"/>
          <c:w val="0.84024799433602837"/>
          <c:h val="0.75869057072005419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Plan1!$A$58:$A$61</c:f>
              <c:strCache>
                <c:ptCount val="4"/>
                <c:pt idx="0">
                  <c:v>ETC</c:v>
                </c:pt>
                <c:pt idx="1">
                  <c:v>TAC</c:v>
                </c:pt>
                <c:pt idx="2">
                  <c:v>CTC</c:v>
                </c:pt>
                <c:pt idx="3">
                  <c:v>Md NAC.</c:v>
                </c:pt>
              </c:strCache>
            </c:strRef>
          </c:cat>
          <c:val>
            <c:numRef>
              <c:f>Plan1!$B$58:$B$61</c:f>
              <c:numCache>
                <c:formatCode>General</c:formatCode>
                <c:ptCount val="4"/>
                <c:pt idx="0">
                  <c:v>9</c:v>
                </c:pt>
                <c:pt idx="1">
                  <c:v>20.399999999999999</c:v>
                </c:pt>
                <c:pt idx="2">
                  <c:v>12.7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76096"/>
        <c:axId val="65477632"/>
      </c:lineChart>
      <c:catAx>
        <c:axId val="65476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65477632"/>
        <c:crosses val="autoZero"/>
        <c:auto val="1"/>
        <c:lblAlgn val="ctr"/>
        <c:lblOffset val="100"/>
        <c:noMultiLvlLbl val="0"/>
      </c:catAx>
      <c:valAx>
        <c:axId val="6547763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anos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5476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B5DE-DC97-4A80-8705-5716BF184EA4}" type="datetimeFigureOut">
              <a:rPr lang="pt-BR" smtClean="0"/>
              <a:pPr/>
              <a:t>19/11/2014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2EFB-4F89-4043-80ED-765F594519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9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DD9D9B-052A-4383-85FF-8EF90AB87D35}" type="datetimeFigureOut">
              <a:rPr lang="pt-BR"/>
              <a:pPr>
                <a:defRPr/>
              </a:pPr>
              <a:t>19/11/2014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1613" y="727075"/>
            <a:ext cx="64547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9A7BB7-E4E3-4373-B51A-ED98F6DE9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7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vmlDrawing" Target="../drawings/vmlDrawing1.vml"/><Relationship Id="rId7" Type="http://schemas.openxmlformats.org/officeDocument/2006/relationships/oleObject" Target="../embeddings/oleObject2.bin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Imagem 4" descr="torre2.jpg"/>
          <p:cNvPicPr>
            <a:picLocks noChangeAspect="1"/>
          </p:cNvPicPr>
          <p:nvPr/>
        </p:nvPicPr>
        <p:blipFill>
          <a:blip r:embed="rId4" cstate="print"/>
          <a:srcRect r="-537"/>
          <a:stretch>
            <a:fillRect/>
          </a:stretch>
        </p:blipFill>
        <p:spPr bwMode="auto">
          <a:xfrm>
            <a:off x="0" y="1"/>
            <a:ext cx="205105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/>
              <a:pPr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/>
              <a:pPr/>
              <a:t>‹nº›</a:t>
            </a:fld>
            <a:endParaRPr lang="pt-BR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87682"/>
              </p:ext>
            </p:extLst>
          </p:nvPr>
        </p:nvGraphicFramePr>
        <p:xfrm>
          <a:off x="161756" y="4587974"/>
          <a:ext cx="863769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0" name="CorelDRAW" r:id="rId5" imgW="3969720" imgH="2390040" progId="">
                  <p:embed/>
                </p:oleObj>
              </mc:Choice>
              <mc:Fallback>
                <p:oleObj name="CorelDRAW" r:id="rId5" imgW="3969720" imgH="2390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56" y="4587974"/>
                        <a:ext cx="863769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91954"/>
              </p:ext>
            </p:extLst>
          </p:nvPr>
        </p:nvGraphicFramePr>
        <p:xfrm>
          <a:off x="7884368" y="4803998"/>
          <a:ext cx="1152723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41" name="CorelDRAW" r:id="rId7" imgW="4815720" imgH="1225800" progId="">
                  <p:embed/>
                </p:oleObj>
              </mc:Choice>
              <mc:Fallback>
                <p:oleObj name="CorelDRAW" r:id="rId7" imgW="4815720" imgH="1225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803998"/>
                        <a:ext cx="1152723" cy="248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747A-3E83-42F9-BFC9-FB9993D0F932}" type="datetimeFigureOut">
              <a:rPr lang="pt-BR" smtClean="0"/>
              <a:t>19/11/2014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83D9-1DD2-422A-B01B-39CF7B3E57D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antt.gov.br/RNTRC_emnumeros.asp" TargetMode="Externa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biquim.org.b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232" y="4301151"/>
            <a:ext cx="1316424" cy="79595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563888" cy="509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427984" y="1347614"/>
            <a:ext cx="4392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SASSMAQ – SISTEMA DE AVALIAÇÃO EM SAÚDE, SEGURANÇA, MEIO AMBIENTE E QUALIDADE</a:t>
            </a:r>
          </a:p>
          <a:p>
            <a:pPr algn="ctr"/>
            <a:endParaRPr lang="pt-BR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ABIQUIM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ASSOCIAÇÃO BRASILEIRA DA INDÚSTRIA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</a:p>
          <a:p>
            <a:pPr algn="ctr"/>
            <a:endParaRPr lang="pt-B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 SENAT – CURITIBA </a:t>
            </a:r>
          </a:p>
          <a:p>
            <a:pPr algn="ctr"/>
            <a:r>
              <a:rPr lang="pt-BR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19-11-2014</a:t>
            </a:r>
            <a:endParaRPr lang="pt-B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915816" y="714210"/>
            <a:ext cx="6048672" cy="35857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CDI-T possui membros associados em todo mundo, no Brasil os membros são: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Adoni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Química S A;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Terminais e Armazenagem;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Basf S A;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Braskem;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Cattalini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Terminais Marítimos;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Cesari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Multimodal;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Copape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Terminais e Armazenagens Gerais;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Stolthaven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Santos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União Terminais e Armazéns.</a:t>
            </a:r>
          </a:p>
          <a:p>
            <a:pPr algn="just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39"/>
            <a:ext cx="2699792" cy="22322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972" y="0"/>
            <a:ext cx="909551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CDI-T :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paço Reservado para Texto 1"/>
          <p:cNvSpPr txBox="1">
            <a:spLocks/>
          </p:cNvSpPr>
          <p:nvPr/>
        </p:nvSpPr>
        <p:spPr>
          <a:xfrm>
            <a:off x="971600" y="1077218"/>
            <a:ext cx="7743068" cy="33990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avaliações transporte rodoviário, ferroviário, estação de limpeza, armazéns e atendimento de emergências  têm em comum: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metodologia da avaliação;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documentos da avaliação;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regras do sistema;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gerenciamento.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70009"/>
            <a:ext cx="2589529" cy="19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131590"/>
            <a:ext cx="66247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9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05" y="1198518"/>
            <a:ext cx="5973086" cy="31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4722" y="2157597"/>
            <a:ext cx="25250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Òrgãos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certificadores = 17</a:t>
            </a: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Auditores = 62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Consultar o site :</a:t>
            </a:r>
          </a:p>
          <a:p>
            <a:r>
              <a:rPr lang="pt-BR" sz="1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www.abiquim.org.br/sassmaq</a:t>
            </a:r>
            <a:endParaRPr lang="pt-BR" sz="1400" i="1" u="sng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4540" y="1160621"/>
            <a:ext cx="7131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SASSMAQ  envolve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participação das seguintes empresas e instituições:</a:t>
            </a: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É responsável pelo gerenciamento do Sistema de Avaliação de Segurança, Saúde, Meio Ambiente e Qualidade.</a:t>
            </a: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certificação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São especializados e credenciados para a avaliação, inspeção e auditoria de sistemas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99689"/>
            <a:ext cx="918989" cy="9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4541" y="1160621"/>
            <a:ext cx="7347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Prestadoras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serviços de logística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São as empresas interessadas na aplicação do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Sassmaq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visando sua qualificação para atender a indústria química.</a:t>
            </a: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química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Como usuária dos serviços de logística procura estender a toda a cadeia produtiva os princípios de segurança, saúde, meio ambiente e qualidade que adota em suas operações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99689"/>
            <a:ext cx="918989" cy="9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827584" y="1186515"/>
            <a:ext cx="7560840" cy="304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pt-B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é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responsável pelo gerenciamento do SASSMAQ inclui a realização das seguintes atividades: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Edição e publicação do manual para implantação do sistema; 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Divulgação do SASSMAQ;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Manutenção, revisão e atualização da sistemática de avaliação;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3" y="2067694"/>
            <a:ext cx="151412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492234" y="1186515"/>
            <a:ext cx="6960086" cy="30414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Estabelecimento de critérios para a qualificação de auditores;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Treinamento e qualificação dos auditores do sistema;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 Comissão Consultiva e sub comissão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303341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 Manutenção e atualização do banco de dados de empresas avaliadas, organismos certificadores e auditores qualificados;</a:t>
            </a:r>
          </a:p>
        </p:txBody>
      </p:sp>
    </p:spTree>
    <p:extLst>
      <p:ext uri="{BB962C8B-B14F-4D97-AF65-F5344CB8AC3E}">
        <p14:creationId xmlns:p14="http://schemas.microsoft.com/office/powerpoint/2010/main" val="29424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821791" y="1077218"/>
            <a:ext cx="7898130" cy="34960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Desenvolvimento e integração dos sistemas, facilitando a sua aplicação;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Responsabilidade pelas questões relacionadas com a suspensão e o cancelamento  de um termo de avaliação;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Aplicação de sanções oriundas de erros repetitivos ligados ao conteúdo de informações das  empresas auditadas, de falhas mais graves ligadas a negligencia ou de fraude nas informações ligadas a aplicação do questionário;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Responsável pelo credenciamento e descredenciamento de um OC como avaliador SASSMAQ;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971600" y="1269784"/>
            <a:ext cx="7200800" cy="30301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600" dirty="0" smtClean="0">
                <a:latin typeface="+mj-lt"/>
                <a:cs typeface="Arial"/>
              </a:rPr>
              <a:t>«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e revisão da sistemática de aplicação do SASSMAQ, incluindo seus questionários de avaliação;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Divulgação da sistemática de aplicação do SASSMAQ;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dos programas de capacitação SASSMAQ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regulares para empresas usuárias do sistema ( formação de auditores internos)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232" y="4301151"/>
            <a:ext cx="1316424" cy="7959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115616" y="627534"/>
            <a:ext cx="68407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Histórico das edições do SASSMAQ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 edição ano 2001</a:t>
            </a:r>
          </a:p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 edição ano 2005</a:t>
            </a:r>
          </a:p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3.a edição ano 2014</a:t>
            </a:r>
          </a:p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edição em edição os requisitos vão se ampliando e as questões mudando o nível de exigência.</a:t>
            </a:r>
          </a:p>
          <a:p>
            <a:pPr algn="ctr"/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incorporadas as atualizações de legislação, normas e boas práticas da indústria</a:t>
            </a:r>
            <a:endParaRPr lang="pt-BR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87176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779912" y="1383684"/>
            <a:ext cx="4824536" cy="27361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dos programas de capacitação SASSMAQ regulares facultando a participação de profissionais do mercado e garantindo para os auditores dos Organismos Certificadores um programa com  avaliação, onde  estejam incluídos os principais temas ligados a Segurança, Saúde, Meio  ambiente e Qualidade dos transportes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rodoviários.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" y="1851670"/>
            <a:ext cx="333603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915816" y="1077218"/>
            <a:ext cx="6048672" cy="3496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Organismos certificadores   -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Responsabilidades: 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Destacar auditores para treinamentos e para avaliações; 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Aplicar o sistema de avaliação nas empresas prestadoras de serviços para a indústria química;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Preencher e enviar os formulários e questionários de avaliação; 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Emitir documento que comprove a realização da avaliação;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" y="1707654"/>
            <a:ext cx="2646658" cy="172819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310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899592" y="1203598"/>
            <a:ext cx="7848873" cy="3257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Participar do processo de revisão do SASSMAQ, realizado pela ABIQUIM, através de seus representantes na Comissão Consultiva SASSMAQ; 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Informar à ABIQUIM os nomes das empresas avaliadas; 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Informar à ABIQUIM os nomes dos auditores que participaram da avaliação; 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Encaminhar os auditores que não atingiram o mínimo necessário de avaliações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anuais exigidas pelo SASSMAQ para o treinamento de atualização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 ABIQUIM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971600" y="1116922"/>
            <a:ext cx="7488832" cy="31110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Avaliar o desempenho dos auditores na aplicação do SASSMAQ; 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Manter documentação a disposição para verificação,  tais como  perfil,  contrato e troca de informações;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Garantir a fidelidade das informações dentro do sistema informatizado da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O OC deve manter registro das qualificações, dos treinamentos e das experiências de todos os auditores, bem como suas avaliações de desempenho;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827584" y="1112773"/>
            <a:ext cx="7920880" cy="33922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Exigir do pessoal que desenvolve atividades de verificação a assinatura de um 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 ou  documento semelhante, pelo qual eles se comprometem a: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Cumprir as regras estabelecidas pelo OC, inclusive aquelas relativas à confidencialidade e à isenção de interesses comerciais ou de qualquer outra natureza;</a:t>
            </a:r>
          </a:p>
          <a:p>
            <a:pPr marL="0" lvl="1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Declarar qualquer relação, dele próprio ou de entidades às quais esteja ligado, atual ou passada, com a empresa candidata à verificação SASSMAQ, bem como com as empresas ou pessoas que prestaram serviços, visando à implantação.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8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1115616" y="1347614"/>
            <a:ext cx="7344816" cy="27551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Os auditores dos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serão descredenciados se não tiverem executado duas auditorias anuais completas (gerencial e especifico), para retornar ao grupo auditor credenciado é necessário realizar o treinamento de “Reciclagem SASSMAQ;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Os auditores dos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serão descredenciados se não tiverem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sido reciclados nas novas versões do sistema, em que houver grandes modificações e mediante convocação da ABIQUIM.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915816" y="1220122"/>
            <a:ext cx="6120680" cy="3079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Prestadoras de serviços de logística  -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responsabilidades:</a:t>
            </a:r>
          </a:p>
          <a:p>
            <a:pPr algn="just" fontAlgn="auto">
              <a:spcAft>
                <a:spcPts val="0"/>
              </a:spcAft>
            </a:pPr>
            <a:endParaRPr lang="pt-BR" sz="16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Solicitar aos organismos certificadores a aplicação do sistema de avaliação;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Abrir suas instalações para a realização das avaliações; 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Fornecer todos os dados solicitados pelos organismos certificadores; 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7506"/>
            <a:ext cx="2800726" cy="21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131840" y="1225074"/>
            <a:ext cx="5688632" cy="30798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Prestadoras de serviços de logística  -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responsabilidades:</a:t>
            </a:r>
          </a:p>
          <a:p>
            <a:pPr algn="just" fontAlgn="auto">
              <a:spcAft>
                <a:spcPts val="0"/>
              </a:spcAft>
            </a:pPr>
            <a:endParaRPr lang="pt-BR" sz="16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Apresentar às indústrias químicas interessadas os formulários e questionários completos de avaliação (quando solicitados);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Regularizar a situação até 30 dias após o vencimento do termo de avaliação, após esse prazo terá seu credenciamento cancelado;</a:t>
            </a:r>
          </a:p>
          <a:p>
            <a:pPr algn="just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" y="1094049"/>
            <a:ext cx="2659520" cy="18778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77"/>
            <a:ext cx="2699792" cy="19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339752" y="1100198"/>
            <a:ext cx="6624736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As prestadoras de serviços para indústria química serão descredenciadas e retiradas do site  nos casos em que sem prévio aviso ao Organismo Certificador: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Mudar o escopo do seu negócio;</a:t>
            </a:r>
          </a:p>
          <a:p>
            <a:pPr lvl="1"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Sofrer alterações significativas em algum dos seus processos avaliados;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2" y="1419622"/>
            <a:ext cx="1952526" cy="26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971600" y="1276662"/>
            <a:ext cx="7488832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Ficar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comprovada a descaracterização da empresa, comprometendo o sistema avaliado e o serviço prestado;</a:t>
            </a:r>
          </a:p>
          <a:p>
            <a:pPr lvl="1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Venda, fusão ou incorporação;</a:t>
            </a:r>
          </a:p>
          <a:p>
            <a:pPr lvl="1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Tiver comprovadas irregularidades na condução do sistema de gestão durante a vigência do termo de avaliação;</a:t>
            </a:r>
          </a:p>
          <a:p>
            <a:pPr lvl="1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Alteração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endereço;</a:t>
            </a:r>
          </a:p>
          <a:p>
            <a:pPr lvl="1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Espaço Reservado para Texto 1"/>
          <p:cNvSpPr txBox="1">
            <a:spLocks/>
          </p:cNvSpPr>
          <p:nvPr/>
        </p:nvSpPr>
        <p:spPr>
          <a:xfrm>
            <a:off x="359024" y="1275606"/>
            <a:ext cx="8245424" cy="144016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o SASSMAQ: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pt-B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série  de  sistemas de avaliação em Saúde, Segurança, Meio Ambiente e Qualidade  cada sistema ligado a um meio de transporte ou operação logística  específica, a saber:</a:t>
            </a: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endParaRPr lang="pt-BR" dirty="0" smtClean="0"/>
          </a:p>
          <a:p>
            <a:pPr fontAlgn="auto">
              <a:spcAft>
                <a:spcPts val="0"/>
              </a:spcAft>
            </a:pPr>
            <a:r>
              <a:rPr lang="pt-BR" dirty="0" smtClean="0"/>
              <a:t> </a:t>
            </a:r>
          </a:p>
          <a:p>
            <a:pPr fontAlgn="auto">
              <a:spcAft>
                <a:spcPts val="0"/>
              </a:spcAft>
            </a:pPr>
            <a:endParaRPr lang="pt-BR" dirty="0"/>
          </a:p>
        </p:txBody>
      </p:sp>
      <p:sp>
        <p:nvSpPr>
          <p:cNvPr id="6" name="Divisa 5"/>
          <p:cNvSpPr/>
          <p:nvPr/>
        </p:nvSpPr>
        <p:spPr>
          <a:xfrm>
            <a:off x="251520" y="2730736"/>
            <a:ext cx="2232248" cy="1296144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Transporte rodoviário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1907704" y="2743572"/>
            <a:ext cx="2016224" cy="1296144"/>
          </a:xfrm>
          <a:prstGeom prst="chevron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Estação de Limpeza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365612" y="2751212"/>
            <a:ext cx="2232248" cy="129614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Ferroviário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Divisa 8"/>
          <p:cNvSpPr/>
          <p:nvPr/>
        </p:nvSpPr>
        <p:spPr>
          <a:xfrm>
            <a:off x="5042336" y="2730736"/>
            <a:ext cx="2160240" cy="1296144"/>
          </a:xfrm>
          <a:prstGeom prst="chevron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Armazém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6627572" y="2730736"/>
            <a:ext cx="2336916" cy="129614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de Emergência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6732240" y="1275606"/>
            <a:ext cx="2366576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idade da frota exceder a idade média de 7 anos para a tração de cargas a granel e de 10 anos para a tração de carga embalada.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984722"/>
              </p:ext>
            </p:extLst>
          </p:nvPr>
        </p:nvGraphicFramePr>
        <p:xfrm>
          <a:off x="107504" y="1077218"/>
          <a:ext cx="6480720" cy="324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1658540" y="445632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pt-BR" sz="1000" i="1" dirty="0">
                <a:solidFill>
                  <a:schemeClr val="tx2"/>
                </a:solidFill>
              </a:rPr>
              <a:t>Fonte: </a:t>
            </a:r>
            <a:r>
              <a:rPr lang="pt-BR" sz="1000" i="1" dirty="0" smtClean="0">
                <a:solidFill>
                  <a:schemeClr val="tx2"/>
                </a:solidFill>
                <a:hlinkClick r:id="rId5"/>
              </a:rPr>
              <a:t>www.antt.gov.br/RNTRC_emnumeros.asp</a:t>
            </a:r>
            <a:r>
              <a:rPr lang="pt-BR" sz="1000" i="1" dirty="0" smtClean="0">
                <a:solidFill>
                  <a:schemeClr val="tx2"/>
                </a:solidFill>
              </a:rPr>
              <a:t> -   </a:t>
            </a:r>
            <a:endParaRPr lang="pt-BR" sz="1000" i="1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691680" y="4672457"/>
            <a:ext cx="2677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1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Atualizado em: </a:t>
            </a:r>
            <a:r>
              <a:rPr lang="pt-BR" altLang="pt-BR" sz="1000" b="1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06/08/2014 </a:t>
            </a:r>
            <a:r>
              <a:rPr lang="pt-BR" altLang="pt-BR" sz="1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às 02:0</a:t>
            </a:r>
            <a:endParaRPr lang="pt-BR" altLang="pt-BR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627784" y="1221600"/>
            <a:ext cx="6308876" cy="3222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química  -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indústria química cabe a responsabilidade de: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Solicitar às empresas prestadoras de serviços de logística a aplicação do sistema de avaliação;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 Solicitar às empresas avaliadas o resultado do  Questionário de avaliação e Relatório Aplicado  pelos organismos certificadores;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6459"/>
            <a:ext cx="2160240" cy="2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1184541" y="1221600"/>
            <a:ext cx="6987859" cy="3222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química  -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indústria química cabe a responsabilidade de: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Definir os requisitos adicionais de qualificação com seus prestadores de serviços, com base nas necessidades específicas de suas operações ou produtos;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 da comissão consultiva, trazendo as questões que vão se tornando críticas para a segurança do transporte, durante a vigência de uma edição, para inclusão na próxima.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1043608" y="1275606"/>
            <a:ext cx="7488832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Sassmaq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 aplicação modular : Elementos central ( C )  e específico (</a:t>
            </a:r>
            <a:r>
              <a:rPr lang="pt-B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.  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“elemento central” é composto pelos aspectos administrativos, financeiros e sociais da empresa.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“elemento específico” refere-se aos serviços oferecidos e à estrutura operacional.</a:t>
            </a:r>
          </a:p>
        </p:txBody>
      </p:sp>
    </p:spTree>
    <p:extLst>
      <p:ext uri="{BB962C8B-B14F-4D97-AF65-F5344CB8AC3E}">
        <p14:creationId xmlns:p14="http://schemas.microsoft.com/office/powerpoint/2010/main" val="13791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5076056" y="1208548"/>
            <a:ext cx="3887758" cy="309139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avaliação do </a:t>
            </a:r>
            <a:r>
              <a:rPr lang="pt-B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Sassmaq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transporte rodoviário pode ser conjunta com uma avaliação do programa Atuação Responsável</a:t>
            </a:r>
            <a:r>
              <a:rPr lang="pt-BR" sz="1800" b="1" dirty="0" smtClean="0">
                <a:latin typeface="Arial"/>
                <a:cs typeface="Arial"/>
              </a:rPr>
              <a:t>® ABIQUIM.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  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uma mesma auditoria, aplicando o mesmo questionário de avaliação. O elemento indispensável no AR deve ser cumprido, para obtenção da certificação, o elemento desejável aponta melhorias na implementação.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424"/>
            <a:ext cx="5076056" cy="38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131840" y="1077218"/>
            <a:ext cx="5320380" cy="35827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das respostas ao questionário de avaliação</a:t>
            </a: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Mandatórias: (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São os requisitos legais e devem ser obrigatoriamente atendidos.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química: (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São itens de interesse específico da indústria química.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Desejável: (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São requisitos não obrigatórios, mas que demonstram o interesse da empresa em adotar um processo de melhoria contínua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3598"/>
            <a:ext cx="28362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23590" y="1048579"/>
            <a:ext cx="40408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Documentos do SASSMAQ:</a:t>
            </a:r>
          </a:p>
          <a:p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Perfil da empresa avaliada: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da empresa para o organismo certificador informando o escopo da avaliação, porte e instalações da empresa. O perfil serve para o organismo certificador dimensionar a auditoria. A partir de junho/2014 será aplicada uma tabela de dimensionamento, com base no porte, atividades e número de amostragem requeridas para aplicar a avaliação.</a:t>
            </a: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679"/>
            <a:ext cx="4908120" cy="33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7584" y="129466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avaliação :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das questões  da avaliação em SSMAQ, que podem ser respondidas no conjunto das respostas SS / MA e Q ou apenas em uma das caixas de resposta. </a:t>
            </a: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Guia de avaliação :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 o auditor para a aplicação do questionário de avaliação. O guia pode ser utilizado pelas empresas prestadoras de serviços de logística como documento orientador. </a:t>
            </a:r>
          </a:p>
          <a:p>
            <a:pPr algn="just"/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Certificado da Avaliação: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Emitido pelo OC publicado pela ABIQUIM.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300193" y="4317806"/>
            <a:ext cx="26794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298102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do sistema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:   T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será composta pelo “elemento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( C ) ”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“elemento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”.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empresas com mais de uma unidade operacional, a avaliação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central” será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na matriz ou na unidade responsável pela gestão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do “elemento específico” será realizada para cada unidade operacional.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empresa auditada possuir alguma atividade operacional na Unidade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considerada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matriz, o elemento específico também deverá ser aplicado neste local.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CNPJ da unidade auditada deverá constar nos documentos da auditoria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4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8030" y="1077218"/>
            <a:ext cx="81024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validade da avaliação é bienal mantidas todas as condições da data de avaliação, tais como: escopo, endereço, CNPJ, instalações e atividades desenvolvidas pela prestadora de serviços.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prestadora de serviços, durante a vigência de sua avaliação poderá pedir extensão do escopo ou mudança do escopo de avaliação.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Extensão do escopo:  os processos atualmente avaliados não sofrem impacto com esta mudança, (gerenciamento, operações, equipamentos disponíveis  e local avaliado), a empresa passará  apenas por uma avaliação de quesitos anteriormente não avaliados e reemitirá o certificado com escopo expandido com a validade original.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74665" y="1123300"/>
            <a:ext cx="6617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 : Transporte Rodoviário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Transporte avalia as empresas prestadoras de serviços de transporte rodoviário, é uma avaliação especialmente voltada para operações com produtos químicos, embora outros setores adotem esta mesma sistemática de avaliação devido sua abrangência em gerenciamento e processos.</a:t>
            </a:r>
          </a:p>
          <a:p>
            <a:pPr lvl="0"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transporte rodoviário pode ser : á granel  sólido, líquido ou gasoso  e produtos embalados.</a:t>
            </a: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 requisitos específicos para granéis e outros para embalados, o SASSMAQ destaca as diferentes operações e requisitos legais aplicáveis a uma e outra espécie.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6" y="2643758"/>
            <a:ext cx="2092690" cy="14002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" y="1131932"/>
            <a:ext cx="2090830" cy="139040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8030" y="1275606"/>
            <a:ext cx="81024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Mudança de escopo:  os processos atualmente avaliados  sofrem impacto da mudança, os aspectos avaliados não dão suporte para a nova configuração da empresa, passará   por uma reavaliação completa. Um novo certificado será emitido com validade de 2 anos.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Mudança de endereço: também resulta em reavaliação completa da empresa. Um novo certificado será  emitido com validade de 2 anos.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 aplicação de avaliação SASSMAQ é por CNPJ, (local avaliado) e escopo.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102254"/>
            <a:ext cx="8568951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Documentação da Auditoria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OC tem até 30 dias corridos após a realização do serviço para a inclusão da documentação da auditoria no sistema de administração da ABIQUIM (Painel de administração via web) e deve informar o seu cliente  desse prazo incluindo esse  item no contrato.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Após a inclusão no sistema, a ABIQUIM junto com a Comissão Consultiva do SASSMAQ tem um  prazo de até 7 dias úteis para aprovação da documentação.  Nos casos de reprovação da documentação, o OC tem até 10 dias úteis para atendimento às pendências, prazos maiores deverão ser submetidos a avaliação da Comissão Consultiva do SASSMAQ.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167480"/>
            <a:ext cx="8352928" cy="32764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Painel de administração via web só existe para o SASSMAQ Rodoviário, os processos realizados nos outros módulos, devem  ser encaminhados via e-mail para análise valendo os prazos estabelecidos anteriormente. 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caso de qualquer mudança nas regras, no questionário ou no estatuto da Comissão Consultiva SASSMAQ, haverá um prazo de 180  dias para sua implantação e, a partir deste prazo, os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obrigam-se  a auditar  seus clientes, tanto nas avaliações como nas reavaliações, incluindo essas alterações. Os casos omissos deverão ser submetidos à apreciação da Comissão Consultiva SASSMAQ. </a:t>
            </a:r>
          </a:p>
        </p:txBody>
      </p:sp>
    </p:spTree>
    <p:extLst>
      <p:ext uri="{BB962C8B-B14F-4D97-AF65-F5344CB8AC3E}">
        <p14:creationId xmlns:p14="http://schemas.microsoft.com/office/powerpoint/2010/main" val="4997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2908" y="1168916"/>
            <a:ext cx="86115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Consultiva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SASSMAQ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organismos certificadores e a equipe de auditores são soberanos no apontamento das respostas aos questionários, de acordo com as evidências apuradas na avaliação da empresa. Na qualidade de gerenciadora do programa, 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criou uma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Consultiva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específica para o SASSMAQ. Os principais objetivos da comissão são acompanhar a implantação do programa, debater e solucionar possíveis desvios na condução do mesmo e relatar os resultados de melhorias encontrados na gestão de segurança, saúde e meio ambiente na cadeia produtiva da indústria química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Essa comissão é formada por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ABIQUIM,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indústria química, de representantes de organismos certificadores e de empresas prestadoras de serviços, de acordo com o estatuto publicado e aprovado pela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ABIQUIM,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poder de deliberar sobre as mudanças do sistema de gestão do SASSMAQ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539552" y="1080550"/>
            <a:ext cx="8136904" cy="34988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quê a avaliação SASSMAQ na cadeia de suprimentos da indústria química?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 é um sistema de avaliação, cujos quesitos são  customizados para as necessidades da indústria química nas questões de saúde, segurança, meio ambiente e qualidade.</a:t>
            </a:r>
          </a:p>
          <a:p>
            <a:pPr algn="just" fontAlgn="auto">
              <a:spcAft>
                <a:spcPts val="0"/>
              </a:spcAft>
              <a:buFont typeface="+mj-lt"/>
              <a:buAutoNum type="arabicPeriod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amigável com as certificações ISO;</a:t>
            </a:r>
          </a:p>
          <a:p>
            <a:pPr algn="just" fontAlgn="auto">
              <a:spcAft>
                <a:spcPts val="0"/>
              </a:spcAft>
              <a:buFont typeface="+mj-lt"/>
              <a:buAutoNum type="arabicPeriod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alinhado com o Atuação Responsável programa de gestão básico da indústria química em SS, MA e  Qualidade;</a:t>
            </a:r>
          </a:p>
          <a:p>
            <a:pPr algn="just" fontAlgn="auto">
              <a:spcAft>
                <a:spcPts val="0"/>
              </a:spcAft>
              <a:buFont typeface="+mj-lt"/>
              <a:buAutoNum type="arabicPeriod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Torna mais ágil a seleção de uma prestadora de serviços e valoriza a imagem da indústria, por espelhar sua  preocupação com  a redução de riscos nas operações da cadeia do produto.</a:t>
            </a:r>
            <a:b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718871" y="1077218"/>
            <a:ext cx="8101602" cy="33038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os prestadores de serviços de logística, a aplicação do sistema de avaliação SASSMAQ  traz benefícios como uniformidade no critério de avaliação de várias indústrias , a redução de  custos decorrentes do   uso de um único sistema de avaliação reconhecido pela indústria química e um importante diferencial de mercado pela comprovação de sua capacidade para operações seguras com produtos químicos.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avaliação é aplicado segundo o escopo de serviços, que o prestador coloca à disposição dos contratantes: transporte à granel ( sólido, líquido ou gasoso) , transporte de produtos embalados, operações com produtos perigosos, não perigosos ou ambos, transporte nacional, internacional ou ambos.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1007096" y="1077218"/>
            <a:ext cx="8136904" cy="36553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passos para um prestador de serviço candidato à avaliação do SASSMAQ, preparar-se  para receber a avaliação.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t-B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Conhecer o conteúdo programático do sistema através do  Manual do SASSMAQ, estudar as disposições gerais , o questionário e o guia ;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t-B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Treinar e capacitar pessoal interno para a implantação, manutenção e auditorias internas do sistema;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t-B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Dissiminar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empresa, através de seus multiplicadores,  o sistema de avaliação, envolvendo todas as áreas objeto da avaliação e a administração/gestão;</a:t>
            </a:r>
            <a:endParaRPr lang="pt-BR" sz="1600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5529"/>
            <a:ext cx="899592" cy="9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1112837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fontAlgn="auto">
              <a:spcAft>
                <a:spcPts val="0"/>
              </a:spcAft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Definir o escopo da certificação e preparar seus procedimentos e rotinas dentro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quesitos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exigidos para o escopo, através da consulta permanente ao “guia” das questões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implantadas todas as rotinas requeridas pelos procedimentos e quesitos não ligados a procedimentos, promover auditorias internas;</a:t>
            </a:r>
          </a:p>
          <a:p>
            <a:pPr algn="just" fontAlgn="auto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Promover a reunião de análise, resultado das auditorias e correção das não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conformidades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Trabalhar no Plano de Ações corrigindo tudo para receber boa pontuação na 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de terceira parte; </a:t>
            </a:r>
          </a:p>
        </p:txBody>
      </p:sp>
    </p:spTree>
    <p:extLst>
      <p:ext uri="{BB962C8B-B14F-4D97-AF65-F5344CB8AC3E}">
        <p14:creationId xmlns:p14="http://schemas.microsoft.com/office/powerpoint/2010/main" val="31678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728740" y="1275606"/>
            <a:ext cx="8235748" cy="2592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pt-B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Selecionar um organismo certificador de sua preferencia;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pt-B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Preencher o Perfil da empresa avaliada e enviar ao OC, juntamente com cópia de todas as licenças válidas : alvará da prefeitura municipal, AVCB ou vistoria aprovada do Corpo de bombeiros, Licença de operação, IBAMA, Registro ANTT;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pt-BR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Agendar a auditoria com antecedência de pelo menos 90 dias.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987824" y="1077217"/>
            <a:ext cx="6048672" cy="37817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seis áreas de avaliação na empresa;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de Avaliação - Requisitos do questionário de avaliação</a:t>
            </a: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1.Gerenciamento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Segurança, saúde e meio ambiente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Equipamentos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Operações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Segurança patrimonial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Inspeção no local </a:t>
            </a:r>
          </a:p>
          <a:p>
            <a:pPr fontAlgn="auto">
              <a:spcAft>
                <a:spcPts val="0"/>
              </a:spcAft>
            </a:pPr>
            <a:endParaRPr lang="pt-BR" sz="1600" dirty="0" smtClean="0">
              <a:latin typeface="+mj-lt"/>
            </a:endParaRPr>
          </a:p>
          <a:p>
            <a:pPr fontAlgn="auto">
              <a:spcAft>
                <a:spcPts val="0"/>
              </a:spcAft>
            </a:pPr>
            <a:endParaRPr lang="pt-BR" sz="1600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" y="1923677"/>
            <a:ext cx="2635255" cy="22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53970" y="1117624"/>
            <a:ext cx="66825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SASSMAQ: Ferroviário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avaliação é  voltada para prestadores de serviços de vagões de carga e tração locomotiva, que em geral movimentam grandes massas à granel e containers  de granéis líquidos ou sólidos e ainda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containers, nos quais os produtos embalados são estufados.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o processo de avaliação mais incipiente dos modais do SASSMAQ devido a menor frequência de embarques.  Utilizado por grandes indústrias, que muitas vezes, possuem braços de trilhos e terminais de carregamento dentro das fábricas. </a:t>
            </a: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legislação para produtos perigosos também é tratada na Resolução 420/04 em capítulo específico.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" y="1117624"/>
            <a:ext cx="2338858" cy="14547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673"/>
            <a:ext cx="2353139" cy="15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467544" y="1195056"/>
            <a:ext cx="8062544" cy="3384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Gerenciamento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Nesta área os requisitos do sistema de avaliação serão voltados para a gestão da empresa, aborda aspectos das responsabilidades do gerenciamento como:  estabelecimento das políticas, treinamentos, relatórios de investigações de não conformidades ou acidentes, gestão de pessoal, promoção de atitudes de SSMA, auditorias e revisão do sistema de gerenciamento.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administração deve evidenciar forte liderança pessoal e facilitar um sistema de apoio  que direcione as atividades da empresa para  a excelência em SSMA e Qualidade 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539952" y="1189169"/>
            <a:ext cx="8424936" cy="3053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Segurança, saúde e meio ambiente</a:t>
            </a:r>
          </a:p>
          <a:p>
            <a:pPr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 se estão sendo mantidos padrões elevados em segurança, saúde e  cuidado ambiental e se há a devida preocupação pela proteção dos funcionários, do público e do ambiente. Nesta área de avaliação há um grande número de questões mandatórias.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base para cumprir os quesitos de SS MA é a pesquisa de legislação aplicável  e atendimento a legislação. O guia do  manual considera as Normas regulamentadoras do trabalho para as  questões de SS.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mesmo modo para as questões de MA são consideradas as legislações federais, estaduais e locais.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718030" y="1116054"/>
            <a:ext cx="8246458" cy="33902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Equipamentos</a:t>
            </a:r>
          </a:p>
          <a:p>
            <a:pPr algn="just" fontAlgn="auto">
              <a:spcAft>
                <a:spcPts val="0"/>
              </a:spcAft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preocupação com operações  seguras e confiáveis levam ao interesse em projetos e especificações de equipamentos, exigindo a existência de programas de inspeção e manutenção de rotina.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principais elementos de avaliação desta área são: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Especificação de equipamentos adequados aos produtos e riscos da operação;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preventiva;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das condições dos veículos e equipamentos antes de seu uso;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AutoNum type="alphaLcPeriod"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de inspeção e testes de veículos e equipamentos e suas partes, incluindo inspeções legais acreditadas INMETRO.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051720" y="987573"/>
            <a:ext cx="6552728" cy="38713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Operações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operacionais e administrativas diárias são examinadas e o auditor busca confirmar a existência de sistemas e procedimentos adequados  de controle, bem como de que esses sistemas estão sendo obedecidos.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Nesta parte deve ser evidenciado como o prestador de serviços planeja o atendimento às demandas do cliente, estabelece medidas de contingências para suprir eventuais  falhas de operação/operador/equipamentos , prepara os motoristas para as viagens e entregas  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1077218"/>
            <a:ext cx="1839549" cy="1366637"/>
          </a:xfrm>
          <a:prstGeom prst="rect">
            <a:avLst/>
          </a:prstGeom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" y="2443855"/>
            <a:ext cx="19018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0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4355976" y="1208548"/>
            <a:ext cx="4608512" cy="28033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Segurança patrimonial e confidencialidade</a:t>
            </a:r>
          </a:p>
          <a:p>
            <a:pPr algn="just" fontAlgn="auto">
              <a:spcAft>
                <a:spcPts val="0"/>
              </a:spcAft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Espera-se que a devida atenção seja dada aos aspectos de segurança que Afetam as informações e propriedades dos clientes.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auditor examinará normas e procedimentos, controle de acesso e inspeções  regulares de segurança.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71846"/>
            <a:ext cx="4248472" cy="27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2483768" y="1095417"/>
            <a:ext cx="5976664" cy="34237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Inspeção no local </a:t>
            </a:r>
            <a:b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impõe a necessidade de avaliação de alguns elementos físicos  para que se obtenha uma noção das condições das instalações e dos aspectos  de SSMA e Qualidade da operação. 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da existência de uma condição favorável aos riscos das operações é observado a manutenção predial, inspeção e testes de equipamentos de proteção da edificação e registros e licenças para a operação da empresa.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27949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5328592" cy="313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588224" y="235572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576 questões, desdobrando-se em 764 caixas de respostas.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059832" y="1079609"/>
            <a:ext cx="5912776" cy="33643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aprovação no processo de avaliação, a empresa avaliada deve obter o mínimo de :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de atendimento para as questões mandatórias, na primeira avaliação ou reavaliações;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de atendimento para as questões industriais, na primeira avaliação e 85% nas reavaliações;</a:t>
            </a:r>
          </a:p>
          <a:p>
            <a:pPr algn="just" fontAlgn="auto">
              <a:spcAft>
                <a:spcPts val="0"/>
              </a:spcAft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livre para as questões desejáveis na primeira avaliação e mínima o de 40% nas reavaliações.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" y="1817666"/>
            <a:ext cx="2998127" cy="18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7784" y="1152662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 desempenho : Fazem parte do sistema de avaliação . São divididos em categorias como: 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indicadores de segurança do trabalho. Este indicador deve ser respondido por empresas parceiras e não parceiras do AR e têm caráter de mandatórios para todas. São 22 indicadores de desempenho em saúde e segurança.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indicadores de segurança de processos, Este indicador deve ser respondido exclusivamente por empresas parceiras do AR, em auditorias simples ou conjuntas e têm caráter industrial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" y="1563638"/>
            <a:ext cx="26277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08385"/>
            <a:ext cx="85398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indicadores de segurança de transportes, idem 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são 06 indicadores.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– indicador social – 01 indicador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indicadores de meio ambiente , idem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IPS´s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são 13 indicadores.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dentre os indicadores solicitados a empresa apresentar a planilha de indicadores e faltar algum do tipo IST, mandatório, a auditoria não pode ser completada, porque não há não aplicabilidade. Quando não houver a ocorrência o preenchimento da planilha deve ser “zero”, porém toda a série de dados do período deve ser apresentada ( 6 ou 12 meses).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23728" y="1197023"/>
            <a:ext cx="6782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dirty="0" smtClean="0">
                <a:latin typeface="+mn-lt"/>
              </a:rPr>
              <a:t> </a:t>
            </a:r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 : Estação de limpeza</a:t>
            </a:r>
          </a:p>
          <a:p>
            <a:pPr lvl="0"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SASSMAQ Estação de Limpeza   avalia empresas prestadoras de serviços de lavagem de tanques, contêineres, embalagens grandes.</a:t>
            </a:r>
          </a:p>
          <a:p>
            <a:pPr lvl="0"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avaliação desta atividade há quesitos com cobertura ampla para aspectos como: licenciamento e autorizações ambientais, equipamentos de processos, geração de efluentes e tratamento, trabalho em bacias de contenção e espaço confinado, preparação para limpeza de equipamentos, instruções de limpeza pelo último produto carregado, registros do processo de limpeza e resultado da limpeza com emissão do certificado de limpeza.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4" y="1256706"/>
            <a:ext cx="1610364" cy="28992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2392836" y="1096302"/>
            <a:ext cx="6336704" cy="38223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cada  reavaliação , a empresa deve demonstrar que está obtendo melhorias em sua gestão de SSMAQ.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Estas melhorias são demonstradas pela pontuação recebida.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pontuação total;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por área de avaliação: gerenciamento, SSMA, equipamentos, operações,  patrimonial e inspeção local;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por categoria : industriais e desejáveis e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pelos indicadores de desempenho.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" y="2139702"/>
            <a:ext cx="232271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03648" y="1226177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Obrigado!</a:t>
            </a:r>
          </a:p>
          <a:p>
            <a:endParaRPr lang="pt-BR" dirty="0"/>
          </a:p>
          <a:p>
            <a:r>
              <a:rPr lang="pt-BR" dirty="0" smtClean="0"/>
              <a:t>Para maiores informações sobre o SASSMAQ consulte o site da </a:t>
            </a:r>
            <a:r>
              <a:rPr lang="pt-BR" dirty="0" err="1" smtClean="0"/>
              <a:t>Abiquim</a:t>
            </a:r>
            <a:r>
              <a:rPr lang="pt-BR" dirty="0" smtClean="0"/>
              <a:t>:  </a:t>
            </a:r>
            <a:r>
              <a:rPr lang="pt-BR" dirty="0" smtClean="0">
                <a:hlinkClick r:id="rId4"/>
              </a:rPr>
              <a:t>www.abiquim.org.br</a:t>
            </a:r>
            <a:r>
              <a:rPr lang="pt-BR" dirty="0" smtClean="0"/>
              <a:t> / SASSMAQ .</a:t>
            </a:r>
          </a:p>
          <a:p>
            <a:endParaRPr lang="pt-BR" dirty="0"/>
          </a:p>
          <a:p>
            <a:r>
              <a:rPr lang="pt-BR" dirty="0" smtClean="0"/>
              <a:t>Ou pelo Telefone : ( 11 ) 2148-4700</a:t>
            </a:r>
          </a:p>
          <a:p>
            <a:endParaRPr lang="pt-BR" dirty="0" smtClean="0"/>
          </a:p>
          <a:p>
            <a:r>
              <a:rPr lang="pt-BR" dirty="0" smtClean="0"/>
              <a:t>Francisco Ruiz</a:t>
            </a:r>
          </a:p>
          <a:p>
            <a:r>
              <a:rPr lang="pt-BR" dirty="0" smtClean="0"/>
              <a:t>Claudia </a:t>
            </a:r>
            <a:r>
              <a:rPr lang="pt-BR" dirty="0" err="1" smtClean="0"/>
              <a:t>Kimie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6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60105" y="1155497"/>
            <a:ext cx="64763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SASSMAQ: Armazenagem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 a atividade de prestação de serviços de armazenagem de produtos químicos.  Nesta avaliação é destacada  a necessidade de proteção do ambiente de armazenamento de acordo com os riscos dos produtos armazenados,  os cuidados com manuseio, carga e descarga de equipamentos , procedimentos operacionais e  preparo das pessoas.</a:t>
            </a:r>
          </a:p>
          <a:p>
            <a:pPr lvl="0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gestão de estoques com medições de entradas e saídas, bem como registro de avarias e perdas   determinam  a exatidão  de estoques de produtos de terceiros armazenados.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2469957" cy="15622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863"/>
            <a:ext cx="2460802" cy="165489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267744" y="109971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Modulo de avaliação  SASSMAQ : Atendimento à Emergências</a:t>
            </a:r>
          </a:p>
          <a:p>
            <a:pPr lvl="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avaliação voltada para prestadores de serviços em atendimentos dentro e fora das instalações da empresa.  Este é um serviços associado à indústria, transportadores rodoviários e ferroviários, estações de limpeza , armazéns  e terminais de armazenamento de granéis líquidos, sólidos ou gasosos.</a:t>
            </a:r>
          </a:p>
          <a:p>
            <a:pPr lvl="0"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portanto um SASSMAQ relacionado a todos os outros, onde  os aspectos mais fortes da avaliação são : estrutura para tempo de resposta adequado, recursos para atendimento á vazamentos e acidentes em todos os modais , procedimento por produto envolvido no acidente e pessoal altamente preparado para as operações.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3679294"/>
            <a:ext cx="2111236" cy="14630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2111236" cy="12676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" y="2344901"/>
            <a:ext cx="2111236" cy="133439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SASSMAQ – Sistema de Avaliação em Saúde, Segurança, Meio Ambiente e Qualidade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72" y="0"/>
            <a:ext cx="909551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CDI-T :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t-B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483768" y="646331"/>
            <a:ext cx="6480720" cy="39331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CDI-T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 sistema de avaliação acreditado de âmbito internacional. Não é SASSMAQ,   é o sistema de avaliação desta categoria de prestação de serviços logísticos: terminais de granéis marítimos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tem 3 categorias de questões :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TPQ –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onde são definidas que requisitos são aplicáveis a estrutura do terminal e tipo de produtos que armazena;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– Self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procedimentos e inspeção prévia feita pelo próprio terminal antes de solicitar acreditação por organismos certificadores;</a:t>
            </a:r>
          </a:p>
          <a:p>
            <a:pPr algn="just" fontAlgn="auto">
              <a:spcAft>
                <a:spcPts val="0"/>
              </a:spcAft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aplicadas pelo inspetor externo com acreditação  internacional.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2887"/>
            <a:ext cx="2343397" cy="17093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" y="2432282"/>
            <a:ext cx="2331423" cy="17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321</TotalTime>
  <Words>3996</Words>
  <Application>Microsoft Office PowerPoint</Application>
  <PresentationFormat>Apresentação na tela (16:9)</PresentationFormat>
  <Paragraphs>413</Paragraphs>
  <Slides>61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4" baseType="lpstr">
      <vt:lpstr>Personalizar design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</dc:creator>
  <cp:lastModifiedBy>CM208</cp:lastModifiedBy>
  <cp:revision>54</cp:revision>
  <dcterms:created xsi:type="dcterms:W3CDTF">2014-01-20T18:30:31Z</dcterms:created>
  <dcterms:modified xsi:type="dcterms:W3CDTF">2014-11-19T10:33:32Z</dcterms:modified>
</cp:coreProperties>
</file>