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252"/>
  </p:notesMasterIdLst>
  <p:handoutMasterIdLst>
    <p:handoutMasterId r:id="rId253"/>
  </p:handoutMasterIdLst>
  <p:sldIdLst>
    <p:sldId id="258" r:id="rId3"/>
    <p:sldId id="259" r:id="rId4"/>
    <p:sldId id="264" r:id="rId5"/>
    <p:sldId id="261" r:id="rId6"/>
    <p:sldId id="262" r:id="rId7"/>
    <p:sldId id="263" r:id="rId8"/>
    <p:sldId id="265" r:id="rId9"/>
    <p:sldId id="444" r:id="rId10"/>
    <p:sldId id="267" r:id="rId11"/>
    <p:sldId id="266" r:id="rId12"/>
    <p:sldId id="270" r:id="rId13"/>
    <p:sldId id="268" r:id="rId14"/>
    <p:sldId id="269" r:id="rId15"/>
    <p:sldId id="273" r:id="rId16"/>
    <p:sldId id="271" r:id="rId17"/>
    <p:sldId id="272" r:id="rId18"/>
    <p:sldId id="275" r:id="rId19"/>
    <p:sldId id="277" r:id="rId20"/>
    <p:sldId id="279" r:id="rId21"/>
    <p:sldId id="278" r:id="rId22"/>
    <p:sldId id="276" r:id="rId23"/>
    <p:sldId id="464" r:id="rId24"/>
    <p:sldId id="457" r:id="rId25"/>
    <p:sldId id="458" r:id="rId26"/>
    <p:sldId id="282" r:id="rId27"/>
    <p:sldId id="468" r:id="rId28"/>
    <p:sldId id="469" r:id="rId29"/>
    <p:sldId id="474" r:id="rId30"/>
    <p:sldId id="475" r:id="rId31"/>
    <p:sldId id="470" r:id="rId32"/>
    <p:sldId id="471" r:id="rId33"/>
    <p:sldId id="476" r:id="rId34"/>
    <p:sldId id="446" r:id="rId35"/>
    <p:sldId id="447" r:id="rId36"/>
    <p:sldId id="477" r:id="rId37"/>
    <p:sldId id="462" r:id="rId38"/>
    <p:sldId id="459" r:id="rId39"/>
    <p:sldId id="449" r:id="rId40"/>
    <p:sldId id="450" r:id="rId41"/>
    <p:sldId id="452" r:id="rId42"/>
    <p:sldId id="478" r:id="rId43"/>
    <p:sldId id="479" r:id="rId44"/>
    <p:sldId id="480" r:id="rId45"/>
    <p:sldId id="481" r:id="rId46"/>
    <p:sldId id="615" r:id="rId47"/>
    <p:sldId id="616" r:id="rId48"/>
    <p:sldId id="617" r:id="rId49"/>
    <p:sldId id="618" r:id="rId50"/>
    <p:sldId id="619" r:id="rId51"/>
    <p:sldId id="454" r:id="rId52"/>
    <p:sldId id="472" r:id="rId53"/>
    <p:sldId id="473" r:id="rId54"/>
    <p:sldId id="620" r:id="rId55"/>
    <p:sldId id="621" r:id="rId56"/>
    <p:sldId id="622" r:id="rId57"/>
    <p:sldId id="623" r:id="rId58"/>
    <p:sldId id="624" r:id="rId59"/>
    <p:sldId id="455" r:id="rId60"/>
    <p:sldId id="594" r:id="rId61"/>
    <p:sldId id="595" r:id="rId62"/>
    <p:sldId id="596" r:id="rId63"/>
    <p:sldId id="281" r:id="rId64"/>
    <p:sldId id="286" r:id="rId65"/>
    <p:sldId id="287" r:id="rId66"/>
    <p:sldId id="684" r:id="rId67"/>
    <p:sldId id="685" r:id="rId68"/>
    <p:sldId id="686" r:id="rId69"/>
    <p:sldId id="687" r:id="rId70"/>
    <p:sldId id="688" r:id="rId71"/>
    <p:sldId id="689" r:id="rId72"/>
    <p:sldId id="690" r:id="rId73"/>
    <p:sldId id="691" r:id="rId74"/>
    <p:sldId id="692" r:id="rId75"/>
    <p:sldId id="693" r:id="rId76"/>
    <p:sldId id="694" r:id="rId77"/>
    <p:sldId id="695" r:id="rId78"/>
    <p:sldId id="696" r:id="rId79"/>
    <p:sldId id="697" r:id="rId80"/>
    <p:sldId id="698" r:id="rId81"/>
    <p:sldId id="699" r:id="rId82"/>
    <p:sldId id="700" r:id="rId83"/>
    <p:sldId id="701" r:id="rId84"/>
    <p:sldId id="702" r:id="rId85"/>
    <p:sldId id="703" r:id="rId86"/>
    <p:sldId id="704" r:id="rId87"/>
    <p:sldId id="705" r:id="rId88"/>
    <p:sldId id="706" r:id="rId89"/>
    <p:sldId id="707" r:id="rId90"/>
    <p:sldId id="708" r:id="rId91"/>
    <p:sldId id="709" r:id="rId92"/>
    <p:sldId id="710" r:id="rId93"/>
    <p:sldId id="711" r:id="rId94"/>
    <p:sldId id="712" r:id="rId95"/>
    <p:sldId id="713" r:id="rId96"/>
    <p:sldId id="714" r:id="rId97"/>
    <p:sldId id="715" r:id="rId98"/>
    <p:sldId id="716" r:id="rId99"/>
    <p:sldId id="717" r:id="rId100"/>
    <p:sldId id="718" r:id="rId101"/>
    <p:sldId id="719" r:id="rId102"/>
    <p:sldId id="720" r:id="rId103"/>
    <p:sldId id="721" r:id="rId104"/>
    <p:sldId id="722" r:id="rId105"/>
    <p:sldId id="723" r:id="rId106"/>
    <p:sldId id="724" r:id="rId107"/>
    <p:sldId id="725" r:id="rId108"/>
    <p:sldId id="726" r:id="rId109"/>
    <p:sldId id="727" r:id="rId110"/>
    <p:sldId id="728" r:id="rId111"/>
    <p:sldId id="729" r:id="rId112"/>
    <p:sldId id="730" r:id="rId113"/>
    <p:sldId id="731" r:id="rId114"/>
    <p:sldId id="732" r:id="rId115"/>
    <p:sldId id="733" r:id="rId116"/>
    <p:sldId id="734" r:id="rId117"/>
    <p:sldId id="735" r:id="rId118"/>
    <p:sldId id="736" r:id="rId119"/>
    <p:sldId id="737" r:id="rId120"/>
    <p:sldId id="738" r:id="rId121"/>
    <p:sldId id="739" r:id="rId122"/>
    <p:sldId id="740" r:id="rId123"/>
    <p:sldId id="741" r:id="rId124"/>
    <p:sldId id="742" r:id="rId125"/>
    <p:sldId id="743" r:id="rId126"/>
    <p:sldId id="744" r:id="rId127"/>
    <p:sldId id="745" r:id="rId128"/>
    <p:sldId id="746" r:id="rId129"/>
    <p:sldId id="747" r:id="rId130"/>
    <p:sldId id="748" r:id="rId131"/>
    <p:sldId id="749" r:id="rId132"/>
    <p:sldId id="750" r:id="rId133"/>
    <p:sldId id="751" r:id="rId134"/>
    <p:sldId id="752" r:id="rId135"/>
    <p:sldId id="753" r:id="rId136"/>
    <p:sldId id="754" r:id="rId137"/>
    <p:sldId id="755" r:id="rId138"/>
    <p:sldId id="756" r:id="rId139"/>
    <p:sldId id="757" r:id="rId140"/>
    <p:sldId id="758" r:id="rId141"/>
    <p:sldId id="759" r:id="rId142"/>
    <p:sldId id="760" r:id="rId143"/>
    <p:sldId id="761" r:id="rId144"/>
    <p:sldId id="762" r:id="rId145"/>
    <p:sldId id="763" r:id="rId146"/>
    <p:sldId id="764" r:id="rId147"/>
    <p:sldId id="765" r:id="rId148"/>
    <p:sldId id="766" r:id="rId149"/>
    <p:sldId id="767" r:id="rId150"/>
    <p:sldId id="768" r:id="rId151"/>
    <p:sldId id="769" r:id="rId152"/>
    <p:sldId id="770" r:id="rId153"/>
    <p:sldId id="771" r:id="rId154"/>
    <p:sldId id="772" r:id="rId155"/>
    <p:sldId id="773" r:id="rId156"/>
    <p:sldId id="774" r:id="rId157"/>
    <p:sldId id="775" r:id="rId158"/>
    <p:sldId id="776" r:id="rId159"/>
    <p:sldId id="777" r:id="rId160"/>
    <p:sldId id="778" r:id="rId161"/>
    <p:sldId id="779" r:id="rId162"/>
    <p:sldId id="780" r:id="rId163"/>
    <p:sldId id="781" r:id="rId164"/>
    <p:sldId id="782" r:id="rId165"/>
    <p:sldId id="783" r:id="rId166"/>
    <p:sldId id="784" r:id="rId167"/>
    <p:sldId id="785" r:id="rId168"/>
    <p:sldId id="786" r:id="rId169"/>
    <p:sldId id="787" r:id="rId170"/>
    <p:sldId id="788" r:id="rId171"/>
    <p:sldId id="789" r:id="rId172"/>
    <p:sldId id="790" r:id="rId173"/>
    <p:sldId id="791" r:id="rId174"/>
    <p:sldId id="792" r:id="rId175"/>
    <p:sldId id="793" r:id="rId176"/>
    <p:sldId id="794" r:id="rId177"/>
    <p:sldId id="795" r:id="rId178"/>
    <p:sldId id="796" r:id="rId179"/>
    <p:sldId id="797" r:id="rId180"/>
    <p:sldId id="798" r:id="rId181"/>
    <p:sldId id="799" r:id="rId182"/>
    <p:sldId id="800" r:id="rId183"/>
    <p:sldId id="801" r:id="rId184"/>
    <p:sldId id="802" r:id="rId185"/>
    <p:sldId id="803" r:id="rId186"/>
    <p:sldId id="804" r:id="rId187"/>
    <p:sldId id="805" r:id="rId188"/>
    <p:sldId id="806" r:id="rId189"/>
    <p:sldId id="807" r:id="rId190"/>
    <p:sldId id="808" r:id="rId191"/>
    <p:sldId id="809" r:id="rId192"/>
    <p:sldId id="810" r:id="rId193"/>
    <p:sldId id="811" r:id="rId194"/>
    <p:sldId id="812" r:id="rId195"/>
    <p:sldId id="813" r:id="rId196"/>
    <p:sldId id="814" r:id="rId197"/>
    <p:sldId id="815" r:id="rId198"/>
    <p:sldId id="816" r:id="rId199"/>
    <p:sldId id="817" r:id="rId200"/>
    <p:sldId id="818" r:id="rId201"/>
    <p:sldId id="819" r:id="rId202"/>
    <p:sldId id="820" r:id="rId203"/>
    <p:sldId id="821" r:id="rId204"/>
    <p:sldId id="822" r:id="rId205"/>
    <p:sldId id="823" r:id="rId206"/>
    <p:sldId id="824" r:id="rId207"/>
    <p:sldId id="825" r:id="rId208"/>
    <p:sldId id="826" r:id="rId209"/>
    <p:sldId id="827" r:id="rId210"/>
    <p:sldId id="828" r:id="rId211"/>
    <p:sldId id="829" r:id="rId212"/>
    <p:sldId id="830" r:id="rId213"/>
    <p:sldId id="831" r:id="rId214"/>
    <p:sldId id="832" r:id="rId215"/>
    <p:sldId id="833" r:id="rId216"/>
    <p:sldId id="834" r:id="rId217"/>
    <p:sldId id="835" r:id="rId218"/>
    <p:sldId id="836" r:id="rId219"/>
    <p:sldId id="837" r:id="rId220"/>
    <p:sldId id="838" r:id="rId221"/>
    <p:sldId id="839" r:id="rId222"/>
    <p:sldId id="840" r:id="rId223"/>
    <p:sldId id="841" r:id="rId224"/>
    <p:sldId id="842" r:id="rId225"/>
    <p:sldId id="843" r:id="rId226"/>
    <p:sldId id="844" r:id="rId227"/>
    <p:sldId id="845" r:id="rId228"/>
    <p:sldId id="846" r:id="rId229"/>
    <p:sldId id="847" r:id="rId230"/>
    <p:sldId id="848" r:id="rId231"/>
    <p:sldId id="849" r:id="rId232"/>
    <p:sldId id="850" r:id="rId233"/>
    <p:sldId id="851" r:id="rId234"/>
    <p:sldId id="852" r:id="rId235"/>
    <p:sldId id="853" r:id="rId236"/>
    <p:sldId id="854" r:id="rId237"/>
    <p:sldId id="855" r:id="rId238"/>
    <p:sldId id="856" r:id="rId239"/>
    <p:sldId id="857" r:id="rId240"/>
    <p:sldId id="858" r:id="rId241"/>
    <p:sldId id="859" r:id="rId242"/>
    <p:sldId id="860" r:id="rId243"/>
    <p:sldId id="861" r:id="rId244"/>
    <p:sldId id="683" r:id="rId245"/>
    <p:sldId id="592" r:id="rId246"/>
    <p:sldId id="593" r:id="rId247"/>
    <p:sldId id="456" r:id="rId248"/>
    <p:sldId id="597" r:id="rId249"/>
    <p:sldId id="598" r:id="rId250"/>
    <p:sldId id="599" r:id="rId251"/>
  </p:sldIdLst>
  <p:sldSz cx="9144000" cy="6858000" type="screen4x3"/>
  <p:notesSz cx="6858000" cy="9686925"/>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ção Padrão" id="{9273ED23-D04F-4C8A-A6B3-C9972322636F}">
          <p14:sldIdLst>
            <p14:sldId id="258"/>
            <p14:sldId id="259"/>
            <p14:sldId id="264"/>
            <p14:sldId id="261"/>
            <p14:sldId id="262"/>
            <p14:sldId id="263"/>
            <p14:sldId id="265"/>
            <p14:sldId id="444"/>
            <p14:sldId id="267"/>
            <p14:sldId id="266"/>
            <p14:sldId id="270"/>
            <p14:sldId id="268"/>
            <p14:sldId id="269"/>
            <p14:sldId id="273"/>
            <p14:sldId id="271"/>
            <p14:sldId id="272"/>
            <p14:sldId id="275"/>
            <p14:sldId id="277"/>
            <p14:sldId id="279"/>
            <p14:sldId id="278"/>
            <p14:sldId id="276"/>
            <p14:sldId id="464"/>
            <p14:sldId id="457"/>
            <p14:sldId id="458"/>
            <p14:sldId id="282"/>
            <p14:sldId id="468"/>
            <p14:sldId id="469"/>
            <p14:sldId id="474"/>
            <p14:sldId id="475"/>
            <p14:sldId id="470"/>
            <p14:sldId id="471"/>
            <p14:sldId id="476"/>
            <p14:sldId id="446"/>
            <p14:sldId id="447"/>
            <p14:sldId id="477"/>
            <p14:sldId id="462"/>
            <p14:sldId id="459"/>
            <p14:sldId id="449"/>
            <p14:sldId id="450"/>
            <p14:sldId id="452"/>
            <p14:sldId id="478"/>
            <p14:sldId id="479"/>
            <p14:sldId id="480"/>
            <p14:sldId id="481"/>
            <p14:sldId id="615"/>
            <p14:sldId id="616"/>
            <p14:sldId id="617"/>
            <p14:sldId id="618"/>
            <p14:sldId id="619"/>
            <p14:sldId id="454"/>
            <p14:sldId id="472"/>
            <p14:sldId id="473"/>
            <p14:sldId id="620"/>
            <p14:sldId id="621"/>
            <p14:sldId id="622"/>
            <p14:sldId id="623"/>
            <p14:sldId id="624"/>
            <p14:sldId id="455"/>
            <p14:sldId id="594"/>
            <p14:sldId id="595"/>
            <p14:sldId id="596"/>
            <p14:sldId id="281"/>
            <p14:sldId id="286"/>
            <p14:sldId id="287"/>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859"/>
            <p14:sldId id="860"/>
            <p14:sldId id="861"/>
            <p14:sldId id="683"/>
            <p14:sldId id="592"/>
            <p14:sldId id="593"/>
          </p14:sldIdLst>
        </p14:section>
        <p14:section name="Seção sem Título" id="{16C4DB09-C650-42A2-A165-7862AB81041D}">
          <p14:sldIdLst>
            <p14:sldId id="456"/>
            <p14:sldId id="597"/>
            <p14:sldId id="598"/>
            <p14:sldId id="5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1652" autoAdjust="0"/>
  </p:normalViewPr>
  <p:slideViewPr>
    <p:cSldViewPr>
      <p:cViewPr>
        <p:scale>
          <a:sx n="72" d="100"/>
          <a:sy n="72" d="100"/>
        </p:scale>
        <p:origin x="-12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974" y="-102"/>
      </p:cViewPr>
      <p:guideLst>
        <p:guide orient="horz" pos="3051"/>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54" Type="http://schemas.openxmlformats.org/officeDocument/2006/relationships/presProps" Target="presProps.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viewProps" Target="view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theme" Target="theme/them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tableStyles" Target="tableStyles.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notesMaster" Target="notesMasters/notesMaster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handoutMaster" Target="handoutMasters/handout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diagrams/_rels/data10.xml.rels><?xml version="1.0" encoding="UTF-8" standalone="yes"?>
<Relationships xmlns="http://schemas.openxmlformats.org/package/2006/relationships"><Relationship Id="rId1" Type="http://schemas.openxmlformats.org/officeDocument/2006/relationships/image" Target="../media/image18.png"/></Relationships>
</file>

<file path=ppt/diagrams/_rels/data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image" Target="../media/image21.jpg"/></Relationships>
</file>

<file path=ppt/diagrams/_rels/data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8C4B5-1ECB-4D8D-BAB4-FFB943CABE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DAA63C8A-51CD-4944-8A7E-C1719AFCE97C}">
      <dgm:prSet phldrT="[Texto]" custT="1"/>
      <dgm:spPr>
        <a:ln>
          <a:solidFill>
            <a:srgbClr val="0070C0"/>
          </a:solidFill>
        </a:ln>
      </dgm:spPr>
      <dgm:t>
        <a:bodyPr/>
        <a:lstStyle/>
        <a:p>
          <a:pPr algn="just"/>
          <a:r>
            <a:rPr lang="pt-BR" sz="1800" dirty="0" smtClean="0"/>
            <a:t>Disposições gerais : </a:t>
          </a:r>
        </a:p>
        <a:p>
          <a:pPr algn="just"/>
          <a:r>
            <a:rPr lang="pt-BR" sz="1800" dirty="0" smtClean="0"/>
            <a:t>Regulamento da avaliação</a:t>
          </a:r>
        </a:p>
        <a:p>
          <a:pPr algn="just"/>
          <a:r>
            <a:rPr lang="pt-BR" sz="1800" dirty="0" smtClean="0"/>
            <a:t>As regras de funcionamento do processo de avaliação;</a:t>
          </a:r>
        </a:p>
        <a:p>
          <a:pPr algn="just"/>
          <a:r>
            <a:rPr lang="pt-BR" sz="1800" dirty="0" smtClean="0"/>
            <a:t>Qualificação de auditores;</a:t>
          </a:r>
        </a:p>
        <a:p>
          <a:pPr algn="just"/>
          <a:r>
            <a:rPr lang="pt-BR" sz="1800" dirty="0" smtClean="0"/>
            <a:t>Conceitos de unidades avaliáveis ;</a:t>
          </a:r>
        </a:p>
        <a:p>
          <a:pPr algn="just"/>
          <a:r>
            <a:rPr lang="pt-BR" sz="1800" dirty="0" smtClean="0"/>
            <a:t>Dimensionamento de auditorias;</a:t>
          </a:r>
        </a:p>
        <a:p>
          <a:pPr algn="just"/>
          <a:r>
            <a:rPr lang="pt-BR" sz="1800" dirty="0" smtClean="0"/>
            <a:t>Atualização de legislação e normas;</a:t>
          </a:r>
        </a:p>
        <a:p>
          <a:pPr algn="just"/>
          <a:r>
            <a:rPr lang="pt-BR" sz="1800" dirty="0" smtClean="0"/>
            <a:t>Inclusão dos indicadores no sistema de pontuação;</a:t>
          </a:r>
        </a:p>
        <a:p>
          <a:pPr algn="just"/>
          <a:r>
            <a:rPr lang="pt-BR" sz="1800" dirty="0" smtClean="0"/>
            <a:t>Alteração no número de questões e categorias;</a:t>
          </a:r>
        </a:p>
        <a:p>
          <a:pPr algn="just"/>
          <a:r>
            <a:rPr lang="pt-BR" sz="1800" dirty="0" smtClean="0"/>
            <a:t>Alteração do formulário Perfil da empresa avaliada;</a:t>
          </a:r>
        </a:p>
        <a:p>
          <a:pPr algn="just"/>
          <a:r>
            <a:rPr lang="pt-BR" sz="1800" dirty="0" smtClean="0"/>
            <a:t>Possibilidade de avaliação conjunta SASSMQ/Atuação Responsável para empresas parceiras no AR;</a:t>
          </a:r>
          <a:endParaRPr lang="pt-BR" sz="1800" dirty="0"/>
        </a:p>
      </dgm:t>
    </dgm:pt>
    <dgm:pt modelId="{AC09AB58-FE42-4163-9FBD-79E943B97F9B}" type="parTrans" cxnId="{BDEEF8C3-E78E-47EF-AC4C-831CE11B8C9E}">
      <dgm:prSet/>
      <dgm:spPr/>
      <dgm:t>
        <a:bodyPr/>
        <a:lstStyle/>
        <a:p>
          <a:endParaRPr lang="pt-BR"/>
        </a:p>
      </dgm:t>
    </dgm:pt>
    <dgm:pt modelId="{CBAD1CF3-4EF0-4EFE-AE5F-EC1BDB15A875}" type="sibTrans" cxnId="{BDEEF8C3-E78E-47EF-AC4C-831CE11B8C9E}">
      <dgm:prSet/>
      <dgm:spPr/>
      <dgm:t>
        <a:bodyPr/>
        <a:lstStyle/>
        <a:p>
          <a:endParaRPr lang="pt-BR"/>
        </a:p>
      </dgm:t>
    </dgm:pt>
    <dgm:pt modelId="{86886E8D-97AF-4254-B076-FB5540B44711}" type="pres">
      <dgm:prSet presAssocID="{F788C4B5-1ECB-4D8D-BAB4-FFB943CABE84}" presName="vert0" presStyleCnt="0">
        <dgm:presLayoutVars>
          <dgm:dir/>
          <dgm:animOne val="branch"/>
          <dgm:animLvl val="lvl"/>
        </dgm:presLayoutVars>
      </dgm:prSet>
      <dgm:spPr/>
      <dgm:t>
        <a:bodyPr/>
        <a:lstStyle/>
        <a:p>
          <a:endParaRPr lang="pt-BR"/>
        </a:p>
      </dgm:t>
    </dgm:pt>
    <dgm:pt modelId="{AC83E8B0-6368-419B-9D0E-8C8F07858DAF}" type="pres">
      <dgm:prSet presAssocID="{DAA63C8A-51CD-4944-8A7E-C1719AFCE97C}" presName="thickLine" presStyleLbl="alignNode1" presStyleIdx="0" presStyleCnt="1"/>
      <dgm:spPr/>
    </dgm:pt>
    <dgm:pt modelId="{B7DF0B18-50CE-4724-B9F5-8F8A60FC3BC5}" type="pres">
      <dgm:prSet presAssocID="{DAA63C8A-51CD-4944-8A7E-C1719AFCE97C}" presName="horz1" presStyleCnt="0"/>
      <dgm:spPr/>
    </dgm:pt>
    <dgm:pt modelId="{38D4405A-B9E2-4892-9E62-EA496E23C88C}" type="pres">
      <dgm:prSet presAssocID="{DAA63C8A-51CD-4944-8A7E-C1719AFCE97C}" presName="tx1" presStyleLbl="revTx" presStyleIdx="0" presStyleCnt="1"/>
      <dgm:spPr/>
      <dgm:t>
        <a:bodyPr/>
        <a:lstStyle/>
        <a:p>
          <a:endParaRPr lang="pt-BR"/>
        </a:p>
      </dgm:t>
    </dgm:pt>
    <dgm:pt modelId="{29581828-9935-412B-A6F8-DAC7FABA33F7}" type="pres">
      <dgm:prSet presAssocID="{DAA63C8A-51CD-4944-8A7E-C1719AFCE97C}" presName="vert1" presStyleCnt="0"/>
      <dgm:spPr/>
    </dgm:pt>
  </dgm:ptLst>
  <dgm:cxnLst>
    <dgm:cxn modelId="{785137C9-2BA0-4EF1-9A7F-11A4E3FFE751}" type="presOf" srcId="{F788C4B5-1ECB-4D8D-BAB4-FFB943CABE84}" destId="{86886E8D-97AF-4254-B076-FB5540B44711}" srcOrd="0" destOrd="0" presId="urn:microsoft.com/office/officeart/2008/layout/LinedList"/>
    <dgm:cxn modelId="{BDEEF8C3-E78E-47EF-AC4C-831CE11B8C9E}" srcId="{F788C4B5-1ECB-4D8D-BAB4-FFB943CABE84}" destId="{DAA63C8A-51CD-4944-8A7E-C1719AFCE97C}" srcOrd="0" destOrd="0" parTransId="{AC09AB58-FE42-4163-9FBD-79E943B97F9B}" sibTransId="{CBAD1CF3-4EF0-4EFE-AE5F-EC1BDB15A875}"/>
    <dgm:cxn modelId="{855530DA-7FD5-4CAC-9722-A43A949B3FC1}" type="presOf" srcId="{DAA63C8A-51CD-4944-8A7E-C1719AFCE97C}" destId="{38D4405A-B9E2-4892-9E62-EA496E23C88C}" srcOrd="0" destOrd="0" presId="urn:microsoft.com/office/officeart/2008/layout/LinedList"/>
    <dgm:cxn modelId="{E0E14EB8-1188-4E2C-AAB7-0B6844726536}" type="presParOf" srcId="{86886E8D-97AF-4254-B076-FB5540B44711}" destId="{AC83E8B0-6368-419B-9D0E-8C8F07858DAF}" srcOrd="0" destOrd="0" presId="urn:microsoft.com/office/officeart/2008/layout/LinedList"/>
    <dgm:cxn modelId="{B376FEC6-8130-4F54-99AA-8B7C20CCBA1A}" type="presParOf" srcId="{86886E8D-97AF-4254-B076-FB5540B44711}" destId="{B7DF0B18-50CE-4724-B9F5-8F8A60FC3BC5}" srcOrd="1" destOrd="0" presId="urn:microsoft.com/office/officeart/2008/layout/LinedList"/>
    <dgm:cxn modelId="{0D1D61B6-55D7-43B8-A636-E36A5F530EC3}" type="presParOf" srcId="{B7DF0B18-50CE-4724-B9F5-8F8A60FC3BC5}" destId="{38D4405A-B9E2-4892-9E62-EA496E23C88C}" srcOrd="0" destOrd="0" presId="urn:microsoft.com/office/officeart/2008/layout/LinedList"/>
    <dgm:cxn modelId="{B7D71293-75B1-4479-A4F3-6F76F23A42C5}" type="presParOf" srcId="{B7DF0B18-50CE-4724-B9F5-8F8A60FC3BC5}" destId="{29581828-9935-412B-A6F8-DAC7FABA33F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27C6BE-D5C7-47BD-BF66-E9F57CC2D75F}" type="doc">
      <dgm:prSet loTypeId="urn:microsoft.com/office/officeart/2005/8/layout/pList2" loCatId="list" qsTypeId="urn:microsoft.com/office/officeart/2005/8/quickstyle/simple1" qsCatId="simple" csTypeId="urn:microsoft.com/office/officeart/2005/8/colors/colorful5" csCatId="colorful" phldr="1"/>
      <dgm:spPr/>
    </dgm:pt>
    <dgm:pt modelId="{1CE382B2-1AC2-4056-808F-648F4F4B32BC}">
      <dgm:prSet phldrT="[Texto]"/>
      <dgm:spPr/>
      <dgm:t>
        <a:bodyPr/>
        <a:lstStyle/>
        <a:p>
          <a:r>
            <a:rPr lang="pt-BR" dirty="0" smtClean="0"/>
            <a:t>Revisão  de conceitos operacionais , como :  veículo vinculado a operador ( um único motorista dirige um veículo)</a:t>
          </a:r>
          <a:endParaRPr lang="pt-BR" dirty="0"/>
        </a:p>
      </dgm:t>
    </dgm:pt>
    <dgm:pt modelId="{73374D62-58EA-4E63-AE52-55574D05B619}" type="parTrans" cxnId="{5972FFFC-8ECE-40CE-812D-9300AE0CC6F6}">
      <dgm:prSet/>
      <dgm:spPr/>
      <dgm:t>
        <a:bodyPr/>
        <a:lstStyle/>
        <a:p>
          <a:endParaRPr lang="pt-BR"/>
        </a:p>
      </dgm:t>
    </dgm:pt>
    <dgm:pt modelId="{646ED041-BCA0-4615-90CC-534DAEA2DA1C}" type="sibTrans" cxnId="{5972FFFC-8ECE-40CE-812D-9300AE0CC6F6}">
      <dgm:prSet/>
      <dgm:spPr/>
      <dgm:t>
        <a:bodyPr/>
        <a:lstStyle/>
        <a:p>
          <a:endParaRPr lang="pt-BR"/>
        </a:p>
      </dgm:t>
    </dgm:pt>
    <dgm:pt modelId="{DAFB0892-F4C8-4C67-9430-B0523AB0B002}">
      <dgm:prSet phldrT="[Texto]"/>
      <dgm:spPr/>
      <dgm:t>
        <a:bodyPr/>
        <a:lstStyle/>
        <a:p>
          <a:r>
            <a:rPr lang="pt-BR" dirty="0" smtClean="0"/>
            <a:t>Promoção de atitudes comparativas com parceiros de mercado</a:t>
          </a:r>
          <a:endParaRPr lang="pt-BR" dirty="0"/>
        </a:p>
      </dgm:t>
    </dgm:pt>
    <dgm:pt modelId="{18A0B458-8218-4BAB-8A87-C35651C47525}" type="parTrans" cxnId="{3661ED16-5964-417F-8FC1-D63FCE4DA226}">
      <dgm:prSet/>
      <dgm:spPr/>
      <dgm:t>
        <a:bodyPr/>
        <a:lstStyle/>
        <a:p>
          <a:endParaRPr lang="pt-BR"/>
        </a:p>
      </dgm:t>
    </dgm:pt>
    <dgm:pt modelId="{D1FC25C7-055A-46C5-B020-522F1EBCF79F}" type="sibTrans" cxnId="{3661ED16-5964-417F-8FC1-D63FCE4DA226}">
      <dgm:prSet/>
      <dgm:spPr/>
      <dgm:t>
        <a:bodyPr/>
        <a:lstStyle/>
        <a:p>
          <a:endParaRPr lang="pt-BR"/>
        </a:p>
      </dgm:t>
    </dgm:pt>
    <dgm:pt modelId="{E7AAC44D-83CF-47A0-ACC3-F8F80D690B23}">
      <dgm:prSet phldrT="[Texto]"/>
      <dgm:spPr/>
      <dgm:t>
        <a:bodyPr/>
        <a:lstStyle/>
        <a:p>
          <a:r>
            <a:rPr lang="pt-BR" dirty="0" smtClean="0"/>
            <a:t>Aplicação do SASSMAQ como ferramenta de gestão em SSMAQ</a:t>
          </a:r>
          <a:endParaRPr lang="pt-BR" dirty="0"/>
        </a:p>
      </dgm:t>
    </dgm:pt>
    <dgm:pt modelId="{77C95DAD-26FA-4A01-889D-F74316EB62D2}" type="parTrans" cxnId="{C030BBE0-D597-4376-8F6D-15C9D7266D34}">
      <dgm:prSet/>
      <dgm:spPr/>
      <dgm:t>
        <a:bodyPr/>
        <a:lstStyle/>
        <a:p>
          <a:endParaRPr lang="pt-BR"/>
        </a:p>
      </dgm:t>
    </dgm:pt>
    <dgm:pt modelId="{3B0E6B47-DC4B-4822-8726-99F79C9590DC}" type="sibTrans" cxnId="{C030BBE0-D597-4376-8F6D-15C9D7266D34}">
      <dgm:prSet/>
      <dgm:spPr/>
      <dgm:t>
        <a:bodyPr/>
        <a:lstStyle/>
        <a:p>
          <a:endParaRPr lang="pt-BR"/>
        </a:p>
      </dgm:t>
    </dgm:pt>
    <dgm:pt modelId="{BA5CE7D8-AFAC-4804-B181-51B97E319681}" type="pres">
      <dgm:prSet presAssocID="{A827C6BE-D5C7-47BD-BF66-E9F57CC2D75F}" presName="Name0" presStyleCnt="0">
        <dgm:presLayoutVars>
          <dgm:dir/>
          <dgm:resizeHandles val="exact"/>
        </dgm:presLayoutVars>
      </dgm:prSet>
      <dgm:spPr/>
    </dgm:pt>
    <dgm:pt modelId="{9B337FE4-B5C8-4D55-A537-8A66BB34A411}" type="pres">
      <dgm:prSet presAssocID="{A827C6BE-D5C7-47BD-BF66-E9F57CC2D75F}" presName="bkgdShp" presStyleLbl="alignAccFollowNode1" presStyleIdx="0" presStyleCnt="1" custLinFactNeighborX="-8432" custLinFactNeighborY="-61819"/>
      <dgm:spPr/>
    </dgm:pt>
    <dgm:pt modelId="{5D935649-2D0F-474D-8FA8-CF27F09C999D}" type="pres">
      <dgm:prSet presAssocID="{A827C6BE-D5C7-47BD-BF66-E9F57CC2D75F}" presName="linComp" presStyleCnt="0"/>
      <dgm:spPr/>
    </dgm:pt>
    <dgm:pt modelId="{CAA900E9-A07B-40F5-8546-D521FEDF7450}" type="pres">
      <dgm:prSet presAssocID="{1CE382B2-1AC2-4056-808F-648F4F4B32BC}" presName="compNode" presStyleCnt="0"/>
      <dgm:spPr/>
    </dgm:pt>
    <dgm:pt modelId="{51F3885E-95F7-44FE-A835-9009800A3CF1}" type="pres">
      <dgm:prSet presAssocID="{1CE382B2-1AC2-4056-808F-648F4F4B32BC}" presName="node" presStyleLbl="node1" presStyleIdx="0" presStyleCnt="3">
        <dgm:presLayoutVars>
          <dgm:bulletEnabled val="1"/>
        </dgm:presLayoutVars>
      </dgm:prSet>
      <dgm:spPr/>
      <dgm:t>
        <a:bodyPr/>
        <a:lstStyle/>
        <a:p>
          <a:endParaRPr lang="pt-BR"/>
        </a:p>
      </dgm:t>
    </dgm:pt>
    <dgm:pt modelId="{F829A96C-A78B-426E-9DA4-317068974D76}" type="pres">
      <dgm:prSet presAssocID="{1CE382B2-1AC2-4056-808F-648F4F4B32BC}" presName="invisiNode" presStyleLbl="node1" presStyleIdx="0" presStyleCnt="3"/>
      <dgm:spPr/>
    </dgm:pt>
    <dgm:pt modelId="{6C13137E-E074-4799-BA76-AF9D35E4A317}" type="pres">
      <dgm:prSet presAssocID="{1CE382B2-1AC2-4056-808F-648F4F4B32BC}" presName="imagNode" presStyleLbl="fgImgPlace1" presStyleIdx="0" presStyleCnt="3" custScaleX="99582" custScaleY="108103"/>
      <dgm:spPr/>
    </dgm:pt>
    <dgm:pt modelId="{D16924B4-D5CC-4804-8A68-64FEDA71EEA1}" type="pres">
      <dgm:prSet presAssocID="{646ED041-BCA0-4615-90CC-534DAEA2DA1C}" presName="sibTrans" presStyleLbl="sibTrans2D1" presStyleIdx="0" presStyleCnt="0"/>
      <dgm:spPr/>
      <dgm:t>
        <a:bodyPr/>
        <a:lstStyle/>
        <a:p>
          <a:endParaRPr lang="pt-BR"/>
        </a:p>
      </dgm:t>
    </dgm:pt>
    <dgm:pt modelId="{31BE111A-3E48-4DC0-B920-38A17FABBF1A}" type="pres">
      <dgm:prSet presAssocID="{DAFB0892-F4C8-4C67-9430-B0523AB0B002}" presName="compNode" presStyleCnt="0"/>
      <dgm:spPr/>
    </dgm:pt>
    <dgm:pt modelId="{C45E74D7-6A45-4B1E-B829-12772C7C4392}" type="pres">
      <dgm:prSet presAssocID="{DAFB0892-F4C8-4C67-9430-B0523AB0B002}" presName="node" presStyleLbl="node1" presStyleIdx="1" presStyleCnt="3">
        <dgm:presLayoutVars>
          <dgm:bulletEnabled val="1"/>
        </dgm:presLayoutVars>
      </dgm:prSet>
      <dgm:spPr/>
      <dgm:t>
        <a:bodyPr/>
        <a:lstStyle/>
        <a:p>
          <a:endParaRPr lang="pt-BR"/>
        </a:p>
      </dgm:t>
    </dgm:pt>
    <dgm:pt modelId="{91066DBB-DC8F-4891-AA97-71B554FDD19D}" type="pres">
      <dgm:prSet presAssocID="{DAFB0892-F4C8-4C67-9430-B0523AB0B002}" presName="invisiNode" presStyleLbl="node1" presStyleIdx="1" presStyleCnt="3"/>
      <dgm:spPr/>
    </dgm:pt>
    <dgm:pt modelId="{46D8AD53-1B07-4E26-B1EE-4B53134B2652}" type="pres">
      <dgm:prSet presAssocID="{DAFB0892-F4C8-4C67-9430-B0523AB0B002}" presName="imagNode" presStyleLbl="fgImgPlace1" presStyleIdx="1" presStyleCnt="3"/>
      <dgm:spPr/>
    </dgm:pt>
    <dgm:pt modelId="{528D5AC1-C0BD-4CF3-B067-2D09D3CD34C6}" type="pres">
      <dgm:prSet presAssocID="{D1FC25C7-055A-46C5-B020-522F1EBCF79F}" presName="sibTrans" presStyleLbl="sibTrans2D1" presStyleIdx="0" presStyleCnt="0"/>
      <dgm:spPr/>
      <dgm:t>
        <a:bodyPr/>
        <a:lstStyle/>
        <a:p>
          <a:endParaRPr lang="pt-BR"/>
        </a:p>
      </dgm:t>
    </dgm:pt>
    <dgm:pt modelId="{FCBEF1DC-9BAA-49EA-8290-63F691901442}" type="pres">
      <dgm:prSet presAssocID="{E7AAC44D-83CF-47A0-ACC3-F8F80D690B23}" presName="compNode" presStyleCnt="0"/>
      <dgm:spPr/>
    </dgm:pt>
    <dgm:pt modelId="{F8A29C7C-A7E3-4CA5-A7D7-418AFBAD4940}" type="pres">
      <dgm:prSet presAssocID="{E7AAC44D-83CF-47A0-ACC3-F8F80D690B23}" presName="node" presStyleLbl="node1" presStyleIdx="2" presStyleCnt="3">
        <dgm:presLayoutVars>
          <dgm:bulletEnabled val="1"/>
        </dgm:presLayoutVars>
      </dgm:prSet>
      <dgm:spPr/>
      <dgm:t>
        <a:bodyPr/>
        <a:lstStyle/>
        <a:p>
          <a:endParaRPr lang="pt-BR"/>
        </a:p>
      </dgm:t>
    </dgm:pt>
    <dgm:pt modelId="{42EAC305-E10F-46B8-AE95-B367215082AB}" type="pres">
      <dgm:prSet presAssocID="{E7AAC44D-83CF-47A0-ACC3-F8F80D690B23}" presName="invisiNode" presStyleLbl="node1" presStyleIdx="2" presStyleCnt="3"/>
      <dgm:spPr/>
    </dgm:pt>
    <dgm:pt modelId="{A818057B-9690-415E-BDFF-15D054479BA1}" type="pres">
      <dgm:prSet presAssocID="{E7AAC44D-83CF-47A0-ACC3-F8F80D690B23}" presName="imagNode" presStyleLbl="fgImgPlace1" presStyleIdx="2" presStyleCnt="3" custScaleX="96756" custScaleY="107591" custLinFactNeighborX="-761" custLinFactNeighborY="-646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Lst>
  <dgm:cxnLst>
    <dgm:cxn modelId="{5972FFFC-8ECE-40CE-812D-9300AE0CC6F6}" srcId="{A827C6BE-D5C7-47BD-BF66-E9F57CC2D75F}" destId="{1CE382B2-1AC2-4056-808F-648F4F4B32BC}" srcOrd="0" destOrd="0" parTransId="{73374D62-58EA-4E63-AE52-55574D05B619}" sibTransId="{646ED041-BCA0-4615-90CC-534DAEA2DA1C}"/>
    <dgm:cxn modelId="{C030BBE0-D597-4376-8F6D-15C9D7266D34}" srcId="{A827C6BE-D5C7-47BD-BF66-E9F57CC2D75F}" destId="{E7AAC44D-83CF-47A0-ACC3-F8F80D690B23}" srcOrd="2" destOrd="0" parTransId="{77C95DAD-26FA-4A01-889D-F74316EB62D2}" sibTransId="{3B0E6B47-DC4B-4822-8726-99F79C9590DC}"/>
    <dgm:cxn modelId="{59ED5803-2434-406A-B790-7AAB93C99250}" type="presOf" srcId="{646ED041-BCA0-4615-90CC-534DAEA2DA1C}" destId="{D16924B4-D5CC-4804-8A68-64FEDA71EEA1}" srcOrd="0" destOrd="0" presId="urn:microsoft.com/office/officeart/2005/8/layout/pList2"/>
    <dgm:cxn modelId="{3661ED16-5964-417F-8FC1-D63FCE4DA226}" srcId="{A827C6BE-D5C7-47BD-BF66-E9F57CC2D75F}" destId="{DAFB0892-F4C8-4C67-9430-B0523AB0B002}" srcOrd="1" destOrd="0" parTransId="{18A0B458-8218-4BAB-8A87-C35651C47525}" sibTransId="{D1FC25C7-055A-46C5-B020-522F1EBCF79F}"/>
    <dgm:cxn modelId="{49DF3FC1-D550-434E-9A76-915BBD772AA5}" type="presOf" srcId="{D1FC25C7-055A-46C5-B020-522F1EBCF79F}" destId="{528D5AC1-C0BD-4CF3-B067-2D09D3CD34C6}" srcOrd="0" destOrd="0" presId="urn:microsoft.com/office/officeart/2005/8/layout/pList2"/>
    <dgm:cxn modelId="{FCD29BE5-94A2-4F49-A457-AA30148581E6}" type="presOf" srcId="{A827C6BE-D5C7-47BD-BF66-E9F57CC2D75F}" destId="{BA5CE7D8-AFAC-4804-B181-51B97E319681}" srcOrd="0" destOrd="0" presId="urn:microsoft.com/office/officeart/2005/8/layout/pList2"/>
    <dgm:cxn modelId="{4F379C1B-F3C2-42E6-838A-CC5C1ACC61EA}" type="presOf" srcId="{1CE382B2-1AC2-4056-808F-648F4F4B32BC}" destId="{51F3885E-95F7-44FE-A835-9009800A3CF1}" srcOrd="0" destOrd="0" presId="urn:microsoft.com/office/officeart/2005/8/layout/pList2"/>
    <dgm:cxn modelId="{DA600C03-A2D3-4132-8C84-1739FEAF9003}" type="presOf" srcId="{DAFB0892-F4C8-4C67-9430-B0523AB0B002}" destId="{C45E74D7-6A45-4B1E-B829-12772C7C4392}" srcOrd="0" destOrd="0" presId="urn:microsoft.com/office/officeart/2005/8/layout/pList2"/>
    <dgm:cxn modelId="{04B0D73A-3FFE-4CEE-981C-F502B5759DDD}" type="presOf" srcId="{E7AAC44D-83CF-47A0-ACC3-F8F80D690B23}" destId="{F8A29C7C-A7E3-4CA5-A7D7-418AFBAD4940}" srcOrd="0" destOrd="0" presId="urn:microsoft.com/office/officeart/2005/8/layout/pList2"/>
    <dgm:cxn modelId="{F47CC6FB-289E-481B-AAEF-BA1020474CBE}" type="presParOf" srcId="{BA5CE7D8-AFAC-4804-B181-51B97E319681}" destId="{9B337FE4-B5C8-4D55-A537-8A66BB34A411}" srcOrd="0" destOrd="0" presId="urn:microsoft.com/office/officeart/2005/8/layout/pList2"/>
    <dgm:cxn modelId="{3055A89A-2ADE-4723-88D9-1E9BEDB25953}" type="presParOf" srcId="{BA5CE7D8-AFAC-4804-B181-51B97E319681}" destId="{5D935649-2D0F-474D-8FA8-CF27F09C999D}" srcOrd="1" destOrd="0" presId="urn:microsoft.com/office/officeart/2005/8/layout/pList2"/>
    <dgm:cxn modelId="{DD966BB4-48CD-41A0-8B12-938A747B4077}" type="presParOf" srcId="{5D935649-2D0F-474D-8FA8-CF27F09C999D}" destId="{CAA900E9-A07B-40F5-8546-D521FEDF7450}" srcOrd="0" destOrd="0" presId="urn:microsoft.com/office/officeart/2005/8/layout/pList2"/>
    <dgm:cxn modelId="{96B505DD-40BF-4301-ABC0-46713E0A0BB9}" type="presParOf" srcId="{CAA900E9-A07B-40F5-8546-D521FEDF7450}" destId="{51F3885E-95F7-44FE-A835-9009800A3CF1}" srcOrd="0" destOrd="0" presId="urn:microsoft.com/office/officeart/2005/8/layout/pList2"/>
    <dgm:cxn modelId="{AF7FBE76-733F-4392-99B1-A015A7DBFA58}" type="presParOf" srcId="{CAA900E9-A07B-40F5-8546-D521FEDF7450}" destId="{F829A96C-A78B-426E-9DA4-317068974D76}" srcOrd="1" destOrd="0" presId="urn:microsoft.com/office/officeart/2005/8/layout/pList2"/>
    <dgm:cxn modelId="{784BBE59-424D-4AE4-AD25-79FC482FAA1C}" type="presParOf" srcId="{CAA900E9-A07B-40F5-8546-D521FEDF7450}" destId="{6C13137E-E074-4799-BA76-AF9D35E4A317}" srcOrd="2" destOrd="0" presId="urn:microsoft.com/office/officeart/2005/8/layout/pList2"/>
    <dgm:cxn modelId="{009143B6-3429-4480-8852-3BACBD77E8CD}" type="presParOf" srcId="{5D935649-2D0F-474D-8FA8-CF27F09C999D}" destId="{D16924B4-D5CC-4804-8A68-64FEDA71EEA1}" srcOrd="1" destOrd="0" presId="urn:microsoft.com/office/officeart/2005/8/layout/pList2"/>
    <dgm:cxn modelId="{2AC1DDB5-BA17-42A7-AFE3-860FABE5ADE4}" type="presParOf" srcId="{5D935649-2D0F-474D-8FA8-CF27F09C999D}" destId="{31BE111A-3E48-4DC0-B920-38A17FABBF1A}" srcOrd="2" destOrd="0" presId="urn:microsoft.com/office/officeart/2005/8/layout/pList2"/>
    <dgm:cxn modelId="{00DC63A1-C372-435A-B5CF-C551E618B1DD}" type="presParOf" srcId="{31BE111A-3E48-4DC0-B920-38A17FABBF1A}" destId="{C45E74D7-6A45-4B1E-B829-12772C7C4392}" srcOrd="0" destOrd="0" presId="urn:microsoft.com/office/officeart/2005/8/layout/pList2"/>
    <dgm:cxn modelId="{422FBA31-ABCC-4B85-87C5-11CF26DD3E6F}" type="presParOf" srcId="{31BE111A-3E48-4DC0-B920-38A17FABBF1A}" destId="{91066DBB-DC8F-4891-AA97-71B554FDD19D}" srcOrd="1" destOrd="0" presId="urn:microsoft.com/office/officeart/2005/8/layout/pList2"/>
    <dgm:cxn modelId="{DA6CF478-083E-45E4-B6F6-89E23455AF5B}" type="presParOf" srcId="{31BE111A-3E48-4DC0-B920-38A17FABBF1A}" destId="{46D8AD53-1B07-4E26-B1EE-4B53134B2652}" srcOrd="2" destOrd="0" presId="urn:microsoft.com/office/officeart/2005/8/layout/pList2"/>
    <dgm:cxn modelId="{4A328609-1360-4EAA-9CF0-8F7C756E2680}" type="presParOf" srcId="{5D935649-2D0F-474D-8FA8-CF27F09C999D}" destId="{528D5AC1-C0BD-4CF3-B067-2D09D3CD34C6}" srcOrd="3" destOrd="0" presId="urn:microsoft.com/office/officeart/2005/8/layout/pList2"/>
    <dgm:cxn modelId="{4DF8DF1B-F00C-47AF-92A8-E216C73F0FC1}" type="presParOf" srcId="{5D935649-2D0F-474D-8FA8-CF27F09C999D}" destId="{FCBEF1DC-9BAA-49EA-8290-63F691901442}" srcOrd="4" destOrd="0" presId="urn:microsoft.com/office/officeart/2005/8/layout/pList2"/>
    <dgm:cxn modelId="{84DF62F6-DC73-4C62-BE7E-323F3D11E1C4}" type="presParOf" srcId="{FCBEF1DC-9BAA-49EA-8290-63F691901442}" destId="{F8A29C7C-A7E3-4CA5-A7D7-418AFBAD4940}" srcOrd="0" destOrd="0" presId="urn:microsoft.com/office/officeart/2005/8/layout/pList2"/>
    <dgm:cxn modelId="{12342261-AA5A-4EDE-892E-150690C1F60F}" type="presParOf" srcId="{FCBEF1DC-9BAA-49EA-8290-63F691901442}" destId="{42EAC305-E10F-46B8-AE95-B367215082AB}" srcOrd="1" destOrd="0" presId="urn:microsoft.com/office/officeart/2005/8/layout/pList2"/>
    <dgm:cxn modelId="{50F32554-5083-429A-93BA-01B10E33766B}" type="presParOf" srcId="{FCBEF1DC-9BAA-49EA-8290-63F691901442}" destId="{A818057B-9690-415E-BDFF-15D054479BA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27C6BE-D5C7-47BD-BF66-E9F57CC2D75F}" type="doc">
      <dgm:prSet loTypeId="urn:microsoft.com/office/officeart/2005/8/layout/pList2" loCatId="list" qsTypeId="urn:microsoft.com/office/officeart/2005/8/quickstyle/simple1" qsCatId="simple" csTypeId="urn:microsoft.com/office/officeart/2005/8/colors/colorful1" csCatId="colorful" phldr="1"/>
      <dgm:spPr/>
    </dgm:pt>
    <dgm:pt modelId="{1CE382B2-1AC2-4056-808F-648F4F4B32BC}">
      <dgm:prSet phldrT="[Texto]"/>
      <dgm:spPr/>
      <dgm:t>
        <a:bodyPr/>
        <a:lstStyle/>
        <a:p>
          <a:r>
            <a:rPr lang="pt-BR" dirty="0" smtClean="0"/>
            <a:t>Atualização de tecnologia da informação, sistemas amigáveis com os dos clientes, </a:t>
          </a:r>
          <a:r>
            <a:rPr lang="pt-BR" dirty="0" err="1" smtClean="0"/>
            <a:t>cloud</a:t>
          </a:r>
          <a:r>
            <a:rPr lang="pt-BR" dirty="0" smtClean="0"/>
            <a:t> </a:t>
          </a:r>
          <a:r>
            <a:rPr lang="pt-BR" dirty="0" err="1" smtClean="0"/>
            <a:t>computing</a:t>
          </a:r>
          <a:endParaRPr lang="pt-BR" dirty="0"/>
        </a:p>
      </dgm:t>
    </dgm:pt>
    <dgm:pt modelId="{73374D62-58EA-4E63-AE52-55574D05B619}" type="parTrans" cxnId="{5972FFFC-8ECE-40CE-812D-9300AE0CC6F6}">
      <dgm:prSet/>
      <dgm:spPr/>
      <dgm:t>
        <a:bodyPr/>
        <a:lstStyle/>
        <a:p>
          <a:endParaRPr lang="pt-BR"/>
        </a:p>
      </dgm:t>
    </dgm:pt>
    <dgm:pt modelId="{646ED041-BCA0-4615-90CC-534DAEA2DA1C}" type="sibTrans" cxnId="{5972FFFC-8ECE-40CE-812D-9300AE0CC6F6}">
      <dgm:prSet/>
      <dgm:spPr/>
      <dgm:t>
        <a:bodyPr/>
        <a:lstStyle/>
        <a:p>
          <a:endParaRPr lang="pt-BR"/>
        </a:p>
      </dgm:t>
    </dgm:pt>
    <dgm:pt modelId="{DAFB0892-F4C8-4C67-9430-B0523AB0B002}">
      <dgm:prSet phldrT="[Texto]"/>
      <dgm:spPr/>
      <dgm:t>
        <a:bodyPr/>
        <a:lstStyle/>
        <a:p>
          <a:r>
            <a:rPr lang="pt-BR" dirty="0" smtClean="0"/>
            <a:t>Gestão de pessoas mais desafiadora para retenção de quadros -chave</a:t>
          </a:r>
          <a:endParaRPr lang="pt-BR" dirty="0"/>
        </a:p>
      </dgm:t>
    </dgm:pt>
    <dgm:pt modelId="{18A0B458-8218-4BAB-8A87-C35651C47525}" type="parTrans" cxnId="{3661ED16-5964-417F-8FC1-D63FCE4DA226}">
      <dgm:prSet/>
      <dgm:spPr/>
      <dgm:t>
        <a:bodyPr/>
        <a:lstStyle/>
        <a:p>
          <a:endParaRPr lang="pt-BR"/>
        </a:p>
      </dgm:t>
    </dgm:pt>
    <dgm:pt modelId="{D1FC25C7-055A-46C5-B020-522F1EBCF79F}" type="sibTrans" cxnId="{3661ED16-5964-417F-8FC1-D63FCE4DA226}">
      <dgm:prSet/>
      <dgm:spPr/>
      <dgm:t>
        <a:bodyPr/>
        <a:lstStyle/>
        <a:p>
          <a:endParaRPr lang="pt-BR"/>
        </a:p>
      </dgm:t>
    </dgm:pt>
    <dgm:pt modelId="{E7AAC44D-83CF-47A0-ACC3-F8F80D690B23}">
      <dgm:prSet phldrT="[Texto]"/>
      <dgm:spPr/>
      <dgm:t>
        <a:bodyPr/>
        <a:lstStyle/>
        <a:p>
          <a:r>
            <a:rPr lang="pt-BR" dirty="0" smtClean="0"/>
            <a:t>Manter a qualidade do processo seletivo de motorista, apesar da escassez da classe.</a:t>
          </a:r>
          <a:endParaRPr lang="pt-BR" dirty="0"/>
        </a:p>
      </dgm:t>
    </dgm:pt>
    <dgm:pt modelId="{77C95DAD-26FA-4A01-889D-F74316EB62D2}" type="parTrans" cxnId="{C030BBE0-D597-4376-8F6D-15C9D7266D34}">
      <dgm:prSet/>
      <dgm:spPr/>
      <dgm:t>
        <a:bodyPr/>
        <a:lstStyle/>
        <a:p>
          <a:endParaRPr lang="pt-BR"/>
        </a:p>
      </dgm:t>
    </dgm:pt>
    <dgm:pt modelId="{3B0E6B47-DC4B-4822-8726-99F79C9590DC}" type="sibTrans" cxnId="{C030BBE0-D597-4376-8F6D-15C9D7266D34}">
      <dgm:prSet/>
      <dgm:spPr/>
      <dgm:t>
        <a:bodyPr/>
        <a:lstStyle/>
        <a:p>
          <a:endParaRPr lang="pt-BR"/>
        </a:p>
      </dgm:t>
    </dgm:pt>
    <dgm:pt modelId="{BA5CE7D8-AFAC-4804-B181-51B97E319681}" type="pres">
      <dgm:prSet presAssocID="{A827C6BE-D5C7-47BD-BF66-E9F57CC2D75F}" presName="Name0" presStyleCnt="0">
        <dgm:presLayoutVars>
          <dgm:dir/>
          <dgm:resizeHandles val="exact"/>
        </dgm:presLayoutVars>
      </dgm:prSet>
      <dgm:spPr/>
    </dgm:pt>
    <dgm:pt modelId="{9B337FE4-B5C8-4D55-A537-8A66BB34A411}" type="pres">
      <dgm:prSet presAssocID="{A827C6BE-D5C7-47BD-BF66-E9F57CC2D75F}" presName="bkgdShp" presStyleLbl="alignAccFollowNode1" presStyleIdx="0" presStyleCnt="1" custLinFactNeighborX="-8432" custLinFactNeighborY="-61819"/>
      <dgm:spPr/>
    </dgm:pt>
    <dgm:pt modelId="{5D935649-2D0F-474D-8FA8-CF27F09C999D}" type="pres">
      <dgm:prSet presAssocID="{A827C6BE-D5C7-47BD-BF66-E9F57CC2D75F}" presName="linComp" presStyleCnt="0"/>
      <dgm:spPr/>
    </dgm:pt>
    <dgm:pt modelId="{CAA900E9-A07B-40F5-8546-D521FEDF7450}" type="pres">
      <dgm:prSet presAssocID="{1CE382B2-1AC2-4056-808F-648F4F4B32BC}" presName="compNode" presStyleCnt="0"/>
      <dgm:spPr/>
    </dgm:pt>
    <dgm:pt modelId="{51F3885E-95F7-44FE-A835-9009800A3CF1}" type="pres">
      <dgm:prSet presAssocID="{1CE382B2-1AC2-4056-808F-648F4F4B32BC}" presName="node" presStyleLbl="node1" presStyleIdx="0" presStyleCnt="3">
        <dgm:presLayoutVars>
          <dgm:bulletEnabled val="1"/>
        </dgm:presLayoutVars>
      </dgm:prSet>
      <dgm:spPr/>
      <dgm:t>
        <a:bodyPr/>
        <a:lstStyle/>
        <a:p>
          <a:endParaRPr lang="pt-BR"/>
        </a:p>
      </dgm:t>
    </dgm:pt>
    <dgm:pt modelId="{F829A96C-A78B-426E-9DA4-317068974D76}" type="pres">
      <dgm:prSet presAssocID="{1CE382B2-1AC2-4056-808F-648F4F4B32BC}" presName="invisiNode" presStyleLbl="node1" presStyleIdx="0" presStyleCnt="3"/>
      <dgm:spPr/>
    </dgm:pt>
    <dgm:pt modelId="{6C13137E-E074-4799-BA76-AF9D35E4A317}" type="pres">
      <dgm:prSet presAssocID="{1CE382B2-1AC2-4056-808F-648F4F4B32BC}" presName="imagNode" presStyleLbl="fgImgPlace1" presStyleIdx="0" presStyleCnt="3" custScaleX="99582" custScaleY="108103"/>
      <dgm:spPr/>
    </dgm:pt>
    <dgm:pt modelId="{D16924B4-D5CC-4804-8A68-64FEDA71EEA1}" type="pres">
      <dgm:prSet presAssocID="{646ED041-BCA0-4615-90CC-534DAEA2DA1C}" presName="sibTrans" presStyleLbl="sibTrans2D1" presStyleIdx="0" presStyleCnt="0"/>
      <dgm:spPr/>
      <dgm:t>
        <a:bodyPr/>
        <a:lstStyle/>
        <a:p>
          <a:endParaRPr lang="pt-BR"/>
        </a:p>
      </dgm:t>
    </dgm:pt>
    <dgm:pt modelId="{31BE111A-3E48-4DC0-B920-38A17FABBF1A}" type="pres">
      <dgm:prSet presAssocID="{DAFB0892-F4C8-4C67-9430-B0523AB0B002}" presName="compNode" presStyleCnt="0"/>
      <dgm:spPr/>
    </dgm:pt>
    <dgm:pt modelId="{C45E74D7-6A45-4B1E-B829-12772C7C4392}" type="pres">
      <dgm:prSet presAssocID="{DAFB0892-F4C8-4C67-9430-B0523AB0B002}" presName="node" presStyleLbl="node1" presStyleIdx="1" presStyleCnt="3">
        <dgm:presLayoutVars>
          <dgm:bulletEnabled val="1"/>
        </dgm:presLayoutVars>
      </dgm:prSet>
      <dgm:spPr/>
      <dgm:t>
        <a:bodyPr/>
        <a:lstStyle/>
        <a:p>
          <a:endParaRPr lang="pt-BR"/>
        </a:p>
      </dgm:t>
    </dgm:pt>
    <dgm:pt modelId="{91066DBB-DC8F-4891-AA97-71B554FDD19D}" type="pres">
      <dgm:prSet presAssocID="{DAFB0892-F4C8-4C67-9430-B0523AB0B002}" presName="invisiNode" presStyleLbl="node1" presStyleIdx="1" presStyleCnt="3"/>
      <dgm:spPr/>
    </dgm:pt>
    <dgm:pt modelId="{46D8AD53-1B07-4E26-B1EE-4B53134B2652}" type="pres">
      <dgm:prSet presAssocID="{DAFB0892-F4C8-4C67-9430-B0523AB0B002}" presName="imagNode" presStyleLbl="fgImgPlace1" presStyleIdx="1" presStyleCnt="3" custScaleX="125403" custScaleY="112357" custLinFactX="28298" custLinFactNeighborX="100000" custLinFactNeighborY="68"/>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528D5AC1-C0BD-4CF3-B067-2D09D3CD34C6}" type="pres">
      <dgm:prSet presAssocID="{D1FC25C7-055A-46C5-B020-522F1EBCF79F}" presName="sibTrans" presStyleLbl="sibTrans2D1" presStyleIdx="0" presStyleCnt="0"/>
      <dgm:spPr/>
      <dgm:t>
        <a:bodyPr/>
        <a:lstStyle/>
        <a:p>
          <a:endParaRPr lang="pt-BR"/>
        </a:p>
      </dgm:t>
    </dgm:pt>
    <dgm:pt modelId="{FCBEF1DC-9BAA-49EA-8290-63F691901442}" type="pres">
      <dgm:prSet presAssocID="{E7AAC44D-83CF-47A0-ACC3-F8F80D690B23}" presName="compNode" presStyleCnt="0"/>
      <dgm:spPr/>
    </dgm:pt>
    <dgm:pt modelId="{F8A29C7C-A7E3-4CA5-A7D7-418AFBAD4940}" type="pres">
      <dgm:prSet presAssocID="{E7AAC44D-83CF-47A0-ACC3-F8F80D690B23}" presName="node" presStyleLbl="node1" presStyleIdx="2" presStyleCnt="3">
        <dgm:presLayoutVars>
          <dgm:bulletEnabled val="1"/>
        </dgm:presLayoutVars>
      </dgm:prSet>
      <dgm:spPr/>
      <dgm:t>
        <a:bodyPr/>
        <a:lstStyle/>
        <a:p>
          <a:endParaRPr lang="pt-BR"/>
        </a:p>
      </dgm:t>
    </dgm:pt>
    <dgm:pt modelId="{42EAC305-E10F-46B8-AE95-B367215082AB}" type="pres">
      <dgm:prSet presAssocID="{E7AAC44D-83CF-47A0-ACC3-F8F80D690B23}" presName="invisiNode" presStyleLbl="node1" presStyleIdx="2" presStyleCnt="3"/>
      <dgm:spPr/>
    </dgm:pt>
    <dgm:pt modelId="{A818057B-9690-415E-BDFF-15D054479BA1}" type="pres">
      <dgm:prSet presAssocID="{E7AAC44D-83CF-47A0-ACC3-F8F80D690B23}" presName="imagNode" presStyleLbl="fgImgPlace1" presStyleIdx="2" presStyleCnt="3" custScaleX="111330" custScaleY="117125" custLinFactX="-22701" custLinFactNeighborX="-100000" custLinFactNeighborY="-231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5972FFFC-8ECE-40CE-812D-9300AE0CC6F6}" srcId="{A827C6BE-D5C7-47BD-BF66-E9F57CC2D75F}" destId="{1CE382B2-1AC2-4056-808F-648F4F4B32BC}" srcOrd="0" destOrd="0" parTransId="{73374D62-58EA-4E63-AE52-55574D05B619}" sibTransId="{646ED041-BCA0-4615-90CC-534DAEA2DA1C}"/>
    <dgm:cxn modelId="{C030BBE0-D597-4376-8F6D-15C9D7266D34}" srcId="{A827C6BE-D5C7-47BD-BF66-E9F57CC2D75F}" destId="{E7AAC44D-83CF-47A0-ACC3-F8F80D690B23}" srcOrd="2" destOrd="0" parTransId="{77C95DAD-26FA-4A01-889D-F74316EB62D2}" sibTransId="{3B0E6B47-DC4B-4822-8726-99F79C9590DC}"/>
    <dgm:cxn modelId="{1355246E-8B66-43F6-AD3B-6EC52C35AF08}" type="presOf" srcId="{646ED041-BCA0-4615-90CC-534DAEA2DA1C}" destId="{D16924B4-D5CC-4804-8A68-64FEDA71EEA1}" srcOrd="0" destOrd="0" presId="urn:microsoft.com/office/officeart/2005/8/layout/pList2"/>
    <dgm:cxn modelId="{A151CEB9-5720-4DA7-BA77-788E63B15933}" type="presOf" srcId="{E7AAC44D-83CF-47A0-ACC3-F8F80D690B23}" destId="{F8A29C7C-A7E3-4CA5-A7D7-418AFBAD4940}" srcOrd="0" destOrd="0" presId="urn:microsoft.com/office/officeart/2005/8/layout/pList2"/>
    <dgm:cxn modelId="{14D27253-BD29-4C1F-BAEC-F44B26EA1616}" type="presOf" srcId="{DAFB0892-F4C8-4C67-9430-B0523AB0B002}" destId="{C45E74D7-6A45-4B1E-B829-12772C7C4392}" srcOrd="0" destOrd="0" presId="urn:microsoft.com/office/officeart/2005/8/layout/pList2"/>
    <dgm:cxn modelId="{12447D0C-4C28-435C-8248-7FB49105CD2E}" type="presOf" srcId="{1CE382B2-1AC2-4056-808F-648F4F4B32BC}" destId="{51F3885E-95F7-44FE-A835-9009800A3CF1}" srcOrd="0" destOrd="0" presId="urn:microsoft.com/office/officeart/2005/8/layout/pList2"/>
    <dgm:cxn modelId="{3661ED16-5964-417F-8FC1-D63FCE4DA226}" srcId="{A827C6BE-D5C7-47BD-BF66-E9F57CC2D75F}" destId="{DAFB0892-F4C8-4C67-9430-B0523AB0B002}" srcOrd="1" destOrd="0" parTransId="{18A0B458-8218-4BAB-8A87-C35651C47525}" sibTransId="{D1FC25C7-055A-46C5-B020-522F1EBCF79F}"/>
    <dgm:cxn modelId="{90F155A9-01FD-48B0-8835-BFC1790A6556}" type="presOf" srcId="{A827C6BE-D5C7-47BD-BF66-E9F57CC2D75F}" destId="{BA5CE7D8-AFAC-4804-B181-51B97E319681}" srcOrd="0" destOrd="0" presId="urn:microsoft.com/office/officeart/2005/8/layout/pList2"/>
    <dgm:cxn modelId="{A2E709AB-5DA2-49AA-81A0-CBB581355FE5}" type="presOf" srcId="{D1FC25C7-055A-46C5-B020-522F1EBCF79F}" destId="{528D5AC1-C0BD-4CF3-B067-2D09D3CD34C6}" srcOrd="0" destOrd="0" presId="urn:microsoft.com/office/officeart/2005/8/layout/pList2"/>
    <dgm:cxn modelId="{AD1D9584-62A6-4C6A-BF14-C461E1FFA511}" type="presParOf" srcId="{BA5CE7D8-AFAC-4804-B181-51B97E319681}" destId="{9B337FE4-B5C8-4D55-A537-8A66BB34A411}" srcOrd="0" destOrd="0" presId="urn:microsoft.com/office/officeart/2005/8/layout/pList2"/>
    <dgm:cxn modelId="{B400E6ED-717D-41E0-932D-E00B3D818C93}" type="presParOf" srcId="{BA5CE7D8-AFAC-4804-B181-51B97E319681}" destId="{5D935649-2D0F-474D-8FA8-CF27F09C999D}" srcOrd="1" destOrd="0" presId="urn:microsoft.com/office/officeart/2005/8/layout/pList2"/>
    <dgm:cxn modelId="{A55B74A0-A5C9-4A4B-ACEC-CB39619EF350}" type="presParOf" srcId="{5D935649-2D0F-474D-8FA8-CF27F09C999D}" destId="{CAA900E9-A07B-40F5-8546-D521FEDF7450}" srcOrd="0" destOrd="0" presId="urn:microsoft.com/office/officeart/2005/8/layout/pList2"/>
    <dgm:cxn modelId="{D4D9F1BB-58DB-4EF8-8769-B333EA984789}" type="presParOf" srcId="{CAA900E9-A07B-40F5-8546-D521FEDF7450}" destId="{51F3885E-95F7-44FE-A835-9009800A3CF1}" srcOrd="0" destOrd="0" presId="urn:microsoft.com/office/officeart/2005/8/layout/pList2"/>
    <dgm:cxn modelId="{5287297A-C13E-45BA-9114-5A5E8860F92E}" type="presParOf" srcId="{CAA900E9-A07B-40F5-8546-D521FEDF7450}" destId="{F829A96C-A78B-426E-9DA4-317068974D76}" srcOrd="1" destOrd="0" presId="urn:microsoft.com/office/officeart/2005/8/layout/pList2"/>
    <dgm:cxn modelId="{E9C4CDB8-C3BD-4262-8FA7-7AC39532C13F}" type="presParOf" srcId="{CAA900E9-A07B-40F5-8546-D521FEDF7450}" destId="{6C13137E-E074-4799-BA76-AF9D35E4A317}" srcOrd="2" destOrd="0" presId="urn:microsoft.com/office/officeart/2005/8/layout/pList2"/>
    <dgm:cxn modelId="{6E93A4D7-564A-4C4E-959E-8C42061ABF65}" type="presParOf" srcId="{5D935649-2D0F-474D-8FA8-CF27F09C999D}" destId="{D16924B4-D5CC-4804-8A68-64FEDA71EEA1}" srcOrd="1" destOrd="0" presId="urn:microsoft.com/office/officeart/2005/8/layout/pList2"/>
    <dgm:cxn modelId="{A5893C3B-9DEC-484F-BAE4-B3C2080D8602}" type="presParOf" srcId="{5D935649-2D0F-474D-8FA8-CF27F09C999D}" destId="{31BE111A-3E48-4DC0-B920-38A17FABBF1A}" srcOrd="2" destOrd="0" presId="urn:microsoft.com/office/officeart/2005/8/layout/pList2"/>
    <dgm:cxn modelId="{36EE7634-1B85-45A4-B9AB-0F5F598D8812}" type="presParOf" srcId="{31BE111A-3E48-4DC0-B920-38A17FABBF1A}" destId="{C45E74D7-6A45-4B1E-B829-12772C7C4392}" srcOrd="0" destOrd="0" presId="urn:microsoft.com/office/officeart/2005/8/layout/pList2"/>
    <dgm:cxn modelId="{EAE25B28-E540-4046-AF4A-1FB75643A134}" type="presParOf" srcId="{31BE111A-3E48-4DC0-B920-38A17FABBF1A}" destId="{91066DBB-DC8F-4891-AA97-71B554FDD19D}" srcOrd="1" destOrd="0" presId="urn:microsoft.com/office/officeart/2005/8/layout/pList2"/>
    <dgm:cxn modelId="{D2630221-3F8D-4E5C-8931-9F529207FFE8}" type="presParOf" srcId="{31BE111A-3E48-4DC0-B920-38A17FABBF1A}" destId="{46D8AD53-1B07-4E26-B1EE-4B53134B2652}" srcOrd="2" destOrd="0" presId="urn:microsoft.com/office/officeart/2005/8/layout/pList2"/>
    <dgm:cxn modelId="{7CC15D02-AF58-4595-ADDC-EF0E26F292A6}" type="presParOf" srcId="{5D935649-2D0F-474D-8FA8-CF27F09C999D}" destId="{528D5AC1-C0BD-4CF3-B067-2D09D3CD34C6}" srcOrd="3" destOrd="0" presId="urn:microsoft.com/office/officeart/2005/8/layout/pList2"/>
    <dgm:cxn modelId="{A3DACF2E-778E-4B4B-9381-A615F17676D5}" type="presParOf" srcId="{5D935649-2D0F-474D-8FA8-CF27F09C999D}" destId="{FCBEF1DC-9BAA-49EA-8290-63F691901442}" srcOrd="4" destOrd="0" presId="urn:microsoft.com/office/officeart/2005/8/layout/pList2"/>
    <dgm:cxn modelId="{6879DB32-03C8-454E-B957-4B68B768D323}" type="presParOf" srcId="{FCBEF1DC-9BAA-49EA-8290-63F691901442}" destId="{F8A29C7C-A7E3-4CA5-A7D7-418AFBAD4940}" srcOrd="0" destOrd="0" presId="urn:microsoft.com/office/officeart/2005/8/layout/pList2"/>
    <dgm:cxn modelId="{58CDA986-A636-4EEC-9996-0DFF11F63125}" type="presParOf" srcId="{FCBEF1DC-9BAA-49EA-8290-63F691901442}" destId="{42EAC305-E10F-46B8-AE95-B367215082AB}" srcOrd="1" destOrd="0" presId="urn:microsoft.com/office/officeart/2005/8/layout/pList2"/>
    <dgm:cxn modelId="{7FE0ADEF-D1B7-49F6-B515-00825BB584F4}" type="presParOf" srcId="{FCBEF1DC-9BAA-49EA-8290-63F691901442}" destId="{A818057B-9690-415E-BDFF-15D054479BA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27C6BE-D5C7-47BD-BF66-E9F57CC2D75F}" type="doc">
      <dgm:prSet loTypeId="urn:microsoft.com/office/officeart/2005/8/layout/pList2" loCatId="list" qsTypeId="urn:microsoft.com/office/officeart/2005/8/quickstyle/simple1" qsCatId="simple" csTypeId="urn:microsoft.com/office/officeart/2005/8/colors/accent1_2" csCatId="accent1" phldr="1"/>
      <dgm:spPr/>
    </dgm:pt>
    <dgm:pt modelId="{1CE382B2-1AC2-4056-808F-648F4F4B32BC}">
      <dgm:prSet phldrT="[Texto]"/>
      <dgm:spPr/>
      <dgm:t>
        <a:bodyPr/>
        <a:lstStyle/>
        <a:p>
          <a:r>
            <a:rPr lang="pt-BR" dirty="0" smtClean="0"/>
            <a:t>Gestão de frotas e programas de manutenção atendendo requisitos legais, conforme a idade do veículo e equipamento</a:t>
          </a:r>
          <a:endParaRPr lang="pt-BR" dirty="0"/>
        </a:p>
      </dgm:t>
    </dgm:pt>
    <dgm:pt modelId="{73374D62-58EA-4E63-AE52-55574D05B619}" type="parTrans" cxnId="{5972FFFC-8ECE-40CE-812D-9300AE0CC6F6}">
      <dgm:prSet/>
      <dgm:spPr/>
      <dgm:t>
        <a:bodyPr/>
        <a:lstStyle/>
        <a:p>
          <a:endParaRPr lang="pt-BR"/>
        </a:p>
      </dgm:t>
    </dgm:pt>
    <dgm:pt modelId="{646ED041-BCA0-4615-90CC-534DAEA2DA1C}" type="sibTrans" cxnId="{5972FFFC-8ECE-40CE-812D-9300AE0CC6F6}">
      <dgm:prSet/>
      <dgm:spPr/>
      <dgm:t>
        <a:bodyPr/>
        <a:lstStyle/>
        <a:p>
          <a:endParaRPr lang="pt-BR"/>
        </a:p>
      </dgm:t>
    </dgm:pt>
    <dgm:pt modelId="{E7AAC44D-83CF-47A0-ACC3-F8F80D690B23}">
      <dgm:prSet phldrT="[Texto]"/>
      <dgm:spPr/>
      <dgm:t>
        <a:bodyPr/>
        <a:lstStyle/>
        <a:p>
          <a:r>
            <a:rPr lang="pt-BR" dirty="0" smtClean="0"/>
            <a:t>Cadastramento e avaliação de pontos de abastecimento e parada conciliando as variáveis patrimoniais x  abastecimento diesel S-10 x seleção de rotas?</a:t>
          </a:r>
          <a:endParaRPr lang="pt-BR" dirty="0"/>
        </a:p>
      </dgm:t>
    </dgm:pt>
    <dgm:pt modelId="{77C95DAD-26FA-4A01-889D-F74316EB62D2}" type="parTrans" cxnId="{C030BBE0-D597-4376-8F6D-15C9D7266D34}">
      <dgm:prSet/>
      <dgm:spPr/>
      <dgm:t>
        <a:bodyPr/>
        <a:lstStyle/>
        <a:p>
          <a:endParaRPr lang="pt-BR"/>
        </a:p>
      </dgm:t>
    </dgm:pt>
    <dgm:pt modelId="{3B0E6B47-DC4B-4822-8726-99F79C9590DC}" type="sibTrans" cxnId="{C030BBE0-D597-4376-8F6D-15C9D7266D34}">
      <dgm:prSet/>
      <dgm:spPr/>
      <dgm:t>
        <a:bodyPr/>
        <a:lstStyle/>
        <a:p>
          <a:endParaRPr lang="pt-BR"/>
        </a:p>
      </dgm:t>
    </dgm:pt>
    <dgm:pt modelId="{52A34A24-001D-440E-AF19-F566B82F2CA7}">
      <dgm:prSet phldrT="[Texto]"/>
      <dgm:spPr/>
      <dgm:t>
        <a:bodyPr/>
        <a:lstStyle/>
        <a:p>
          <a:r>
            <a:rPr lang="pt-BR" dirty="0" smtClean="0"/>
            <a:t>Especificação para compra de veículos novos ou usados referendam atualizações legais relacionadas a veículos e equipamentos?</a:t>
          </a:r>
          <a:endParaRPr lang="pt-BR" dirty="0"/>
        </a:p>
      </dgm:t>
    </dgm:pt>
    <dgm:pt modelId="{B1356996-19C5-4151-97BB-0FBEBDA73B03}" type="parTrans" cxnId="{6DC71CFC-CA48-4719-A527-92DB30C201C8}">
      <dgm:prSet/>
      <dgm:spPr/>
      <dgm:t>
        <a:bodyPr/>
        <a:lstStyle/>
        <a:p>
          <a:endParaRPr lang="pt-BR"/>
        </a:p>
      </dgm:t>
    </dgm:pt>
    <dgm:pt modelId="{D074C6A2-F0DB-4828-B584-AC15963CEF1C}" type="sibTrans" cxnId="{6DC71CFC-CA48-4719-A527-92DB30C201C8}">
      <dgm:prSet/>
      <dgm:spPr/>
      <dgm:t>
        <a:bodyPr/>
        <a:lstStyle/>
        <a:p>
          <a:endParaRPr lang="pt-BR"/>
        </a:p>
      </dgm:t>
    </dgm:pt>
    <dgm:pt modelId="{BA5CE7D8-AFAC-4804-B181-51B97E319681}" type="pres">
      <dgm:prSet presAssocID="{A827C6BE-D5C7-47BD-BF66-E9F57CC2D75F}" presName="Name0" presStyleCnt="0">
        <dgm:presLayoutVars>
          <dgm:dir/>
          <dgm:resizeHandles val="exact"/>
        </dgm:presLayoutVars>
      </dgm:prSet>
      <dgm:spPr/>
    </dgm:pt>
    <dgm:pt modelId="{9B337FE4-B5C8-4D55-A537-8A66BB34A411}" type="pres">
      <dgm:prSet presAssocID="{A827C6BE-D5C7-47BD-BF66-E9F57CC2D75F}" presName="bkgdShp" presStyleLbl="alignAccFollowNode1" presStyleIdx="0" presStyleCnt="1" custLinFactNeighborX="-469" custLinFactNeighborY="0"/>
      <dgm:spPr/>
    </dgm:pt>
    <dgm:pt modelId="{5D935649-2D0F-474D-8FA8-CF27F09C999D}" type="pres">
      <dgm:prSet presAssocID="{A827C6BE-D5C7-47BD-BF66-E9F57CC2D75F}" presName="linComp" presStyleCnt="0"/>
      <dgm:spPr/>
    </dgm:pt>
    <dgm:pt modelId="{CAA900E9-A07B-40F5-8546-D521FEDF7450}" type="pres">
      <dgm:prSet presAssocID="{1CE382B2-1AC2-4056-808F-648F4F4B32BC}" presName="compNode" presStyleCnt="0"/>
      <dgm:spPr/>
    </dgm:pt>
    <dgm:pt modelId="{51F3885E-95F7-44FE-A835-9009800A3CF1}" type="pres">
      <dgm:prSet presAssocID="{1CE382B2-1AC2-4056-808F-648F4F4B32BC}" presName="node" presStyleLbl="node1" presStyleIdx="0" presStyleCnt="3">
        <dgm:presLayoutVars>
          <dgm:bulletEnabled val="1"/>
        </dgm:presLayoutVars>
      </dgm:prSet>
      <dgm:spPr/>
      <dgm:t>
        <a:bodyPr/>
        <a:lstStyle/>
        <a:p>
          <a:endParaRPr lang="pt-BR"/>
        </a:p>
      </dgm:t>
    </dgm:pt>
    <dgm:pt modelId="{F829A96C-A78B-426E-9DA4-317068974D76}" type="pres">
      <dgm:prSet presAssocID="{1CE382B2-1AC2-4056-808F-648F4F4B32BC}" presName="invisiNode" presStyleLbl="node1" presStyleIdx="0" presStyleCnt="3"/>
      <dgm:spPr/>
    </dgm:pt>
    <dgm:pt modelId="{6C13137E-E074-4799-BA76-AF9D35E4A317}" type="pres">
      <dgm:prSet presAssocID="{1CE382B2-1AC2-4056-808F-648F4F4B32BC}" presName="imagNode" presStyleLbl="fgImgPlace1" presStyleIdx="0" presStyleCnt="3" custScaleX="99582" custScaleY="10810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t>
        <a:bodyPr/>
        <a:lstStyle/>
        <a:p>
          <a:endParaRPr lang="pt-BR"/>
        </a:p>
      </dgm:t>
    </dgm:pt>
    <dgm:pt modelId="{D16924B4-D5CC-4804-8A68-64FEDA71EEA1}" type="pres">
      <dgm:prSet presAssocID="{646ED041-BCA0-4615-90CC-534DAEA2DA1C}" presName="sibTrans" presStyleLbl="sibTrans2D1" presStyleIdx="0" presStyleCnt="0"/>
      <dgm:spPr/>
      <dgm:t>
        <a:bodyPr/>
        <a:lstStyle/>
        <a:p>
          <a:endParaRPr lang="pt-BR"/>
        </a:p>
      </dgm:t>
    </dgm:pt>
    <dgm:pt modelId="{FCBEF1DC-9BAA-49EA-8290-63F691901442}" type="pres">
      <dgm:prSet presAssocID="{E7AAC44D-83CF-47A0-ACC3-F8F80D690B23}" presName="compNode" presStyleCnt="0"/>
      <dgm:spPr/>
    </dgm:pt>
    <dgm:pt modelId="{F8A29C7C-A7E3-4CA5-A7D7-418AFBAD4940}" type="pres">
      <dgm:prSet presAssocID="{E7AAC44D-83CF-47A0-ACC3-F8F80D690B23}" presName="node" presStyleLbl="node1" presStyleIdx="1" presStyleCnt="3">
        <dgm:presLayoutVars>
          <dgm:bulletEnabled val="1"/>
        </dgm:presLayoutVars>
      </dgm:prSet>
      <dgm:spPr/>
      <dgm:t>
        <a:bodyPr/>
        <a:lstStyle/>
        <a:p>
          <a:endParaRPr lang="pt-BR"/>
        </a:p>
      </dgm:t>
    </dgm:pt>
    <dgm:pt modelId="{42EAC305-E10F-46B8-AE95-B367215082AB}" type="pres">
      <dgm:prSet presAssocID="{E7AAC44D-83CF-47A0-ACC3-F8F80D690B23}" presName="invisiNode" presStyleLbl="node1" presStyleIdx="1" presStyleCnt="3"/>
      <dgm:spPr/>
    </dgm:pt>
    <dgm:pt modelId="{A818057B-9690-415E-BDFF-15D054479BA1}" type="pres">
      <dgm:prSet presAssocID="{E7AAC44D-83CF-47A0-ACC3-F8F80D690B23}" presName="imagNode" presStyleLbl="fgImgPlace1" presStyleIdx="1" presStyleCnt="3" custScaleX="96756" custScaleY="107591" custLinFactNeighborX="-761" custLinFactNeighborY="-6463"/>
      <dgm:spPr/>
    </dgm:pt>
    <dgm:pt modelId="{155DB51C-6094-4942-A8AA-4EBDF402E1CF}" type="pres">
      <dgm:prSet presAssocID="{3B0E6B47-DC4B-4822-8726-99F79C9590DC}" presName="sibTrans" presStyleLbl="sibTrans2D1" presStyleIdx="0" presStyleCnt="0"/>
      <dgm:spPr/>
      <dgm:t>
        <a:bodyPr/>
        <a:lstStyle/>
        <a:p>
          <a:endParaRPr lang="pt-BR"/>
        </a:p>
      </dgm:t>
    </dgm:pt>
    <dgm:pt modelId="{85857053-E964-4260-855C-6EFE762C994F}" type="pres">
      <dgm:prSet presAssocID="{52A34A24-001D-440E-AF19-F566B82F2CA7}" presName="compNode" presStyleCnt="0"/>
      <dgm:spPr/>
    </dgm:pt>
    <dgm:pt modelId="{80D92BF6-C307-4DB5-A811-188A3765975F}" type="pres">
      <dgm:prSet presAssocID="{52A34A24-001D-440E-AF19-F566B82F2CA7}" presName="node" presStyleLbl="node1" presStyleIdx="2" presStyleCnt="3">
        <dgm:presLayoutVars>
          <dgm:bulletEnabled val="1"/>
        </dgm:presLayoutVars>
      </dgm:prSet>
      <dgm:spPr/>
      <dgm:t>
        <a:bodyPr/>
        <a:lstStyle/>
        <a:p>
          <a:endParaRPr lang="pt-BR"/>
        </a:p>
      </dgm:t>
    </dgm:pt>
    <dgm:pt modelId="{4331A7CE-79BF-4CD9-A0C7-69A97C516C60}" type="pres">
      <dgm:prSet presAssocID="{52A34A24-001D-440E-AF19-F566B82F2CA7}" presName="invisiNode" presStyleLbl="node1" presStyleIdx="2" presStyleCnt="3"/>
      <dgm:spPr/>
    </dgm:pt>
    <dgm:pt modelId="{F7AFF9FE-EF5A-4F52-9886-0D89158120AF}" type="pres">
      <dgm:prSet presAssocID="{52A34A24-001D-440E-AF19-F566B82F2CA7}" presName="imagNode" presStyleLbl="fgImgPlace1" presStyleIdx="2" presStyleCnt="3"/>
      <dgm:spPr>
        <a:blipFill rotWithShape="1">
          <a:blip xmlns:r="http://schemas.openxmlformats.org/officeDocument/2006/relationships" r:embed="rId2"/>
          <a:stretch>
            <a:fillRect/>
          </a:stretch>
        </a:blipFill>
      </dgm:spPr>
    </dgm:pt>
  </dgm:ptLst>
  <dgm:cxnLst>
    <dgm:cxn modelId="{16676907-6DD0-4F7A-96C4-E53679D3CA93}" type="presOf" srcId="{A827C6BE-D5C7-47BD-BF66-E9F57CC2D75F}" destId="{BA5CE7D8-AFAC-4804-B181-51B97E319681}" srcOrd="0" destOrd="0" presId="urn:microsoft.com/office/officeart/2005/8/layout/pList2"/>
    <dgm:cxn modelId="{CA9C1E12-CABC-4248-AEAE-E92591766893}" type="presOf" srcId="{52A34A24-001D-440E-AF19-F566B82F2CA7}" destId="{80D92BF6-C307-4DB5-A811-188A3765975F}" srcOrd="0" destOrd="0" presId="urn:microsoft.com/office/officeart/2005/8/layout/pList2"/>
    <dgm:cxn modelId="{9BB57911-2EBF-473B-BEA7-7C44A0E42A70}" type="presOf" srcId="{1CE382B2-1AC2-4056-808F-648F4F4B32BC}" destId="{51F3885E-95F7-44FE-A835-9009800A3CF1}" srcOrd="0" destOrd="0" presId="urn:microsoft.com/office/officeart/2005/8/layout/pList2"/>
    <dgm:cxn modelId="{88572056-4098-43F5-B560-C4D03022ABAF}" type="presOf" srcId="{3B0E6B47-DC4B-4822-8726-99F79C9590DC}" destId="{155DB51C-6094-4942-A8AA-4EBDF402E1CF}" srcOrd="0" destOrd="0" presId="urn:microsoft.com/office/officeart/2005/8/layout/pList2"/>
    <dgm:cxn modelId="{5972FFFC-8ECE-40CE-812D-9300AE0CC6F6}" srcId="{A827C6BE-D5C7-47BD-BF66-E9F57CC2D75F}" destId="{1CE382B2-1AC2-4056-808F-648F4F4B32BC}" srcOrd="0" destOrd="0" parTransId="{73374D62-58EA-4E63-AE52-55574D05B619}" sibTransId="{646ED041-BCA0-4615-90CC-534DAEA2DA1C}"/>
    <dgm:cxn modelId="{25B63410-D65F-455D-8F76-49A1F636511E}" type="presOf" srcId="{646ED041-BCA0-4615-90CC-534DAEA2DA1C}" destId="{D16924B4-D5CC-4804-8A68-64FEDA71EEA1}" srcOrd="0" destOrd="0" presId="urn:microsoft.com/office/officeart/2005/8/layout/pList2"/>
    <dgm:cxn modelId="{719B4033-690F-47AF-8C99-2D4EB6958CB5}" type="presOf" srcId="{E7AAC44D-83CF-47A0-ACC3-F8F80D690B23}" destId="{F8A29C7C-A7E3-4CA5-A7D7-418AFBAD4940}" srcOrd="0" destOrd="0" presId="urn:microsoft.com/office/officeart/2005/8/layout/pList2"/>
    <dgm:cxn modelId="{6DC71CFC-CA48-4719-A527-92DB30C201C8}" srcId="{A827C6BE-D5C7-47BD-BF66-E9F57CC2D75F}" destId="{52A34A24-001D-440E-AF19-F566B82F2CA7}" srcOrd="2" destOrd="0" parTransId="{B1356996-19C5-4151-97BB-0FBEBDA73B03}" sibTransId="{D074C6A2-F0DB-4828-B584-AC15963CEF1C}"/>
    <dgm:cxn modelId="{C030BBE0-D597-4376-8F6D-15C9D7266D34}" srcId="{A827C6BE-D5C7-47BD-BF66-E9F57CC2D75F}" destId="{E7AAC44D-83CF-47A0-ACC3-F8F80D690B23}" srcOrd="1" destOrd="0" parTransId="{77C95DAD-26FA-4A01-889D-F74316EB62D2}" sibTransId="{3B0E6B47-DC4B-4822-8726-99F79C9590DC}"/>
    <dgm:cxn modelId="{251E82DD-17ED-41FD-9C30-329E9A639AEB}" type="presParOf" srcId="{BA5CE7D8-AFAC-4804-B181-51B97E319681}" destId="{9B337FE4-B5C8-4D55-A537-8A66BB34A411}" srcOrd="0" destOrd="0" presId="urn:microsoft.com/office/officeart/2005/8/layout/pList2"/>
    <dgm:cxn modelId="{006970C8-7917-416B-9DE1-A62C5572D743}" type="presParOf" srcId="{BA5CE7D8-AFAC-4804-B181-51B97E319681}" destId="{5D935649-2D0F-474D-8FA8-CF27F09C999D}" srcOrd="1" destOrd="0" presId="urn:microsoft.com/office/officeart/2005/8/layout/pList2"/>
    <dgm:cxn modelId="{96E31659-6C9D-47ED-BC8E-DC22324CD8D3}" type="presParOf" srcId="{5D935649-2D0F-474D-8FA8-CF27F09C999D}" destId="{CAA900E9-A07B-40F5-8546-D521FEDF7450}" srcOrd="0" destOrd="0" presId="urn:microsoft.com/office/officeart/2005/8/layout/pList2"/>
    <dgm:cxn modelId="{A703A3F9-7715-4FFC-A55D-4118F33B61BB}" type="presParOf" srcId="{CAA900E9-A07B-40F5-8546-D521FEDF7450}" destId="{51F3885E-95F7-44FE-A835-9009800A3CF1}" srcOrd="0" destOrd="0" presId="urn:microsoft.com/office/officeart/2005/8/layout/pList2"/>
    <dgm:cxn modelId="{836666C3-AB9C-4C05-973C-D7C5A28C88AE}" type="presParOf" srcId="{CAA900E9-A07B-40F5-8546-D521FEDF7450}" destId="{F829A96C-A78B-426E-9DA4-317068974D76}" srcOrd="1" destOrd="0" presId="urn:microsoft.com/office/officeart/2005/8/layout/pList2"/>
    <dgm:cxn modelId="{491E6980-3835-4BE7-91E9-8B62A1D3308C}" type="presParOf" srcId="{CAA900E9-A07B-40F5-8546-D521FEDF7450}" destId="{6C13137E-E074-4799-BA76-AF9D35E4A317}" srcOrd="2" destOrd="0" presId="urn:microsoft.com/office/officeart/2005/8/layout/pList2"/>
    <dgm:cxn modelId="{DC5AFBFC-914D-495A-89D4-80AC19F784A1}" type="presParOf" srcId="{5D935649-2D0F-474D-8FA8-CF27F09C999D}" destId="{D16924B4-D5CC-4804-8A68-64FEDA71EEA1}" srcOrd="1" destOrd="0" presId="urn:microsoft.com/office/officeart/2005/8/layout/pList2"/>
    <dgm:cxn modelId="{CA19FD51-66AB-47D2-9B8A-CF2445DAA748}" type="presParOf" srcId="{5D935649-2D0F-474D-8FA8-CF27F09C999D}" destId="{FCBEF1DC-9BAA-49EA-8290-63F691901442}" srcOrd="2" destOrd="0" presId="urn:microsoft.com/office/officeart/2005/8/layout/pList2"/>
    <dgm:cxn modelId="{FB04D486-58F2-4EB4-8971-5D2E6B29E522}" type="presParOf" srcId="{FCBEF1DC-9BAA-49EA-8290-63F691901442}" destId="{F8A29C7C-A7E3-4CA5-A7D7-418AFBAD4940}" srcOrd="0" destOrd="0" presId="urn:microsoft.com/office/officeart/2005/8/layout/pList2"/>
    <dgm:cxn modelId="{F03E7DE0-B7FE-4035-934C-8D5E16FE702C}" type="presParOf" srcId="{FCBEF1DC-9BAA-49EA-8290-63F691901442}" destId="{42EAC305-E10F-46B8-AE95-B367215082AB}" srcOrd="1" destOrd="0" presId="urn:microsoft.com/office/officeart/2005/8/layout/pList2"/>
    <dgm:cxn modelId="{A230EA0F-E44A-4EAE-BE27-000E0DC5921D}" type="presParOf" srcId="{FCBEF1DC-9BAA-49EA-8290-63F691901442}" destId="{A818057B-9690-415E-BDFF-15D054479BA1}" srcOrd="2" destOrd="0" presId="urn:microsoft.com/office/officeart/2005/8/layout/pList2"/>
    <dgm:cxn modelId="{DCFDF0A7-B9D0-4ADB-A9C7-F05695F1AB02}" type="presParOf" srcId="{5D935649-2D0F-474D-8FA8-CF27F09C999D}" destId="{155DB51C-6094-4942-A8AA-4EBDF402E1CF}" srcOrd="3" destOrd="0" presId="urn:microsoft.com/office/officeart/2005/8/layout/pList2"/>
    <dgm:cxn modelId="{BC7C1D18-551D-4C93-BF55-6D6EBB644188}" type="presParOf" srcId="{5D935649-2D0F-474D-8FA8-CF27F09C999D}" destId="{85857053-E964-4260-855C-6EFE762C994F}" srcOrd="4" destOrd="0" presId="urn:microsoft.com/office/officeart/2005/8/layout/pList2"/>
    <dgm:cxn modelId="{74761680-3578-4143-B1F9-73DAF8B685C5}" type="presParOf" srcId="{85857053-E964-4260-855C-6EFE762C994F}" destId="{80D92BF6-C307-4DB5-A811-188A3765975F}" srcOrd="0" destOrd="0" presId="urn:microsoft.com/office/officeart/2005/8/layout/pList2"/>
    <dgm:cxn modelId="{5040B026-D0FE-40CC-A39E-7009E24F7324}" type="presParOf" srcId="{85857053-E964-4260-855C-6EFE762C994F}" destId="{4331A7CE-79BF-4CD9-A0C7-69A97C516C60}" srcOrd="1" destOrd="0" presId="urn:microsoft.com/office/officeart/2005/8/layout/pList2"/>
    <dgm:cxn modelId="{F348A2F6-6340-4124-8403-49F2D3211600}" type="presParOf" srcId="{85857053-E964-4260-855C-6EFE762C994F}" destId="{F7AFF9FE-EF5A-4F52-9886-0D89158120AF}"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2B87B2-18D5-4625-B050-BF6AFBBDCD65}" type="doc">
      <dgm:prSet loTypeId="urn:microsoft.com/office/officeart/2005/8/layout/chevron1" loCatId="process" qsTypeId="urn:microsoft.com/office/officeart/2005/8/quickstyle/simple1" qsCatId="simple" csTypeId="urn:microsoft.com/office/officeart/2005/8/colors/colorful1" csCatId="colorful" phldr="1"/>
      <dgm:spPr/>
    </dgm:pt>
    <dgm:pt modelId="{FAF6D1E9-5A11-43BB-B10D-EE3A3BE4677E}">
      <dgm:prSet phldrT="[Texto]" custT="1"/>
      <dgm:spPr/>
      <dgm:t>
        <a:bodyPr/>
        <a:lstStyle/>
        <a:p>
          <a:r>
            <a:rPr lang="pt-BR" sz="1600" dirty="0" smtClean="0"/>
            <a:t>Transporte rodoviário</a:t>
          </a:r>
          <a:endParaRPr lang="pt-BR" sz="1600" dirty="0"/>
        </a:p>
      </dgm:t>
    </dgm:pt>
    <dgm:pt modelId="{DC21C424-C739-44CD-AC56-DECE7727C1AD}" type="parTrans" cxnId="{24769C50-78F8-45FC-A384-7DDB6015B7BC}">
      <dgm:prSet/>
      <dgm:spPr/>
      <dgm:t>
        <a:bodyPr/>
        <a:lstStyle/>
        <a:p>
          <a:endParaRPr lang="pt-BR" sz="1600"/>
        </a:p>
      </dgm:t>
    </dgm:pt>
    <dgm:pt modelId="{A16E7BA0-EF24-4660-81D9-2292AAC45C7F}" type="sibTrans" cxnId="{24769C50-78F8-45FC-A384-7DDB6015B7BC}">
      <dgm:prSet/>
      <dgm:spPr/>
      <dgm:t>
        <a:bodyPr/>
        <a:lstStyle/>
        <a:p>
          <a:endParaRPr lang="pt-BR" sz="1600"/>
        </a:p>
      </dgm:t>
    </dgm:pt>
    <dgm:pt modelId="{DDB20E4D-329E-41FF-A036-77995B456B9E}">
      <dgm:prSet phldrT="[Texto]" custT="1"/>
      <dgm:spPr/>
      <dgm:t>
        <a:bodyPr/>
        <a:lstStyle/>
        <a:p>
          <a:r>
            <a:rPr lang="pt-BR" sz="1600" dirty="0" smtClean="0"/>
            <a:t>Estação de Limpeza</a:t>
          </a:r>
          <a:endParaRPr lang="pt-BR" sz="1600" dirty="0"/>
        </a:p>
      </dgm:t>
    </dgm:pt>
    <dgm:pt modelId="{9CE36205-93F8-4F0D-8BAF-95D91C852BC8}" type="parTrans" cxnId="{73EA7C14-E1BB-449E-89CE-B6E117B716F4}">
      <dgm:prSet/>
      <dgm:spPr/>
      <dgm:t>
        <a:bodyPr/>
        <a:lstStyle/>
        <a:p>
          <a:endParaRPr lang="pt-BR" sz="1600"/>
        </a:p>
      </dgm:t>
    </dgm:pt>
    <dgm:pt modelId="{833A564E-7DA0-4FED-A501-53F2F34646E3}" type="sibTrans" cxnId="{73EA7C14-E1BB-449E-89CE-B6E117B716F4}">
      <dgm:prSet/>
      <dgm:spPr/>
      <dgm:t>
        <a:bodyPr/>
        <a:lstStyle/>
        <a:p>
          <a:endParaRPr lang="pt-BR" sz="1600"/>
        </a:p>
      </dgm:t>
    </dgm:pt>
    <dgm:pt modelId="{A1FAAD32-4E2E-498B-AB91-43F127F4F9E5}">
      <dgm:prSet phldrT="[Texto]" custT="1"/>
      <dgm:spPr/>
      <dgm:t>
        <a:bodyPr/>
        <a:lstStyle/>
        <a:p>
          <a:r>
            <a:rPr lang="pt-BR" sz="1600" dirty="0" smtClean="0"/>
            <a:t>Atendimento à Emergências</a:t>
          </a:r>
          <a:endParaRPr lang="pt-BR" sz="1600" dirty="0"/>
        </a:p>
      </dgm:t>
    </dgm:pt>
    <dgm:pt modelId="{383645E5-17DD-4FF9-AC30-49B38160D074}" type="parTrans" cxnId="{6C58F297-9721-442C-A724-9E2300A27A59}">
      <dgm:prSet/>
      <dgm:spPr/>
      <dgm:t>
        <a:bodyPr/>
        <a:lstStyle/>
        <a:p>
          <a:endParaRPr lang="pt-BR" sz="1600"/>
        </a:p>
      </dgm:t>
    </dgm:pt>
    <dgm:pt modelId="{40BBE5D2-9F23-4441-8D79-F7FD9379D968}" type="sibTrans" cxnId="{6C58F297-9721-442C-A724-9E2300A27A59}">
      <dgm:prSet/>
      <dgm:spPr/>
      <dgm:t>
        <a:bodyPr/>
        <a:lstStyle/>
        <a:p>
          <a:endParaRPr lang="pt-BR" sz="1600"/>
        </a:p>
      </dgm:t>
    </dgm:pt>
    <dgm:pt modelId="{2B2855AF-11ED-4E69-8A2E-D64D30361FBF}">
      <dgm:prSet phldrT="[Texto]" custT="1"/>
      <dgm:spPr/>
      <dgm:t>
        <a:bodyPr/>
        <a:lstStyle/>
        <a:p>
          <a:r>
            <a:rPr lang="pt-BR" sz="1600" dirty="0" smtClean="0"/>
            <a:t>Armazenamento</a:t>
          </a:r>
          <a:endParaRPr lang="pt-BR" sz="1600" dirty="0"/>
        </a:p>
      </dgm:t>
    </dgm:pt>
    <dgm:pt modelId="{7BF1253C-A277-4B32-93EB-FC1319E04680}" type="parTrans" cxnId="{9FE7F5A1-6BD0-4B21-9880-1A03EB62BD2D}">
      <dgm:prSet/>
      <dgm:spPr/>
      <dgm:t>
        <a:bodyPr/>
        <a:lstStyle/>
        <a:p>
          <a:endParaRPr lang="pt-BR" sz="1600"/>
        </a:p>
      </dgm:t>
    </dgm:pt>
    <dgm:pt modelId="{9A54F986-4F52-41C0-9A0B-F6B2789F7F7D}" type="sibTrans" cxnId="{9FE7F5A1-6BD0-4B21-9880-1A03EB62BD2D}">
      <dgm:prSet/>
      <dgm:spPr/>
      <dgm:t>
        <a:bodyPr/>
        <a:lstStyle/>
        <a:p>
          <a:endParaRPr lang="pt-BR" sz="1600"/>
        </a:p>
      </dgm:t>
    </dgm:pt>
    <dgm:pt modelId="{E6624B9F-3033-429A-B004-B80947AFCBDD}">
      <dgm:prSet phldrT="[Texto]" custT="1"/>
      <dgm:spPr/>
      <dgm:t>
        <a:bodyPr/>
        <a:lstStyle/>
        <a:p>
          <a:r>
            <a:rPr lang="pt-BR" sz="1600" dirty="0" smtClean="0"/>
            <a:t>Transporte ferroviário</a:t>
          </a:r>
          <a:endParaRPr lang="pt-BR" sz="1600" dirty="0"/>
        </a:p>
      </dgm:t>
    </dgm:pt>
    <dgm:pt modelId="{EA4BE1CD-D3DC-4F10-8B00-296A34041FEC}" type="parTrans" cxnId="{50A75218-959C-4CB9-85AE-F47CBE14B404}">
      <dgm:prSet/>
      <dgm:spPr/>
      <dgm:t>
        <a:bodyPr/>
        <a:lstStyle/>
        <a:p>
          <a:endParaRPr lang="pt-BR" sz="1600"/>
        </a:p>
      </dgm:t>
    </dgm:pt>
    <dgm:pt modelId="{D2B6F6EB-FC9A-4D7A-9265-6828203501F0}" type="sibTrans" cxnId="{50A75218-959C-4CB9-85AE-F47CBE14B404}">
      <dgm:prSet/>
      <dgm:spPr/>
      <dgm:t>
        <a:bodyPr/>
        <a:lstStyle/>
        <a:p>
          <a:endParaRPr lang="pt-BR" sz="1600"/>
        </a:p>
      </dgm:t>
    </dgm:pt>
    <dgm:pt modelId="{065A7A60-F3DF-41B8-92EF-20092A04620F}" type="pres">
      <dgm:prSet presAssocID="{832B87B2-18D5-4625-B050-BF6AFBBDCD65}" presName="Name0" presStyleCnt="0">
        <dgm:presLayoutVars>
          <dgm:dir/>
          <dgm:animLvl val="lvl"/>
          <dgm:resizeHandles val="exact"/>
        </dgm:presLayoutVars>
      </dgm:prSet>
      <dgm:spPr/>
    </dgm:pt>
    <dgm:pt modelId="{3103DEA8-0B9B-4E7B-9FD7-9B02F67556A7}" type="pres">
      <dgm:prSet presAssocID="{FAF6D1E9-5A11-43BB-B10D-EE3A3BE4677E}" presName="parTxOnly" presStyleLbl="node1" presStyleIdx="0" presStyleCnt="5" custScaleX="136027" custScaleY="131545">
        <dgm:presLayoutVars>
          <dgm:chMax val="0"/>
          <dgm:chPref val="0"/>
          <dgm:bulletEnabled val="1"/>
        </dgm:presLayoutVars>
      </dgm:prSet>
      <dgm:spPr/>
      <dgm:t>
        <a:bodyPr/>
        <a:lstStyle/>
        <a:p>
          <a:endParaRPr lang="pt-BR"/>
        </a:p>
      </dgm:t>
    </dgm:pt>
    <dgm:pt modelId="{AF55307B-1803-48C3-B8CD-2CDD24870816}" type="pres">
      <dgm:prSet presAssocID="{A16E7BA0-EF24-4660-81D9-2292AAC45C7F}" presName="parTxOnlySpace" presStyleCnt="0"/>
      <dgm:spPr/>
    </dgm:pt>
    <dgm:pt modelId="{3706EA6C-6E1A-4889-936E-4A44DF3556E4}" type="pres">
      <dgm:prSet presAssocID="{DDB20E4D-329E-41FF-A036-77995B456B9E}" presName="parTxOnly" presStyleLbl="node1" presStyleIdx="1" presStyleCnt="5" custScaleX="117781" custScaleY="131545" custLinFactNeighborX="19620" custLinFactNeighborY="-6899">
        <dgm:presLayoutVars>
          <dgm:chMax val="0"/>
          <dgm:chPref val="0"/>
          <dgm:bulletEnabled val="1"/>
        </dgm:presLayoutVars>
      </dgm:prSet>
      <dgm:spPr/>
      <dgm:t>
        <a:bodyPr/>
        <a:lstStyle/>
        <a:p>
          <a:endParaRPr lang="pt-BR"/>
        </a:p>
      </dgm:t>
    </dgm:pt>
    <dgm:pt modelId="{CCFFD6D7-B018-4CA5-99A1-C60766683F72}" type="pres">
      <dgm:prSet presAssocID="{833A564E-7DA0-4FED-A501-53F2F34646E3}" presName="parTxOnlySpace" presStyleCnt="0"/>
      <dgm:spPr/>
    </dgm:pt>
    <dgm:pt modelId="{63A63131-9AEC-44E0-98FE-9A9DAEC44C0C}" type="pres">
      <dgm:prSet presAssocID="{A1FAAD32-4E2E-498B-AB91-43F127F4F9E5}" presName="parTxOnly" presStyleLbl="node1" presStyleIdx="2" presStyleCnt="5" custScaleX="148092" custScaleY="131545" custLinFactNeighborX="-51888" custLinFactNeighborY="-6899">
        <dgm:presLayoutVars>
          <dgm:chMax val="0"/>
          <dgm:chPref val="0"/>
          <dgm:bulletEnabled val="1"/>
        </dgm:presLayoutVars>
      </dgm:prSet>
      <dgm:spPr/>
      <dgm:t>
        <a:bodyPr/>
        <a:lstStyle/>
        <a:p>
          <a:endParaRPr lang="pt-BR"/>
        </a:p>
      </dgm:t>
    </dgm:pt>
    <dgm:pt modelId="{56FE14E0-1B55-48B9-BA40-213EF8004042}" type="pres">
      <dgm:prSet presAssocID="{40BBE5D2-9F23-4441-8D79-F7FD9379D968}" presName="parTxOnlySpace" presStyleCnt="0"/>
      <dgm:spPr/>
    </dgm:pt>
    <dgm:pt modelId="{4B446BE5-CF6B-439A-96BB-8674D9222A31}" type="pres">
      <dgm:prSet presAssocID="{2B2855AF-11ED-4E69-8A2E-D64D30361FBF}" presName="parTxOnly" presStyleLbl="node1" presStyleIdx="3" presStyleCnt="5" custScaleX="116987" custScaleY="131545" custLinFactNeighborX="-92712" custLinFactNeighborY="-6899">
        <dgm:presLayoutVars>
          <dgm:chMax val="0"/>
          <dgm:chPref val="0"/>
          <dgm:bulletEnabled val="1"/>
        </dgm:presLayoutVars>
      </dgm:prSet>
      <dgm:spPr/>
      <dgm:t>
        <a:bodyPr/>
        <a:lstStyle/>
        <a:p>
          <a:endParaRPr lang="pt-BR"/>
        </a:p>
      </dgm:t>
    </dgm:pt>
    <dgm:pt modelId="{B0FBE10D-E385-417D-85E7-F6BC556535BA}" type="pres">
      <dgm:prSet presAssocID="{9A54F986-4F52-41C0-9A0B-F6B2789F7F7D}" presName="parTxOnlySpace" presStyleCnt="0"/>
      <dgm:spPr/>
    </dgm:pt>
    <dgm:pt modelId="{010CFCC5-9959-4C43-8E25-A05A7B382562}" type="pres">
      <dgm:prSet presAssocID="{E6624B9F-3033-429A-B004-B80947AFCBDD}" presName="parTxOnly" presStyleLbl="node1" presStyleIdx="4" presStyleCnt="5" custScaleX="133918" custScaleY="131545" custLinFactX="-7716" custLinFactNeighborX="-100000" custLinFactNeighborY="-12392">
        <dgm:presLayoutVars>
          <dgm:chMax val="0"/>
          <dgm:chPref val="0"/>
          <dgm:bulletEnabled val="1"/>
        </dgm:presLayoutVars>
      </dgm:prSet>
      <dgm:spPr/>
      <dgm:t>
        <a:bodyPr/>
        <a:lstStyle/>
        <a:p>
          <a:endParaRPr lang="pt-BR"/>
        </a:p>
      </dgm:t>
    </dgm:pt>
  </dgm:ptLst>
  <dgm:cxnLst>
    <dgm:cxn modelId="{73EA7C14-E1BB-449E-89CE-B6E117B716F4}" srcId="{832B87B2-18D5-4625-B050-BF6AFBBDCD65}" destId="{DDB20E4D-329E-41FF-A036-77995B456B9E}" srcOrd="1" destOrd="0" parTransId="{9CE36205-93F8-4F0D-8BAF-95D91C852BC8}" sibTransId="{833A564E-7DA0-4FED-A501-53F2F34646E3}"/>
    <dgm:cxn modelId="{6ACD7B6F-5622-44D7-9AD2-5798258A955B}" type="presOf" srcId="{E6624B9F-3033-429A-B004-B80947AFCBDD}" destId="{010CFCC5-9959-4C43-8E25-A05A7B382562}" srcOrd="0" destOrd="0" presId="urn:microsoft.com/office/officeart/2005/8/layout/chevron1"/>
    <dgm:cxn modelId="{9FE7F5A1-6BD0-4B21-9880-1A03EB62BD2D}" srcId="{832B87B2-18D5-4625-B050-BF6AFBBDCD65}" destId="{2B2855AF-11ED-4E69-8A2E-D64D30361FBF}" srcOrd="3" destOrd="0" parTransId="{7BF1253C-A277-4B32-93EB-FC1319E04680}" sibTransId="{9A54F986-4F52-41C0-9A0B-F6B2789F7F7D}"/>
    <dgm:cxn modelId="{6C58F297-9721-442C-A724-9E2300A27A59}" srcId="{832B87B2-18D5-4625-B050-BF6AFBBDCD65}" destId="{A1FAAD32-4E2E-498B-AB91-43F127F4F9E5}" srcOrd="2" destOrd="0" parTransId="{383645E5-17DD-4FF9-AC30-49B38160D074}" sibTransId="{40BBE5D2-9F23-4441-8D79-F7FD9379D968}"/>
    <dgm:cxn modelId="{50A75218-959C-4CB9-85AE-F47CBE14B404}" srcId="{832B87B2-18D5-4625-B050-BF6AFBBDCD65}" destId="{E6624B9F-3033-429A-B004-B80947AFCBDD}" srcOrd="4" destOrd="0" parTransId="{EA4BE1CD-D3DC-4F10-8B00-296A34041FEC}" sibTransId="{D2B6F6EB-FC9A-4D7A-9265-6828203501F0}"/>
    <dgm:cxn modelId="{6E23E287-6944-4A13-A2D9-6E68F0A97210}" type="presOf" srcId="{2B2855AF-11ED-4E69-8A2E-D64D30361FBF}" destId="{4B446BE5-CF6B-439A-96BB-8674D9222A31}" srcOrd="0" destOrd="0" presId="urn:microsoft.com/office/officeart/2005/8/layout/chevron1"/>
    <dgm:cxn modelId="{979427F0-3D5D-4B93-A40D-6FBF8B828B48}" type="presOf" srcId="{DDB20E4D-329E-41FF-A036-77995B456B9E}" destId="{3706EA6C-6E1A-4889-936E-4A44DF3556E4}" srcOrd="0" destOrd="0" presId="urn:microsoft.com/office/officeart/2005/8/layout/chevron1"/>
    <dgm:cxn modelId="{40EBAC78-C075-4C71-A2CA-F35BF5B873C8}" type="presOf" srcId="{A1FAAD32-4E2E-498B-AB91-43F127F4F9E5}" destId="{63A63131-9AEC-44E0-98FE-9A9DAEC44C0C}" srcOrd="0" destOrd="0" presId="urn:microsoft.com/office/officeart/2005/8/layout/chevron1"/>
    <dgm:cxn modelId="{55126DAA-5C63-42D1-87B2-D0723D1B789D}" type="presOf" srcId="{FAF6D1E9-5A11-43BB-B10D-EE3A3BE4677E}" destId="{3103DEA8-0B9B-4E7B-9FD7-9B02F67556A7}" srcOrd="0" destOrd="0" presId="urn:microsoft.com/office/officeart/2005/8/layout/chevron1"/>
    <dgm:cxn modelId="{24769C50-78F8-45FC-A384-7DDB6015B7BC}" srcId="{832B87B2-18D5-4625-B050-BF6AFBBDCD65}" destId="{FAF6D1E9-5A11-43BB-B10D-EE3A3BE4677E}" srcOrd="0" destOrd="0" parTransId="{DC21C424-C739-44CD-AC56-DECE7727C1AD}" sibTransId="{A16E7BA0-EF24-4660-81D9-2292AAC45C7F}"/>
    <dgm:cxn modelId="{B7CBAC05-1497-42F1-B9E8-D7CE7B352895}" type="presOf" srcId="{832B87B2-18D5-4625-B050-BF6AFBBDCD65}" destId="{065A7A60-F3DF-41B8-92EF-20092A04620F}" srcOrd="0" destOrd="0" presId="urn:microsoft.com/office/officeart/2005/8/layout/chevron1"/>
    <dgm:cxn modelId="{EF7CD10D-0778-4C04-8AE7-99B24491134C}" type="presParOf" srcId="{065A7A60-F3DF-41B8-92EF-20092A04620F}" destId="{3103DEA8-0B9B-4E7B-9FD7-9B02F67556A7}" srcOrd="0" destOrd="0" presId="urn:microsoft.com/office/officeart/2005/8/layout/chevron1"/>
    <dgm:cxn modelId="{713D184A-187F-4539-9D70-05A19D0F9885}" type="presParOf" srcId="{065A7A60-F3DF-41B8-92EF-20092A04620F}" destId="{AF55307B-1803-48C3-B8CD-2CDD24870816}" srcOrd="1" destOrd="0" presId="urn:microsoft.com/office/officeart/2005/8/layout/chevron1"/>
    <dgm:cxn modelId="{BD024295-87B4-4E3A-BEEF-B9F64FC51CAF}" type="presParOf" srcId="{065A7A60-F3DF-41B8-92EF-20092A04620F}" destId="{3706EA6C-6E1A-4889-936E-4A44DF3556E4}" srcOrd="2" destOrd="0" presId="urn:microsoft.com/office/officeart/2005/8/layout/chevron1"/>
    <dgm:cxn modelId="{C0CB4367-BDDC-4268-8850-ACC3C9D51517}" type="presParOf" srcId="{065A7A60-F3DF-41B8-92EF-20092A04620F}" destId="{CCFFD6D7-B018-4CA5-99A1-C60766683F72}" srcOrd="3" destOrd="0" presId="urn:microsoft.com/office/officeart/2005/8/layout/chevron1"/>
    <dgm:cxn modelId="{CBA44B86-AF00-4A4E-8BEF-D04BDB088E0C}" type="presParOf" srcId="{065A7A60-F3DF-41B8-92EF-20092A04620F}" destId="{63A63131-9AEC-44E0-98FE-9A9DAEC44C0C}" srcOrd="4" destOrd="0" presId="urn:microsoft.com/office/officeart/2005/8/layout/chevron1"/>
    <dgm:cxn modelId="{83595F9B-FF15-430C-9E2F-C6148480513A}" type="presParOf" srcId="{065A7A60-F3DF-41B8-92EF-20092A04620F}" destId="{56FE14E0-1B55-48B9-BA40-213EF8004042}" srcOrd="5" destOrd="0" presId="urn:microsoft.com/office/officeart/2005/8/layout/chevron1"/>
    <dgm:cxn modelId="{E44EA5C3-9C3E-4F7D-B5B7-32803BFCE5A8}" type="presParOf" srcId="{065A7A60-F3DF-41B8-92EF-20092A04620F}" destId="{4B446BE5-CF6B-439A-96BB-8674D9222A31}" srcOrd="6" destOrd="0" presId="urn:microsoft.com/office/officeart/2005/8/layout/chevron1"/>
    <dgm:cxn modelId="{5A652384-1571-42F1-AAD8-874E121AA9E8}" type="presParOf" srcId="{065A7A60-F3DF-41B8-92EF-20092A04620F}" destId="{B0FBE10D-E385-417D-85E7-F6BC556535BA}" srcOrd="7" destOrd="0" presId="urn:microsoft.com/office/officeart/2005/8/layout/chevron1"/>
    <dgm:cxn modelId="{D9B1579E-23C4-4E86-96D6-2CE2D4217C37}" type="presParOf" srcId="{065A7A60-F3DF-41B8-92EF-20092A04620F}" destId="{010CFCC5-9959-4C43-8E25-A05A7B382562}" srcOrd="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3C27E5-055D-4977-80E5-5427E18CC2B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t-BR"/>
        </a:p>
      </dgm:t>
    </dgm:pt>
    <dgm:pt modelId="{18746793-7041-47C5-A741-CD69309D2523}">
      <dgm:prSet phldrT="[Texto]"/>
      <dgm:spPr/>
      <dgm:t>
        <a:bodyPr/>
        <a:lstStyle/>
        <a:p>
          <a:r>
            <a:rPr lang="pt-BR" dirty="0" smtClean="0"/>
            <a:t>A avaliação</a:t>
          </a:r>
          <a:endParaRPr lang="pt-BR" dirty="0"/>
        </a:p>
      </dgm:t>
    </dgm:pt>
    <dgm:pt modelId="{F6B87396-5360-49E4-92B5-AD680D57751C}" type="parTrans" cxnId="{8BB661A7-F7FF-4E4A-AC27-D650E95300FC}">
      <dgm:prSet/>
      <dgm:spPr/>
      <dgm:t>
        <a:bodyPr/>
        <a:lstStyle/>
        <a:p>
          <a:endParaRPr lang="pt-BR"/>
        </a:p>
      </dgm:t>
    </dgm:pt>
    <dgm:pt modelId="{8F627D7D-6D47-4A51-8D16-A9BF0868F854}" type="sibTrans" cxnId="{8BB661A7-F7FF-4E4A-AC27-D650E95300FC}">
      <dgm:prSet/>
      <dgm:spPr/>
      <dgm:t>
        <a:bodyPr/>
        <a:lstStyle/>
        <a:p>
          <a:endParaRPr lang="pt-BR"/>
        </a:p>
      </dgm:t>
    </dgm:pt>
    <dgm:pt modelId="{65EE4A34-64EE-431E-A582-62FA72D42777}">
      <dgm:prSet phldrT="[Texto]"/>
      <dgm:spPr/>
      <dgm:t>
        <a:bodyPr/>
        <a:lstStyle/>
        <a:p>
          <a:r>
            <a:rPr lang="pt-BR" dirty="0" smtClean="0"/>
            <a:t>Divulgação da avaliação</a:t>
          </a:r>
          <a:endParaRPr lang="pt-BR" dirty="0"/>
        </a:p>
      </dgm:t>
    </dgm:pt>
    <dgm:pt modelId="{B7931063-6761-48C5-806E-72B19857D143}" type="parTrans" cxnId="{8D7B7CB4-5D14-4A08-9630-4AE474850DB4}">
      <dgm:prSet/>
      <dgm:spPr/>
      <dgm:t>
        <a:bodyPr/>
        <a:lstStyle/>
        <a:p>
          <a:endParaRPr lang="pt-BR"/>
        </a:p>
      </dgm:t>
    </dgm:pt>
    <dgm:pt modelId="{1BCE508E-D8CE-49DF-A7D5-DF95A4097AA6}" type="sibTrans" cxnId="{8D7B7CB4-5D14-4A08-9630-4AE474850DB4}">
      <dgm:prSet/>
      <dgm:spPr/>
      <dgm:t>
        <a:bodyPr/>
        <a:lstStyle/>
        <a:p>
          <a:endParaRPr lang="pt-BR"/>
        </a:p>
      </dgm:t>
    </dgm:pt>
    <dgm:pt modelId="{E5700010-F031-4E83-B104-8A5D3A460349}">
      <dgm:prSet phldrT="[Texto]"/>
      <dgm:spPr/>
      <dgm:t>
        <a:bodyPr/>
        <a:lstStyle/>
        <a:p>
          <a:r>
            <a:rPr lang="pt-BR" dirty="0" smtClean="0"/>
            <a:t>Documentos da avaliação</a:t>
          </a:r>
          <a:endParaRPr lang="pt-BR" dirty="0"/>
        </a:p>
      </dgm:t>
    </dgm:pt>
    <dgm:pt modelId="{FC331BD4-2D54-4106-92C3-AAE96A5A5BF1}" type="parTrans" cxnId="{5260125D-C429-4B87-B5BB-6137CA701B5A}">
      <dgm:prSet/>
      <dgm:spPr/>
      <dgm:t>
        <a:bodyPr/>
        <a:lstStyle/>
        <a:p>
          <a:endParaRPr lang="pt-BR"/>
        </a:p>
      </dgm:t>
    </dgm:pt>
    <dgm:pt modelId="{C596DECC-9F8A-4749-A027-6480C1CAF256}" type="sibTrans" cxnId="{5260125D-C429-4B87-B5BB-6137CA701B5A}">
      <dgm:prSet/>
      <dgm:spPr/>
      <dgm:t>
        <a:bodyPr/>
        <a:lstStyle/>
        <a:p>
          <a:endParaRPr lang="pt-BR"/>
        </a:p>
      </dgm:t>
    </dgm:pt>
    <dgm:pt modelId="{9C9F6BBA-008D-4741-B87A-F63F05D4F0F1}">
      <dgm:prSet phldrT="[Texto]"/>
      <dgm:spPr/>
      <dgm:t>
        <a:bodyPr/>
        <a:lstStyle/>
        <a:p>
          <a:r>
            <a:rPr lang="pt-BR" dirty="0" smtClean="0"/>
            <a:t>Mudanças ou extensão de escopo</a:t>
          </a:r>
          <a:endParaRPr lang="pt-BR" dirty="0"/>
        </a:p>
      </dgm:t>
    </dgm:pt>
    <dgm:pt modelId="{6BF76F66-C4A9-479C-8DC6-D4F5881DD8C3}" type="parTrans" cxnId="{297D63A4-2370-4836-9060-C1F08CC64D1C}">
      <dgm:prSet/>
      <dgm:spPr/>
      <dgm:t>
        <a:bodyPr/>
        <a:lstStyle/>
        <a:p>
          <a:endParaRPr lang="pt-BR"/>
        </a:p>
      </dgm:t>
    </dgm:pt>
    <dgm:pt modelId="{9D9AED3F-6E6A-4D41-BD78-DB30981C88A5}" type="sibTrans" cxnId="{297D63A4-2370-4836-9060-C1F08CC64D1C}">
      <dgm:prSet/>
      <dgm:spPr/>
      <dgm:t>
        <a:bodyPr/>
        <a:lstStyle/>
        <a:p>
          <a:endParaRPr lang="pt-BR"/>
        </a:p>
      </dgm:t>
    </dgm:pt>
    <dgm:pt modelId="{F942D587-823F-4C2A-9929-E1347039A869}">
      <dgm:prSet phldrT="[Texto]"/>
      <dgm:spPr/>
      <dgm:t>
        <a:bodyPr/>
        <a:lstStyle/>
        <a:p>
          <a:r>
            <a:rPr lang="pt-BR" dirty="0" smtClean="0"/>
            <a:t>Licenças e Registros</a:t>
          </a:r>
          <a:endParaRPr lang="pt-BR" dirty="0"/>
        </a:p>
      </dgm:t>
    </dgm:pt>
    <dgm:pt modelId="{C112CFAF-5A72-4416-A6FE-1F658D85B11D}" type="parTrans" cxnId="{5F32CB8A-4735-4E86-9AF5-564DD8F5E033}">
      <dgm:prSet/>
      <dgm:spPr/>
      <dgm:t>
        <a:bodyPr/>
        <a:lstStyle/>
        <a:p>
          <a:endParaRPr lang="pt-BR"/>
        </a:p>
      </dgm:t>
    </dgm:pt>
    <dgm:pt modelId="{6D1CC6B1-B3B3-44FA-B383-FA3A6F7C2D1B}" type="sibTrans" cxnId="{5F32CB8A-4735-4E86-9AF5-564DD8F5E033}">
      <dgm:prSet/>
      <dgm:spPr/>
      <dgm:t>
        <a:bodyPr/>
        <a:lstStyle/>
        <a:p>
          <a:endParaRPr lang="pt-BR"/>
        </a:p>
      </dgm:t>
    </dgm:pt>
    <dgm:pt modelId="{DA37EBDF-4701-41E9-A44C-F74AC0384D36}" type="pres">
      <dgm:prSet presAssocID="{CA3C27E5-055D-4977-80E5-5427E18CC2BF}" presName="diagram" presStyleCnt="0">
        <dgm:presLayoutVars>
          <dgm:dir/>
          <dgm:resizeHandles val="exact"/>
        </dgm:presLayoutVars>
      </dgm:prSet>
      <dgm:spPr/>
      <dgm:t>
        <a:bodyPr/>
        <a:lstStyle/>
        <a:p>
          <a:endParaRPr lang="pt-BR"/>
        </a:p>
      </dgm:t>
    </dgm:pt>
    <dgm:pt modelId="{C82367F9-A35C-4A35-B705-101E1ECDBE13}" type="pres">
      <dgm:prSet presAssocID="{18746793-7041-47C5-A741-CD69309D2523}" presName="node" presStyleLbl="node1" presStyleIdx="0" presStyleCnt="5">
        <dgm:presLayoutVars>
          <dgm:bulletEnabled val="1"/>
        </dgm:presLayoutVars>
      </dgm:prSet>
      <dgm:spPr/>
      <dgm:t>
        <a:bodyPr/>
        <a:lstStyle/>
        <a:p>
          <a:endParaRPr lang="pt-BR"/>
        </a:p>
      </dgm:t>
    </dgm:pt>
    <dgm:pt modelId="{6BE55528-249F-4963-AF93-83739FED927D}" type="pres">
      <dgm:prSet presAssocID="{8F627D7D-6D47-4A51-8D16-A9BF0868F854}" presName="sibTrans" presStyleCnt="0"/>
      <dgm:spPr/>
    </dgm:pt>
    <dgm:pt modelId="{B397BDBD-A702-4E8D-9553-474EDE46D0FA}" type="pres">
      <dgm:prSet presAssocID="{65EE4A34-64EE-431E-A582-62FA72D42777}" presName="node" presStyleLbl="node1" presStyleIdx="1" presStyleCnt="5" custLinFactY="100000" custLinFactNeighborX="-55662" custLinFactNeighborY="126777">
        <dgm:presLayoutVars>
          <dgm:bulletEnabled val="1"/>
        </dgm:presLayoutVars>
      </dgm:prSet>
      <dgm:spPr/>
      <dgm:t>
        <a:bodyPr/>
        <a:lstStyle/>
        <a:p>
          <a:endParaRPr lang="pt-BR"/>
        </a:p>
      </dgm:t>
    </dgm:pt>
    <dgm:pt modelId="{85241122-38E2-48EA-A4B2-98A5C10246CA}" type="pres">
      <dgm:prSet presAssocID="{1BCE508E-D8CE-49DF-A7D5-DF95A4097AA6}" presName="sibTrans" presStyleCnt="0"/>
      <dgm:spPr/>
    </dgm:pt>
    <dgm:pt modelId="{A4BEA5FA-191C-4AA7-8C13-EA1CF3CE855A}" type="pres">
      <dgm:prSet presAssocID="{E5700010-F031-4E83-B104-8A5D3A460349}" presName="node" presStyleLbl="node1" presStyleIdx="2" presStyleCnt="5" custLinFactX="17665" custLinFactY="-16812" custLinFactNeighborX="100000" custLinFactNeighborY="-100000">
        <dgm:presLayoutVars>
          <dgm:bulletEnabled val="1"/>
        </dgm:presLayoutVars>
      </dgm:prSet>
      <dgm:spPr/>
      <dgm:t>
        <a:bodyPr/>
        <a:lstStyle/>
        <a:p>
          <a:endParaRPr lang="pt-BR"/>
        </a:p>
      </dgm:t>
    </dgm:pt>
    <dgm:pt modelId="{3F019F03-5B0D-4827-A633-FF294E760913}" type="pres">
      <dgm:prSet presAssocID="{C596DECC-9F8A-4749-A027-6480C1CAF256}" presName="sibTrans" presStyleCnt="0"/>
      <dgm:spPr/>
    </dgm:pt>
    <dgm:pt modelId="{E5651C7B-F507-423C-BA3E-40D1C50C093B}" type="pres">
      <dgm:prSet presAssocID="{9C9F6BBA-008D-4741-B87A-F63F05D4F0F1}" presName="node" presStyleLbl="node1" presStyleIdx="3" presStyleCnt="5" custLinFactX="-9490" custLinFactNeighborX="-100000" custLinFactNeighborY="-712">
        <dgm:presLayoutVars>
          <dgm:bulletEnabled val="1"/>
        </dgm:presLayoutVars>
      </dgm:prSet>
      <dgm:spPr/>
      <dgm:t>
        <a:bodyPr/>
        <a:lstStyle/>
        <a:p>
          <a:endParaRPr lang="pt-BR"/>
        </a:p>
      </dgm:t>
    </dgm:pt>
    <dgm:pt modelId="{8EED6E7E-C793-49ED-AF10-33132DD8F160}" type="pres">
      <dgm:prSet presAssocID="{9D9AED3F-6E6A-4D41-BD78-DB30981C88A5}" presName="sibTrans" presStyleCnt="0"/>
      <dgm:spPr/>
    </dgm:pt>
    <dgm:pt modelId="{9FE1082D-997E-45CE-8B53-FEE47D1CC4F1}" type="pres">
      <dgm:prSet presAssocID="{F942D587-823F-4C2A-9929-E1347039A869}" presName="node" presStyleLbl="node1" presStyleIdx="4" presStyleCnt="5" custLinFactY="-17379" custLinFactNeighborX="62665" custLinFactNeighborY="-100000">
        <dgm:presLayoutVars>
          <dgm:bulletEnabled val="1"/>
        </dgm:presLayoutVars>
      </dgm:prSet>
      <dgm:spPr/>
      <dgm:t>
        <a:bodyPr/>
        <a:lstStyle/>
        <a:p>
          <a:endParaRPr lang="pt-BR"/>
        </a:p>
      </dgm:t>
    </dgm:pt>
  </dgm:ptLst>
  <dgm:cxnLst>
    <dgm:cxn modelId="{3A0A2949-85F7-4DE8-BAE4-BAE203DCA057}" type="presOf" srcId="{65EE4A34-64EE-431E-A582-62FA72D42777}" destId="{B397BDBD-A702-4E8D-9553-474EDE46D0FA}" srcOrd="0" destOrd="0" presId="urn:microsoft.com/office/officeart/2005/8/layout/default"/>
    <dgm:cxn modelId="{8D7B7CB4-5D14-4A08-9630-4AE474850DB4}" srcId="{CA3C27E5-055D-4977-80E5-5427E18CC2BF}" destId="{65EE4A34-64EE-431E-A582-62FA72D42777}" srcOrd="1" destOrd="0" parTransId="{B7931063-6761-48C5-806E-72B19857D143}" sibTransId="{1BCE508E-D8CE-49DF-A7D5-DF95A4097AA6}"/>
    <dgm:cxn modelId="{5488AB83-2EAB-4209-817F-9685C72722CE}" type="presOf" srcId="{CA3C27E5-055D-4977-80E5-5427E18CC2BF}" destId="{DA37EBDF-4701-41E9-A44C-F74AC0384D36}" srcOrd="0" destOrd="0" presId="urn:microsoft.com/office/officeart/2005/8/layout/default"/>
    <dgm:cxn modelId="{5F32CB8A-4735-4E86-9AF5-564DD8F5E033}" srcId="{CA3C27E5-055D-4977-80E5-5427E18CC2BF}" destId="{F942D587-823F-4C2A-9929-E1347039A869}" srcOrd="4" destOrd="0" parTransId="{C112CFAF-5A72-4416-A6FE-1F658D85B11D}" sibTransId="{6D1CC6B1-B3B3-44FA-B383-FA3A6F7C2D1B}"/>
    <dgm:cxn modelId="{5260125D-C429-4B87-B5BB-6137CA701B5A}" srcId="{CA3C27E5-055D-4977-80E5-5427E18CC2BF}" destId="{E5700010-F031-4E83-B104-8A5D3A460349}" srcOrd="2" destOrd="0" parTransId="{FC331BD4-2D54-4106-92C3-AAE96A5A5BF1}" sibTransId="{C596DECC-9F8A-4749-A027-6480C1CAF256}"/>
    <dgm:cxn modelId="{297D63A4-2370-4836-9060-C1F08CC64D1C}" srcId="{CA3C27E5-055D-4977-80E5-5427E18CC2BF}" destId="{9C9F6BBA-008D-4741-B87A-F63F05D4F0F1}" srcOrd="3" destOrd="0" parTransId="{6BF76F66-C4A9-479C-8DC6-D4F5881DD8C3}" sibTransId="{9D9AED3F-6E6A-4D41-BD78-DB30981C88A5}"/>
    <dgm:cxn modelId="{5B1F8A1C-202D-4AD2-9574-C91C787F2AD6}" type="presOf" srcId="{9C9F6BBA-008D-4741-B87A-F63F05D4F0F1}" destId="{E5651C7B-F507-423C-BA3E-40D1C50C093B}" srcOrd="0" destOrd="0" presId="urn:microsoft.com/office/officeart/2005/8/layout/default"/>
    <dgm:cxn modelId="{F82CC7CC-45BC-48D1-B74B-260503E8486E}" type="presOf" srcId="{E5700010-F031-4E83-B104-8A5D3A460349}" destId="{A4BEA5FA-191C-4AA7-8C13-EA1CF3CE855A}" srcOrd="0" destOrd="0" presId="urn:microsoft.com/office/officeart/2005/8/layout/default"/>
    <dgm:cxn modelId="{8BB661A7-F7FF-4E4A-AC27-D650E95300FC}" srcId="{CA3C27E5-055D-4977-80E5-5427E18CC2BF}" destId="{18746793-7041-47C5-A741-CD69309D2523}" srcOrd="0" destOrd="0" parTransId="{F6B87396-5360-49E4-92B5-AD680D57751C}" sibTransId="{8F627D7D-6D47-4A51-8D16-A9BF0868F854}"/>
    <dgm:cxn modelId="{D05FD597-D45A-47BC-ACA4-39A8C6B29BE8}" type="presOf" srcId="{F942D587-823F-4C2A-9929-E1347039A869}" destId="{9FE1082D-997E-45CE-8B53-FEE47D1CC4F1}" srcOrd="0" destOrd="0" presId="urn:microsoft.com/office/officeart/2005/8/layout/default"/>
    <dgm:cxn modelId="{D201364B-5A4F-4270-A65A-626B3AD1E27B}" type="presOf" srcId="{18746793-7041-47C5-A741-CD69309D2523}" destId="{C82367F9-A35C-4A35-B705-101E1ECDBE13}" srcOrd="0" destOrd="0" presId="urn:microsoft.com/office/officeart/2005/8/layout/default"/>
    <dgm:cxn modelId="{56B1AC00-E34E-440A-9542-4BB7796D7E87}" type="presParOf" srcId="{DA37EBDF-4701-41E9-A44C-F74AC0384D36}" destId="{C82367F9-A35C-4A35-B705-101E1ECDBE13}" srcOrd="0" destOrd="0" presId="urn:microsoft.com/office/officeart/2005/8/layout/default"/>
    <dgm:cxn modelId="{D10526E8-D580-49C4-A0FF-A74627A91D6F}" type="presParOf" srcId="{DA37EBDF-4701-41E9-A44C-F74AC0384D36}" destId="{6BE55528-249F-4963-AF93-83739FED927D}" srcOrd="1" destOrd="0" presId="urn:microsoft.com/office/officeart/2005/8/layout/default"/>
    <dgm:cxn modelId="{E5571361-7008-4713-93C8-A60EEFEB5303}" type="presParOf" srcId="{DA37EBDF-4701-41E9-A44C-F74AC0384D36}" destId="{B397BDBD-A702-4E8D-9553-474EDE46D0FA}" srcOrd="2" destOrd="0" presId="urn:microsoft.com/office/officeart/2005/8/layout/default"/>
    <dgm:cxn modelId="{DFB3609D-E804-4543-858A-9C1EBA8EE0EB}" type="presParOf" srcId="{DA37EBDF-4701-41E9-A44C-F74AC0384D36}" destId="{85241122-38E2-48EA-A4B2-98A5C10246CA}" srcOrd="3" destOrd="0" presId="urn:microsoft.com/office/officeart/2005/8/layout/default"/>
    <dgm:cxn modelId="{73E2E62D-20A8-42EC-8E36-2A8A86CFDD0A}" type="presParOf" srcId="{DA37EBDF-4701-41E9-A44C-F74AC0384D36}" destId="{A4BEA5FA-191C-4AA7-8C13-EA1CF3CE855A}" srcOrd="4" destOrd="0" presId="urn:microsoft.com/office/officeart/2005/8/layout/default"/>
    <dgm:cxn modelId="{29FE3533-2755-463B-B889-C1830301BAF3}" type="presParOf" srcId="{DA37EBDF-4701-41E9-A44C-F74AC0384D36}" destId="{3F019F03-5B0D-4827-A633-FF294E760913}" srcOrd="5" destOrd="0" presId="urn:microsoft.com/office/officeart/2005/8/layout/default"/>
    <dgm:cxn modelId="{46388488-0DE2-4A95-9C07-FEB1BA1991FE}" type="presParOf" srcId="{DA37EBDF-4701-41E9-A44C-F74AC0384D36}" destId="{E5651C7B-F507-423C-BA3E-40D1C50C093B}" srcOrd="6" destOrd="0" presId="urn:microsoft.com/office/officeart/2005/8/layout/default"/>
    <dgm:cxn modelId="{0BB05CE5-D8E1-4644-B18C-5F8D187D074C}" type="presParOf" srcId="{DA37EBDF-4701-41E9-A44C-F74AC0384D36}" destId="{8EED6E7E-C793-49ED-AF10-33132DD8F160}" srcOrd="7" destOrd="0" presId="urn:microsoft.com/office/officeart/2005/8/layout/default"/>
    <dgm:cxn modelId="{61BC8295-0270-4836-A443-F11599E81B73}" type="presParOf" srcId="{DA37EBDF-4701-41E9-A44C-F74AC0384D36}" destId="{9FE1082D-997E-45CE-8B53-FEE47D1CC4F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DD4404-D212-47C5-8AE4-3C40278423E2}"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pt-BR"/>
        </a:p>
      </dgm:t>
    </dgm:pt>
    <dgm:pt modelId="{6244A977-4515-4D2A-86FA-5F152AB48C1D}">
      <dgm:prSet phldrT="[Texto]"/>
      <dgm:spPr/>
      <dgm:t>
        <a:bodyPr/>
        <a:lstStyle/>
        <a:p>
          <a:r>
            <a:rPr lang="pt-BR" b="1" dirty="0" smtClean="0"/>
            <a:t>1. Gerenciamento</a:t>
          </a:r>
          <a:endParaRPr lang="pt-BR" b="1" dirty="0"/>
        </a:p>
      </dgm:t>
    </dgm:pt>
    <dgm:pt modelId="{40277999-6B26-4ED1-A7B4-D51BFCD21E3A}" type="parTrans" cxnId="{3A1F1B70-3573-4D0D-A391-121A71947C77}">
      <dgm:prSet/>
      <dgm:spPr/>
      <dgm:t>
        <a:bodyPr/>
        <a:lstStyle/>
        <a:p>
          <a:endParaRPr lang="pt-BR"/>
        </a:p>
      </dgm:t>
    </dgm:pt>
    <dgm:pt modelId="{C590C92E-518C-4D59-9959-3B6E99D185A3}" type="sibTrans" cxnId="{3A1F1B70-3573-4D0D-A391-121A71947C77}">
      <dgm:prSet/>
      <dgm:spPr/>
      <dgm:t>
        <a:bodyPr/>
        <a:lstStyle/>
        <a:p>
          <a:endParaRPr lang="pt-BR"/>
        </a:p>
      </dgm:t>
    </dgm:pt>
    <dgm:pt modelId="{B157A05D-D452-4F85-8A8C-C438210380C1}">
      <dgm:prSet phldrT="[Texto]"/>
      <dgm:spPr/>
      <dgm:t>
        <a:bodyPr/>
        <a:lstStyle/>
        <a:p>
          <a:r>
            <a:rPr lang="pt-BR" b="1" dirty="0" smtClean="0"/>
            <a:t>2. Saúde, Segurança e Meio Ambiente</a:t>
          </a:r>
          <a:endParaRPr lang="pt-BR" b="1" dirty="0"/>
        </a:p>
      </dgm:t>
    </dgm:pt>
    <dgm:pt modelId="{BA28616D-26DF-4E8D-A620-A10067799221}" type="parTrans" cxnId="{10151EA3-57B2-4A1E-BD65-0601EE1B4811}">
      <dgm:prSet/>
      <dgm:spPr/>
      <dgm:t>
        <a:bodyPr/>
        <a:lstStyle/>
        <a:p>
          <a:endParaRPr lang="pt-BR"/>
        </a:p>
      </dgm:t>
    </dgm:pt>
    <dgm:pt modelId="{315D1109-FAC7-481E-B5DC-1658E986049A}" type="sibTrans" cxnId="{10151EA3-57B2-4A1E-BD65-0601EE1B4811}">
      <dgm:prSet/>
      <dgm:spPr/>
      <dgm:t>
        <a:bodyPr/>
        <a:lstStyle/>
        <a:p>
          <a:endParaRPr lang="pt-BR"/>
        </a:p>
      </dgm:t>
    </dgm:pt>
    <dgm:pt modelId="{C67F1E28-DE9A-4805-801C-A767C56D4C8E}">
      <dgm:prSet phldrT="[Texto]"/>
      <dgm:spPr/>
      <dgm:t>
        <a:bodyPr/>
        <a:lstStyle/>
        <a:p>
          <a:r>
            <a:rPr lang="pt-BR" b="1" dirty="0" smtClean="0"/>
            <a:t>3. Equipamentos</a:t>
          </a:r>
          <a:endParaRPr lang="pt-BR" b="1" dirty="0"/>
        </a:p>
      </dgm:t>
    </dgm:pt>
    <dgm:pt modelId="{36BE7116-A4A3-4F77-B3F1-1EBE5582D633}" type="parTrans" cxnId="{6B936C9F-B474-4443-8228-854300F6231B}">
      <dgm:prSet/>
      <dgm:spPr/>
      <dgm:t>
        <a:bodyPr/>
        <a:lstStyle/>
        <a:p>
          <a:endParaRPr lang="pt-BR"/>
        </a:p>
      </dgm:t>
    </dgm:pt>
    <dgm:pt modelId="{7F1281E6-945C-40A2-9400-AAC9F5191ED9}" type="sibTrans" cxnId="{6B936C9F-B474-4443-8228-854300F6231B}">
      <dgm:prSet/>
      <dgm:spPr/>
      <dgm:t>
        <a:bodyPr/>
        <a:lstStyle/>
        <a:p>
          <a:endParaRPr lang="pt-BR"/>
        </a:p>
      </dgm:t>
    </dgm:pt>
    <dgm:pt modelId="{9BA13601-EF32-4C6C-8041-085B04D4542A}">
      <dgm:prSet phldrT="[Texto]"/>
      <dgm:spPr/>
      <dgm:t>
        <a:bodyPr/>
        <a:lstStyle/>
        <a:p>
          <a:r>
            <a:rPr lang="pt-BR" b="1" dirty="0" smtClean="0"/>
            <a:t>4. Planejamento das Operações</a:t>
          </a:r>
          <a:endParaRPr lang="pt-BR" b="1" dirty="0"/>
        </a:p>
      </dgm:t>
    </dgm:pt>
    <dgm:pt modelId="{CCC4E8E0-2E34-4528-8E12-D005F36F8F54}" type="parTrans" cxnId="{BB67D5D9-62E1-41F8-9263-F59C845B220E}">
      <dgm:prSet/>
      <dgm:spPr/>
      <dgm:t>
        <a:bodyPr/>
        <a:lstStyle/>
        <a:p>
          <a:endParaRPr lang="pt-BR"/>
        </a:p>
      </dgm:t>
    </dgm:pt>
    <dgm:pt modelId="{3B404A87-BF2D-4FAE-8353-2EBBF57FBF5C}" type="sibTrans" cxnId="{BB67D5D9-62E1-41F8-9263-F59C845B220E}">
      <dgm:prSet/>
      <dgm:spPr/>
      <dgm:t>
        <a:bodyPr/>
        <a:lstStyle/>
        <a:p>
          <a:endParaRPr lang="pt-BR"/>
        </a:p>
      </dgm:t>
    </dgm:pt>
    <dgm:pt modelId="{3F4D8C9C-84E2-4B7C-A1B5-0A28AC33FB9C}">
      <dgm:prSet phldrT="[Texto]"/>
      <dgm:spPr/>
      <dgm:t>
        <a:bodyPr/>
        <a:lstStyle/>
        <a:p>
          <a:r>
            <a:rPr lang="pt-BR" b="1" dirty="0" smtClean="0"/>
            <a:t>5. Segurança Patrimonial e confidencialidade</a:t>
          </a:r>
          <a:endParaRPr lang="pt-BR" b="1" dirty="0"/>
        </a:p>
      </dgm:t>
    </dgm:pt>
    <dgm:pt modelId="{FF0CEF82-11E3-46FC-90D2-582528B90AF9}" type="parTrans" cxnId="{CDA189B6-7BA2-42A0-93CC-7255E10AE741}">
      <dgm:prSet/>
      <dgm:spPr/>
      <dgm:t>
        <a:bodyPr/>
        <a:lstStyle/>
        <a:p>
          <a:endParaRPr lang="pt-BR"/>
        </a:p>
      </dgm:t>
    </dgm:pt>
    <dgm:pt modelId="{694EB12E-F0E2-4353-8FDC-A0241E934119}" type="sibTrans" cxnId="{CDA189B6-7BA2-42A0-93CC-7255E10AE741}">
      <dgm:prSet/>
      <dgm:spPr/>
      <dgm:t>
        <a:bodyPr/>
        <a:lstStyle/>
        <a:p>
          <a:endParaRPr lang="pt-BR"/>
        </a:p>
      </dgm:t>
    </dgm:pt>
    <dgm:pt modelId="{B306B3BA-E4BD-4E4C-A268-2EBDAB705494}">
      <dgm:prSet phldrT="[Texto]"/>
      <dgm:spPr/>
      <dgm:t>
        <a:bodyPr/>
        <a:lstStyle/>
        <a:p>
          <a:r>
            <a:rPr lang="pt-BR" b="1" dirty="0" smtClean="0"/>
            <a:t>6. Inspeção do local</a:t>
          </a:r>
          <a:endParaRPr lang="pt-BR" b="1" dirty="0"/>
        </a:p>
      </dgm:t>
    </dgm:pt>
    <dgm:pt modelId="{81E2B241-8E49-4EB6-ACF8-C86E768A8E80}" type="parTrans" cxnId="{E66B65FA-A9C0-4DC4-BFA9-7CB482BEE540}">
      <dgm:prSet/>
      <dgm:spPr/>
      <dgm:t>
        <a:bodyPr/>
        <a:lstStyle/>
        <a:p>
          <a:endParaRPr lang="pt-BR"/>
        </a:p>
      </dgm:t>
    </dgm:pt>
    <dgm:pt modelId="{F35F704F-FC10-4734-9059-0160BE9B1BBD}" type="sibTrans" cxnId="{E66B65FA-A9C0-4DC4-BFA9-7CB482BEE540}">
      <dgm:prSet/>
      <dgm:spPr/>
      <dgm:t>
        <a:bodyPr/>
        <a:lstStyle/>
        <a:p>
          <a:endParaRPr lang="pt-BR"/>
        </a:p>
      </dgm:t>
    </dgm:pt>
    <dgm:pt modelId="{F746247B-D148-4EF6-AB27-FFB62B5E6796}" type="pres">
      <dgm:prSet presAssocID="{30DD4404-D212-47C5-8AE4-3C40278423E2}" presName="linear" presStyleCnt="0">
        <dgm:presLayoutVars>
          <dgm:dir/>
          <dgm:animLvl val="lvl"/>
          <dgm:resizeHandles val="exact"/>
        </dgm:presLayoutVars>
      </dgm:prSet>
      <dgm:spPr/>
      <dgm:t>
        <a:bodyPr/>
        <a:lstStyle/>
        <a:p>
          <a:endParaRPr lang="pt-BR"/>
        </a:p>
      </dgm:t>
    </dgm:pt>
    <dgm:pt modelId="{E57D0D79-0E46-4653-81AD-533C4DE297A5}" type="pres">
      <dgm:prSet presAssocID="{6244A977-4515-4D2A-86FA-5F152AB48C1D}" presName="parentLin" presStyleCnt="0"/>
      <dgm:spPr/>
    </dgm:pt>
    <dgm:pt modelId="{C970ABF9-B8E6-487B-BDB8-34A2261BBDA3}" type="pres">
      <dgm:prSet presAssocID="{6244A977-4515-4D2A-86FA-5F152AB48C1D}" presName="parentLeftMargin" presStyleLbl="node1" presStyleIdx="0" presStyleCnt="6"/>
      <dgm:spPr/>
      <dgm:t>
        <a:bodyPr/>
        <a:lstStyle/>
        <a:p>
          <a:endParaRPr lang="pt-BR"/>
        </a:p>
      </dgm:t>
    </dgm:pt>
    <dgm:pt modelId="{0FB7877F-DE7A-4CBE-9F1B-AAE38B0FCEB5}" type="pres">
      <dgm:prSet presAssocID="{6244A977-4515-4D2A-86FA-5F152AB48C1D}" presName="parentText" presStyleLbl="node1" presStyleIdx="0" presStyleCnt="6">
        <dgm:presLayoutVars>
          <dgm:chMax val="0"/>
          <dgm:bulletEnabled val="1"/>
        </dgm:presLayoutVars>
      </dgm:prSet>
      <dgm:spPr/>
      <dgm:t>
        <a:bodyPr/>
        <a:lstStyle/>
        <a:p>
          <a:endParaRPr lang="pt-BR"/>
        </a:p>
      </dgm:t>
    </dgm:pt>
    <dgm:pt modelId="{2EFC0717-F304-45B3-A1DF-AF81A09AF447}" type="pres">
      <dgm:prSet presAssocID="{6244A977-4515-4D2A-86FA-5F152AB48C1D}" presName="negativeSpace" presStyleCnt="0"/>
      <dgm:spPr/>
    </dgm:pt>
    <dgm:pt modelId="{84A3CAFC-2067-4664-B862-84792A37930F}" type="pres">
      <dgm:prSet presAssocID="{6244A977-4515-4D2A-86FA-5F152AB48C1D}" presName="childText" presStyleLbl="conFgAcc1" presStyleIdx="0" presStyleCnt="6">
        <dgm:presLayoutVars>
          <dgm:bulletEnabled val="1"/>
        </dgm:presLayoutVars>
      </dgm:prSet>
      <dgm:spPr/>
    </dgm:pt>
    <dgm:pt modelId="{62A5DE7E-1C16-4630-A015-4DCB546798AE}" type="pres">
      <dgm:prSet presAssocID="{C590C92E-518C-4D59-9959-3B6E99D185A3}" presName="spaceBetweenRectangles" presStyleCnt="0"/>
      <dgm:spPr/>
    </dgm:pt>
    <dgm:pt modelId="{1ECC505D-5C08-4C70-A76A-EA9AB47CE70B}" type="pres">
      <dgm:prSet presAssocID="{B157A05D-D452-4F85-8A8C-C438210380C1}" presName="parentLin" presStyleCnt="0"/>
      <dgm:spPr/>
    </dgm:pt>
    <dgm:pt modelId="{92D0BF68-B540-45D5-9548-A0F9BEA85EEA}" type="pres">
      <dgm:prSet presAssocID="{B157A05D-D452-4F85-8A8C-C438210380C1}" presName="parentLeftMargin" presStyleLbl="node1" presStyleIdx="0" presStyleCnt="6"/>
      <dgm:spPr/>
      <dgm:t>
        <a:bodyPr/>
        <a:lstStyle/>
        <a:p>
          <a:endParaRPr lang="pt-BR"/>
        </a:p>
      </dgm:t>
    </dgm:pt>
    <dgm:pt modelId="{C191080A-BDF6-41CA-9745-7297B293FCE5}" type="pres">
      <dgm:prSet presAssocID="{B157A05D-D452-4F85-8A8C-C438210380C1}" presName="parentText" presStyleLbl="node1" presStyleIdx="1" presStyleCnt="6">
        <dgm:presLayoutVars>
          <dgm:chMax val="0"/>
          <dgm:bulletEnabled val="1"/>
        </dgm:presLayoutVars>
      </dgm:prSet>
      <dgm:spPr/>
      <dgm:t>
        <a:bodyPr/>
        <a:lstStyle/>
        <a:p>
          <a:endParaRPr lang="pt-BR"/>
        </a:p>
      </dgm:t>
    </dgm:pt>
    <dgm:pt modelId="{553EA036-8108-43AB-B521-AA9E983ACDC1}" type="pres">
      <dgm:prSet presAssocID="{B157A05D-D452-4F85-8A8C-C438210380C1}" presName="negativeSpace" presStyleCnt="0"/>
      <dgm:spPr/>
    </dgm:pt>
    <dgm:pt modelId="{32384ECE-78A7-4941-BB3F-CD2025A9A7B6}" type="pres">
      <dgm:prSet presAssocID="{B157A05D-D452-4F85-8A8C-C438210380C1}" presName="childText" presStyleLbl="conFgAcc1" presStyleIdx="1" presStyleCnt="6">
        <dgm:presLayoutVars>
          <dgm:bulletEnabled val="1"/>
        </dgm:presLayoutVars>
      </dgm:prSet>
      <dgm:spPr/>
    </dgm:pt>
    <dgm:pt modelId="{72CC553F-F8B4-4767-925D-C1F9748E3882}" type="pres">
      <dgm:prSet presAssocID="{315D1109-FAC7-481E-B5DC-1658E986049A}" presName="spaceBetweenRectangles" presStyleCnt="0"/>
      <dgm:spPr/>
    </dgm:pt>
    <dgm:pt modelId="{500C3668-C2B5-4587-875B-5988ABCA492F}" type="pres">
      <dgm:prSet presAssocID="{C67F1E28-DE9A-4805-801C-A767C56D4C8E}" presName="parentLin" presStyleCnt="0"/>
      <dgm:spPr/>
    </dgm:pt>
    <dgm:pt modelId="{62976CCD-5E0E-4759-9E80-CD66EF9C2C44}" type="pres">
      <dgm:prSet presAssocID="{C67F1E28-DE9A-4805-801C-A767C56D4C8E}" presName="parentLeftMargin" presStyleLbl="node1" presStyleIdx="1" presStyleCnt="6"/>
      <dgm:spPr/>
      <dgm:t>
        <a:bodyPr/>
        <a:lstStyle/>
        <a:p>
          <a:endParaRPr lang="pt-BR"/>
        </a:p>
      </dgm:t>
    </dgm:pt>
    <dgm:pt modelId="{DEEE14E1-AE30-4FDC-8AAC-B763376DDAC0}" type="pres">
      <dgm:prSet presAssocID="{C67F1E28-DE9A-4805-801C-A767C56D4C8E}" presName="parentText" presStyleLbl="node1" presStyleIdx="2" presStyleCnt="6">
        <dgm:presLayoutVars>
          <dgm:chMax val="0"/>
          <dgm:bulletEnabled val="1"/>
        </dgm:presLayoutVars>
      </dgm:prSet>
      <dgm:spPr/>
      <dgm:t>
        <a:bodyPr/>
        <a:lstStyle/>
        <a:p>
          <a:endParaRPr lang="pt-BR"/>
        </a:p>
      </dgm:t>
    </dgm:pt>
    <dgm:pt modelId="{4B6B8629-527E-4A88-A780-B0B0C366D686}" type="pres">
      <dgm:prSet presAssocID="{C67F1E28-DE9A-4805-801C-A767C56D4C8E}" presName="negativeSpace" presStyleCnt="0"/>
      <dgm:spPr/>
    </dgm:pt>
    <dgm:pt modelId="{BE1C3706-F3EA-40C5-AD3F-42644BBBA0D3}" type="pres">
      <dgm:prSet presAssocID="{C67F1E28-DE9A-4805-801C-A767C56D4C8E}" presName="childText" presStyleLbl="conFgAcc1" presStyleIdx="2" presStyleCnt="6">
        <dgm:presLayoutVars>
          <dgm:bulletEnabled val="1"/>
        </dgm:presLayoutVars>
      </dgm:prSet>
      <dgm:spPr/>
    </dgm:pt>
    <dgm:pt modelId="{105F31C2-6070-4B06-B540-FF5A8039CEB3}" type="pres">
      <dgm:prSet presAssocID="{7F1281E6-945C-40A2-9400-AAC9F5191ED9}" presName="spaceBetweenRectangles" presStyleCnt="0"/>
      <dgm:spPr/>
    </dgm:pt>
    <dgm:pt modelId="{FA3FF944-9AF6-4723-991E-C7D8A9AE6D92}" type="pres">
      <dgm:prSet presAssocID="{9BA13601-EF32-4C6C-8041-085B04D4542A}" presName="parentLin" presStyleCnt="0"/>
      <dgm:spPr/>
    </dgm:pt>
    <dgm:pt modelId="{313E5E21-9EF9-4F50-9E9D-5E5633FBB05A}" type="pres">
      <dgm:prSet presAssocID="{9BA13601-EF32-4C6C-8041-085B04D4542A}" presName="parentLeftMargin" presStyleLbl="node1" presStyleIdx="2" presStyleCnt="6"/>
      <dgm:spPr/>
      <dgm:t>
        <a:bodyPr/>
        <a:lstStyle/>
        <a:p>
          <a:endParaRPr lang="pt-BR"/>
        </a:p>
      </dgm:t>
    </dgm:pt>
    <dgm:pt modelId="{1AF35B56-7CDA-4481-9E39-13FEC7299E93}" type="pres">
      <dgm:prSet presAssocID="{9BA13601-EF32-4C6C-8041-085B04D4542A}" presName="parentText" presStyleLbl="node1" presStyleIdx="3" presStyleCnt="6">
        <dgm:presLayoutVars>
          <dgm:chMax val="0"/>
          <dgm:bulletEnabled val="1"/>
        </dgm:presLayoutVars>
      </dgm:prSet>
      <dgm:spPr/>
      <dgm:t>
        <a:bodyPr/>
        <a:lstStyle/>
        <a:p>
          <a:endParaRPr lang="pt-BR"/>
        </a:p>
      </dgm:t>
    </dgm:pt>
    <dgm:pt modelId="{471D33A5-C2A1-4D11-B63B-9647177B2C19}" type="pres">
      <dgm:prSet presAssocID="{9BA13601-EF32-4C6C-8041-085B04D4542A}" presName="negativeSpace" presStyleCnt="0"/>
      <dgm:spPr/>
    </dgm:pt>
    <dgm:pt modelId="{232CC9A0-A5C7-4098-91B8-5E519638CC42}" type="pres">
      <dgm:prSet presAssocID="{9BA13601-EF32-4C6C-8041-085B04D4542A}" presName="childText" presStyleLbl="conFgAcc1" presStyleIdx="3" presStyleCnt="6">
        <dgm:presLayoutVars>
          <dgm:bulletEnabled val="1"/>
        </dgm:presLayoutVars>
      </dgm:prSet>
      <dgm:spPr/>
    </dgm:pt>
    <dgm:pt modelId="{62AE6016-5879-403F-BA0C-A23E6A73EEE2}" type="pres">
      <dgm:prSet presAssocID="{3B404A87-BF2D-4FAE-8353-2EBBF57FBF5C}" presName="spaceBetweenRectangles" presStyleCnt="0"/>
      <dgm:spPr/>
    </dgm:pt>
    <dgm:pt modelId="{506BCE01-F29A-46FB-BEDC-AD810BEC4730}" type="pres">
      <dgm:prSet presAssocID="{3F4D8C9C-84E2-4B7C-A1B5-0A28AC33FB9C}" presName="parentLin" presStyleCnt="0"/>
      <dgm:spPr/>
    </dgm:pt>
    <dgm:pt modelId="{8E49C85A-B95A-4234-8678-651491726920}" type="pres">
      <dgm:prSet presAssocID="{3F4D8C9C-84E2-4B7C-A1B5-0A28AC33FB9C}" presName="parentLeftMargin" presStyleLbl="node1" presStyleIdx="3" presStyleCnt="6"/>
      <dgm:spPr/>
      <dgm:t>
        <a:bodyPr/>
        <a:lstStyle/>
        <a:p>
          <a:endParaRPr lang="pt-BR"/>
        </a:p>
      </dgm:t>
    </dgm:pt>
    <dgm:pt modelId="{F6E88D83-2CEF-4E28-9FE8-37168C3E0454}" type="pres">
      <dgm:prSet presAssocID="{3F4D8C9C-84E2-4B7C-A1B5-0A28AC33FB9C}" presName="parentText" presStyleLbl="node1" presStyleIdx="4" presStyleCnt="6">
        <dgm:presLayoutVars>
          <dgm:chMax val="0"/>
          <dgm:bulletEnabled val="1"/>
        </dgm:presLayoutVars>
      </dgm:prSet>
      <dgm:spPr/>
      <dgm:t>
        <a:bodyPr/>
        <a:lstStyle/>
        <a:p>
          <a:endParaRPr lang="pt-BR"/>
        </a:p>
      </dgm:t>
    </dgm:pt>
    <dgm:pt modelId="{DC3BC2C7-99FA-4616-BD81-5233E44F3BB9}" type="pres">
      <dgm:prSet presAssocID="{3F4D8C9C-84E2-4B7C-A1B5-0A28AC33FB9C}" presName="negativeSpace" presStyleCnt="0"/>
      <dgm:spPr/>
    </dgm:pt>
    <dgm:pt modelId="{66010EAA-E2F6-4FBF-ABD8-D5514CE0031A}" type="pres">
      <dgm:prSet presAssocID="{3F4D8C9C-84E2-4B7C-A1B5-0A28AC33FB9C}" presName="childText" presStyleLbl="conFgAcc1" presStyleIdx="4" presStyleCnt="6">
        <dgm:presLayoutVars>
          <dgm:bulletEnabled val="1"/>
        </dgm:presLayoutVars>
      </dgm:prSet>
      <dgm:spPr/>
    </dgm:pt>
    <dgm:pt modelId="{B979C263-73B5-403A-9078-E33362FDE923}" type="pres">
      <dgm:prSet presAssocID="{694EB12E-F0E2-4353-8FDC-A0241E934119}" presName="spaceBetweenRectangles" presStyleCnt="0"/>
      <dgm:spPr/>
    </dgm:pt>
    <dgm:pt modelId="{5E366522-5B42-4EC1-B4CD-599DDC76642A}" type="pres">
      <dgm:prSet presAssocID="{B306B3BA-E4BD-4E4C-A268-2EBDAB705494}" presName="parentLin" presStyleCnt="0"/>
      <dgm:spPr/>
    </dgm:pt>
    <dgm:pt modelId="{3FB46F42-A169-4E50-8744-39D441470FEF}" type="pres">
      <dgm:prSet presAssocID="{B306B3BA-E4BD-4E4C-A268-2EBDAB705494}" presName="parentLeftMargin" presStyleLbl="node1" presStyleIdx="4" presStyleCnt="6"/>
      <dgm:spPr/>
      <dgm:t>
        <a:bodyPr/>
        <a:lstStyle/>
        <a:p>
          <a:endParaRPr lang="pt-BR"/>
        </a:p>
      </dgm:t>
    </dgm:pt>
    <dgm:pt modelId="{C863A3C1-C58D-421A-82CC-086CEF64E1A9}" type="pres">
      <dgm:prSet presAssocID="{B306B3BA-E4BD-4E4C-A268-2EBDAB705494}" presName="parentText" presStyleLbl="node1" presStyleIdx="5" presStyleCnt="6">
        <dgm:presLayoutVars>
          <dgm:chMax val="0"/>
          <dgm:bulletEnabled val="1"/>
        </dgm:presLayoutVars>
      </dgm:prSet>
      <dgm:spPr/>
      <dgm:t>
        <a:bodyPr/>
        <a:lstStyle/>
        <a:p>
          <a:endParaRPr lang="pt-BR"/>
        </a:p>
      </dgm:t>
    </dgm:pt>
    <dgm:pt modelId="{2B0F79A5-63EE-4F48-A74A-96DF94E8886A}" type="pres">
      <dgm:prSet presAssocID="{B306B3BA-E4BD-4E4C-A268-2EBDAB705494}" presName="negativeSpace" presStyleCnt="0"/>
      <dgm:spPr/>
    </dgm:pt>
    <dgm:pt modelId="{44BF7F81-F97A-4434-B487-D0852DC1997A}" type="pres">
      <dgm:prSet presAssocID="{B306B3BA-E4BD-4E4C-A268-2EBDAB705494}" presName="childText" presStyleLbl="conFgAcc1" presStyleIdx="5" presStyleCnt="6">
        <dgm:presLayoutVars>
          <dgm:bulletEnabled val="1"/>
        </dgm:presLayoutVars>
      </dgm:prSet>
      <dgm:spPr/>
    </dgm:pt>
  </dgm:ptLst>
  <dgm:cxnLst>
    <dgm:cxn modelId="{E66B65FA-A9C0-4DC4-BFA9-7CB482BEE540}" srcId="{30DD4404-D212-47C5-8AE4-3C40278423E2}" destId="{B306B3BA-E4BD-4E4C-A268-2EBDAB705494}" srcOrd="5" destOrd="0" parTransId="{81E2B241-8E49-4EB6-ACF8-C86E768A8E80}" sibTransId="{F35F704F-FC10-4734-9059-0160BE9B1BBD}"/>
    <dgm:cxn modelId="{965B4D50-591C-4A26-ABE1-FD5F4A16715E}" type="presOf" srcId="{C67F1E28-DE9A-4805-801C-A767C56D4C8E}" destId="{DEEE14E1-AE30-4FDC-8AAC-B763376DDAC0}" srcOrd="1" destOrd="0" presId="urn:microsoft.com/office/officeart/2005/8/layout/list1"/>
    <dgm:cxn modelId="{BB67D5D9-62E1-41F8-9263-F59C845B220E}" srcId="{30DD4404-D212-47C5-8AE4-3C40278423E2}" destId="{9BA13601-EF32-4C6C-8041-085B04D4542A}" srcOrd="3" destOrd="0" parTransId="{CCC4E8E0-2E34-4528-8E12-D005F36F8F54}" sibTransId="{3B404A87-BF2D-4FAE-8353-2EBBF57FBF5C}"/>
    <dgm:cxn modelId="{ECF46D0A-C12A-4A9B-AAE6-EE46A3089C48}" type="presOf" srcId="{3F4D8C9C-84E2-4B7C-A1B5-0A28AC33FB9C}" destId="{F6E88D83-2CEF-4E28-9FE8-37168C3E0454}" srcOrd="1" destOrd="0" presId="urn:microsoft.com/office/officeart/2005/8/layout/list1"/>
    <dgm:cxn modelId="{6B936C9F-B474-4443-8228-854300F6231B}" srcId="{30DD4404-D212-47C5-8AE4-3C40278423E2}" destId="{C67F1E28-DE9A-4805-801C-A767C56D4C8E}" srcOrd="2" destOrd="0" parTransId="{36BE7116-A4A3-4F77-B3F1-1EBE5582D633}" sibTransId="{7F1281E6-945C-40A2-9400-AAC9F5191ED9}"/>
    <dgm:cxn modelId="{D6EE4693-3C66-4583-8FF2-563FA894B772}" type="presOf" srcId="{3F4D8C9C-84E2-4B7C-A1B5-0A28AC33FB9C}" destId="{8E49C85A-B95A-4234-8678-651491726920}" srcOrd="0" destOrd="0" presId="urn:microsoft.com/office/officeart/2005/8/layout/list1"/>
    <dgm:cxn modelId="{10151EA3-57B2-4A1E-BD65-0601EE1B4811}" srcId="{30DD4404-D212-47C5-8AE4-3C40278423E2}" destId="{B157A05D-D452-4F85-8A8C-C438210380C1}" srcOrd="1" destOrd="0" parTransId="{BA28616D-26DF-4E8D-A620-A10067799221}" sibTransId="{315D1109-FAC7-481E-B5DC-1658E986049A}"/>
    <dgm:cxn modelId="{C27F3D77-7D98-42F5-9FB3-BABB00F20D71}" type="presOf" srcId="{9BA13601-EF32-4C6C-8041-085B04D4542A}" destId="{313E5E21-9EF9-4F50-9E9D-5E5633FBB05A}" srcOrd="0" destOrd="0" presId="urn:microsoft.com/office/officeart/2005/8/layout/list1"/>
    <dgm:cxn modelId="{26D71A31-6728-4593-965C-D765FA5AE0F9}" type="presOf" srcId="{6244A977-4515-4D2A-86FA-5F152AB48C1D}" destId="{C970ABF9-B8E6-487B-BDB8-34A2261BBDA3}" srcOrd="0" destOrd="0" presId="urn:microsoft.com/office/officeart/2005/8/layout/list1"/>
    <dgm:cxn modelId="{FC3AB956-35B0-47AD-B85B-404E38FF5D21}" type="presOf" srcId="{B306B3BA-E4BD-4E4C-A268-2EBDAB705494}" destId="{3FB46F42-A169-4E50-8744-39D441470FEF}" srcOrd="0" destOrd="0" presId="urn:microsoft.com/office/officeart/2005/8/layout/list1"/>
    <dgm:cxn modelId="{3A1F1B70-3573-4D0D-A391-121A71947C77}" srcId="{30DD4404-D212-47C5-8AE4-3C40278423E2}" destId="{6244A977-4515-4D2A-86FA-5F152AB48C1D}" srcOrd="0" destOrd="0" parTransId="{40277999-6B26-4ED1-A7B4-D51BFCD21E3A}" sibTransId="{C590C92E-518C-4D59-9959-3B6E99D185A3}"/>
    <dgm:cxn modelId="{B41F42A8-55CC-4063-B62C-C861FF4325E6}" type="presOf" srcId="{6244A977-4515-4D2A-86FA-5F152AB48C1D}" destId="{0FB7877F-DE7A-4CBE-9F1B-AAE38B0FCEB5}" srcOrd="1" destOrd="0" presId="urn:microsoft.com/office/officeart/2005/8/layout/list1"/>
    <dgm:cxn modelId="{BC696C5A-F6DA-4B30-961B-7177DD6B4CB1}" type="presOf" srcId="{C67F1E28-DE9A-4805-801C-A767C56D4C8E}" destId="{62976CCD-5E0E-4759-9E80-CD66EF9C2C44}" srcOrd="0" destOrd="0" presId="urn:microsoft.com/office/officeart/2005/8/layout/list1"/>
    <dgm:cxn modelId="{8FDA4DD9-B9AE-4096-8C82-CCC577E26B47}" type="presOf" srcId="{9BA13601-EF32-4C6C-8041-085B04D4542A}" destId="{1AF35B56-7CDA-4481-9E39-13FEC7299E93}" srcOrd="1" destOrd="0" presId="urn:microsoft.com/office/officeart/2005/8/layout/list1"/>
    <dgm:cxn modelId="{52B5EED3-BBBD-4165-8306-8BB5CCAF19A6}" type="presOf" srcId="{B157A05D-D452-4F85-8A8C-C438210380C1}" destId="{C191080A-BDF6-41CA-9745-7297B293FCE5}" srcOrd="1" destOrd="0" presId="urn:microsoft.com/office/officeart/2005/8/layout/list1"/>
    <dgm:cxn modelId="{CDA189B6-7BA2-42A0-93CC-7255E10AE741}" srcId="{30DD4404-D212-47C5-8AE4-3C40278423E2}" destId="{3F4D8C9C-84E2-4B7C-A1B5-0A28AC33FB9C}" srcOrd="4" destOrd="0" parTransId="{FF0CEF82-11E3-46FC-90D2-582528B90AF9}" sibTransId="{694EB12E-F0E2-4353-8FDC-A0241E934119}"/>
    <dgm:cxn modelId="{AA5F9460-7768-414A-8075-82EF70A42D99}" type="presOf" srcId="{B306B3BA-E4BD-4E4C-A268-2EBDAB705494}" destId="{C863A3C1-C58D-421A-82CC-086CEF64E1A9}" srcOrd="1" destOrd="0" presId="urn:microsoft.com/office/officeart/2005/8/layout/list1"/>
    <dgm:cxn modelId="{280E67E6-842F-4D38-814C-87AD68EF31F9}" type="presOf" srcId="{30DD4404-D212-47C5-8AE4-3C40278423E2}" destId="{F746247B-D148-4EF6-AB27-FFB62B5E6796}" srcOrd="0" destOrd="0" presId="urn:microsoft.com/office/officeart/2005/8/layout/list1"/>
    <dgm:cxn modelId="{08692AB7-DE85-4B4C-9E97-69E5B348C3E6}" type="presOf" srcId="{B157A05D-D452-4F85-8A8C-C438210380C1}" destId="{92D0BF68-B540-45D5-9548-A0F9BEA85EEA}" srcOrd="0" destOrd="0" presId="urn:microsoft.com/office/officeart/2005/8/layout/list1"/>
    <dgm:cxn modelId="{E2528031-19FB-4184-8976-C0743F97A34F}" type="presParOf" srcId="{F746247B-D148-4EF6-AB27-FFB62B5E6796}" destId="{E57D0D79-0E46-4653-81AD-533C4DE297A5}" srcOrd="0" destOrd="0" presId="urn:microsoft.com/office/officeart/2005/8/layout/list1"/>
    <dgm:cxn modelId="{1385D710-9034-43A6-9AB1-BB99EE0B29AB}" type="presParOf" srcId="{E57D0D79-0E46-4653-81AD-533C4DE297A5}" destId="{C970ABF9-B8E6-487B-BDB8-34A2261BBDA3}" srcOrd="0" destOrd="0" presId="urn:microsoft.com/office/officeart/2005/8/layout/list1"/>
    <dgm:cxn modelId="{F2EC93DA-3C8D-444E-9443-8ACCC43A3D3F}" type="presParOf" srcId="{E57D0D79-0E46-4653-81AD-533C4DE297A5}" destId="{0FB7877F-DE7A-4CBE-9F1B-AAE38B0FCEB5}" srcOrd="1" destOrd="0" presId="urn:microsoft.com/office/officeart/2005/8/layout/list1"/>
    <dgm:cxn modelId="{BF5354F4-BE28-49D4-B4CA-6ABA2BD1B5BD}" type="presParOf" srcId="{F746247B-D148-4EF6-AB27-FFB62B5E6796}" destId="{2EFC0717-F304-45B3-A1DF-AF81A09AF447}" srcOrd="1" destOrd="0" presId="urn:microsoft.com/office/officeart/2005/8/layout/list1"/>
    <dgm:cxn modelId="{D33D379E-D072-437F-8FCF-E0F5E7ED5F76}" type="presParOf" srcId="{F746247B-D148-4EF6-AB27-FFB62B5E6796}" destId="{84A3CAFC-2067-4664-B862-84792A37930F}" srcOrd="2" destOrd="0" presId="urn:microsoft.com/office/officeart/2005/8/layout/list1"/>
    <dgm:cxn modelId="{ACA82477-5ECF-4601-ABB0-62D61A50B35F}" type="presParOf" srcId="{F746247B-D148-4EF6-AB27-FFB62B5E6796}" destId="{62A5DE7E-1C16-4630-A015-4DCB546798AE}" srcOrd="3" destOrd="0" presId="urn:microsoft.com/office/officeart/2005/8/layout/list1"/>
    <dgm:cxn modelId="{86E575A7-8C87-4A12-A133-1030BE2D0D1C}" type="presParOf" srcId="{F746247B-D148-4EF6-AB27-FFB62B5E6796}" destId="{1ECC505D-5C08-4C70-A76A-EA9AB47CE70B}" srcOrd="4" destOrd="0" presId="urn:microsoft.com/office/officeart/2005/8/layout/list1"/>
    <dgm:cxn modelId="{3916C9E1-498F-463C-B63F-0814FFDAD269}" type="presParOf" srcId="{1ECC505D-5C08-4C70-A76A-EA9AB47CE70B}" destId="{92D0BF68-B540-45D5-9548-A0F9BEA85EEA}" srcOrd="0" destOrd="0" presId="urn:microsoft.com/office/officeart/2005/8/layout/list1"/>
    <dgm:cxn modelId="{35632A76-4DA0-4629-917F-3E3CC5BF3781}" type="presParOf" srcId="{1ECC505D-5C08-4C70-A76A-EA9AB47CE70B}" destId="{C191080A-BDF6-41CA-9745-7297B293FCE5}" srcOrd="1" destOrd="0" presId="urn:microsoft.com/office/officeart/2005/8/layout/list1"/>
    <dgm:cxn modelId="{546ED77E-1663-4B89-995C-067188120EAC}" type="presParOf" srcId="{F746247B-D148-4EF6-AB27-FFB62B5E6796}" destId="{553EA036-8108-43AB-B521-AA9E983ACDC1}" srcOrd="5" destOrd="0" presId="urn:microsoft.com/office/officeart/2005/8/layout/list1"/>
    <dgm:cxn modelId="{83F1DFF5-092E-4272-9C5E-C49E127E6D4D}" type="presParOf" srcId="{F746247B-D148-4EF6-AB27-FFB62B5E6796}" destId="{32384ECE-78A7-4941-BB3F-CD2025A9A7B6}" srcOrd="6" destOrd="0" presId="urn:microsoft.com/office/officeart/2005/8/layout/list1"/>
    <dgm:cxn modelId="{C6AC1A19-52FC-49D1-8E44-60D56B786D74}" type="presParOf" srcId="{F746247B-D148-4EF6-AB27-FFB62B5E6796}" destId="{72CC553F-F8B4-4767-925D-C1F9748E3882}" srcOrd="7" destOrd="0" presId="urn:microsoft.com/office/officeart/2005/8/layout/list1"/>
    <dgm:cxn modelId="{EF2ACFEC-172D-4139-9285-A896128BBD9F}" type="presParOf" srcId="{F746247B-D148-4EF6-AB27-FFB62B5E6796}" destId="{500C3668-C2B5-4587-875B-5988ABCA492F}" srcOrd="8" destOrd="0" presId="urn:microsoft.com/office/officeart/2005/8/layout/list1"/>
    <dgm:cxn modelId="{24E59FAC-B2B0-436C-8E56-BC0989C4D5EA}" type="presParOf" srcId="{500C3668-C2B5-4587-875B-5988ABCA492F}" destId="{62976CCD-5E0E-4759-9E80-CD66EF9C2C44}" srcOrd="0" destOrd="0" presId="urn:microsoft.com/office/officeart/2005/8/layout/list1"/>
    <dgm:cxn modelId="{0A725859-A410-49A8-B7A6-D852784B3211}" type="presParOf" srcId="{500C3668-C2B5-4587-875B-5988ABCA492F}" destId="{DEEE14E1-AE30-4FDC-8AAC-B763376DDAC0}" srcOrd="1" destOrd="0" presId="urn:microsoft.com/office/officeart/2005/8/layout/list1"/>
    <dgm:cxn modelId="{4C8133CD-BCA8-47DF-B8CD-A3968413589E}" type="presParOf" srcId="{F746247B-D148-4EF6-AB27-FFB62B5E6796}" destId="{4B6B8629-527E-4A88-A780-B0B0C366D686}" srcOrd="9" destOrd="0" presId="urn:microsoft.com/office/officeart/2005/8/layout/list1"/>
    <dgm:cxn modelId="{53BB99B6-4EBA-4DF3-AD0C-708EA6AB2A85}" type="presParOf" srcId="{F746247B-D148-4EF6-AB27-FFB62B5E6796}" destId="{BE1C3706-F3EA-40C5-AD3F-42644BBBA0D3}" srcOrd="10" destOrd="0" presId="urn:microsoft.com/office/officeart/2005/8/layout/list1"/>
    <dgm:cxn modelId="{B2D4D905-3A6E-4CF0-AFC4-70AE4208E1E0}" type="presParOf" srcId="{F746247B-D148-4EF6-AB27-FFB62B5E6796}" destId="{105F31C2-6070-4B06-B540-FF5A8039CEB3}" srcOrd="11" destOrd="0" presId="urn:microsoft.com/office/officeart/2005/8/layout/list1"/>
    <dgm:cxn modelId="{76D71452-73B1-4459-9B14-D7725CFBF431}" type="presParOf" srcId="{F746247B-D148-4EF6-AB27-FFB62B5E6796}" destId="{FA3FF944-9AF6-4723-991E-C7D8A9AE6D92}" srcOrd="12" destOrd="0" presId="urn:microsoft.com/office/officeart/2005/8/layout/list1"/>
    <dgm:cxn modelId="{DB143E4A-7CCE-4684-96A1-BF21FEEC1E79}" type="presParOf" srcId="{FA3FF944-9AF6-4723-991E-C7D8A9AE6D92}" destId="{313E5E21-9EF9-4F50-9E9D-5E5633FBB05A}" srcOrd="0" destOrd="0" presId="urn:microsoft.com/office/officeart/2005/8/layout/list1"/>
    <dgm:cxn modelId="{0E6FAE72-0946-4FEE-B4AA-AB8D985BBF88}" type="presParOf" srcId="{FA3FF944-9AF6-4723-991E-C7D8A9AE6D92}" destId="{1AF35B56-7CDA-4481-9E39-13FEC7299E93}" srcOrd="1" destOrd="0" presId="urn:microsoft.com/office/officeart/2005/8/layout/list1"/>
    <dgm:cxn modelId="{74D125A3-0AA9-4940-AB44-2943E1AF11F8}" type="presParOf" srcId="{F746247B-D148-4EF6-AB27-FFB62B5E6796}" destId="{471D33A5-C2A1-4D11-B63B-9647177B2C19}" srcOrd="13" destOrd="0" presId="urn:microsoft.com/office/officeart/2005/8/layout/list1"/>
    <dgm:cxn modelId="{B431E1EE-CF8B-4A55-BAC6-69B740A61474}" type="presParOf" srcId="{F746247B-D148-4EF6-AB27-FFB62B5E6796}" destId="{232CC9A0-A5C7-4098-91B8-5E519638CC42}" srcOrd="14" destOrd="0" presId="urn:microsoft.com/office/officeart/2005/8/layout/list1"/>
    <dgm:cxn modelId="{A3EE9C28-A75F-44BE-8756-A58705486A86}" type="presParOf" srcId="{F746247B-D148-4EF6-AB27-FFB62B5E6796}" destId="{62AE6016-5879-403F-BA0C-A23E6A73EEE2}" srcOrd="15" destOrd="0" presId="urn:microsoft.com/office/officeart/2005/8/layout/list1"/>
    <dgm:cxn modelId="{CA6A605A-254B-4CBF-AECD-E3E79C5B1F79}" type="presParOf" srcId="{F746247B-D148-4EF6-AB27-FFB62B5E6796}" destId="{506BCE01-F29A-46FB-BEDC-AD810BEC4730}" srcOrd="16" destOrd="0" presId="urn:microsoft.com/office/officeart/2005/8/layout/list1"/>
    <dgm:cxn modelId="{3A5040FE-59D5-4E84-87F1-4A8314DB60C7}" type="presParOf" srcId="{506BCE01-F29A-46FB-BEDC-AD810BEC4730}" destId="{8E49C85A-B95A-4234-8678-651491726920}" srcOrd="0" destOrd="0" presId="urn:microsoft.com/office/officeart/2005/8/layout/list1"/>
    <dgm:cxn modelId="{AB1703D9-5D98-49E8-884B-265AA8336D4B}" type="presParOf" srcId="{506BCE01-F29A-46FB-BEDC-AD810BEC4730}" destId="{F6E88D83-2CEF-4E28-9FE8-37168C3E0454}" srcOrd="1" destOrd="0" presId="urn:microsoft.com/office/officeart/2005/8/layout/list1"/>
    <dgm:cxn modelId="{315ABC3E-854E-4276-9F31-270132B6154C}" type="presParOf" srcId="{F746247B-D148-4EF6-AB27-FFB62B5E6796}" destId="{DC3BC2C7-99FA-4616-BD81-5233E44F3BB9}" srcOrd="17" destOrd="0" presId="urn:microsoft.com/office/officeart/2005/8/layout/list1"/>
    <dgm:cxn modelId="{5DB12484-4898-427A-89B1-93B11D0ECB52}" type="presParOf" srcId="{F746247B-D148-4EF6-AB27-FFB62B5E6796}" destId="{66010EAA-E2F6-4FBF-ABD8-D5514CE0031A}" srcOrd="18" destOrd="0" presId="urn:microsoft.com/office/officeart/2005/8/layout/list1"/>
    <dgm:cxn modelId="{89A7E88C-E9C1-4ED3-8527-5A577AAF6928}" type="presParOf" srcId="{F746247B-D148-4EF6-AB27-FFB62B5E6796}" destId="{B979C263-73B5-403A-9078-E33362FDE923}" srcOrd="19" destOrd="0" presId="urn:microsoft.com/office/officeart/2005/8/layout/list1"/>
    <dgm:cxn modelId="{F3FF35FF-DF96-43C6-B0C1-3E8CEBE9620D}" type="presParOf" srcId="{F746247B-D148-4EF6-AB27-FFB62B5E6796}" destId="{5E366522-5B42-4EC1-B4CD-599DDC76642A}" srcOrd="20" destOrd="0" presId="urn:microsoft.com/office/officeart/2005/8/layout/list1"/>
    <dgm:cxn modelId="{A64BC46F-CE43-421F-8681-928644A8AD21}" type="presParOf" srcId="{5E366522-5B42-4EC1-B4CD-599DDC76642A}" destId="{3FB46F42-A169-4E50-8744-39D441470FEF}" srcOrd="0" destOrd="0" presId="urn:microsoft.com/office/officeart/2005/8/layout/list1"/>
    <dgm:cxn modelId="{D6264D09-EC4A-463B-94B5-29FE590F7932}" type="presParOf" srcId="{5E366522-5B42-4EC1-B4CD-599DDC76642A}" destId="{C863A3C1-C58D-421A-82CC-086CEF64E1A9}" srcOrd="1" destOrd="0" presId="urn:microsoft.com/office/officeart/2005/8/layout/list1"/>
    <dgm:cxn modelId="{234BF679-5D8B-4070-8440-41A687C5AFF1}" type="presParOf" srcId="{F746247B-D148-4EF6-AB27-FFB62B5E6796}" destId="{2B0F79A5-63EE-4F48-A74A-96DF94E8886A}" srcOrd="21" destOrd="0" presId="urn:microsoft.com/office/officeart/2005/8/layout/list1"/>
    <dgm:cxn modelId="{D732EA57-8066-409C-A0C5-334EADA18A24}" type="presParOf" srcId="{F746247B-D148-4EF6-AB27-FFB62B5E6796}" destId="{44BF7F81-F97A-4434-B487-D0852DC1997A}"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9E5932F-F7AC-48E6-9208-9F0E0F9292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AB118432-4C0E-487A-ACE7-11F683DC16FA}">
      <dgm:prSet phldrT="[Texto]"/>
      <dgm:spPr/>
      <dgm:t>
        <a:bodyPr/>
        <a:lstStyle/>
        <a:p>
          <a:r>
            <a:rPr lang="pt-BR" dirty="0" smtClean="0"/>
            <a:t>Diretoria</a:t>
          </a:r>
          <a:endParaRPr lang="pt-BR" dirty="0"/>
        </a:p>
      </dgm:t>
    </dgm:pt>
    <dgm:pt modelId="{759C45A0-327C-439F-8CD7-0D5A2BD40119}" type="parTrans" cxnId="{C8BF9140-16B3-4EF8-BBAB-AE16FFF2CDD8}">
      <dgm:prSet/>
      <dgm:spPr/>
      <dgm:t>
        <a:bodyPr/>
        <a:lstStyle/>
        <a:p>
          <a:endParaRPr lang="pt-BR"/>
        </a:p>
      </dgm:t>
    </dgm:pt>
    <dgm:pt modelId="{CCB18148-2CE7-45FC-A87E-7C3FD586423B}" type="sibTrans" cxnId="{C8BF9140-16B3-4EF8-BBAB-AE16FFF2CDD8}">
      <dgm:prSet/>
      <dgm:spPr/>
      <dgm:t>
        <a:bodyPr/>
        <a:lstStyle/>
        <a:p>
          <a:endParaRPr lang="pt-BR"/>
        </a:p>
      </dgm:t>
    </dgm:pt>
    <dgm:pt modelId="{077EF3ED-0E17-469E-9A7B-7209FE72A39B}">
      <dgm:prSet phldrT="[Texto]"/>
      <dgm:spPr/>
      <dgm:t>
        <a:bodyPr/>
        <a:lstStyle/>
        <a:p>
          <a:r>
            <a:rPr lang="pt-BR" dirty="0" smtClean="0"/>
            <a:t>Coord. Qualidade</a:t>
          </a:r>
          <a:endParaRPr lang="pt-BR" dirty="0"/>
        </a:p>
      </dgm:t>
    </dgm:pt>
    <dgm:pt modelId="{A23CEBBD-7285-4C39-AF69-AE4FF6FA1F43}" type="parTrans" cxnId="{0B304653-5B47-4437-868D-8F6F81422F4F}">
      <dgm:prSet/>
      <dgm:spPr/>
      <dgm:t>
        <a:bodyPr/>
        <a:lstStyle/>
        <a:p>
          <a:endParaRPr lang="pt-BR"/>
        </a:p>
      </dgm:t>
    </dgm:pt>
    <dgm:pt modelId="{60B5D513-7B70-4E7B-9107-9116AE94FEC8}" type="sibTrans" cxnId="{0B304653-5B47-4437-868D-8F6F81422F4F}">
      <dgm:prSet/>
      <dgm:spPr/>
      <dgm:t>
        <a:bodyPr/>
        <a:lstStyle/>
        <a:p>
          <a:endParaRPr lang="pt-BR"/>
        </a:p>
      </dgm:t>
    </dgm:pt>
    <dgm:pt modelId="{C7422B4B-2160-4882-8F38-210AF42A968A}">
      <dgm:prSet phldrT="[Texto]"/>
      <dgm:spPr/>
      <dgm:t>
        <a:bodyPr/>
        <a:lstStyle/>
        <a:p>
          <a:r>
            <a:rPr lang="pt-BR" dirty="0" smtClean="0"/>
            <a:t>Atendimento ao cliente</a:t>
          </a:r>
          <a:endParaRPr lang="pt-BR" dirty="0"/>
        </a:p>
      </dgm:t>
    </dgm:pt>
    <dgm:pt modelId="{5A69C058-0912-4F2D-994F-3BCFD9692903}" type="parTrans" cxnId="{62E9A12F-6CD6-4B88-A0DF-4640A4958AEA}">
      <dgm:prSet/>
      <dgm:spPr/>
      <dgm:t>
        <a:bodyPr/>
        <a:lstStyle/>
        <a:p>
          <a:endParaRPr lang="pt-BR"/>
        </a:p>
      </dgm:t>
    </dgm:pt>
    <dgm:pt modelId="{25C7C459-083D-4FB6-8C7B-468A08DC4791}" type="sibTrans" cxnId="{62E9A12F-6CD6-4B88-A0DF-4640A4958AEA}">
      <dgm:prSet/>
      <dgm:spPr/>
      <dgm:t>
        <a:bodyPr/>
        <a:lstStyle/>
        <a:p>
          <a:endParaRPr lang="pt-BR"/>
        </a:p>
      </dgm:t>
    </dgm:pt>
    <dgm:pt modelId="{EB2BD043-6065-4095-A56A-F88942C70A80}">
      <dgm:prSet phldrT="[Texto]"/>
      <dgm:spPr/>
      <dgm:t>
        <a:bodyPr/>
        <a:lstStyle/>
        <a:p>
          <a:r>
            <a:rPr lang="pt-BR" dirty="0" err="1" smtClean="0"/>
            <a:t>Gte</a:t>
          </a:r>
          <a:r>
            <a:rPr lang="pt-BR" dirty="0" smtClean="0"/>
            <a:t> operações</a:t>
          </a:r>
          <a:endParaRPr lang="pt-BR" dirty="0"/>
        </a:p>
      </dgm:t>
    </dgm:pt>
    <dgm:pt modelId="{C780522C-4FAA-401D-BACC-1A3CED59CC64}" type="parTrans" cxnId="{2C54D1F4-8508-472B-918D-DC0D1C7080C2}">
      <dgm:prSet/>
      <dgm:spPr/>
      <dgm:t>
        <a:bodyPr/>
        <a:lstStyle/>
        <a:p>
          <a:endParaRPr lang="pt-BR"/>
        </a:p>
      </dgm:t>
    </dgm:pt>
    <dgm:pt modelId="{AF67874C-554E-4876-874B-2B891C2AD9A3}" type="sibTrans" cxnId="{2C54D1F4-8508-472B-918D-DC0D1C7080C2}">
      <dgm:prSet/>
      <dgm:spPr/>
      <dgm:t>
        <a:bodyPr/>
        <a:lstStyle/>
        <a:p>
          <a:endParaRPr lang="pt-BR"/>
        </a:p>
      </dgm:t>
    </dgm:pt>
    <dgm:pt modelId="{9E25DD8F-C36F-497A-92D1-87FB077A00CB}">
      <dgm:prSet phldrT="[Texto]"/>
      <dgm:spPr/>
      <dgm:t>
        <a:bodyPr/>
        <a:lstStyle/>
        <a:p>
          <a:r>
            <a:rPr lang="pt-BR" dirty="0" smtClean="0"/>
            <a:t>Supervisor operações / Coord. Qualidade</a:t>
          </a:r>
          <a:endParaRPr lang="pt-BR" dirty="0"/>
        </a:p>
      </dgm:t>
    </dgm:pt>
    <dgm:pt modelId="{FDE3C370-CD8F-4B5E-A861-818AC44605A1}" type="parTrans" cxnId="{446947D0-1E73-4EAC-8CFD-747A9BF6ED80}">
      <dgm:prSet/>
      <dgm:spPr/>
      <dgm:t>
        <a:bodyPr/>
        <a:lstStyle/>
        <a:p>
          <a:endParaRPr lang="pt-BR"/>
        </a:p>
      </dgm:t>
    </dgm:pt>
    <dgm:pt modelId="{91C71E50-4164-4252-9CBF-32C3DCF17E4B}" type="sibTrans" cxnId="{446947D0-1E73-4EAC-8CFD-747A9BF6ED80}">
      <dgm:prSet/>
      <dgm:spPr/>
      <dgm:t>
        <a:bodyPr/>
        <a:lstStyle/>
        <a:p>
          <a:endParaRPr lang="pt-BR"/>
        </a:p>
      </dgm:t>
    </dgm:pt>
    <dgm:pt modelId="{10C400A8-6735-4477-ACDE-F85C4A6BA213}">
      <dgm:prSet phldrT="[Texto]"/>
      <dgm:spPr/>
      <dgm:t>
        <a:bodyPr/>
        <a:lstStyle/>
        <a:p>
          <a:r>
            <a:rPr lang="pt-BR" dirty="0" smtClean="0"/>
            <a:t>Staff: SSMA e Qualidade</a:t>
          </a:r>
          <a:endParaRPr lang="pt-BR" dirty="0"/>
        </a:p>
      </dgm:t>
    </dgm:pt>
    <dgm:pt modelId="{F74C21EE-2CC8-467A-B168-471A51C0E3F6}" type="parTrans" cxnId="{842590BD-DCEF-46B7-81C6-300F0F35FCB5}">
      <dgm:prSet/>
      <dgm:spPr/>
      <dgm:t>
        <a:bodyPr/>
        <a:lstStyle/>
        <a:p>
          <a:endParaRPr lang="pt-BR"/>
        </a:p>
      </dgm:t>
    </dgm:pt>
    <dgm:pt modelId="{4FF656BE-3A6E-4C74-94FF-850FFEABBF27}" type="sibTrans" cxnId="{842590BD-DCEF-46B7-81C6-300F0F35FCB5}">
      <dgm:prSet/>
      <dgm:spPr/>
      <dgm:t>
        <a:bodyPr/>
        <a:lstStyle/>
        <a:p>
          <a:endParaRPr lang="pt-BR"/>
        </a:p>
      </dgm:t>
    </dgm:pt>
    <dgm:pt modelId="{F5DB6B88-2823-4583-900B-53BC80D294D6}" type="pres">
      <dgm:prSet presAssocID="{B9E5932F-F7AC-48E6-9208-9F0E0F929266}" presName="hierChild1" presStyleCnt="0">
        <dgm:presLayoutVars>
          <dgm:chPref val="1"/>
          <dgm:dir/>
          <dgm:animOne val="branch"/>
          <dgm:animLvl val="lvl"/>
          <dgm:resizeHandles/>
        </dgm:presLayoutVars>
      </dgm:prSet>
      <dgm:spPr/>
      <dgm:t>
        <a:bodyPr/>
        <a:lstStyle/>
        <a:p>
          <a:endParaRPr lang="pt-BR"/>
        </a:p>
      </dgm:t>
    </dgm:pt>
    <dgm:pt modelId="{83288BA0-0BCA-4EA6-80F3-A81E73FE89FC}" type="pres">
      <dgm:prSet presAssocID="{AB118432-4C0E-487A-ACE7-11F683DC16FA}" presName="hierRoot1" presStyleCnt="0"/>
      <dgm:spPr/>
    </dgm:pt>
    <dgm:pt modelId="{296C024F-DF91-4949-889A-9B71592D8F72}" type="pres">
      <dgm:prSet presAssocID="{AB118432-4C0E-487A-ACE7-11F683DC16FA}" presName="composite" presStyleCnt="0"/>
      <dgm:spPr/>
    </dgm:pt>
    <dgm:pt modelId="{4DBD9C02-6CE0-41F4-91A6-8970F122893C}" type="pres">
      <dgm:prSet presAssocID="{AB118432-4C0E-487A-ACE7-11F683DC16FA}" presName="background" presStyleLbl="node0" presStyleIdx="0" presStyleCnt="2"/>
      <dgm:spPr/>
    </dgm:pt>
    <dgm:pt modelId="{D7FC6198-A2C3-41AD-92C3-DF521DB9DEFC}" type="pres">
      <dgm:prSet presAssocID="{AB118432-4C0E-487A-ACE7-11F683DC16FA}" presName="text" presStyleLbl="fgAcc0" presStyleIdx="0" presStyleCnt="2" custLinFactNeighborX="96556" custLinFactNeighborY="-74703">
        <dgm:presLayoutVars>
          <dgm:chPref val="3"/>
        </dgm:presLayoutVars>
      </dgm:prSet>
      <dgm:spPr/>
      <dgm:t>
        <a:bodyPr/>
        <a:lstStyle/>
        <a:p>
          <a:endParaRPr lang="pt-BR"/>
        </a:p>
      </dgm:t>
    </dgm:pt>
    <dgm:pt modelId="{3536F804-044A-4D58-9D76-D1CFC06D8276}" type="pres">
      <dgm:prSet presAssocID="{AB118432-4C0E-487A-ACE7-11F683DC16FA}" presName="hierChild2" presStyleCnt="0"/>
      <dgm:spPr/>
    </dgm:pt>
    <dgm:pt modelId="{46057A01-A716-4B62-947C-A0F34D4D7F4A}" type="pres">
      <dgm:prSet presAssocID="{10C400A8-6735-4477-ACDE-F85C4A6BA213}" presName="hierRoot1" presStyleCnt="0"/>
      <dgm:spPr/>
    </dgm:pt>
    <dgm:pt modelId="{39EE51D9-0CEB-4209-A9C8-E48B82272554}" type="pres">
      <dgm:prSet presAssocID="{10C400A8-6735-4477-ACDE-F85C4A6BA213}" presName="composite" presStyleCnt="0"/>
      <dgm:spPr/>
    </dgm:pt>
    <dgm:pt modelId="{9C085B18-48C4-47AE-B064-D5CCF3D07437}" type="pres">
      <dgm:prSet presAssocID="{10C400A8-6735-4477-ACDE-F85C4A6BA213}" presName="background" presStyleLbl="node0" presStyleIdx="1" presStyleCnt="2"/>
      <dgm:spPr/>
    </dgm:pt>
    <dgm:pt modelId="{FC66117C-C298-4B17-A445-81C94F740D4E}" type="pres">
      <dgm:prSet presAssocID="{10C400A8-6735-4477-ACDE-F85C4A6BA213}" presName="text" presStyleLbl="fgAcc0" presStyleIdx="1" presStyleCnt="2" custLinFactX="400000" custLinFactY="-103360" custLinFactNeighborX="447656" custLinFactNeighborY="-200000">
        <dgm:presLayoutVars>
          <dgm:chPref val="3"/>
        </dgm:presLayoutVars>
      </dgm:prSet>
      <dgm:spPr/>
      <dgm:t>
        <a:bodyPr/>
        <a:lstStyle/>
        <a:p>
          <a:endParaRPr lang="pt-BR"/>
        </a:p>
      </dgm:t>
    </dgm:pt>
    <dgm:pt modelId="{97CA2C7E-A21B-4DAD-8F82-8BE68B6FAD5F}" type="pres">
      <dgm:prSet presAssocID="{10C400A8-6735-4477-ACDE-F85C4A6BA213}" presName="hierChild2" presStyleCnt="0"/>
      <dgm:spPr/>
    </dgm:pt>
    <dgm:pt modelId="{A3A2A890-9C33-4965-BD2C-25195D7FE82E}" type="pres">
      <dgm:prSet presAssocID="{A23CEBBD-7285-4C39-AF69-AE4FF6FA1F43}" presName="Name10" presStyleLbl="parChTrans1D2" presStyleIdx="0" presStyleCnt="2"/>
      <dgm:spPr/>
      <dgm:t>
        <a:bodyPr/>
        <a:lstStyle/>
        <a:p>
          <a:endParaRPr lang="pt-BR"/>
        </a:p>
      </dgm:t>
    </dgm:pt>
    <dgm:pt modelId="{0F428E29-43EB-4378-A13A-41C8B8EFB3D9}" type="pres">
      <dgm:prSet presAssocID="{077EF3ED-0E17-469E-9A7B-7209FE72A39B}" presName="hierRoot2" presStyleCnt="0"/>
      <dgm:spPr/>
    </dgm:pt>
    <dgm:pt modelId="{7845AE20-B24A-4651-8A10-FFE3C9FB19FC}" type="pres">
      <dgm:prSet presAssocID="{077EF3ED-0E17-469E-9A7B-7209FE72A39B}" presName="composite2" presStyleCnt="0"/>
      <dgm:spPr/>
    </dgm:pt>
    <dgm:pt modelId="{F2165C51-6C10-40E9-9A99-594896F22760}" type="pres">
      <dgm:prSet presAssocID="{077EF3ED-0E17-469E-9A7B-7209FE72A39B}" presName="background2" presStyleLbl="node2" presStyleIdx="0" presStyleCnt="2"/>
      <dgm:spPr/>
    </dgm:pt>
    <dgm:pt modelId="{94EA41C1-3121-48D3-8C57-E6E9912DEDD3}" type="pres">
      <dgm:prSet presAssocID="{077EF3ED-0E17-469E-9A7B-7209FE72A39B}" presName="text2" presStyleLbl="fgAcc2" presStyleIdx="0" presStyleCnt="2">
        <dgm:presLayoutVars>
          <dgm:chPref val="3"/>
        </dgm:presLayoutVars>
      </dgm:prSet>
      <dgm:spPr/>
      <dgm:t>
        <a:bodyPr/>
        <a:lstStyle/>
        <a:p>
          <a:endParaRPr lang="pt-BR"/>
        </a:p>
      </dgm:t>
    </dgm:pt>
    <dgm:pt modelId="{BFF931FC-9E52-4EDC-99EC-33A6D3AADFEA}" type="pres">
      <dgm:prSet presAssocID="{077EF3ED-0E17-469E-9A7B-7209FE72A39B}" presName="hierChild3" presStyleCnt="0"/>
      <dgm:spPr/>
    </dgm:pt>
    <dgm:pt modelId="{87D27C9E-3EF8-4882-B345-2683F4BD0B14}" type="pres">
      <dgm:prSet presAssocID="{5A69C058-0912-4F2D-994F-3BCFD9692903}" presName="Name17" presStyleLbl="parChTrans1D3" presStyleIdx="0" presStyleCnt="2"/>
      <dgm:spPr/>
      <dgm:t>
        <a:bodyPr/>
        <a:lstStyle/>
        <a:p>
          <a:endParaRPr lang="pt-BR"/>
        </a:p>
      </dgm:t>
    </dgm:pt>
    <dgm:pt modelId="{B96F9667-5E99-4431-B37B-95E905D35B81}" type="pres">
      <dgm:prSet presAssocID="{C7422B4B-2160-4882-8F38-210AF42A968A}" presName="hierRoot3" presStyleCnt="0"/>
      <dgm:spPr/>
    </dgm:pt>
    <dgm:pt modelId="{6B6EE885-C7C4-47E5-B869-B0A42CECEFCC}" type="pres">
      <dgm:prSet presAssocID="{C7422B4B-2160-4882-8F38-210AF42A968A}" presName="composite3" presStyleCnt="0"/>
      <dgm:spPr/>
    </dgm:pt>
    <dgm:pt modelId="{B8647627-943E-462B-884F-B732D721AFF0}" type="pres">
      <dgm:prSet presAssocID="{C7422B4B-2160-4882-8F38-210AF42A968A}" presName="background3" presStyleLbl="node3" presStyleIdx="0" presStyleCnt="2"/>
      <dgm:spPr/>
    </dgm:pt>
    <dgm:pt modelId="{03E2FABF-8312-40F7-8100-AC9C817EEB77}" type="pres">
      <dgm:prSet presAssocID="{C7422B4B-2160-4882-8F38-210AF42A968A}" presName="text3" presStyleLbl="fgAcc3" presStyleIdx="0" presStyleCnt="2">
        <dgm:presLayoutVars>
          <dgm:chPref val="3"/>
        </dgm:presLayoutVars>
      </dgm:prSet>
      <dgm:spPr/>
      <dgm:t>
        <a:bodyPr/>
        <a:lstStyle/>
        <a:p>
          <a:endParaRPr lang="pt-BR"/>
        </a:p>
      </dgm:t>
    </dgm:pt>
    <dgm:pt modelId="{B0F0E034-2207-4416-A548-803729533A6E}" type="pres">
      <dgm:prSet presAssocID="{C7422B4B-2160-4882-8F38-210AF42A968A}" presName="hierChild4" presStyleCnt="0"/>
      <dgm:spPr/>
    </dgm:pt>
    <dgm:pt modelId="{8DDFC3E2-72BA-47A7-80D1-2176131F3596}" type="pres">
      <dgm:prSet presAssocID="{C780522C-4FAA-401D-BACC-1A3CED59CC64}" presName="Name10" presStyleLbl="parChTrans1D2" presStyleIdx="1" presStyleCnt="2"/>
      <dgm:spPr/>
      <dgm:t>
        <a:bodyPr/>
        <a:lstStyle/>
        <a:p>
          <a:endParaRPr lang="pt-BR"/>
        </a:p>
      </dgm:t>
    </dgm:pt>
    <dgm:pt modelId="{B6A010D7-819C-4634-B8FA-80527A793AC5}" type="pres">
      <dgm:prSet presAssocID="{EB2BD043-6065-4095-A56A-F88942C70A80}" presName="hierRoot2" presStyleCnt="0"/>
      <dgm:spPr/>
    </dgm:pt>
    <dgm:pt modelId="{70DC1ABF-18CF-494A-A415-62C9F5F8AAA1}" type="pres">
      <dgm:prSet presAssocID="{EB2BD043-6065-4095-A56A-F88942C70A80}" presName="composite2" presStyleCnt="0"/>
      <dgm:spPr/>
    </dgm:pt>
    <dgm:pt modelId="{7A5B1B0C-E011-494A-9D4B-EBBEB93649BA}" type="pres">
      <dgm:prSet presAssocID="{EB2BD043-6065-4095-A56A-F88942C70A80}" presName="background2" presStyleLbl="node2" presStyleIdx="1" presStyleCnt="2"/>
      <dgm:spPr/>
    </dgm:pt>
    <dgm:pt modelId="{15D2EE81-50B0-4A7D-9396-F3FDA1DA9F49}" type="pres">
      <dgm:prSet presAssocID="{EB2BD043-6065-4095-A56A-F88942C70A80}" presName="text2" presStyleLbl="fgAcc2" presStyleIdx="1" presStyleCnt="2" custLinFactNeighborX="3030" custLinFactNeighborY="36253">
        <dgm:presLayoutVars>
          <dgm:chPref val="3"/>
        </dgm:presLayoutVars>
      </dgm:prSet>
      <dgm:spPr/>
      <dgm:t>
        <a:bodyPr/>
        <a:lstStyle/>
        <a:p>
          <a:endParaRPr lang="pt-BR"/>
        </a:p>
      </dgm:t>
    </dgm:pt>
    <dgm:pt modelId="{B421F780-A21C-4202-9420-B469FF2AF60B}" type="pres">
      <dgm:prSet presAssocID="{EB2BD043-6065-4095-A56A-F88942C70A80}" presName="hierChild3" presStyleCnt="0"/>
      <dgm:spPr/>
    </dgm:pt>
    <dgm:pt modelId="{2D6D82E4-86A9-45A0-B2C8-534C3DF59853}" type="pres">
      <dgm:prSet presAssocID="{FDE3C370-CD8F-4B5E-A861-818AC44605A1}" presName="Name17" presStyleLbl="parChTrans1D3" presStyleIdx="1" presStyleCnt="2"/>
      <dgm:spPr/>
      <dgm:t>
        <a:bodyPr/>
        <a:lstStyle/>
        <a:p>
          <a:endParaRPr lang="pt-BR"/>
        </a:p>
      </dgm:t>
    </dgm:pt>
    <dgm:pt modelId="{89514340-483F-4282-ABCE-6970B1A96D62}" type="pres">
      <dgm:prSet presAssocID="{9E25DD8F-C36F-497A-92D1-87FB077A00CB}" presName="hierRoot3" presStyleCnt="0"/>
      <dgm:spPr/>
    </dgm:pt>
    <dgm:pt modelId="{1DFDE637-78CD-4511-878F-B33A4A0A4D1E}" type="pres">
      <dgm:prSet presAssocID="{9E25DD8F-C36F-497A-92D1-87FB077A00CB}" presName="composite3" presStyleCnt="0"/>
      <dgm:spPr/>
    </dgm:pt>
    <dgm:pt modelId="{558C0A8E-7F65-405D-82DE-167F481B070E}" type="pres">
      <dgm:prSet presAssocID="{9E25DD8F-C36F-497A-92D1-87FB077A00CB}" presName="background3" presStyleLbl="node3" presStyleIdx="1" presStyleCnt="2"/>
      <dgm:spPr/>
    </dgm:pt>
    <dgm:pt modelId="{66BA6B95-5B9C-4111-AA45-B39FD9610D52}" type="pres">
      <dgm:prSet presAssocID="{9E25DD8F-C36F-497A-92D1-87FB077A00CB}" presName="text3" presStyleLbl="fgAcc3" presStyleIdx="1" presStyleCnt="2" custLinFactNeighborX="11111" custLinFactNeighborY="30687">
        <dgm:presLayoutVars>
          <dgm:chPref val="3"/>
        </dgm:presLayoutVars>
      </dgm:prSet>
      <dgm:spPr/>
      <dgm:t>
        <a:bodyPr/>
        <a:lstStyle/>
        <a:p>
          <a:endParaRPr lang="pt-BR"/>
        </a:p>
      </dgm:t>
    </dgm:pt>
    <dgm:pt modelId="{4246CB7F-7CCD-41D0-882A-D0772A4A1561}" type="pres">
      <dgm:prSet presAssocID="{9E25DD8F-C36F-497A-92D1-87FB077A00CB}" presName="hierChild4" presStyleCnt="0"/>
      <dgm:spPr/>
    </dgm:pt>
  </dgm:ptLst>
  <dgm:cxnLst>
    <dgm:cxn modelId="{0C2323FD-DE0B-420A-A07E-2BE40393B9E8}" type="presOf" srcId="{C7422B4B-2160-4882-8F38-210AF42A968A}" destId="{03E2FABF-8312-40F7-8100-AC9C817EEB77}" srcOrd="0" destOrd="0" presId="urn:microsoft.com/office/officeart/2005/8/layout/hierarchy1"/>
    <dgm:cxn modelId="{62E9A12F-6CD6-4B88-A0DF-4640A4958AEA}" srcId="{077EF3ED-0E17-469E-9A7B-7209FE72A39B}" destId="{C7422B4B-2160-4882-8F38-210AF42A968A}" srcOrd="0" destOrd="0" parTransId="{5A69C058-0912-4F2D-994F-3BCFD9692903}" sibTransId="{25C7C459-083D-4FB6-8C7B-468A08DC4791}"/>
    <dgm:cxn modelId="{2F37242C-3B5F-4504-B372-EF9440EA52A3}" type="presOf" srcId="{EB2BD043-6065-4095-A56A-F88942C70A80}" destId="{15D2EE81-50B0-4A7D-9396-F3FDA1DA9F49}" srcOrd="0" destOrd="0" presId="urn:microsoft.com/office/officeart/2005/8/layout/hierarchy1"/>
    <dgm:cxn modelId="{C8BF9140-16B3-4EF8-BBAB-AE16FFF2CDD8}" srcId="{B9E5932F-F7AC-48E6-9208-9F0E0F929266}" destId="{AB118432-4C0E-487A-ACE7-11F683DC16FA}" srcOrd="0" destOrd="0" parTransId="{759C45A0-327C-439F-8CD7-0D5A2BD40119}" sibTransId="{CCB18148-2CE7-45FC-A87E-7C3FD586423B}"/>
    <dgm:cxn modelId="{842590BD-DCEF-46B7-81C6-300F0F35FCB5}" srcId="{B9E5932F-F7AC-48E6-9208-9F0E0F929266}" destId="{10C400A8-6735-4477-ACDE-F85C4A6BA213}" srcOrd="1" destOrd="0" parTransId="{F74C21EE-2CC8-467A-B168-471A51C0E3F6}" sibTransId="{4FF656BE-3A6E-4C74-94FF-850FFEABBF27}"/>
    <dgm:cxn modelId="{2C54D1F4-8508-472B-918D-DC0D1C7080C2}" srcId="{10C400A8-6735-4477-ACDE-F85C4A6BA213}" destId="{EB2BD043-6065-4095-A56A-F88942C70A80}" srcOrd="1" destOrd="0" parTransId="{C780522C-4FAA-401D-BACC-1A3CED59CC64}" sibTransId="{AF67874C-554E-4876-874B-2B891C2AD9A3}"/>
    <dgm:cxn modelId="{F2A09EF0-76CE-4D3B-85B2-73D7F150B379}" type="presOf" srcId="{C780522C-4FAA-401D-BACC-1A3CED59CC64}" destId="{8DDFC3E2-72BA-47A7-80D1-2176131F3596}" srcOrd="0" destOrd="0" presId="urn:microsoft.com/office/officeart/2005/8/layout/hierarchy1"/>
    <dgm:cxn modelId="{0B304653-5B47-4437-868D-8F6F81422F4F}" srcId="{10C400A8-6735-4477-ACDE-F85C4A6BA213}" destId="{077EF3ED-0E17-469E-9A7B-7209FE72A39B}" srcOrd="0" destOrd="0" parTransId="{A23CEBBD-7285-4C39-AF69-AE4FF6FA1F43}" sibTransId="{60B5D513-7B70-4E7B-9107-9116AE94FEC8}"/>
    <dgm:cxn modelId="{F612E66F-5866-4F1E-8C72-2FD8DC265AD0}" type="presOf" srcId="{FDE3C370-CD8F-4B5E-A861-818AC44605A1}" destId="{2D6D82E4-86A9-45A0-B2C8-534C3DF59853}" srcOrd="0" destOrd="0" presId="urn:microsoft.com/office/officeart/2005/8/layout/hierarchy1"/>
    <dgm:cxn modelId="{EB80E0FC-AF9C-4ED9-BD1D-675064EE2E62}" type="presOf" srcId="{9E25DD8F-C36F-497A-92D1-87FB077A00CB}" destId="{66BA6B95-5B9C-4111-AA45-B39FD9610D52}" srcOrd="0" destOrd="0" presId="urn:microsoft.com/office/officeart/2005/8/layout/hierarchy1"/>
    <dgm:cxn modelId="{7C31D3F5-DC24-45E3-B05D-DD8039316447}" type="presOf" srcId="{B9E5932F-F7AC-48E6-9208-9F0E0F929266}" destId="{F5DB6B88-2823-4583-900B-53BC80D294D6}" srcOrd="0" destOrd="0" presId="urn:microsoft.com/office/officeart/2005/8/layout/hierarchy1"/>
    <dgm:cxn modelId="{21A01C45-51F0-4759-8A94-415C7C7B86C7}" type="presOf" srcId="{5A69C058-0912-4F2D-994F-3BCFD9692903}" destId="{87D27C9E-3EF8-4882-B345-2683F4BD0B14}" srcOrd="0" destOrd="0" presId="urn:microsoft.com/office/officeart/2005/8/layout/hierarchy1"/>
    <dgm:cxn modelId="{E485A613-1C0A-4861-AD00-4D5E5D696C16}" type="presOf" srcId="{A23CEBBD-7285-4C39-AF69-AE4FF6FA1F43}" destId="{A3A2A890-9C33-4965-BD2C-25195D7FE82E}" srcOrd="0" destOrd="0" presId="urn:microsoft.com/office/officeart/2005/8/layout/hierarchy1"/>
    <dgm:cxn modelId="{EB003A35-440B-491D-95A4-46BA0BF5CD45}" type="presOf" srcId="{AB118432-4C0E-487A-ACE7-11F683DC16FA}" destId="{D7FC6198-A2C3-41AD-92C3-DF521DB9DEFC}" srcOrd="0" destOrd="0" presId="urn:microsoft.com/office/officeart/2005/8/layout/hierarchy1"/>
    <dgm:cxn modelId="{1E79B3CB-639B-4564-A68E-327D188E9B96}" type="presOf" srcId="{077EF3ED-0E17-469E-9A7B-7209FE72A39B}" destId="{94EA41C1-3121-48D3-8C57-E6E9912DEDD3}" srcOrd="0" destOrd="0" presId="urn:microsoft.com/office/officeart/2005/8/layout/hierarchy1"/>
    <dgm:cxn modelId="{5ED2D24C-3502-4D13-9736-3F29BCB44B18}" type="presOf" srcId="{10C400A8-6735-4477-ACDE-F85C4A6BA213}" destId="{FC66117C-C298-4B17-A445-81C94F740D4E}" srcOrd="0" destOrd="0" presId="urn:microsoft.com/office/officeart/2005/8/layout/hierarchy1"/>
    <dgm:cxn modelId="{446947D0-1E73-4EAC-8CFD-747A9BF6ED80}" srcId="{EB2BD043-6065-4095-A56A-F88942C70A80}" destId="{9E25DD8F-C36F-497A-92D1-87FB077A00CB}" srcOrd="0" destOrd="0" parTransId="{FDE3C370-CD8F-4B5E-A861-818AC44605A1}" sibTransId="{91C71E50-4164-4252-9CBF-32C3DCF17E4B}"/>
    <dgm:cxn modelId="{DFECB779-2A55-49BD-A930-E819122E13AA}" type="presParOf" srcId="{F5DB6B88-2823-4583-900B-53BC80D294D6}" destId="{83288BA0-0BCA-4EA6-80F3-A81E73FE89FC}" srcOrd="0" destOrd="0" presId="urn:microsoft.com/office/officeart/2005/8/layout/hierarchy1"/>
    <dgm:cxn modelId="{7886D240-F1B9-4E98-9782-C4DCB9C6CE47}" type="presParOf" srcId="{83288BA0-0BCA-4EA6-80F3-A81E73FE89FC}" destId="{296C024F-DF91-4949-889A-9B71592D8F72}" srcOrd="0" destOrd="0" presId="urn:microsoft.com/office/officeart/2005/8/layout/hierarchy1"/>
    <dgm:cxn modelId="{FD7A28FA-9C74-4F70-A20E-AB2C974A0181}" type="presParOf" srcId="{296C024F-DF91-4949-889A-9B71592D8F72}" destId="{4DBD9C02-6CE0-41F4-91A6-8970F122893C}" srcOrd="0" destOrd="0" presId="urn:microsoft.com/office/officeart/2005/8/layout/hierarchy1"/>
    <dgm:cxn modelId="{1E641666-435D-4E44-91B4-FB0F3FA42B5E}" type="presParOf" srcId="{296C024F-DF91-4949-889A-9B71592D8F72}" destId="{D7FC6198-A2C3-41AD-92C3-DF521DB9DEFC}" srcOrd="1" destOrd="0" presId="urn:microsoft.com/office/officeart/2005/8/layout/hierarchy1"/>
    <dgm:cxn modelId="{B4255922-E3C2-4EE1-8600-3D1EC21E4726}" type="presParOf" srcId="{83288BA0-0BCA-4EA6-80F3-A81E73FE89FC}" destId="{3536F804-044A-4D58-9D76-D1CFC06D8276}" srcOrd="1" destOrd="0" presId="urn:microsoft.com/office/officeart/2005/8/layout/hierarchy1"/>
    <dgm:cxn modelId="{DA1C112E-5FB7-4EBA-9122-3F4EED138E20}" type="presParOf" srcId="{F5DB6B88-2823-4583-900B-53BC80D294D6}" destId="{46057A01-A716-4B62-947C-A0F34D4D7F4A}" srcOrd="1" destOrd="0" presId="urn:microsoft.com/office/officeart/2005/8/layout/hierarchy1"/>
    <dgm:cxn modelId="{6A635ED5-ED1F-4B2F-BCBA-23274E35C924}" type="presParOf" srcId="{46057A01-A716-4B62-947C-A0F34D4D7F4A}" destId="{39EE51D9-0CEB-4209-A9C8-E48B82272554}" srcOrd="0" destOrd="0" presId="urn:microsoft.com/office/officeart/2005/8/layout/hierarchy1"/>
    <dgm:cxn modelId="{AB9399C5-CAF0-48B0-BB8C-F7DCF63190D7}" type="presParOf" srcId="{39EE51D9-0CEB-4209-A9C8-E48B82272554}" destId="{9C085B18-48C4-47AE-B064-D5CCF3D07437}" srcOrd="0" destOrd="0" presId="urn:microsoft.com/office/officeart/2005/8/layout/hierarchy1"/>
    <dgm:cxn modelId="{7B6AAE98-205E-4299-8E48-70355D2431A6}" type="presParOf" srcId="{39EE51D9-0CEB-4209-A9C8-E48B82272554}" destId="{FC66117C-C298-4B17-A445-81C94F740D4E}" srcOrd="1" destOrd="0" presId="urn:microsoft.com/office/officeart/2005/8/layout/hierarchy1"/>
    <dgm:cxn modelId="{CFDEF6D8-A3FA-40EE-B6E6-8733E16433A1}" type="presParOf" srcId="{46057A01-A716-4B62-947C-A0F34D4D7F4A}" destId="{97CA2C7E-A21B-4DAD-8F82-8BE68B6FAD5F}" srcOrd="1" destOrd="0" presId="urn:microsoft.com/office/officeart/2005/8/layout/hierarchy1"/>
    <dgm:cxn modelId="{A373B0F4-BEB1-4636-858B-4760EB8A5EEE}" type="presParOf" srcId="{97CA2C7E-A21B-4DAD-8F82-8BE68B6FAD5F}" destId="{A3A2A890-9C33-4965-BD2C-25195D7FE82E}" srcOrd="0" destOrd="0" presId="urn:microsoft.com/office/officeart/2005/8/layout/hierarchy1"/>
    <dgm:cxn modelId="{673158F8-8989-4A2C-ADB9-FB1974B0AA8C}" type="presParOf" srcId="{97CA2C7E-A21B-4DAD-8F82-8BE68B6FAD5F}" destId="{0F428E29-43EB-4378-A13A-41C8B8EFB3D9}" srcOrd="1" destOrd="0" presId="urn:microsoft.com/office/officeart/2005/8/layout/hierarchy1"/>
    <dgm:cxn modelId="{5A3C3065-46BB-4107-99B1-8246C4AFB188}" type="presParOf" srcId="{0F428E29-43EB-4378-A13A-41C8B8EFB3D9}" destId="{7845AE20-B24A-4651-8A10-FFE3C9FB19FC}" srcOrd="0" destOrd="0" presId="urn:microsoft.com/office/officeart/2005/8/layout/hierarchy1"/>
    <dgm:cxn modelId="{D657D1E5-0675-4A4E-81BD-94E8B5518AAA}" type="presParOf" srcId="{7845AE20-B24A-4651-8A10-FFE3C9FB19FC}" destId="{F2165C51-6C10-40E9-9A99-594896F22760}" srcOrd="0" destOrd="0" presId="urn:microsoft.com/office/officeart/2005/8/layout/hierarchy1"/>
    <dgm:cxn modelId="{20A30BA6-7AD8-4057-9D9D-725A5CE5EF06}" type="presParOf" srcId="{7845AE20-B24A-4651-8A10-FFE3C9FB19FC}" destId="{94EA41C1-3121-48D3-8C57-E6E9912DEDD3}" srcOrd="1" destOrd="0" presId="urn:microsoft.com/office/officeart/2005/8/layout/hierarchy1"/>
    <dgm:cxn modelId="{C041B4B7-BFEE-4339-A56B-F60A84C41D06}" type="presParOf" srcId="{0F428E29-43EB-4378-A13A-41C8B8EFB3D9}" destId="{BFF931FC-9E52-4EDC-99EC-33A6D3AADFEA}" srcOrd="1" destOrd="0" presId="urn:microsoft.com/office/officeart/2005/8/layout/hierarchy1"/>
    <dgm:cxn modelId="{1CA9AB83-E7AB-48C9-AB60-35190CB9D490}" type="presParOf" srcId="{BFF931FC-9E52-4EDC-99EC-33A6D3AADFEA}" destId="{87D27C9E-3EF8-4882-B345-2683F4BD0B14}" srcOrd="0" destOrd="0" presId="urn:microsoft.com/office/officeart/2005/8/layout/hierarchy1"/>
    <dgm:cxn modelId="{AEB8007C-D791-4D08-B624-4CC2988277F5}" type="presParOf" srcId="{BFF931FC-9E52-4EDC-99EC-33A6D3AADFEA}" destId="{B96F9667-5E99-4431-B37B-95E905D35B81}" srcOrd="1" destOrd="0" presId="urn:microsoft.com/office/officeart/2005/8/layout/hierarchy1"/>
    <dgm:cxn modelId="{4D1D0DFB-CFC8-4CD5-B49A-B51EE780AD70}" type="presParOf" srcId="{B96F9667-5E99-4431-B37B-95E905D35B81}" destId="{6B6EE885-C7C4-47E5-B869-B0A42CECEFCC}" srcOrd="0" destOrd="0" presId="urn:microsoft.com/office/officeart/2005/8/layout/hierarchy1"/>
    <dgm:cxn modelId="{003361E4-5D08-499E-8446-3752FB317DBF}" type="presParOf" srcId="{6B6EE885-C7C4-47E5-B869-B0A42CECEFCC}" destId="{B8647627-943E-462B-884F-B732D721AFF0}" srcOrd="0" destOrd="0" presId="urn:microsoft.com/office/officeart/2005/8/layout/hierarchy1"/>
    <dgm:cxn modelId="{0EC8DCC8-A301-4B8D-93F6-CF12A9546C5B}" type="presParOf" srcId="{6B6EE885-C7C4-47E5-B869-B0A42CECEFCC}" destId="{03E2FABF-8312-40F7-8100-AC9C817EEB77}" srcOrd="1" destOrd="0" presId="urn:microsoft.com/office/officeart/2005/8/layout/hierarchy1"/>
    <dgm:cxn modelId="{D59C8D2B-98CB-4CA7-AA29-F0BBBF1EBF40}" type="presParOf" srcId="{B96F9667-5E99-4431-B37B-95E905D35B81}" destId="{B0F0E034-2207-4416-A548-803729533A6E}" srcOrd="1" destOrd="0" presId="urn:microsoft.com/office/officeart/2005/8/layout/hierarchy1"/>
    <dgm:cxn modelId="{24EDEFAD-D12A-46A1-ADAF-AB6D9C355E46}" type="presParOf" srcId="{97CA2C7E-A21B-4DAD-8F82-8BE68B6FAD5F}" destId="{8DDFC3E2-72BA-47A7-80D1-2176131F3596}" srcOrd="2" destOrd="0" presId="urn:microsoft.com/office/officeart/2005/8/layout/hierarchy1"/>
    <dgm:cxn modelId="{9D95BC88-B287-41C8-BBF0-DC851EEAC5C0}" type="presParOf" srcId="{97CA2C7E-A21B-4DAD-8F82-8BE68B6FAD5F}" destId="{B6A010D7-819C-4634-B8FA-80527A793AC5}" srcOrd="3" destOrd="0" presId="urn:microsoft.com/office/officeart/2005/8/layout/hierarchy1"/>
    <dgm:cxn modelId="{55E216C8-8E84-464B-AECB-E1937AAC92DC}" type="presParOf" srcId="{B6A010D7-819C-4634-B8FA-80527A793AC5}" destId="{70DC1ABF-18CF-494A-A415-62C9F5F8AAA1}" srcOrd="0" destOrd="0" presId="urn:microsoft.com/office/officeart/2005/8/layout/hierarchy1"/>
    <dgm:cxn modelId="{7CDDBF77-18EF-4BE3-BBBE-8B48D439BE39}" type="presParOf" srcId="{70DC1ABF-18CF-494A-A415-62C9F5F8AAA1}" destId="{7A5B1B0C-E011-494A-9D4B-EBBEB93649BA}" srcOrd="0" destOrd="0" presId="urn:microsoft.com/office/officeart/2005/8/layout/hierarchy1"/>
    <dgm:cxn modelId="{B138D915-447C-4AC1-9AE1-AC0EEF7A9D41}" type="presParOf" srcId="{70DC1ABF-18CF-494A-A415-62C9F5F8AAA1}" destId="{15D2EE81-50B0-4A7D-9396-F3FDA1DA9F49}" srcOrd="1" destOrd="0" presId="urn:microsoft.com/office/officeart/2005/8/layout/hierarchy1"/>
    <dgm:cxn modelId="{0699E350-BD8E-462E-AFF0-D9BA24AFFFEF}" type="presParOf" srcId="{B6A010D7-819C-4634-B8FA-80527A793AC5}" destId="{B421F780-A21C-4202-9420-B469FF2AF60B}" srcOrd="1" destOrd="0" presId="urn:microsoft.com/office/officeart/2005/8/layout/hierarchy1"/>
    <dgm:cxn modelId="{14C294CE-1594-4C82-88AB-BD4134E69ACA}" type="presParOf" srcId="{B421F780-A21C-4202-9420-B469FF2AF60B}" destId="{2D6D82E4-86A9-45A0-B2C8-534C3DF59853}" srcOrd="0" destOrd="0" presId="urn:microsoft.com/office/officeart/2005/8/layout/hierarchy1"/>
    <dgm:cxn modelId="{E64250FD-648F-4C45-9DE3-2187CF5F9018}" type="presParOf" srcId="{B421F780-A21C-4202-9420-B469FF2AF60B}" destId="{89514340-483F-4282-ABCE-6970B1A96D62}" srcOrd="1" destOrd="0" presId="urn:microsoft.com/office/officeart/2005/8/layout/hierarchy1"/>
    <dgm:cxn modelId="{BEFF5415-1895-4D41-8434-87BAB2FDCE41}" type="presParOf" srcId="{89514340-483F-4282-ABCE-6970B1A96D62}" destId="{1DFDE637-78CD-4511-878F-B33A4A0A4D1E}" srcOrd="0" destOrd="0" presId="urn:microsoft.com/office/officeart/2005/8/layout/hierarchy1"/>
    <dgm:cxn modelId="{36A25D2B-D18F-4FA2-8E67-71BBBB0B0F6D}" type="presParOf" srcId="{1DFDE637-78CD-4511-878F-B33A4A0A4D1E}" destId="{558C0A8E-7F65-405D-82DE-167F481B070E}" srcOrd="0" destOrd="0" presId="urn:microsoft.com/office/officeart/2005/8/layout/hierarchy1"/>
    <dgm:cxn modelId="{28C62075-7E8B-419D-A268-0C6107F3EC42}" type="presParOf" srcId="{1DFDE637-78CD-4511-878F-B33A4A0A4D1E}" destId="{66BA6B95-5B9C-4111-AA45-B39FD9610D52}" srcOrd="1" destOrd="0" presId="urn:microsoft.com/office/officeart/2005/8/layout/hierarchy1"/>
    <dgm:cxn modelId="{9B2DB6A0-2607-49E0-9954-3DD49479B750}" type="presParOf" srcId="{89514340-483F-4282-ABCE-6970B1A96D62}" destId="{4246CB7F-7CCD-41D0-882A-D0772A4A156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7F82BF-5224-4970-A1B0-E4818B4863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2E4CFFBA-7E56-4582-9CC1-94ACF10AE4A8}">
      <dgm:prSet phldrT="[Texto]"/>
      <dgm:spPr>
        <a:solidFill>
          <a:schemeClr val="accent6">
            <a:lumMod val="75000"/>
          </a:schemeClr>
        </a:solidFill>
      </dgm:spPr>
      <dgm:t>
        <a:bodyPr/>
        <a:lstStyle/>
        <a:p>
          <a:r>
            <a:rPr lang="pt-BR" dirty="0" smtClean="0"/>
            <a:t>a. Conduzindo uma auditoria interna;</a:t>
          </a:r>
        </a:p>
        <a:p>
          <a:r>
            <a:rPr lang="pt-BR" dirty="0" smtClean="0"/>
            <a:t>b. Abertura de Não conformidades;</a:t>
          </a:r>
        </a:p>
        <a:p>
          <a:r>
            <a:rPr lang="pt-BR" dirty="0" smtClean="0"/>
            <a:t>c. Plano de Ações</a:t>
          </a:r>
          <a:endParaRPr lang="pt-BR" dirty="0"/>
        </a:p>
      </dgm:t>
    </dgm:pt>
    <dgm:pt modelId="{BD84CF85-173B-4F13-8A8C-603BDDBC9335}" type="parTrans" cxnId="{F779C075-6B2E-4FA5-BA3E-10A470B536D4}">
      <dgm:prSet/>
      <dgm:spPr/>
      <dgm:t>
        <a:bodyPr/>
        <a:lstStyle/>
        <a:p>
          <a:endParaRPr lang="pt-BR"/>
        </a:p>
      </dgm:t>
    </dgm:pt>
    <dgm:pt modelId="{2506F80B-3D7F-4ADE-9333-8C9FABA3DD38}" type="sibTrans" cxnId="{F779C075-6B2E-4FA5-BA3E-10A470B536D4}">
      <dgm:prSet/>
      <dgm:spPr/>
      <dgm:t>
        <a:bodyPr/>
        <a:lstStyle/>
        <a:p>
          <a:endParaRPr lang="pt-BR"/>
        </a:p>
      </dgm:t>
    </dgm:pt>
    <dgm:pt modelId="{2F2C5CDD-0B76-44B7-BB91-C319DFA1E283}" type="pres">
      <dgm:prSet presAssocID="{477F82BF-5224-4970-A1B0-E4818B48638B}" presName="diagram" presStyleCnt="0">
        <dgm:presLayoutVars>
          <dgm:dir/>
          <dgm:resizeHandles val="exact"/>
        </dgm:presLayoutVars>
      </dgm:prSet>
      <dgm:spPr/>
      <dgm:t>
        <a:bodyPr/>
        <a:lstStyle/>
        <a:p>
          <a:endParaRPr lang="pt-BR"/>
        </a:p>
      </dgm:t>
    </dgm:pt>
    <dgm:pt modelId="{4C72381E-DCED-4260-AAB1-D405A8298A1B}" type="pres">
      <dgm:prSet presAssocID="{2E4CFFBA-7E56-4582-9CC1-94ACF10AE4A8}" presName="node" presStyleLbl="node1" presStyleIdx="0" presStyleCnt="1">
        <dgm:presLayoutVars>
          <dgm:bulletEnabled val="1"/>
        </dgm:presLayoutVars>
      </dgm:prSet>
      <dgm:spPr/>
      <dgm:t>
        <a:bodyPr/>
        <a:lstStyle/>
        <a:p>
          <a:endParaRPr lang="pt-BR"/>
        </a:p>
      </dgm:t>
    </dgm:pt>
  </dgm:ptLst>
  <dgm:cxnLst>
    <dgm:cxn modelId="{F779C075-6B2E-4FA5-BA3E-10A470B536D4}" srcId="{477F82BF-5224-4970-A1B0-E4818B48638B}" destId="{2E4CFFBA-7E56-4582-9CC1-94ACF10AE4A8}" srcOrd="0" destOrd="0" parTransId="{BD84CF85-173B-4F13-8A8C-603BDDBC9335}" sibTransId="{2506F80B-3D7F-4ADE-9333-8C9FABA3DD38}"/>
    <dgm:cxn modelId="{DA04CC9F-096B-42CA-B990-A0E97F313654}" type="presOf" srcId="{2E4CFFBA-7E56-4582-9CC1-94ACF10AE4A8}" destId="{4C72381E-DCED-4260-AAB1-D405A8298A1B}" srcOrd="0" destOrd="0" presId="urn:microsoft.com/office/officeart/2005/8/layout/default"/>
    <dgm:cxn modelId="{9BDBB073-8D5D-4F4A-9102-82291CE4D790}" type="presOf" srcId="{477F82BF-5224-4970-A1B0-E4818B48638B}" destId="{2F2C5CDD-0B76-44B7-BB91-C319DFA1E283}" srcOrd="0" destOrd="0" presId="urn:microsoft.com/office/officeart/2005/8/layout/default"/>
    <dgm:cxn modelId="{CF39917D-BD2D-4107-9E51-28E685CF5EA5}" type="presParOf" srcId="{2F2C5CDD-0B76-44B7-BB91-C319DFA1E283}" destId="{4C72381E-DCED-4260-AAB1-D405A8298A1B}"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ACEEF-BB2D-4CC9-9076-55C86748D061}"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pt-BR"/>
        </a:p>
      </dgm:t>
    </dgm:pt>
    <dgm:pt modelId="{6AF5AE20-AEF4-4A65-B82D-B71B7C468B02}">
      <dgm:prSet phldrT="[Texto]" custT="1"/>
      <dgm:spPr>
        <a:ln>
          <a:solidFill>
            <a:srgbClr val="0070C0"/>
          </a:solidFill>
        </a:ln>
      </dgm:spPr>
      <dgm:t>
        <a:bodyPr/>
        <a:lstStyle/>
        <a:p>
          <a:pPr algn="just"/>
          <a:r>
            <a:rPr lang="pt-BR" sz="1600" dirty="0" smtClean="0"/>
            <a:t>C</a:t>
          </a:r>
          <a:r>
            <a:rPr lang="pt-BR" sz="1600" b="1" i="1" dirty="0" smtClean="0"/>
            <a:t>enário: </a:t>
          </a:r>
          <a:r>
            <a:rPr lang="pt-BR" sz="1600" dirty="0" smtClean="0"/>
            <a:t> Aumentou a demanda da indústria por serviços terceirizados de transporte e armazenamento;</a:t>
          </a:r>
        </a:p>
        <a:p>
          <a:pPr algn="just"/>
          <a:endParaRPr lang="pt-BR" sz="1600" dirty="0" smtClean="0"/>
        </a:p>
        <a:p>
          <a:pPr algn="just"/>
          <a:r>
            <a:rPr lang="pt-BR" sz="1600" b="1" i="1" dirty="0" smtClean="0"/>
            <a:t>Impacto:</a:t>
          </a:r>
          <a:r>
            <a:rPr lang="pt-BR" sz="1600" dirty="0" smtClean="0"/>
            <a:t> Praticamente todos os parceiros da indústria expandiram suas metragens para expedição ou armazenamento, no caso de produtos embalados, ambos.</a:t>
          </a:r>
          <a:endParaRPr lang="pt-BR" sz="1600" dirty="0"/>
        </a:p>
      </dgm:t>
    </dgm:pt>
    <dgm:pt modelId="{F0EAEE1F-A18C-4BA4-B0F4-989718A29580}" type="parTrans" cxnId="{2B839AB7-F553-42DB-9E1F-60DC442ED357}">
      <dgm:prSet/>
      <dgm:spPr/>
      <dgm:t>
        <a:bodyPr/>
        <a:lstStyle/>
        <a:p>
          <a:endParaRPr lang="pt-BR"/>
        </a:p>
      </dgm:t>
    </dgm:pt>
    <dgm:pt modelId="{A56DB2F3-AA2C-45A8-9158-A26FEB3A88CC}" type="sibTrans" cxnId="{2B839AB7-F553-42DB-9E1F-60DC442ED357}">
      <dgm:prSet/>
      <dgm:spPr/>
      <dgm:t>
        <a:bodyPr/>
        <a:lstStyle/>
        <a:p>
          <a:endParaRPr lang="pt-BR"/>
        </a:p>
      </dgm:t>
    </dgm:pt>
    <dgm:pt modelId="{5CDC586F-F690-403E-81F1-338567F507E1}">
      <dgm:prSet phldrT="[Texto]" custT="1"/>
      <dgm:spPr>
        <a:ln>
          <a:solidFill>
            <a:schemeClr val="accent6">
              <a:lumMod val="75000"/>
            </a:schemeClr>
          </a:solidFill>
        </a:ln>
      </dgm:spPr>
      <dgm:t>
        <a:bodyPr/>
        <a:lstStyle/>
        <a:p>
          <a:pPr algn="just"/>
          <a:r>
            <a:rPr lang="pt-BR" sz="1800" b="1" i="1" dirty="0" smtClean="0"/>
            <a:t>Cenário: </a:t>
          </a:r>
          <a:r>
            <a:rPr lang="pt-BR" sz="1800" dirty="0" smtClean="0"/>
            <a:t>Ainda que a indústria mantenha áreas de estocagem em suas fábricas, diminuíram ou eliminaram a capacidade instalada em armazenamento.</a:t>
          </a:r>
        </a:p>
        <a:p>
          <a:pPr algn="just"/>
          <a:r>
            <a:rPr lang="pt-BR" sz="1800" b="1" i="1" dirty="0" smtClean="0"/>
            <a:t>Impacto :</a:t>
          </a:r>
          <a:r>
            <a:rPr lang="pt-BR" sz="1800" dirty="0" smtClean="0"/>
            <a:t> contratam serviços terceirizados para o excedente da expansão de mercado e buscam  ( indústria química) empresas avaliadas pelo SASSMAQ</a:t>
          </a:r>
          <a:endParaRPr lang="pt-BR" sz="1800" dirty="0"/>
        </a:p>
      </dgm:t>
    </dgm:pt>
    <dgm:pt modelId="{56B8892D-48BF-4CE0-AC87-8B4FC0C4D572}" type="parTrans" cxnId="{0CA15533-CEE8-4664-9A6D-5D745185A91F}">
      <dgm:prSet/>
      <dgm:spPr/>
      <dgm:t>
        <a:bodyPr/>
        <a:lstStyle/>
        <a:p>
          <a:endParaRPr lang="pt-BR"/>
        </a:p>
      </dgm:t>
    </dgm:pt>
    <dgm:pt modelId="{80659CE0-D671-4821-8921-7898F2DA22C1}" type="sibTrans" cxnId="{0CA15533-CEE8-4664-9A6D-5D745185A91F}">
      <dgm:prSet/>
      <dgm:spPr/>
      <dgm:t>
        <a:bodyPr/>
        <a:lstStyle/>
        <a:p>
          <a:endParaRPr lang="pt-BR"/>
        </a:p>
      </dgm:t>
    </dgm:pt>
    <dgm:pt modelId="{81F07D67-9885-40AF-92AE-62021C02FBE5}" type="pres">
      <dgm:prSet presAssocID="{23DACEEF-BB2D-4CC9-9076-55C86748D061}" presName="compositeShape" presStyleCnt="0">
        <dgm:presLayoutVars>
          <dgm:chMax val="2"/>
          <dgm:dir/>
          <dgm:resizeHandles val="exact"/>
        </dgm:presLayoutVars>
      </dgm:prSet>
      <dgm:spPr/>
      <dgm:t>
        <a:bodyPr/>
        <a:lstStyle/>
        <a:p>
          <a:endParaRPr lang="pt-BR"/>
        </a:p>
      </dgm:t>
    </dgm:pt>
    <dgm:pt modelId="{2C58785E-DD9C-420C-A57D-83DB780E4857}" type="pres">
      <dgm:prSet presAssocID="{6AF5AE20-AEF4-4A65-B82D-B71B7C468B02}" presName="upArrow" presStyleLbl="node1" presStyleIdx="0" presStyleCnt="2"/>
      <dgm:spPr/>
    </dgm:pt>
    <dgm:pt modelId="{A48112A4-2ED2-4003-9B58-57D363EBE21F}" type="pres">
      <dgm:prSet presAssocID="{6AF5AE20-AEF4-4A65-B82D-B71B7C468B02}" presName="upArrowText" presStyleLbl="revTx" presStyleIdx="0" presStyleCnt="2">
        <dgm:presLayoutVars>
          <dgm:chMax val="0"/>
          <dgm:bulletEnabled val="1"/>
        </dgm:presLayoutVars>
      </dgm:prSet>
      <dgm:spPr/>
      <dgm:t>
        <a:bodyPr/>
        <a:lstStyle/>
        <a:p>
          <a:endParaRPr lang="pt-BR"/>
        </a:p>
      </dgm:t>
    </dgm:pt>
    <dgm:pt modelId="{73A145F8-984D-4C24-B9AD-546E5F63C067}" type="pres">
      <dgm:prSet presAssocID="{5CDC586F-F690-403E-81F1-338567F507E1}" presName="downArrow" presStyleLbl="node1" presStyleIdx="1" presStyleCnt="2"/>
      <dgm:spPr>
        <a:solidFill>
          <a:schemeClr val="accent6">
            <a:lumMod val="75000"/>
          </a:schemeClr>
        </a:solidFill>
      </dgm:spPr>
    </dgm:pt>
    <dgm:pt modelId="{DC5E9766-180C-4ED1-A792-B7BE97E7E08B}" type="pres">
      <dgm:prSet presAssocID="{5CDC586F-F690-403E-81F1-338567F507E1}" presName="downArrowText" presStyleLbl="revTx" presStyleIdx="1" presStyleCnt="2">
        <dgm:presLayoutVars>
          <dgm:chMax val="0"/>
          <dgm:bulletEnabled val="1"/>
        </dgm:presLayoutVars>
      </dgm:prSet>
      <dgm:spPr/>
      <dgm:t>
        <a:bodyPr/>
        <a:lstStyle/>
        <a:p>
          <a:endParaRPr lang="pt-BR"/>
        </a:p>
      </dgm:t>
    </dgm:pt>
  </dgm:ptLst>
  <dgm:cxnLst>
    <dgm:cxn modelId="{B51D210E-4C56-4027-B679-20A85D6EACC2}" type="presOf" srcId="{5CDC586F-F690-403E-81F1-338567F507E1}" destId="{DC5E9766-180C-4ED1-A792-B7BE97E7E08B}" srcOrd="0" destOrd="0" presId="urn:microsoft.com/office/officeart/2005/8/layout/arrow4"/>
    <dgm:cxn modelId="{3344BD58-9D3F-4D19-A9D6-E40D6726A953}" type="presOf" srcId="{23DACEEF-BB2D-4CC9-9076-55C86748D061}" destId="{81F07D67-9885-40AF-92AE-62021C02FBE5}" srcOrd="0" destOrd="0" presId="urn:microsoft.com/office/officeart/2005/8/layout/arrow4"/>
    <dgm:cxn modelId="{0CA15533-CEE8-4664-9A6D-5D745185A91F}" srcId="{23DACEEF-BB2D-4CC9-9076-55C86748D061}" destId="{5CDC586F-F690-403E-81F1-338567F507E1}" srcOrd="1" destOrd="0" parTransId="{56B8892D-48BF-4CE0-AC87-8B4FC0C4D572}" sibTransId="{80659CE0-D671-4821-8921-7898F2DA22C1}"/>
    <dgm:cxn modelId="{B67D024B-E7D1-4026-9A12-CA5A2B4B19E3}" type="presOf" srcId="{6AF5AE20-AEF4-4A65-B82D-B71B7C468B02}" destId="{A48112A4-2ED2-4003-9B58-57D363EBE21F}" srcOrd="0" destOrd="0" presId="urn:microsoft.com/office/officeart/2005/8/layout/arrow4"/>
    <dgm:cxn modelId="{2B839AB7-F553-42DB-9E1F-60DC442ED357}" srcId="{23DACEEF-BB2D-4CC9-9076-55C86748D061}" destId="{6AF5AE20-AEF4-4A65-B82D-B71B7C468B02}" srcOrd="0" destOrd="0" parTransId="{F0EAEE1F-A18C-4BA4-B0F4-989718A29580}" sibTransId="{A56DB2F3-AA2C-45A8-9158-A26FEB3A88CC}"/>
    <dgm:cxn modelId="{588643C6-8160-4CF1-984B-60C062C89C9D}" type="presParOf" srcId="{81F07D67-9885-40AF-92AE-62021C02FBE5}" destId="{2C58785E-DD9C-420C-A57D-83DB780E4857}" srcOrd="0" destOrd="0" presId="urn:microsoft.com/office/officeart/2005/8/layout/arrow4"/>
    <dgm:cxn modelId="{932E423F-D087-4B65-BDBD-807A1EB6F620}" type="presParOf" srcId="{81F07D67-9885-40AF-92AE-62021C02FBE5}" destId="{A48112A4-2ED2-4003-9B58-57D363EBE21F}" srcOrd="1" destOrd="0" presId="urn:microsoft.com/office/officeart/2005/8/layout/arrow4"/>
    <dgm:cxn modelId="{800D8E82-5130-42BD-BCEA-5832C23F3A3A}" type="presParOf" srcId="{81F07D67-9885-40AF-92AE-62021C02FBE5}" destId="{73A145F8-984D-4C24-B9AD-546E5F63C067}" srcOrd="2" destOrd="0" presId="urn:microsoft.com/office/officeart/2005/8/layout/arrow4"/>
    <dgm:cxn modelId="{7BA4C03C-FE59-49CC-BCA2-1674B5FFB5D9}" type="presParOf" srcId="{81F07D67-9885-40AF-92AE-62021C02FBE5}" destId="{DC5E9766-180C-4ED1-A792-B7BE97E7E08B}"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677C02-272D-4F0E-8D99-5F5471CBD17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pt-BR"/>
        </a:p>
      </dgm:t>
    </dgm:pt>
    <dgm:pt modelId="{9318EC5D-7D76-4514-AF9C-E3F8E18AC418}">
      <dgm:prSet phldrT="[Texto]"/>
      <dgm:spPr/>
      <dgm:t>
        <a:bodyPr/>
        <a:lstStyle/>
        <a:p>
          <a:r>
            <a:rPr lang="pt-BR" dirty="0" smtClean="0"/>
            <a:t>Federação</a:t>
          </a:r>
          <a:endParaRPr lang="pt-BR" dirty="0"/>
        </a:p>
      </dgm:t>
    </dgm:pt>
    <dgm:pt modelId="{1A711659-927B-4A40-8773-D3C54193108B}" type="parTrans" cxnId="{28814E15-2BFD-4600-A237-CD83D7D13FE9}">
      <dgm:prSet/>
      <dgm:spPr/>
      <dgm:t>
        <a:bodyPr/>
        <a:lstStyle/>
        <a:p>
          <a:endParaRPr lang="pt-BR"/>
        </a:p>
      </dgm:t>
    </dgm:pt>
    <dgm:pt modelId="{FE7B269B-E380-49EB-A84E-FFCECCCC2898}" type="sibTrans" cxnId="{28814E15-2BFD-4600-A237-CD83D7D13FE9}">
      <dgm:prSet/>
      <dgm:spPr/>
      <dgm:t>
        <a:bodyPr/>
        <a:lstStyle/>
        <a:p>
          <a:endParaRPr lang="pt-BR"/>
        </a:p>
      </dgm:t>
    </dgm:pt>
    <dgm:pt modelId="{F8845A3A-E38B-4D77-97EB-BAEE30C3C3EA}">
      <dgm:prSet phldrT="[Texto]"/>
      <dgm:spPr/>
      <dgm:t>
        <a:bodyPr/>
        <a:lstStyle/>
        <a:p>
          <a:r>
            <a:rPr lang="pt-BR" dirty="0" smtClean="0"/>
            <a:t>Licenciamento </a:t>
          </a:r>
          <a:r>
            <a:rPr lang="pt-BR" dirty="0" err="1" smtClean="0"/>
            <a:t>capilarizado</a:t>
          </a:r>
          <a:r>
            <a:rPr lang="pt-BR" dirty="0" smtClean="0"/>
            <a:t>, além do IBAMA</a:t>
          </a:r>
          <a:endParaRPr lang="pt-BR" dirty="0"/>
        </a:p>
      </dgm:t>
    </dgm:pt>
    <dgm:pt modelId="{27A1E43E-2E7E-4A3D-AD3A-329BA6CAAF17}" type="parTrans" cxnId="{81F2A7A6-6A75-4B1C-ADEF-CC99674ACAC2}">
      <dgm:prSet/>
      <dgm:spPr/>
      <dgm:t>
        <a:bodyPr/>
        <a:lstStyle/>
        <a:p>
          <a:endParaRPr lang="pt-BR"/>
        </a:p>
      </dgm:t>
    </dgm:pt>
    <dgm:pt modelId="{67255512-4773-4FCA-9BFA-20762D2B18D8}" type="sibTrans" cxnId="{81F2A7A6-6A75-4B1C-ADEF-CC99674ACAC2}">
      <dgm:prSet/>
      <dgm:spPr/>
      <dgm:t>
        <a:bodyPr/>
        <a:lstStyle/>
        <a:p>
          <a:endParaRPr lang="pt-BR"/>
        </a:p>
      </dgm:t>
    </dgm:pt>
    <dgm:pt modelId="{73C40ED7-9720-445B-A448-1B0628A184E5}">
      <dgm:prSet phldrT="[Texto]"/>
      <dgm:spPr/>
      <dgm:t>
        <a:bodyPr/>
        <a:lstStyle/>
        <a:p>
          <a:r>
            <a:rPr lang="pt-BR" dirty="0" smtClean="0"/>
            <a:t>Estados</a:t>
          </a:r>
          <a:endParaRPr lang="pt-BR" dirty="0"/>
        </a:p>
      </dgm:t>
    </dgm:pt>
    <dgm:pt modelId="{BFAE43E0-4BDF-4C36-96CC-BE40BD1E13FD}" type="parTrans" cxnId="{CE6FF381-A1FE-4B95-9209-71C9415699FA}">
      <dgm:prSet/>
      <dgm:spPr/>
      <dgm:t>
        <a:bodyPr/>
        <a:lstStyle/>
        <a:p>
          <a:endParaRPr lang="pt-BR"/>
        </a:p>
      </dgm:t>
    </dgm:pt>
    <dgm:pt modelId="{277348B0-4678-4C3F-AD13-49E7514FF58F}" type="sibTrans" cxnId="{CE6FF381-A1FE-4B95-9209-71C9415699FA}">
      <dgm:prSet/>
      <dgm:spPr/>
      <dgm:t>
        <a:bodyPr/>
        <a:lstStyle/>
        <a:p>
          <a:endParaRPr lang="pt-BR"/>
        </a:p>
      </dgm:t>
    </dgm:pt>
    <dgm:pt modelId="{8A91AE36-E2D2-4511-8A0B-80A1F2DD6A34}">
      <dgm:prSet phldrT="[Texto]"/>
      <dgm:spPr/>
      <dgm:t>
        <a:bodyPr/>
        <a:lstStyle/>
        <a:p>
          <a:pPr algn="just"/>
          <a:r>
            <a:rPr lang="pt-BR" dirty="0" smtClean="0"/>
            <a:t>Apesar da lei 140/2011 e IN 05/2012  Estados e municípios mantêm suas licenças no âmbito interno</a:t>
          </a:r>
          <a:endParaRPr lang="pt-BR" dirty="0"/>
        </a:p>
      </dgm:t>
    </dgm:pt>
    <dgm:pt modelId="{06FCB5D8-D9F9-4F02-A6FA-E906E9D8957E}" type="parTrans" cxnId="{9D694290-B69E-4505-8A1F-45F75BBEE68C}">
      <dgm:prSet/>
      <dgm:spPr/>
      <dgm:t>
        <a:bodyPr/>
        <a:lstStyle/>
        <a:p>
          <a:endParaRPr lang="pt-BR"/>
        </a:p>
      </dgm:t>
    </dgm:pt>
    <dgm:pt modelId="{4DDCB3EE-BD18-49CC-9CA3-FB94CBDCE8BF}" type="sibTrans" cxnId="{9D694290-B69E-4505-8A1F-45F75BBEE68C}">
      <dgm:prSet/>
      <dgm:spPr/>
      <dgm:t>
        <a:bodyPr/>
        <a:lstStyle/>
        <a:p>
          <a:endParaRPr lang="pt-BR"/>
        </a:p>
      </dgm:t>
    </dgm:pt>
    <dgm:pt modelId="{5F814035-F2A4-45F0-B14C-E1F2DDF84546}">
      <dgm:prSet phldrT="[Texto]"/>
      <dgm:spPr/>
      <dgm:t>
        <a:bodyPr/>
        <a:lstStyle/>
        <a:p>
          <a:r>
            <a:rPr lang="pt-BR" dirty="0" smtClean="0"/>
            <a:t>Municípios</a:t>
          </a:r>
          <a:endParaRPr lang="pt-BR" dirty="0"/>
        </a:p>
      </dgm:t>
    </dgm:pt>
    <dgm:pt modelId="{946FAC25-F48B-49E2-BAC3-B57FBEA1CB84}" type="parTrans" cxnId="{2E46A321-587B-4AFC-89A1-C1C52D003E5A}">
      <dgm:prSet/>
      <dgm:spPr/>
      <dgm:t>
        <a:bodyPr/>
        <a:lstStyle/>
        <a:p>
          <a:endParaRPr lang="pt-BR"/>
        </a:p>
      </dgm:t>
    </dgm:pt>
    <dgm:pt modelId="{D3116D9E-2570-4804-8617-4D10A95AE8F0}" type="sibTrans" cxnId="{2E46A321-587B-4AFC-89A1-C1C52D003E5A}">
      <dgm:prSet/>
      <dgm:spPr/>
      <dgm:t>
        <a:bodyPr/>
        <a:lstStyle/>
        <a:p>
          <a:endParaRPr lang="pt-BR"/>
        </a:p>
      </dgm:t>
    </dgm:pt>
    <dgm:pt modelId="{7DA5D9DE-8BFA-451E-8BBC-E75D0D1C8D42}">
      <dgm:prSet phldrT="[Texto]"/>
      <dgm:spPr/>
      <dgm:t>
        <a:bodyPr/>
        <a:lstStyle/>
        <a:p>
          <a:pPr algn="just"/>
          <a:r>
            <a:rPr lang="pt-BR" dirty="0" smtClean="0"/>
            <a:t>Municípios como São Paulo, Guarulhos, Cubatão impõe restrições, licenças e cadastros ambientais</a:t>
          </a:r>
          <a:endParaRPr lang="pt-BR" dirty="0"/>
        </a:p>
      </dgm:t>
    </dgm:pt>
    <dgm:pt modelId="{B75CC04F-A259-480B-B3EA-E0CF12EC68CC}" type="parTrans" cxnId="{F742613A-BDDE-4F98-A55B-BA9668642E98}">
      <dgm:prSet/>
      <dgm:spPr/>
      <dgm:t>
        <a:bodyPr/>
        <a:lstStyle/>
        <a:p>
          <a:endParaRPr lang="pt-BR"/>
        </a:p>
      </dgm:t>
    </dgm:pt>
    <dgm:pt modelId="{77702895-A662-410A-BB22-F15E9F2DA402}" type="sibTrans" cxnId="{F742613A-BDDE-4F98-A55B-BA9668642E98}">
      <dgm:prSet/>
      <dgm:spPr/>
      <dgm:t>
        <a:bodyPr/>
        <a:lstStyle/>
        <a:p>
          <a:endParaRPr lang="pt-BR"/>
        </a:p>
      </dgm:t>
    </dgm:pt>
    <dgm:pt modelId="{0FBBEC0B-FC7A-45C1-8624-A45F206DE232}" type="pres">
      <dgm:prSet presAssocID="{69677C02-272D-4F0E-8D99-5F5471CBD17E}" presName="composite" presStyleCnt="0">
        <dgm:presLayoutVars>
          <dgm:chMax val="5"/>
          <dgm:dir/>
          <dgm:animLvl val="ctr"/>
          <dgm:resizeHandles val="exact"/>
        </dgm:presLayoutVars>
      </dgm:prSet>
      <dgm:spPr/>
      <dgm:t>
        <a:bodyPr/>
        <a:lstStyle/>
        <a:p>
          <a:endParaRPr lang="pt-BR"/>
        </a:p>
      </dgm:t>
    </dgm:pt>
    <dgm:pt modelId="{165A8A11-20DD-4F7F-8418-25FC5632B613}" type="pres">
      <dgm:prSet presAssocID="{69677C02-272D-4F0E-8D99-5F5471CBD17E}" presName="cycle" presStyleCnt="0"/>
      <dgm:spPr/>
    </dgm:pt>
    <dgm:pt modelId="{55D55DC2-50D4-4593-B9A5-F89457006692}" type="pres">
      <dgm:prSet presAssocID="{69677C02-272D-4F0E-8D99-5F5471CBD17E}" presName="centerShape" presStyleCnt="0"/>
      <dgm:spPr/>
    </dgm:pt>
    <dgm:pt modelId="{74F54862-0CAE-4B69-8633-A2C00F64AB34}" type="pres">
      <dgm:prSet presAssocID="{69677C02-272D-4F0E-8D99-5F5471CBD17E}" presName="connSite" presStyleLbl="node1" presStyleIdx="0" presStyleCnt="4"/>
      <dgm:spPr/>
    </dgm:pt>
    <dgm:pt modelId="{BA827417-3EBD-496B-8908-D467EB350CD3}" type="pres">
      <dgm:prSet presAssocID="{69677C02-272D-4F0E-8D99-5F5471CBD17E}"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68A2092-7AD8-45B2-A0F9-D45D932C6ED9}" type="pres">
      <dgm:prSet presAssocID="{1A711659-927B-4A40-8773-D3C54193108B}" presName="Name25" presStyleLbl="parChTrans1D1" presStyleIdx="0" presStyleCnt="3"/>
      <dgm:spPr/>
      <dgm:t>
        <a:bodyPr/>
        <a:lstStyle/>
        <a:p>
          <a:endParaRPr lang="pt-BR"/>
        </a:p>
      </dgm:t>
    </dgm:pt>
    <dgm:pt modelId="{F2594514-EFDC-45A6-A514-E2E8E1A0F66E}" type="pres">
      <dgm:prSet presAssocID="{9318EC5D-7D76-4514-AF9C-E3F8E18AC418}" presName="node" presStyleCnt="0"/>
      <dgm:spPr/>
    </dgm:pt>
    <dgm:pt modelId="{A0565737-A582-4D88-B002-BA9DD9E2B4BC}" type="pres">
      <dgm:prSet presAssocID="{9318EC5D-7D76-4514-AF9C-E3F8E18AC418}" presName="parentNode" presStyleLbl="node1" presStyleIdx="1" presStyleCnt="4" custLinFactX="-24381" custLinFactNeighborX="-100000" custLinFactNeighborY="-50658">
        <dgm:presLayoutVars>
          <dgm:chMax val="1"/>
          <dgm:bulletEnabled val="1"/>
        </dgm:presLayoutVars>
      </dgm:prSet>
      <dgm:spPr/>
      <dgm:t>
        <a:bodyPr/>
        <a:lstStyle/>
        <a:p>
          <a:endParaRPr lang="pt-BR"/>
        </a:p>
      </dgm:t>
    </dgm:pt>
    <dgm:pt modelId="{76DC1A3F-9576-42A8-BCEC-327A04063DF0}" type="pres">
      <dgm:prSet presAssocID="{9318EC5D-7D76-4514-AF9C-E3F8E18AC418}" presName="childNode" presStyleLbl="revTx" presStyleIdx="0" presStyleCnt="3">
        <dgm:presLayoutVars>
          <dgm:bulletEnabled val="1"/>
        </dgm:presLayoutVars>
      </dgm:prSet>
      <dgm:spPr/>
      <dgm:t>
        <a:bodyPr/>
        <a:lstStyle/>
        <a:p>
          <a:endParaRPr lang="pt-BR"/>
        </a:p>
      </dgm:t>
    </dgm:pt>
    <dgm:pt modelId="{2E70B455-5733-4A43-BA5A-48D0B4903521}" type="pres">
      <dgm:prSet presAssocID="{BFAE43E0-4BDF-4C36-96CC-BE40BD1E13FD}" presName="Name25" presStyleLbl="parChTrans1D1" presStyleIdx="1" presStyleCnt="3"/>
      <dgm:spPr/>
      <dgm:t>
        <a:bodyPr/>
        <a:lstStyle/>
        <a:p>
          <a:endParaRPr lang="pt-BR"/>
        </a:p>
      </dgm:t>
    </dgm:pt>
    <dgm:pt modelId="{F39E5F79-5934-4B85-A42D-91E2E06F0087}" type="pres">
      <dgm:prSet presAssocID="{73C40ED7-9720-445B-A448-1B0628A184E5}" presName="node" presStyleCnt="0"/>
      <dgm:spPr/>
    </dgm:pt>
    <dgm:pt modelId="{75D5B998-7804-4940-96A4-9882DDF7E363}" type="pres">
      <dgm:prSet presAssocID="{73C40ED7-9720-445B-A448-1B0628A184E5}" presName="parentNode" presStyleLbl="node1" presStyleIdx="2" presStyleCnt="4">
        <dgm:presLayoutVars>
          <dgm:chMax val="1"/>
          <dgm:bulletEnabled val="1"/>
        </dgm:presLayoutVars>
      </dgm:prSet>
      <dgm:spPr/>
      <dgm:t>
        <a:bodyPr/>
        <a:lstStyle/>
        <a:p>
          <a:endParaRPr lang="pt-BR"/>
        </a:p>
      </dgm:t>
    </dgm:pt>
    <dgm:pt modelId="{E06C7DDD-CC5B-488C-BE62-FAB2324FC955}" type="pres">
      <dgm:prSet presAssocID="{73C40ED7-9720-445B-A448-1B0628A184E5}" presName="childNode" presStyleLbl="revTx" presStyleIdx="1" presStyleCnt="3">
        <dgm:presLayoutVars>
          <dgm:bulletEnabled val="1"/>
        </dgm:presLayoutVars>
      </dgm:prSet>
      <dgm:spPr/>
      <dgm:t>
        <a:bodyPr/>
        <a:lstStyle/>
        <a:p>
          <a:endParaRPr lang="pt-BR"/>
        </a:p>
      </dgm:t>
    </dgm:pt>
    <dgm:pt modelId="{33E0E701-5343-4AC7-B677-1097C87ABC9A}" type="pres">
      <dgm:prSet presAssocID="{946FAC25-F48B-49E2-BAC3-B57FBEA1CB84}" presName="Name25" presStyleLbl="parChTrans1D1" presStyleIdx="2" presStyleCnt="3"/>
      <dgm:spPr/>
      <dgm:t>
        <a:bodyPr/>
        <a:lstStyle/>
        <a:p>
          <a:endParaRPr lang="pt-BR"/>
        </a:p>
      </dgm:t>
    </dgm:pt>
    <dgm:pt modelId="{0BEC6743-8761-4EAB-85AC-2B7E8F5C2B2C}" type="pres">
      <dgm:prSet presAssocID="{5F814035-F2A4-45F0-B14C-E1F2DDF84546}" presName="node" presStyleCnt="0"/>
      <dgm:spPr/>
    </dgm:pt>
    <dgm:pt modelId="{5BC4304B-4882-4533-9A36-9807E7BBD19D}" type="pres">
      <dgm:prSet presAssocID="{5F814035-F2A4-45F0-B14C-E1F2DDF84546}" presName="parentNode" presStyleLbl="node1" presStyleIdx="3" presStyleCnt="4" custLinFactNeighborX="35147" custLinFactNeighborY="-14414">
        <dgm:presLayoutVars>
          <dgm:chMax val="1"/>
          <dgm:bulletEnabled val="1"/>
        </dgm:presLayoutVars>
      </dgm:prSet>
      <dgm:spPr/>
      <dgm:t>
        <a:bodyPr/>
        <a:lstStyle/>
        <a:p>
          <a:endParaRPr lang="pt-BR"/>
        </a:p>
      </dgm:t>
    </dgm:pt>
    <dgm:pt modelId="{66267A66-6631-4A4A-8CA3-0DF51150F2D3}" type="pres">
      <dgm:prSet presAssocID="{5F814035-F2A4-45F0-B14C-E1F2DDF84546}" presName="childNode" presStyleLbl="revTx" presStyleIdx="2" presStyleCnt="3">
        <dgm:presLayoutVars>
          <dgm:bulletEnabled val="1"/>
        </dgm:presLayoutVars>
      </dgm:prSet>
      <dgm:spPr/>
      <dgm:t>
        <a:bodyPr/>
        <a:lstStyle/>
        <a:p>
          <a:endParaRPr lang="pt-BR"/>
        </a:p>
      </dgm:t>
    </dgm:pt>
  </dgm:ptLst>
  <dgm:cxnLst>
    <dgm:cxn modelId="{F742613A-BDDE-4F98-A55B-BA9668642E98}" srcId="{5F814035-F2A4-45F0-B14C-E1F2DDF84546}" destId="{7DA5D9DE-8BFA-451E-8BBC-E75D0D1C8D42}" srcOrd="0" destOrd="0" parTransId="{B75CC04F-A259-480B-B3EA-E0CF12EC68CC}" sibTransId="{77702895-A662-410A-BB22-F15E9F2DA402}"/>
    <dgm:cxn modelId="{4D59AF30-69C4-4D33-84E4-3089FDB9B086}" type="presOf" srcId="{BFAE43E0-4BDF-4C36-96CC-BE40BD1E13FD}" destId="{2E70B455-5733-4A43-BA5A-48D0B4903521}" srcOrd="0" destOrd="0" presId="urn:microsoft.com/office/officeart/2005/8/layout/radial2"/>
    <dgm:cxn modelId="{8CBB6E22-EEBD-463A-9543-AFC6F9CD69AC}" type="presOf" srcId="{7DA5D9DE-8BFA-451E-8BBC-E75D0D1C8D42}" destId="{66267A66-6631-4A4A-8CA3-0DF51150F2D3}" srcOrd="0" destOrd="0" presId="urn:microsoft.com/office/officeart/2005/8/layout/radial2"/>
    <dgm:cxn modelId="{B4157EAC-10C4-4725-9E09-3A57150498BE}" type="presOf" srcId="{69677C02-272D-4F0E-8D99-5F5471CBD17E}" destId="{0FBBEC0B-FC7A-45C1-8624-A45F206DE232}" srcOrd="0" destOrd="0" presId="urn:microsoft.com/office/officeart/2005/8/layout/radial2"/>
    <dgm:cxn modelId="{28814E15-2BFD-4600-A237-CD83D7D13FE9}" srcId="{69677C02-272D-4F0E-8D99-5F5471CBD17E}" destId="{9318EC5D-7D76-4514-AF9C-E3F8E18AC418}" srcOrd="0" destOrd="0" parTransId="{1A711659-927B-4A40-8773-D3C54193108B}" sibTransId="{FE7B269B-E380-49EB-A84E-FFCECCCC2898}"/>
    <dgm:cxn modelId="{DEF6B89C-AD59-48ED-B506-77E9B948DB7E}" type="presOf" srcId="{F8845A3A-E38B-4D77-97EB-BAEE30C3C3EA}" destId="{76DC1A3F-9576-42A8-BCEC-327A04063DF0}" srcOrd="0" destOrd="0" presId="urn:microsoft.com/office/officeart/2005/8/layout/radial2"/>
    <dgm:cxn modelId="{2E46A321-587B-4AFC-89A1-C1C52D003E5A}" srcId="{69677C02-272D-4F0E-8D99-5F5471CBD17E}" destId="{5F814035-F2A4-45F0-B14C-E1F2DDF84546}" srcOrd="2" destOrd="0" parTransId="{946FAC25-F48B-49E2-BAC3-B57FBEA1CB84}" sibTransId="{D3116D9E-2570-4804-8617-4D10A95AE8F0}"/>
    <dgm:cxn modelId="{81F2A7A6-6A75-4B1C-ADEF-CC99674ACAC2}" srcId="{9318EC5D-7D76-4514-AF9C-E3F8E18AC418}" destId="{F8845A3A-E38B-4D77-97EB-BAEE30C3C3EA}" srcOrd="0" destOrd="0" parTransId="{27A1E43E-2E7E-4A3D-AD3A-329BA6CAAF17}" sibTransId="{67255512-4773-4FCA-9BFA-20762D2B18D8}"/>
    <dgm:cxn modelId="{CE6FF381-A1FE-4B95-9209-71C9415699FA}" srcId="{69677C02-272D-4F0E-8D99-5F5471CBD17E}" destId="{73C40ED7-9720-445B-A448-1B0628A184E5}" srcOrd="1" destOrd="0" parTransId="{BFAE43E0-4BDF-4C36-96CC-BE40BD1E13FD}" sibTransId="{277348B0-4678-4C3F-AD13-49E7514FF58F}"/>
    <dgm:cxn modelId="{EE7E7F9E-DA90-4148-9F51-E4353FED4770}" type="presOf" srcId="{8A91AE36-E2D2-4511-8A0B-80A1F2DD6A34}" destId="{E06C7DDD-CC5B-488C-BE62-FAB2324FC955}" srcOrd="0" destOrd="0" presId="urn:microsoft.com/office/officeart/2005/8/layout/radial2"/>
    <dgm:cxn modelId="{D86B6643-3724-4723-8EE5-DF1581D6C745}" type="presOf" srcId="{1A711659-927B-4A40-8773-D3C54193108B}" destId="{E68A2092-7AD8-45B2-A0F9-D45D932C6ED9}" srcOrd="0" destOrd="0" presId="urn:microsoft.com/office/officeart/2005/8/layout/radial2"/>
    <dgm:cxn modelId="{9D694290-B69E-4505-8A1F-45F75BBEE68C}" srcId="{73C40ED7-9720-445B-A448-1B0628A184E5}" destId="{8A91AE36-E2D2-4511-8A0B-80A1F2DD6A34}" srcOrd="0" destOrd="0" parTransId="{06FCB5D8-D9F9-4F02-A6FA-E906E9D8957E}" sibTransId="{4DDCB3EE-BD18-49CC-9CA3-FB94CBDCE8BF}"/>
    <dgm:cxn modelId="{915662B6-190F-485C-BE31-9FE667105D79}" type="presOf" srcId="{9318EC5D-7D76-4514-AF9C-E3F8E18AC418}" destId="{A0565737-A582-4D88-B002-BA9DD9E2B4BC}" srcOrd="0" destOrd="0" presId="urn:microsoft.com/office/officeart/2005/8/layout/radial2"/>
    <dgm:cxn modelId="{8C299A36-1773-4B3C-9FF8-31F2898EEDD1}" type="presOf" srcId="{73C40ED7-9720-445B-A448-1B0628A184E5}" destId="{75D5B998-7804-4940-96A4-9882DDF7E363}" srcOrd="0" destOrd="0" presId="urn:microsoft.com/office/officeart/2005/8/layout/radial2"/>
    <dgm:cxn modelId="{67894F5C-7471-4C07-969C-1D95DB065BFA}" type="presOf" srcId="{5F814035-F2A4-45F0-B14C-E1F2DDF84546}" destId="{5BC4304B-4882-4533-9A36-9807E7BBD19D}" srcOrd="0" destOrd="0" presId="urn:microsoft.com/office/officeart/2005/8/layout/radial2"/>
    <dgm:cxn modelId="{7AEEAA73-83ED-4D85-9C57-71CDADF4160D}" type="presOf" srcId="{946FAC25-F48B-49E2-BAC3-B57FBEA1CB84}" destId="{33E0E701-5343-4AC7-B677-1097C87ABC9A}" srcOrd="0" destOrd="0" presId="urn:microsoft.com/office/officeart/2005/8/layout/radial2"/>
    <dgm:cxn modelId="{F8A55774-A605-443D-8A25-BC90530BC995}" type="presParOf" srcId="{0FBBEC0B-FC7A-45C1-8624-A45F206DE232}" destId="{165A8A11-20DD-4F7F-8418-25FC5632B613}" srcOrd="0" destOrd="0" presId="urn:microsoft.com/office/officeart/2005/8/layout/radial2"/>
    <dgm:cxn modelId="{A4A341F9-5FB3-41A5-B2EA-31B621459358}" type="presParOf" srcId="{165A8A11-20DD-4F7F-8418-25FC5632B613}" destId="{55D55DC2-50D4-4593-B9A5-F89457006692}" srcOrd="0" destOrd="0" presId="urn:microsoft.com/office/officeart/2005/8/layout/radial2"/>
    <dgm:cxn modelId="{C911FFF9-D45D-4B74-89E4-F9F5D1029796}" type="presParOf" srcId="{55D55DC2-50D4-4593-B9A5-F89457006692}" destId="{74F54862-0CAE-4B69-8633-A2C00F64AB34}" srcOrd="0" destOrd="0" presId="urn:microsoft.com/office/officeart/2005/8/layout/radial2"/>
    <dgm:cxn modelId="{B53E1578-63E4-4580-9170-452521703A59}" type="presParOf" srcId="{55D55DC2-50D4-4593-B9A5-F89457006692}" destId="{BA827417-3EBD-496B-8908-D467EB350CD3}" srcOrd="1" destOrd="0" presId="urn:microsoft.com/office/officeart/2005/8/layout/radial2"/>
    <dgm:cxn modelId="{0F358437-2F94-4417-959F-B3C1E2D31985}" type="presParOf" srcId="{165A8A11-20DD-4F7F-8418-25FC5632B613}" destId="{E68A2092-7AD8-45B2-A0F9-D45D932C6ED9}" srcOrd="1" destOrd="0" presId="urn:microsoft.com/office/officeart/2005/8/layout/radial2"/>
    <dgm:cxn modelId="{5DDA8383-450B-4CAE-88F2-3EFF8078334A}" type="presParOf" srcId="{165A8A11-20DD-4F7F-8418-25FC5632B613}" destId="{F2594514-EFDC-45A6-A514-E2E8E1A0F66E}" srcOrd="2" destOrd="0" presId="urn:microsoft.com/office/officeart/2005/8/layout/radial2"/>
    <dgm:cxn modelId="{EF40BE43-6F80-4544-9B74-91C5C5BBD6D5}" type="presParOf" srcId="{F2594514-EFDC-45A6-A514-E2E8E1A0F66E}" destId="{A0565737-A582-4D88-B002-BA9DD9E2B4BC}" srcOrd="0" destOrd="0" presId="urn:microsoft.com/office/officeart/2005/8/layout/radial2"/>
    <dgm:cxn modelId="{3340706C-4811-4192-B036-31B1F3309D35}" type="presParOf" srcId="{F2594514-EFDC-45A6-A514-E2E8E1A0F66E}" destId="{76DC1A3F-9576-42A8-BCEC-327A04063DF0}" srcOrd="1" destOrd="0" presId="urn:microsoft.com/office/officeart/2005/8/layout/radial2"/>
    <dgm:cxn modelId="{55B39751-1CE6-41C9-9EC6-22E7B78729D2}" type="presParOf" srcId="{165A8A11-20DD-4F7F-8418-25FC5632B613}" destId="{2E70B455-5733-4A43-BA5A-48D0B4903521}" srcOrd="3" destOrd="0" presId="urn:microsoft.com/office/officeart/2005/8/layout/radial2"/>
    <dgm:cxn modelId="{3A8AF681-024C-4EA9-8D1B-29569B4DBB28}" type="presParOf" srcId="{165A8A11-20DD-4F7F-8418-25FC5632B613}" destId="{F39E5F79-5934-4B85-A42D-91E2E06F0087}" srcOrd="4" destOrd="0" presId="urn:microsoft.com/office/officeart/2005/8/layout/radial2"/>
    <dgm:cxn modelId="{0764EAD6-1D75-4EA5-B876-E855BB13C4A8}" type="presParOf" srcId="{F39E5F79-5934-4B85-A42D-91E2E06F0087}" destId="{75D5B998-7804-4940-96A4-9882DDF7E363}" srcOrd="0" destOrd="0" presId="urn:microsoft.com/office/officeart/2005/8/layout/radial2"/>
    <dgm:cxn modelId="{6D8B816D-F10A-4060-8D87-69E9DE829F8F}" type="presParOf" srcId="{F39E5F79-5934-4B85-A42D-91E2E06F0087}" destId="{E06C7DDD-CC5B-488C-BE62-FAB2324FC955}" srcOrd="1" destOrd="0" presId="urn:microsoft.com/office/officeart/2005/8/layout/radial2"/>
    <dgm:cxn modelId="{01875D10-9E19-4784-98F0-E67A164DD7C9}" type="presParOf" srcId="{165A8A11-20DD-4F7F-8418-25FC5632B613}" destId="{33E0E701-5343-4AC7-B677-1097C87ABC9A}" srcOrd="5" destOrd="0" presId="urn:microsoft.com/office/officeart/2005/8/layout/radial2"/>
    <dgm:cxn modelId="{E9D29240-570A-4567-826F-2A1A9BA4750A}" type="presParOf" srcId="{165A8A11-20DD-4F7F-8418-25FC5632B613}" destId="{0BEC6743-8761-4EAB-85AC-2B7E8F5C2B2C}" srcOrd="6" destOrd="0" presId="urn:microsoft.com/office/officeart/2005/8/layout/radial2"/>
    <dgm:cxn modelId="{4BF9B576-F3F0-4238-859A-287B859E7711}" type="presParOf" srcId="{0BEC6743-8761-4EAB-85AC-2B7E8F5C2B2C}" destId="{5BC4304B-4882-4533-9A36-9807E7BBD19D}" srcOrd="0" destOrd="0" presId="urn:microsoft.com/office/officeart/2005/8/layout/radial2"/>
    <dgm:cxn modelId="{B1C82541-E57B-4C5E-BC31-B8F93B020402}" type="presParOf" srcId="{0BEC6743-8761-4EAB-85AC-2B7E8F5C2B2C}" destId="{66267A66-6631-4A4A-8CA3-0DF51150F2D3}"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3105F3-5B19-4BC0-B46D-A8B3D1CA669C}" type="doc">
      <dgm:prSet loTypeId="urn:microsoft.com/office/officeart/2005/8/layout/pyramid2" loCatId="pyramid" qsTypeId="urn:microsoft.com/office/officeart/2005/8/quickstyle/simple1" qsCatId="simple" csTypeId="urn:microsoft.com/office/officeart/2005/8/colors/accent1_2" csCatId="accent1" phldr="1"/>
      <dgm:spPr/>
    </dgm:pt>
    <dgm:pt modelId="{463FFE99-AADA-4E91-9EE7-353E5E85F192}">
      <dgm:prSet phldrT="[Texto]"/>
      <dgm:spPr/>
      <dgm:t>
        <a:bodyPr/>
        <a:lstStyle/>
        <a:p>
          <a:r>
            <a:rPr lang="pt-BR" dirty="0" smtClean="0"/>
            <a:t>desejáveis</a:t>
          </a:r>
          <a:endParaRPr lang="pt-BR" dirty="0"/>
        </a:p>
      </dgm:t>
    </dgm:pt>
    <dgm:pt modelId="{1EE86515-ECCE-4780-97FD-AE3E6DD40768}" type="parTrans" cxnId="{7C700278-6B16-49D5-A6F7-B1B933F0C75E}">
      <dgm:prSet/>
      <dgm:spPr/>
      <dgm:t>
        <a:bodyPr/>
        <a:lstStyle/>
        <a:p>
          <a:endParaRPr lang="pt-BR"/>
        </a:p>
      </dgm:t>
    </dgm:pt>
    <dgm:pt modelId="{D9FF1A6D-E559-45F1-8468-031AECCD5E01}" type="sibTrans" cxnId="{7C700278-6B16-49D5-A6F7-B1B933F0C75E}">
      <dgm:prSet/>
      <dgm:spPr/>
      <dgm:t>
        <a:bodyPr/>
        <a:lstStyle/>
        <a:p>
          <a:endParaRPr lang="pt-BR"/>
        </a:p>
      </dgm:t>
    </dgm:pt>
    <dgm:pt modelId="{E0F02CCD-6231-418B-AEB8-76261E5CABD9}">
      <dgm:prSet phldrT="[Texto]"/>
      <dgm:spPr/>
      <dgm:t>
        <a:bodyPr/>
        <a:lstStyle/>
        <a:p>
          <a:r>
            <a:rPr lang="pt-BR" dirty="0" smtClean="0"/>
            <a:t>Mandatórios</a:t>
          </a:r>
          <a:endParaRPr lang="pt-BR" dirty="0"/>
        </a:p>
      </dgm:t>
    </dgm:pt>
    <dgm:pt modelId="{DBD12A61-25F8-481A-A607-6B6ACB2E58D5}" type="parTrans" cxnId="{755B50B2-58E9-4041-9286-25B35E7848EA}">
      <dgm:prSet/>
      <dgm:spPr/>
      <dgm:t>
        <a:bodyPr/>
        <a:lstStyle/>
        <a:p>
          <a:endParaRPr lang="pt-BR"/>
        </a:p>
      </dgm:t>
    </dgm:pt>
    <dgm:pt modelId="{C23CDF31-9678-407C-A18E-6CA2B044F3B4}" type="sibTrans" cxnId="{755B50B2-58E9-4041-9286-25B35E7848EA}">
      <dgm:prSet/>
      <dgm:spPr/>
      <dgm:t>
        <a:bodyPr/>
        <a:lstStyle/>
        <a:p>
          <a:endParaRPr lang="pt-BR"/>
        </a:p>
      </dgm:t>
    </dgm:pt>
    <dgm:pt modelId="{A01AED1E-A67C-4430-A82C-A2ABA97E2D41}">
      <dgm:prSet phldrT="[Texto]"/>
      <dgm:spPr/>
      <dgm:t>
        <a:bodyPr/>
        <a:lstStyle/>
        <a:p>
          <a:r>
            <a:rPr lang="pt-BR" dirty="0" smtClean="0"/>
            <a:t>Industriais</a:t>
          </a:r>
          <a:endParaRPr lang="pt-BR" dirty="0"/>
        </a:p>
      </dgm:t>
    </dgm:pt>
    <dgm:pt modelId="{418A8514-9ED4-4570-93AD-EF7B69E5CB4A}" type="parTrans" cxnId="{1A2F171C-59EB-456F-838F-73F7063C06EA}">
      <dgm:prSet/>
      <dgm:spPr/>
      <dgm:t>
        <a:bodyPr/>
        <a:lstStyle/>
        <a:p>
          <a:endParaRPr lang="pt-BR"/>
        </a:p>
      </dgm:t>
    </dgm:pt>
    <dgm:pt modelId="{184333AD-3959-4566-B2DC-817406966BA6}" type="sibTrans" cxnId="{1A2F171C-59EB-456F-838F-73F7063C06EA}">
      <dgm:prSet/>
      <dgm:spPr/>
      <dgm:t>
        <a:bodyPr/>
        <a:lstStyle/>
        <a:p>
          <a:endParaRPr lang="pt-BR"/>
        </a:p>
      </dgm:t>
    </dgm:pt>
    <dgm:pt modelId="{3874B74E-5B92-46EC-AF03-5804985BB3FD}" type="pres">
      <dgm:prSet presAssocID="{443105F3-5B19-4BC0-B46D-A8B3D1CA669C}" presName="compositeShape" presStyleCnt="0">
        <dgm:presLayoutVars>
          <dgm:dir/>
          <dgm:resizeHandles/>
        </dgm:presLayoutVars>
      </dgm:prSet>
      <dgm:spPr/>
    </dgm:pt>
    <dgm:pt modelId="{98D92D94-8335-4402-945B-3C0106E17970}" type="pres">
      <dgm:prSet presAssocID="{443105F3-5B19-4BC0-B46D-A8B3D1CA669C}" presName="pyramid" presStyleLbl="node1" presStyleIdx="0" presStyleCnt="1" custLinFactNeighborX="-9481" custLinFactNeighborY="9434"/>
      <dgm:spPr>
        <a:solidFill>
          <a:schemeClr val="accent2">
            <a:lumMod val="60000"/>
            <a:lumOff val="40000"/>
          </a:schemeClr>
        </a:solidFill>
      </dgm:spPr>
    </dgm:pt>
    <dgm:pt modelId="{0A9328DC-2510-48E9-AC7B-A043AD8D560F}" type="pres">
      <dgm:prSet presAssocID="{443105F3-5B19-4BC0-B46D-A8B3D1CA669C}" presName="theList" presStyleCnt="0"/>
      <dgm:spPr/>
    </dgm:pt>
    <dgm:pt modelId="{876D0702-ED13-4E20-AA58-9F2660308E8C}" type="pres">
      <dgm:prSet presAssocID="{463FFE99-AADA-4E91-9EE7-353E5E85F192}" presName="aNode" presStyleLbl="fgAcc1" presStyleIdx="0" presStyleCnt="3">
        <dgm:presLayoutVars>
          <dgm:bulletEnabled val="1"/>
        </dgm:presLayoutVars>
      </dgm:prSet>
      <dgm:spPr/>
      <dgm:t>
        <a:bodyPr/>
        <a:lstStyle/>
        <a:p>
          <a:endParaRPr lang="pt-BR"/>
        </a:p>
      </dgm:t>
    </dgm:pt>
    <dgm:pt modelId="{2B581F00-BE0D-4E5E-92FC-7C1F7FB4434E}" type="pres">
      <dgm:prSet presAssocID="{463FFE99-AADA-4E91-9EE7-353E5E85F192}" presName="aSpace" presStyleCnt="0"/>
      <dgm:spPr/>
    </dgm:pt>
    <dgm:pt modelId="{472FF02C-3CDB-487E-8A6A-5513E12A0183}" type="pres">
      <dgm:prSet presAssocID="{E0F02CCD-6231-418B-AEB8-76261E5CABD9}" presName="aNode" presStyleLbl="fgAcc1" presStyleIdx="1" presStyleCnt="3">
        <dgm:presLayoutVars>
          <dgm:bulletEnabled val="1"/>
        </dgm:presLayoutVars>
      </dgm:prSet>
      <dgm:spPr/>
      <dgm:t>
        <a:bodyPr/>
        <a:lstStyle/>
        <a:p>
          <a:endParaRPr lang="pt-BR"/>
        </a:p>
      </dgm:t>
    </dgm:pt>
    <dgm:pt modelId="{9EB9964C-BCE4-4F30-993E-B068B575D382}" type="pres">
      <dgm:prSet presAssocID="{E0F02CCD-6231-418B-AEB8-76261E5CABD9}" presName="aSpace" presStyleCnt="0"/>
      <dgm:spPr/>
    </dgm:pt>
    <dgm:pt modelId="{D4B52C69-A34F-4F09-AF13-724E176C5568}" type="pres">
      <dgm:prSet presAssocID="{A01AED1E-A67C-4430-A82C-A2ABA97E2D41}" presName="aNode" presStyleLbl="fgAcc1" presStyleIdx="2" presStyleCnt="3" custLinFactY="13902" custLinFactNeighborX="1910" custLinFactNeighborY="100000">
        <dgm:presLayoutVars>
          <dgm:bulletEnabled val="1"/>
        </dgm:presLayoutVars>
      </dgm:prSet>
      <dgm:spPr/>
      <dgm:t>
        <a:bodyPr/>
        <a:lstStyle/>
        <a:p>
          <a:endParaRPr lang="pt-BR"/>
        </a:p>
      </dgm:t>
    </dgm:pt>
    <dgm:pt modelId="{1DB13ED4-53A9-457E-A0DE-46C5A235E11A}" type="pres">
      <dgm:prSet presAssocID="{A01AED1E-A67C-4430-A82C-A2ABA97E2D41}" presName="aSpace" presStyleCnt="0"/>
      <dgm:spPr/>
    </dgm:pt>
  </dgm:ptLst>
  <dgm:cxnLst>
    <dgm:cxn modelId="{69F2D9F3-8AE3-4E93-B623-706A0B70B7CE}" type="presOf" srcId="{A01AED1E-A67C-4430-A82C-A2ABA97E2D41}" destId="{D4B52C69-A34F-4F09-AF13-724E176C5568}" srcOrd="0" destOrd="0" presId="urn:microsoft.com/office/officeart/2005/8/layout/pyramid2"/>
    <dgm:cxn modelId="{1A2F171C-59EB-456F-838F-73F7063C06EA}" srcId="{443105F3-5B19-4BC0-B46D-A8B3D1CA669C}" destId="{A01AED1E-A67C-4430-A82C-A2ABA97E2D41}" srcOrd="2" destOrd="0" parTransId="{418A8514-9ED4-4570-93AD-EF7B69E5CB4A}" sibTransId="{184333AD-3959-4566-B2DC-817406966BA6}"/>
    <dgm:cxn modelId="{755B50B2-58E9-4041-9286-25B35E7848EA}" srcId="{443105F3-5B19-4BC0-B46D-A8B3D1CA669C}" destId="{E0F02CCD-6231-418B-AEB8-76261E5CABD9}" srcOrd="1" destOrd="0" parTransId="{DBD12A61-25F8-481A-A607-6B6ACB2E58D5}" sibTransId="{C23CDF31-9678-407C-A18E-6CA2B044F3B4}"/>
    <dgm:cxn modelId="{4C862621-E995-40A9-A2B7-C5C243D0266F}" type="presOf" srcId="{443105F3-5B19-4BC0-B46D-A8B3D1CA669C}" destId="{3874B74E-5B92-46EC-AF03-5804985BB3FD}" srcOrd="0" destOrd="0" presId="urn:microsoft.com/office/officeart/2005/8/layout/pyramid2"/>
    <dgm:cxn modelId="{7FB5BB78-3346-4293-A9F6-554E2F3C8092}" type="presOf" srcId="{463FFE99-AADA-4E91-9EE7-353E5E85F192}" destId="{876D0702-ED13-4E20-AA58-9F2660308E8C}" srcOrd="0" destOrd="0" presId="urn:microsoft.com/office/officeart/2005/8/layout/pyramid2"/>
    <dgm:cxn modelId="{825D779A-59DD-4585-96EC-642661B75D48}" type="presOf" srcId="{E0F02CCD-6231-418B-AEB8-76261E5CABD9}" destId="{472FF02C-3CDB-487E-8A6A-5513E12A0183}" srcOrd="0" destOrd="0" presId="urn:microsoft.com/office/officeart/2005/8/layout/pyramid2"/>
    <dgm:cxn modelId="{7C700278-6B16-49D5-A6F7-B1B933F0C75E}" srcId="{443105F3-5B19-4BC0-B46D-A8B3D1CA669C}" destId="{463FFE99-AADA-4E91-9EE7-353E5E85F192}" srcOrd="0" destOrd="0" parTransId="{1EE86515-ECCE-4780-97FD-AE3E6DD40768}" sibTransId="{D9FF1A6D-E559-45F1-8468-031AECCD5E01}"/>
    <dgm:cxn modelId="{43812C87-2F6E-46D1-A39A-6299C121B329}" type="presParOf" srcId="{3874B74E-5B92-46EC-AF03-5804985BB3FD}" destId="{98D92D94-8335-4402-945B-3C0106E17970}" srcOrd="0" destOrd="0" presId="urn:microsoft.com/office/officeart/2005/8/layout/pyramid2"/>
    <dgm:cxn modelId="{4AA8ACFF-2BA3-4893-8E47-15AED0D02EB3}" type="presParOf" srcId="{3874B74E-5B92-46EC-AF03-5804985BB3FD}" destId="{0A9328DC-2510-48E9-AC7B-A043AD8D560F}" srcOrd="1" destOrd="0" presId="urn:microsoft.com/office/officeart/2005/8/layout/pyramid2"/>
    <dgm:cxn modelId="{5830E42A-2568-4074-91AC-BCE526C49B8D}" type="presParOf" srcId="{0A9328DC-2510-48E9-AC7B-A043AD8D560F}" destId="{876D0702-ED13-4E20-AA58-9F2660308E8C}" srcOrd="0" destOrd="0" presId="urn:microsoft.com/office/officeart/2005/8/layout/pyramid2"/>
    <dgm:cxn modelId="{40410926-CD2B-4CB2-AA3D-86AEE1070C32}" type="presParOf" srcId="{0A9328DC-2510-48E9-AC7B-A043AD8D560F}" destId="{2B581F00-BE0D-4E5E-92FC-7C1F7FB4434E}" srcOrd="1" destOrd="0" presId="urn:microsoft.com/office/officeart/2005/8/layout/pyramid2"/>
    <dgm:cxn modelId="{95369949-6464-48D2-BD4B-5ED8C16CD025}" type="presParOf" srcId="{0A9328DC-2510-48E9-AC7B-A043AD8D560F}" destId="{472FF02C-3CDB-487E-8A6A-5513E12A0183}" srcOrd="2" destOrd="0" presId="urn:microsoft.com/office/officeart/2005/8/layout/pyramid2"/>
    <dgm:cxn modelId="{BC5EDD3A-368E-47AA-9072-D05332D8A88A}" type="presParOf" srcId="{0A9328DC-2510-48E9-AC7B-A043AD8D560F}" destId="{9EB9964C-BCE4-4F30-993E-B068B575D382}" srcOrd="3" destOrd="0" presId="urn:microsoft.com/office/officeart/2005/8/layout/pyramid2"/>
    <dgm:cxn modelId="{33543559-35BF-4498-97C2-FFDF7C130BA2}" type="presParOf" srcId="{0A9328DC-2510-48E9-AC7B-A043AD8D560F}" destId="{D4B52C69-A34F-4F09-AF13-724E176C5568}" srcOrd="4" destOrd="0" presId="urn:microsoft.com/office/officeart/2005/8/layout/pyramid2"/>
    <dgm:cxn modelId="{9D24346E-D8C4-4BE5-ABD1-EA6161A8F56F}" type="presParOf" srcId="{0A9328DC-2510-48E9-AC7B-A043AD8D560F}" destId="{1DB13ED4-53A9-457E-A0DE-46C5A235E11A}"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71895-BD2B-4F44-BBDB-2B44D43D57CE}" type="doc">
      <dgm:prSet loTypeId="urn:microsoft.com/office/officeart/2005/8/layout/arrow2" loCatId="process" qsTypeId="urn:microsoft.com/office/officeart/2005/8/quickstyle/simple1" qsCatId="simple" csTypeId="urn:microsoft.com/office/officeart/2005/8/colors/colorful3" csCatId="colorful" phldr="1"/>
      <dgm:spPr/>
    </dgm:pt>
    <dgm:pt modelId="{F333D49E-D7CA-46E0-88C3-9A526FA91A36}">
      <dgm:prSet phldrT="[Texto]"/>
      <dgm:spPr/>
      <dgm:t>
        <a:bodyPr/>
        <a:lstStyle/>
        <a:p>
          <a:r>
            <a:rPr lang="pt-BR" dirty="0" smtClean="0"/>
            <a:t> S-50 até 2012</a:t>
          </a:r>
          <a:endParaRPr lang="pt-BR" dirty="0"/>
        </a:p>
      </dgm:t>
    </dgm:pt>
    <dgm:pt modelId="{1E71A4E8-CE5D-48A2-AC0C-93934DC7EDD4}" type="parTrans" cxnId="{C4370E57-4936-4A5B-B0F2-C0FD62FAC324}">
      <dgm:prSet/>
      <dgm:spPr/>
      <dgm:t>
        <a:bodyPr/>
        <a:lstStyle/>
        <a:p>
          <a:endParaRPr lang="pt-BR"/>
        </a:p>
      </dgm:t>
    </dgm:pt>
    <dgm:pt modelId="{6489FCD9-F29F-4B26-8DBB-331FDF3B10D6}" type="sibTrans" cxnId="{C4370E57-4936-4A5B-B0F2-C0FD62FAC324}">
      <dgm:prSet/>
      <dgm:spPr/>
      <dgm:t>
        <a:bodyPr/>
        <a:lstStyle/>
        <a:p>
          <a:endParaRPr lang="pt-BR"/>
        </a:p>
      </dgm:t>
    </dgm:pt>
    <dgm:pt modelId="{21EE1DA3-E185-481F-B60A-A3429592A571}">
      <dgm:prSet phldrT="[Texto]"/>
      <dgm:spPr/>
      <dgm:t>
        <a:bodyPr/>
        <a:lstStyle/>
        <a:p>
          <a:r>
            <a:rPr lang="pt-BR" dirty="0" smtClean="0"/>
            <a:t>S-10 após 2013</a:t>
          </a:r>
          <a:endParaRPr lang="pt-BR" dirty="0"/>
        </a:p>
      </dgm:t>
    </dgm:pt>
    <dgm:pt modelId="{8FC0B33D-BE35-43A4-89CB-AF20B42689A6}" type="parTrans" cxnId="{6366A61C-9E4B-4245-A980-9216FFCCBF29}">
      <dgm:prSet/>
      <dgm:spPr/>
      <dgm:t>
        <a:bodyPr/>
        <a:lstStyle/>
        <a:p>
          <a:endParaRPr lang="pt-BR"/>
        </a:p>
      </dgm:t>
    </dgm:pt>
    <dgm:pt modelId="{594D0B4C-E194-46BB-9E2C-6E331E7717A4}" type="sibTrans" cxnId="{6366A61C-9E4B-4245-A980-9216FFCCBF29}">
      <dgm:prSet/>
      <dgm:spPr/>
      <dgm:t>
        <a:bodyPr/>
        <a:lstStyle/>
        <a:p>
          <a:endParaRPr lang="pt-BR"/>
        </a:p>
      </dgm:t>
    </dgm:pt>
    <dgm:pt modelId="{6FFF3EBC-9E47-4FE1-80CE-4866C9D37DD5}">
      <dgm:prSet phldrT="[Texto]"/>
      <dgm:spPr/>
      <dgm:t>
        <a:bodyPr/>
        <a:lstStyle/>
        <a:p>
          <a:r>
            <a:rPr lang="pt-BR" dirty="0" smtClean="0"/>
            <a:t>Qualidade veicular, quanto a emissões</a:t>
          </a:r>
          <a:endParaRPr lang="pt-BR" dirty="0"/>
        </a:p>
      </dgm:t>
    </dgm:pt>
    <dgm:pt modelId="{07DEB983-4581-4E52-A9FC-2325A8C0CA48}" type="parTrans" cxnId="{D490D00C-36C8-4D40-84D6-D9E5668974C6}">
      <dgm:prSet/>
      <dgm:spPr/>
      <dgm:t>
        <a:bodyPr/>
        <a:lstStyle/>
        <a:p>
          <a:endParaRPr lang="pt-BR"/>
        </a:p>
      </dgm:t>
    </dgm:pt>
    <dgm:pt modelId="{486B96FF-300B-4ECE-B352-626E6B87CBBD}" type="sibTrans" cxnId="{D490D00C-36C8-4D40-84D6-D9E5668974C6}">
      <dgm:prSet/>
      <dgm:spPr/>
      <dgm:t>
        <a:bodyPr/>
        <a:lstStyle/>
        <a:p>
          <a:endParaRPr lang="pt-BR"/>
        </a:p>
      </dgm:t>
    </dgm:pt>
    <dgm:pt modelId="{41A327B7-E251-45F8-8BC6-F1DB6C464BFC}" type="pres">
      <dgm:prSet presAssocID="{95A71895-BD2B-4F44-BBDB-2B44D43D57CE}" presName="arrowDiagram" presStyleCnt="0">
        <dgm:presLayoutVars>
          <dgm:chMax val="5"/>
          <dgm:dir/>
          <dgm:resizeHandles val="exact"/>
        </dgm:presLayoutVars>
      </dgm:prSet>
      <dgm:spPr/>
    </dgm:pt>
    <dgm:pt modelId="{9A7584BA-9E8F-4DB8-9713-34ABB6119DB2}" type="pres">
      <dgm:prSet presAssocID="{95A71895-BD2B-4F44-BBDB-2B44D43D57CE}" presName="arrow" presStyleLbl="bgShp" presStyleIdx="0" presStyleCnt="1"/>
      <dgm:spPr/>
    </dgm:pt>
    <dgm:pt modelId="{BF1BE5D5-9750-43F1-AB4C-CD5525733DF9}" type="pres">
      <dgm:prSet presAssocID="{95A71895-BD2B-4F44-BBDB-2B44D43D57CE}" presName="arrowDiagram3" presStyleCnt="0"/>
      <dgm:spPr/>
    </dgm:pt>
    <dgm:pt modelId="{FFEDBE95-D966-45BC-B9A9-C3BCC2835C5B}" type="pres">
      <dgm:prSet presAssocID="{F333D49E-D7CA-46E0-88C3-9A526FA91A36}" presName="bullet3a" presStyleLbl="node1" presStyleIdx="0" presStyleCnt="3"/>
      <dgm:spPr/>
    </dgm:pt>
    <dgm:pt modelId="{73AC1511-4D90-40CA-A784-3400F95CC367}" type="pres">
      <dgm:prSet presAssocID="{F333D49E-D7CA-46E0-88C3-9A526FA91A36}" presName="textBox3a" presStyleLbl="revTx" presStyleIdx="0" presStyleCnt="3">
        <dgm:presLayoutVars>
          <dgm:bulletEnabled val="1"/>
        </dgm:presLayoutVars>
      </dgm:prSet>
      <dgm:spPr/>
      <dgm:t>
        <a:bodyPr/>
        <a:lstStyle/>
        <a:p>
          <a:endParaRPr lang="pt-BR"/>
        </a:p>
      </dgm:t>
    </dgm:pt>
    <dgm:pt modelId="{B05ABFD8-4BCE-4184-AF36-7EF04E2EB6A7}" type="pres">
      <dgm:prSet presAssocID="{21EE1DA3-E185-481F-B60A-A3429592A571}" presName="bullet3b" presStyleLbl="node1" presStyleIdx="1" presStyleCnt="3"/>
      <dgm:spPr/>
    </dgm:pt>
    <dgm:pt modelId="{BEA16D2B-D810-4379-91C6-D23346B87DB5}" type="pres">
      <dgm:prSet presAssocID="{21EE1DA3-E185-481F-B60A-A3429592A571}" presName="textBox3b" presStyleLbl="revTx" presStyleIdx="1" presStyleCnt="3">
        <dgm:presLayoutVars>
          <dgm:bulletEnabled val="1"/>
        </dgm:presLayoutVars>
      </dgm:prSet>
      <dgm:spPr/>
      <dgm:t>
        <a:bodyPr/>
        <a:lstStyle/>
        <a:p>
          <a:endParaRPr lang="pt-BR"/>
        </a:p>
      </dgm:t>
    </dgm:pt>
    <dgm:pt modelId="{F539536D-71F9-48A7-868E-17C51BBA64CA}" type="pres">
      <dgm:prSet presAssocID="{6FFF3EBC-9E47-4FE1-80CE-4866C9D37DD5}" presName="bullet3c" presStyleLbl="node1" presStyleIdx="2" presStyleCnt="3"/>
      <dgm:spPr/>
    </dgm:pt>
    <dgm:pt modelId="{D198E457-F78C-422E-BF93-8EF8C9861E42}" type="pres">
      <dgm:prSet presAssocID="{6FFF3EBC-9E47-4FE1-80CE-4866C9D37DD5}" presName="textBox3c" presStyleLbl="revTx" presStyleIdx="2" presStyleCnt="3">
        <dgm:presLayoutVars>
          <dgm:bulletEnabled val="1"/>
        </dgm:presLayoutVars>
      </dgm:prSet>
      <dgm:spPr/>
      <dgm:t>
        <a:bodyPr/>
        <a:lstStyle/>
        <a:p>
          <a:endParaRPr lang="pt-BR"/>
        </a:p>
      </dgm:t>
    </dgm:pt>
  </dgm:ptLst>
  <dgm:cxnLst>
    <dgm:cxn modelId="{C4370E57-4936-4A5B-B0F2-C0FD62FAC324}" srcId="{95A71895-BD2B-4F44-BBDB-2B44D43D57CE}" destId="{F333D49E-D7CA-46E0-88C3-9A526FA91A36}" srcOrd="0" destOrd="0" parTransId="{1E71A4E8-CE5D-48A2-AC0C-93934DC7EDD4}" sibTransId="{6489FCD9-F29F-4B26-8DBB-331FDF3B10D6}"/>
    <dgm:cxn modelId="{DFF3599B-8479-48A9-9940-1699A18D4BC7}" type="presOf" srcId="{95A71895-BD2B-4F44-BBDB-2B44D43D57CE}" destId="{41A327B7-E251-45F8-8BC6-F1DB6C464BFC}" srcOrd="0" destOrd="0" presId="urn:microsoft.com/office/officeart/2005/8/layout/arrow2"/>
    <dgm:cxn modelId="{DE60A84B-E43A-43B6-A854-400C77984FB1}" type="presOf" srcId="{F333D49E-D7CA-46E0-88C3-9A526FA91A36}" destId="{73AC1511-4D90-40CA-A784-3400F95CC367}" srcOrd="0" destOrd="0" presId="urn:microsoft.com/office/officeart/2005/8/layout/arrow2"/>
    <dgm:cxn modelId="{6366A61C-9E4B-4245-A980-9216FFCCBF29}" srcId="{95A71895-BD2B-4F44-BBDB-2B44D43D57CE}" destId="{21EE1DA3-E185-481F-B60A-A3429592A571}" srcOrd="1" destOrd="0" parTransId="{8FC0B33D-BE35-43A4-89CB-AF20B42689A6}" sibTransId="{594D0B4C-E194-46BB-9E2C-6E331E7717A4}"/>
    <dgm:cxn modelId="{A49E9288-1F73-4CBC-B09E-8AD8940E88B1}" type="presOf" srcId="{21EE1DA3-E185-481F-B60A-A3429592A571}" destId="{BEA16D2B-D810-4379-91C6-D23346B87DB5}" srcOrd="0" destOrd="0" presId="urn:microsoft.com/office/officeart/2005/8/layout/arrow2"/>
    <dgm:cxn modelId="{D490D00C-36C8-4D40-84D6-D9E5668974C6}" srcId="{95A71895-BD2B-4F44-BBDB-2B44D43D57CE}" destId="{6FFF3EBC-9E47-4FE1-80CE-4866C9D37DD5}" srcOrd="2" destOrd="0" parTransId="{07DEB983-4581-4E52-A9FC-2325A8C0CA48}" sibTransId="{486B96FF-300B-4ECE-B352-626E6B87CBBD}"/>
    <dgm:cxn modelId="{CAA4666E-4135-4AEE-94CA-BB7F0822CB15}" type="presOf" srcId="{6FFF3EBC-9E47-4FE1-80CE-4866C9D37DD5}" destId="{D198E457-F78C-422E-BF93-8EF8C9861E42}" srcOrd="0" destOrd="0" presId="urn:microsoft.com/office/officeart/2005/8/layout/arrow2"/>
    <dgm:cxn modelId="{7902AEE3-0367-408D-B599-D93ED5D57461}" type="presParOf" srcId="{41A327B7-E251-45F8-8BC6-F1DB6C464BFC}" destId="{9A7584BA-9E8F-4DB8-9713-34ABB6119DB2}" srcOrd="0" destOrd="0" presId="urn:microsoft.com/office/officeart/2005/8/layout/arrow2"/>
    <dgm:cxn modelId="{B3046E0D-2625-4BAF-8A49-A236DFE4A188}" type="presParOf" srcId="{41A327B7-E251-45F8-8BC6-F1DB6C464BFC}" destId="{BF1BE5D5-9750-43F1-AB4C-CD5525733DF9}" srcOrd="1" destOrd="0" presId="urn:microsoft.com/office/officeart/2005/8/layout/arrow2"/>
    <dgm:cxn modelId="{AE449E1D-025F-4DA5-B5FE-41688F809E3E}" type="presParOf" srcId="{BF1BE5D5-9750-43F1-AB4C-CD5525733DF9}" destId="{FFEDBE95-D966-45BC-B9A9-C3BCC2835C5B}" srcOrd="0" destOrd="0" presId="urn:microsoft.com/office/officeart/2005/8/layout/arrow2"/>
    <dgm:cxn modelId="{0C07EE89-BC5F-471B-A907-5DC0E44467E6}" type="presParOf" srcId="{BF1BE5D5-9750-43F1-AB4C-CD5525733DF9}" destId="{73AC1511-4D90-40CA-A784-3400F95CC367}" srcOrd="1" destOrd="0" presId="urn:microsoft.com/office/officeart/2005/8/layout/arrow2"/>
    <dgm:cxn modelId="{26D5FC13-B52D-42DE-9988-BC5BD880624F}" type="presParOf" srcId="{BF1BE5D5-9750-43F1-AB4C-CD5525733DF9}" destId="{B05ABFD8-4BCE-4184-AF36-7EF04E2EB6A7}" srcOrd="2" destOrd="0" presId="urn:microsoft.com/office/officeart/2005/8/layout/arrow2"/>
    <dgm:cxn modelId="{D5BD3F02-F474-4645-95F5-C45FBC98B1A6}" type="presParOf" srcId="{BF1BE5D5-9750-43F1-AB4C-CD5525733DF9}" destId="{BEA16D2B-D810-4379-91C6-D23346B87DB5}" srcOrd="3" destOrd="0" presId="urn:microsoft.com/office/officeart/2005/8/layout/arrow2"/>
    <dgm:cxn modelId="{7C67396A-58BD-4169-A836-DB73825E1E53}" type="presParOf" srcId="{BF1BE5D5-9750-43F1-AB4C-CD5525733DF9}" destId="{F539536D-71F9-48A7-868E-17C51BBA64CA}" srcOrd="4" destOrd="0" presId="urn:microsoft.com/office/officeart/2005/8/layout/arrow2"/>
    <dgm:cxn modelId="{EC55B240-50FF-45B0-8B5C-8F34F80EF4ED}" type="presParOf" srcId="{BF1BE5D5-9750-43F1-AB4C-CD5525733DF9}" destId="{D198E457-F78C-422E-BF93-8EF8C9861E42}"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4A2D0C-9011-41AF-B74C-86A977B04F34}"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pt-BR"/>
        </a:p>
      </dgm:t>
    </dgm:pt>
    <dgm:pt modelId="{C9C49F32-4EE3-44F3-BE08-7CD7D4F7C547}">
      <dgm:prSet phldrT="[Texto]"/>
      <dgm:spPr/>
      <dgm:t>
        <a:bodyPr/>
        <a:lstStyle/>
        <a:p>
          <a:r>
            <a:rPr lang="pt-BR" dirty="0" smtClean="0"/>
            <a:t>Renunciar</a:t>
          </a:r>
          <a:endParaRPr lang="pt-BR" dirty="0"/>
        </a:p>
      </dgm:t>
    </dgm:pt>
    <dgm:pt modelId="{801B9C44-A14E-49D9-B5B5-02FB70112DF3}" type="parTrans" cxnId="{7509D98A-5230-4657-9B84-4EFE96FFE3A1}">
      <dgm:prSet/>
      <dgm:spPr/>
      <dgm:t>
        <a:bodyPr/>
        <a:lstStyle/>
        <a:p>
          <a:endParaRPr lang="pt-BR"/>
        </a:p>
      </dgm:t>
    </dgm:pt>
    <dgm:pt modelId="{C64450E2-3A67-48C4-842D-B31A625A654E}" type="sibTrans" cxnId="{7509D98A-5230-4657-9B84-4EFE96FFE3A1}">
      <dgm:prSet/>
      <dgm:spPr/>
      <dgm:t>
        <a:bodyPr/>
        <a:lstStyle/>
        <a:p>
          <a:endParaRPr lang="pt-BR"/>
        </a:p>
      </dgm:t>
    </dgm:pt>
    <dgm:pt modelId="{9759BC82-290B-4E49-8130-78C6E4A099E3}">
      <dgm:prSet phldrT="[Texto]"/>
      <dgm:spPr/>
      <dgm:t>
        <a:bodyPr/>
        <a:lstStyle/>
        <a:p>
          <a:r>
            <a:rPr lang="pt-BR" dirty="0" smtClean="0"/>
            <a:t>Materiais não degradáveis</a:t>
          </a:r>
          <a:endParaRPr lang="pt-BR" dirty="0"/>
        </a:p>
      </dgm:t>
    </dgm:pt>
    <dgm:pt modelId="{0CF093E9-589A-4904-92E3-6EF87FB0BF02}" type="parTrans" cxnId="{08CE406F-0133-4ADB-BC2B-B6116FAFD5BC}">
      <dgm:prSet/>
      <dgm:spPr/>
      <dgm:t>
        <a:bodyPr/>
        <a:lstStyle/>
        <a:p>
          <a:endParaRPr lang="pt-BR"/>
        </a:p>
      </dgm:t>
    </dgm:pt>
    <dgm:pt modelId="{4A8CB3FC-80F8-450A-8AEF-7E0B68C17B87}" type="sibTrans" cxnId="{08CE406F-0133-4ADB-BC2B-B6116FAFD5BC}">
      <dgm:prSet/>
      <dgm:spPr/>
      <dgm:t>
        <a:bodyPr/>
        <a:lstStyle/>
        <a:p>
          <a:endParaRPr lang="pt-BR"/>
        </a:p>
      </dgm:t>
    </dgm:pt>
    <dgm:pt modelId="{203DC197-11DC-4060-8782-6EF5764F7CF6}">
      <dgm:prSet phldrT="[Texto]"/>
      <dgm:spPr/>
      <dgm:t>
        <a:bodyPr/>
        <a:lstStyle/>
        <a:p>
          <a:r>
            <a:rPr lang="pt-BR" dirty="0" smtClean="0"/>
            <a:t>Materiais de origem duvidosa</a:t>
          </a:r>
          <a:endParaRPr lang="pt-BR" dirty="0"/>
        </a:p>
      </dgm:t>
    </dgm:pt>
    <dgm:pt modelId="{26B78FBB-C248-41C8-9559-AD7CFA94A138}" type="parTrans" cxnId="{F0E17BC2-9482-40D2-80EA-7862CE9BDC24}">
      <dgm:prSet/>
      <dgm:spPr/>
      <dgm:t>
        <a:bodyPr/>
        <a:lstStyle/>
        <a:p>
          <a:endParaRPr lang="pt-BR"/>
        </a:p>
      </dgm:t>
    </dgm:pt>
    <dgm:pt modelId="{1EF3547F-FDC8-468F-9831-5753288EE39C}" type="sibTrans" cxnId="{F0E17BC2-9482-40D2-80EA-7862CE9BDC24}">
      <dgm:prSet/>
      <dgm:spPr/>
      <dgm:t>
        <a:bodyPr/>
        <a:lstStyle/>
        <a:p>
          <a:endParaRPr lang="pt-BR"/>
        </a:p>
      </dgm:t>
    </dgm:pt>
    <dgm:pt modelId="{3C62829A-D664-4C1D-8AEF-C1108BAD6918}">
      <dgm:prSet phldrT="[Texto]"/>
      <dgm:spPr/>
      <dgm:t>
        <a:bodyPr/>
        <a:lstStyle/>
        <a:p>
          <a:r>
            <a:rPr lang="pt-BR" dirty="0" smtClean="0"/>
            <a:t>Reaproveitar</a:t>
          </a:r>
          <a:endParaRPr lang="pt-BR" dirty="0"/>
        </a:p>
      </dgm:t>
    </dgm:pt>
    <dgm:pt modelId="{96B798D2-F881-4777-82E0-26011CFA3097}" type="parTrans" cxnId="{06939FCD-0D24-4950-8C39-49AE7AAE9584}">
      <dgm:prSet/>
      <dgm:spPr/>
      <dgm:t>
        <a:bodyPr/>
        <a:lstStyle/>
        <a:p>
          <a:endParaRPr lang="pt-BR"/>
        </a:p>
      </dgm:t>
    </dgm:pt>
    <dgm:pt modelId="{48AE5221-20A6-4256-A313-274DCDD8597B}" type="sibTrans" cxnId="{06939FCD-0D24-4950-8C39-49AE7AAE9584}">
      <dgm:prSet/>
      <dgm:spPr/>
      <dgm:t>
        <a:bodyPr/>
        <a:lstStyle/>
        <a:p>
          <a:endParaRPr lang="pt-BR"/>
        </a:p>
      </dgm:t>
    </dgm:pt>
    <dgm:pt modelId="{75320B6F-A45A-491E-93C1-777141564B6E}">
      <dgm:prSet phldrT="[Texto]"/>
      <dgm:spPr/>
      <dgm:t>
        <a:bodyPr/>
        <a:lstStyle/>
        <a:p>
          <a:r>
            <a:rPr lang="pt-BR" dirty="0" smtClean="0"/>
            <a:t>Aumentar ciclo vida pneus</a:t>
          </a:r>
          <a:endParaRPr lang="pt-BR" dirty="0"/>
        </a:p>
      </dgm:t>
    </dgm:pt>
    <dgm:pt modelId="{5431B34E-C29A-4983-BD07-9E418B865946}" type="parTrans" cxnId="{A88AF621-A4BB-4114-B515-A39C05A5A7B1}">
      <dgm:prSet/>
      <dgm:spPr/>
      <dgm:t>
        <a:bodyPr/>
        <a:lstStyle/>
        <a:p>
          <a:endParaRPr lang="pt-BR"/>
        </a:p>
      </dgm:t>
    </dgm:pt>
    <dgm:pt modelId="{3846403C-A22A-4962-99AF-BF199CDB2DE8}" type="sibTrans" cxnId="{A88AF621-A4BB-4114-B515-A39C05A5A7B1}">
      <dgm:prSet/>
      <dgm:spPr/>
      <dgm:t>
        <a:bodyPr/>
        <a:lstStyle/>
        <a:p>
          <a:endParaRPr lang="pt-BR"/>
        </a:p>
      </dgm:t>
    </dgm:pt>
    <dgm:pt modelId="{077C58D6-7009-429E-8F59-A62D242967A8}">
      <dgm:prSet phldrT="[Texto]"/>
      <dgm:spPr/>
      <dgm:t>
        <a:bodyPr/>
        <a:lstStyle/>
        <a:p>
          <a:r>
            <a:rPr lang="pt-BR" dirty="0" smtClean="0"/>
            <a:t>Rodízio de posições </a:t>
          </a:r>
          <a:endParaRPr lang="pt-BR" dirty="0"/>
        </a:p>
      </dgm:t>
    </dgm:pt>
    <dgm:pt modelId="{AEFE1807-85C1-497E-93B9-8D2B24E2E073}" type="parTrans" cxnId="{4ED70294-D148-451A-A6A4-D25B4864D18D}">
      <dgm:prSet/>
      <dgm:spPr/>
      <dgm:t>
        <a:bodyPr/>
        <a:lstStyle/>
        <a:p>
          <a:endParaRPr lang="pt-BR"/>
        </a:p>
      </dgm:t>
    </dgm:pt>
    <dgm:pt modelId="{80ADE9F0-0AA3-4D87-809D-C6144B8A758D}" type="sibTrans" cxnId="{4ED70294-D148-451A-A6A4-D25B4864D18D}">
      <dgm:prSet/>
      <dgm:spPr/>
      <dgm:t>
        <a:bodyPr/>
        <a:lstStyle/>
        <a:p>
          <a:endParaRPr lang="pt-BR"/>
        </a:p>
      </dgm:t>
    </dgm:pt>
    <dgm:pt modelId="{C98231EE-7EFB-4EFA-A2A9-54600582903A}">
      <dgm:prSet phldrT="[Texto]"/>
      <dgm:spPr/>
      <dgm:t>
        <a:bodyPr/>
        <a:lstStyle/>
        <a:p>
          <a:r>
            <a:rPr lang="pt-BR" dirty="0" smtClean="0"/>
            <a:t>Reciclar</a:t>
          </a:r>
          <a:endParaRPr lang="pt-BR" dirty="0"/>
        </a:p>
      </dgm:t>
    </dgm:pt>
    <dgm:pt modelId="{96D7E49F-59F9-452F-87FB-8FEB57C3822D}" type="parTrans" cxnId="{30F61759-5226-4B1F-A523-0382BA832EF1}">
      <dgm:prSet/>
      <dgm:spPr/>
      <dgm:t>
        <a:bodyPr/>
        <a:lstStyle/>
        <a:p>
          <a:endParaRPr lang="pt-BR"/>
        </a:p>
      </dgm:t>
    </dgm:pt>
    <dgm:pt modelId="{46739D64-C73E-4B06-9199-2BD66D7A3A8C}" type="sibTrans" cxnId="{30F61759-5226-4B1F-A523-0382BA832EF1}">
      <dgm:prSet/>
      <dgm:spPr/>
      <dgm:t>
        <a:bodyPr/>
        <a:lstStyle/>
        <a:p>
          <a:endParaRPr lang="pt-BR"/>
        </a:p>
      </dgm:t>
    </dgm:pt>
    <dgm:pt modelId="{7510FFC5-A06F-4F2F-9337-D0FBA5C7A1E6}">
      <dgm:prSet phldrT="[Texto]"/>
      <dgm:spPr/>
      <dgm:t>
        <a:bodyPr/>
        <a:lstStyle/>
        <a:p>
          <a:r>
            <a:rPr lang="pt-BR" dirty="0" smtClean="0"/>
            <a:t>Recapagem</a:t>
          </a:r>
          <a:endParaRPr lang="pt-BR" dirty="0"/>
        </a:p>
      </dgm:t>
    </dgm:pt>
    <dgm:pt modelId="{BB352932-8691-4685-A997-E98E0BFDB3E5}" type="parTrans" cxnId="{9824CEF0-9CA8-4A32-B64C-C9028AB8E6A0}">
      <dgm:prSet/>
      <dgm:spPr/>
      <dgm:t>
        <a:bodyPr/>
        <a:lstStyle/>
        <a:p>
          <a:endParaRPr lang="pt-BR"/>
        </a:p>
      </dgm:t>
    </dgm:pt>
    <dgm:pt modelId="{D7C5058F-F6B8-4001-8C29-70F8E3F64247}" type="sibTrans" cxnId="{9824CEF0-9CA8-4A32-B64C-C9028AB8E6A0}">
      <dgm:prSet/>
      <dgm:spPr/>
      <dgm:t>
        <a:bodyPr/>
        <a:lstStyle/>
        <a:p>
          <a:endParaRPr lang="pt-BR"/>
        </a:p>
      </dgm:t>
    </dgm:pt>
    <dgm:pt modelId="{4450D552-2CB4-4A5A-A87D-7195C22F4BE6}">
      <dgm:prSet phldrT="[Texto]"/>
      <dgm:spPr/>
      <dgm:t>
        <a:bodyPr/>
        <a:lstStyle/>
        <a:p>
          <a:r>
            <a:rPr lang="pt-BR" dirty="0" smtClean="0"/>
            <a:t>Outros usos, manta asfáltica</a:t>
          </a:r>
          <a:endParaRPr lang="pt-BR" dirty="0"/>
        </a:p>
      </dgm:t>
    </dgm:pt>
    <dgm:pt modelId="{8B9E926C-A89C-46D6-90A3-88162DF23A8E}" type="parTrans" cxnId="{FA383CFB-BC8A-49E7-9C4C-CDBD2DFE0566}">
      <dgm:prSet/>
      <dgm:spPr/>
      <dgm:t>
        <a:bodyPr/>
        <a:lstStyle/>
        <a:p>
          <a:endParaRPr lang="pt-BR"/>
        </a:p>
      </dgm:t>
    </dgm:pt>
    <dgm:pt modelId="{096646DD-7700-4590-B411-FE9D6C5E61CB}" type="sibTrans" cxnId="{FA383CFB-BC8A-49E7-9C4C-CDBD2DFE0566}">
      <dgm:prSet/>
      <dgm:spPr/>
      <dgm:t>
        <a:bodyPr/>
        <a:lstStyle/>
        <a:p>
          <a:endParaRPr lang="pt-BR"/>
        </a:p>
      </dgm:t>
    </dgm:pt>
    <dgm:pt modelId="{C8C4BE73-FF04-4D1A-9C62-B43F2187E785}" type="pres">
      <dgm:prSet presAssocID="{DF4A2D0C-9011-41AF-B74C-86A977B04F34}" presName="linearFlow" presStyleCnt="0">
        <dgm:presLayoutVars>
          <dgm:dir/>
          <dgm:animLvl val="lvl"/>
          <dgm:resizeHandles val="exact"/>
        </dgm:presLayoutVars>
      </dgm:prSet>
      <dgm:spPr/>
      <dgm:t>
        <a:bodyPr/>
        <a:lstStyle/>
        <a:p>
          <a:endParaRPr lang="pt-BR"/>
        </a:p>
      </dgm:t>
    </dgm:pt>
    <dgm:pt modelId="{708C804D-83F6-4EE6-82D5-AFC9ED8D2977}" type="pres">
      <dgm:prSet presAssocID="{C9C49F32-4EE3-44F3-BE08-7CD7D4F7C547}" presName="composite" presStyleCnt="0"/>
      <dgm:spPr/>
    </dgm:pt>
    <dgm:pt modelId="{F2338D75-7A37-4E0D-9D8A-C2557F7941E1}" type="pres">
      <dgm:prSet presAssocID="{C9C49F32-4EE3-44F3-BE08-7CD7D4F7C547}" presName="parentText" presStyleLbl="alignNode1" presStyleIdx="0" presStyleCnt="3">
        <dgm:presLayoutVars>
          <dgm:chMax val="1"/>
          <dgm:bulletEnabled val="1"/>
        </dgm:presLayoutVars>
      </dgm:prSet>
      <dgm:spPr/>
      <dgm:t>
        <a:bodyPr/>
        <a:lstStyle/>
        <a:p>
          <a:endParaRPr lang="pt-BR"/>
        </a:p>
      </dgm:t>
    </dgm:pt>
    <dgm:pt modelId="{11E53922-270A-4073-B816-1B11D9807788}" type="pres">
      <dgm:prSet presAssocID="{C9C49F32-4EE3-44F3-BE08-7CD7D4F7C547}" presName="descendantText" presStyleLbl="alignAcc1" presStyleIdx="0" presStyleCnt="3">
        <dgm:presLayoutVars>
          <dgm:bulletEnabled val="1"/>
        </dgm:presLayoutVars>
      </dgm:prSet>
      <dgm:spPr/>
      <dgm:t>
        <a:bodyPr/>
        <a:lstStyle/>
        <a:p>
          <a:endParaRPr lang="pt-BR"/>
        </a:p>
      </dgm:t>
    </dgm:pt>
    <dgm:pt modelId="{34B4FE81-CD2F-4E52-872D-88273B4D58C3}" type="pres">
      <dgm:prSet presAssocID="{C64450E2-3A67-48C4-842D-B31A625A654E}" presName="sp" presStyleCnt="0"/>
      <dgm:spPr/>
    </dgm:pt>
    <dgm:pt modelId="{5F65DDAD-5C8E-4FD7-9CA8-8D68A1EFBA68}" type="pres">
      <dgm:prSet presAssocID="{3C62829A-D664-4C1D-8AEF-C1108BAD6918}" presName="composite" presStyleCnt="0"/>
      <dgm:spPr/>
    </dgm:pt>
    <dgm:pt modelId="{A90CFF4B-002E-4ADD-B891-390320101C0A}" type="pres">
      <dgm:prSet presAssocID="{3C62829A-D664-4C1D-8AEF-C1108BAD6918}" presName="parentText" presStyleLbl="alignNode1" presStyleIdx="1" presStyleCnt="3">
        <dgm:presLayoutVars>
          <dgm:chMax val="1"/>
          <dgm:bulletEnabled val="1"/>
        </dgm:presLayoutVars>
      </dgm:prSet>
      <dgm:spPr/>
      <dgm:t>
        <a:bodyPr/>
        <a:lstStyle/>
        <a:p>
          <a:endParaRPr lang="pt-BR"/>
        </a:p>
      </dgm:t>
    </dgm:pt>
    <dgm:pt modelId="{F0BAAED8-AEA0-4DEF-83C3-34D091C7BC70}" type="pres">
      <dgm:prSet presAssocID="{3C62829A-D664-4C1D-8AEF-C1108BAD6918}" presName="descendantText" presStyleLbl="alignAcc1" presStyleIdx="1" presStyleCnt="3">
        <dgm:presLayoutVars>
          <dgm:bulletEnabled val="1"/>
        </dgm:presLayoutVars>
      </dgm:prSet>
      <dgm:spPr/>
      <dgm:t>
        <a:bodyPr/>
        <a:lstStyle/>
        <a:p>
          <a:endParaRPr lang="pt-BR"/>
        </a:p>
      </dgm:t>
    </dgm:pt>
    <dgm:pt modelId="{4A95E6E9-42AD-4AC3-B715-7BF62EE18A02}" type="pres">
      <dgm:prSet presAssocID="{48AE5221-20A6-4256-A313-274DCDD8597B}" presName="sp" presStyleCnt="0"/>
      <dgm:spPr/>
    </dgm:pt>
    <dgm:pt modelId="{BE6DF015-62D8-4B0F-9306-CED5C38A1C89}" type="pres">
      <dgm:prSet presAssocID="{C98231EE-7EFB-4EFA-A2A9-54600582903A}" presName="composite" presStyleCnt="0"/>
      <dgm:spPr/>
    </dgm:pt>
    <dgm:pt modelId="{261979DB-0354-4FA7-A0B1-F6FA4221B912}" type="pres">
      <dgm:prSet presAssocID="{C98231EE-7EFB-4EFA-A2A9-54600582903A}" presName="parentText" presStyleLbl="alignNode1" presStyleIdx="2" presStyleCnt="3">
        <dgm:presLayoutVars>
          <dgm:chMax val="1"/>
          <dgm:bulletEnabled val="1"/>
        </dgm:presLayoutVars>
      </dgm:prSet>
      <dgm:spPr/>
      <dgm:t>
        <a:bodyPr/>
        <a:lstStyle/>
        <a:p>
          <a:endParaRPr lang="pt-BR"/>
        </a:p>
      </dgm:t>
    </dgm:pt>
    <dgm:pt modelId="{B6B92FA4-2E11-4D2A-8BA7-5DD35EEA6881}" type="pres">
      <dgm:prSet presAssocID="{C98231EE-7EFB-4EFA-A2A9-54600582903A}" presName="descendantText" presStyleLbl="alignAcc1" presStyleIdx="2" presStyleCnt="3">
        <dgm:presLayoutVars>
          <dgm:bulletEnabled val="1"/>
        </dgm:presLayoutVars>
      </dgm:prSet>
      <dgm:spPr/>
      <dgm:t>
        <a:bodyPr/>
        <a:lstStyle/>
        <a:p>
          <a:endParaRPr lang="pt-BR"/>
        </a:p>
      </dgm:t>
    </dgm:pt>
  </dgm:ptLst>
  <dgm:cxnLst>
    <dgm:cxn modelId="{3D261C5B-303E-4A39-9DAC-37949302BA70}" type="presOf" srcId="{DF4A2D0C-9011-41AF-B74C-86A977B04F34}" destId="{C8C4BE73-FF04-4D1A-9C62-B43F2187E785}" srcOrd="0" destOrd="0" presId="urn:microsoft.com/office/officeart/2005/8/layout/chevron2"/>
    <dgm:cxn modelId="{E2BC2B6E-0D1B-45DF-B3AF-49E73F11F80D}" type="presOf" srcId="{3C62829A-D664-4C1D-8AEF-C1108BAD6918}" destId="{A90CFF4B-002E-4ADD-B891-390320101C0A}" srcOrd="0" destOrd="0" presId="urn:microsoft.com/office/officeart/2005/8/layout/chevron2"/>
    <dgm:cxn modelId="{9824CEF0-9CA8-4A32-B64C-C9028AB8E6A0}" srcId="{C98231EE-7EFB-4EFA-A2A9-54600582903A}" destId="{7510FFC5-A06F-4F2F-9337-D0FBA5C7A1E6}" srcOrd="0" destOrd="0" parTransId="{BB352932-8691-4685-A997-E98E0BFDB3E5}" sibTransId="{D7C5058F-F6B8-4001-8C29-70F8E3F64247}"/>
    <dgm:cxn modelId="{F0E17BC2-9482-40D2-80EA-7862CE9BDC24}" srcId="{C9C49F32-4EE3-44F3-BE08-7CD7D4F7C547}" destId="{203DC197-11DC-4060-8782-6EF5764F7CF6}" srcOrd="1" destOrd="0" parTransId="{26B78FBB-C248-41C8-9559-AD7CFA94A138}" sibTransId="{1EF3547F-FDC8-468F-9831-5753288EE39C}"/>
    <dgm:cxn modelId="{7509D98A-5230-4657-9B84-4EFE96FFE3A1}" srcId="{DF4A2D0C-9011-41AF-B74C-86A977B04F34}" destId="{C9C49F32-4EE3-44F3-BE08-7CD7D4F7C547}" srcOrd="0" destOrd="0" parTransId="{801B9C44-A14E-49D9-B5B5-02FB70112DF3}" sibTransId="{C64450E2-3A67-48C4-842D-B31A625A654E}"/>
    <dgm:cxn modelId="{0E153B9E-D098-4E24-A0ED-65AF11181B94}" type="presOf" srcId="{9759BC82-290B-4E49-8130-78C6E4A099E3}" destId="{11E53922-270A-4073-B816-1B11D9807788}" srcOrd="0" destOrd="0" presId="urn:microsoft.com/office/officeart/2005/8/layout/chevron2"/>
    <dgm:cxn modelId="{08CE406F-0133-4ADB-BC2B-B6116FAFD5BC}" srcId="{C9C49F32-4EE3-44F3-BE08-7CD7D4F7C547}" destId="{9759BC82-290B-4E49-8130-78C6E4A099E3}" srcOrd="0" destOrd="0" parTransId="{0CF093E9-589A-4904-92E3-6EF87FB0BF02}" sibTransId="{4A8CB3FC-80F8-450A-8AEF-7E0B68C17B87}"/>
    <dgm:cxn modelId="{6D7E51A2-1314-4B9B-B0EC-580A12081A60}" type="presOf" srcId="{C9C49F32-4EE3-44F3-BE08-7CD7D4F7C547}" destId="{F2338D75-7A37-4E0D-9D8A-C2557F7941E1}" srcOrd="0" destOrd="0" presId="urn:microsoft.com/office/officeart/2005/8/layout/chevron2"/>
    <dgm:cxn modelId="{0EB4413A-B8D0-49EB-BBCC-344620EAF497}" type="presOf" srcId="{C98231EE-7EFB-4EFA-A2A9-54600582903A}" destId="{261979DB-0354-4FA7-A0B1-F6FA4221B912}" srcOrd="0" destOrd="0" presId="urn:microsoft.com/office/officeart/2005/8/layout/chevron2"/>
    <dgm:cxn modelId="{42E1A499-CD0B-4875-AE37-F02E010AF7B3}" type="presOf" srcId="{4450D552-2CB4-4A5A-A87D-7195C22F4BE6}" destId="{B6B92FA4-2E11-4D2A-8BA7-5DD35EEA6881}" srcOrd="0" destOrd="1" presId="urn:microsoft.com/office/officeart/2005/8/layout/chevron2"/>
    <dgm:cxn modelId="{7D0472FA-B1EE-4E2E-9F5D-D001C7674778}" type="presOf" srcId="{75320B6F-A45A-491E-93C1-777141564B6E}" destId="{F0BAAED8-AEA0-4DEF-83C3-34D091C7BC70}" srcOrd="0" destOrd="0" presId="urn:microsoft.com/office/officeart/2005/8/layout/chevron2"/>
    <dgm:cxn modelId="{FA383CFB-BC8A-49E7-9C4C-CDBD2DFE0566}" srcId="{C98231EE-7EFB-4EFA-A2A9-54600582903A}" destId="{4450D552-2CB4-4A5A-A87D-7195C22F4BE6}" srcOrd="1" destOrd="0" parTransId="{8B9E926C-A89C-46D6-90A3-88162DF23A8E}" sibTransId="{096646DD-7700-4590-B411-FE9D6C5E61CB}"/>
    <dgm:cxn modelId="{3FCADB50-B102-4D30-BA9C-726DC9121468}" type="presOf" srcId="{203DC197-11DC-4060-8782-6EF5764F7CF6}" destId="{11E53922-270A-4073-B816-1B11D9807788}" srcOrd="0" destOrd="1" presId="urn:microsoft.com/office/officeart/2005/8/layout/chevron2"/>
    <dgm:cxn modelId="{2B304618-068A-4716-8461-C642E3406470}" type="presOf" srcId="{7510FFC5-A06F-4F2F-9337-D0FBA5C7A1E6}" destId="{B6B92FA4-2E11-4D2A-8BA7-5DD35EEA6881}" srcOrd="0" destOrd="0" presId="urn:microsoft.com/office/officeart/2005/8/layout/chevron2"/>
    <dgm:cxn modelId="{4ED70294-D148-451A-A6A4-D25B4864D18D}" srcId="{3C62829A-D664-4C1D-8AEF-C1108BAD6918}" destId="{077C58D6-7009-429E-8F59-A62D242967A8}" srcOrd="1" destOrd="0" parTransId="{AEFE1807-85C1-497E-93B9-8D2B24E2E073}" sibTransId="{80ADE9F0-0AA3-4D87-809D-C6144B8A758D}"/>
    <dgm:cxn modelId="{1A09246F-B9DF-4699-8BCF-B6BBB885AF9C}" type="presOf" srcId="{077C58D6-7009-429E-8F59-A62D242967A8}" destId="{F0BAAED8-AEA0-4DEF-83C3-34D091C7BC70}" srcOrd="0" destOrd="1" presId="urn:microsoft.com/office/officeart/2005/8/layout/chevron2"/>
    <dgm:cxn modelId="{A88AF621-A4BB-4114-B515-A39C05A5A7B1}" srcId="{3C62829A-D664-4C1D-8AEF-C1108BAD6918}" destId="{75320B6F-A45A-491E-93C1-777141564B6E}" srcOrd="0" destOrd="0" parTransId="{5431B34E-C29A-4983-BD07-9E418B865946}" sibTransId="{3846403C-A22A-4962-99AF-BF199CDB2DE8}"/>
    <dgm:cxn modelId="{06939FCD-0D24-4950-8C39-49AE7AAE9584}" srcId="{DF4A2D0C-9011-41AF-B74C-86A977B04F34}" destId="{3C62829A-D664-4C1D-8AEF-C1108BAD6918}" srcOrd="1" destOrd="0" parTransId="{96B798D2-F881-4777-82E0-26011CFA3097}" sibTransId="{48AE5221-20A6-4256-A313-274DCDD8597B}"/>
    <dgm:cxn modelId="{30F61759-5226-4B1F-A523-0382BA832EF1}" srcId="{DF4A2D0C-9011-41AF-B74C-86A977B04F34}" destId="{C98231EE-7EFB-4EFA-A2A9-54600582903A}" srcOrd="2" destOrd="0" parTransId="{96D7E49F-59F9-452F-87FB-8FEB57C3822D}" sibTransId="{46739D64-C73E-4B06-9199-2BD66D7A3A8C}"/>
    <dgm:cxn modelId="{028CBEE7-22E7-4072-BAC7-FDDAF9E7B43F}" type="presParOf" srcId="{C8C4BE73-FF04-4D1A-9C62-B43F2187E785}" destId="{708C804D-83F6-4EE6-82D5-AFC9ED8D2977}" srcOrd="0" destOrd="0" presId="urn:microsoft.com/office/officeart/2005/8/layout/chevron2"/>
    <dgm:cxn modelId="{DF40C05E-1FBC-4101-BCB9-162D1410D424}" type="presParOf" srcId="{708C804D-83F6-4EE6-82D5-AFC9ED8D2977}" destId="{F2338D75-7A37-4E0D-9D8A-C2557F7941E1}" srcOrd="0" destOrd="0" presId="urn:microsoft.com/office/officeart/2005/8/layout/chevron2"/>
    <dgm:cxn modelId="{A5D5032A-6063-4C90-812B-D6B1FD592F7E}" type="presParOf" srcId="{708C804D-83F6-4EE6-82D5-AFC9ED8D2977}" destId="{11E53922-270A-4073-B816-1B11D9807788}" srcOrd="1" destOrd="0" presId="urn:microsoft.com/office/officeart/2005/8/layout/chevron2"/>
    <dgm:cxn modelId="{3918EED6-28C9-4CED-8448-BEB3119D40F6}" type="presParOf" srcId="{C8C4BE73-FF04-4D1A-9C62-B43F2187E785}" destId="{34B4FE81-CD2F-4E52-872D-88273B4D58C3}" srcOrd="1" destOrd="0" presId="urn:microsoft.com/office/officeart/2005/8/layout/chevron2"/>
    <dgm:cxn modelId="{77560817-7F77-4E47-8BB6-A5AA59CE7A0B}" type="presParOf" srcId="{C8C4BE73-FF04-4D1A-9C62-B43F2187E785}" destId="{5F65DDAD-5C8E-4FD7-9CA8-8D68A1EFBA68}" srcOrd="2" destOrd="0" presId="urn:microsoft.com/office/officeart/2005/8/layout/chevron2"/>
    <dgm:cxn modelId="{9B3B5B45-B883-46D5-A490-74F6C331E69A}" type="presParOf" srcId="{5F65DDAD-5C8E-4FD7-9CA8-8D68A1EFBA68}" destId="{A90CFF4B-002E-4ADD-B891-390320101C0A}" srcOrd="0" destOrd="0" presId="urn:microsoft.com/office/officeart/2005/8/layout/chevron2"/>
    <dgm:cxn modelId="{03883FAF-6177-4624-8AE7-D356C3A53CF3}" type="presParOf" srcId="{5F65DDAD-5C8E-4FD7-9CA8-8D68A1EFBA68}" destId="{F0BAAED8-AEA0-4DEF-83C3-34D091C7BC70}" srcOrd="1" destOrd="0" presId="urn:microsoft.com/office/officeart/2005/8/layout/chevron2"/>
    <dgm:cxn modelId="{B4296A72-4B12-4EAA-9239-FBD2C3C6F1B9}" type="presParOf" srcId="{C8C4BE73-FF04-4D1A-9C62-B43F2187E785}" destId="{4A95E6E9-42AD-4AC3-B715-7BF62EE18A02}" srcOrd="3" destOrd="0" presId="urn:microsoft.com/office/officeart/2005/8/layout/chevron2"/>
    <dgm:cxn modelId="{50093091-7AB6-4D55-A736-00361CDB8D56}" type="presParOf" srcId="{C8C4BE73-FF04-4D1A-9C62-B43F2187E785}" destId="{BE6DF015-62D8-4B0F-9306-CED5C38A1C89}" srcOrd="4" destOrd="0" presId="urn:microsoft.com/office/officeart/2005/8/layout/chevron2"/>
    <dgm:cxn modelId="{0D4219D8-A22C-4A06-97D3-7D750E9D7463}" type="presParOf" srcId="{BE6DF015-62D8-4B0F-9306-CED5C38A1C89}" destId="{261979DB-0354-4FA7-A0B1-F6FA4221B912}" srcOrd="0" destOrd="0" presId="urn:microsoft.com/office/officeart/2005/8/layout/chevron2"/>
    <dgm:cxn modelId="{10F5BD1F-7F05-480D-9CD2-ACD763DC0285}" type="presParOf" srcId="{BE6DF015-62D8-4B0F-9306-CED5C38A1C89}" destId="{B6B92FA4-2E11-4D2A-8BA7-5DD35EEA688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F47BFB-168E-47A4-B865-6E43FDED3661}"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pt-BR"/>
        </a:p>
      </dgm:t>
    </dgm:pt>
    <dgm:pt modelId="{2B481E47-7DF2-4428-8615-B44F555C0FC8}">
      <dgm:prSet phldrT="[Texto]"/>
      <dgm:spPr/>
      <dgm:t>
        <a:bodyPr/>
        <a:lstStyle/>
        <a:p>
          <a:r>
            <a:rPr lang="pt-BR" dirty="0" smtClean="0"/>
            <a:t>motoristas de viagem</a:t>
          </a:r>
          <a:endParaRPr lang="pt-BR" dirty="0"/>
        </a:p>
      </dgm:t>
    </dgm:pt>
    <dgm:pt modelId="{2890D54B-122E-4D10-B1EE-F5737E648F1E}" type="parTrans" cxnId="{2C8F6A28-6A1B-4F38-9547-47D760C18F92}">
      <dgm:prSet/>
      <dgm:spPr/>
      <dgm:t>
        <a:bodyPr/>
        <a:lstStyle/>
        <a:p>
          <a:endParaRPr lang="pt-BR"/>
        </a:p>
      </dgm:t>
    </dgm:pt>
    <dgm:pt modelId="{D861CA7A-6D1B-42FB-AD99-E0FA0641C50B}" type="sibTrans" cxnId="{2C8F6A28-6A1B-4F38-9547-47D760C18F92}">
      <dgm:prSet/>
      <dgm:spPr/>
      <dgm:t>
        <a:bodyPr/>
        <a:lstStyle/>
        <a:p>
          <a:endParaRPr lang="pt-BR"/>
        </a:p>
      </dgm:t>
    </dgm:pt>
    <dgm:pt modelId="{A4C231E9-025D-4D95-8DA9-469D074BFC88}">
      <dgm:prSet phldrT="[Texto]"/>
      <dgm:spPr/>
      <dgm:t>
        <a:bodyPr/>
        <a:lstStyle/>
        <a:p>
          <a:r>
            <a:rPr lang="pt-BR" dirty="0" smtClean="0"/>
            <a:t>Motorista frota própria</a:t>
          </a:r>
          <a:endParaRPr lang="pt-BR" dirty="0"/>
        </a:p>
      </dgm:t>
    </dgm:pt>
    <dgm:pt modelId="{6FFA9145-3105-4495-9E1C-0C638DA143BC}" type="parTrans" cxnId="{FB5B2204-F11F-4511-B0C9-E2BCEA7869BB}">
      <dgm:prSet/>
      <dgm:spPr/>
      <dgm:t>
        <a:bodyPr/>
        <a:lstStyle/>
        <a:p>
          <a:endParaRPr lang="pt-BR"/>
        </a:p>
      </dgm:t>
    </dgm:pt>
    <dgm:pt modelId="{60E2348F-361C-495A-95E8-3E0DDF796D69}" type="sibTrans" cxnId="{FB5B2204-F11F-4511-B0C9-E2BCEA7869BB}">
      <dgm:prSet/>
      <dgm:spPr/>
      <dgm:t>
        <a:bodyPr/>
        <a:lstStyle/>
        <a:p>
          <a:endParaRPr lang="pt-BR"/>
        </a:p>
      </dgm:t>
    </dgm:pt>
    <dgm:pt modelId="{C0A8EE9B-3E75-41C5-93E3-B96A65DEDEA2}">
      <dgm:prSet phldrT="[Texto]"/>
      <dgm:spPr/>
      <dgm:t>
        <a:bodyPr/>
        <a:lstStyle/>
        <a:p>
          <a:r>
            <a:rPr lang="pt-BR" dirty="0" smtClean="0"/>
            <a:t>agregados</a:t>
          </a:r>
          <a:endParaRPr lang="pt-BR" dirty="0"/>
        </a:p>
      </dgm:t>
    </dgm:pt>
    <dgm:pt modelId="{CC39471B-7900-448A-A178-9AD0F29B323F}" type="parTrans" cxnId="{72B1AF4A-C4DE-442A-9AE9-A40509BCA116}">
      <dgm:prSet/>
      <dgm:spPr/>
      <dgm:t>
        <a:bodyPr/>
        <a:lstStyle/>
        <a:p>
          <a:endParaRPr lang="pt-BR"/>
        </a:p>
      </dgm:t>
    </dgm:pt>
    <dgm:pt modelId="{72482832-226E-4BAD-BC05-3347B13D8706}" type="sibTrans" cxnId="{72B1AF4A-C4DE-442A-9AE9-A40509BCA116}">
      <dgm:prSet/>
      <dgm:spPr/>
      <dgm:t>
        <a:bodyPr/>
        <a:lstStyle/>
        <a:p>
          <a:endParaRPr lang="pt-BR"/>
        </a:p>
      </dgm:t>
    </dgm:pt>
    <dgm:pt modelId="{075E5641-A41A-406B-B71E-ACB937ED7D22}" type="pres">
      <dgm:prSet presAssocID="{82F47BFB-168E-47A4-B865-6E43FDED3661}" presName="rootnode" presStyleCnt="0">
        <dgm:presLayoutVars>
          <dgm:chMax/>
          <dgm:chPref/>
          <dgm:dir/>
          <dgm:animLvl val="lvl"/>
        </dgm:presLayoutVars>
      </dgm:prSet>
      <dgm:spPr/>
      <dgm:t>
        <a:bodyPr/>
        <a:lstStyle/>
        <a:p>
          <a:endParaRPr lang="pt-BR"/>
        </a:p>
      </dgm:t>
    </dgm:pt>
    <dgm:pt modelId="{10738C1B-80C1-4EAA-A505-70E101D384B9}" type="pres">
      <dgm:prSet presAssocID="{2B481E47-7DF2-4428-8615-B44F555C0FC8}" presName="composite" presStyleCnt="0"/>
      <dgm:spPr/>
    </dgm:pt>
    <dgm:pt modelId="{C4F9EF43-B294-42A2-98FA-F4CC80674CB4}" type="pres">
      <dgm:prSet presAssocID="{2B481E47-7DF2-4428-8615-B44F555C0FC8}" presName="LShape" presStyleLbl="alignNode1" presStyleIdx="0" presStyleCnt="5"/>
      <dgm:spPr/>
    </dgm:pt>
    <dgm:pt modelId="{004FA633-1A96-4BFD-A93A-0F5C16ED277D}" type="pres">
      <dgm:prSet presAssocID="{2B481E47-7DF2-4428-8615-B44F555C0FC8}" presName="ParentText" presStyleLbl="revTx" presStyleIdx="0" presStyleCnt="3">
        <dgm:presLayoutVars>
          <dgm:chMax val="0"/>
          <dgm:chPref val="0"/>
          <dgm:bulletEnabled val="1"/>
        </dgm:presLayoutVars>
      </dgm:prSet>
      <dgm:spPr/>
      <dgm:t>
        <a:bodyPr/>
        <a:lstStyle/>
        <a:p>
          <a:endParaRPr lang="pt-BR"/>
        </a:p>
      </dgm:t>
    </dgm:pt>
    <dgm:pt modelId="{DCEF6F06-71D4-4FA3-B021-23B3EEF83AD3}" type="pres">
      <dgm:prSet presAssocID="{2B481E47-7DF2-4428-8615-B44F555C0FC8}" presName="Triangle" presStyleLbl="alignNode1" presStyleIdx="1" presStyleCnt="5"/>
      <dgm:spPr/>
    </dgm:pt>
    <dgm:pt modelId="{D5DBF2C6-BA68-4648-B303-DC538E68BBCA}" type="pres">
      <dgm:prSet presAssocID="{D861CA7A-6D1B-42FB-AD99-E0FA0641C50B}" presName="sibTrans" presStyleCnt="0"/>
      <dgm:spPr/>
    </dgm:pt>
    <dgm:pt modelId="{B190F4E1-0DBC-4FB4-ACAD-6CCB714A0519}" type="pres">
      <dgm:prSet presAssocID="{D861CA7A-6D1B-42FB-AD99-E0FA0641C50B}" presName="space" presStyleCnt="0"/>
      <dgm:spPr/>
    </dgm:pt>
    <dgm:pt modelId="{82FA1878-51DB-45DE-810B-AEF97A6824B8}" type="pres">
      <dgm:prSet presAssocID="{A4C231E9-025D-4D95-8DA9-469D074BFC88}" presName="composite" presStyleCnt="0"/>
      <dgm:spPr/>
    </dgm:pt>
    <dgm:pt modelId="{DEE08149-EE46-4829-9F43-2CAD4E94C195}" type="pres">
      <dgm:prSet presAssocID="{A4C231E9-025D-4D95-8DA9-469D074BFC88}" presName="LShape" presStyleLbl="alignNode1" presStyleIdx="2" presStyleCnt="5"/>
      <dgm:spPr/>
    </dgm:pt>
    <dgm:pt modelId="{9E57D5F3-6738-43EF-A1E6-FD224330256E}" type="pres">
      <dgm:prSet presAssocID="{A4C231E9-025D-4D95-8DA9-469D074BFC88}" presName="ParentText" presStyleLbl="revTx" presStyleIdx="1" presStyleCnt="3">
        <dgm:presLayoutVars>
          <dgm:chMax val="0"/>
          <dgm:chPref val="0"/>
          <dgm:bulletEnabled val="1"/>
        </dgm:presLayoutVars>
      </dgm:prSet>
      <dgm:spPr/>
      <dgm:t>
        <a:bodyPr/>
        <a:lstStyle/>
        <a:p>
          <a:endParaRPr lang="pt-BR"/>
        </a:p>
      </dgm:t>
    </dgm:pt>
    <dgm:pt modelId="{C0D41895-9B33-470A-BB33-FF2A0DD11E22}" type="pres">
      <dgm:prSet presAssocID="{A4C231E9-025D-4D95-8DA9-469D074BFC88}" presName="Triangle" presStyleLbl="alignNode1" presStyleIdx="3" presStyleCnt="5"/>
      <dgm:spPr/>
    </dgm:pt>
    <dgm:pt modelId="{BAC85242-98AD-46DE-AD6A-42EB2624A3DB}" type="pres">
      <dgm:prSet presAssocID="{60E2348F-361C-495A-95E8-3E0DDF796D69}" presName="sibTrans" presStyleCnt="0"/>
      <dgm:spPr/>
    </dgm:pt>
    <dgm:pt modelId="{3D7D7D20-7055-44F6-BA5A-0AE463ED1B13}" type="pres">
      <dgm:prSet presAssocID="{60E2348F-361C-495A-95E8-3E0DDF796D69}" presName="space" presStyleCnt="0"/>
      <dgm:spPr/>
    </dgm:pt>
    <dgm:pt modelId="{0D6DCB40-3F10-4EE6-B32D-1D30E312DE2E}" type="pres">
      <dgm:prSet presAssocID="{C0A8EE9B-3E75-41C5-93E3-B96A65DEDEA2}" presName="composite" presStyleCnt="0"/>
      <dgm:spPr/>
    </dgm:pt>
    <dgm:pt modelId="{0589E4F2-43B0-4295-A078-01E97B227931}" type="pres">
      <dgm:prSet presAssocID="{C0A8EE9B-3E75-41C5-93E3-B96A65DEDEA2}" presName="LShape" presStyleLbl="alignNode1" presStyleIdx="4" presStyleCnt="5"/>
      <dgm:spPr/>
    </dgm:pt>
    <dgm:pt modelId="{C5C9BD25-0FA1-4B3B-B6EA-BF9185578091}" type="pres">
      <dgm:prSet presAssocID="{C0A8EE9B-3E75-41C5-93E3-B96A65DEDEA2}" presName="ParentText" presStyleLbl="revTx" presStyleIdx="2" presStyleCnt="3">
        <dgm:presLayoutVars>
          <dgm:chMax val="0"/>
          <dgm:chPref val="0"/>
          <dgm:bulletEnabled val="1"/>
        </dgm:presLayoutVars>
      </dgm:prSet>
      <dgm:spPr/>
      <dgm:t>
        <a:bodyPr/>
        <a:lstStyle/>
        <a:p>
          <a:endParaRPr lang="pt-BR"/>
        </a:p>
      </dgm:t>
    </dgm:pt>
  </dgm:ptLst>
  <dgm:cxnLst>
    <dgm:cxn modelId="{344ABD73-D065-43E0-A092-11E698641DF6}" type="presOf" srcId="{A4C231E9-025D-4D95-8DA9-469D074BFC88}" destId="{9E57D5F3-6738-43EF-A1E6-FD224330256E}" srcOrd="0" destOrd="0" presId="urn:microsoft.com/office/officeart/2009/3/layout/StepUpProcess"/>
    <dgm:cxn modelId="{2C8F6A28-6A1B-4F38-9547-47D760C18F92}" srcId="{82F47BFB-168E-47A4-B865-6E43FDED3661}" destId="{2B481E47-7DF2-4428-8615-B44F555C0FC8}" srcOrd="0" destOrd="0" parTransId="{2890D54B-122E-4D10-B1EE-F5737E648F1E}" sibTransId="{D861CA7A-6D1B-42FB-AD99-E0FA0641C50B}"/>
    <dgm:cxn modelId="{2ECDEB9B-3101-4186-A81B-3610CABB3252}" type="presOf" srcId="{C0A8EE9B-3E75-41C5-93E3-B96A65DEDEA2}" destId="{C5C9BD25-0FA1-4B3B-B6EA-BF9185578091}" srcOrd="0" destOrd="0" presId="urn:microsoft.com/office/officeart/2009/3/layout/StepUpProcess"/>
    <dgm:cxn modelId="{3336C34C-ADD1-49C5-BBEF-3C64A66B88C6}" type="presOf" srcId="{2B481E47-7DF2-4428-8615-B44F555C0FC8}" destId="{004FA633-1A96-4BFD-A93A-0F5C16ED277D}" srcOrd="0" destOrd="0" presId="urn:microsoft.com/office/officeart/2009/3/layout/StepUpProcess"/>
    <dgm:cxn modelId="{FB5B2204-F11F-4511-B0C9-E2BCEA7869BB}" srcId="{82F47BFB-168E-47A4-B865-6E43FDED3661}" destId="{A4C231E9-025D-4D95-8DA9-469D074BFC88}" srcOrd="1" destOrd="0" parTransId="{6FFA9145-3105-4495-9E1C-0C638DA143BC}" sibTransId="{60E2348F-361C-495A-95E8-3E0DDF796D69}"/>
    <dgm:cxn modelId="{7F039A35-4E67-4F09-8D9C-1870B3914E6B}" type="presOf" srcId="{82F47BFB-168E-47A4-B865-6E43FDED3661}" destId="{075E5641-A41A-406B-B71E-ACB937ED7D22}" srcOrd="0" destOrd="0" presId="urn:microsoft.com/office/officeart/2009/3/layout/StepUpProcess"/>
    <dgm:cxn modelId="{72B1AF4A-C4DE-442A-9AE9-A40509BCA116}" srcId="{82F47BFB-168E-47A4-B865-6E43FDED3661}" destId="{C0A8EE9B-3E75-41C5-93E3-B96A65DEDEA2}" srcOrd="2" destOrd="0" parTransId="{CC39471B-7900-448A-A178-9AD0F29B323F}" sibTransId="{72482832-226E-4BAD-BC05-3347B13D8706}"/>
    <dgm:cxn modelId="{8A70C936-A7F6-45FA-9E11-3D6452F37F8E}" type="presParOf" srcId="{075E5641-A41A-406B-B71E-ACB937ED7D22}" destId="{10738C1B-80C1-4EAA-A505-70E101D384B9}" srcOrd="0" destOrd="0" presId="urn:microsoft.com/office/officeart/2009/3/layout/StepUpProcess"/>
    <dgm:cxn modelId="{6981DECC-520A-4965-B9A7-FF528CA38FFB}" type="presParOf" srcId="{10738C1B-80C1-4EAA-A505-70E101D384B9}" destId="{C4F9EF43-B294-42A2-98FA-F4CC80674CB4}" srcOrd="0" destOrd="0" presId="urn:microsoft.com/office/officeart/2009/3/layout/StepUpProcess"/>
    <dgm:cxn modelId="{950065DB-7768-4FB3-AEB3-6780BC5286B4}" type="presParOf" srcId="{10738C1B-80C1-4EAA-A505-70E101D384B9}" destId="{004FA633-1A96-4BFD-A93A-0F5C16ED277D}" srcOrd="1" destOrd="0" presId="urn:microsoft.com/office/officeart/2009/3/layout/StepUpProcess"/>
    <dgm:cxn modelId="{5553D5EA-31DC-4DAF-B6B7-0A025F80C798}" type="presParOf" srcId="{10738C1B-80C1-4EAA-A505-70E101D384B9}" destId="{DCEF6F06-71D4-4FA3-B021-23B3EEF83AD3}" srcOrd="2" destOrd="0" presId="urn:microsoft.com/office/officeart/2009/3/layout/StepUpProcess"/>
    <dgm:cxn modelId="{ED30C725-2887-428A-8296-4EA39288E3C1}" type="presParOf" srcId="{075E5641-A41A-406B-B71E-ACB937ED7D22}" destId="{D5DBF2C6-BA68-4648-B303-DC538E68BBCA}" srcOrd="1" destOrd="0" presId="urn:microsoft.com/office/officeart/2009/3/layout/StepUpProcess"/>
    <dgm:cxn modelId="{502585B8-AB45-483C-8033-19941D4E348B}" type="presParOf" srcId="{D5DBF2C6-BA68-4648-B303-DC538E68BBCA}" destId="{B190F4E1-0DBC-4FB4-ACAD-6CCB714A0519}" srcOrd="0" destOrd="0" presId="urn:microsoft.com/office/officeart/2009/3/layout/StepUpProcess"/>
    <dgm:cxn modelId="{902DC46F-98DC-4286-A10A-E6B342554418}" type="presParOf" srcId="{075E5641-A41A-406B-B71E-ACB937ED7D22}" destId="{82FA1878-51DB-45DE-810B-AEF97A6824B8}" srcOrd="2" destOrd="0" presId="urn:microsoft.com/office/officeart/2009/3/layout/StepUpProcess"/>
    <dgm:cxn modelId="{29D6E5AE-9705-4C6A-8C20-1C548C9BACCE}" type="presParOf" srcId="{82FA1878-51DB-45DE-810B-AEF97A6824B8}" destId="{DEE08149-EE46-4829-9F43-2CAD4E94C195}" srcOrd="0" destOrd="0" presId="urn:microsoft.com/office/officeart/2009/3/layout/StepUpProcess"/>
    <dgm:cxn modelId="{21F4CAEB-D20B-49A7-89FB-0094D131A2E0}" type="presParOf" srcId="{82FA1878-51DB-45DE-810B-AEF97A6824B8}" destId="{9E57D5F3-6738-43EF-A1E6-FD224330256E}" srcOrd="1" destOrd="0" presId="urn:microsoft.com/office/officeart/2009/3/layout/StepUpProcess"/>
    <dgm:cxn modelId="{FC08ACC7-4475-461E-B84E-7DBE201D72EF}" type="presParOf" srcId="{82FA1878-51DB-45DE-810B-AEF97A6824B8}" destId="{C0D41895-9B33-470A-BB33-FF2A0DD11E22}" srcOrd="2" destOrd="0" presId="urn:microsoft.com/office/officeart/2009/3/layout/StepUpProcess"/>
    <dgm:cxn modelId="{56BAE9D8-A806-45AD-92BB-C9BA2D9390F7}" type="presParOf" srcId="{075E5641-A41A-406B-B71E-ACB937ED7D22}" destId="{BAC85242-98AD-46DE-AD6A-42EB2624A3DB}" srcOrd="3" destOrd="0" presId="urn:microsoft.com/office/officeart/2009/3/layout/StepUpProcess"/>
    <dgm:cxn modelId="{DC364105-4322-43EE-BE39-39BCCFB8CB3F}" type="presParOf" srcId="{BAC85242-98AD-46DE-AD6A-42EB2624A3DB}" destId="{3D7D7D20-7055-44F6-BA5A-0AE463ED1B13}" srcOrd="0" destOrd="0" presId="urn:microsoft.com/office/officeart/2009/3/layout/StepUpProcess"/>
    <dgm:cxn modelId="{CD92BF19-6BB7-4128-96E3-D81DD83501A2}" type="presParOf" srcId="{075E5641-A41A-406B-B71E-ACB937ED7D22}" destId="{0D6DCB40-3F10-4EE6-B32D-1D30E312DE2E}" srcOrd="4" destOrd="0" presId="urn:microsoft.com/office/officeart/2009/3/layout/StepUpProcess"/>
    <dgm:cxn modelId="{323031E4-5FEA-4968-900A-F398122B2ECF}" type="presParOf" srcId="{0D6DCB40-3F10-4EE6-B32D-1D30E312DE2E}" destId="{0589E4F2-43B0-4295-A078-01E97B227931}" srcOrd="0" destOrd="0" presId="urn:microsoft.com/office/officeart/2009/3/layout/StepUpProcess"/>
    <dgm:cxn modelId="{E103B402-16F1-449E-A9F2-A66456A95C1B}" type="presParOf" srcId="{0D6DCB40-3F10-4EE6-B32D-1D30E312DE2E}" destId="{C5C9BD25-0FA1-4B3B-B6EA-BF918557809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274D3-FC9B-4328-BB3D-29F5F6A218EF}"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pt-BR"/>
        </a:p>
      </dgm:t>
    </dgm:pt>
    <dgm:pt modelId="{CBF5E6B1-8F9E-430F-A77C-771601B135A8}">
      <dgm:prSet phldrT="[Texto]"/>
      <dgm:spPr/>
      <dgm:t>
        <a:bodyPr/>
        <a:lstStyle/>
        <a:p>
          <a:r>
            <a:rPr lang="pt-BR" dirty="0" smtClean="0"/>
            <a:t>Trabalhos de risco:</a:t>
          </a:r>
        </a:p>
        <a:p>
          <a:r>
            <a:rPr lang="pt-BR" dirty="0" smtClean="0"/>
            <a:t>Autorização, treinamento e supervisão</a:t>
          </a:r>
          <a:endParaRPr lang="pt-BR" dirty="0"/>
        </a:p>
      </dgm:t>
    </dgm:pt>
    <dgm:pt modelId="{D1BB3D09-936B-479C-A34F-280E21EC6FE4}" type="parTrans" cxnId="{3067C565-FBB1-426E-9D83-729D2AB109A4}">
      <dgm:prSet/>
      <dgm:spPr/>
      <dgm:t>
        <a:bodyPr/>
        <a:lstStyle/>
        <a:p>
          <a:endParaRPr lang="pt-BR"/>
        </a:p>
      </dgm:t>
    </dgm:pt>
    <dgm:pt modelId="{6D3F869D-0066-477C-B352-6B57FBB7891E}" type="sibTrans" cxnId="{3067C565-FBB1-426E-9D83-729D2AB109A4}">
      <dgm:prSet/>
      <dgm:spPr/>
      <dgm:t>
        <a:bodyPr/>
        <a:lstStyle/>
        <a:p>
          <a:endParaRPr lang="pt-BR"/>
        </a:p>
      </dgm:t>
    </dgm:pt>
    <dgm:pt modelId="{A81B9DCD-B85F-403F-94E9-335D3232BD92}">
      <dgm:prSet phldrT="[Texto]"/>
      <dgm:spPr/>
      <dgm:t>
        <a:bodyPr/>
        <a:lstStyle/>
        <a:p>
          <a:r>
            <a:rPr lang="pt-BR" dirty="0" smtClean="0"/>
            <a:t>Análise de risco e Permissões de Trabalho ou Ordens de Serviço</a:t>
          </a:r>
          <a:endParaRPr lang="pt-BR" dirty="0"/>
        </a:p>
      </dgm:t>
    </dgm:pt>
    <dgm:pt modelId="{E79F115A-1257-4665-B788-866B1F9B0C9F}" type="parTrans" cxnId="{B692B75C-7246-46C9-BD90-EAFEE771D591}">
      <dgm:prSet/>
      <dgm:spPr/>
      <dgm:t>
        <a:bodyPr/>
        <a:lstStyle/>
        <a:p>
          <a:endParaRPr lang="pt-BR"/>
        </a:p>
      </dgm:t>
    </dgm:pt>
    <dgm:pt modelId="{5B0922E3-59A1-4BF9-95E9-44C7BB0F840D}" type="sibTrans" cxnId="{B692B75C-7246-46C9-BD90-EAFEE771D591}">
      <dgm:prSet/>
      <dgm:spPr/>
      <dgm:t>
        <a:bodyPr/>
        <a:lstStyle/>
        <a:p>
          <a:endParaRPr lang="pt-BR"/>
        </a:p>
      </dgm:t>
    </dgm:pt>
    <dgm:pt modelId="{694ED34A-331B-44D6-910F-D08C22D59B3E}" type="pres">
      <dgm:prSet presAssocID="{E5D274D3-FC9B-4328-BB3D-29F5F6A218EF}" presName="Name0" presStyleCnt="0">
        <dgm:presLayoutVars>
          <dgm:chMax val="2"/>
          <dgm:chPref val="2"/>
          <dgm:animLvl val="lvl"/>
        </dgm:presLayoutVars>
      </dgm:prSet>
      <dgm:spPr/>
      <dgm:t>
        <a:bodyPr/>
        <a:lstStyle/>
        <a:p>
          <a:endParaRPr lang="pt-BR"/>
        </a:p>
      </dgm:t>
    </dgm:pt>
    <dgm:pt modelId="{97C9D0EA-8F4B-44BE-AA82-B56D876C0298}" type="pres">
      <dgm:prSet presAssocID="{E5D274D3-FC9B-4328-BB3D-29F5F6A218EF}" presName="LeftText" presStyleLbl="revTx" presStyleIdx="0" presStyleCnt="0">
        <dgm:presLayoutVars>
          <dgm:bulletEnabled val="1"/>
        </dgm:presLayoutVars>
      </dgm:prSet>
      <dgm:spPr/>
      <dgm:t>
        <a:bodyPr/>
        <a:lstStyle/>
        <a:p>
          <a:endParaRPr lang="pt-BR"/>
        </a:p>
      </dgm:t>
    </dgm:pt>
    <dgm:pt modelId="{EC522EC8-4C9C-4781-8694-1A19D3B7E806}" type="pres">
      <dgm:prSet presAssocID="{E5D274D3-FC9B-4328-BB3D-29F5F6A218EF}" presName="LeftNode" presStyleLbl="bgImgPlace1" presStyleIdx="0" presStyleCnt="2">
        <dgm:presLayoutVars>
          <dgm:chMax val="2"/>
          <dgm:chPref val="2"/>
        </dgm:presLayoutVars>
      </dgm:prSet>
      <dgm:spPr/>
      <dgm:t>
        <a:bodyPr/>
        <a:lstStyle/>
        <a:p>
          <a:endParaRPr lang="pt-BR"/>
        </a:p>
      </dgm:t>
    </dgm:pt>
    <dgm:pt modelId="{217E3721-0F05-4308-A5DD-4121604A2CC7}" type="pres">
      <dgm:prSet presAssocID="{E5D274D3-FC9B-4328-BB3D-29F5F6A218EF}" presName="RightText" presStyleLbl="revTx" presStyleIdx="0" presStyleCnt="0">
        <dgm:presLayoutVars>
          <dgm:bulletEnabled val="1"/>
        </dgm:presLayoutVars>
      </dgm:prSet>
      <dgm:spPr/>
      <dgm:t>
        <a:bodyPr/>
        <a:lstStyle/>
        <a:p>
          <a:endParaRPr lang="pt-BR"/>
        </a:p>
      </dgm:t>
    </dgm:pt>
    <dgm:pt modelId="{8851E68E-AB8E-4424-A954-F933EAAB57D4}" type="pres">
      <dgm:prSet presAssocID="{E5D274D3-FC9B-4328-BB3D-29F5F6A218EF}" presName="RightNode" presStyleLbl="bgImgPlace1" presStyleIdx="1" presStyleCnt="2">
        <dgm:presLayoutVars>
          <dgm:chMax val="0"/>
          <dgm:chPref val="0"/>
        </dgm:presLayoutVars>
      </dgm:prSet>
      <dgm:spPr/>
      <dgm:t>
        <a:bodyPr/>
        <a:lstStyle/>
        <a:p>
          <a:endParaRPr lang="pt-BR"/>
        </a:p>
      </dgm:t>
    </dgm:pt>
    <dgm:pt modelId="{40626E60-47FD-4219-A8B7-837F22BDB228}" type="pres">
      <dgm:prSet presAssocID="{E5D274D3-FC9B-4328-BB3D-29F5F6A218EF}" presName="TopArrow" presStyleLbl="node1" presStyleIdx="0" presStyleCnt="2"/>
      <dgm:spPr/>
    </dgm:pt>
    <dgm:pt modelId="{D3F56CA1-AE6C-44A6-9E6D-E2981E10CAEA}" type="pres">
      <dgm:prSet presAssocID="{E5D274D3-FC9B-4328-BB3D-29F5F6A218EF}" presName="BottomArrow" presStyleLbl="node1" presStyleIdx="1" presStyleCnt="2"/>
      <dgm:spPr/>
    </dgm:pt>
  </dgm:ptLst>
  <dgm:cxnLst>
    <dgm:cxn modelId="{B692B75C-7246-46C9-BD90-EAFEE771D591}" srcId="{E5D274D3-FC9B-4328-BB3D-29F5F6A218EF}" destId="{A81B9DCD-B85F-403F-94E9-335D3232BD92}" srcOrd="1" destOrd="0" parTransId="{E79F115A-1257-4665-B788-866B1F9B0C9F}" sibTransId="{5B0922E3-59A1-4BF9-95E9-44C7BB0F840D}"/>
    <dgm:cxn modelId="{5D9972C1-FAC2-4A28-BA3E-82E2D6CA115E}" type="presOf" srcId="{CBF5E6B1-8F9E-430F-A77C-771601B135A8}" destId="{EC522EC8-4C9C-4781-8694-1A19D3B7E806}" srcOrd="1" destOrd="0" presId="urn:microsoft.com/office/officeart/2009/layout/ReverseList"/>
    <dgm:cxn modelId="{1DB04850-6B8A-4120-A8AC-94C42DA8D6F7}" type="presOf" srcId="{E5D274D3-FC9B-4328-BB3D-29F5F6A218EF}" destId="{694ED34A-331B-44D6-910F-D08C22D59B3E}" srcOrd="0" destOrd="0" presId="urn:microsoft.com/office/officeart/2009/layout/ReverseList"/>
    <dgm:cxn modelId="{0296B89D-E613-4CE5-8657-D83C8E39D04A}" type="presOf" srcId="{A81B9DCD-B85F-403F-94E9-335D3232BD92}" destId="{8851E68E-AB8E-4424-A954-F933EAAB57D4}" srcOrd="1" destOrd="0" presId="urn:microsoft.com/office/officeart/2009/layout/ReverseList"/>
    <dgm:cxn modelId="{3067C565-FBB1-426E-9D83-729D2AB109A4}" srcId="{E5D274D3-FC9B-4328-BB3D-29F5F6A218EF}" destId="{CBF5E6B1-8F9E-430F-A77C-771601B135A8}" srcOrd="0" destOrd="0" parTransId="{D1BB3D09-936B-479C-A34F-280E21EC6FE4}" sibTransId="{6D3F869D-0066-477C-B352-6B57FBB7891E}"/>
    <dgm:cxn modelId="{722B0D7A-0365-43B6-BCAF-43A04804AAC6}" type="presOf" srcId="{A81B9DCD-B85F-403F-94E9-335D3232BD92}" destId="{217E3721-0F05-4308-A5DD-4121604A2CC7}" srcOrd="0" destOrd="0" presId="urn:microsoft.com/office/officeart/2009/layout/ReverseList"/>
    <dgm:cxn modelId="{C2877C1C-4DF9-4D54-92B0-E39C3E96BF9A}" type="presOf" srcId="{CBF5E6B1-8F9E-430F-A77C-771601B135A8}" destId="{97C9D0EA-8F4B-44BE-AA82-B56D876C0298}" srcOrd="0" destOrd="0" presId="urn:microsoft.com/office/officeart/2009/layout/ReverseList"/>
    <dgm:cxn modelId="{0E4A3AB7-A658-4B53-AC11-0A3AD82D5AFA}" type="presParOf" srcId="{694ED34A-331B-44D6-910F-D08C22D59B3E}" destId="{97C9D0EA-8F4B-44BE-AA82-B56D876C0298}" srcOrd="0" destOrd="0" presId="urn:microsoft.com/office/officeart/2009/layout/ReverseList"/>
    <dgm:cxn modelId="{06F71A15-CE49-45B0-A387-CF150EFAB5A2}" type="presParOf" srcId="{694ED34A-331B-44D6-910F-D08C22D59B3E}" destId="{EC522EC8-4C9C-4781-8694-1A19D3B7E806}" srcOrd="1" destOrd="0" presId="urn:microsoft.com/office/officeart/2009/layout/ReverseList"/>
    <dgm:cxn modelId="{812ACF6A-E4C3-49D6-8D89-5C4578984A9D}" type="presParOf" srcId="{694ED34A-331B-44D6-910F-D08C22D59B3E}" destId="{217E3721-0F05-4308-A5DD-4121604A2CC7}" srcOrd="2" destOrd="0" presId="urn:microsoft.com/office/officeart/2009/layout/ReverseList"/>
    <dgm:cxn modelId="{87179EAC-4C04-47A6-8C21-0BCFC1D33439}" type="presParOf" srcId="{694ED34A-331B-44D6-910F-D08C22D59B3E}" destId="{8851E68E-AB8E-4424-A954-F933EAAB57D4}" srcOrd="3" destOrd="0" presId="urn:microsoft.com/office/officeart/2009/layout/ReverseList"/>
    <dgm:cxn modelId="{477F4164-2F71-47BA-A8CA-2D918FAADA23}" type="presParOf" srcId="{694ED34A-331B-44D6-910F-D08C22D59B3E}" destId="{40626E60-47FD-4219-A8B7-837F22BDB228}" srcOrd="4" destOrd="0" presId="urn:microsoft.com/office/officeart/2009/layout/ReverseList"/>
    <dgm:cxn modelId="{D7698D76-69B0-41B2-B897-D32A7EC243BA}" type="presParOf" srcId="{694ED34A-331B-44D6-910F-D08C22D59B3E}" destId="{D3F56CA1-AE6C-44A6-9E6D-E2981E10CAEA}"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27C6BE-D5C7-47BD-BF66-E9F57CC2D75F}" type="doc">
      <dgm:prSet loTypeId="urn:microsoft.com/office/officeart/2005/8/layout/pList2" loCatId="list" qsTypeId="urn:microsoft.com/office/officeart/2005/8/quickstyle/simple1" qsCatId="simple" csTypeId="urn:microsoft.com/office/officeart/2005/8/colors/colorful2" csCatId="colorful" phldr="1"/>
      <dgm:spPr/>
    </dgm:pt>
    <dgm:pt modelId="{1CE382B2-1AC2-4056-808F-648F4F4B32BC}">
      <dgm:prSet phldrT="[Texto]"/>
      <dgm:spPr/>
      <dgm:t>
        <a:bodyPr/>
        <a:lstStyle/>
        <a:p>
          <a:r>
            <a:rPr lang="pt-BR" dirty="0" smtClean="0"/>
            <a:t>Soluções para produtividade de frota com as restrições de horário de condutores e intensidade de tráfego</a:t>
          </a:r>
          <a:endParaRPr lang="pt-BR" dirty="0"/>
        </a:p>
      </dgm:t>
    </dgm:pt>
    <dgm:pt modelId="{73374D62-58EA-4E63-AE52-55574D05B619}" type="parTrans" cxnId="{5972FFFC-8ECE-40CE-812D-9300AE0CC6F6}">
      <dgm:prSet/>
      <dgm:spPr/>
      <dgm:t>
        <a:bodyPr/>
        <a:lstStyle/>
        <a:p>
          <a:endParaRPr lang="pt-BR"/>
        </a:p>
      </dgm:t>
    </dgm:pt>
    <dgm:pt modelId="{646ED041-BCA0-4615-90CC-534DAEA2DA1C}" type="sibTrans" cxnId="{5972FFFC-8ECE-40CE-812D-9300AE0CC6F6}">
      <dgm:prSet/>
      <dgm:spPr/>
      <dgm:t>
        <a:bodyPr/>
        <a:lstStyle/>
        <a:p>
          <a:endParaRPr lang="pt-BR"/>
        </a:p>
      </dgm:t>
    </dgm:pt>
    <dgm:pt modelId="{DAFB0892-F4C8-4C67-9430-B0523AB0B002}">
      <dgm:prSet phldrT="[Texto]"/>
      <dgm:spPr/>
      <dgm:t>
        <a:bodyPr/>
        <a:lstStyle/>
        <a:p>
          <a:r>
            <a:rPr lang="pt-BR" dirty="0" smtClean="0"/>
            <a:t>Uso dos indicadores de desempenho para conhecer seus problemas e buscar melhorias</a:t>
          </a:r>
          <a:endParaRPr lang="pt-BR" dirty="0"/>
        </a:p>
      </dgm:t>
    </dgm:pt>
    <dgm:pt modelId="{18A0B458-8218-4BAB-8A87-C35651C47525}" type="parTrans" cxnId="{3661ED16-5964-417F-8FC1-D63FCE4DA226}">
      <dgm:prSet/>
      <dgm:spPr/>
      <dgm:t>
        <a:bodyPr/>
        <a:lstStyle/>
        <a:p>
          <a:endParaRPr lang="pt-BR"/>
        </a:p>
      </dgm:t>
    </dgm:pt>
    <dgm:pt modelId="{D1FC25C7-055A-46C5-B020-522F1EBCF79F}" type="sibTrans" cxnId="{3661ED16-5964-417F-8FC1-D63FCE4DA226}">
      <dgm:prSet/>
      <dgm:spPr/>
      <dgm:t>
        <a:bodyPr/>
        <a:lstStyle/>
        <a:p>
          <a:endParaRPr lang="pt-BR"/>
        </a:p>
      </dgm:t>
    </dgm:pt>
    <dgm:pt modelId="{E7AAC44D-83CF-47A0-ACC3-F8F80D690B23}">
      <dgm:prSet phldrT="[Texto]"/>
      <dgm:spPr/>
      <dgm:t>
        <a:bodyPr/>
        <a:lstStyle/>
        <a:p>
          <a:r>
            <a:rPr lang="pt-BR" dirty="0" smtClean="0"/>
            <a:t>Uso do GPS como ferramenta de gestão de frota</a:t>
          </a:r>
          <a:endParaRPr lang="pt-BR" dirty="0"/>
        </a:p>
      </dgm:t>
    </dgm:pt>
    <dgm:pt modelId="{77C95DAD-26FA-4A01-889D-F74316EB62D2}" type="parTrans" cxnId="{C030BBE0-D597-4376-8F6D-15C9D7266D34}">
      <dgm:prSet/>
      <dgm:spPr/>
      <dgm:t>
        <a:bodyPr/>
        <a:lstStyle/>
        <a:p>
          <a:endParaRPr lang="pt-BR"/>
        </a:p>
      </dgm:t>
    </dgm:pt>
    <dgm:pt modelId="{3B0E6B47-DC4B-4822-8726-99F79C9590DC}" type="sibTrans" cxnId="{C030BBE0-D597-4376-8F6D-15C9D7266D34}">
      <dgm:prSet/>
      <dgm:spPr/>
      <dgm:t>
        <a:bodyPr/>
        <a:lstStyle/>
        <a:p>
          <a:endParaRPr lang="pt-BR"/>
        </a:p>
      </dgm:t>
    </dgm:pt>
    <dgm:pt modelId="{BA5CE7D8-AFAC-4804-B181-51B97E319681}" type="pres">
      <dgm:prSet presAssocID="{A827C6BE-D5C7-47BD-BF66-E9F57CC2D75F}" presName="Name0" presStyleCnt="0">
        <dgm:presLayoutVars>
          <dgm:dir/>
          <dgm:resizeHandles val="exact"/>
        </dgm:presLayoutVars>
      </dgm:prSet>
      <dgm:spPr/>
    </dgm:pt>
    <dgm:pt modelId="{9B337FE4-B5C8-4D55-A537-8A66BB34A411}" type="pres">
      <dgm:prSet presAssocID="{A827C6BE-D5C7-47BD-BF66-E9F57CC2D75F}" presName="bkgdShp" presStyleLbl="alignAccFollowNode1" presStyleIdx="0" presStyleCnt="1"/>
      <dgm:spPr/>
    </dgm:pt>
    <dgm:pt modelId="{5D935649-2D0F-474D-8FA8-CF27F09C999D}" type="pres">
      <dgm:prSet presAssocID="{A827C6BE-D5C7-47BD-BF66-E9F57CC2D75F}" presName="linComp" presStyleCnt="0"/>
      <dgm:spPr/>
    </dgm:pt>
    <dgm:pt modelId="{CAA900E9-A07B-40F5-8546-D521FEDF7450}" type="pres">
      <dgm:prSet presAssocID="{1CE382B2-1AC2-4056-808F-648F4F4B32BC}" presName="compNode" presStyleCnt="0"/>
      <dgm:spPr/>
    </dgm:pt>
    <dgm:pt modelId="{51F3885E-95F7-44FE-A835-9009800A3CF1}" type="pres">
      <dgm:prSet presAssocID="{1CE382B2-1AC2-4056-808F-648F4F4B32BC}" presName="node" presStyleLbl="node1" presStyleIdx="0" presStyleCnt="3">
        <dgm:presLayoutVars>
          <dgm:bulletEnabled val="1"/>
        </dgm:presLayoutVars>
      </dgm:prSet>
      <dgm:spPr/>
      <dgm:t>
        <a:bodyPr/>
        <a:lstStyle/>
        <a:p>
          <a:endParaRPr lang="pt-BR"/>
        </a:p>
      </dgm:t>
    </dgm:pt>
    <dgm:pt modelId="{F829A96C-A78B-426E-9DA4-317068974D76}" type="pres">
      <dgm:prSet presAssocID="{1CE382B2-1AC2-4056-808F-648F4F4B32BC}" presName="invisiNode" presStyleLbl="node1" presStyleIdx="0" presStyleCnt="3"/>
      <dgm:spPr/>
    </dgm:pt>
    <dgm:pt modelId="{6C13137E-E074-4799-BA76-AF9D35E4A317}" type="pres">
      <dgm:prSet presAssocID="{1CE382B2-1AC2-4056-808F-648F4F4B32BC}" presName="imagNode" presStyleLbl="fgImgPlace1" presStyleIdx="0" presStyleCnt="3"/>
      <dgm:spPr/>
    </dgm:pt>
    <dgm:pt modelId="{D16924B4-D5CC-4804-8A68-64FEDA71EEA1}" type="pres">
      <dgm:prSet presAssocID="{646ED041-BCA0-4615-90CC-534DAEA2DA1C}" presName="sibTrans" presStyleLbl="sibTrans2D1" presStyleIdx="0" presStyleCnt="0"/>
      <dgm:spPr/>
      <dgm:t>
        <a:bodyPr/>
        <a:lstStyle/>
        <a:p>
          <a:endParaRPr lang="pt-BR"/>
        </a:p>
      </dgm:t>
    </dgm:pt>
    <dgm:pt modelId="{31BE111A-3E48-4DC0-B920-38A17FABBF1A}" type="pres">
      <dgm:prSet presAssocID="{DAFB0892-F4C8-4C67-9430-B0523AB0B002}" presName="compNode" presStyleCnt="0"/>
      <dgm:spPr/>
    </dgm:pt>
    <dgm:pt modelId="{C45E74D7-6A45-4B1E-B829-12772C7C4392}" type="pres">
      <dgm:prSet presAssocID="{DAFB0892-F4C8-4C67-9430-B0523AB0B002}" presName="node" presStyleLbl="node1" presStyleIdx="1" presStyleCnt="3">
        <dgm:presLayoutVars>
          <dgm:bulletEnabled val="1"/>
        </dgm:presLayoutVars>
      </dgm:prSet>
      <dgm:spPr/>
      <dgm:t>
        <a:bodyPr/>
        <a:lstStyle/>
        <a:p>
          <a:endParaRPr lang="pt-BR"/>
        </a:p>
      </dgm:t>
    </dgm:pt>
    <dgm:pt modelId="{91066DBB-DC8F-4891-AA97-71B554FDD19D}" type="pres">
      <dgm:prSet presAssocID="{DAFB0892-F4C8-4C67-9430-B0523AB0B002}" presName="invisiNode" presStyleLbl="node1" presStyleIdx="1" presStyleCnt="3"/>
      <dgm:spPr/>
    </dgm:pt>
    <dgm:pt modelId="{46D8AD53-1B07-4E26-B1EE-4B53134B2652}" type="pres">
      <dgm:prSet presAssocID="{DAFB0892-F4C8-4C67-9430-B0523AB0B002}" presName="imagNode" presStyleLbl="fgImgPlace1" presStyleIdx="1" presStyleCnt="3"/>
      <dgm:spPr/>
    </dgm:pt>
    <dgm:pt modelId="{528D5AC1-C0BD-4CF3-B067-2D09D3CD34C6}" type="pres">
      <dgm:prSet presAssocID="{D1FC25C7-055A-46C5-B020-522F1EBCF79F}" presName="sibTrans" presStyleLbl="sibTrans2D1" presStyleIdx="0" presStyleCnt="0"/>
      <dgm:spPr/>
      <dgm:t>
        <a:bodyPr/>
        <a:lstStyle/>
        <a:p>
          <a:endParaRPr lang="pt-BR"/>
        </a:p>
      </dgm:t>
    </dgm:pt>
    <dgm:pt modelId="{FCBEF1DC-9BAA-49EA-8290-63F691901442}" type="pres">
      <dgm:prSet presAssocID="{E7AAC44D-83CF-47A0-ACC3-F8F80D690B23}" presName="compNode" presStyleCnt="0"/>
      <dgm:spPr/>
    </dgm:pt>
    <dgm:pt modelId="{F8A29C7C-A7E3-4CA5-A7D7-418AFBAD4940}" type="pres">
      <dgm:prSet presAssocID="{E7AAC44D-83CF-47A0-ACC3-F8F80D690B23}" presName="node" presStyleLbl="node1" presStyleIdx="2" presStyleCnt="3">
        <dgm:presLayoutVars>
          <dgm:bulletEnabled val="1"/>
        </dgm:presLayoutVars>
      </dgm:prSet>
      <dgm:spPr/>
      <dgm:t>
        <a:bodyPr/>
        <a:lstStyle/>
        <a:p>
          <a:endParaRPr lang="pt-BR"/>
        </a:p>
      </dgm:t>
    </dgm:pt>
    <dgm:pt modelId="{42EAC305-E10F-46B8-AE95-B367215082AB}" type="pres">
      <dgm:prSet presAssocID="{E7AAC44D-83CF-47A0-ACC3-F8F80D690B23}" presName="invisiNode" presStyleLbl="node1" presStyleIdx="2" presStyleCnt="3"/>
      <dgm:spPr/>
    </dgm:pt>
    <dgm:pt modelId="{A818057B-9690-415E-BDFF-15D054479BA1}" type="pres">
      <dgm:prSet presAssocID="{E7AAC44D-83CF-47A0-ACC3-F8F80D690B23}" presName="imagNode" presStyleLbl="fgImgPlace1" presStyleIdx="2" presStyleCnt="3"/>
      <dgm:spPr/>
    </dgm:pt>
  </dgm:ptLst>
  <dgm:cxnLst>
    <dgm:cxn modelId="{B7339183-8F5C-47FC-96E6-98220BCFE193}" type="presOf" srcId="{D1FC25C7-055A-46C5-B020-522F1EBCF79F}" destId="{528D5AC1-C0BD-4CF3-B067-2D09D3CD34C6}" srcOrd="0" destOrd="0" presId="urn:microsoft.com/office/officeart/2005/8/layout/pList2"/>
    <dgm:cxn modelId="{5972FFFC-8ECE-40CE-812D-9300AE0CC6F6}" srcId="{A827C6BE-D5C7-47BD-BF66-E9F57CC2D75F}" destId="{1CE382B2-1AC2-4056-808F-648F4F4B32BC}" srcOrd="0" destOrd="0" parTransId="{73374D62-58EA-4E63-AE52-55574D05B619}" sibTransId="{646ED041-BCA0-4615-90CC-534DAEA2DA1C}"/>
    <dgm:cxn modelId="{C030BBE0-D597-4376-8F6D-15C9D7266D34}" srcId="{A827C6BE-D5C7-47BD-BF66-E9F57CC2D75F}" destId="{E7AAC44D-83CF-47A0-ACC3-F8F80D690B23}" srcOrd="2" destOrd="0" parTransId="{77C95DAD-26FA-4A01-889D-F74316EB62D2}" sibTransId="{3B0E6B47-DC4B-4822-8726-99F79C9590DC}"/>
    <dgm:cxn modelId="{3661ED16-5964-417F-8FC1-D63FCE4DA226}" srcId="{A827C6BE-D5C7-47BD-BF66-E9F57CC2D75F}" destId="{DAFB0892-F4C8-4C67-9430-B0523AB0B002}" srcOrd="1" destOrd="0" parTransId="{18A0B458-8218-4BAB-8A87-C35651C47525}" sibTransId="{D1FC25C7-055A-46C5-B020-522F1EBCF79F}"/>
    <dgm:cxn modelId="{6E84A261-01EF-4DBF-B2A5-C765E440EA96}" type="presOf" srcId="{646ED041-BCA0-4615-90CC-534DAEA2DA1C}" destId="{D16924B4-D5CC-4804-8A68-64FEDA71EEA1}" srcOrd="0" destOrd="0" presId="urn:microsoft.com/office/officeart/2005/8/layout/pList2"/>
    <dgm:cxn modelId="{F431E6B3-5A38-49A9-8FDC-293F99BF9646}" type="presOf" srcId="{DAFB0892-F4C8-4C67-9430-B0523AB0B002}" destId="{C45E74D7-6A45-4B1E-B829-12772C7C4392}" srcOrd="0" destOrd="0" presId="urn:microsoft.com/office/officeart/2005/8/layout/pList2"/>
    <dgm:cxn modelId="{604DFD31-F65C-4F06-B264-1AFBB2677880}" type="presOf" srcId="{E7AAC44D-83CF-47A0-ACC3-F8F80D690B23}" destId="{F8A29C7C-A7E3-4CA5-A7D7-418AFBAD4940}" srcOrd="0" destOrd="0" presId="urn:microsoft.com/office/officeart/2005/8/layout/pList2"/>
    <dgm:cxn modelId="{1EF66CEA-4932-4230-97E2-6BB93F170186}" type="presOf" srcId="{1CE382B2-1AC2-4056-808F-648F4F4B32BC}" destId="{51F3885E-95F7-44FE-A835-9009800A3CF1}" srcOrd="0" destOrd="0" presId="urn:microsoft.com/office/officeart/2005/8/layout/pList2"/>
    <dgm:cxn modelId="{DB6CA2AB-54C2-4880-80F8-45FC0A1C87AA}" type="presOf" srcId="{A827C6BE-D5C7-47BD-BF66-E9F57CC2D75F}" destId="{BA5CE7D8-AFAC-4804-B181-51B97E319681}" srcOrd="0" destOrd="0" presId="urn:microsoft.com/office/officeart/2005/8/layout/pList2"/>
    <dgm:cxn modelId="{8EBB7248-4BAA-463D-8335-F70CEEADC630}" type="presParOf" srcId="{BA5CE7D8-AFAC-4804-B181-51B97E319681}" destId="{9B337FE4-B5C8-4D55-A537-8A66BB34A411}" srcOrd="0" destOrd="0" presId="urn:microsoft.com/office/officeart/2005/8/layout/pList2"/>
    <dgm:cxn modelId="{7E440521-ED32-414B-A5BF-5EFEC189183F}" type="presParOf" srcId="{BA5CE7D8-AFAC-4804-B181-51B97E319681}" destId="{5D935649-2D0F-474D-8FA8-CF27F09C999D}" srcOrd="1" destOrd="0" presId="urn:microsoft.com/office/officeart/2005/8/layout/pList2"/>
    <dgm:cxn modelId="{E1309A44-D879-4DA8-8D3A-88FB6F715A8D}" type="presParOf" srcId="{5D935649-2D0F-474D-8FA8-CF27F09C999D}" destId="{CAA900E9-A07B-40F5-8546-D521FEDF7450}" srcOrd="0" destOrd="0" presId="urn:microsoft.com/office/officeart/2005/8/layout/pList2"/>
    <dgm:cxn modelId="{ACDA02F2-32B5-4D63-B748-7C71AF6432C0}" type="presParOf" srcId="{CAA900E9-A07B-40F5-8546-D521FEDF7450}" destId="{51F3885E-95F7-44FE-A835-9009800A3CF1}" srcOrd="0" destOrd="0" presId="urn:microsoft.com/office/officeart/2005/8/layout/pList2"/>
    <dgm:cxn modelId="{FF7EAE28-C057-4446-B0E1-585DB16963AB}" type="presParOf" srcId="{CAA900E9-A07B-40F5-8546-D521FEDF7450}" destId="{F829A96C-A78B-426E-9DA4-317068974D76}" srcOrd="1" destOrd="0" presId="urn:microsoft.com/office/officeart/2005/8/layout/pList2"/>
    <dgm:cxn modelId="{91040E6E-F0DD-4954-8518-FC632BABFCBD}" type="presParOf" srcId="{CAA900E9-A07B-40F5-8546-D521FEDF7450}" destId="{6C13137E-E074-4799-BA76-AF9D35E4A317}" srcOrd="2" destOrd="0" presId="urn:microsoft.com/office/officeart/2005/8/layout/pList2"/>
    <dgm:cxn modelId="{1852148A-20DC-403F-8BC3-2C0F65DA4A66}" type="presParOf" srcId="{5D935649-2D0F-474D-8FA8-CF27F09C999D}" destId="{D16924B4-D5CC-4804-8A68-64FEDA71EEA1}" srcOrd="1" destOrd="0" presId="urn:microsoft.com/office/officeart/2005/8/layout/pList2"/>
    <dgm:cxn modelId="{6D3BDF2D-7DA8-4D60-9089-B0504597B63A}" type="presParOf" srcId="{5D935649-2D0F-474D-8FA8-CF27F09C999D}" destId="{31BE111A-3E48-4DC0-B920-38A17FABBF1A}" srcOrd="2" destOrd="0" presId="urn:microsoft.com/office/officeart/2005/8/layout/pList2"/>
    <dgm:cxn modelId="{F36E1FA3-12DB-48CB-B850-9DFDAEB2E648}" type="presParOf" srcId="{31BE111A-3E48-4DC0-B920-38A17FABBF1A}" destId="{C45E74D7-6A45-4B1E-B829-12772C7C4392}" srcOrd="0" destOrd="0" presId="urn:microsoft.com/office/officeart/2005/8/layout/pList2"/>
    <dgm:cxn modelId="{C3F684DB-4A4A-4E2F-A72D-59D6CC128AB3}" type="presParOf" srcId="{31BE111A-3E48-4DC0-B920-38A17FABBF1A}" destId="{91066DBB-DC8F-4891-AA97-71B554FDD19D}" srcOrd="1" destOrd="0" presId="urn:microsoft.com/office/officeart/2005/8/layout/pList2"/>
    <dgm:cxn modelId="{825118DC-CE37-4DBD-93C7-FCBD1395F5C9}" type="presParOf" srcId="{31BE111A-3E48-4DC0-B920-38A17FABBF1A}" destId="{46D8AD53-1B07-4E26-B1EE-4B53134B2652}" srcOrd="2" destOrd="0" presId="urn:microsoft.com/office/officeart/2005/8/layout/pList2"/>
    <dgm:cxn modelId="{8A4C2D53-3291-462F-B5FF-F3638512A79E}" type="presParOf" srcId="{5D935649-2D0F-474D-8FA8-CF27F09C999D}" destId="{528D5AC1-C0BD-4CF3-B067-2D09D3CD34C6}" srcOrd="3" destOrd="0" presId="urn:microsoft.com/office/officeart/2005/8/layout/pList2"/>
    <dgm:cxn modelId="{DD01D13C-04DF-4184-B55F-2A3DC644D50A}" type="presParOf" srcId="{5D935649-2D0F-474D-8FA8-CF27F09C999D}" destId="{FCBEF1DC-9BAA-49EA-8290-63F691901442}" srcOrd="4" destOrd="0" presId="urn:microsoft.com/office/officeart/2005/8/layout/pList2"/>
    <dgm:cxn modelId="{6172C333-8CD1-492B-817C-F5AD9E4ED2BE}" type="presParOf" srcId="{FCBEF1DC-9BAA-49EA-8290-63F691901442}" destId="{F8A29C7C-A7E3-4CA5-A7D7-418AFBAD4940}" srcOrd="0" destOrd="0" presId="urn:microsoft.com/office/officeart/2005/8/layout/pList2"/>
    <dgm:cxn modelId="{08DD9E1C-B24B-4A39-9F31-6DD6ECA4E4C0}" type="presParOf" srcId="{FCBEF1DC-9BAA-49EA-8290-63F691901442}" destId="{42EAC305-E10F-46B8-AE95-B367215082AB}" srcOrd="1" destOrd="0" presId="urn:microsoft.com/office/officeart/2005/8/layout/pList2"/>
    <dgm:cxn modelId="{DBF40F8C-02C9-47F7-84AF-C71384D9F9BB}" type="presParOf" srcId="{FCBEF1DC-9BAA-49EA-8290-63F691901442}" destId="{A818057B-9690-415E-BDFF-15D054479BA1}"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3E8B0-6368-419B-9D0E-8C8F07858DAF}">
      <dsp:nvSpPr>
        <dsp:cNvPr id="0" name=""/>
        <dsp:cNvSpPr/>
      </dsp:nvSpPr>
      <dsp:spPr>
        <a:xfrm>
          <a:off x="0" y="0"/>
          <a:ext cx="7401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4405A-B9E2-4892-9E62-EA496E23C88C}">
      <dsp:nvSpPr>
        <dsp:cNvPr id="0" name=""/>
        <dsp:cNvSpPr/>
      </dsp:nvSpPr>
      <dsp:spPr>
        <a:xfrm>
          <a:off x="0" y="0"/>
          <a:ext cx="7401158" cy="4392488"/>
        </a:xfrm>
        <a:prstGeom prst="rect">
          <a:avLst/>
        </a:prstGeom>
        <a:no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pt-BR" sz="1800" kern="1200" dirty="0" smtClean="0"/>
            <a:t>Disposições gerais : </a:t>
          </a:r>
        </a:p>
        <a:p>
          <a:pPr lvl="0" algn="just" defTabSz="800100">
            <a:lnSpc>
              <a:spcPct val="90000"/>
            </a:lnSpc>
            <a:spcBef>
              <a:spcPct val="0"/>
            </a:spcBef>
            <a:spcAft>
              <a:spcPct val="35000"/>
            </a:spcAft>
          </a:pPr>
          <a:r>
            <a:rPr lang="pt-BR" sz="1800" kern="1200" dirty="0" smtClean="0"/>
            <a:t>Regulamento da avaliação</a:t>
          </a:r>
        </a:p>
        <a:p>
          <a:pPr lvl="0" algn="just" defTabSz="800100">
            <a:lnSpc>
              <a:spcPct val="90000"/>
            </a:lnSpc>
            <a:spcBef>
              <a:spcPct val="0"/>
            </a:spcBef>
            <a:spcAft>
              <a:spcPct val="35000"/>
            </a:spcAft>
          </a:pPr>
          <a:r>
            <a:rPr lang="pt-BR" sz="1800" kern="1200" dirty="0" smtClean="0"/>
            <a:t>As regras de funcionamento do processo de avaliação;</a:t>
          </a:r>
        </a:p>
        <a:p>
          <a:pPr lvl="0" algn="just" defTabSz="800100">
            <a:lnSpc>
              <a:spcPct val="90000"/>
            </a:lnSpc>
            <a:spcBef>
              <a:spcPct val="0"/>
            </a:spcBef>
            <a:spcAft>
              <a:spcPct val="35000"/>
            </a:spcAft>
          </a:pPr>
          <a:r>
            <a:rPr lang="pt-BR" sz="1800" kern="1200" dirty="0" smtClean="0"/>
            <a:t>Qualificação de auditores;</a:t>
          </a:r>
        </a:p>
        <a:p>
          <a:pPr lvl="0" algn="just" defTabSz="800100">
            <a:lnSpc>
              <a:spcPct val="90000"/>
            </a:lnSpc>
            <a:spcBef>
              <a:spcPct val="0"/>
            </a:spcBef>
            <a:spcAft>
              <a:spcPct val="35000"/>
            </a:spcAft>
          </a:pPr>
          <a:r>
            <a:rPr lang="pt-BR" sz="1800" kern="1200" dirty="0" smtClean="0"/>
            <a:t>Conceitos de unidades avaliáveis ;</a:t>
          </a:r>
        </a:p>
        <a:p>
          <a:pPr lvl="0" algn="just" defTabSz="800100">
            <a:lnSpc>
              <a:spcPct val="90000"/>
            </a:lnSpc>
            <a:spcBef>
              <a:spcPct val="0"/>
            </a:spcBef>
            <a:spcAft>
              <a:spcPct val="35000"/>
            </a:spcAft>
          </a:pPr>
          <a:r>
            <a:rPr lang="pt-BR" sz="1800" kern="1200" dirty="0" smtClean="0"/>
            <a:t>Dimensionamento de auditorias;</a:t>
          </a:r>
        </a:p>
        <a:p>
          <a:pPr lvl="0" algn="just" defTabSz="800100">
            <a:lnSpc>
              <a:spcPct val="90000"/>
            </a:lnSpc>
            <a:spcBef>
              <a:spcPct val="0"/>
            </a:spcBef>
            <a:spcAft>
              <a:spcPct val="35000"/>
            </a:spcAft>
          </a:pPr>
          <a:r>
            <a:rPr lang="pt-BR" sz="1800" kern="1200" dirty="0" smtClean="0"/>
            <a:t>Atualização de legislação e normas;</a:t>
          </a:r>
        </a:p>
        <a:p>
          <a:pPr lvl="0" algn="just" defTabSz="800100">
            <a:lnSpc>
              <a:spcPct val="90000"/>
            </a:lnSpc>
            <a:spcBef>
              <a:spcPct val="0"/>
            </a:spcBef>
            <a:spcAft>
              <a:spcPct val="35000"/>
            </a:spcAft>
          </a:pPr>
          <a:r>
            <a:rPr lang="pt-BR" sz="1800" kern="1200" dirty="0" smtClean="0"/>
            <a:t>Inclusão dos indicadores no sistema de pontuação;</a:t>
          </a:r>
        </a:p>
        <a:p>
          <a:pPr lvl="0" algn="just" defTabSz="800100">
            <a:lnSpc>
              <a:spcPct val="90000"/>
            </a:lnSpc>
            <a:spcBef>
              <a:spcPct val="0"/>
            </a:spcBef>
            <a:spcAft>
              <a:spcPct val="35000"/>
            </a:spcAft>
          </a:pPr>
          <a:r>
            <a:rPr lang="pt-BR" sz="1800" kern="1200" dirty="0" smtClean="0"/>
            <a:t>Alteração no número de questões e categorias;</a:t>
          </a:r>
        </a:p>
        <a:p>
          <a:pPr lvl="0" algn="just" defTabSz="800100">
            <a:lnSpc>
              <a:spcPct val="90000"/>
            </a:lnSpc>
            <a:spcBef>
              <a:spcPct val="0"/>
            </a:spcBef>
            <a:spcAft>
              <a:spcPct val="35000"/>
            </a:spcAft>
          </a:pPr>
          <a:r>
            <a:rPr lang="pt-BR" sz="1800" kern="1200" dirty="0" smtClean="0"/>
            <a:t>Alteração do formulário Perfil da empresa avaliada;</a:t>
          </a:r>
        </a:p>
        <a:p>
          <a:pPr lvl="0" algn="just" defTabSz="800100">
            <a:lnSpc>
              <a:spcPct val="90000"/>
            </a:lnSpc>
            <a:spcBef>
              <a:spcPct val="0"/>
            </a:spcBef>
            <a:spcAft>
              <a:spcPct val="35000"/>
            </a:spcAft>
          </a:pPr>
          <a:r>
            <a:rPr lang="pt-BR" sz="1800" kern="1200" dirty="0" smtClean="0"/>
            <a:t>Possibilidade de avaliação conjunta SASSMQ/Atuação Responsável para empresas parceiras no AR;</a:t>
          </a:r>
          <a:endParaRPr lang="pt-BR" sz="1800" kern="1200" dirty="0"/>
        </a:p>
      </dsp:txBody>
      <dsp:txXfrm>
        <a:off x="0" y="0"/>
        <a:ext cx="7401158" cy="43924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8785E-DD9C-420C-A57D-83DB780E4857}">
      <dsp:nvSpPr>
        <dsp:cNvPr id="0" name=""/>
        <dsp:cNvSpPr/>
      </dsp:nvSpPr>
      <dsp:spPr>
        <a:xfrm>
          <a:off x="4475" y="0"/>
          <a:ext cx="2685178" cy="2281213"/>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112A4-2ED2-4003-9B58-57D363EBE21F}">
      <dsp:nvSpPr>
        <dsp:cNvPr id="0" name=""/>
        <dsp:cNvSpPr/>
      </dsp:nvSpPr>
      <dsp:spPr>
        <a:xfrm>
          <a:off x="2770208" y="0"/>
          <a:ext cx="4556666" cy="2281213"/>
        </a:xfrm>
        <a:prstGeom prst="rect">
          <a:avLst/>
        </a:prstGeom>
        <a:noFill/>
        <a:ln>
          <a:solidFill>
            <a:srgbClr val="0070C0"/>
          </a:solid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just" defTabSz="711200">
            <a:lnSpc>
              <a:spcPct val="90000"/>
            </a:lnSpc>
            <a:spcBef>
              <a:spcPct val="0"/>
            </a:spcBef>
            <a:spcAft>
              <a:spcPct val="35000"/>
            </a:spcAft>
          </a:pPr>
          <a:r>
            <a:rPr lang="pt-BR" sz="1600" kern="1200" dirty="0" smtClean="0"/>
            <a:t>C</a:t>
          </a:r>
          <a:r>
            <a:rPr lang="pt-BR" sz="1600" b="1" i="1" kern="1200" dirty="0" smtClean="0"/>
            <a:t>enário: </a:t>
          </a:r>
          <a:r>
            <a:rPr lang="pt-BR" sz="1600" kern="1200" dirty="0" smtClean="0"/>
            <a:t> Aumentou a demanda da indústria por serviços terceirizados de transporte e armazenamento;</a:t>
          </a:r>
        </a:p>
        <a:p>
          <a:pPr lvl="0" algn="just" defTabSz="711200">
            <a:lnSpc>
              <a:spcPct val="90000"/>
            </a:lnSpc>
            <a:spcBef>
              <a:spcPct val="0"/>
            </a:spcBef>
            <a:spcAft>
              <a:spcPct val="35000"/>
            </a:spcAft>
          </a:pPr>
          <a:endParaRPr lang="pt-BR" sz="1600" kern="1200" dirty="0" smtClean="0"/>
        </a:p>
        <a:p>
          <a:pPr lvl="0" algn="just" defTabSz="711200">
            <a:lnSpc>
              <a:spcPct val="90000"/>
            </a:lnSpc>
            <a:spcBef>
              <a:spcPct val="0"/>
            </a:spcBef>
            <a:spcAft>
              <a:spcPct val="35000"/>
            </a:spcAft>
          </a:pPr>
          <a:r>
            <a:rPr lang="pt-BR" sz="1600" b="1" i="1" kern="1200" dirty="0" smtClean="0"/>
            <a:t>Impacto:</a:t>
          </a:r>
          <a:r>
            <a:rPr lang="pt-BR" sz="1600" kern="1200" dirty="0" smtClean="0"/>
            <a:t> Praticamente todos os parceiros da indústria expandiram suas metragens para expedição ou armazenamento, no caso de produtos embalados, ambos.</a:t>
          </a:r>
          <a:endParaRPr lang="pt-BR" sz="1600" kern="1200" dirty="0"/>
        </a:p>
      </dsp:txBody>
      <dsp:txXfrm>
        <a:off x="2770208" y="0"/>
        <a:ext cx="4556666" cy="2281213"/>
      </dsp:txXfrm>
    </dsp:sp>
    <dsp:sp modelId="{73A145F8-984D-4C24-B9AD-546E5F63C067}">
      <dsp:nvSpPr>
        <dsp:cNvPr id="0" name=""/>
        <dsp:cNvSpPr/>
      </dsp:nvSpPr>
      <dsp:spPr>
        <a:xfrm>
          <a:off x="810028" y="2471314"/>
          <a:ext cx="2685178" cy="2281213"/>
        </a:xfrm>
        <a:prstGeom prst="downArrow">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5E9766-180C-4ED1-A792-B7BE97E7E08B}">
      <dsp:nvSpPr>
        <dsp:cNvPr id="0" name=""/>
        <dsp:cNvSpPr/>
      </dsp:nvSpPr>
      <dsp:spPr>
        <a:xfrm>
          <a:off x="3575762" y="2471314"/>
          <a:ext cx="4556666" cy="2281213"/>
        </a:xfrm>
        <a:prstGeom prst="rect">
          <a:avLst/>
        </a:prstGeom>
        <a:noFill/>
        <a:ln>
          <a:solidFill>
            <a:schemeClr val="accent6">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lvl="0" algn="just" defTabSz="800100">
            <a:lnSpc>
              <a:spcPct val="90000"/>
            </a:lnSpc>
            <a:spcBef>
              <a:spcPct val="0"/>
            </a:spcBef>
            <a:spcAft>
              <a:spcPct val="35000"/>
            </a:spcAft>
          </a:pPr>
          <a:r>
            <a:rPr lang="pt-BR" sz="1800" b="1" i="1" kern="1200" dirty="0" smtClean="0"/>
            <a:t>Cenário: </a:t>
          </a:r>
          <a:r>
            <a:rPr lang="pt-BR" sz="1800" kern="1200" dirty="0" smtClean="0"/>
            <a:t>Ainda que a indústria mantenha áreas de estocagem em suas fábricas, diminuíram ou eliminaram a capacidade instalada em armazenamento.</a:t>
          </a:r>
        </a:p>
        <a:p>
          <a:pPr lvl="0" algn="just" defTabSz="800100">
            <a:lnSpc>
              <a:spcPct val="90000"/>
            </a:lnSpc>
            <a:spcBef>
              <a:spcPct val="0"/>
            </a:spcBef>
            <a:spcAft>
              <a:spcPct val="35000"/>
            </a:spcAft>
          </a:pPr>
          <a:r>
            <a:rPr lang="pt-BR" sz="1800" b="1" i="1" kern="1200" dirty="0" smtClean="0"/>
            <a:t>Impacto :</a:t>
          </a:r>
          <a:r>
            <a:rPr lang="pt-BR" sz="1800" kern="1200" dirty="0" smtClean="0"/>
            <a:t> contratam serviços terceirizados para o excedente da expansão de mercado e buscam  ( indústria química) empresas avaliadas pelo SASSMAQ</a:t>
          </a:r>
          <a:endParaRPr lang="pt-BR" sz="1800" kern="1200" dirty="0"/>
        </a:p>
      </dsp:txBody>
      <dsp:txXfrm>
        <a:off x="3575762" y="2471314"/>
        <a:ext cx="4556666" cy="2281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0E701-5343-4AC7-B677-1097C87ABC9A}">
      <dsp:nvSpPr>
        <dsp:cNvPr id="0" name=""/>
        <dsp:cNvSpPr/>
      </dsp:nvSpPr>
      <dsp:spPr>
        <a:xfrm rot="1964707">
          <a:off x="2756695" y="3419461"/>
          <a:ext cx="1198533" cy="56865"/>
        </a:xfrm>
        <a:custGeom>
          <a:avLst/>
          <a:gdLst/>
          <a:ahLst/>
          <a:cxnLst/>
          <a:rect l="0" t="0" r="0" b="0"/>
          <a:pathLst>
            <a:path>
              <a:moveTo>
                <a:pt x="0" y="28432"/>
              </a:moveTo>
              <a:lnTo>
                <a:pt x="1198533" y="28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70B455-5733-4A43-BA5A-48D0B4903521}">
      <dsp:nvSpPr>
        <dsp:cNvPr id="0" name=""/>
        <dsp:cNvSpPr/>
      </dsp:nvSpPr>
      <dsp:spPr>
        <a:xfrm>
          <a:off x="2851927" y="2516713"/>
          <a:ext cx="876554" cy="56865"/>
        </a:xfrm>
        <a:custGeom>
          <a:avLst/>
          <a:gdLst/>
          <a:ahLst/>
          <a:cxnLst/>
          <a:rect l="0" t="0" r="0" b="0"/>
          <a:pathLst>
            <a:path>
              <a:moveTo>
                <a:pt x="0" y="28432"/>
              </a:moveTo>
              <a:lnTo>
                <a:pt x="876554" y="28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A2092-7AD8-45B2-A0F9-D45D932C6ED9}">
      <dsp:nvSpPr>
        <dsp:cNvPr id="0" name=""/>
        <dsp:cNvSpPr/>
      </dsp:nvSpPr>
      <dsp:spPr>
        <a:xfrm rot="16607242">
          <a:off x="1965417" y="1511284"/>
          <a:ext cx="212934" cy="56865"/>
        </a:xfrm>
        <a:custGeom>
          <a:avLst/>
          <a:gdLst/>
          <a:ahLst/>
          <a:cxnLst/>
          <a:rect l="0" t="0" r="0" b="0"/>
          <a:pathLst>
            <a:path>
              <a:moveTo>
                <a:pt x="0" y="28432"/>
              </a:moveTo>
              <a:lnTo>
                <a:pt x="212934" y="28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27417-3EBD-496B-8908-D467EB350CD3}">
      <dsp:nvSpPr>
        <dsp:cNvPr id="0" name=""/>
        <dsp:cNvSpPr/>
      </dsp:nvSpPr>
      <dsp:spPr>
        <a:xfrm>
          <a:off x="666922" y="1259848"/>
          <a:ext cx="2570594" cy="25705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65737-A582-4D88-B002-BA9DD9E2B4BC}">
      <dsp:nvSpPr>
        <dsp:cNvPr id="0" name=""/>
        <dsp:cNvSpPr/>
      </dsp:nvSpPr>
      <dsp:spPr>
        <a:xfrm>
          <a:off x="1449985" y="0"/>
          <a:ext cx="1439038" cy="14390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Federação</a:t>
          </a:r>
          <a:endParaRPr lang="pt-BR" sz="1700" kern="1200" dirty="0"/>
        </a:p>
      </dsp:txBody>
      <dsp:txXfrm>
        <a:off x="1660727" y="210742"/>
        <a:ext cx="1017554" cy="1017554"/>
      </dsp:txXfrm>
    </dsp:sp>
    <dsp:sp modelId="{76DC1A3F-9576-42A8-BCEC-327A04063DF0}">
      <dsp:nvSpPr>
        <dsp:cNvPr id="0" name=""/>
        <dsp:cNvSpPr/>
      </dsp:nvSpPr>
      <dsp:spPr>
        <a:xfrm>
          <a:off x="3032927" y="0"/>
          <a:ext cx="2158557" cy="143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Char char="••"/>
          </a:pPr>
          <a:r>
            <a:rPr lang="pt-BR" sz="1700" kern="1200" dirty="0" smtClean="0"/>
            <a:t>Licenciamento </a:t>
          </a:r>
          <a:r>
            <a:rPr lang="pt-BR" sz="1700" kern="1200" dirty="0" err="1" smtClean="0"/>
            <a:t>capilarizado</a:t>
          </a:r>
          <a:r>
            <a:rPr lang="pt-BR" sz="1700" kern="1200" dirty="0" smtClean="0"/>
            <a:t>, além do IBAMA</a:t>
          </a:r>
          <a:endParaRPr lang="pt-BR" sz="1700" kern="1200" dirty="0"/>
        </a:p>
      </dsp:txBody>
      <dsp:txXfrm>
        <a:off x="3032927" y="0"/>
        <a:ext cx="2158557" cy="1439038"/>
      </dsp:txXfrm>
    </dsp:sp>
    <dsp:sp modelId="{75D5B998-7804-4940-96A4-9882DDF7E363}">
      <dsp:nvSpPr>
        <dsp:cNvPr id="0" name=""/>
        <dsp:cNvSpPr/>
      </dsp:nvSpPr>
      <dsp:spPr>
        <a:xfrm>
          <a:off x="3728482" y="1825626"/>
          <a:ext cx="1439038" cy="14390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Estados</a:t>
          </a:r>
          <a:endParaRPr lang="pt-BR" sz="1700" kern="1200" dirty="0"/>
        </a:p>
      </dsp:txBody>
      <dsp:txXfrm>
        <a:off x="3939224" y="2036368"/>
        <a:ext cx="1017554" cy="1017554"/>
      </dsp:txXfrm>
    </dsp:sp>
    <dsp:sp modelId="{E06C7DDD-CC5B-488C-BE62-FAB2324FC955}">
      <dsp:nvSpPr>
        <dsp:cNvPr id="0" name=""/>
        <dsp:cNvSpPr/>
      </dsp:nvSpPr>
      <dsp:spPr>
        <a:xfrm>
          <a:off x="5311424" y="1825626"/>
          <a:ext cx="2158557" cy="143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755650">
            <a:lnSpc>
              <a:spcPct val="90000"/>
            </a:lnSpc>
            <a:spcBef>
              <a:spcPct val="0"/>
            </a:spcBef>
            <a:spcAft>
              <a:spcPct val="15000"/>
            </a:spcAft>
            <a:buChar char="••"/>
          </a:pPr>
          <a:r>
            <a:rPr lang="pt-BR" sz="1700" kern="1200" dirty="0" smtClean="0"/>
            <a:t>Apesar da lei 140/2011 e IN 05/2012  Estados e municípios mantêm suas licenças no âmbito interno</a:t>
          </a:r>
          <a:endParaRPr lang="pt-BR" sz="1700" kern="1200" dirty="0"/>
        </a:p>
      </dsp:txBody>
      <dsp:txXfrm>
        <a:off x="5311424" y="1825626"/>
        <a:ext cx="2158557" cy="1439038"/>
      </dsp:txXfrm>
    </dsp:sp>
    <dsp:sp modelId="{5BC4304B-4882-4533-9A36-9807E7BBD19D}">
      <dsp:nvSpPr>
        <dsp:cNvPr id="0" name=""/>
        <dsp:cNvSpPr/>
      </dsp:nvSpPr>
      <dsp:spPr>
        <a:xfrm>
          <a:off x="3745653" y="3441709"/>
          <a:ext cx="1439038" cy="14390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pt-BR" sz="1700" kern="1200" dirty="0" smtClean="0"/>
            <a:t>Municípios</a:t>
          </a:r>
          <a:endParaRPr lang="pt-BR" sz="1700" kern="1200" dirty="0"/>
        </a:p>
      </dsp:txBody>
      <dsp:txXfrm>
        <a:off x="3956395" y="3652451"/>
        <a:ext cx="1017554" cy="1017554"/>
      </dsp:txXfrm>
    </dsp:sp>
    <dsp:sp modelId="{66267A66-6631-4A4A-8CA3-0DF51150F2D3}">
      <dsp:nvSpPr>
        <dsp:cNvPr id="0" name=""/>
        <dsp:cNvSpPr/>
      </dsp:nvSpPr>
      <dsp:spPr>
        <a:xfrm>
          <a:off x="5328595" y="3441709"/>
          <a:ext cx="2158557" cy="1439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just" defTabSz="755650">
            <a:lnSpc>
              <a:spcPct val="90000"/>
            </a:lnSpc>
            <a:spcBef>
              <a:spcPct val="0"/>
            </a:spcBef>
            <a:spcAft>
              <a:spcPct val="15000"/>
            </a:spcAft>
            <a:buChar char="••"/>
          </a:pPr>
          <a:r>
            <a:rPr lang="pt-BR" sz="1700" kern="1200" dirty="0" smtClean="0"/>
            <a:t>Municípios como São Paulo, Guarulhos, Cubatão impõe restrições, licenças e cadastros ambientais</a:t>
          </a:r>
          <a:endParaRPr lang="pt-BR" sz="1700" kern="1200" dirty="0"/>
        </a:p>
      </dsp:txBody>
      <dsp:txXfrm>
        <a:off x="5328595" y="3441709"/>
        <a:ext cx="2158557" cy="14390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92D94-8335-4402-945B-3C0106E17970}">
      <dsp:nvSpPr>
        <dsp:cNvPr id="0" name=""/>
        <dsp:cNvSpPr/>
      </dsp:nvSpPr>
      <dsp:spPr>
        <a:xfrm>
          <a:off x="0" y="0"/>
          <a:ext cx="3312368" cy="3312368"/>
        </a:xfrm>
        <a:prstGeom prst="triangl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D0702-ED13-4E20-AA58-9F2660308E8C}">
      <dsp:nvSpPr>
        <dsp:cNvPr id="0" name=""/>
        <dsp:cNvSpPr/>
      </dsp:nvSpPr>
      <dsp:spPr>
        <a:xfrm>
          <a:off x="1759087" y="333015"/>
          <a:ext cx="2153039" cy="784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desejáveis</a:t>
          </a:r>
          <a:endParaRPr lang="pt-BR" sz="2600" kern="1200" dirty="0"/>
        </a:p>
      </dsp:txBody>
      <dsp:txXfrm>
        <a:off x="1797364" y="371292"/>
        <a:ext cx="2076485" cy="707545"/>
      </dsp:txXfrm>
    </dsp:sp>
    <dsp:sp modelId="{472FF02C-3CDB-487E-8A6A-5513E12A0183}">
      <dsp:nvSpPr>
        <dsp:cNvPr id="0" name=""/>
        <dsp:cNvSpPr/>
      </dsp:nvSpPr>
      <dsp:spPr>
        <a:xfrm>
          <a:off x="1759087" y="1215127"/>
          <a:ext cx="2153039" cy="784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Mandatórios</a:t>
          </a:r>
          <a:endParaRPr lang="pt-BR" sz="2600" kern="1200" dirty="0"/>
        </a:p>
      </dsp:txBody>
      <dsp:txXfrm>
        <a:off x="1797364" y="1253404"/>
        <a:ext cx="2076485" cy="707545"/>
      </dsp:txXfrm>
    </dsp:sp>
    <dsp:sp modelId="{D4B52C69-A34F-4F09-AF13-724E176C5568}">
      <dsp:nvSpPr>
        <dsp:cNvPr id="0" name=""/>
        <dsp:cNvSpPr/>
      </dsp:nvSpPr>
      <dsp:spPr>
        <a:xfrm>
          <a:off x="1800210" y="2304258"/>
          <a:ext cx="2153039" cy="78409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pt-BR" sz="2600" kern="1200" dirty="0" smtClean="0"/>
            <a:t>Industriais</a:t>
          </a:r>
          <a:endParaRPr lang="pt-BR" sz="2600" kern="1200" dirty="0"/>
        </a:p>
      </dsp:txBody>
      <dsp:txXfrm>
        <a:off x="1838487" y="2342535"/>
        <a:ext cx="2076485" cy="707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584BA-9E8F-4DB8-9713-34ABB6119DB2}">
      <dsp:nvSpPr>
        <dsp:cNvPr id="0" name=""/>
        <dsp:cNvSpPr/>
      </dsp:nvSpPr>
      <dsp:spPr>
        <a:xfrm>
          <a:off x="0" y="1416710"/>
          <a:ext cx="4104456" cy="2565284"/>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DBE95-D966-45BC-B9A9-C3BCC2835C5B}">
      <dsp:nvSpPr>
        <dsp:cNvPr id="0" name=""/>
        <dsp:cNvSpPr/>
      </dsp:nvSpPr>
      <dsp:spPr>
        <a:xfrm>
          <a:off x="521265" y="3187270"/>
          <a:ext cx="106715" cy="1067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C1511-4D90-40CA-A784-3400F95CC367}">
      <dsp:nvSpPr>
        <dsp:cNvPr id="0" name=""/>
        <dsp:cNvSpPr/>
      </dsp:nvSpPr>
      <dsp:spPr>
        <a:xfrm>
          <a:off x="574623" y="3240628"/>
          <a:ext cx="956338" cy="74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547" tIns="0" rIns="0" bIns="0" numCol="1" spcCol="1270" anchor="t" anchorCtr="0">
          <a:noAutofit/>
        </a:bodyPr>
        <a:lstStyle/>
        <a:p>
          <a:pPr lvl="0" algn="l" defTabSz="666750">
            <a:lnSpc>
              <a:spcPct val="90000"/>
            </a:lnSpc>
            <a:spcBef>
              <a:spcPct val="0"/>
            </a:spcBef>
            <a:spcAft>
              <a:spcPct val="35000"/>
            </a:spcAft>
          </a:pPr>
          <a:r>
            <a:rPr lang="pt-BR" sz="1500" kern="1200" dirty="0" smtClean="0"/>
            <a:t> S-50 até 2012</a:t>
          </a:r>
          <a:endParaRPr lang="pt-BR" sz="1500" kern="1200" dirty="0"/>
        </a:p>
      </dsp:txBody>
      <dsp:txXfrm>
        <a:off x="574623" y="3240628"/>
        <a:ext cx="956338" cy="741367"/>
      </dsp:txXfrm>
    </dsp:sp>
    <dsp:sp modelId="{B05ABFD8-4BCE-4184-AF36-7EF04E2EB6A7}">
      <dsp:nvSpPr>
        <dsp:cNvPr id="0" name=""/>
        <dsp:cNvSpPr/>
      </dsp:nvSpPr>
      <dsp:spPr>
        <a:xfrm>
          <a:off x="1463238" y="2490026"/>
          <a:ext cx="192909" cy="192909"/>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16D2B-D810-4379-91C6-D23346B87DB5}">
      <dsp:nvSpPr>
        <dsp:cNvPr id="0" name=""/>
        <dsp:cNvSpPr/>
      </dsp:nvSpPr>
      <dsp:spPr>
        <a:xfrm>
          <a:off x="1559693" y="2586480"/>
          <a:ext cx="985069" cy="139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219" tIns="0" rIns="0" bIns="0" numCol="1" spcCol="1270" anchor="t" anchorCtr="0">
          <a:noAutofit/>
        </a:bodyPr>
        <a:lstStyle/>
        <a:p>
          <a:pPr lvl="0" algn="l" defTabSz="666750">
            <a:lnSpc>
              <a:spcPct val="90000"/>
            </a:lnSpc>
            <a:spcBef>
              <a:spcPct val="0"/>
            </a:spcBef>
            <a:spcAft>
              <a:spcPct val="35000"/>
            </a:spcAft>
          </a:pPr>
          <a:r>
            <a:rPr lang="pt-BR" sz="1500" kern="1200" dirty="0" smtClean="0"/>
            <a:t>S-10 após 2013</a:t>
          </a:r>
          <a:endParaRPr lang="pt-BR" sz="1500" kern="1200" dirty="0"/>
        </a:p>
      </dsp:txBody>
      <dsp:txXfrm>
        <a:off x="1559693" y="2586480"/>
        <a:ext cx="985069" cy="1395515"/>
      </dsp:txXfrm>
    </dsp:sp>
    <dsp:sp modelId="{F539536D-71F9-48A7-868E-17C51BBA64CA}">
      <dsp:nvSpPr>
        <dsp:cNvPr id="0" name=""/>
        <dsp:cNvSpPr/>
      </dsp:nvSpPr>
      <dsp:spPr>
        <a:xfrm>
          <a:off x="2596068" y="2065728"/>
          <a:ext cx="266789" cy="26678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8E457-F78C-422E-BF93-8EF8C9861E42}">
      <dsp:nvSpPr>
        <dsp:cNvPr id="0" name=""/>
        <dsp:cNvSpPr/>
      </dsp:nvSpPr>
      <dsp:spPr>
        <a:xfrm>
          <a:off x="2729463" y="2199122"/>
          <a:ext cx="985069" cy="1782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66" tIns="0" rIns="0" bIns="0" numCol="1" spcCol="1270" anchor="t" anchorCtr="0">
          <a:noAutofit/>
        </a:bodyPr>
        <a:lstStyle/>
        <a:p>
          <a:pPr lvl="0" algn="l" defTabSz="666750">
            <a:lnSpc>
              <a:spcPct val="90000"/>
            </a:lnSpc>
            <a:spcBef>
              <a:spcPct val="0"/>
            </a:spcBef>
            <a:spcAft>
              <a:spcPct val="35000"/>
            </a:spcAft>
          </a:pPr>
          <a:r>
            <a:rPr lang="pt-BR" sz="1500" kern="1200" dirty="0" smtClean="0"/>
            <a:t>Qualidade veicular, quanto a emissões</a:t>
          </a:r>
          <a:endParaRPr lang="pt-BR" sz="1500" kern="1200" dirty="0"/>
        </a:p>
      </dsp:txBody>
      <dsp:txXfrm>
        <a:off x="2729463" y="2199122"/>
        <a:ext cx="985069" cy="17828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41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84188"/>
          </a:xfrm>
          <a:prstGeom prst="rect">
            <a:avLst/>
          </a:prstGeom>
        </p:spPr>
        <p:txBody>
          <a:bodyPr vert="horz" lIns="91440" tIns="45720" rIns="91440" bIns="45720" rtlCol="0"/>
          <a:lstStyle>
            <a:lvl1pPr algn="r">
              <a:defRPr sz="1200"/>
            </a:lvl1pPr>
          </a:lstStyle>
          <a:p>
            <a:fld id="{CDE3B5DE-DC97-4A80-8705-5716BF184EA4}" type="datetimeFigureOut">
              <a:rPr lang="pt-BR" smtClean="0"/>
              <a:pPr/>
              <a:t>20/10/2014</a:t>
            </a:fld>
            <a:endParaRPr lang="pt-BR"/>
          </a:p>
        </p:txBody>
      </p:sp>
      <p:sp>
        <p:nvSpPr>
          <p:cNvPr id="4" name="Espaço Reservado para Rodapé 3"/>
          <p:cNvSpPr>
            <a:spLocks noGrp="1"/>
          </p:cNvSpPr>
          <p:nvPr>
            <p:ph type="ftr" sz="quarter" idx="2"/>
          </p:nvPr>
        </p:nvSpPr>
        <p:spPr>
          <a:xfrm>
            <a:off x="0" y="9201150"/>
            <a:ext cx="2971800" cy="4841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201150"/>
            <a:ext cx="2971800" cy="484188"/>
          </a:xfrm>
          <a:prstGeom prst="rect">
            <a:avLst/>
          </a:prstGeom>
        </p:spPr>
        <p:txBody>
          <a:bodyPr vert="horz" lIns="91440" tIns="45720" rIns="91440" bIns="45720" rtlCol="0" anchor="b"/>
          <a:lstStyle>
            <a:lvl1pPr algn="r">
              <a:defRPr sz="1200"/>
            </a:lvl1pPr>
          </a:lstStyle>
          <a:p>
            <a:fld id="{A9EC2EFB-4F89-4043-80ED-765F594519B7}" type="slidenum">
              <a:rPr lang="pt-BR" smtClean="0"/>
              <a:pPr/>
              <a:t>‹nº›</a:t>
            </a:fld>
            <a:endParaRPr lang="pt-BR"/>
          </a:p>
        </p:txBody>
      </p:sp>
    </p:spTree>
    <p:extLst>
      <p:ext uri="{BB962C8B-B14F-4D97-AF65-F5344CB8AC3E}">
        <p14:creationId xmlns:p14="http://schemas.microsoft.com/office/powerpoint/2010/main" val="960995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434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84346"/>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DDD9D9B-052A-4383-85FF-8EF90AB87D35}" type="datetimeFigureOut">
              <a:rPr lang="pt-BR"/>
              <a:pPr>
                <a:defRPr/>
              </a:pPr>
              <a:t>20/10/2014</a:t>
            </a:fld>
            <a:endParaRPr lang="pt-BR"/>
          </a:p>
        </p:txBody>
      </p:sp>
      <p:sp>
        <p:nvSpPr>
          <p:cNvPr id="4" name="Espaço Reservado para Imagem de Slide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200898"/>
            <a:ext cx="2971800" cy="48434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9200898"/>
            <a:ext cx="2971800" cy="484346"/>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69A7BB7-E4E3-4373-B51A-ED98F6DE9F99}" type="slidenum">
              <a:rPr lang="pt-BR"/>
              <a:pPr>
                <a:defRPr/>
              </a:pPr>
              <a:t>‹nº›</a:t>
            </a:fld>
            <a:endParaRPr lang="pt-BR"/>
          </a:p>
        </p:txBody>
      </p:sp>
    </p:spTree>
    <p:extLst>
      <p:ext uri="{BB962C8B-B14F-4D97-AF65-F5344CB8AC3E}">
        <p14:creationId xmlns:p14="http://schemas.microsoft.com/office/powerpoint/2010/main" val="2141772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20</a:t>
            </a:fld>
            <a:endParaRPr lang="pt-BR"/>
          </a:p>
        </p:txBody>
      </p:sp>
    </p:spTree>
    <p:extLst>
      <p:ext uri="{BB962C8B-B14F-4D97-AF65-F5344CB8AC3E}">
        <p14:creationId xmlns:p14="http://schemas.microsoft.com/office/powerpoint/2010/main" val="414047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159</a:t>
            </a:fld>
            <a:endParaRPr lang="pt-BR"/>
          </a:p>
        </p:txBody>
      </p:sp>
    </p:spTree>
    <p:extLst>
      <p:ext uri="{BB962C8B-B14F-4D97-AF65-F5344CB8AC3E}">
        <p14:creationId xmlns:p14="http://schemas.microsoft.com/office/powerpoint/2010/main" val="1596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203</a:t>
            </a:fld>
            <a:endParaRPr lang="pt-BR"/>
          </a:p>
        </p:txBody>
      </p:sp>
    </p:spTree>
    <p:extLst>
      <p:ext uri="{BB962C8B-B14F-4D97-AF65-F5344CB8AC3E}">
        <p14:creationId xmlns:p14="http://schemas.microsoft.com/office/powerpoint/2010/main" val="380496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229</a:t>
            </a:fld>
            <a:endParaRPr lang="pt-BR"/>
          </a:p>
        </p:txBody>
      </p:sp>
    </p:spTree>
    <p:extLst>
      <p:ext uri="{BB962C8B-B14F-4D97-AF65-F5344CB8AC3E}">
        <p14:creationId xmlns:p14="http://schemas.microsoft.com/office/powerpoint/2010/main" val="2365676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232</a:t>
            </a:fld>
            <a:endParaRPr lang="pt-BR"/>
          </a:p>
        </p:txBody>
      </p:sp>
    </p:spTree>
    <p:extLst>
      <p:ext uri="{BB962C8B-B14F-4D97-AF65-F5344CB8AC3E}">
        <p14:creationId xmlns:p14="http://schemas.microsoft.com/office/powerpoint/2010/main" val="9013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21</a:t>
            </a:fld>
            <a:endParaRPr lang="pt-BR"/>
          </a:p>
        </p:txBody>
      </p:sp>
    </p:spTree>
    <p:extLst>
      <p:ext uri="{BB962C8B-B14F-4D97-AF65-F5344CB8AC3E}">
        <p14:creationId xmlns:p14="http://schemas.microsoft.com/office/powerpoint/2010/main" val="162811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75</a:t>
            </a:fld>
            <a:endParaRPr lang="pt-BR"/>
          </a:p>
        </p:txBody>
      </p:sp>
    </p:spTree>
    <p:extLst>
      <p:ext uri="{BB962C8B-B14F-4D97-AF65-F5344CB8AC3E}">
        <p14:creationId xmlns:p14="http://schemas.microsoft.com/office/powerpoint/2010/main" val="141954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77</a:t>
            </a:fld>
            <a:endParaRPr lang="pt-BR"/>
          </a:p>
        </p:txBody>
      </p:sp>
    </p:spTree>
    <p:extLst>
      <p:ext uri="{BB962C8B-B14F-4D97-AF65-F5344CB8AC3E}">
        <p14:creationId xmlns:p14="http://schemas.microsoft.com/office/powerpoint/2010/main" val="105332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95</a:t>
            </a:fld>
            <a:endParaRPr lang="pt-BR"/>
          </a:p>
        </p:txBody>
      </p:sp>
    </p:spTree>
    <p:extLst>
      <p:ext uri="{BB962C8B-B14F-4D97-AF65-F5344CB8AC3E}">
        <p14:creationId xmlns:p14="http://schemas.microsoft.com/office/powerpoint/2010/main" val="372783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99</a:t>
            </a:fld>
            <a:endParaRPr lang="pt-BR"/>
          </a:p>
        </p:txBody>
      </p:sp>
    </p:spTree>
    <p:extLst>
      <p:ext uri="{BB962C8B-B14F-4D97-AF65-F5344CB8AC3E}">
        <p14:creationId xmlns:p14="http://schemas.microsoft.com/office/powerpoint/2010/main" val="244295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110</a:t>
            </a:fld>
            <a:endParaRPr lang="pt-BR"/>
          </a:p>
        </p:txBody>
      </p:sp>
    </p:spTree>
    <p:extLst>
      <p:ext uri="{BB962C8B-B14F-4D97-AF65-F5344CB8AC3E}">
        <p14:creationId xmlns:p14="http://schemas.microsoft.com/office/powerpoint/2010/main" val="140692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135</a:t>
            </a:fld>
            <a:endParaRPr lang="pt-BR"/>
          </a:p>
        </p:txBody>
      </p:sp>
    </p:spTree>
    <p:extLst>
      <p:ext uri="{BB962C8B-B14F-4D97-AF65-F5344CB8AC3E}">
        <p14:creationId xmlns:p14="http://schemas.microsoft.com/office/powerpoint/2010/main" val="164365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69A7BB7-E4E3-4373-B51A-ED98F6DE9F99}" type="slidenum">
              <a:rPr lang="pt-BR" smtClean="0"/>
              <a:pPr>
                <a:defRPr/>
              </a:pPr>
              <a:t>137</a:t>
            </a:fld>
            <a:endParaRPr lang="pt-BR"/>
          </a:p>
        </p:txBody>
      </p:sp>
    </p:spTree>
    <p:extLst>
      <p:ext uri="{BB962C8B-B14F-4D97-AF65-F5344CB8AC3E}">
        <p14:creationId xmlns:p14="http://schemas.microsoft.com/office/powerpoint/2010/main" val="105784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7" name="Espaço Reservado para Texto 6"/>
          <p:cNvSpPr>
            <a:spLocks noGrp="1"/>
          </p:cNvSpPr>
          <p:nvPr>
            <p:ph type="body" sz="quarter" idx="13"/>
          </p:nvPr>
        </p:nvSpPr>
        <p:spPr>
          <a:xfrm>
            <a:off x="683568" y="1412776"/>
            <a:ext cx="7920880" cy="4104456"/>
          </a:xfrm>
        </p:spPr>
        <p:txBody>
          <a:bodyPr/>
          <a:lstStyle>
            <a:lvl1pPr>
              <a:defRPr>
                <a:solidFill>
                  <a:schemeClr val="tx2">
                    <a:lumMod val="75000"/>
                  </a:schemeClr>
                </a:solidFill>
              </a:defRPr>
            </a:lvl1pPr>
          </a:lstStyle>
          <a:p>
            <a:pPr lvl="0"/>
            <a:endParaRPr lang="pt-BR" dirty="0"/>
          </a:p>
        </p:txBody>
      </p:sp>
      <p:sp>
        <p:nvSpPr>
          <p:cNvPr id="8" name="Título 7"/>
          <p:cNvSpPr>
            <a:spLocks noGrp="1"/>
          </p:cNvSpPr>
          <p:nvPr>
            <p:ph type="title"/>
          </p:nvPr>
        </p:nvSpPr>
        <p:spPr>
          <a:xfrm>
            <a:off x="1979712" y="0"/>
            <a:ext cx="7164288" cy="1143000"/>
          </a:xfrm>
        </p:spPr>
        <p:txBody>
          <a:bodyPr/>
          <a:lstStyle/>
          <a:p>
            <a:r>
              <a:rPr lang="pt-BR" smtClean="0"/>
              <a:t>Clique para editar o estilo do 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9"/>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9"/>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7" name="Espaço Reservado para Texto 6"/>
          <p:cNvSpPr>
            <a:spLocks noGrp="1"/>
          </p:cNvSpPr>
          <p:nvPr>
            <p:ph type="body" sz="quarter" idx="13"/>
          </p:nvPr>
        </p:nvSpPr>
        <p:spPr>
          <a:xfrm>
            <a:off x="683568" y="1412776"/>
            <a:ext cx="7920880" cy="4104456"/>
          </a:xfrm>
        </p:spPr>
        <p:txBody>
          <a:bodyPr/>
          <a:lstStyle>
            <a:lvl1pPr>
              <a:defRPr>
                <a:solidFill>
                  <a:schemeClr val="tx2">
                    <a:lumMod val="75000"/>
                  </a:schemeClr>
                </a:solidFill>
              </a:defRPr>
            </a:lvl1pPr>
          </a:lstStyle>
          <a:p>
            <a:pPr lvl="0"/>
            <a:endParaRPr lang="pt-BR" dirty="0"/>
          </a:p>
        </p:txBody>
      </p:sp>
      <p:sp>
        <p:nvSpPr>
          <p:cNvPr id="8" name="Título 7"/>
          <p:cNvSpPr>
            <a:spLocks noGrp="1"/>
          </p:cNvSpPr>
          <p:nvPr>
            <p:ph type="title"/>
          </p:nvPr>
        </p:nvSpPr>
        <p:spPr>
          <a:xfrm>
            <a:off x="1979712" y="0"/>
            <a:ext cx="7164288" cy="1143000"/>
          </a:xfrm>
        </p:spPr>
        <p:txBody>
          <a:bodyPr/>
          <a:lstStyle/>
          <a:p>
            <a:r>
              <a:rPr lang="pt-BR" smtClean="0"/>
              <a:t>Clique para editar o estilo do título mestre</a:t>
            </a:r>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141502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7E8935B-4015-4361-8438-C791DAE0AC1A}" type="datetimeFigureOut">
              <a:rPr lang="pt-BR" smtClean="0"/>
              <a:pPr/>
              <a:t>20/10/2014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20BFD7B-051B-405B-AE9C-8BDA3768718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vmlDrawing" Target="../drawings/vmlDrawing1.vml"/><Relationship Id="rId7" Type="http://schemas.openxmlformats.org/officeDocument/2006/relationships/oleObject" Target="../embeddings/oleObject2.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0" y="1"/>
            <a:ext cx="9144000" cy="112553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8" name="Imagem 4" descr="torre2.jpg"/>
          <p:cNvPicPr>
            <a:picLocks noChangeAspect="1"/>
          </p:cNvPicPr>
          <p:nvPr/>
        </p:nvPicPr>
        <p:blipFill>
          <a:blip r:embed="rId4" cstate="print"/>
          <a:srcRect r="-537"/>
          <a:stretch>
            <a:fillRect/>
          </a:stretch>
        </p:blipFill>
        <p:spPr bwMode="auto">
          <a:xfrm>
            <a:off x="0" y="1"/>
            <a:ext cx="2051050" cy="1125539"/>
          </a:xfrm>
          <a:prstGeom prst="rect">
            <a:avLst/>
          </a:prstGeom>
          <a:noFill/>
          <a:ln w="9525">
            <a:noFill/>
            <a:miter lim="800000"/>
            <a:headEnd/>
            <a:tailEnd/>
          </a:ln>
        </p:spPr>
      </p:pic>
      <p:sp>
        <p:nvSpPr>
          <p:cNvPr id="2" name="Espaço Reservado para Título 1"/>
          <p:cNvSpPr>
            <a:spLocks noGrp="1"/>
          </p:cNvSpPr>
          <p:nvPr>
            <p:ph type="title"/>
          </p:nvPr>
        </p:nvSpPr>
        <p:spPr>
          <a:xfrm>
            <a:off x="1979712" y="0"/>
            <a:ext cx="7164288"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endParaRPr lang="pt-BR" dirty="0"/>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8935B-4015-4361-8438-C791DAE0AC1A}" type="datetimeFigureOut">
              <a:rPr lang="pt-BR" smtClean="0"/>
              <a:pPr/>
              <a:t>20/10/2014</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BFD7B-051B-405B-AE9C-8BDA37687184}" type="slidenum">
              <a:rPr lang="pt-BR" smtClean="0"/>
              <a:pPr/>
              <a:t>‹nº›</a:t>
            </a:fld>
            <a:endParaRPr lang="pt-BR"/>
          </a:p>
        </p:txBody>
      </p:sp>
      <p:graphicFrame>
        <p:nvGraphicFramePr>
          <p:cNvPr id="167938" name="Object 2"/>
          <p:cNvGraphicFramePr>
            <a:graphicFrameLocks noChangeAspect="1"/>
          </p:cNvGraphicFramePr>
          <p:nvPr>
            <p:extLst>
              <p:ext uri="{D42A27DB-BD31-4B8C-83A1-F6EECF244321}">
                <p14:modId xmlns:p14="http://schemas.microsoft.com/office/powerpoint/2010/main" val="1805987682"/>
              </p:ext>
            </p:extLst>
          </p:nvPr>
        </p:nvGraphicFramePr>
        <p:xfrm>
          <a:off x="161756" y="6117299"/>
          <a:ext cx="863769" cy="603251"/>
        </p:xfrm>
        <a:graphic>
          <a:graphicData uri="http://schemas.openxmlformats.org/presentationml/2006/ole">
            <mc:AlternateContent xmlns:mc="http://schemas.openxmlformats.org/markup-compatibility/2006">
              <mc:Choice xmlns:v="urn:schemas-microsoft-com:vml" Requires="v">
                <p:oleObj spid="_x0000_s168434" name="CorelDRAW" r:id="rId5" imgW="2974362" imgH="1793744" progId="CorelDRAW.Graphic.11">
                  <p:embed/>
                </p:oleObj>
              </mc:Choice>
              <mc:Fallback>
                <p:oleObj name="CorelDRAW" r:id="rId5" imgW="2974362" imgH="1793744" progId="CorelDRAW.Graphic.11">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756" y="6117299"/>
                        <a:ext cx="863769" cy="603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3074291954"/>
              </p:ext>
            </p:extLst>
          </p:nvPr>
        </p:nvGraphicFramePr>
        <p:xfrm>
          <a:off x="7884369" y="6405331"/>
          <a:ext cx="1152723" cy="331788"/>
        </p:xfrm>
        <a:graphic>
          <a:graphicData uri="http://schemas.openxmlformats.org/presentationml/2006/ole">
            <mc:AlternateContent xmlns:mc="http://schemas.openxmlformats.org/markup-compatibility/2006">
              <mc:Choice xmlns:v="urn:schemas-microsoft-com:vml" Requires="v">
                <p:oleObj spid="_x0000_s168435" name="CorelDRAW" r:id="rId7" imgW="3608239" imgH="919973" progId="CorelDRAW.Graphic.11">
                  <p:embed/>
                </p:oleObj>
              </mc:Choice>
              <mc:Fallback>
                <p:oleObj name="CorelDRAW" r:id="rId7" imgW="3608239" imgH="919973" progId="CorelDRAW.Graphic.11">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9" y="6405331"/>
                        <a:ext cx="1152723"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84110-D3D0-4F53-8526-CA05E08C3614}" type="datetimeFigureOut">
              <a:rPr lang="pt-BR" smtClean="0"/>
              <a:t>20/10/2014</a:t>
            </a:fld>
            <a:endParaRPr lang="pt-BR"/>
          </a:p>
        </p:txBody>
      </p:sp>
      <p:sp>
        <p:nvSpPr>
          <p:cNvPr id="5" name="Espaço Reservado para Rodapé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F506A-528F-40E5-A8F5-84667B6BDCAA}"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1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95.emf"/></Relationships>
</file>

<file path=ppt/slides/_rels/slide1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97.emf"/><Relationship Id="rId4" Type="http://schemas.openxmlformats.org/officeDocument/2006/relationships/image" Target="../media/image96.emf"/></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99.jpeg"/><Relationship Id="rId4" Type="http://schemas.openxmlformats.org/officeDocument/2006/relationships/image" Target="../media/image98.emf"/></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0.emf"/></Relationships>
</file>

<file path=ppt/slides/_rels/slide1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1.emf"/></Relationships>
</file>

<file path=ppt/slides/_rels/slide1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03.emf"/><Relationship Id="rId4" Type="http://schemas.openxmlformats.org/officeDocument/2006/relationships/image" Target="../media/image102.emf"/></Relationships>
</file>

<file path=ppt/slides/_rels/slide1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4.emf"/></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06.emf"/><Relationship Id="rId4" Type="http://schemas.openxmlformats.org/officeDocument/2006/relationships/image" Target="../media/image105.emf"/></Relationships>
</file>

<file path=ppt/slides/_rels/slide1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07.emf"/><Relationship Id="rId4" Type="http://schemas.openxmlformats.org/officeDocument/2006/relationships/image" Target="../media/image105.emf"/></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09.jpg"/><Relationship Id="rId4" Type="http://schemas.openxmlformats.org/officeDocument/2006/relationships/image" Target="../media/image108.emf"/></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0.emf"/><Relationship Id="rId4" Type="http://schemas.openxmlformats.org/officeDocument/2006/relationships/image" Target="../media/image5.jpeg"/></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2.emf"/></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14.emf"/><Relationship Id="rId4" Type="http://schemas.openxmlformats.org/officeDocument/2006/relationships/image" Target="../media/image113.emf"/></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5.emf"/></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6.emf"/></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7.emf"/></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8.emf"/></Relationships>
</file>

<file path=ppt/slides/_rels/slide1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19.emf"/></Relationships>
</file>

<file path=ppt/slides/_rels/slide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20.e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22.emf"/><Relationship Id="rId4" Type="http://schemas.openxmlformats.org/officeDocument/2006/relationships/image" Target="../media/image121.emf"/></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124.jpg"/><Relationship Id="rId5" Type="http://schemas.openxmlformats.org/officeDocument/2006/relationships/image" Target="../media/image123.emf"/><Relationship Id="rId4" Type="http://schemas.openxmlformats.org/officeDocument/2006/relationships/image" Target="../media/image121.emf"/></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25.emf"/></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27.emf"/><Relationship Id="rId4" Type="http://schemas.openxmlformats.org/officeDocument/2006/relationships/image" Target="../media/image126.emf"/></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24.jpg"/><Relationship Id="rId4" Type="http://schemas.openxmlformats.org/officeDocument/2006/relationships/image" Target="../media/image128.emf"/></Relationships>
</file>

<file path=ppt/slides/_rels/slide1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29.emf"/></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31.emf"/><Relationship Id="rId4" Type="http://schemas.openxmlformats.org/officeDocument/2006/relationships/image" Target="../media/image130.emf"/></Relationships>
</file>

<file path=ppt/slides/_rels/slide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32.emf"/></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135.jpg"/><Relationship Id="rId5" Type="http://schemas.openxmlformats.org/officeDocument/2006/relationships/image" Target="../media/image134.emf"/><Relationship Id="rId4" Type="http://schemas.openxmlformats.org/officeDocument/2006/relationships/image" Target="../media/image133.emf"/></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36.emf"/></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38.emf"/><Relationship Id="rId4" Type="http://schemas.openxmlformats.org/officeDocument/2006/relationships/image" Target="../media/image137.emf"/></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39.emf"/></Relationships>
</file>

<file path=ppt/slides/_rels/slide1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0.emf"/></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1.emf"/></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2.emf"/></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43.emf"/><Relationship Id="rId4" Type="http://schemas.openxmlformats.org/officeDocument/2006/relationships/image" Target="../media/image5.jpeg"/></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45.emf"/><Relationship Id="rId4" Type="http://schemas.openxmlformats.org/officeDocument/2006/relationships/image" Target="../media/image144.emf"/></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46.emf"/><Relationship Id="rId4" Type="http://schemas.openxmlformats.org/officeDocument/2006/relationships/image" Target="../media/image5.jpeg"/></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7.emf"/></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8.e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49.emf"/></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50.emf"/></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51.emf"/></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154.jpeg"/><Relationship Id="rId5" Type="http://schemas.openxmlformats.org/officeDocument/2006/relationships/image" Target="../media/image153.emf"/><Relationship Id="rId4" Type="http://schemas.openxmlformats.org/officeDocument/2006/relationships/image" Target="../media/image152.emf"/></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55.emf"/></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154.jpeg"/><Relationship Id="rId5" Type="http://schemas.openxmlformats.org/officeDocument/2006/relationships/image" Target="../media/image157.emf"/><Relationship Id="rId4" Type="http://schemas.openxmlformats.org/officeDocument/2006/relationships/image" Target="../media/image156.emf"/></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58.emf"/></Relationships>
</file>

<file path=ppt/slides/_rels/slide1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59.emf"/></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60.emf"/></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61.emf"/></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62.emf"/></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63.emf"/></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65.emf"/><Relationship Id="rId4" Type="http://schemas.openxmlformats.org/officeDocument/2006/relationships/image" Target="../media/image164.emf"/></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66.emf"/></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68.emf"/><Relationship Id="rId4" Type="http://schemas.openxmlformats.org/officeDocument/2006/relationships/image" Target="../media/image167.emf"/></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69.emf"/><Relationship Id="rId4" Type="http://schemas.openxmlformats.org/officeDocument/2006/relationships/image" Target="../media/image167.emf"/></Relationships>
</file>

<file path=ppt/slides/_rels/slide1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70.emf"/><Relationship Id="rId4" Type="http://schemas.openxmlformats.org/officeDocument/2006/relationships/image" Target="../media/image167.emf"/></Relationships>
</file>

<file path=ppt/slides/_rels/slide1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1.emf"/></Relationships>
</file>

<file path=ppt/slides/_rels/slide1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2.jpeg"/></Relationships>
</file>

<file path=ppt/slides/_rels/slide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73.emf"/><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4.emf"/></Relationships>
</file>

<file path=ppt/slides/_rels/slide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5.emf"/></Relationships>
</file>

<file path=ppt/slides/_rels/slide1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6.emf"/></Relationships>
</file>

<file path=ppt/slides/_rels/slide1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7.emf"/></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8.emf"/></Relationships>
</file>

<file path=ppt/slides/_rels/slide1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79.emf"/></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80.emf"/></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81.emf"/></Relationships>
</file>

<file path=ppt/slides/_rels/slide1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83.emf"/><Relationship Id="rId4" Type="http://schemas.openxmlformats.org/officeDocument/2006/relationships/image" Target="../media/image182.emf"/></Relationships>
</file>

<file path=ppt/slides/_rels/slide1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84.emf"/></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9.xml"/><Relationship Id="rId11" Type="http://schemas.openxmlformats.org/officeDocument/2006/relationships/image" Target="../media/image17.jpg"/><Relationship Id="rId5" Type="http://schemas.openxmlformats.org/officeDocument/2006/relationships/diagramLayout" Target="../diagrams/layout9.xml"/><Relationship Id="rId10" Type="http://schemas.openxmlformats.org/officeDocument/2006/relationships/image" Target="../media/image16.jpg"/><Relationship Id="rId4" Type="http://schemas.openxmlformats.org/officeDocument/2006/relationships/diagramData" Target="../diagrams/data9.xml"/><Relationship Id="rId9" Type="http://schemas.openxmlformats.org/officeDocument/2006/relationships/image" Target="../media/image8.jpg"/></Relationships>
</file>

<file path=ppt/slides/_rels/slide1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86.emf"/><Relationship Id="rId4" Type="http://schemas.openxmlformats.org/officeDocument/2006/relationships/image" Target="../media/image185.emf"/></Relationships>
</file>

<file path=ppt/slides/_rels/slide1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87.emf"/></Relationships>
</file>

<file path=ppt/slides/_rels/slide1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88.emf"/></Relationships>
</file>

<file path=ppt/slides/_rels/slide1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90.jpeg"/><Relationship Id="rId4" Type="http://schemas.openxmlformats.org/officeDocument/2006/relationships/image" Target="../media/image189.emf"/></Relationships>
</file>

<file path=ppt/slides/_rels/slide1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1.emf"/></Relationships>
</file>

<file path=ppt/slides/_rels/slide1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2.emf"/></Relationships>
</file>

<file path=ppt/slides/_rels/slide1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3.emf"/></Relationships>
</file>

<file path=ppt/slides/_rels/slide1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4.emf"/></Relationships>
</file>

<file path=ppt/slides/_rels/slide1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5.emf"/></Relationships>
</file>

<file path=ppt/slides/_rels/slide1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197.emf"/><Relationship Id="rId4" Type="http://schemas.openxmlformats.org/officeDocument/2006/relationships/image" Target="../media/image196.emf"/></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jpeg"/><Relationship Id="rId7" Type="http://schemas.openxmlformats.org/officeDocument/2006/relationships/diagramColors" Target="../diagrams/colors10.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20.jpg"/><Relationship Id="rId4" Type="http://schemas.openxmlformats.org/officeDocument/2006/relationships/diagramData" Target="../diagrams/data10.xml"/><Relationship Id="rId9" Type="http://schemas.openxmlformats.org/officeDocument/2006/relationships/image" Target="../media/image19.jpg"/></Relationships>
</file>

<file path=ppt/slides/_rels/slide1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8.emf"/></Relationships>
</file>

<file path=ppt/slides/_rels/slide1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99.emf"/></Relationships>
</file>

<file path=ppt/slides/_rels/slide1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0.emf"/></Relationships>
</file>

<file path=ppt/slides/_rels/slide1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1.emf"/></Relationships>
</file>

<file path=ppt/slides/_rels/slide1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02.jpg"/></Relationships>
</file>

<file path=ppt/slides/_rels/slide1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3.emf"/></Relationships>
</file>

<file path=ppt/slides/_rels/slide1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05.emf"/><Relationship Id="rId4" Type="http://schemas.openxmlformats.org/officeDocument/2006/relationships/image" Target="../media/image204.emf"/></Relationships>
</file>

<file path=ppt/slides/_rels/slide1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06.emf"/><Relationship Id="rId4" Type="http://schemas.openxmlformats.org/officeDocument/2006/relationships/image" Target="../media/image204.emf"/></Relationships>
</file>

<file path=ppt/slides/_rels/slide1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08.jpeg"/><Relationship Id="rId4" Type="http://schemas.openxmlformats.org/officeDocument/2006/relationships/image" Target="../media/image207.emf"/></Relationships>
</file>

<file path=ppt/slides/_rels/slide1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09.emf"/></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jpeg"/><Relationship Id="rId7" Type="http://schemas.openxmlformats.org/officeDocument/2006/relationships/diagramColors" Target="../diagrams/colors1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3.png"/></Relationships>
</file>

<file path=ppt/slides/_rels/slide1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10.emf"/></Relationships>
</file>

<file path=ppt/slides/_rels/slide1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11.emf"/></Relationships>
</file>

<file path=ppt/slides/_rels/slide1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13.emf"/><Relationship Id="rId4" Type="http://schemas.openxmlformats.org/officeDocument/2006/relationships/image" Target="../media/image212.emf"/></Relationships>
</file>

<file path=ppt/slides/_rels/slide1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13.emf"/><Relationship Id="rId4" Type="http://schemas.openxmlformats.org/officeDocument/2006/relationships/image" Target="../media/image214.emf"/></Relationships>
</file>

<file path=ppt/slides/_rels/slide1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15.emf"/></Relationships>
</file>

<file path=ppt/slides/_rels/slide1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218.jpg"/><Relationship Id="rId5" Type="http://schemas.openxmlformats.org/officeDocument/2006/relationships/image" Target="../media/image217.emf"/><Relationship Id="rId4" Type="http://schemas.openxmlformats.org/officeDocument/2006/relationships/image" Target="../media/image216.emf"/></Relationships>
</file>

<file path=ppt/slides/_rels/slide1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19.emf"/></Relationships>
</file>

<file path=ppt/slides/_rels/slide1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20.emf"/></Relationships>
</file>

<file path=ppt/slides/_rels/slide1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21.emf"/></Relationships>
</file>

<file path=ppt/slides/_rels/slide1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23.emf"/><Relationship Id="rId4" Type="http://schemas.openxmlformats.org/officeDocument/2006/relationships/image" Target="../media/image222.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png"/><Relationship Id="rId7" Type="http://schemas.openxmlformats.org/officeDocument/2006/relationships/diagramQuickStyle" Target="../diagrams/quickStyle1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12.xml"/><Relationship Id="rId5" Type="http://schemas.openxmlformats.org/officeDocument/2006/relationships/diagramData" Target="../diagrams/data12.xml"/><Relationship Id="rId10" Type="http://schemas.openxmlformats.org/officeDocument/2006/relationships/image" Target="../media/image26.jpg"/><Relationship Id="rId4" Type="http://schemas.openxmlformats.org/officeDocument/2006/relationships/image" Target="../media/image5.jpeg"/><Relationship Id="rId9" Type="http://schemas.microsoft.com/office/2007/relationships/diagramDrawing" Target="../diagrams/drawing12.xml"/></Relationships>
</file>

<file path=ppt/slides/_rels/slide2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25.emf"/><Relationship Id="rId4" Type="http://schemas.openxmlformats.org/officeDocument/2006/relationships/image" Target="../media/image224.png"/></Relationships>
</file>

<file path=ppt/slides/_rels/slide2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26.emf"/></Relationships>
</file>

<file path=ppt/slides/_rels/slide2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28.emf"/><Relationship Id="rId4" Type="http://schemas.openxmlformats.org/officeDocument/2006/relationships/image" Target="../media/image227.emf"/></Relationships>
</file>

<file path=ppt/slides/_rels/slide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9.emf"/><Relationship Id="rId5" Type="http://schemas.openxmlformats.org/officeDocument/2006/relationships/image" Target="../media/image227.emf"/><Relationship Id="rId4" Type="http://schemas.openxmlformats.org/officeDocument/2006/relationships/image" Target="../media/image5.jpeg"/></Relationships>
</file>

<file path=ppt/slides/_rels/slide2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31.jpg"/><Relationship Id="rId4" Type="http://schemas.openxmlformats.org/officeDocument/2006/relationships/image" Target="../media/image230.emf"/></Relationships>
</file>

<file path=ppt/slides/_rels/slide2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32.emf"/></Relationships>
</file>

<file path=ppt/slides/_rels/slide2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33.emf"/></Relationships>
</file>

<file path=ppt/slides/_rels/slide2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34.emf"/></Relationships>
</file>

<file path=ppt/slides/_rels/slide2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35.emf"/></Relationships>
</file>

<file path=ppt/slides/_rels/slide2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238.emf"/><Relationship Id="rId5" Type="http://schemas.openxmlformats.org/officeDocument/2006/relationships/image" Target="../media/image237.emf"/><Relationship Id="rId4" Type="http://schemas.openxmlformats.org/officeDocument/2006/relationships/image" Target="../media/image236.emf"/></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png"/><Relationship Id="rId7" Type="http://schemas.openxmlformats.org/officeDocument/2006/relationships/diagramQuickStyle" Target="../diagrams/quickStyle1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jpeg"/><Relationship Id="rId9" Type="http://schemas.microsoft.com/office/2007/relationships/diagramDrawing" Target="../diagrams/drawing13.xml"/></Relationships>
</file>

<file path=ppt/slides/_rels/slide2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39.emf"/></Relationships>
</file>

<file path=ppt/slides/_rels/slide2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0.emf"/></Relationships>
</file>

<file path=ppt/slides/_rels/slide2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42.emf"/><Relationship Id="rId4" Type="http://schemas.openxmlformats.org/officeDocument/2006/relationships/image" Target="../media/image241.emf"/></Relationships>
</file>

<file path=ppt/slides/_rels/slide2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3.emf"/></Relationships>
</file>

<file path=ppt/slides/_rels/slide2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4.emf"/></Relationships>
</file>

<file path=ppt/slides/_rels/slide2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46.emf"/><Relationship Id="rId4" Type="http://schemas.openxmlformats.org/officeDocument/2006/relationships/image" Target="../media/image245.emf"/></Relationships>
</file>

<file path=ppt/slides/_rels/slide2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7.emf"/></Relationships>
</file>

<file path=ppt/slides/_rels/slide2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8.emf"/></Relationships>
</file>

<file path=ppt/slides/_rels/slide2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49.emf"/></Relationships>
</file>

<file path=ppt/slides/_rels/slide2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50.em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51.emf"/></Relationships>
</file>

<file path=ppt/slides/_rels/slide2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53.emf"/><Relationship Id="rId4" Type="http://schemas.openxmlformats.org/officeDocument/2006/relationships/image" Target="../media/image252.emf"/></Relationships>
</file>

<file path=ppt/slides/_rels/slide2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54.emf"/></Relationships>
</file>

<file path=ppt/slides/_rels/slide2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55.png"/></Relationships>
</file>

<file path=ppt/slides/_rels/slide2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56.emf"/></Relationships>
</file>

<file path=ppt/slides/_rels/slide2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259.jpg"/><Relationship Id="rId5" Type="http://schemas.openxmlformats.org/officeDocument/2006/relationships/image" Target="../media/image258.emf"/><Relationship Id="rId4" Type="http://schemas.openxmlformats.org/officeDocument/2006/relationships/image" Target="../media/image257.emf"/></Relationships>
</file>

<file path=ppt/slides/_rels/slide2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60.emf"/></Relationships>
</file>

<file path=ppt/slides/_rels/slide2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62.jpg"/><Relationship Id="rId4" Type="http://schemas.openxmlformats.org/officeDocument/2006/relationships/image" Target="../media/image261.emf"/></Relationships>
</file>

<file path=ppt/slides/_rels/slide2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63.jpg"/></Relationships>
</file>

<file path=ppt/slides/_rels/slide2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64.emf"/><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65.emf"/></Relationships>
</file>

<file path=ppt/slides/_rels/slide2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66.emf"/></Relationships>
</file>

<file path=ppt/slides/_rels/slide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7.emf"/><Relationship Id="rId4" Type="http://schemas.openxmlformats.org/officeDocument/2006/relationships/image" Target="../media/image5.jpeg"/></Relationships>
</file>

<file path=ppt/slides/_rels/slide2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68.emf"/></Relationships>
</file>

<file path=ppt/slides/_rels/slide2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69.emf"/></Relationships>
</file>

<file path=ppt/slides/_rels/slide2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0.emf"/></Relationships>
</file>

<file path=ppt/slides/_rels/slide2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1.emf"/></Relationships>
</file>

<file path=ppt/slides/_rels/slide2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2.emf"/></Relationships>
</file>

<file path=ppt/slides/_rels/slide2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3.emf"/></Relationships>
</file>

<file path=ppt/slides/_rels/slide2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4.emf"/></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76.emf"/><Relationship Id="rId4" Type="http://schemas.openxmlformats.org/officeDocument/2006/relationships/image" Target="../media/image275.emf"/></Relationships>
</file>

<file path=ppt/slides/_rels/slide2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7.emf"/></Relationships>
</file>

<file path=ppt/slides/_rels/slide2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8.emf"/></Relationships>
</file>

<file path=ppt/slides/_rels/slide2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79.emf"/></Relationships>
</file>

<file path=ppt/slides/_rels/slide2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280.jpg"/></Relationships>
</file>

<file path=ppt/slides/_rels/slide2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282.png"/><Relationship Id="rId4" Type="http://schemas.openxmlformats.org/officeDocument/2006/relationships/image" Target="../media/image281.png"/></Relationships>
</file>

<file path=ppt/slides/_rels/slide24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5.jpeg"/><Relationship Id="rId7" Type="http://schemas.openxmlformats.org/officeDocument/2006/relationships/diagramColors" Target="../diagrams/colors17.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3.emf"/></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6.emf"/></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0.emf"/></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3.emf"/></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6.emf"/></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6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jpeg"/><Relationship Id="rId7" Type="http://schemas.openxmlformats.org/officeDocument/2006/relationships/diagramColors" Target="../diagrams/colors1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52.jpeg"/><Relationship Id="rId5" Type="http://schemas.openxmlformats.org/officeDocument/2006/relationships/image" Target="../media/image51.emf"/><Relationship Id="rId4" Type="http://schemas.openxmlformats.org/officeDocument/2006/relationships/image" Target="../media/image48.emf"/></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48.emf"/><Relationship Id="rId4" Type="http://schemas.openxmlformats.org/officeDocument/2006/relationships/image" Target="../media/image53.emf"/></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55.jpg"/><Relationship Id="rId5" Type="http://schemas.openxmlformats.org/officeDocument/2006/relationships/image" Target="../media/image54.emf"/><Relationship Id="rId4" Type="http://schemas.openxmlformats.org/officeDocument/2006/relationships/image" Target="../media/image48.emf"/></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56.e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58.emf"/><Relationship Id="rId4" Type="http://schemas.openxmlformats.org/officeDocument/2006/relationships/image" Target="../media/image57.emf"/></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59.emf"/><Relationship Id="rId4" Type="http://schemas.openxmlformats.org/officeDocument/2006/relationships/image" Target="../media/image57.emf"/></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0.emf"/></Relationships>
</file>

<file path=ppt/slides/_rels/slide73.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5.jpeg"/><Relationship Id="rId7" Type="http://schemas.openxmlformats.org/officeDocument/2006/relationships/diagramQuickStyle" Target="../diagrams/quickStyle16.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61.emf"/><Relationship Id="rId9" Type="http://schemas.microsoft.com/office/2007/relationships/diagramDrawing" Target="../diagrams/drawing16.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2.emf"/></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3.emf"/><Relationship Id="rId4" Type="http://schemas.openxmlformats.org/officeDocument/2006/relationships/image" Target="../media/image5.jpeg"/></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5.emf"/><Relationship Id="rId4" Type="http://schemas.openxmlformats.org/officeDocument/2006/relationships/image" Target="../media/image64.emf"/></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6.emf"/><Relationship Id="rId5" Type="http://schemas.openxmlformats.org/officeDocument/2006/relationships/image" Target="../media/image64.emf"/><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7.emf"/><Relationship Id="rId4" Type="http://schemas.openxmlformats.org/officeDocument/2006/relationships/image" Target="../media/image64.emf"/></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9.jpeg"/><Relationship Id="rId4" Type="http://schemas.openxmlformats.org/officeDocument/2006/relationships/image" Target="../media/image68.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0.emf"/></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2.emf"/><Relationship Id="rId4" Type="http://schemas.openxmlformats.org/officeDocument/2006/relationships/image" Target="../media/image71.emf"/></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2.emf"/><Relationship Id="rId4" Type="http://schemas.openxmlformats.org/officeDocument/2006/relationships/image" Target="../media/image73.emf"/></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4.emf"/></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5.emf"/></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6.emf"/></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7.emf"/></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9.emf"/><Relationship Id="rId4" Type="http://schemas.openxmlformats.org/officeDocument/2006/relationships/image" Target="../media/image78.emf"/></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80.emf"/></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2.emf"/><Relationship Id="rId4" Type="http://schemas.openxmlformats.org/officeDocument/2006/relationships/image" Target="../media/image81.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3.emf"/><Relationship Id="rId4" Type="http://schemas.openxmlformats.org/officeDocument/2006/relationships/image" Target="../media/image81.emf"/></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4.emf"/><Relationship Id="rId4" Type="http://schemas.openxmlformats.org/officeDocument/2006/relationships/image" Target="../media/image81.emf"/></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5.emf"/><Relationship Id="rId4" Type="http://schemas.openxmlformats.org/officeDocument/2006/relationships/image" Target="../media/image81.emf"/></Relationships>
</file>

<file path=ppt/slides/_rels/slide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86.emf"/></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88.emf"/><Relationship Id="rId4" Type="http://schemas.openxmlformats.org/officeDocument/2006/relationships/image" Target="../media/image87.emf"/></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9.emf"/><Relationship Id="rId5" Type="http://schemas.openxmlformats.org/officeDocument/2006/relationships/image" Target="../media/image87.emf"/><Relationship Id="rId4" Type="http://schemas.openxmlformats.org/officeDocument/2006/relationships/image" Target="../media/image5.jpeg"/></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90.emf"/><Relationship Id="rId4" Type="http://schemas.openxmlformats.org/officeDocument/2006/relationships/image" Target="../media/image87.emf"/></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91.emf"/></Relationships>
</file>

<file path=ppt/slides/_rels/slide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93.emf"/><Relationship Id="rId4" Type="http://schemas.openxmlformats.org/officeDocument/2006/relationships/image" Target="../media/image92.emf"/></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4.emf"/><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5884332"/>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pic>
        <p:nvPicPr>
          <p:cNvPr id="183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5148064" cy="6788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ângulo 6"/>
          <p:cNvSpPr/>
          <p:nvPr/>
        </p:nvSpPr>
        <p:spPr>
          <a:xfrm>
            <a:off x="5436096" y="1484784"/>
            <a:ext cx="3312368" cy="4185761"/>
          </a:xfrm>
          <a:prstGeom prst="rect">
            <a:avLst/>
          </a:prstGeom>
        </p:spPr>
        <p:txBody>
          <a:bodyPr wrap="square">
            <a:spAutoFit/>
          </a:bodyPr>
          <a:lstStyle/>
          <a:p>
            <a:pPr algn="ctr"/>
            <a:r>
              <a:rPr lang="pt-BR" sz="2000" dirty="0" smtClean="0">
                <a:solidFill>
                  <a:schemeClr val="tx2">
                    <a:lumMod val="75000"/>
                  </a:schemeClr>
                </a:solidFill>
              </a:rPr>
              <a:t>FORMAÇÃO  </a:t>
            </a:r>
            <a:r>
              <a:rPr lang="pt-BR" sz="2000" dirty="0">
                <a:solidFill>
                  <a:schemeClr val="tx2">
                    <a:lumMod val="75000"/>
                  </a:schemeClr>
                </a:solidFill>
              </a:rPr>
              <a:t>DE AUDITORES </a:t>
            </a:r>
            <a:r>
              <a:rPr lang="pt-BR" sz="2000" dirty="0" smtClean="0">
                <a:solidFill>
                  <a:schemeClr val="tx2">
                    <a:lumMod val="75000"/>
                  </a:schemeClr>
                </a:solidFill>
              </a:rPr>
              <a:t>INTERNOS </a:t>
            </a:r>
          </a:p>
          <a:p>
            <a:pPr algn="ctr"/>
            <a:endParaRPr lang="pt-BR" dirty="0" smtClean="0">
              <a:solidFill>
                <a:schemeClr val="tx2">
                  <a:lumMod val="75000"/>
                </a:schemeClr>
              </a:solidFill>
              <a:latin typeface="Arial" pitchFamily="34" charset="0"/>
              <a:cs typeface="Arial" pitchFamily="34" charset="0"/>
            </a:endParaRPr>
          </a:p>
          <a:p>
            <a:pPr algn="ctr"/>
            <a:endParaRPr lang="pt-BR" dirty="0">
              <a:solidFill>
                <a:schemeClr val="tx2">
                  <a:lumMod val="75000"/>
                </a:schemeClr>
              </a:solidFill>
              <a:latin typeface="Arial" pitchFamily="34" charset="0"/>
              <a:cs typeface="Arial" pitchFamily="34" charset="0"/>
            </a:endParaRPr>
          </a:p>
          <a:p>
            <a:pPr algn="ctr"/>
            <a:r>
              <a:rPr lang="pt-BR" dirty="0" smtClean="0">
                <a:solidFill>
                  <a:schemeClr val="tx2">
                    <a:lumMod val="75000"/>
                  </a:schemeClr>
                </a:solidFill>
                <a:latin typeface="Arial" pitchFamily="34" charset="0"/>
                <a:cs typeface="Arial" pitchFamily="34" charset="0"/>
              </a:rPr>
              <a:t>ABIQUIM </a:t>
            </a:r>
            <a:r>
              <a:rPr lang="pt-BR" dirty="0">
                <a:solidFill>
                  <a:schemeClr val="tx2">
                    <a:lumMod val="75000"/>
                  </a:schemeClr>
                </a:solidFill>
                <a:latin typeface="Arial" pitchFamily="34" charset="0"/>
                <a:cs typeface="Arial" pitchFamily="34" charset="0"/>
              </a:rPr>
              <a:t>– ASSOCIAÇÃO BRASILEIRA DA INDÚSTRIA QUÍMICA</a:t>
            </a:r>
            <a:br>
              <a:rPr lang="pt-BR" dirty="0">
                <a:solidFill>
                  <a:schemeClr val="tx2">
                    <a:lumMod val="75000"/>
                  </a:schemeClr>
                </a:solidFill>
                <a:latin typeface="Arial" pitchFamily="34" charset="0"/>
                <a:cs typeface="Arial" pitchFamily="34" charset="0"/>
              </a:rPr>
            </a:br>
            <a:endParaRPr lang="pt-BR" dirty="0" smtClean="0">
              <a:solidFill>
                <a:schemeClr val="tx2">
                  <a:lumMod val="75000"/>
                </a:schemeClr>
              </a:solidFill>
              <a:latin typeface="Arial" pitchFamily="34" charset="0"/>
              <a:cs typeface="Arial" pitchFamily="34" charset="0"/>
            </a:endParaRPr>
          </a:p>
          <a:p>
            <a:pPr algn="ctr"/>
            <a:r>
              <a:rPr lang="pt-BR" dirty="0" smtClean="0">
                <a:solidFill>
                  <a:schemeClr val="tx2">
                    <a:lumMod val="75000"/>
                  </a:schemeClr>
                </a:solidFill>
                <a:latin typeface="Arial" pitchFamily="34" charset="0"/>
                <a:cs typeface="Arial" pitchFamily="34" charset="0"/>
              </a:rPr>
              <a:t>Rua </a:t>
            </a:r>
            <a:r>
              <a:rPr lang="pt-BR" dirty="0" err="1">
                <a:solidFill>
                  <a:schemeClr val="tx2">
                    <a:lumMod val="75000"/>
                  </a:schemeClr>
                </a:solidFill>
                <a:latin typeface="Arial" pitchFamily="34" charset="0"/>
                <a:cs typeface="Arial" pitchFamily="34" charset="0"/>
              </a:rPr>
              <a:t>Chedid</a:t>
            </a:r>
            <a:r>
              <a:rPr lang="pt-BR" dirty="0">
                <a:solidFill>
                  <a:schemeClr val="tx2">
                    <a:lumMod val="75000"/>
                  </a:schemeClr>
                </a:solidFill>
                <a:latin typeface="Arial" pitchFamily="34" charset="0"/>
                <a:cs typeface="Arial" pitchFamily="34" charset="0"/>
              </a:rPr>
              <a:t> </a:t>
            </a:r>
            <a:r>
              <a:rPr lang="pt-BR" dirty="0" err="1">
                <a:solidFill>
                  <a:schemeClr val="tx2">
                    <a:lumMod val="75000"/>
                  </a:schemeClr>
                </a:solidFill>
                <a:latin typeface="Arial" pitchFamily="34" charset="0"/>
                <a:cs typeface="Arial" pitchFamily="34" charset="0"/>
              </a:rPr>
              <a:t>Jafet</a:t>
            </a:r>
            <a:r>
              <a:rPr lang="pt-BR" dirty="0">
                <a:solidFill>
                  <a:schemeClr val="tx2">
                    <a:lumMod val="75000"/>
                  </a:schemeClr>
                </a:solidFill>
                <a:latin typeface="Arial" pitchFamily="34" charset="0"/>
                <a:cs typeface="Arial" pitchFamily="34" charset="0"/>
              </a:rPr>
              <a:t>, 222 – Vila </a:t>
            </a:r>
            <a:r>
              <a:rPr lang="pt-BR" dirty="0" err="1">
                <a:solidFill>
                  <a:schemeClr val="tx2">
                    <a:lumMod val="75000"/>
                  </a:schemeClr>
                </a:solidFill>
                <a:latin typeface="Arial" pitchFamily="34" charset="0"/>
                <a:cs typeface="Arial" pitchFamily="34" charset="0"/>
              </a:rPr>
              <a:t>Olimpia</a:t>
            </a:r>
            <a:r>
              <a:rPr lang="pt-BR" dirty="0">
                <a:solidFill>
                  <a:schemeClr val="tx2">
                    <a:lumMod val="75000"/>
                  </a:schemeClr>
                </a:solidFill>
                <a:latin typeface="Arial" pitchFamily="34" charset="0"/>
                <a:cs typeface="Arial" pitchFamily="34" charset="0"/>
              </a:rPr>
              <a:t> – SP</a:t>
            </a:r>
            <a:br>
              <a:rPr lang="pt-BR" dirty="0">
                <a:solidFill>
                  <a:schemeClr val="tx2">
                    <a:lumMod val="75000"/>
                  </a:schemeClr>
                </a:solidFill>
                <a:latin typeface="Arial" pitchFamily="34" charset="0"/>
                <a:cs typeface="Arial" pitchFamily="34" charset="0"/>
              </a:rPr>
            </a:br>
            <a:endParaRPr lang="pt-BR" dirty="0" smtClean="0">
              <a:solidFill>
                <a:schemeClr val="tx2">
                  <a:lumMod val="75000"/>
                </a:schemeClr>
              </a:solidFill>
              <a:latin typeface="Arial" pitchFamily="34" charset="0"/>
              <a:cs typeface="Arial" pitchFamily="34" charset="0"/>
            </a:endParaRPr>
          </a:p>
          <a:p>
            <a:pPr algn="ctr"/>
            <a:endParaRPr lang="pt-BR" dirty="0">
              <a:solidFill>
                <a:schemeClr val="tx2">
                  <a:lumMod val="75000"/>
                </a:schemeClr>
              </a:solidFill>
              <a:latin typeface="Arial" pitchFamily="34" charset="0"/>
              <a:cs typeface="Arial" pitchFamily="34" charset="0"/>
            </a:endParaRPr>
          </a:p>
          <a:p>
            <a:pPr algn="ctr"/>
            <a:r>
              <a:rPr lang="pt-BR" sz="1400" dirty="0">
                <a:solidFill>
                  <a:schemeClr val="tx2">
                    <a:lumMod val="75000"/>
                  </a:schemeClr>
                </a:solidFill>
              </a:rPr>
              <a:t>i</a:t>
            </a:r>
            <a:r>
              <a:rPr lang="pt-BR" sz="1400" dirty="0">
                <a:solidFill>
                  <a:schemeClr val="tx2">
                    <a:lumMod val="75000"/>
                  </a:schemeClr>
                </a:solidFill>
                <a:latin typeface="Arial" pitchFamily="34" charset="0"/>
                <a:cs typeface="Arial" pitchFamily="34" charset="0"/>
              </a:rPr>
              <a:t>nstrução: Eva </a:t>
            </a:r>
            <a:r>
              <a:rPr lang="pt-BR" sz="1400" dirty="0" err="1">
                <a:solidFill>
                  <a:schemeClr val="tx2">
                    <a:lumMod val="75000"/>
                  </a:schemeClr>
                </a:solidFill>
                <a:latin typeface="Arial" pitchFamily="34" charset="0"/>
                <a:cs typeface="Arial" pitchFamily="34" charset="0"/>
              </a:rPr>
              <a:t>Cancissu</a:t>
            </a:r>
            <a:r>
              <a:rPr lang="pt-BR" sz="1400" dirty="0">
                <a:solidFill>
                  <a:schemeClr val="tx2">
                    <a:lumMod val="75000"/>
                  </a:schemeClr>
                </a:solidFill>
                <a:latin typeface="Arial" pitchFamily="34" charset="0"/>
                <a:cs typeface="Arial" pitchFamily="34" charset="0"/>
              </a:rPr>
              <a:t> Moraes</a:t>
            </a:r>
            <a:br>
              <a:rPr lang="pt-BR" sz="1400" dirty="0">
                <a:solidFill>
                  <a:schemeClr val="tx2">
                    <a:lumMod val="75000"/>
                  </a:schemeClr>
                </a:solidFill>
                <a:latin typeface="Arial" pitchFamily="34" charset="0"/>
                <a:cs typeface="Arial" pitchFamily="34" charset="0"/>
              </a:rPr>
            </a:br>
            <a:endParaRPr lang="pt-BR" sz="1400" dirty="0">
              <a:solidFill>
                <a:schemeClr val="tx2">
                  <a:lumMod val="75000"/>
                </a:schemeClr>
              </a:solidFill>
              <a:latin typeface="Arial" pitchFamily="34" charset="0"/>
              <a:cs typeface="Arial" pitchFamily="34" charset="0"/>
            </a:endParaRPr>
          </a:p>
          <a:p>
            <a:pPr algn="ctr"/>
            <a:endParaRPr lang="pt-BR"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Espaço Reservado para Texto 3"/>
          <p:cNvSpPr>
            <a:spLocks noGrp="1" noChangeArrowheads="1"/>
          </p:cNvSpPr>
          <p:nvPr>
            <p:ph type="body" sz="quarter" idx="13"/>
          </p:nvPr>
        </p:nvSpPr>
        <p:spPr bwMode="auto">
          <a:xfrm>
            <a:off x="3731704" y="952533"/>
            <a:ext cx="5412296" cy="578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just">
              <a:lnSpc>
                <a:spcPts val="2860"/>
              </a:lnSpc>
              <a:buNone/>
              <a:defRPr/>
            </a:pPr>
            <a:r>
              <a:rPr lang="pt-BR" sz="1800" b="1" i="1" dirty="0" smtClean="0">
                <a:solidFill>
                  <a:schemeClr val="tx2">
                    <a:lumMod val="50000"/>
                  </a:schemeClr>
                </a:solidFill>
                <a:latin typeface="Times New Roman" pitchFamily="18" charset="0"/>
                <a:cs typeface="Times New Roman" pitchFamily="18" charset="0"/>
              </a:rPr>
              <a:t>Cenário :</a:t>
            </a:r>
            <a:r>
              <a:rPr lang="pt-BR" sz="1800" b="0" dirty="0" smtClean="0">
                <a:solidFill>
                  <a:schemeClr val="tx2">
                    <a:lumMod val="50000"/>
                  </a:schemeClr>
                </a:solidFill>
                <a:latin typeface="Times New Roman" pitchFamily="18" charset="0"/>
                <a:cs typeface="Times New Roman" pitchFamily="18" charset="0"/>
              </a:rPr>
              <a:t> o mercado pede e as montadoras fabricam caminhões com alta tecnologia embarcada, agregando-se a </a:t>
            </a:r>
            <a:r>
              <a:rPr lang="pt-BR" sz="1800" dirty="0" smtClean="0">
                <a:solidFill>
                  <a:schemeClr val="tx2">
                    <a:lumMod val="50000"/>
                  </a:schemeClr>
                </a:solidFill>
                <a:latin typeface="Times New Roman" pitchFamily="18" charset="0"/>
                <a:cs typeface="Times New Roman" pitchFamily="18" charset="0"/>
              </a:rPr>
              <a:t>cada edição mais </a:t>
            </a:r>
            <a:r>
              <a:rPr lang="pt-BR" sz="1800" b="0" dirty="0" smtClean="0">
                <a:solidFill>
                  <a:schemeClr val="tx2">
                    <a:lumMod val="50000"/>
                  </a:schemeClr>
                </a:solidFill>
                <a:latin typeface="Times New Roman" pitchFamily="18" charset="0"/>
                <a:cs typeface="Times New Roman" pitchFamily="18" charset="0"/>
              </a:rPr>
              <a:t> itens de segurança:  sistema </a:t>
            </a:r>
            <a:r>
              <a:rPr lang="pt-BR" sz="1800" b="0" dirty="0" err="1" smtClean="0">
                <a:solidFill>
                  <a:schemeClr val="tx2">
                    <a:lumMod val="50000"/>
                  </a:schemeClr>
                </a:solidFill>
                <a:latin typeface="Times New Roman" pitchFamily="18" charset="0"/>
                <a:cs typeface="Times New Roman" pitchFamily="18" charset="0"/>
              </a:rPr>
              <a:t>anti</a:t>
            </a:r>
            <a:r>
              <a:rPr lang="pt-BR" sz="1800" b="0" dirty="0" smtClean="0">
                <a:solidFill>
                  <a:schemeClr val="tx2">
                    <a:lumMod val="50000"/>
                  </a:schemeClr>
                </a:solidFill>
                <a:latin typeface="Times New Roman" pitchFamily="18" charset="0"/>
                <a:cs typeface="Times New Roman" pitchFamily="18" charset="0"/>
              </a:rPr>
              <a:t> travamento de rodas, </a:t>
            </a:r>
            <a:r>
              <a:rPr lang="pt-BR" sz="1800" b="0" dirty="0" err="1" smtClean="0">
                <a:solidFill>
                  <a:schemeClr val="tx2">
                    <a:lumMod val="50000"/>
                  </a:schemeClr>
                </a:solidFill>
                <a:latin typeface="Times New Roman" pitchFamily="18" charset="0"/>
                <a:cs typeface="Times New Roman" pitchFamily="18" charset="0"/>
              </a:rPr>
              <a:t>air</a:t>
            </a:r>
            <a:r>
              <a:rPr lang="pt-BR" sz="1800" b="0" dirty="0" smtClean="0">
                <a:solidFill>
                  <a:schemeClr val="tx2">
                    <a:lumMod val="50000"/>
                  </a:schemeClr>
                </a:solidFill>
                <a:latin typeface="Times New Roman" pitchFamily="18" charset="0"/>
                <a:cs typeface="Times New Roman" pitchFamily="18" charset="0"/>
              </a:rPr>
              <a:t> bags, computador de bordo, sistemas de freios sincronizados e eficientes, aumento de número de marchas, melhoria na automação veicular, capacidade de tração.</a:t>
            </a:r>
          </a:p>
          <a:p>
            <a:pPr marL="0" indent="0" algn="just">
              <a:lnSpc>
                <a:spcPts val="2860"/>
              </a:lnSpc>
              <a:buNone/>
              <a:defRPr/>
            </a:pPr>
            <a:endParaRPr lang="pt-BR" sz="1800" b="0" dirty="0">
              <a:solidFill>
                <a:schemeClr val="tx2">
                  <a:lumMod val="50000"/>
                </a:schemeClr>
              </a:solidFill>
              <a:latin typeface="Times New Roman" pitchFamily="18" charset="0"/>
              <a:cs typeface="Times New Roman" pitchFamily="18" charset="0"/>
            </a:endParaRPr>
          </a:p>
          <a:p>
            <a:pPr marL="0" indent="0" algn="just">
              <a:lnSpc>
                <a:spcPts val="2860"/>
              </a:lnSpc>
              <a:buNone/>
              <a:defRPr/>
            </a:pPr>
            <a:r>
              <a:rPr lang="pt-BR" sz="1800" b="1" i="1" dirty="0" smtClean="0">
                <a:solidFill>
                  <a:schemeClr val="tx2">
                    <a:lumMod val="50000"/>
                  </a:schemeClr>
                </a:solidFill>
                <a:latin typeface="Times New Roman" pitchFamily="18" charset="0"/>
                <a:cs typeface="Times New Roman" pitchFamily="18" charset="0"/>
              </a:rPr>
              <a:t>Impactos</a:t>
            </a:r>
            <a:r>
              <a:rPr lang="pt-BR" sz="1800" b="0" i="1" dirty="0" smtClean="0">
                <a:solidFill>
                  <a:schemeClr val="tx2">
                    <a:lumMod val="50000"/>
                  </a:schemeClr>
                </a:solidFill>
                <a:latin typeface="Times New Roman" pitchFamily="18" charset="0"/>
                <a:cs typeface="Times New Roman" pitchFamily="18" charset="0"/>
              </a:rPr>
              <a:t> </a:t>
            </a:r>
            <a:r>
              <a:rPr lang="pt-BR" sz="1800" b="0" i="1" dirty="0">
                <a:solidFill>
                  <a:schemeClr val="tx2">
                    <a:lumMod val="50000"/>
                  </a:schemeClr>
                </a:solidFill>
                <a:latin typeface="Times New Roman" pitchFamily="18" charset="0"/>
                <a:cs typeface="Times New Roman" pitchFamily="18" charset="0"/>
              </a:rPr>
              <a:t>:</a:t>
            </a:r>
            <a:r>
              <a:rPr lang="pt-BR" sz="1800" b="0" dirty="0">
                <a:solidFill>
                  <a:schemeClr val="tx2">
                    <a:lumMod val="50000"/>
                  </a:schemeClr>
                </a:solidFill>
                <a:latin typeface="Times New Roman" pitchFamily="18" charset="0"/>
                <a:cs typeface="Times New Roman" pitchFamily="18" charset="0"/>
              </a:rPr>
              <a:t> especificação </a:t>
            </a:r>
            <a:r>
              <a:rPr lang="pt-BR" sz="1800" b="0" dirty="0" smtClean="0">
                <a:solidFill>
                  <a:schemeClr val="tx2">
                    <a:lumMod val="50000"/>
                  </a:schemeClr>
                </a:solidFill>
                <a:latin typeface="Times New Roman" pitchFamily="18" charset="0"/>
                <a:cs typeface="Times New Roman" pitchFamily="18" charset="0"/>
              </a:rPr>
              <a:t>veicular,  contratação para operadores de veículos  com conhecimentos de tecnologia atualizada  ou prover esta capacitação junto às montadoras ou empresas especializadas em formação de caminhoneiros, padronização de frota, capacitação de mecânicos e eletricistas, revisão de rede de abastecimento.</a:t>
            </a:r>
            <a:endParaRPr lang="pt-BR" sz="1800" b="0" dirty="0">
              <a:solidFill>
                <a:schemeClr val="tx2">
                  <a:lumMod val="50000"/>
                </a:schemeClr>
              </a:solidFill>
              <a:latin typeface="Times New Roman" pitchFamily="18" charset="0"/>
              <a:cs typeface="Times New Roman"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 y="980728"/>
            <a:ext cx="3560575" cy="2533650"/>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14378"/>
            <a:ext cx="3563888" cy="2506910"/>
          </a:xfrm>
          <a:prstGeom prst="rect">
            <a:avLst/>
          </a:prstGeom>
        </p:spPr>
      </p:pic>
    </p:spTree>
    <p:extLst>
      <p:ext uri="{BB962C8B-B14F-4D97-AF65-F5344CB8AC3E}">
        <p14:creationId xmlns:p14="http://schemas.microsoft.com/office/powerpoint/2010/main" val="96879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6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5" y="552300"/>
            <a:ext cx="9144000" cy="287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64658909"/>
              </p:ext>
            </p:extLst>
          </p:nvPr>
        </p:nvGraphicFramePr>
        <p:xfrm>
          <a:off x="1259632" y="3416699"/>
          <a:ext cx="5040560" cy="3332480"/>
        </p:xfrm>
        <a:graphic>
          <a:graphicData uri="http://schemas.openxmlformats.org/drawingml/2006/table">
            <a:tbl>
              <a:tblPr>
                <a:tableStyleId>{5C22544A-7EE6-4342-B048-85BDC9FD1C3A}</a:tableStyleId>
              </a:tblPr>
              <a:tblGrid>
                <a:gridCol w="5040560"/>
              </a:tblGrid>
              <a:tr h="56896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1.4.1.1 Verificar </a:t>
                      </a:r>
                      <a:r>
                        <a:rPr lang="pt-BR" sz="1600" u="none" strike="noStrike" dirty="0">
                          <a:effectLst/>
                          <a:latin typeface="Times New Roman" panose="02020603050405020304" pitchFamily="18" charset="0"/>
                          <a:cs typeface="Times New Roman" panose="02020603050405020304" pitchFamily="18" charset="0"/>
                        </a:rPr>
                        <a:t>evidências no sistema de gestão de recursos humanos na empresa.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1.4.1.2</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evidências no sistema de gestão de recursos humanos na empresa.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91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1.4.1.3 O </a:t>
                      </a:r>
                      <a:r>
                        <a:rPr lang="pt-BR" sz="1600" u="none" strike="noStrike" dirty="0">
                          <a:effectLst/>
                          <a:latin typeface="Times New Roman" panose="02020603050405020304" pitchFamily="18" charset="0"/>
                          <a:cs typeface="Times New Roman" panose="02020603050405020304" pitchFamily="18" charset="0"/>
                        </a:rPr>
                        <a:t>auditor deve verificar se o PCMSO contem  exame médico  e exames  complementares relacionados aos  riscos do local  de  trabalho, ainda que o motorista seja registrado numa matriz ( escritório). Para os motoristas são exigidos no mínimo os seguintes exames complementares  : oftalmológico, hemograma completo, ECG, EEG,  </a:t>
                      </a:r>
                      <a:r>
                        <a:rPr lang="pt-BR" sz="1600" u="none" strike="noStrike" dirty="0" err="1" smtClean="0">
                          <a:effectLst/>
                          <a:latin typeface="Times New Roman" panose="02020603050405020304" pitchFamily="18" charset="0"/>
                          <a:cs typeface="Times New Roman" panose="02020603050405020304" pitchFamily="18" charset="0"/>
                        </a:rPr>
                        <a:t>audiométrico</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  validados no ASO pelo médico do trabalho. Deve ser verificado o exame psicológico para motoristas na admissão.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903847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19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51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9950"/>
            <a:ext cx="9144000" cy="23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1653157985"/>
              </p:ext>
            </p:extLst>
          </p:nvPr>
        </p:nvGraphicFramePr>
        <p:xfrm>
          <a:off x="1216143" y="3530796"/>
          <a:ext cx="5165168" cy="3007360"/>
        </p:xfrm>
        <a:graphic>
          <a:graphicData uri="http://schemas.openxmlformats.org/drawingml/2006/table">
            <a:tbl>
              <a:tblPr>
                <a:tableStyleId>{5C22544A-7EE6-4342-B048-85BDC9FD1C3A}</a:tableStyleId>
              </a:tblPr>
              <a:tblGrid>
                <a:gridCol w="5165168"/>
              </a:tblGrid>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1.4.1.1c</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evidências de que os testes práticos são aplicados e se há registros desta execução.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39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1.4.1.1d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 empresa opera transporte internacional e se considera conhecimentos do idioma do outro país no processo seletivo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534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1.4.1.2 Verificar </a:t>
                      </a:r>
                      <a:r>
                        <a:rPr lang="pt-BR" sz="1600" u="none" strike="noStrike" dirty="0">
                          <a:effectLst/>
                          <a:latin typeface="Times New Roman" panose="02020603050405020304" pitchFamily="18" charset="0"/>
                          <a:cs typeface="Times New Roman" panose="02020603050405020304" pitchFamily="18" charset="0"/>
                        </a:rPr>
                        <a:t>se o pessoal contratado é regular ou ocasional. Em ambos os casos deve haver uma política escrita, exigindo que o mesmo critério seja empregado.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534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1.4.1.3 Buscar </a:t>
                      </a:r>
                      <a:r>
                        <a:rPr lang="pt-BR" sz="1600" u="none" strike="noStrike" dirty="0">
                          <a:effectLst/>
                          <a:latin typeface="Times New Roman" panose="02020603050405020304" pitchFamily="18" charset="0"/>
                          <a:cs typeface="Times New Roman" panose="02020603050405020304" pitchFamily="18" charset="0"/>
                        </a:rPr>
                        <a:t>evidências de que a politica de recrutamento e seleção está sendo seguida. A amostragem está estabelecida na Tabela de Dimensionamento das disposições gerais.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577956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09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6" y="552300"/>
            <a:ext cx="914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114421158"/>
              </p:ext>
            </p:extLst>
          </p:nvPr>
        </p:nvGraphicFramePr>
        <p:xfrm>
          <a:off x="1173722" y="3050857"/>
          <a:ext cx="5184576" cy="2976582"/>
        </p:xfrm>
        <a:graphic>
          <a:graphicData uri="http://schemas.openxmlformats.org/drawingml/2006/table">
            <a:tbl>
              <a:tblPr>
                <a:tableStyleId>{5C22544A-7EE6-4342-B048-85BDC9FD1C3A}</a:tableStyleId>
              </a:tblPr>
              <a:tblGrid>
                <a:gridCol w="5184576"/>
              </a:tblGrid>
              <a:tr h="18396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1.4.2.1 O </a:t>
                      </a:r>
                      <a:r>
                        <a:rPr lang="pt-BR" sz="1600" u="none" strike="noStrike" dirty="0">
                          <a:effectLst/>
                          <a:latin typeface="Times New Roman" panose="02020603050405020304" pitchFamily="18" charset="0"/>
                          <a:cs typeface="Times New Roman" panose="02020603050405020304" pitchFamily="18" charset="0"/>
                        </a:rPr>
                        <a:t>procedimento disciplinar deve estar escrito e comunicado a todos os funcionários. Confirme perguntando a alguns funcionários sobre a política de disciplina. Este procedimento pode ser específico ou  dentro de um código de conduta da  empresa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7487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1.4.2.2 Verificar </a:t>
                      </a:r>
                      <a:r>
                        <a:rPr lang="pt-BR" sz="1600" u="none" strike="noStrike" dirty="0">
                          <a:effectLst/>
                          <a:latin typeface="Times New Roman" panose="02020603050405020304" pitchFamily="18" charset="0"/>
                          <a:cs typeface="Times New Roman" panose="02020603050405020304" pitchFamily="18" charset="0"/>
                        </a:rPr>
                        <a:t>nos registros quem administra o procedimento .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21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1.4.2.3 Verificar </a:t>
                      </a:r>
                      <a:r>
                        <a:rPr lang="pt-BR" sz="1600" u="none" strike="noStrike" dirty="0">
                          <a:effectLst/>
                          <a:latin typeface="Times New Roman" panose="02020603050405020304" pitchFamily="18" charset="0"/>
                          <a:cs typeface="Times New Roman" panose="02020603050405020304" pitchFamily="18" charset="0"/>
                        </a:rPr>
                        <a:t>os registros se permitido.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6933" y="3207229"/>
            <a:ext cx="2170814" cy="2430016"/>
          </a:xfrm>
          <a:prstGeom prst="rect">
            <a:avLst/>
          </a:prstGeom>
        </p:spPr>
      </p:pic>
    </p:spTree>
    <p:extLst>
      <p:ext uri="{BB962C8B-B14F-4D97-AF65-F5344CB8AC3E}">
        <p14:creationId xmlns:p14="http://schemas.microsoft.com/office/powerpoint/2010/main" val="34909525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99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 y="552300"/>
            <a:ext cx="9144000" cy="22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46472724"/>
              </p:ext>
            </p:extLst>
          </p:nvPr>
        </p:nvGraphicFramePr>
        <p:xfrm>
          <a:off x="1292559" y="2989588"/>
          <a:ext cx="5040560" cy="2640291"/>
        </p:xfrm>
        <a:graphic>
          <a:graphicData uri="http://schemas.openxmlformats.org/drawingml/2006/table">
            <a:tbl>
              <a:tblPr>
                <a:tableStyleId>{5C22544A-7EE6-4342-B048-85BDC9FD1C3A}</a:tableStyleId>
              </a:tblPr>
              <a:tblGrid>
                <a:gridCol w="5040560"/>
              </a:tblGrid>
              <a:tr h="88009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1.4.3.1 Buscar </a:t>
                      </a:r>
                      <a:r>
                        <a:rPr lang="pt-BR" sz="1600" u="none" strike="noStrike" dirty="0">
                          <a:effectLst/>
                          <a:latin typeface="Times New Roman" panose="02020603050405020304" pitchFamily="18" charset="0"/>
                          <a:cs typeface="Times New Roman" panose="02020603050405020304" pitchFamily="18" charset="0"/>
                        </a:rPr>
                        <a:t>evidências de que existe a política para proibição de uso de álcool ou drogas.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653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1.4.3.2 Confirmar </a:t>
                      </a:r>
                      <a:r>
                        <a:rPr lang="pt-BR" sz="1600" u="none" strike="noStrike" dirty="0">
                          <a:effectLst/>
                          <a:latin typeface="Times New Roman" panose="02020603050405020304" pitchFamily="18" charset="0"/>
                          <a:cs typeface="Times New Roman" panose="02020603050405020304" pitchFamily="18" charset="0"/>
                        </a:rPr>
                        <a:t>se todos recebem cópias da  declaração desta política e se eles estão cientes dela.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9489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1.4.3.3 Entrevistar </a:t>
                      </a:r>
                      <a:r>
                        <a:rPr lang="pt-BR" sz="1600" u="none" strike="noStrike" dirty="0">
                          <a:effectLst/>
                          <a:latin typeface="Times New Roman" panose="02020603050405020304" pitchFamily="18" charset="0"/>
                          <a:cs typeface="Times New Roman" panose="02020603050405020304" pitchFamily="18" charset="0"/>
                        </a:rPr>
                        <a:t>subcontratados para checar conhecimento da política contra o uso de álcool ou drogas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5477922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88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552300"/>
            <a:ext cx="9138186"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08786641"/>
              </p:ext>
            </p:extLst>
          </p:nvPr>
        </p:nvGraphicFramePr>
        <p:xfrm>
          <a:off x="1187624" y="3379500"/>
          <a:ext cx="5112568" cy="2913214"/>
        </p:xfrm>
        <a:graphic>
          <a:graphicData uri="http://schemas.openxmlformats.org/drawingml/2006/table">
            <a:tbl>
              <a:tblPr>
                <a:tableStyleId>{5C22544A-7EE6-4342-B048-85BDC9FD1C3A}</a:tableStyleId>
              </a:tblPr>
              <a:tblGrid>
                <a:gridCol w="5112568"/>
              </a:tblGrid>
              <a:tr h="7786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1.5.1.1 Responder </a:t>
                      </a:r>
                      <a:r>
                        <a:rPr lang="pt-BR" sz="1600" u="none" strike="noStrike" dirty="0">
                          <a:effectLst/>
                          <a:latin typeface="Times New Roman" panose="02020603050405020304" pitchFamily="18" charset="0"/>
                          <a:cs typeface="Times New Roman" panose="02020603050405020304" pitchFamily="18" charset="0"/>
                        </a:rPr>
                        <a:t>positivamente se houver pelo menos um quadro com informações importantes e que tenha localização destacada.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7994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1.5.1.2 Os </a:t>
                      </a:r>
                      <a:r>
                        <a:rPr lang="pt-BR" sz="1600" u="none" strike="noStrike" dirty="0">
                          <a:effectLst/>
                          <a:latin typeface="Times New Roman" panose="02020603050405020304" pitchFamily="18" charset="0"/>
                          <a:cs typeface="Times New Roman" panose="02020603050405020304" pitchFamily="18" charset="0"/>
                        </a:rPr>
                        <a:t>quadros não devem ser entulhados com excesso de material ou informações que não dizem respeito a SSMA e Qualidade. As publicações devem estar datadas e ser atualizadas,  informações de uso permanente devem ser </a:t>
                      </a:r>
                      <a:r>
                        <a:rPr lang="pt-BR" sz="1600" u="none" strike="noStrike" dirty="0" smtClean="0">
                          <a:effectLst/>
                          <a:latin typeface="Times New Roman" panose="02020603050405020304" pitchFamily="18" charset="0"/>
                          <a:cs typeface="Times New Roman" panose="02020603050405020304" pitchFamily="18" charset="0"/>
                        </a:rPr>
                        <a:t>periodicamente </a:t>
                      </a:r>
                      <a:r>
                        <a:rPr lang="pt-BR" sz="1600" u="none" strike="noStrike" dirty="0">
                          <a:effectLst/>
                          <a:latin typeface="Times New Roman" panose="02020603050405020304" pitchFamily="18" charset="0"/>
                          <a:cs typeface="Times New Roman" panose="02020603050405020304" pitchFamily="18" charset="0"/>
                        </a:rPr>
                        <a:t>reeditadas.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5465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1.5.1.3 Avaliar </a:t>
                      </a:r>
                      <a:r>
                        <a:rPr lang="pt-BR" sz="1600" u="none" strike="noStrike" dirty="0">
                          <a:effectLst/>
                          <a:latin typeface="Times New Roman" panose="02020603050405020304" pitchFamily="18" charset="0"/>
                          <a:cs typeface="Times New Roman" panose="02020603050405020304" pitchFamily="18" charset="0"/>
                        </a:rPr>
                        <a:t>se a linguagem pode ser compreendida pelos entrevistados, através do conhecimento dos avisos em linhas gerais.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88321362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78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4" y="557592"/>
            <a:ext cx="9144000" cy="58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08547"/>
            <a:ext cx="913818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42962766"/>
              </p:ext>
            </p:extLst>
          </p:nvPr>
        </p:nvGraphicFramePr>
        <p:xfrm>
          <a:off x="104597" y="3639878"/>
          <a:ext cx="8928992" cy="2952329"/>
        </p:xfrm>
        <a:graphic>
          <a:graphicData uri="http://schemas.openxmlformats.org/drawingml/2006/table">
            <a:tbl>
              <a:tblPr>
                <a:tableStyleId>{5C22544A-7EE6-4342-B048-85BDC9FD1C3A}</a:tableStyleId>
              </a:tblPr>
              <a:tblGrid>
                <a:gridCol w="8928992"/>
              </a:tblGrid>
              <a:tr h="147616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1.5.1.4 O </a:t>
                      </a:r>
                      <a:r>
                        <a:rPr lang="pt-BR" sz="1600" u="none" strike="noStrike" dirty="0">
                          <a:effectLst/>
                          <a:latin typeface="Times New Roman" panose="02020603050405020304" pitchFamily="18" charset="0"/>
                          <a:cs typeface="Times New Roman" panose="02020603050405020304" pitchFamily="18" charset="0"/>
                        </a:rPr>
                        <a:t>programa Olho Vivo , da  ABIQUIM  , é requerido apenas  para empresas parceiras e signatárias do Atuação Responsável, as prestadoras de serviços que não participam destes programas podem adotar um programa próprio ou o que melhor servir para promoção de comportamentos seguros  forma estruturada, com avaliações de participação dos motoristas, tais como  Olho Vivo,  Transportadora da Vida entre outros. Deve haver treinamentos nestes temas, conforme item 1.2.3.3.c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8569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1.5.1.5 A </a:t>
                      </a:r>
                      <a:r>
                        <a:rPr lang="pt-BR" sz="1600" u="none" strike="noStrike" dirty="0">
                          <a:effectLst/>
                          <a:latin typeface="Times New Roman" panose="02020603050405020304" pitchFamily="18" charset="0"/>
                          <a:cs typeface="Times New Roman" panose="02020603050405020304" pitchFamily="18" charset="0"/>
                        </a:rPr>
                        <a:t>empresa  também pode estabelecer um programa de reconhecimento para incentivar comportamentos seguros para outras funções, tais como operadores de carga e descarga, operadores de máquinas, frentistas, mecânicos, administrativos e outros.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9046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1.5.1.6 Verificar </a:t>
                      </a:r>
                      <a:r>
                        <a:rPr lang="pt-BR" sz="1600" u="none" strike="noStrike" dirty="0">
                          <a:effectLst/>
                          <a:latin typeface="Times New Roman" panose="02020603050405020304" pitchFamily="18" charset="0"/>
                          <a:cs typeface="Times New Roman" panose="02020603050405020304" pitchFamily="18" charset="0"/>
                        </a:rPr>
                        <a:t>se há premiações ou reconhecimento  por comportamento seguro, com regras bem definidas e participação acessível.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695327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2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 y="563050"/>
            <a:ext cx="9036496"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4243925982"/>
              </p:ext>
            </p:extLst>
          </p:nvPr>
        </p:nvGraphicFramePr>
        <p:xfrm>
          <a:off x="179512" y="3404555"/>
          <a:ext cx="8784976" cy="3120349"/>
        </p:xfrm>
        <a:graphic>
          <a:graphicData uri="http://schemas.openxmlformats.org/drawingml/2006/table">
            <a:tbl>
              <a:tblPr>
                <a:tableStyleId>{5C22544A-7EE6-4342-B048-85BDC9FD1C3A}</a:tableStyleId>
              </a:tblPr>
              <a:tblGrid>
                <a:gridCol w="8784976"/>
              </a:tblGrid>
              <a:tr h="106422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1.6.1.1 O </a:t>
                      </a:r>
                      <a:r>
                        <a:rPr lang="pt-BR" sz="1600" u="none" strike="noStrike" dirty="0">
                          <a:effectLst/>
                          <a:latin typeface="Times New Roman" panose="02020603050405020304" pitchFamily="18" charset="0"/>
                          <a:cs typeface="Times New Roman" panose="02020603050405020304" pitchFamily="18" charset="0"/>
                        </a:rPr>
                        <a:t>auditor deve procurar um plano escrito de auditoria interna indicando um sistema detalhado. Deve estar disponível um documento que apresente detalhes sobre o que vai ser auditado, as áreas, a frequência e quem vai fazê-la e com prazo estabelecido.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7824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1.6.1.2 Procurar </a:t>
                      </a:r>
                      <a:r>
                        <a:rPr lang="pt-BR" sz="1600" u="none" strike="noStrike" dirty="0">
                          <a:effectLst/>
                          <a:latin typeface="Times New Roman" panose="02020603050405020304" pitchFamily="18" charset="0"/>
                          <a:cs typeface="Times New Roman" panose="02020603050405020304" pitchFamily="18" charset="0"/>
                        </a:rPr>
                        <a:t>procedimentos escritos de auditoria interna com responsabilidades definidas. O procedimento deve estar atualizado e aprovado.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778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1.6.1.3 Auditorias </a:t>
                      </a:r>
                      <a:r>
                        <a:rPr lang="pt-BR" sz="1600" u="none" strike="noStrike" dirty="0">
                          <a:effectLst/>
                          <a:latin typeface="Times New Roman" panose="02020603050405020304" pitchFamily="18" charset="0"/>
                          <a:cs typeface="Times New Roman" panose="02020603050405020304" pitchFamily="18" charset="0"/>
                        </a:rPr>
                        <a:t>internas devem ser feitas por pessoas com treinamento em técnicas e procedimentos de auditoria e avaliação. Pedir evidências objetivas  (diploma, certificado de participação) . Aceitar treinamentos para auditoria interna em ISO 9001, SGI ou SASSMAQ.</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68082143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50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04751"/>
            <a:ext cx="91440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2880966066"/>
              </p:ext>
            </p:extLst>
          </p:nvPr>
        </p:nvGraphicFramePr>
        <p:xfrm>
          <a:off x="107506" y="3678215"/>
          <a:ext cx="8928991" cy="3044806"/>
        </p:xfrm>
        <a:graphic>
          <a:graphicData uri="http://schemas.openxmlformats.org/drawingml/2006/table">
            <a:tbl>
              <a:tblPr>
                <a:tableStyleId>{5C22544A-7EE6-4342-B048-85BDC9FD1C3A}</a:tableStyleId>
              </a:tblPr>
              <a:tblGrid>
                <a:gridCol w="8928991"/>
              </a:tblGrid>
              <a:tr h="5837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1.6.1.4 Procurar </a:t>
                      </a:r>
                      <a:r>
                        <a:rPr lang="pt-BR" sz="1600" u="none" strike="noStrike" dirty="0">
                          <a:effectLst/>
                          <a:latin typeface="Times New Roman" panose="02020603050405020304" pitchFamily="18" charset="0"/>
                          <a:cs typeface="Times New Roman" panose="02020603050405020304" pitchFamily="18" charset="0"/>
                        </a:rPr>
                        <a:t>evidências de que todas as auditorias são conduzidas imparcialmente. Verificar os relatórios de auditoria.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9573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1.6.1.5 Para </a:t>
                      </a:r>
                      <a:r>
                        <a:rPr lang="pt-BR" sz="1600" u="none" strike="noStrike" dirty="0">
                          <a:effectLst/>
                          <a:latin typeface="Times New Roman" panose="02020603050405020304" pitchFamily="18" charset="0"/>
                          <a:cs typeface="Times New Roman" panose="02020603050405020304" pitchFamily="18" charset="0"/>
                        </a:rPr>
                        <a:t>evitar resultados tendenciosos, os profissionais </a:t>
                      </a:r>
                      <a:r>
                        <a:rPr lang="pt-BR" sz="1600" u="none" strike="noStrike" dirty="0" smtClean="0">
                          <a:effectLst/>
                          <a:latin typeface="Times New Roman" panose="02020603050405020304" pitchFamily="18" charset="0"/>
                          <a:cs typeface="Times New Roman" panose="02020603050405020304" pitchFamily="18" charset="0"/>
                        </a:rPr>
                        <a:t>designados </a:t>
                      </a:r>
                      <a:r>
                        <a:rPr lang="pt-BR" sz="1600" u="none" strike="noStrike" dirty="0">
                          <a:effectLst/>
                          <a:latin typeface="Times New Roman" panose="02020603050405020304" pitchFamily="18" charset="0"/>
                          <a:cs typeface="Times New Roman" panose="02020603050405020304" pitchFamily="18" charset="0"/>
                        </a:rPr>
                        <a:t>para a auditoria em assuntos específicos devem ser independentes daquela operação e não devem estar envolvidos diretamente com a atividade.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9637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1.6.1.6 O </a:t>
                      </a:r>
                      <a:r>
                        <a:rPr lang="pt-BR" sz="1600" u="none" strike="noStrike" dirty="0">
                          <a:effectLst/>
                          <a:latin typeface="Times New Roman" panose="02020603050405020304" pitchFamily="18" charset="0"/>
                          <a:cs typeface="Times New Roman" panose="02020603050405020304" pitchFamily="18" charset="0"/>
                        </a:rPr>
                        <a:t>auditor deve julgar se a auditoria está adequada abrangendo os aspectos de SSMAQ orientados neste questionário, cobrindo todos os tópicos e se a amostragem utilizada está coerente com o porte e complexidade das operações da empresa.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1.6.1.7 Comparar </a:t>
                      </a:r>
                      <a:r>
                        <a:rPr lang="pt-BR" sz="1600" u="none" strike="noStrike" dirty="0">
                          <a:effectLst/>
                          <a:latin typeface="Times New Roman" panose="02020603050405020304" pitchFamily="18" charset="0"/>
                          <a:cs typeface="Times New Roman" panose="02020603050405020304" pitchFamily="18" charset="0"/>
                        </a:rPr>
                        <a:t>os planos de auditoria com as inspeções realizadas. Os prazos mencionados no plano documentado devem ser cumpridos.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803369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50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 y="552300"/>
            <a:ext cx="9144000"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82776"/>
            <a:ext cx="9132439" cy="276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37812168"/>
              </p:ext>
            </p:extLst>
          </p:nvPr>
        </p:nvGraphicFramePr>
        <p:xfrm>
          <a:off x="107504" y="3973948"/>
          <a:ext cx="8928992" cy="2858697"/>
        </p:xfrm>
        <a:graphic>
          <a:graphicData uri="http://schemas.openxmlformats.org/drawingml/2006/table">
            <a:tbl>
              <a:tblPr>
                <a:tableStyleId>{5C22544A-7EE6-4342-B048-85BDC9FD1C3A}</a:tableStyleId>
              </a:tblPr>
              <a:tblGrid>
                <a:gridCol w="8928992"/>
              </a:tblGrid>
              <a:tr h="49844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1.6.1.8    Verificar </a:t>
                      </a:r>
                      <a:r>
                        <a:rPr lang="pt-BR" sz="1600" u="none" strike="noStrike" dirty="0">
                          <a:effectLst/>
                          <a:latin typeface="Times New Roman" panose="02020603050405020304" pitchFamily="18" charset="0"/>
                          <a:cs typeface="Times New Roman" panose="02020603050405020304" pitchFamily="18" charset="0"/>
                        </a:rPr>
                        <a:t>o Plano de Ações, se ações estão sendo tomadas, se as não conformidades apontadas em relatório de auditorias estão todas cobertas no plano de ações.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8006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1.6.1.9    Verificar </a:t>
                      </a:r>
                      <a:r>
                        <a:rPr lang="pt-BR" sz="1600" u="none" strike="noStrike" dirty="0">
                          <a:effectLst/>
                          <a:latin typeface="Times New Roman" panose="02020603050405020304" pitchFamily="18" charset="0"/>
                          <a:cs typeface="Times New Roman" panose="02020603050405020304" pitchFamily="18" charset="0"/>
                        </a:rPr>
                        <a:t>com a gerencia se é o caso. Pedir evidências objetivas de seu envolvimento.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171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1.6.1.10 Verificar </a:t>
                      </a:r>
                      <a:r>
                        <a:rPr lang="pt-BR" sz="1600" u="none" strike="noStrike" dirty="0">
                          <a:effectLst/>
                          <a:latin typeface="Times New Roman" panose="02020603050405020304" pitchFamily="18" charset="0"/>
                          <a:cs typeface="Times New Roman" panose="02020603050405020304" pitchFamily="18" charset="0"/>
                        </a:rPr>
                        <a:t>na lista de distribuição se a gerencia superior é informada imediatamente dos resultados e recomendações de todas as auditorias realizadas.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4767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1.6.1.11 Para </a:t>
                      </a:r>
                      <a:r>
                        <a:rPr lang="pt-BR" sz="1600" u="none" strike="noStrike" dirty="0">
                          <a:effectLst/>
                          <a:latin typeface="Times New Roman" panose="02020603050405020304" pitchFamily="18" charset="0"/>
                          <a:cs typeface="Times New Roman" panose="02020603050405020304" pitchFamily="18" charset="0"/>
                        </a:rPr>
                        <a:t>mostrar seu compromisso com assuntos de SSMA e Qualidade é importante que a alta administração participe de algumas auditorias internas . A chave é mostrar que SSMA e Qualidade são assuntos de altíssima prioridade para a empresa. Verificar presença de diretores em alguns relatórios de auditoria.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4896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1.6.1.12  Comparar </a:t>
                      </a:r>
                      <a:r>
                        <a:rPr lang="pt-BR" sz="1600" u="none" strike="noStrike" dirty="0">
                          <a:effectLst/>
                          <a:latin typeface="Times New Roman" panose="02020603050405020304" pitchFamily="18" charset="0"/>
                          <a:cs typeface="Times New Roman" panose="02020603050405020304" pitchFamily="18" charset="0"/>
                        </a:rPr>
                        <a:t>os planos de auditoria e verificar  se foram atendidos, se há uma preocupação  em melhorias nas auditorias internas.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65916182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60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7" y="1028733"/>
            <a:ext cx="9138186" cy="252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14460844"/>
              </p:ext>
            </p:extLst>
          </p:nvPr>
        </p:nvGraphicFramePr>
        <p:xfrm>
          <a:off x="1331642" y="4046629"/>
          <a:ext cx="4968551" cy="1219200"/>
        </p:xfrm>
        <a:graphic>
          <a:graphicData uri="http://schemas.openxmlformats.org/drawingml/2006/table">
            <a:tbl>
              <a:tblPr>
                <a:tableStyleId>{5C22544A-7EE6-4342-B048-85BDC9FD1C3A}</a:tableStyleId>
              </a:tblPr>
              <a:tblGrid>
                <a:gridCol w="4968551"/>
              </a:tblGrid>
              <a:tr h="1219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1.7.1</a:t>
                      </a:r>
                      <a:r>
                        <a:rPr lang="pt-BR" sz="1600" u="none" strike="noStrike" baseline="0" dirty="0" smtClean="0">
                          <a:effectLst/>
                          <a:latin typeface="Times New Roman" panose="02020603050405020304" pitchFamily="18" charset="0"/>
                          <a:cs typeface="Times New Roman" panose="02020603050405020304" pitchFamily="18" charset="0"/>
                        </a:rPr>
                        <a:t>.1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evidências de participação de membros da diretoria e, eventos maiores fora da companhia.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5540" y="3789040"/>
            <a:ext cx="2133600" cy="1466851"/>
          </a:xfrm>
          <a:prstGeom prst="rect">
            <a:avLst/>
          </a:prstGeom>
        </p:spPr>
      </p:pic>
    </p:spTree>
    <p:extLst>
      <p:ext uri="{BB962C8B-B14F-4D97-AF65-F5344CB8AC3E}">
        <p14:creationId xmlns:p14="http://schemas.microsoft.com/office/powerpoint/2010/main" val="2011732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Retângulo 2"/>
          <p:cNvSpPr>
            <a:spLocks noGrp="1" noChangeArrowheads="1"/>
          </p:cNvSpPr>
          <p:nvPr>
            <p:ph type="body" sz="quarter" idx="13"/>
          </p:nvPr>
        </p:nvSpPr>
        <p:spPr bwMode="auto">
          <a:xfrm>
            <a:off x="4856516" y="1124744"/>
            <a:ext cx="4283968"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just">
              <a:buNone/>
              <a:defRPr/>
            </a:pPr>
            <a:r>
              <a:rPr lang="pt-BR" sz="1800" b="1" i="1" dirty="0" smtClean="0">
                <a:latin typeface="Times New Roman" panose="02020603050405020304" pitchFamily="18" charset="0"/>
                <a:cs typeface="Times New Roman" panose="02020603050405020304" pitchFamily="18" charset="0"/>
              </a:rPr>
              <a:t>Cenário:</a:t>
            </a:r>
            <a:r>
              <a:rPr lang="pt-BR" sz="1800" b="0" dirty="0" smtClean="0">
                <a:latin typeface="Times New Roman" panose="02020603050405020304" pitchFamily="18" charset="0"/>
                <a:cs typeface="Times New Roman" panose="02020603050405020304" pitchFamily="18" charset="0"/>
              </a:rPr>
              <a:t> Amadurecimento da </a:t>
            </a:r>
            <a:r>
              <a:rPr lang="pt-BR" sz="1800" b="0" dirty="0" smtClean="0">
                <a:solidFill>
                  <a:schemeClr val="tx2">
                    <a:lumMod val="50000"/>
                  </a:schemeClr>
                </a:solidFill>
                <a:latin typeface="Times New Roman" pitchFamily="18" charset="0"/>
                <a:cs typeface="Times New Roman" pitchFamily="18" charset="0"/>
              </a:rPr>
              <a:t> </a:t>
            </a:r>
            <a:r>
              <a:rPr lang="pt-BR" sz="1800" b="0" dirty="0">
                <a:solidFill>
                  <a:schemeClr val="tx2">
                    <a:lumMod val="50000"/>
                  </a:schemeClr>
                </a:solidFill>
                <a:latin typeface="Times New Roman" pitchFamily="18" charset="0"/>
                <a:cs typeface="Times New Roman" pitchFamily="18" charset="0"/>
              </a:rPr>
              <a:t>Política Nacional de Resíduos, que define novas obrigações e controles para geradores de resíduos em todos as atividades econômicas </a:t>
            </a:r>
            <a:r>
              <a:rPr lang="pt-BR" sz="1800" b="0" dirty="0" smtClean="0">
                <a:solidFill>
                  <a:schemeClr val="tx2">
                    <a:lumMod val="50000"/>
                  </a:schemeClr>
                </a:solidFill>
                <a:latin typeface="Times New Roman" pitchFamily="18" charset="0"/>
                <a:cs typeface="Times New Roman" pitchFamily="18" charset="0"/>
              </a:rPr>
              <a:t>. A destinação de resíduos sempre foi regulamentada, mas o leque de resíduos perigosos aumentou bastante</a:t>
            </a:r>
            <a:endParaRPr lang="pt-BR" sz="1800" b="0" dirty="0">
              <a:solidFill>
                <a:schemeClr val="tx2">
                  <a:lumMod val="50000"/>
                </a:schemeClr>
              </a:solidFill>
              <a:latin typeface="Times New Roman" pitchFamily="18" charset="0"/>
              <a:cs typeface="Times New Roman" pitchFamily="18" charset="0"/>
            </a:endParaRPr>
          </a:p>
          <a:p>
            <a:pPr marL="285750" indent="-285750" algn="just">
              <a:buFont typeface="Wingdings" pitchFamily="2" charset="2"/>
              <a:buChar char="Ø"/>
              <a:defRPr/>
            </a:pPr>
            <a:endParaRPr lang="pt-BR" sz="1800" b="0" dirty="0">
              <a:solidFill>
                <a:schemeClr val="tx2">
                  <a:lumMod val="50000"/>
                </a:schemeClr>
              </a:solidFill>
              <a:latin typeface="Times New Roman" pitchFamily="18" charset="0"/>
              <a:cs typeface="Times New Roman" pitchFamily="18" charset="0"/>
            </a:endParaRPr>
          </a:p>
          <a:p>
            <a:pPr marL="0" indent="0" algn="just">
              <a:buNone/>
              <a:defRPr/>
            </a:pPr>
            <a:r>
              <a:rPr lang="pt-BR" sz="1800" b="1" i="1" dirty="0">
                <a:solidFill>
                  <a:schemeClr val="tx2">
                    <a:lumMod val="50000"/>
                  </a:schemeClr>
                </a:solidFill>
                <a:latin typeface="Times New Roman" pitchFamily="18" charset="0"/>
                <a:cs typeface="Times New Roman" pitchFamily="18" charset="0"/>
              </a:rPr>
              <a:t>Impacto :</a:t>
            </a:r>
            <a:r>
              <a:rPr lang="pt-BR" sz="1800" b="0" dirty="0">
                <a:solidFill>
                  <a:schemeClr val="tx2">
                    <a:lumMod val="50000"/>
                  </a:schemeClr>
                </a:solidFill>
                <a:latin typeface="Times New Roman" pitchFamily="18" charset="0"/>
                <a:cs typeface="Times New Roman" pitchFamily="18" charset="0"/>
              </a:rPr>
              <a:t> exigências </a:t>
            </a:r>
            <a:r>
              <a:rPr lang="pt-BR" sz="1800" b="0" dirty="0" smtClean="0">
                <a:solidFill>
                  <a:schemeClr val="tx2">
                    <a:lumMod val="50000"/>
                  </a:schemeClr>
                </a:solidFill>
                <a:latin typeface="Times New Roman" pitchFamily="18" charset="0"/>
                <a:cs typeface="Times New Roman" pitchFamily="18" charset="0"/>
              </a:rPr>
              <a:t>em    relação a   </a:t>
            </a:r>
            <a:r>
              <a:rPr lang="pt-BR" sz="1800" b="0" dirty="0">
                <a:solidFill>
                  <a:schemeClr val="tx2">
                    <a:lumMod val="50000"/>
                  </a:schemeClr>
                </a:solidFill>
                <a:latin typeface="Times New Roman" pitchFamily="18" charset="0"/>
                <a:cs typeface="Times New Roman" pitchFamily="18" charset="0"/>
              </a:rPr>
              <a:t>residual </a:t>
            </a:r>
            <a:r>
              <a:rPr lang="pt-BR" sz="1800" b="0" dirty="0" smtClean="0">
                <a:solidFill>
                  <a:schemeClr val="tx2">
                    <a:lumMod val="50000"/>
                  </a:schemeClr>
                </a:solidFill>
                <a:latin typeface="Times New Roman" pitchFamily="18" charset="0"/>
                <a:cs typeface="Times New Roman" pitchFamily="18" charset="0"/>
              </a:rPr>
              <a:t> do  produto  ao </a:t>
            </a:r>
            <a:r>
              <a:rPr lang="pt-BR" sz="1800" b="0" dirty="0">
                <a:solidFill>
                  <a:schemeClr val="tx2">
                    <a:lumMod val="50000"/>
                  </a:schemeClr>
                </a:solidFill>
                <a:latin typeface="Times New Roman" pitchFamily="18" charset="0"/>
                <a:cs typeface="Times New Roman" pitchFamily="18" charset="0"/>
              </a:rPr>
              <a:t>final do ciclo </a:t>
            </a:r>
            <a:r>
              <a:rPr lang="pt-BR" sz="1800" b="0" dirty="0" smtClean="0">
                <a:solidFill>
                  <a:schemeClr val="tx2">
                    <a:lumMod val="50000"/>
                  </a:schemeClr>
                </a:solidFill>
                <a:latin typeface="Times New Roman" pitchFamily="18" charset="0"/>
                <a:cs typeface="Times New Roman" pitchFamily="18" charset="0"/>
              </a:rPr>
              <a:t>de vida</a:t>
            </a:r>
            <a:r>
              <a:rPr lang="pt-BR" sz="1800" dirty="0" smtClean="0">
                <a:solidFill>
                  <a:schemeClr val="tx2">
                    <a:lumMod val="50000"/>
                  </a:schemeClr>
                </a:solidFill>
                <a:latin typeface="Times New Roman" pitchFamily="18" charset="0"/>
                <a:cs typeface="Times New Roman" pitchFamily="18" charset="0"/>
              </a:rPr>
              <a:t>, </a:t>
            </a:r>
          </a:p>
          <a:p>
            <a:pPr marL="0" indent="0" algn="just">
              <a:buNone/>
              <a:defRPr/>
            </a:pPr>
            <a:endParaRPr lang="pt-BR" sz="1800" i="1" dirty="0" smtClean="0">
              <a:latin typeface="Times New Roman" pitchFamily="18" charset="0"/>
              <a:cs typeface="Times New Roman" pitchFamily="18" charset="0"/>
            </a:endParaRPr>
          </a:p>
          <a:p>
            <a:pPr marL="0" indent="0" algn="just">
              <a:buNone/>
              <a:defRPr/>
            </a:pPr>
            <a:r>
              <a:rPr lang="pt-BR" sz="1800" i="1" dirty="0" smtClean="0">
                <a:latin typeface="Times New Roman" pitchFamily="18" charset="0"/>
                <a:cs typeface="Times New Roman" pitchFamily="18" charset="0"/>
              </a:rPr>
              <a:t>transportadores    geram    resíduos   e  recicláveis :  pneus,  baterias,  estopas,  óleo, graxas, lâmpadas e quando lavam veículos geram efluentes também. </a:t>
            </a:r>
            <a:endParaRPr lang="pt-BR" sz="1800" b="0" i="1" dirty="0">
              <a:latin typeface="Times New Roman" pitchFamily="18" charset="0"/>
              <a:cs typeface="Times New Roman" pitchFamily="18" charset="0"/>
            </a:endParaRPr>
          </a:p>
        </p:txBody>
      </p:sp>
      <p:graphicFrame>
        <p:nvGraphicFramePr>
          <p:cNvPr id="2" name="Diagrama 1"/>
          <p:cNvGraphicFramePr/>
          <p:nvPr>
            <p:extLst>
              <p:ext uri="{D42A27DB-BD31-4B8C-83A1-F6EECF244321}">
                <p14:modId xmlns:p14="http://schemas.microsoft.com/office/powerpoint/2010/main" val="1159593255"/>
              </p:ext>
            </p:extLst>
          </p:nvPr>
        </p:nvGraphicFramePr>
        <p:xfrm>
          <a:off x="251520" y="1340768"/>
          <a:ext cx="4464496" cy="4496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55918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1401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0" y="552300"/>
            <a:ext cx="9144000" cy="280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97230298"/>
              </p:ext>
            </p:extLst>
          </p:nvPr>
        </p:nvGraphicFramePr>
        <p:xfrm>
          <a:off x="1184541" y="3501008"/>
          <a:ext cx="5128649" cy="2970525"/>
        </p:xfrm>
        <a:graphic>
          <a:graphicData uri="http://schemas.openxmlformats.org/drawingml/2006/table">
            <a:tbl>
              <a:tblPr>
                <a:tableStyleId>{5C22544A-7EE6-4342-B048-85BDC9FD1C3A}</a:tableStyleId>
              </a:tblPr>
              <a:tblGrid>
                <a:gridCol w="5128649"/>
              </a:tblGrid>
              <a:tr h="132023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1.8.1.1a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procedimento deve ser revisado , atualizado e aprovado, além de prever como os registros e dados da empresa serão controlados e guardados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502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1.8.1.1b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Estabelecer </a:t>
                      </a:r>
                      <a:r>
                        <a:rPr lang="pt-BR" sz="1600" u="none" strike="noStrike" dirty="0">
                          <a:effectLst/>
                          <a:latin typeface="Times New Roman" panose="02020603050405020304" pitchFamily="18" charset="0"/>
                          <a:cs typeface="Times New Roman" panose="02020603050405020304" pitchFamily="18" charset="0"/>
                        </a:rPr>
                        <a:t>sistemática de consulta e atualização de documentos para atendimento a requisitos legais. Verificar leis, portarias, resoluções normas (  exemplos : INMETRO, Contran , </a:t>
                      </a:r>
                      <a:r>
                        <a:rPr lang="pt-BR" sz="1600" u="none" strike="noStrike" dirty="0" err="1">
                          <a:effectLst/>
                          <a:latin typeface="Times New Roman" panose="02020603050405020304" pitchFamily="18" charset="0"/>
                          <a:cs typeface="Times New Roman" panose="02020603050405020304" pitchFamily="18" charset="0"/>
                        </a:rPr>
                        <a:t>NR´s</a:t>
                      </a:r>
                      <a:r>
                        <a:rPr lang="pt-BR" sz="1600" u="none" strike="noStrike" dirty="0">
                          <a:effectLst/>
                          <a:latin typeface="Times New Roman" panose="02020603050405020304" pitchFamily="18" charset="0"/>
                          <a:cs typeface="Times New Roman" panose="02020603050405020304" pitchFamily="18" charset="0"/>
                        </a:rPr>
                        <a:t>, ANTT, de produto, ambiental, ABNT)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958817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2"/>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SASSMAQ – Saúde, Segurança, Meio Ambiente </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2081895" y="1052736"/>
            <a:ext cx="6984776" cy="535259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dirty="0" smtClean="0">
                <a:latin typeface="Times New Roman" panose="02020603050405020304" pitchFamily="18" charset="0"/>
                <a:cs typeface="Times New Roman" panose="02020603050405020304" pitchFamily="18" charset="0"/>
              </a:rPr>
              <a:t>2. Segurança, saúde e meio ambiente</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Verifica se estão sendo mantidos padrões elevados em segurança, saúde e  cuidado ambiental e se há a devida preocupação pela proteção dos funcionários, do público e do ambiente. Nesta área de avaliação há um grande número de questões mandatórias.</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A base para cumprir os quesitos de SS MA é a pesquisa de legislação aplicável  e atendimento a legislação. O guia do  manual considera as Normas regulamentadoras do trabalho para as  questões de SS.</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Do mesmo modo para as questões de MA são consideradas as legislações federais, estaduais e locais.</a:t>
            </a:r>
            <a:endParaRPr lang="pt-BR" sz="1800"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1" y="3068961"/>
            <a:ext cx="1830374" cy="2088232"/>
          </a:xfrm>
          <a:prstGeom prst="rect">
            <a:avLst/>
          </a:prstGeom>
        </p:spPr>
      </p:pic>
    </p:spTree>
    <p:extLst>
      <p:ext uri="{BB962C8B-B14F-4D97-AF65-F5344CB8AC3E}">
        <p14:creationId xmlns:p14="http://schemas.microsoft.com/office/powerpoint/2010/main" val="1373194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2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20776"/>
            <a:ext cx="9144001" cy="337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84180597"/>
              </p:ext>
            </p:extLst>
          </p:nvPr>
        </p:nvGraphicFramePr>
        <p:xfrm>
          <a:off x="107504" y="4213847"/>
          <a:ext cx="8856984" cy="2600960"/>
        </p:xfrm>
        <a:graphic>
          <a:graphicData uri="http://schemas.openxmlformats.org/drawingml/2006/table">
            <a:tbl>
              <a:tblPr>
                <a:tableStyleId>{5C22544A-7EE6-4342-B048-85BDC9FD1C3A}</a:tableStyleId>
              </a:tblPr>
              <a:tblGrid>
                <a:gridCol w="8856984"/>
              </a:tblGrid>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2.1.1.1a O </a:t>
                      </a:r>
                      <a:r>
                        <a:rPr lang="pt-BR" sz="1600" u="none" strike="noStrike" dirty="0">
                          <a:effectLst/>
                          <a:latin typeface="Times New Roman" panose="02020603050405020304" pitchFamily="18" charset="0"/>
                          <a:cs typeface="Times New Roman" panose="02020603050405020304" pitchFamily="18" charset="0"/>
                        </a:rPr>
                        <a:t>auditor deverá verificar se a  empresa identificou os aspectos e impactos ambientais, perigos e riscos à segurança e demais fatores que possam contribuir com geração de eventos indesejáveis e se são compatíveis os laudos e comprovados com documentação </a:t>
                      </a:r>
                      <a:r>
                        <a:rPr lang="pt-BR" sz="1600" u="none" strike="noStrike" dirty="0" smtClean="0">
                          <a:effectLst/>
                          <a:latin typeface="Times New Roman" panose="02020603050405020304" pitchFamily="18" charset="0"/>
                          <a:cs typeface="Times New Roman" panose="02020603050405020304" pitchFamily="18" charset="0"/>
                        </a:rPr>
                        <a:t>técnica.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7536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2.1.1.1b O </a:t>
                      </a:r>
                      <a:r>
                        <a:rPr lang="pt-BR" sz="1600" u="none" strike="noStrike" dirty="0">
                          <a:effectLst/>
                          <a:latin typeface="Times New Roman" panose="02020603050405020304" pitchFamily="18" charset="0"/>
                          <a:cs typeface="Times New Roman" panose="02020603050405020304" pitchFamily="18" charset="0"/>
                        </a:rPr>
                        <a:t>sistema  deve  prever riscos de ocorrências potenciais fora da empresa (rodovias, operações fora do site sob responsabilidade do prestador de serviços ) que envolvam perdas ou derrame de  produtos químicos  e prever um Plano de atendimento a emergências externas.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2.1.1.1c O  </a:t>
                      </a:r>
                      <a:r>
                        <a:rPr lang="pt-BR" sz="1600" u="none" strike="noStrike" dirty="0">
                          <a:effectLst/>
                          <a:latin typeface="Times New Roman" panose="02020603050405020304" pitchFamily="18" charset="0"/>
                          <a:cs typeface="Times New Roman" panose="02020603050405020304" pitchFamily="18" charset="0"/>
                        </a:rPr>
                        <a:t>sistema deve prever em seus cenários os riscos potenciais de  exposição, que possa afetar ou ferir pessoas.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659553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3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0" y="552300"/>
            <a:ext cx="9151369" cy="74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95251"/>
            <a:ext cx="9145285" cy="19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335846043"/>
              </p:ext>
            </p:extLst>
          </p:nvPr>
        </p:nvGraphicFramePr>
        <p:xfrm>
          <a:off x="107503" y="3276728"/>
          <a:ext cx="8928993" cy="3201838"/>
        </p:xfrm>
        <a:graphic>
          <a:graphicData uri="http://schemas.openxmlformats.org/drawingml/2006/table">
            <a:tbl>
              <a:tblPr>
                <a:tableStyleId>{5C22544A-7EE6-4342-B048-85BDC9FD1C3A}</a:tableStyleId>
              </a:tblPr>
              <a:tblGrid>
                <a:gridCol w="8928993"/>
              </a:tblGrid>
              <a:tr h="85833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2.1.1.1d O </a:t>
                      </a:r>
                      <a:r>
                        <a:rPr lang="pt-BR" sz="1600" u="none" strike="noStrike" dirty="0">
                          <a:effectLst/>
                          <a:latin typeface="Times New Roman" panose="02020603050405020304" pitchFamily="18" charset="0"/>
                          <a:cs typeface="Times New Roman" panose="02020603050405020304" pitchFamily="18" charset="0"/>
                        </a:rPr>
                        <a:t>sistema deve considerar os riscos potenciais de emissões para o meio ambiente,  decorrentes de operação inadequada do veículo ou equipamento, especificação ou acidentes/incidentes  com derrame de produtos </a:t>
                      </a:r>
                      <a:r>
                        <a:rPr lang="pt-BR" sz="1600" u="none" strike="noStrike" dirty="0" smtClean="0">
                          <a:effectLst/>
                          <a:latin typeface="Times New Roman" panose="02020603050405020304" pitchFamily="18" charset="0"/>
                          <a:cs typeface="Times New Roman" panose="02020603050405020304" pitchFamily="18" charset="0"/>
                        </a:rPr>
                        <a:t>químicos  </a:t>
                      </a:r>
                      <a:r>
                        <a:rPr lang="pt-BR" sz="1600" u="none" strike="noStrike" dirty="0">
                          <a:effectLst/>
                          <a:latin typeface="Times New Roman" panose="02020603050405020304" pitchFamily="18" charset="0"/>
                          <a:cs typeface="Times New Roman" panose="02020603050405020304" pitchFamily="18" charset="0"/>
                        </a:rPr>
                        <a:t>para o ambiente.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5213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2.1.1.1e O </a:t>
                      </a:r>
                      <a:r>
                        <a:rPr lang="pt-BR" sz="1600" u="none" strike="noStrike" dirty="0">
                          <a:effectLst/>
                          <a:latin typeface="Times New Roman" panose="02020603050405020304" pitchFamily="18" charset="0"/>
                          <a:cs typeface="Times New Roman" panose="02020603050405020304" pitchFamily="18" charset="0"/>
                        </a:rPr>
                        <a:t>sistema deve analisar os procedimentos para  manutenção de veículos e </a:t>
                      </a:r>
                      <a:r>
                        <a:rPr lang="pt-BR" sz="1600" u="none" strike="noStrike" dirty="0" smtClean="0">
                          <a:effectLst/>
                          <a:latin typeface="Times New Roman" panose="02020603050405020304" pitchFamily="18" charset="0"/>
                          <a:cs typeface="Times New Roman" panose="02020603050405020304" pitchFamily="18" charset="0"/>
                        </a:rPr>
                        <a:t>equipamentos.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91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sistema deve analisar aspectos das rotas antes de recomendá-las para as operações com produtos químicos ( perigosos ou não) qual o objetivo da escolha desta rota, critérios para adota-la, mapeando os trechos onde aparecem os pontos críticos ( marcando trechos da via onde há histórico de roubos e outros sinistros, passagem por áreas de preservação, centros urbanos, restrições de uso de vias total ou por horário  ) , locais  que podem ser autorizados para parada, locais que podem ser autorizados para pernoite, existência de infraestrutura, tais como: telefones de emergência, existência de acostamento,  pavimentação, sinalização, postos de polícia, Bombeiros, hospitais, locais de abastecimento de veículos.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181143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67"/>
            <a:ext cx="9144000" cy="219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82570566"/>
              </p:ext>
            </p:extLst>
          </p:nvPr>
        </p:nvGraphicFramePr>
        <p:xfrm>
          <a:off x="107504" y="3044958"/>
          <a:ext cx="8856984" cy="3571405"/>
        </p:xfrm>
        <a:graphic>
          <a:graphicData uri="http://schemas.openxmlformats.org/drawingml/2006/table">
            <a:tbl>
              <a:tblPr>
                <a:tableStyleId>{5C22544A-7EE6-4342-B048-85BDC9FD1C3A}</a:tableStyleId>
              </a:tblPr>
              <a:tblGrid>
                <a:gridCol w="8856984"/>
              </a:tblGrid>
              <a:tr h="8985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2.1.1.2 O </a:t>
                      </a:r>
                      <a:r>
                        <a:rPr lang="pt-BR" sz="1600" u="none" strike="noStrike" dirty="0">
                          <a:effectLst/>
                          <a:latin typeface="Times New Roman" panose="02020603050405020304" pitchFamily="18" charset="0"/>
                          <a:cs typeface="Times New Roman" panose="02020603050405020304" pitchFamily="18" charset="0"/>
                        </a:rPr>
                        <a:t>processo de identificar e avaliar riscos deve ser reavaliado em  intervalos regulares ou quando houver mudanças significativas ( novas rotas ou alteração de rota).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364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2.1.1.3 Este </a:t>
                      </a:r>
                      <a:r>
                        <a:rPr lang="pt-BR" sz="1600" u="none" strike="noStrike" dirty="0">
                          <a:effectLst/>
                          <a:latin typeface="Times New Roman" panose="02020603050405020304" pitchFamily="18" charset="0"/>
                          <a:cs typeface="Times New Roman" panose="02020603050405020304" pitchFamily="18" charset="0"/>
                        </a:rPr>
                        <a:t>plano deve identificar produtos ( ver Anexo lista HCDG) , análise de risco para cada produto considerado: avaliação de vulnerabilidade,  (</a:t>
                      </a:r>
                      <a:r>
                        <a:rPr lang="pt-BR" sz="1600" u="none" strike="noStrike" dirty="0" smtClean="0">
                          <a:effectLst/>
                          <a:latin typeface="Times New Roman" panose="02020603050405020304" pitchFamily="18" charset="0"/>
                          <a:cs typeface="Times New Roman" panose="02020603050405020304" pitchFamily="18" charset="0"/>
                        </a:rPr>
                        <a:t>adversários</a:t>
                      </a:r>
                      <a:r>
                        <a:rPr lang="pt-BR" sz="1600" u="none" strike="noStrike" dirty="0">
                          <a:effectLst/>
                          <a:latin typeface="Times New Roman" panose="02020603050405020304" pitchFamily="18" charset="0"/>
                          <a:cs typeface="Times New Roman" panose="02020603050405020304" pitchFamily="18" charset="0"/>
                        </a:rPr>
                        <a:t>, ataque intencional por publico interno, vandalismo, corrupção), avaliação dos cenários por produto, medidas de proteção, medidas de contingência, medidas de controle.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364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2.1.1.4 Esta </a:t>
                      </a:r>
                      <a:r>
                        <a:rPr lang="pt-BR" sz="1600" u="none" strike="noStrike" dirty="0">
                          <a:effectLst/>
                          <a:latin typeface="Times New Roman" panose="02020603050405020304" pitchFamily="18" charset="0"/>
                          <a:cs typeface="Times New Roman" panose="02020603050405020304" pitchFamily="18" charset="0"/>
                        </a:rPr>
                        <a:t>avaliação deve ser feita por pessoas qualificadas no meio de segurança industrial e patrimonial, que tenham experiência de mercado ou receberam treinamento específico para esta atividade. As avaliações podem ser lideradas por engenheiros ou técnicos de segurança, químicos, técnicos capacitados em sistemas patrimoniais e de seguradoras.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3251208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6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38" y="552300"/>
            <a:ext cx="9129463" cy="291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11417616"/>
              </p:ext>
            </p:extLst>
          </p:nvPr>
        </p:nvGraphicFramePr>
        <p:xfrm>
          <a:off x="222784" y="3789040"/>
          <a:ext cx="8741704" cy="2553174"/>
        </p:xfrm>
        <a:graphic>
          <a:graphicData uri="http://schemas.openxmlformats.org/drawingml/2006/table">
            <a:tbl>
              <a:tblPr>
                <a:tableStyleId>{5C22544A-7EE6-4342-B048-85BDC9FD1C3A}</a:tableStyleId>
              </a:tblPr>
              <a:tblGrid>
                <a:gridCol w="8741704"/>
              </a:tblGrid>
              <a:tr h="89237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2.1.2.1a </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 empresa retoma todo o processo, adotando as técnicas e metodologias apropriadas ao caso.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6080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2.1.2.1</a:t>
                      </a:r>
                      <a:r>
                        <a:rPr lang="pt-BR" sz="1600" u="none" strike="noStrike" baseline="0" dirty="0" smtClean="0">
                          <a:effectLst/>
                          <a:latin typeface="Times New Roman" panose="02020603050405020304" pitchFamily="18" charset="0"/>
                          <a:cs typeface="Times New Roman" panose="02020603050405020304" pitchFamily="18" charset="0"/>
                        </a:rPr>
                        <a:t>b </a:t>
                      </a:r>
                      <a:r>
                        <a:rPr lang="pt-BR" sz="1600" u="none" strike="noStrike" dirty="0" smtClean="0">
                          <a:effectLst/>
                          <a:latin typeface="Times New Roman" panose="02020603050405020304" pitchFamily="18" charset="0"/>
                          <a:cs typeface="Times New Roman" panose="02020603050405020304" pitchFamily="18" charset="0"/>
                        </a:rPr>
                        <a:t>Os </a:t>
                      </a:r>
                      <a:r>
                        <a:rPr lang="pt-BR" sz="1600" u="none" strike="noStrike" dirty="0">
                          <a:effectLst/>
                          <a:latin typeface="Times New Roman" panose="02020603050405020304" pitchFamily="18" charset="0"/>
                          <a:cs typeface="Times New Roman" panose="02020603050405020304" pitchFamily="18" charset="0"/>
                        </a:rPr>
                        <a:t>Planos de Gerenciamento de Riscos devem ser revisados toda vez que ocorrer mudança favorável ou desfavorável, que diminua ou aumente os riscos, esta revisão deve estar suportada em processo de gerenciamento da mudança. Quando trata-se de processos ou equipamentos é preciso contemplar revisão de treinamento de operadores.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6907873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a:solidFill>
                  <a:schemeClr val="bg1"/>
                </a:solidFill>
                <a:latin typeface="Times New Roman" pitchFamily="18" charset="0"/>
                <a:cs typeface="Times New Roman" pitchFamily="18" charset="0"/>
              </a:rPr>
              <a:t>S</a:t>
            </a:r>
            <a:r>
              <a:rPr lang="pt-BR" sz="3600" dirty="0" smtClean="0">
                <a:solidFill>
                  <a:schemeClr val="bg1"/>
                </a:solidFill>
                <a:latin typeface="Times New Roman" pitchFamily="18" charset="0"/>
                <a:cs typeface="Times New Roman" pitchFamily="18" charset="0"/>
              </a:rPr>
              <a:t>aúde, Segurança e Meio Ambiente </a:t>
            </a:r>
            <a:endParaRPr lang="pt-BR" sz="3600" dirty="0">
              <a:solidFill>
                <a:schemeClr val="bg1"/>
              </a:solidFill>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613855"/>
            <a:ext cx="8928992" cy="272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426723311"/>
              </p:ext>
            </p:extLst>
          </p:nvPr>
        </p:nvGraphicFramePr>
        <p:xfrm>
          <a:off x="107504" y="3501008"/>
          <a:ext cx="8856984" cy="3209926"/>
        </p:xfrm>
        <a:graphic>
          <a:graphicData uri="http://schemas.openxmlformats.org/drawingml/2006/table">
            <a:tbl>
              <a:tblPr>
                <a:tableStyleId>{5C22544A-7EE6-4342-B048-85BDC9FD1C3A}</a:tableStyleId>
              </a:tblPr>
              <a:tblGrid>
                <a:gridCol w="8856984"/>
              </a:tblGrid>
              <a:tr h="10477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2.2.1.1.a Instruções </a:t>
                      </a:r>
                      <a:r>
                        <a:rPr lang="pt-BR" sz="1600" u="none" strike="noStrike" dirty="0">
                          <a:effectLst/>
                          <a:latin typeface="Times New Roman" panose="02020603050405020304" pitchFamily="18" charset="0"/>
                          <a:cs typeface="Times New Roman" panose="02020603050405020304" pitchFamily="18" charset="0"/>
                        </a:rPr>
                        <a:t>e procedimentos devem estar escritos em detalhes e declarar quais são as responsabilidades particulares e o padrão de desempenho esperado. Durante a inspeção local , deve-se verificar se o pessoal entende todas as exigências e procedimentos. </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01917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2.2.1.1b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Instruções </a:t>
                      </a:r>
                      <a:r>
                        <a:rPr lang="pt-BR" sz="1600" u="none" strike="noStrike" dirty="0">
                          <a:effectLst/>
                          <a:latin typeface="Times New Roman" panose="02020603050405020304" pitchFamily="18" charset="0"/>
                          <a:cs typeface="Times New Roman" panose="02020603050405020304" pitchFamily="18" charset="0"/>
                        </a:rPr>
                        <a:t>e procedimentos devem estar escritos em detalhes e declarar quais são as responsabilidades particulares e o padrão de desempenho esperado. Durante a inspeção local , deve-se verificar se o pessoal entende todas as exigências e procedimentos. </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1430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2.2.1.1.c O </a:t>
                      </a:r>
                      <a:r>
                        <a:rPr lang="pt-BR" sz="1600" u="none" strike="noStrike" dirty="0">
                          <a:effectLst/>
                          <a:latin typeface="Times New Roman" panose="02020603050405020304" pitchFamily="18" charset="0"/>
                          <a:cs typeface="Times New Roman" panose="02020603050405020304" pitchFamily="18" charset="0"/>
                        </a:rPr>
                        <a:t>auditor deve buscar evidências de comunicação dos defeitos em equipamentos próprios não limitados a aplicação do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uma vez que podem ocorrer após o carregamento e durante a viagem. O procedimento deve prever como relatar tais defeitos em cada circunstância.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158376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8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5" y="552300"/>
            <a:ext cx="91243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842821509"/>
              </p:ext>
            </p:extLst>
          </p:nvPr>
        </p:nvGraphicFramePr>
        <p:xfrm>
          <a:off x="107504" y="2965285"/>
          <a:ext cx="8856984" cy="3513281"/>
        </p:xfrm>
        <a:graphic>
          <a:graphicData uri="http://schemas.openxmlformats.org/drawingml/2006/table">
            <a:tbl>
              <a:tblPr>
                <a:tableStyleId>{5C22544A-7EE6-4342-B048-85BDC9FD1C3A}</a:tableStyleId>
              </a:tblPr>
              <a:tblGrid>
                <a:gridCol w="8856984"/>
              </a:tblGrid>
              <a:tr h="13992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2.1.1.1d O </a:t>
                      </a:r>
                      <a:r>
                        <a:rPr lang="pt-BR" sz="1600" u="none" strike="noStrike" dirty="0">
                          <a:effectLst/>
                          <a:latin typeface="Times New Roman" panose="02020603050405020304" pitchFamily="18" charset="0"/>
                          <a:cs typeface="Times New Roman" panose="02020603050405020304" pitchFamily="18" charset="0"/>
                        </a:rPr>
                        <a:t>auditor deve buscar evidências de comunicação dos defeitos em equipamentos subcontratados não limitados a aplicação do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uma vez que podem ocorrer após o carregamento e durante a viagem. O procedimento deve prever como relatar tais defeitos em cada circunstância.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072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2.1.1.1e Verificar  </a:t>
                      </a:r>
                      <a:r>
                        <a:rPr lang="pt-BR" sz="1600" u="none" strike="noStrike" dirty="0">
                          <a:effectLst/>
                          <a:latin typeface="Times New Roman" panose="02020603050405020304" pitchFamily="18" charset="0"/>
                          <a:cs typeface="Times New Roman" panose="02020603050405020304" pitchFamily="18" charset="0"/>
                        </a:rPr>
                        <a:t>se os procedimentos incluem  a comunicação ,correção de defeitos em equipamentos ou veículos próprios e verificação da execução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072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2.1.1.1f Verificar  </a:t>
                      </a:r>
                      <a:r>
                        <a:rPr lang="pt-BR" sz="1600" u="none" strike="noStrike" dirty="0">
                          <a:effectLst/>
                          <a:latin typeface="Times New Roman" panose="02020603050405020304" pitchFamily="18" charset="0"/>
                          <a:cs typeface="Times New Roman" panose="02020603050405020304" pitchFamily="18" charset="0"/>
                        </a:rPr>
                        <a:t>se os procedimentos incluem  a comunicação ,correção de defeitos em equipamentos ou veículos subcontratados e verificação da execução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96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2.1.1.g Verificar </a:t>
                      </a:r>
                      <a:r>
                        <a:rPr lang="pt-BR" sz="1600" u="none" strike="noStrike" dirty="0">
                          <a:effectLst/>
                          <a:latin typeface="Times New Roman" panose="02020603050405020304" pitchFamily="18" charset="0"/>
                          <a:cs typeface="Times New Roman" panose="02020603050405020304" pitchFamily="18" charset="0"/>
                        </a:rPr>
                        <a:t>evidências de um programa , para frota própria,  de testes de válvulas , seus respectivos registros e periodicidade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1585945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89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6" y="552301"/>
            <a:ext cx="9116009" cy="179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72306084"/>
              </p:ext>
            </p:extLst>
          </p:nvPr>
        </p:nvGraphicFramePr>
        <p:xfrm>
          <a:off x="251520" y="2924944"/>
          <a:ext cx="8712968" cy="3433609"/>
        </p:xfrm>
        <a:graphic>
          <a:graphicData uri="http://schemas.openxmlformats.org/drawingml/2006/table">
            <a:tbl>
              <a:tblPr>
                <a:tableStyleId>{5C22544A-7EE6-4342-B048-85BDC9FD1C3A}</a:tableStyleId>
              </a:tblPr>
              <a:tblGrid>
                <a:gridCol w="8712968"/>
              </a:tblGrid>
              <a:tr h="105649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2.1.1.1h  Verificar </a:t>
                      </a:r>
                      <a:r>
                        <a:rPr lang="pt-BR" sz="1600" u="none" strike="noStrike" dirty="0">
                          <a:effectLst/>
                          <a:latin typeface="Times New Roman" panose="02020603050405020304" pitchFamily="18" charset="0"/>
                          <a:cs typeface="Times New Roman" panose="02020603050405020304" pitchFamily="18" charset="0"/>
                        </a:rPr>
                        <a:t>evidências de um programa , para frota própria,  de testes de </a:t>
                      </a:r>
                      <a:r>
                        <a:rPr lang="pt-BR" sz="1600" u="none" strike="noStrike" dirty="0" err="1" smtClean="0">
                          <a:effectLst/>
                          <a:latin typeface="Times New Roman" panose="02020603050405020304" pitchFamily="18" charset="0"/>
                          <a:cs typeface="Times New Roman" panose="02020603050405020304" pitchFamily="18" charset="0"/>
                        </a:rPr>
                        <a:t>mangotes</a:t>
                      </a:r>
                      <a:r>
                        <a:rPr lang="pt-BR" sz="1600" u="none" strike="noStrike" dirty="0" smtClean="0">
                          <a:effectLst/>
                          <a:latin typeface="Times New Roman" panose="02020603050405020304" pitchFamily="18" charset="0"/>
                          <a:cs typeface="Times New Roman" panose="02020603050405020304" pitchFamily="18" charset="0"/>
                        </a:rPr>
                        <a:t> e  </a:t>
                      </a:r>
                      <a:r>
                        <a:rPr lang="pt-BR" sz="1600" u="none" strike="noStrike" dirty="0">
                          <a:effectLst/>
                          <a:latin typeface="Times New Roman" panose="02020603050405020304" pitchFamily="18" charset="0"/>
                          <a:cs typeface="Times New Roman" panose="02020603050405020304" pitchFamily="18" charset="0"/>
                        </a:rPr>
                        <a:t>seus respectivos registros e periodicidade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8855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2.1.1.1i</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evidências de um programa , para frota subcontratada,  de testes de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 , seus respectivos registros e periodicidade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8855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2.1.1.1j Verificar </a:t>
                      </a:r>
                      <a:r>
                        <a:rPr lang="pt-BR" sz="1600" u="none" strike="noStrike" dirty="0">
                          <a:effectLst/>
                          <a:latin typeface="Times New Roman" panose="02020603050405020304" pitchFamily="18" charset="0"/>
                          <a:cs typeface="Times New Roman" panose="02020603050405020304" pitchFamily="18" charset="0"/>
                        </a:rPr>
                        <a:t>evidências de um programa , para frota subcontratada,  de testes de </a:t>
                      </a:r>
                      <a:r>
                        <a:rPr lang="pt-BR" sz="1600" u="none" strike="noStrike" dirty="0" err="1" smtClean="0">
                          <a:effectLst/>
                          <a:latin typeface="Times New Roman" panose="02020603050405020304" pitchFamily="18" charset="0"/>
                          <a:cs typeface="Times New Roman" panose="02020603050405020304" pitchFamily="18" charset="0"/>
                        </a:rPr>
                        <a:t>mangotes</a:t>
                      </a:r>
                      <a:r>
                        <a:rPr lang="pt-BR" sz="1600" u="none" strike="noStrike" baseline="0" dirty="0" smtClean="0">
                          <a:effectLst/>
                          <a:latin typeface="Times New Roman" panose="02020603050405020304" pitchFamily="18" charset="0"/>
                          <a:cs typeface="Times New Roman" panose="02020603050405020304" pitchFamily="18" charset="0"/>
                        </a:rPr>
                        <a:t> e</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seus respectivos registros e periodicidade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21477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 y="552300"/>
            <a:ext cx="903893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50565264"/>
              </p:ext>
            </p:extLst>
          </p:nvPr>
        </p:nvGraphicFramePr>
        <p:xfrm>
          <a:off x="179511" y="3183857"/>
          <a:ext cx="8784977" cy="3270196"/>
        </p:xfrm>
        <a:graphic>
          <a:graphicData uri="http://schemas.openxmlformats.org/drawingml/2006/table">
            <a:tbl>
              <a:tblPr>
                <a:tableStyleId>{5C22544A-7EE6-4342-B048-85BDC9FD1C3A}</a:tableStyleId>
              </a:tblPr>
              <a:tblGrid>
                <a:gridCol w="8784977"/>
              </a:tblGrid>
              <a:tr h="61556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2.1.1.1k  O </a:t>
                      </a:r>
                      <a:r>
                        <a:rPr lang="pt-BR" sz="1600" u="none" strike="noStrike" dirty="0">
                          <a:effectLst/>
                          <a:latin typeface="Times New Roman" panose="02020603050405020304" pitchFamily="18" charset="0"/>
                          <a:cs typeface="Times New Roman" panose="02020603050405020304" pitchFamily="18" charset="0"/>
                        </a:rPr>
                        <a:t>programa deve prever parte rodante,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0793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2.1.1.1l  O </a:t>
                      </a:r>
                      <a:r>
                        <a:rPr lang="pt-BR" sz="1600" u="none" strike="noStrike" dirty="0">
                          <a:effectLst/>
                          <a:latin typeface="Times New Roman" panose="02020603050405020304" pitchFamily="18" charset="0"/>
                          <a:cs typeface="Times New Roman" panose="02020603050405020304" pitchFamily="18" charset="0"/>
                        </a:rPr>
                        <a:t>programa deve prever parte rodante, carroçaria,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9006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2.1.1.1m  Verificar </a:t>
                      </a:r>
                      <a:r>
                        <a:rPr lang="pt-BR" sz="1600" u="none" strike="noStrike" dirty="0">
                          <a:effectLst/>
                          <a:latin typeface="Times New Roman" panose="02020603050405020304" pitchFamily="18" charset="0"/>
                          <a:cs typeface="Times New Roman" panose="02020603050405020304" pitchFamily="18" charset="0"/>
                        </a:rPr>
                        <a:t>se o programa inclui a manutenção da parte estrutural, paredes, teto, assoalho, sistema de travas no chassi porta container e fechamento, conforme legislação em vigor.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5663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2.1.1.1n  O </a:t>
                      </a:r>
                      <a:r>
                        <a:rPr lang="pt-BR" sz="1600" u="none" strike="noStrike" dirty="0">
                          <a:effectLst/>
                          <a:latin typeface="Times New Roman" panose="02020603050405020304" pitchFamily="18" charset="0"/>
                          <a:cs typeface="Times New Roman" panose="02020603050405020304" pitchFamily="18" charset="0"/>
                        </a:rPr>
                        <a:t>programa deve prever parte rodante, carroçaria,  mecânica, elétrica , pneumática, trava twist </a:t>
                      </a:r>
                      <a:r>
                        <a:rPr lang="pt-BR" sz="1600" u="none" strike="noStrike" dirty="0" err="1">
                          <a:effectLst/>
                          <a:latin typeface="Times New Roman" panose="02020603050405020304" pitchFamily="18" charset="0"/>
                          <a:cs typeface="Times New Roman" panose="02020603050405020304" pitchFamily="18" charset="0"/>
                        </a:rPr>
                        <a:t>locks</a:t>
                      </a:r>
                      <a:r>
                        <a:rPr lang="pt-BR" sz="1600" u="none" strike="noStrike" dirty="0">
                          <a:effectLst/>
                          <a:latin typeface="Times New Roman" panose="02020603050405020304" pitchFamily="18" charset="0"/>
                          <a:cs typeface="Times New Roman" panose="02020603050405020304" pitchFamily="18" charset="0"/>
                        </a:rPr>
                        <a:t>,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213545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8" name="Espaço Reservado para Texto 2"/>
          <p:cNvSpPr>
            <a:spLocks noGrp="1"/>
          </p:cNvSpPr>
          <p:nvPr>
            <p:ph type="body" sz="quarter" idx="13"/>
          </p:nvPr>
        </p:nvSpPr>
        <p:spPr>
          <a:xfrm>
            <a:off x="3618148" y="1087089"/>
            <a:ext cx="5364088" cy="2363724"/>
          </a:xfrm>
          <a:prstGeom prst="rect">
            <a:avLst/>
          </a:prstGeom>
        </p:spPr>
        <p:txBody>
          <a:bodyPr wrap="square">
            <a:spAutoFit/>
          </a:bodyPr>
          <a:lstStyle/>
          <a:p>
            <a:pPr marL="0" indent="0" algn="just">
              <a:buNone/>
              <a:defRPr/>
            </a:pPr>
            <a:r>
              <a:rPr lang="pt-BR" sz="1800" b="1" i="1" dirty="0" smtClean="0">
                <a:solidFill>
                  <a:schemeClr val="tx2">
                    <a:lumMod val="50000"/>
                  </a:schemeClr>
                </a:solidFill>
                <a:latin typeface="Times New Roman" pitchFamily="18" charset="0"/>
                <a:cs typeface="Times New Roman" pitchFamily="18" charset="0"/>
              </a:rPr>
              <a:t>Cenário:  </a:t>
            </a:r>
            <a:r>
              <a:rPr lang="pt-BR" sz="1800" dirty="0" smtClean="0">
                <a:solidFill>
                  <a:schemeClr val="tx2">
                    <a:lumMod val="50000"/>
                  </a:schemeClr>
                </a:solidFill>
                <a:latin typeface="Times New Roman" pitchFamily="18" charset="0"/>
                <a:cs typeface="Times New Roman" pitchFamily="18" charset="0"/>
              </a:rPr>
              <a:t>Estudos de seguradoras e estudiosos do comportamento de motoristas, através de investigação de causas de acidentes. Dentre os comportamentos denunciados pelos próprios motoristas estão : a)  dormir enquanto dirige caminhões, inclusive quando vazios; b) velocidade inadequada para o trecho , c) dirigir sob efeito de álcool ou drogas.</a:t>
            </a:r>
          </a:p>
          <a:p>
            <a:pPr marL="0" indent="0" algn="just">
              <a:buNone/>
              <a:defRPr/>
            </a:pPr>
            <a:endParaRPr lang="pt-BR" sz="1800" b="1" i="1" dirty="0">
              <a:solidFill>
                <a:schemeClr val="tx2">
                  <a:lumMod val="50000"/>
                </a:schemeClr>
              </a:solidFill>
              <a:latin typeface="Times New Roman" pitchFamily="18" charset="0"/>
              <a:cs typeface="Times New Roman" pitchFamily="18" charset="0"/>
            </a:endParaRPr>
          </a:p>
        </p:txBody>
      </p:sp>
      <p:sp>
        <p:nvSpPr>
          <p:cNvPr id="2" name="CaixaDeTexto 1"/>
          <p:cNvSpPr txBox="1"/>
          <p:nvPr/>
        </p:nvSpPr>
        <p:spPr>
          <a:xfrm>
            <a:off x="243093" y="3717032"/>
            <a:ext cx="8246458" cy="2031325"/>
          </a:xfrm>
          <a:prstGeom prst="rect">
            <a:avLst/>
          </a:prstGeom>
          <a:noFill/>
        </p:spPr>
        <p:txBody>
          <a:bodyPr wrap="square" rtlCol="0">
            <a:spAutoFit/>
          </a:bodyPr>
          <a:lstStyle/>
          <a:p>
            <a:pPr algn="just"/>
            <a:r>
              <a:rPr lang="pt-BR" i="1" dirty="0" smtClean="0">
                <a:solidFill>
                  <a:schemeClr val="tx2">
                    <a:lumMod val="75000"/>
                  </a:schemeClr>
                </a:solidFill>
                <a:latin typeface="Times New Roman" panose="02020603050405020304" pitchFamily="18" charset="0"/>
                <a:cs typeface="Times New Roman" panose="02020603050405020304" pitchFamily="18" charset="0"/>
              </a:rPr>
              <a:t>Na questão de comportamento de motoristas  o SASSMAQ deseja ir além da legislação ( controle de jornada) , requerendo a implementação de um programa estruturado, que analise os comportamentos inseguros e promova a consciência para comportamentos seguros em direção. </a:t>
            </a:r>
          </a:p>
          <a:p>
            <a:pPr algn="just"/>
            <a:endParaRPr lang="pt-BR" i="1" dirty="0">
              <a:solidFill>
                <a:schemeClr val="tx2">
                  <a:lumMod val="75000"/>
                </a:schemeClr>
              </a:solidFill>
              <a:latin typeface="Times New Roman" panose="02020603050405020304" pitchFamily="18" charset="0"/>
              <a:cs typeface="Times New Roman" panose="02020603050405020304" pitchFamily="18" charset="0"/>
            </a:endParaRPr>
          </a:p>
          <a:p>
            <a:pPr algn="just"/>
            <a:r>
              <a:rPr lang="pt-BR" i="1" dirty="0" smtClean="0">
                <a:solidFill>
                  <a:schemeClr val="tx2">
                    <a:lumMod val="75000"/>
                  </a:schemeClr>
                </a:solidFill>
                <a:latin typeface="Times New Roman" panose="02020603050405020304" pitchFamily="18" charset="0"/>
                <a:cs typeface="Times New Roman" panose="02020603050405020304" pitchFamily="18" charset="0"/>
              </a:rPr>
              <a:t>As gestões de operações e frota precisam ser participativas nas questões relacionadas a motoristas sob comando da empresa.</a:t>
            </a:r>
            <a:endParaRPr lang="pt-BR" i="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8461"/>
            <a:ext cx="3528392" cy="2646294"/>
          </a:xfrm>
          <a:prstGeom prst="rect">
            <a:avLst/>
          </a:prstGeom>
        </p:spPr>
      </p:pic>
    </p:spTree>
    <p:extLst>
      <p:ext uri="{BB962C8B-B14F-4D97-AF65-F5344CB8AC3E}">
        <p14:creationId xmlns:p14="http://schemas.microsoft.com/office/powerpoint/2010/main" val="36785541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1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6" y="552300"/>
            <a:ext cx="9144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80925"/>
            <a:ext cx="9144001"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66582848"/>
              </p:ext>
            </p:extLst>
          </p:nvPr>
        </p:nvGraphicFramePr>
        <p:xfrm>
          <a:off x="140692" y="3068960"/>
          <a:ext cx="8823796" cy="3138663"/>
        </p:xfrm>
        <a:graphic>
          <a:graphicData uri="http://schemas.openxmlformats.org/drawingml/2006/table">
            <a:tbl>
              <a:tblPr>
                <a:tableStyleId>{5C22544A-7EE6-4342-B048-85BDC9FD1C3A}</a:tableStyleId>
              </a:tblPr>
              <a:tblGrid>
                <a:gridCol w="8823796"/>
              </a:tblGrid>
              <a:tr h="7400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2.1.1.1o     O </a:t>
                      </a:r>
                      <a:r>
                        <a:rPr lang="pt-BR" sz="1600" u="none" strike="noStrike" dirty="0">
                          <a:effectLst/>
                          <a:latin typeface="Times New Roman" panose="02020603050405020304" pitchFamily="18" charset="0"/>
                          <a:cs typeface="Times New Roman" panose="02020603050405020304" pitchFamily="18" charset="0"/>
                        </a:rPr>
                        <a:t>programa deve prever parte rodante, tanques/vasos,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5276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2.1.1.1p    O </a:t>
                      </a:r>
                      <a:r>
                        <a:rPr lang="pt-BR" sz="1600" u="none" strike="noStrike" dirty="0">
                          <a:effectLst/>
                          <a:latin typeface="Times New Roman" panose="02020603050405020304" pitchFamily="18" charset="0"/>
                          <a:cs typeface="Times New Roman" panose="02020603050405020304" pitchFamily="18" charset="0"/>
                        </a:rPr>
                        <a:t>programa deve prever parte rodante, silos,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482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2.1.1.1q    Verificar </a:t>
                      </a:r>
                      <a:r>
                        <a:rPr lang="pt-BR" sz="1600" u="none" strike="noStrike" dirty="0">
                          <a:effectLst/>
                          <a:latin typeface="Times New Roman" panose="02020603050405020304" pitchFamily="18" charset="0"/>
                          <a:cs typeface="Times New Roman" panose="02020603050405020304" pitchFamily="18" charset="0"/>
                        </a:rPr>
                        <a:t>se o programa inclui a manutenção da parte estrutural, revestimento, isolamento, válvulas,  sistema de travas no chassi porta container, conforme legislação em vigor.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975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2.1.1.1r   Verificar </a:t>
                      </a:r>
                      <a:r>
                        <a:rPr lang="pt-BR" sz="1600" u="none" strike="noStrike" dirty="0">
                          <a:effectLst/>
                          <a:latin typeface="Times New Roman" panose="02020603050405020304" pitchFamily="18" charset="0"/>
                          <a:cs typeface="Times New Roman" panose="02020603050405020304" pitchFamily="18" charset="0"/>
                        </a:rPr>
                        <a:t>se  há um  programa de inspeção e manutenção preventiva.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19765916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52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5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73836"/>
            <a:ext cx="915215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06641403"/>
              </p:ext>
            </p:extLst>
          </p:nvPr>
        </p:nvGraphicFramePr>
        <p:xfrm>
          <a:off x="1184541" y="2778396"/>
          <a:ext cx="4539588" cy="3696411"/>
        </p:xfrm>
        <a:graphic>
          <a:graphicData uri="http://schemas.openxmlformats.org/drawingml/2006/table">
            <a:tbl>
              <a:tblPr>
                <a:tableStyleId>{5C22544A-7EE6-4342-B048-85BDC9FD1C3A}</a:tableStyleId>
              </a:tblPr>
              <a:tblGrid>
                <a:gridCol w="4539588"/>
              </a:tblGrid>
              <a:tr h="1122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2.1.1.1s  Verificar </a:t>
                      </a:r>
                      <a:r>
                        <a:rPr lang="pt-BR" sz="1600" u="none" strike="noStrike" dirty="0">
                          <a:effectLst/>
                          <a:latin typeface="Times New Roman" panose="02020603050405020304" pitchFamily="18" charset="0"/>
                          <a:cs typeface="Times New Roman" panose="02020603050405020304" pitchFamily="18" charset="0"/>
                        </a:rPr>
                        <a:t>se  há um  programa de inspeção e manutenção preventiva.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463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2.1.1.1t</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atendimento a legislação CONTRAN e INMETRO.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42709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2.1.11u   Verificar </a:t>
                      </a:r>
                      <a:r>
                        <a:rPr lang="pt-BR" sz="1600" u="none" strike="noStrike" dirty="0">
                          <a:effectLst/>
                          <a:latin typeface="Times New Roman" panose="02020603050405020304" pitchFamily="18" charset="0"/>
                          <a:cs typeface="Times New Roman" panose="02020603050405020304" pitchFamily="18" charset="0"/>
                        </a:rPr>
                        <a:t>atendimento a legislação CONTRAN e INMETRO.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2845847"/>
            <a:ext cx="2880320" cy="2865549"/>
          </a:xfrm>
          <a:prstGeom prst="rect">
            <a:avLst/>
          </a:prstGeom>
        </p:spPr>
      </p:pic>
    </p:spTree>
    <p:extLst>
      <p:ext uri="{BB962C8B-B14F-4D97-AF65-F5344CB8AC3E}">
        <p14:creationId xmlns:p14="http://schemas.microsoft.com/office/powerpoint/2010/main" val="343239906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3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76387"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28176073"/>
              </p:ext>
            </p:extLst>
          </p:nvPr>
        </p:nvGraphicFramePr>
        <p:xfrm>
          <a:off x="231709" y="3212976"/>
          <a:ext cx="8712968" cy="3115016"/>
        </p:xfrm>
        <a:graphic>
          <a:graphicData uri="http://schemas.openxmlformats.org/drawingml/2006/table">
            <a:tbl>
              <a:tblPr>
                <a:tableStyleId>{5C22544A-7EE6-4342-B048-85BDC9FD1C3A}</a:tableStyleId>
              </a:tblPr>
              <a:tblGrid>
                <a:gridCol w="8712968"/>
              </a:tblGrid>
              <a:tr h="54174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programa deve prever parte rodante,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97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2.2.1.2b   O </a:t>
                      </a:r>
                      <a:r>
                        <a:rPr lang="pt-BR" sz="1600" u="none" strike="noStrike" dirty="0">
                          <a:effectLst/>
                          <a:latin typeface="Times New Roman" panose="02020603050405020304" pitchFamily="18" charset="0"/>
                          <a:cs typeface="Times New Roman" panose="02020603050405020304" pitchFamily="18" charset="0"/>
                        </a:rPr>
                        <a:t>programa deve prever parte rodante, carroçaria,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512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2.2.1.2c   Verificar </a:t>
                      </a:r>
                      <a:r>
                        <a:rPr lang="pt-BR" sz="1600" u="none" strike="noStrike" dirty="0">
                          <a:effectLst/>
                          <a:latin typeface="Times New Roman" panose="02020603050405020304" pitchFamily="18" charset="0"/>
                          <a:cs typeface="Times New Roman" panose="02020603050405020304" pitchFamily="18" charset="0"/>
                        </a:rPr>
                        <a:t>se o programa inclui a manutenção da parte estrutural, paredes, teto, assoalho, sistema de travas no chassi porta container e fechamento, conforme legislação em vigor.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23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2.2.1.2d  O </a:t>
                      </a:r>
                      <a:r>
                        <a:rPr lang="pt-BR" sz="1600" u="none" strike="noStrike" dirty="0">
                          <a:effectLst/>
                          <a:latin typeface="Times New Roman" panose="02020603050405020304" pitchFamily="18" charset="0"/>
                          <a:cs typeface="Times New Roman" panose="02020603050405020304" pitchFamily="18" charset="0"/>
                        </a:rPr>
                        <a:t>programa deve prever parte rodante, carroçaria,  mecânica, elétrica , pneumática, trava twist </a:t>
                      </a:r>
                      <a:r>
                        <a:rPr lang="pt-BR" sz="1600" u="none" strike="noStrike" dirty="0" err="1">
                          <a:effectLst/>
                          <a:latin typeface="Times New Roman" panose="02020603050405020304" pitchFamily="18" charset="0"/>
                          <a:cs typeface="Times New Roman" panose="02020603050405020304" pitchFamily="18" charset="0"/>
                        </a:rPr>
                        <a:t>locks</a:t>
                      </a:r>
                      <a:r>
                        <a:rPr lang="pt-BR" sz="1600" u="none" strike="noStrike" dirty="0">
                          <a:effectLst/>
                          <a:latin typeface="Times New Roman" panose="02020603050405020304" pitchFamily="18" charset="0"/>
                          <a:cs typeface="Times New Roman" panose="02020603050405020304" pitchFamily="18" charset="0"/>
                        </a:rPr>
                        <a:t>,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9439574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1675"/>
            <a:ext cx="91440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2300"/>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50625655"/>
              </p:ext>
            </p:extLst>
          </p:nvPr>
        </p:nvGraphicFramePr>
        <p:xfrm>
          <a:off x="143508" y="2819368"/>
          <a:ext cx="8856984" cy="3417268"/>
        </p:xfrm>
        <a:graphic>
          <a:graphicData uri="http://schemas.openxmlformats.org/drawingml/2006/table">
            <a:tbl>
              <a:tblPr>
                <a:tableStyleId>{5C22544A-7EE6-4342-B048-85BDC9FD1C3A}</a:tableStyleId>
              </a:tblPr>
              <a:tblGrid>
                <a:gridCol w="8856984"/>
              </a:tblGrid>
              <a:tr h="79033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2.2.1.2e</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programa deve prever parte rodante, tanques/vasos,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9033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2.2.1.2f   O </a:t>
                      </a:r>
                      <a:r>
                        <a:rPr lang="pt-BR" sz="1600" u="none" strike="noStrike" dirty="0">
                          <a:effectLst/>
                          <a:latin typeface="Times New Roman" panose="02020603050405020304" pitchFamily="18" charset="0"/>
                          <a:cs typeface="Times New Roman" panose="02020603050405020304" pitchFamily="18" charset="0"/>
                        </a:rPr>
                        <a:t>programa deve prever parte rodante, silos,  mecânica, elétrica , pneumática,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838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2.2.1.2g Verificar </a:t>
                      </a:r>
                      <a:r>
                        <a:rPr lang="pt-BR" sz="1600" u="none" strike="noStrike" dirty="0">
                          <a:effectLst/>
                          <a:latin typeface="Times New Roman" panose="02020603050405020304" pitchFamily="18" charset="0"/>
                          <a:cs typeface="Times New Roman" panose="02020603050405020304" pitchFamily="18" charset="0"/>
                        </a:rPr>
                        <a:t>se o programa inclui a manutenção da parte estrutural, revestimento, isolamento, válvulas,  sistema de travas no chassi porta container, conforme legislação em vigor.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5270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2.2.1.2h Verificar </a:t>
                      </a:r>
                      <a:r>
                        <a:rPr lang="pt-BR" sz="1600" u="none" strike="noStrike" dirty="0">
                          <a:effectLst/>
                          <a:latin typeface="Times New Roman" panose="02020603050405020304" pitchFamily="18" charset="0"/>
                          <a:cs typeface="Times New Roman" panose="02020603050405020304" pitchFamily="18" charset="0"/>
                        </a:rPr>
                        <a:t>se  há um  programa de inspeção e manutenção preventiva.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13449024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5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30372169"/>
              </p:ext>
            </p:extLst>
          </p:nvPr>
        </p:nvGraphicFramePr>
        <p:xfrm>
          <a:off x="1184541" y="2567619"/>
          <a:ext cx="4971635" cy="3695978"/>
        </p:xfrm>
        <a:graphic>
          <a:graphicData uri="http://schemas.openxmlformats.org/drawingml/2006/table">
            <a:tbl>
              <a:tblPr>
                <a:tableStyleId>{5C22544A-7EE6-4342-B048-85BDC9FD1C3A}</a:tableStyleId>
              </a:tblPr>
              <a:tblGrid>
                <a:gridCol w="4971635"/>
              </a:tblGrid>
              <a:tr h="118589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2.2.1.2i Verificar </a:t>
                      </a:r>
                      <a:r>
                        <a:rPr lang="pt-BR" sz="1600" u="none" strike="noStrike" dirty="0">
                          <a:effectLst/>
                          <a:latin typeface="Times New Roman" panose="02020603050405020304" pitchFamily="18" charset="0"/>
                          <a:cs typeface="Times New Roman" panose="02020603050405020304" pitchFamily="18" charset="0"/>
                        </a:rPr>
                        <a:t>se  há um  programa de inspeção e manutenção preventiva</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8448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2.2.1.2j</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atendimento a legislação CONTRAN e INMETRO.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25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2.2.1.2k</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atendimento a legislação CONTRAN e INMETRO</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r>
                        <a:rPr lang="pt-BR" sz="1600" u="none" strike="noStrike" dirty="0" smtClean="0">
                          <a:effectLst/>
                          <a:latin typeface="Times New Roman" panose="02020603050405020304" pitchFamily="18" charset="0"/>
                          <a:cs typeface="Times New Roman" panose="02020603050405020304" pitchFamily="18" charset="0"/>
                        </a:rPr>
                        <a:t>2.2.1.2l  Verificar se </a:t>
                      </a:r>
                      <a:r>
                        <a:rPr lang="pt-BR" sz="1600" u="none" strike="noStrike" baseline="0" dirty="0" smtClean="0">
                          <a:effectLst/>
                          <a:latin typeface="Times New Roman" panose="02020603050405020304" pitchFamily="18" charset="0"/>
                          <a:cs typeface="Times New Roman" panose="02020603050405020304" pitchFamily="18" charset="0"/>
                        </a:rPr>
                        <a:t> instruções de operação contemplam procedimentos de segurança para cada caso.</a:t>
                      </a:r>
                      <a:endParaRPr lang="pt-BR" sz="1600" b="0" i="0" u="none" strike="noStrike" dirty="0" smtClean="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3106907"/>
            <a:ext cx="2639888" cy="2626351"/>
          </a:xfrm>
          <a:prstGeom prst="rect">
            <a:avLst/>
          </a:prstGeom>
        </p:spPr>
      </p:pic>
    </p:spTree>
    <p:extLst>
      <p:ext uri="{BB962C8B-B14F-4D97-AF65-F5344CB8AC3E}">
        <p14:creationId xmlns:p14="http://schemas.microsoft.com/office/powerpoint/2010/main" val="251011528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66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 y="552300"/>
            <a:ext cx="9144000" cy="220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624662026"/>
              </p:ext>
            </p:extLst>
          </p:nvPr>
        </p:nvGraphicFramePr>
        <p:xfrm>
          <a:off x="107504" y="2957006"/>
          <a:ext cx="8856984" cy="3658231"/>
        </p:xfrm>
        <a:graphic>
          <a:graphicData uri="http://schemas.openxmlformats.org/drawingml/2006/table">
            <a:tbl>
              <a:tblPr>
                <a:tableStyleId>{5C22544A-7EE6-4342-B048-85BDC9FD1C3A}</a:tableStyleId>
              </a:tblPr>
              <a:tblGrid>
                <a:gridCol w="8856984"/>
              </a:tblGrid>
              <a:tr h="137309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2.2.1.3a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as autorizações de trabalho para entrada em espaço confinado, por colaborador próprio ou terceiro, tomar como base a NR 33,  contemplam medidas prévias de medição de nível de oxigênio, uso de equipamento respiratório apropriado e inspecionado e acompanhado por homem fora do espaço confinado, condições em que o trabalho deve ser realizado , advertências e proibições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504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2.2.1.3b  Verificar </a:t>
                      </a:r>
                      <a:r>
                        <a:rPr lang="pt-BR" sz="1600" u="none" strike="noStrike" dirty="0">
                          <a:effectLst/>
                          <a:latin typeface="Times New Roman" panose="02020603050405020304" pitchFamily="18" charset="0"/>
                          <a:cs typeface="Times New Roman" panose="02020603050405020304" pitchFamily="18" charset="0"/>
                        </a:rPr>
                        <a:t>se as autorizações de trabalho em bacias de contenção, por colaborador próprio ou terceiro, (Ex. NR 20 para inflamáveis) , reparos em bacia de tanque de combustível, contemplam medidas apropriadas de proteção para realização do trabalho em segurança no ambiente, uso de EPIS as advertências e proibições.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346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2.2.1.3c   Verificar </a:t>
                      </a:r>
                      <a:r>
                        <a:rPr lang="pt-BR" sz="1600" u="none" strike="noStrike" dirty="0">
                          <a:effectLst/>
                          <a:latin typeface="Times New Roman" panose="02020603050405020304" pitchFamily="18" charset="0"/>
                          <a:cs typeface="Times New Roman" panose="02020603050405020304" pitchFamily="18" charset="0"/>
                        </a:rPr>
                        <a:t>se as autorizações de trabalho à quente, por colaborador próprio ou terceiro, ( NR 15)  ex. oficinas mecânicas que realizam soldas, reparo em serpentinas, aplicação de vapor, contemplam medidas apropriadas de proteção para realização do trabalho em segurança no ambiente, uso de EPIS as advertências e proibições.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8315991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7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9978"/>
            <a:ext cx="9144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46253"/>
            <a:ext cx="9144001" cy="154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2022002"/>
              </p:ext>
            </p:extLst>
          </p:nvPr>
        </p:nvGraphicFramePr>
        <p:xfrm>
          <a:off x="262743" y="3044957"/>
          <a:ext cx="8748463" cy="3219074"/>
        </p:xfrm>
        <a:graphic>
          <a:graphicData uri="http://schemas.openxmlformats.org/drawingml/2006/table">
            <a:tbl>
              <a:tblPr>
                <a:tableStyleId>{5C22544A-7EE6-4342-B048-85BDC9FD1C3A}</a:tableStyleId>
              </a:tblPr>
              <a:tblGrid>
                <a:gridCol w="8748463"/>
              </a:tblGrid>
              <a:tr h="12482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2.2.1.3d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as autorizações de trabalho à frio, por colaborador próprio ou terceiro, considerar como referência a NR 15,  contemplam medidas apropriadas de proteção para realização do trabalho em segurança no ambiente, uso de EPIS e roupas de proteção contra o frio, as advertências e proibições.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446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2.2.1.3e   Verificar </a:t>
                      </a:r>
                      <a:r>
                        <a:rPr lang="pt-BR" sz="1600" u="none" strike="noStrike" dirty="0">
                          <a:effectLst/>
                          <a:latin typeface="Times New Roman" panose="02020603050405020304" pitchFamily="18" charset="0"/>
                          <a:cs typeface="Times New Roman" panose="02020603050405020304" pitchFamily="18" charset="0"/>
                        </a:rPr>
                        <a:t>se há permissão de trabalho para equipamentos energizados , por colaborador próprio ou terceiro,  NR 10,  e se recomenda que a tarefa seja feita por eletricista credenciado para  tensão considerada.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262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2.2.1.3f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permissão de </a:t>
                      </a:r>
                      <a:r>
                        <a:rPr lang="pt-BR" sz="1600" u="none" strike="noStrike" dirty="0" smtClean="0">
                          <a:effectLst/>
                          <a:latin typeface="Times New Roman" panose="02020603050405020304" pitchFamily="18" charset="0"/>
                          <a:cs typeface="Times New Roman" panose="02020603050405020304" pitchFamily="18" charset="0"/>
                        </a:rPr>
                        <a:t>trabalho </a:t>
                      </a:r>
                      <a:r>
                        <a:rPr lang="pt-BR" sz="1600" u="none" strike="noStrike" dirty="0">
                          <a:effectLst/>
                          <a:latin typeface="Times New Roman" panose="02020603050405020304" pitchFamily="18" charset="0"/>
                          <a:cs typeface="Times New Roman" panose="02020603050405020304" pitchFamily="18" charset="0"/>
                        </a:rPr>
                        <a:t>em altura, por colaborador próprio ou terceiro, ex. manutenções , carga e descarga, tomar como base a  NR 35. Obrigatório uso de linha de vida e ponto de ancoragem compatível com o peso do operador, para tarefas acima de 2 metros de altura,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5519830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8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1093" cy="268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191585833"/>
              </p:ext>
            </p:extLst>
          </p:nvPr>
        </p:nvGraphicFramePr>
        <p:xfrm>
          <a:off x="107504" y="3435053"/>
          <a:ext cx="8928992" cy="3162300"/>
        </p:xfrm>
        <a:graphic>
          <a:graphicData uri="http://schemas.openxmlformats.org/drawingml/2006/table">
            <a:tbl>
              <a:tblPr>
                <a:tableStyleId>{5C22544A-7EE6-4342-B048-85BDC9FD1C3A}</a:tableStyleId>
              </a:tblPr>
              <a:tblGrid>
                <a:gridCol w="8928992"/>
              </a:tblGrid>
              <a:tr h="11430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2.2.2.1a  Deve </a:t>
                      </a:r>
                      <a:r>
                        <a:rPr lang="pt-BR" sz="1600" u="none" strike="noStrike" dirty="0">
                          <a:effectLst/>
                          <a:latin typeface="Times New Roman" panose="02020603050405020304" pitchFamily="18" charset="0"/>
                          <a:cs typeface="Times New Roman" panose="02020603050405020304" pitchFamily="18" charset="0"/>
                        </a:rPr>
                        <a:t>haver um procedimento claro e compreensível, definindo em detalhes quais EPIs devem ser usados e em quais circunstância, levando em conta as instruções do cliente</a:t>
                      </a:r>
                      <a:r>
                        <a:rPr lang="pt-BR" sz="1600" u="none" strike="noStrike" dirty="0" smtClean="0">
                          <a:effectLst/>
                          <a:latin typeface="Times New Roman" panose="02020603050405020304" pitchFamily="18" charset="0"/>
                          <a:cs typeface="Times New Roman" panose="02020603050405020304" pitchFamily="18" charset="0"/>
                        </a:rPr>
                        <a:t>. Verificar </a:t>
                      </a:r>
                      <a:r>
                        <a:rPr lang="pt-BR" sz="1600" u="none" strike="noStrike" dirty="0">
                          <a:effectLst/>
                          <a:latin typeface="Times New Roman" panose="02020603050405020304" pitchFamily="18" charset="0"/>
                          <a:cs typeface="Times New Roman" panose="02020603050405020304" pitchFamily="18" charset="0"/>
                        </a:rPr>
                        <a:t>em  detalhes. Além disso, cada procedimento operacional deve especificar quais são os </a:t>
                      </a:r>
                      <a:r>
                        <a:rPr lang="pt-BR" sz="1600" u="none" strike="noStrike" dirty="0" smtClean="0">
                          <a:effectLst/>
                          <a:latin typeface="Times New Roman" panose="02020603050405020304" pitchFamily="18" charset="0"/>
                          <a:cs typeface="Times New Roman" panose="02020603050405020304" pitchFamily="18" charset="0"/>
                        </a:rPr>
                        <a:t>EPIs </a:t>
                      </a:r>
                      <a:r>
                        <a:rPr lang="pt-BR" sz="1600" u="none" strike="noStrike" dirty="0">
                          <a:effectLst/>
                          <a:latin typeface="Times New Roman" panose="02020603050405020304" pitchFamily="18" charset="0"/>
                          <a:cs typeface="Times New Roman" panose="02020603050405020304" pitchFamily="18" charset="0"/>
                        </a:rPr>
                        <a:t>adequados para cada produto e ou operação.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2.2.2.1b A </a:t>
                      </a:r>
                      <a:r>
                        <a:rPr lang="pt-BR" sz="1600" u="none" strike="noStrike" dirty="0">
                          <a:effectLst/>
                          <a:latin typeface="Times New Roman" panose="02020603050405020304" pitchFamily="18" charset="0"/>
                          <a:cs typeface="Times New Roman" panose="02020603050405020304" pitchFamily="18" charset="0"/>
                        </a:rPr>
                        <a:t>inspeção dos equipamentos deve ser documentada, com indicação da data de inspeção, nome do inspetor e comentários. A regularidade será definida de acordo com as  condições de uso e conservação do equipamento.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049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2.2.2.1c  O </a:t>
                      </a:r>
                      <a:r>
                        <a:rPr lang="pt-BR" sz="1600" u="none" strike="noStrike" dirty="0">
                          <a:effectLst/>
                          <a:latin typeface="Times New Roman" panose="02020603050405020304" pitchFamily="18" charset="0"/>
                          <a:cs typeface="Times New Roman" panose="02020603050405020304" pitchFamily="18" charset="0"/>
                        </a:rPr>
                        <a:t>auditor deve verificar se  foi considerado na definição dos EPIs  as exigências para produtos com perigos específicos e operação . Usar como referência os produtos cuja quantidade limitada na embalagem ou isenta no veículo for igual a Zero, de acordo com a legislação.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695454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19968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 y="555340"/>
            <a:ext cx="91327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 y="1012540"/>
            <a:ext cx="9130207"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062" y="3120132"/>
            <a:ext cx="2886557" cy="2232248"/>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1719739344"/>
              </p:ext>
            </p:extLst>
          </p:nvPr>
        </p:nvGraphicFramePr>
        <p:xfrm>
          <a:off x="1433451" y="2848699"/>
          <a:ext cx="4755611" cy="3768418"/>
        </p:xfrm>
        <a:graphic>
          <a:graphicData uri="http://schemas.openxmlformats.org/drawingml/2006/table">
            <a:tbl>
              <a:tblPr>
                <a:tableStyleId>{5C22544A-7EE6-4342-B048-85BDC9FD1C3A}</a:tableStyleId>
              </a:tblPr>
              <a:tblGrid>
                <a:gridCol w="4755611"/>
              </a:tblGrid>
              <a:tr h="10766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2.2.2.1d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Verificação </a:t>
                      </a:r>
                      <a:r>
                        <a:rPr lang="pt-BR" sz="1600" u="none" strike="noStrike" dirty="0">
                          <a:effectLst/>
                          <a:latin typeface="Times New Roman" panose="02020603050405020304" pitchFamily="18" charset="0"/>
                          <a:cs typeface="Times New Roman" panose="02020603050405020304" pitchFamily="18" charset="0"/>
                        </a:rPr>
                        <a:t>local mediante o estabelecido em procedimento para cada produto ou operação.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150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2.2.2.1e Verificação </a:t>
                      </a:r>
                      <a:r>
                        <a:rPr lang="pt-BR" sz="1600" u="none" strike="noStrike" dirty="0">
                          <a:effectLst/>
                          <a:latin typeface="Times New Roman" panose="02020603050405020304" pitchFamily="18" charset="0"/>
                          <a:cs typeface="Times New Roman" panose="02020603050405020304" pitchFamily="18" charset="0"/>
                        </a:rPr>
                        <a:t>da existência dos protocolos de entrega, substituições, registros de inspeção ,disponibilidade e preservação em estoques para troca.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766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2.2.2.1f Verificar </a:t>
                      </a:r>
                      <a:r>
                        <a:rPr lang="pt-BR" sz="1600" u="none" strike="noStrike" dirty="0">
                          <a:effectLst/>
                          <a:latin typeface="Times New Roman" panose="02020603050405020304" pitchFamily="18" charset="0"/>
                          <a:cs typeface="Times New Roman" panose="02020603050405020304" pitchFamily="18" charset="0"/>
                        </a:rPr>
                        <a:t>se os EPIs possuem marca indelével do Certificado de Aprovação gravado nas peças e dentro da validade.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2898181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 y="559872"/>
            <a:ext cx="9144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65810568"/>
              </p:ext>
            </p:extLst>
          </p:nvPr>
        </p:nvGraphicFramePr>
        <p:xfrm>
          <a:off x="80275" y="3332989"/>
          <a:ext cx="8956222" cy="3363955"/>
        </p:xfrm>
        <a:graphic>
          <a:graphicData uri="http://schemas.openxmlformats.org/drawingml/2006/table">
            <a:tbl>
              <a:tblPr>
                <a:tableStyleId>{5C22544A-7EE6-4342-B048-85BDC9FD1C3A}</a:tableStyleId>
              </a:tblPr>
              <a:tblGrid>
                <a:gridCol w="8956222"/>
              </a:tblGrid>
              <a:tr h="11978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2.2.2.2a  Deve </a:t>
                      </a:r>
                      <a:r>
                        <a:rPr lang="pt-BR" sz="1600" u="none" strike="noStrike" dirty="0">
                          <a:effectLst/>
                          <a:latin typeface="Times New Roman" panose="02020603050405020304" pitchFamily="18" charset="0"/>
                          <a:cs typeface="Times New Roman" panose="02020603050405020304" pitchFamily="18" charset="0"/>
                        </a:rPr>
                        <a:t>haver um procedimento claro e compreensível, definindo em detalhes quais EPIs devem ser usados e em quais circunstância, levando em conta as instruções do cliente</a:t>
                      </a:r>
                      <a:r>
                        <a:rPr lang="pt-BR" sz="1600" u="none" strike="noStrike" dirty="0" smtClean="0">
                          <a:effectLst/>
                          <a:latin typeface="Times New Roman" panose="02020603050405020304" pitchFamily="18" charset="0"/>
                          <a:cs typeface="Times New Roman" panose="02020603050405020304" pitchFamily="18" charset="0"/>
                        </a:rPr>
                        <a:t>. Verificar </a:t>
                      </a:r>
                      <a:r>
                        <a:rPr lang="pt-BR" sz="1600" u="none" strike="noStrike" dirty="0">
                          <a:effectLst/>
                          <a:latin typeface="Times New Roman" panose="02020603050405020304" pitchFamily="18" charset="0"/>
                          <a:cs typeface="Times New Roman" panose="02020603050405020304" pitchFamily="18" charset="0"/>
                        </a:rPr>
                        <a:t>em  detalhes. Além disso, cada procedimento operacional deve especificar quais são os </a:t>
                      </a:r>
                      <a:r>
                        <a:rPr lang="pt-BR" sz="1600" u="none" strike="noStrike" dirty="0" smtClean="0">
                          <a:effectLst/>
                          <a:latin typeface="Times New Roman" panose="02020603050405020304" pitchFamily="18" charset="0"/>
                          <a:cs typeface="Times New Roman" panose="02020603050405020304" pitchFamily="18" charset="0"/>
                        </a:rPr>
                        <a:t>EPIs </a:t>
                      </a:r>
                      <a:r>
                        <a:rPr lang="pt-BR" sz="1600" u="none" strike="noStrike" dirty="0">
                          <a:effectLst/>
                          <a:latin typeface="Times New Roman" panose="02020603050405020304" pitchFamily="18" charset="0"/>
                          <a:cs typeface="Times New Roman" panose="02020603050405020304" pitchFamily="18" charset="0"/>
                        </a:rPr>
                        <a:t>adequados para cada produto e ou operação.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582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2.2.2.2b A </a:t>
                      </a:r>
                      <a:r>
                        <a:rPr lang="pt-BR" sz="1600" u="none" strike="noStrike" dirty="0">
                          <a:effectLst/>
                          <a:latin typeface="Times New Roman" panose="02020603050405020304" pitchFamily="18" charset="0"/>
                          <a:cs typeface="Times New Roman" panose="02020603050405020304" pitchFamily="18" charset="0"/>
                        </a:rPr>
                        <a:t>inspeção dos equipamentos deve ser documentada, com indicação da data de inspeção, nome do inspetor e comentários. A regularidade será definida de acordo com as  condições de uso e conservação do equipamento.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0782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2.2.2.2c  O </a:t>
                      </a:r>
                      <a:r>
                        <a:rPr lang="pt-BR" sz="1600" u="none" strike="noStrike" dirty="0">
                          <a:effectLst/>
                          <a:latin typeface="Times New Roman" panose="02020603050405020304" pitchFamily="18" charset="0"/>
                          <a:cs typeface="Times New Roman" panose="02020603050405020304" pitchFamily="18" charset="0"/>
                        </a:rPr>
                        <a:t>auditor deve verificar se  foi considerado na definição dos EPIs  as exigências para produtos com perigos específicos e operação . Usar como referência os produtos cuja quantidade limitada na embalagem ou isenta no veículo for igual a Zero, de acordo com a legislação.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465092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8" name="Espaço Reservado para Texto 2"/>
          <p:cNvSpPr>
            <a:spLocks noGrp="1"/>
          </p:cNvSpPr>
          <p:nvPr>
            <p:ph type="body" sz="quarter" idx="13"/>
          </p:nvPr>
        </p:nvSpPr>
        <p:spPr>
          <a:xfrm>
            <a:off x="5508104" y="1052736"/>
            <a:ext cx="3384376" cy="4358116"/>
          </a:xfrm>
          <a:prstGeom prst="rect">
            <a:avLst/>
          </a:prstGeom>
          <a:ln>
            <a:solidFill>
              <a:schemeClr val="accent6"/>
            </a:solidFill>
          </a:ln>
        </p:spPr>
        <p:txBody>
          <a:bodyPr wrap="square">
            <a:spAutoFit/>
          </a:bodyPr>
          <a:lstStyle/>
          <a:p>
            <a:pPr marL="0" indent="0" algn="just">
              <a:buNone/>
              <a:defRPr/>
            </a:pPr>
            <a:r>
              <a:rPr lang="pt-BR" sz="1800" b="1" i="1" dirty="0" smtClean="0">
                <a:solidFill>
                  <a:schemeClr val="tx2">
                    <a:lumMod val="50000"/>
                  </a:schemeClr>
                </a:solidFill>
                <a:latin typeface="Times New Roman" pitchFamily="18" charset="0"/>
                <a:cs typeface="Times New Roman" pitchFamily="18" charset="0"/>
              </a:rPr>
              <a:t>Cenário : </a:t>
            </a:r>
            <a:r>
              <a:rPr lang="pt-BR" sz="1800" b="0" dirty="0" smtClean="0">
                <a:solidFill>
                  <a:schemeClr val="tx2">
                    <a:lumMod val="50000"/>
                  </a:schemeClr>
                </a:solidFill>
                <a:latin typeface="Times New Roman" pitchFamily="18" charset="0"/>
                <a:cs typeface="Times New Roman" pitchFamily="18" charset="0"/>
              </a:rPr>
              <a:t>Oferta </a:t>
            </a:r>
            <a:r>
              <a:rPr lang="pt-BR" sz="1800" b="0" dirty="0">
                <a:solidFill>
                  <a:schemeClr val="tx2">
                    <a:lumMod val="50000"/>
                  </a:schemeClr>
                </a:solidFill>
                <a:latin typeface="Times New Roman" pitchFamily="18" charset="0"/>
                <a:cs typeface="Times New Roman" pitchFamily="18" charset="0"/>
              </a:rPr>
              <a:t>decrescente de motoristas para viajar e de motoristas preparados para dirigir caminhões de qualquer porte e </a:t>
            </a:r>
            <a:r>
              <a:rPr lang="pt-BR" sz="1800" b="0" dirty="0" smtClean="0">
                <a:solidFill>
                  <a:schemeClr val="tx2">
                    <a:lumMod val="50000"/>
                  </a:schemeClr>
                </a:solidFill>
                <a:latin typeface="Times New Roman" pitchFamily="18" charset="0"/>
                <a:cs typeface="Times New Roman" pitchFamily="18" charset="0"/>
              </a:rPr>
              <a:t>idade, mais vagas que motoristas</a:t>
            </a:r>
            <a:endParaRPr lang="pt-BR" sz="1800" b="0" dirty="0">
              <a:solidFill>
                <a:schemeClr val="tx2">
                  <a:lumMod val="50000"/>
                </a:schemeClr>
              </a:solidFill>
              <a:latin typeface="Times New Roman" pitchFamily="18" charset="0"/>
              <a:cs typeface="Times New Roman" pitchFamily="18" charset="0"/>
            </a:endParaRPr>
          </a:p>
          <a:p>
            <a:pPr algn="just">
              <a:defRPr/>
            </a:pPr>
            <a:endParaRPr lang="pt-BR" sz="1800" b="0" dirty="0">
              <a:solidFill>
                <a:schemeClr val="tx2">
                  <a:lumMod val="50000"/>
                </a:schemeClr>
              </a:solidFill>
              <a:latin typeface="Times New Roman" pitchFamily="18" charset="0"/>
              <a:cs typeface="Times New Roman" pitchFamily="18" charset="0"/>
            </a:endParaRPr>
          </a:p>
          <a:p>
            <a:pPr marL="0" indent="0" algn="just">
              <a:buNone/>
              <a:defRPr/>
            </a:pPr>
            <a:r>
              <a:rPr lang="pt-BR" sz="1800" b="1" i="1" dirty="0">
                <a:solidFill>
                  <a:schemeClr val="tx2">
                    <a:lumMod val="50000"/>
                  </a:schemeClr>
                </a:solidFill>
                <a:latin typeface="Times New Roman" pitchFamily="18" charset="0"/>
                <a:cs typeface="Times New Roman" pitchFamily="18" charset="0"/>
              </a:rPr>
              <a:t>Impacto</a:t>
            </a:r>
            <a:r>
              <a:rPr lang="pt-BR" sz="1800" b="0" dirty="0">
                <a:solidFill>
                  <a:schemeClr val="tx2">
                    <a:lumMod val="50000"/>
                  </a:schemeClr>
                </a:solidFill>
                <a:latin typeface="Times New Roman" pitchFamily="18" charset="0"/>
                <a:cs typeface="Times New Roman" pitchFamily="18" charset="0"/>
              </a:rPr>
              <a:t> : direto </a:t>
            </a:r>
            <a:r>
              <a:rPr lang="pt-BR" sz="1800" b="0" dirty="0" smtClean="0">
                <a:solidFill>
                  <a:schemeClr val="tx2">
                    <a:lumMod val="50000"/>
                  </a:schemeClr>
                </a:solidFill>
                <a:latin typeface="Times New Roman" pitchFamily="18" charset="0"/>
                <a:cs typeface="Times New Roman" pitchFamily="18" charset="0"/>
              </a:rPr>
              <a:t> no  processo  </a:t>
            </a:r>
            <a:r>
              <a:rPr lang="pt-BR" sz="1800" b="0" dirty="0">
                <a:solidFill>
                  <a:schemeClr val="tx2">
                    <a:lumMod val="50000"/>
                  </a:schemeClr>
                </a:solidFill>
                <a:latin typeface="Times New Roman" pitchFamily="18" charset="0"/>
                <a:cs typeface="Times New Roman" pitchFamily="18" charset="0"/>
              </a:rPr>
              <a:t>seletivo </a:t>
            </a:r>
            <a:r>
              <a:rPr lang="pt-BR" sz="1800" b="0" dirty="0" smtClean="0">
                <a:solidFill>
                  <a:schemeClr val="tx2">
                    <a:lumMod val="50000"/>
                  </a:schemeClr>
                </a:solidFill>
                <a:latin typeface="Times New Roman" pitchFamily="18" charset="0"/>
                <a:cs typeface="Times New Roman" pitchFamily="18" charset="0"/>
              </a:rPr>
              <a:t> das  transportadoras, ampliação  do   uso  de agregados,   transportadoras   que   tradicionalmente  só    operavam com motoristas próprios passam a recorrer a agregados, e não raro,  com   caminhões    parados   no pátio, sem operadores.</a:t>
            </a:r>
            <a:endParaRPr lang="pt-BR" sz="1800" b="0" dirty="0">
              <a:solidFill>
                <a:schemeClr val="tx2">
                  <a:lumMod val="50000"/>
                </a:schemeClr>
              </a:solidFill>
              <a:latin typeface="Times New Roman" pitchFamily="18" charset="0"/>
              <a:cs typeface="Times New Roman" pitchFamily="18" charset="0"/>
            </a:endParaRPr>
          </a:p>
        </p:txBody>
      </p:sp>
      <p:graphicFrame>
        <p:nvGraphicFramePr>
          <p:cNvPr id="3" name="Diagrama 2"/>
          <p:cNvGraphicFramePr/>
          <p:nvPr>
            <p:extLst>
              <p:ext uri="{D42A27DB-BD31-4B8C-83A1-F6EECF244321}">
                <p14:modId xmlns:p14="http://schemas.microsoft.com/office/powerpoint/2010/main" val="2627871943"/>
              </p:ext>
            </p:extLst>
          </p:nvPr>
        </p:nvGraphicFramePr>
        <p:xfrm>
          <a:off x="251520" y="980728"/>
          <a:ext cx="504056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31963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1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2" y="552300"/>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5" y="1027172"/>
            <a:ext cx="91440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83664431"/>
              </p:ext>
            </p:extLst>
          </p:nvPr>
        </p:nvGraphicFramePr>
        <p:xfrm>
          <a:off x="1331640" y="2970650"/>
          <a:ext cx="4968552" cy="3481614"/>
        </p:xfrm>
        <a:graphic>
          <a:graphicData uri="http://schemas.openxmlformats.org/drawingml/2006/table">
            <a:tbl>
              <a:tblPr>
                <a:tableStyleId>{5C22544A-7EE6-4342-B048-85BDC9FD1C3A}</a:tableStyleId>
              </a:tblPr>
              <a:tblGrid>
                <a:gridCol w="4968552"/>
              </a:tblGrid>
              <a:tr h="9947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2.2.2.2d Verificação </a:t>
                      </a:r>
                      <a:r>
                        <a:rPr lang="pt-BR" sz="1600" u="none" strike="noStrike" dirty="0">
                          <a:effectLst/>
                          <a:latin typeface="Times New Roman" panose="02020603050405020304" pitchFamily="18" charset="0"/>
                          <a:cs typeface="Times New Roman" panose="02020603050405020304" pitchFamily="18" charset="0"/>
                        </a:rPr>
                        <a:t>local mediante o estabelecido em procedimento para cada produto ou operação.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4921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2.2.2.2e Verificação </a:t>
                      </a:r>
                      <a:r>
                        <a:rPr lang="pt-BR" sz="1600" u="none" strike="noStrike" dirty="0">
                          <a:effectLst/>
                          <a:latin typeface="Times New Roman" panose="02020603050405020304" pitchFamily="18" charset="0"/>
                          <a:cs typeface="Times New Roman" panose="02020603050405020304" pitchFamily="18" charset="0"/>
                        </a:rPr>
                        <a:t>da existência dos protocolos de entrega, substituições, registros de inspeção ,disponibilidade e preservação em estoques para troca.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947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2.2.2.2f Verificar </a:t>
                      </a:r>
                      <a:r>
                        <a:rPr lang="pt-BR" sz="1600" u="none" strike="noStrike" dirty="0">
                          <a:effectLst/>
                          <a:latin typeface="Times New Roman" panose="02020603050405020304" pitchFamily="18" charset="0"/>
                          <a:cs typeface="Times New Roman" panose="02020603050405020304" pitchFamily="18" charset="0"/>
                        </a:rPr>
                        <a:t>se os EPIs possuem marca indelével do Certificado de Aprovação gravado nas peças e dentro da validade.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8529901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2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 y="567377"/>
            <a:ext cx="9144000" cy="27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94164283"/>
              </p:ext>
            </p:extLst>
          </p:nvPr>
        </p:nvGraphicFramePr>
        <p:xfrm>
          <a:off x="115550" y="3497604"/>
          <a:ext cx="8912899" cy="3060633"/>
        </p:xfrm>
        <a:graphic>
          <a:graphicData uri="http://schemas.openxmlformats.org/drawingml/2006/table">
            <a:tbl>
              <a:tblPr>
                <a:tableStyleId>{5C22544A-7EE6-4342-B048-85BDC9FD1C3A}</a:tableStyleId>
              </a:tblPr>
              <a:tblGrid>
                <a:gridCol w="8912899"/>
              </a:tblGrid>
              <a:tr h="133902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2.2.3.1  Verificar </a:t>
                      </a:r>
                      <a:r>
                        <a:rPr lang="pt-BR" sz="1600" u="none" strike="noStrike" dirty="0">
                          <a:effectLst/>
                          <a:latin typeface="Times New Roman" panose="02020603050405020304" pitchFamily="18" charset="0"/>
                          <a:cs typeface="Times New Roman" panose="02020603050405020304" pitchFamily="18" charset="0"/>
                        </a:rPr>
                        <a:t>se os motoristas tem procedimentos/instruções escritas para o estacionamento de veículos. Para produtos perigosos  existem exigências especificas adicionais .  Verificar  evidências de que a empresa instrui os motoristas para o estacionamento indicados no </a:t>
                      </a:r>
                      <a:r>
                        <a:rPr lang="pt-BR" sz="1600" u="none" strike="noStrike" dirty="0" err="1">
                          <a:effectLst/>
                          <a:latin typeface="Times New Roman" panose="02020603050405020304" pitchFamily="18" charset="0"/>
                          <a:cs typeface="Times New Roman" panose="02020603050405020304" pitchFamily="18" charset="0"/>
                        </a:rPr>
                        <a:t>rotograma</a:t>
                      </a:r>
                      <a:r>
                        <a:rPr lang="pt-BR" sz="1600" u="none" strike="noStrike" dirty="0">
                          <a:effectLst/>
                          <a:latin typeface="Times New Roman" panose="02020603050405020304" pitchFamily="18" charset="0"/>
                          <a:cs typeface="Times New Roman" panose="02020603050405020304" pitchFamily="18" charset="0"/>
                        </a:rPr>
                        <a:t>, planejamento de viagem, manual do motorista. Entrevistar motoristas  escolhidos </a:t>
                      </a:r>
                      <a:r>
                        <a:rPr lang="pt-BR" sz="1600" u="none" strike="noStrike" dirty="0" smtClean="0">
                          <a:effectLst/>
                          <a:latin typeface="Times New Roman" panose="02020603050405020304" pitchFamily="18" charset="0"/>
                          <a:cs typeface="Times New Roman" panose="02020603050405020304" pitchFamily="18" charset="0"/>
                        </a:rPr>
                        <a:t>aleatoriamente </a:t>
                      </a:r>
                      <a:r>
                        <a:rPr lang="pt-BR" sz="1600" u="none" strike="noStrike" dirty="0">
                          <a:effectLst/>
                          <a:latin typeface="Times New Roman" panose="02020603050405020304" pitchFamily="18" charset="0"/>
                          <a:cs typeface="Times New Roman" panose="02020603050405020304" pitchFamily="18" charset="0"/>
                        </a:rPr>
                        <a:t>se eles conhecem essas instruções.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825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2.2.3.2 </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mesmo procedimentos de 2.2.3.1 para motoristas </a:t>
                      </a:r>
                      <a:r>
                        <a:rPr lang="pt-BR" sz="1600" u="none" strike="noStrike" dirty="0" smtClean="0">
                          <a:effectLst/>
                          <a:latin typeface="Times New Roman" panose="02020603050405020304" pitchFamily="18" charset="0"/>
                          <a:cs typeface="Times New Roman" panose="02020603050405020304" pitchFamily="18" charset="0"/>
                        </a:rPr>
                        <a:t>subcontratados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564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2.2.3.3  Esse </a:t>
                      </a:r>
                      <a:r>
                        <a:rPr lang="pt-BR" sz="1600" u="none" strike="noStrike" dirty="0">
                          <a:effectLst/>
                          <a:latin typeface="Times New Roman" panose="02020603050405020304" pitchFamily="18" charset="0"/>
                          <a:cs typeface="Times New Roman" panose="02020603050405020304" pitchFamily="18" charset="0"/>
                        </a:rPr>
                        <a:t>procedimento deve estar em vigor no local para garantir a segregação  de  produtos  perigosos ou não perigosos . Isto é essencial para minimizar os riscos em caso de emergência . Em alguns casos essa orientação pode estar especificada na autorização ambiental do local . </a:t>
                      </a:r>
                      <a:endParaRPr lang="pt-BR" sz="16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tc>
              </a:tr>
              <a:tr h="3825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2.2.3.4  O </a:t>
                      </a:r>
                      <a:r>
                        <a:rPr lang="pt-BR" sz="1600" u="none" strike="noStrike" dirty="0">
                          <a:effectLst/>
                          <a:latin typeface="Times New Roman" panose="02020603050405020304" pitchFamily="18" charset="0"/>
                          <a:cs typeface="Times New Roman" panose="02020603050405020304" pitchFamily="18" charset="0"/>
                        </a:rPr>
                        <a:t>mesmo procedimento item 2.2.3.3 para veículos subcontratados.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432771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3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7" y="552300"/>
            <a:ext cx="9099146" cy="258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63909657"/>
              </p:ext>
            </p:extLst>
          </p:nvPr>
        </p:nvGraphicFramePr>
        <p:xfrm>
          <a:off x="145356" y="3436758"/>
          <a:ext cx="8819131" cy="3202942"/>
        </p:xfrm>
        <a:graphic>
          <a:graphicData uri="http://schemas.openxmlformats.org/drawingml/2006/table">
            <a:tbl>
              <a:tblPr>
                <a:tableStyleId>{5C22544A-7EE6-4342-B048-85BDC9FD1C3A}</a:tableStyleId>
              </a:tblPr>
              <a:tblGrid>
                <a:gridCol w="8819131"/>
              </a:tblGrid>
              <a:tr h="10858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2.2.4.1a   O </a:t>
                      </a:r>
                      <a:r>
                        <a:rPr lang="pt-BR" sz="1600" u="none" strike="noStrike" dirty="0">
                          <a:effectLst/>
                          <a:latin typeface="Times New Roman" panose="02020603050405020304" pitchFamily="18" charset="0"/>
                          <a:cs typeface="Times New Roman" panose="02020603050405020304" pitchFamily="18" charset="0"/>
                        </a:rPr>
                        <a:t>Plano escrito de emergências deve cobrir todos os itens listados e ser atualizado regularmente. Checar se todos os arranjos e acordos descritos existem e estão vigentes. O Plano de emergências deve cobrir atividades dentro e fora da empresa, se houver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810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2.2.4.1b   Uma </a:t>
                      </a:r>
                      <a:r>
                        <a:rPr lang="pt-BR" sz="1600" u="none" strike="noStrike" dirty="0">
                          <a:effectLst/>
                          <a:latin typeface="Times New Roman" panose="02020603050405020304" pitchFamily="18" charset="0"/>
                          <a:cs typeface="Times New Roman" panose="02020603050405020304" pitchFamily="18" charset="0"/>
                        </a:rPr>
                        <a:t>matriz de acionamento com as responsabilidades individuais dentro do plano deve ser elaborada. Verificar se cada indivíduo  conhece sua responsabilidade particular em caso de emergência.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2.2.4.1c    A </a:t>
                      </a:r>
                      <a:r>
                        <a:rPr lang="pt-BR" sz="1600" u="none" strike="noStrike" dirty="0">
                          <a:effectLst/>
                          <a:latin typeface="Times New Roman" panose="02020603050405020304" pitchFamily="18" charset="0"/>
                          <a:cs typeface="Times New Roman" panose="02020603050405020304" pitchFamily="18" charset="0"/>
                        </a:rPr>
                        <a:t>empresa deve apresentar um acordo \contrato com empresas de atendimento externo de emergência.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58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2.2.4.1d   Quando </a:t>
                      </a:r>
                      <a:r>
                        <a:rPr lang="pt-BR" sz="1600" u="none" strike="noStrike" dirty="0">
                          <a:effectLst/>
                          <a:latin typeface="Times New Roman" panose="02020603050405020304" pitchFamily="18" charset="0"/>
                          <a:cs typeface="Times New Roman" panose="02020603050405020304" pitchFamily="18" charset="0"/>
                        </a:rPr>
                        <a:t>empresas subcontratadas para atendimento de emergências o contrato ou acordo deve prever em seu escopo atendimento 24 horas dias na rota definida.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462505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4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 y="584619"/>
            <a:ext cx="9142715" cy="169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263047787"/>
              </p:ext>
            </p:extLst>
          </p:nvPr>
        </p:nvGraphicFramePr>
        <p:xfrm>
          <a:off x="1184541" y="2506082"/>
          <a:ext cx="5115651" cy="3720412"/>
        </p:xfrm>
        <a:graphic>
          <a:graphicData uri="http://schemas.openxmlformats.org/drawingml/2006/table">
            <a:tbl>
              <a:tblPr>
                <a:tableStyleId>{5C22544A-7EE6-4342-B048-85BDC9FD1C3A}</a:tableStyleId>
              </a:tblPr>
              <a:tblGrid>
                <a:gridCol w="5115651"/>
              </a:tblGrid>
              <a:tr h="12944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2.2.4.1e  Cada </a:t>
                      </a:r>
                      <a:r>
                        <a:rPr lang="pt-BR" sz="1600" u="none" strike="noStrike" dirty="0">
                          <a:effectLst/>
                          <a:latin typeface="Times New Roman" panose="02020603050405020304" pitchFamily="18" charset="0"/>
                          <a:cs typeface="Times New Roman" panose="02020603050405020304" pitchFamily="18" charset="0"/>
                        </a:rPr>
                        <a:t>responsável indicado da matriz de responsabilidades deve ser treinado no </a:t>
                      </a:r>
                      <a:r>
                        <a:rPr lang="pt-BR" sz="1600" u="none" strike="noStrike" dirty="0" smtClean="0">
                          <a:effectLst/>
                          <a:latin typeface="Times New Roman" panose="02020603050405020304" pitchFamily="18" charset="0"/>
                          <a:cs typeface="Times New Roman" panose="02020603050405020304" pitchFamily="18" charset="0"/>
                        </a:rPr>
                        <a:t>plano</a:t>
                      </a:r>
                      <a:r>
                        <a:rPr lang="pt-BR" sz="1600" u="none" strike="noStrike" dirty="0">
                          <a:effectLst/>
                          <a:latin typeface="Times New Roman" panose="02020603050405020304" pitchFamily="18" charset="0"/>
                          <a:cs typeface="Times New Roman" panose="02020603050405020304" pitchFamily="18" charset="0"/>
                        </a:rPr>
                        <a:t>. O treinamento deve incluir simulações de possíveis cenários.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6236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que as exigências dos contratos ou acordos com clientes estão  contempladas no Plano de Atendimento a Emergências.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6363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2.2.4.1g</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Uma </a:t>
                      </a:r>
                      <a:r>
                        <a:rPr lang="pt-BR" sz="1600" u="none" strike="noStrike" dirty="0">
                          <a:effectLst/>
                          <a:latin typeface="Times New Roman" panose="02020603050405020304" pitchFamily="18" charset="0"/>
                          <a:cs typeface="Times New Roman" panose="02020603050405020304" pitchFamily="18" charset="0"/>
                        </a:rPr>
                        <a:t>matriz de acionamento com as responsabilidades individuais dentro do plano deve ser elaborada, com os telefones dos órgãos públicos, autoridades e clientes.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62606225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6" y="552300"/>
            <a:ext cx="91440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36538840"/>
              </p:ext>
            </p:extLst>
          </p:nvPr>
        </p:nvGraphicFramePr>
        <p:xfrm>
          <a:off x="179512" y="2708920"/>
          <a:ext cx="8784976" cy="3576374"/>
        </p:xfrm>
        <a:graphic>
          <a:graphicData uri="http://schemas.openxmlformats.org/drawingml/2006/table">
            <a:tbl>
              <a:tblPr>
                <a:tableStyleId>{5C22544A-7EE6-4342-B048-85BDC9FD1C3A}</a:tableStyleId>
              </a:tblPr>
              <a:tblGrid>
                <a:gridCol w="8784976"/>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2.2.4.2   Evidências </a:t>
                      </a:r>
                      <a:r>
                        <a:rPr lang="pt-BR" sz="1600" u="none" strike="noStrike" dirty="0">
                          <a:effectLst/>
                          <a:latin typeface="Times New Roman" panose="02020603050405020304" pitchFamily="18" charset="0"/>
                          <a:cs typeface="Times New Roman" panose="02020603050405020304" pitchFamily="18" charset="0"/>
                        </a:rPr>
                        <a:t>de comunicação. A formalização deve ocorrer em até 24 horas, a comunicação deve ser imediata.</a:t>
                      </a:r>
                      <a:endParaRPr lang="pt-BR" sz="16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0" marR="0" marT="0" marB="0" anchor="ctr"/>
                </a:tc>
              </a:tr>
              <a:tr h="87784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2.2.4.3   Verificar </a:t>
                      </a:r>
                      <a:r>
                        <a:rPr lang="pt-BR" sz="1600" u="none" strike="noStrike" dirty="0">
                          <a:effectLst/>
                          <a:latin typeface="Times New Roman" panose="02020603050405020304" pitchFamily="18" charset="0"/>
                          <a:cs typeface="Times New Roman" panose="02020603050405020304" pitchFamily="18" charset="0"/>
                        </a:rPr>
                        <a:t>se o meio de retenção das </a:t>
                      </a:r>
                      <a:r>
                        <a:rPr lang="pt-BR" sz="1600" u="none" strike="noStrike" dirty="0" err="1">
                          <a:effectLst/>
                          <a:latin typeface="Times New Roman" panose="02020603050405020304" pitchFamily="18" charset="0"/>
                          <a:cs typeface="Times New Roman" panose="02020603050405020304" pitchFamily="18" charset="0"/>
                        </a:rPr>
                        <a:t>FISPQs</a:t>
                      </a:r>
                      <a:r>
                        <a:rPr lang="pt-BR" sz="1600" u="none" strike="noStrike" dirty="0">
                          <a:effectLst/>
                          <a:latin typeface="Times New Roman" panose="02020603050405020304" pitchFamily="18" charset="0"/>
                          <a:cs typeface="Times New Roman" panose="02020603050405020304" pitchFamily="18" charset="0"/>
                        </a:rPr>
                        <a:t> definido pela empresa, físico ou eletrônico, permite a acessibilidade às </a:t>
                      </a:r>
                      <a:r>
                        <a:rPr lang="pt-BR" sz="1600" u="none" strike="noStrike" dirty="0" err="1" smtClean="0">
                          <a:effectLst/>
                          <a:latin typeface="Times New Roman" panose="02020603050405020304" pitchFamily="18" charset="0"/>
                          <a:cs typeface="Times New Roman" panose="02020603050405020304" pitchFamily="18" charset="0"/>
                        </a:rPr>
                        <a:t>FISPQs</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dentro da transportadora.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204829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2.2.4.4</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São </a:t>
                      </a:r>
                      <a:r>
                        <a:rPr lang="pt-BR" sz="1600" u="none" strike="noStrike" dirty="0">
                          <a:effectLst/>
                          <a:latin typeface="Times New Roman" panose="02020603050405020304" pitchFamily="18" charset="0"/>
                          <a:cs typeface="Times New Roman" panose="02020603050405020304" pitchFamily="18" charset="0"/>
                        </a:rPr>
                        <a:t>exigidas evidências de um exercício prático Para testar o sistema  para emergências externas durante os últimos 12 meses. Esse exercício pode se limitar ao </a:t>
                      </a:r>
                      <a:r>
                        <a:rPr lang="pt-BR" sz="1600" u="none" strike="noStrike" dirty="0" smtClean="0">
                          <a:effectLst/>
                          <a:latin typeface="Times New Roman" panose="02020603050405020304" pitchFamily="18" charset="0"/>
                          <a:cs typeface="Times New Roman" panose="02020603050405020304" pitchFamily="18" charset="0"/>
                        </a:rPr>
                        <a:t>sistema </a:t>
                      </a:r>
                      <a:r>
                        <a:rPr lang="pt-BR" sz="1600" u="none" strike="noStrike" dirty="0">
                          <a:effectLst/>
                          <a:latin typeface="Times New Roman" panose="02020603050405020304" pitchFamily="18" charset="0"/>
                          <a:cs typeface="Times New Roman" panose="02020603050405020304" pitchFamily="18" charset="0"/>
                        </a:rPr>
                        <a:t>de comunicação e ações tomadas internamente para lidar com uma emergência externa ( não é exigido que se faça uma simulação externa). Um relatório detalhado de  avaliação de um incidente externo durante os últimos 12 meses também atende às exigências dessa questão.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9773437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68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52301"/>
            <a:ext cx="9144000" cy="258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03981462"/>
              </p:ext>
            </p:extLst>
          </p:nvPr>
        </p:nvGraphicFramePr>
        <p:xfrm>
          <a:off x="256184" y="3212976"/>
          <a:ext cx="8708303" cy="3345261"/>
        </p:xfrm>
        <a:graphic>
          <a:graphicData uri="http://schemas.openxmlformats.org/drawingml/2006/table">
            <a:tbl>
              <a:tblPr>
                <a:tableStyleId>{5C22544A-7EE6-4342-B048-85BDC9FD1C3A}</a:tableStyleId>
              </a:tblPr>
              <a:tblGrid>
                <a:gridCol w="8708303"/>
              </a:tblGrid>
              <a:tr h="610541">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2.2.5.1a    Verificar </a:t>
                      </a:r>
                      <a:r>
                        <a:rPr lang="pt-BR" sz="1600" u="none" strike="noStrike" dirty="0">
                          <a:effectLst/>
                          <a:latin typeface="Times New Roman" panose="02020603050405020304" pitchFamily="18" charset="0"/>
                          <a:cs typeface="Times New Roman" panose="02020603050405020304" pitchFamily="18" charset="0"/>
                        </a:rPr>
                        <a:t>se a empresa possui certificação SASSMAQ válida EL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44767">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2.2.5.1b    Verificar </a:t>
                      </a:r>
                      <a:r>
                        <a:rPr lang="pt-BR" sz="1600" u="none" strike="noStrike" dirty="0">
                          <a:effectLst/>
                          <a:latin typeface="Times New Roman" panose="02020603050405020304" pitchFamily="18" charset="0"/>
                          <a:cs typeface="Times New Roman" panose="02020603050405020304" pitchFamily="18" charset="0"/>
                        </a:rPr>
                        <a:t>se a empresa possui Registro de </a:t>
                      </a:r>
                      <a:r>
                        <a:rPr lang="pt-BR" sz="1600" u="none" strike="noStrike" dirty="0" err="1">
                          <a:effectLst/>
                          <a:latin typeface="Times New Roman" panose="02020603050405020304" pitchFamily="18" charset="0"/>
                          <a:cs typeface="Times New Roman" panose="02020603050405020304" pitchFamily="18" charset="0"/>
                        </a:rPr>
                        <a:t>descontaminador</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 RD (*)  </a:t>
                      </a:r>
                      <a:r>
                        <a:rPr lang="pt-BR" sz="1600" u="none" strike="noStrike" dirty="0">
                          <a:effectLst/>
                          <a:latin typeface="Times New Roman" panose="02020603050405020304" pitchFamily="18" charset="0"/>
                          <a:cs typeface="Times New Roman" panose="02020603050405020304" pitchFamily="18" charset="0"/>
                        </a:rPr>
                        <a:t>, conforme Portaria 255/07 INMETRO. O Certificado de descontaminação é exigido antes de manutenções e inspeção veicular INMETRO.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5899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2.2.5.1c</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Quando </a:t>
                      </a:r>
                      <a:r>
                        <a:rPr lang="pt-BR" sz="1600" u="none" strike="noStrike" dirty="0">
                          <a:effectLst/>
                          <a:latin typeface="Times New Roman" panose="02020603050405020304" pitchFamily="18" charset="0"/>
                          <a:cs typeface="Times New Roman" panose="02020603050405020304" pitchFamily="18" charset="0"/>
                        </a:rPr>
                        <a:t>a limpeza é feita na própria instalação, verificar evidências da existência de procedimentos para a limpeza, utilização de equipamentos e tratamento de resíduos , bem como a licença do órgão ambiental se couber, bem como autorização ambiental de disposição de resíduos.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86098949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7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 y="1019025"/>
            <a:ext cx="9144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350573139"/>
              </p:ext>
            </p:extLst>
          </p:nvPr>
        </p:nvGraphicFramePr>
        <p:xfrm>
          <a:off x="140692" y="2877443"/>
          <a:ext cx="8823796" cy="3609289"/>
        </p:xfrm>
        <a:graphic>
          <a:graphicData uri="http://schemas.openxmlformats.org/drawingml/2006/table">
            <a:tbl>
              <a:tblPr>
                <a:tableStyleId>{5C22544A-7EE6-4342-B048-85BDC9FD1C3A}</a:tableStyleId>
              </a:tblPr>
              <a:tblGrid>
                <a:gridCol w="8823796"/>
              </a:tblGrid>
              <a:tr h="138818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2.2.5.1d  Os </a:t>
                      </a:r>
                      <a:r>
                        <a:rPr lang="pt-BR" sz="1600" u="none" strike="noStrike" dirty="0">
                          <a:effectLst/>
                          <a:latin typeface="Times New Roman" panose="02020603050405020304" pitchFamily="18" charset="0"/>
                          <a:cs typeface="Times New Roman" panose="02020603050405020304" pitchFamily="18" charset="0"/>
                        </a:rPr>
                        <a:t>procedimentos de limpeza devem cobrir aspectos de SSMA, como :  preparação do equipamento para receber limpeza, como vaporização, </a:t>
                      </a:r>
                      <a:r>
                        <a:rPr lang="pt-BR" sz="1600" u="none" strike="noStrike" dirty="0" err="1">
                          <a:effectLst/>
                          <a:latin typeface="Times New Roman" panose="02020603050405020304" pitchFamily="18" charset="0"/>
                          <a:cs typeface="Times New Roman" panose="02020603050405020304" pitchFamily="18" charset="0"/>
                        </a:rPr>
                        <a:t>desgaseificação</a:t>
                      </a:r>
                      <a:r>
                        <a:rPr lang="pt-BR" sz="1600" u="none" strike="noStrike" dirty="0">
                          <a:effectLst/>
                          <a:latin typeface="Times New Roman" panose="02020603050405020304" pitchFamily="18" charset="0"/>
                          <a:cs typeface="Times New Roman" panose="02020603050405020304" pitchFamily="18" charset="0"/>
                        </a:rPr>
                        <a:t>, quando o caso, permissão de trabalho com as precauções para entrada em espaços confinados, uso dos EPIs  definidos em procedimento de </a:t>
                      </a:r>
                      <a:r>
                        <a:rPr lang="pt-BR" sz="1600" u="none" strike="noStrike" dirty="0" err="1">
                          <a:effectLst/>
                          <a:latin typeface="Times New Roman" panose="02020603050405020304" pitchFamily="18" charset="0"/>
                          <a:cs typeface="Times New Roman" panose="02020603050405020304" pitchFamily="18" charset="0"/>
                        </a:rPr>
                        <a:t>limpeza,etc</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3291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2.2.5.1e  Verificar </a:t>
                      </a:r>
                      <a:r>
                        <a:rPr lang="pt-BR" sz="1600" u="none" strike="noStrike" dirty="0">
                          <a:effectLst/>
                          <a:latin typeface="Times New Roman" panose="02020603050405020304" pitchFamily="18" charset="0"/>
                          <a:cs typeface="Times New Roman" panose="02020603050405020304" pitchFamily="18" charset="0"/>
                        </a:rPr>
                        <a:t>a existência de procedimentos para a  lavagem e descontaminação de equipamentos, de acordo com o produto  (s) transportado(s)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8818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2.2.5.1f   O </a:t>
                      </a:r>
                      <a:r>
                        <a:rPr lang="pt-BR" sz="1600" u="none" strike="noStrike" dirty="0">
                          <a:effectLst/>
                          <a:latin typeface="Times New Roman" panose="02020603050405020304" pitchFamily="18" charset="0"/>
                          <a:cs typeface="Times New Roman" panose="02020603050405020304" pitchFamily="18" charset="0"/>
                        </a:rPr>
                        <a:t>local deve fazer parte da área autorizada e identificada para operação da empresa, possuir contenção primária de piso. O processo de armazenamento dos resíduos, enquanto aguardam destinação final deve ser previamente estabelecido, identificando os conteúdos dos recipientes.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3495137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88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2" y="565619"/>
            <a:ext cx="9132168"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502446922"/>
              </p:ext>
            </p:extLst>
          </p:nvPr>
        </p:nvGraphicFramePr>
        <p:xfrm>
          <a:off x="251520" y="3525010"/>
          <a:ext cx="8712968" cy="2953556"/>
        </p:xfrm>
        <a:graphic>
          <a:graphicData uri="http://schemas.openxmlformats.org/drawingml/2006/table">
            <a:tbl>
              <a:tblPr>
                <a:tableStyleId>{5C22544A-7EE6-4342-B048-85BDC9FD1C3A}</a:tableStyleId>
              </a:tblPr>
              <a:tblGrid>
                <a:gridCol w="8712968"/>
              </a:tblGrid>
              <a:tr h="52314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2.2.5.2a    Verificar </a:t>
                      </a:r>
                      <a:r>
                        <a:rPr lang="pt-BR" sz="1600" u="none" strike="noStrike" dirty="0">
                          <a:effectLst/>
                          <a:latin typeface="Times New Roman" panose="02020603050405020304" pitchFamily="18" charset="0"/>
                          <a:cs typeface="Times New Roman" panose="02020603050405020304" pitchFamily="18" charset="0"/>
                        </a:rPr>
                        <a:t>se a empresa possui certificação SASSMAQ válida EL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30215">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2.2.5.2b    Verificar </a:t>
                      </a:r>
                      <a:r>
                        <a:rPr lang="pt-BR" sz="1600" u="none" strike="noStrike" dirty="0">
                          <a:effectLst/>
                          <a:latin typeface="Times New Roman" panose="02020603050405020304" pitchFamily="18" charset="0"/>
                          <a:cs typeface="Times New Roman" panose="02020603050405020304" pitchFamily="18" charset="0"/>
                        </a:rPr>
                        <a:t>se a empresa possui Registro de </a:t>
                      </a:r>
                      <a:r>
                        <a:rPr lang="pt-BR" sz="1600" u="none" strike="noStrike" dirty="0" err="1">
                          <a:effectLst/>
                          <a:latin typeface="Times New Roman" panose="02020603050405020304" pitchFamily="18" charset="0"/>
                          <a:cs typeface="Times New Roman" panose="02020603050405020304" pitchFamily="18" charset="0"/>
                        </a:rPr>
                        <a:t>descontaminador</a:t>
                      </a:r>
                      <a:r>
                        <a:rPr lang="pt-BR" sz="1600" u="none" strike="noStrike" dirty="0">
                          <a:effectLst/>
                          <a:latin typeface="Times New Roman" panose="02020603050405020304" pitchFamily="18" charset="0"/>
                          <a:cs typeface="Times New Roman" panose="02020603050405020304" pitchFamily="18" charset="0"/>
                        </a:rPr>
                        <a:t> - RD , conforme Portaria 255/07 INMETRO.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8088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2.2.5.2c    Verificar </a:t>
                      </a:r>
                      <a:r>
                        <a:rPr lang="pt-BR" sz="1600" u="none" strike="noStrike" dirty="0">
                          <a:effectLst/>
                          <a:latin typeface="Times New Roman" panose="02020603050405020304" pitchFamily="18" charset="0"/>
                          <a:cs typeface="Times New Roman" panose="02020603050405020304" pitchFamily="18" charset="0"/>
                        </a:rPr>
                        <a:t>as  autorizações  e licenças ambientais estaduais de funcionamento e disposição de resíduos. Verificar também demais licenças bombeiros, prefeitura, polícia federal, civil, IBAMA,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193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2.2.5.2d  Esta </a:t>
                      </a:r>
                      <a:r>
                        <a:rPr lang="pt-BR" sz="1600" u="none" strike="noStrike" dirty="0">
                          <a:effectLst/>
                          <a:latin typeface="Times New Roman" panose="02020603050405020304" pitchFamily="18" charset="0"/>
                          <a:cs typeface="Times New Roman" panose="02020603050405020304" pitchFamily="18" charset="0"/>
                        </a:rPr>
                        <a:t>instrução pode estar no Manual do Motorista, em planejamento de viagem ou outra forma de instrução formal.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4289373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 y="544862"/>
            <a:ext cx="9169018" cy="173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46327472"/>
              </p:ext>
            </p:extLst>
          </p:nvPr>
        </p:nvGraphicFramePr>
        <p:xfrm>
          <a:off x="1305811" y="2641357"/>
          <a:ext cx="4968552" cy="3456384"/>
        </p:xfrm>
        <a:graphic>
          <a:graphicData uri="http://schemas.openxmlformats.org/drawingml/2006/table">
            <a:tbl>
              <a:tblPr>
                <a:tableStyleId>{5C22544A-7EE6-4342-B048-85BDC9FD1C3A}</a:tableStyleId>
              </a:tblPr>
              <a:tblGrid>
                <a:gridCol w="4968552"/>
              </a:tblGrid>
              <a:tr h="19062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2.2.5.3a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as  autorizações  e licenças ambientais estaduais de funcionamento e disposição de resíduos. Verificar também demais licenças bombeiros, prefeitura, polícia federal, civil, IBAMA,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5501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2.2.5.3b   Esta </a:t>
                      </a:r>
                      <a:r>
                        <a:rPr lang="pt-BR" sz="1600" u="none" strike="noStrike" dirty="0">
                          <a:effectLst/>
                          <a:latin typeface="Times New Roman" panose="02020603050405020304" pitchFamily="18" charset="0"/>
                          <a:cs typeface="Times New Roman" panose="02020603050405020304" pitchFamily="18" charset="0"/>
                        </a:rPr>
                        <a:t>instrução pode estar no Manual do Motorista, em planejamento de viagem ou outra forma de instrução formal.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3732755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0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241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275711179"/>
              </p:ext>
            </p:extLst>
          </p:nvPr>
        </p:nvGraphicFramePr>
        <p:xfrm>
          <a:off x="1197507" y="3088299"/>
          <a:ext cx="5112210" cy="3576320"/>
        </p:xfrm>
        <a:graphic>
          <a:graphicData uri="http://schemas.openxmlformats.org/drawingml/2006/table">
            <a:tbl>
              <a:tblPr>
                <a:tableStyleId>{5C22544A-7EE6-4342-B048-85BDC9FD1C3A}</a:tableStyleId>
              </a:tblPr>
              <a:tblGrid>
                <a:gridCol w="5112210"/>
              </a:tblGrid>
              <a:tr h="1625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2.3.1.1  Verificar </a:t>
                      </a:r>
                      <a:r>
                        <a:rPr lang="pt-BR" sz="1600" u="none" strike="noStrike" dirty="0">
                          <a:effectLst/>
                          <a:latin typeface="Times New Roman" panose="02020603050405020304" pitchFamily="18" charset="0"/>
                          <a:cs typeface="Times New Roman" panose="02020603050405020304" pitchFamily="18" charset="0"/>
                        </a:rPr>
                        <a:t>se há acesso a uma versão válida das regulamentações relevantes, por exemplo, decretos, </a:t>
                      </a:r>
                      <a:r>
                        <a:rPr lang="pt-BR" sz="1600" u="none" strike="noStrike" dirty="0" smtClean="0">
                          <a:effectLst/>
                          <a:latin typeface="Times New Roman" panose="02020603050405020304" pitchFamily="18" charset="0"/>
                          <a:cs typeface="Times New Roman" panose="02020603050405020304" pitchFamily="18" charset="0"/>
                        </a:rPr>
                        <a:t>NBR </a:t>
                      </a:r>
                      <a:r>
                        <a:rPr lang="pt-BR" sz="1600" u="none" strike="noStrike" dirty="0">
                          <a:effectLst/>
                          <a:latin typeface="Times New Roman" panose="02020603050405020304" pitchFamily="18" charset="0"/>
                          <a:cs typeface="Times New Roman" panose="02020603050405020304" pitchFamily="18" charset="0"/>
                        </a:rPr>
                        <a:t>ou equivalente, em cópia física ou eletrônica. Responda positivamente se a documentação estiver atualizada e houver evidências de que foi utilizada.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507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2.3.1.2  Em </a:t>
                      </a:r>
                      <a:r>
                        <a:rPr lang="pt-BR" sz="1600" u="none" strike="noStrike" dirty="0">
                          <a:effectLst/>
                          <a:latin typeface="Times New Roman" panose="02020603050405020304" pitchFamily="18" charset="0"/>
                          <a:cs typeface="Times New Roman" panose="02020603050405020304" pitchFamily="18" charset="0"/>
                        </a:rPr>
                        <a:t>caso de acidente ou exposição ao produto, deve haver um procedimento que exija os dados de segurança do produto antes do manuseio. Dados de segurança do produto devem ser informados pelo fornecedor, centros de emergência ou outras fontes. Checar a disponibilidade das </a:t>
                      </a:r>
                      <a:r>
                        <a:rPr lang="pt-BR" sz="1600" u="none" strike="noStrike" dirty="0" err="1" smtClean="0">
                          <a:effectLst/>
                          <a:latin typeface="Times New Roman" panose="02020603050405020304" pitchFamily="18" charset="0"/>
                          <a:cs typeface="Times New Roman" panose="02020603050405020304" pitchFamily="18" charset="0"/>
                        </a:rPr>
                        <a:t>FISPQs</a:t>
                      </a:r>
                      <a:r>
                        <a:rPr lang="pt-BR" sz="1600" u="none" strike="noStrike" dirty="0">
                          <a:effectLst/>
                          <a:latin typeface="Times New Roman" panose="02020603050405020304" pitchFamily="18" charset="0"/>
                          <a:cs typeface="Times New Roman" panose="02020603050405020304" pitchFamily="18" charset="0"/>
                        </a:rPr>
                        <a:t>.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477603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Espaço Reservado para Texto 1"/>
          <p:cNvSpPr>
            <a:spLocks noGrp="1"/>
          </p:cNvSpPr>
          <p:nvPr>
            <p:ph type="body" sz="quarter" idx="13"/>
          </p:nvPr>
        </p:nvSpPr>
        <p:spPr>
          <a:xfrm>
            <a:off x="3779912" y="980728"/>
            <a:ext cx="5040560" cy="4968552"/>
          </a:xfrm>
        </p:spPr>
        <p:txBody>
          <a:bodyPr>
            <a:noAutofit/>
          </a:bodyPr>
          <a:lstStyle/>
          <a:p>
            <a:pPr marL="0" indent="0" algn="just">
              <a:lnSpc>
                <a:spcPts val="2860"/>
              </a:lnSpc>
              <a:buNone/>
              <a:defRPr/>
            </a:pPr>
            <a:r>
              <a:rPr lang="pt-BR" sz="1800" b="1" i="1" dirty="0" smtClean="0">
                <a:solidFill>
                  <a:schemeClr val="tx2">
                    <a:lumMod val="50000"/>
                  </a:schemeClr>
                </a:solidFill>
                <a:latin typeface="Times New Roman" pitchFamily="18" charset="0"/>
                <a:cs typeface="Times New Roman" pitchFamily="18" charset="0"/>
              </a:rPr>
              <a:t>Cenário:</a:t>
            </a:r>
            <a:r>
              <a:rPr lang="pt-BR" sz="1800" dirty="0" smtClean="0">
                <a:solidFill>
                  <a:schemeClr val="tx2">
                    <a:lumMod val="50000"/>
                  </a:schemeClr>
                </a:solidFill>
                <a:latin typeface="Times New Roman" pitchFamily="18" charset="0"/>
                <a:cs typeface="Times New Roman" pitchFamily="18" charset="0"/>
              </a:rPr>
              <a:t> A </a:t>
            </a:r>
            <a:r>
              <a:rPr lang="pt-BR" sz="1800" dirty="0">
                <a:solidFill>
                  <a:schemeClr val="tx2">
                    <a:lumMod val="50000"/>
                  </a:schemeClr>
                </a:solidFill>
                <a:latin typeface="Times New Roman" pitchFamily="18" charset="0"/>
                <a:cs typeface="Times New Roman" pitchFamily="18" charset="0"/>
              </a:rPr>
              <a:t>configuração de veículos, tecnologia embarcada e capacidade de peso foram atualizados  por  </a:t>
            </a:r>
            <a:r>
              <a:rPr lang="pt-BR" sz="1800" dirty="0" smtClean="0">
                <a:solidFill>
                  <a:schemeClr val="tx2">
                    <a:lumMod val="50000"/>
                  </a:schemeClr>
                </a:solidFill>
                <a:latin typeface="Times New Roman" pitchFamily="18" charset="0"/>
                <a:cs typeface="Times New Roman" pitchFamily="18" charset="0"/>
              </a:rPr>
              <a:t>regulamentação, frota antiga torna-se improdutiva. Idade média nacional de veículos de autônomos acima de 18 anos</a:t>
            </a:r>
            <a:endParaRPr lang="pt-BR" sz="1800" dirty="0">
              <a:solidFill>
                <a:schemeClr val="tx2">
                  <a:lumMod val="50000"/>
                </a:schemeClr>
              </a:solidFill>
              <a:latin typeface="Times New Roman" pitchFamily="18" charset="0"/>
              <a:cs typeface="Times New Roman" pitchFamily="18" charset="0"/>
            </a:endParaRPr>
          </a:p>
          <a:p>
            <a:pPr marL="285750" indent="-285750" algn="just">
              <a:lnSpc>
                <a:spcPts val="2860"/>
              </a:lnSpc>
              <a:buFont typeface="Wingdings" pitchFamily="2" charset="2"/>
              <a:buChar char="Ø"/>
              <a:defRPr/>
            </a:pPr>
            <a:endParaRPr lang="pt-BR" sz="1800" dirty="0">
              <a:solidFill>
                <a:schemeClr val="tx2">
                  <a:lumMod val="50000"/>
                </a:schemeClr>
              </a:solidFill>
              <a:latin typeface="Times New Roman" pitchFamily="18" charset="0"/>
              <a:cs typeface="Times New Roman" pitchFamily="18" charset="0"/>
            </a:endParaRPr>
          </a:p>
          <a:p>
            <a:pPr marL="0" indent="0" algn="just">
              <a:lnSpc>
                <a:spcPts val="2860"/>
              </a:lnSpc>
              <a:buNone/>
              <a:defRPr/>
            </a:pPr>
            <a:r>
              <a:rPr lang="pt-BR" sz="1800" b="1" i="1" dirty="0">
                <a:solidFill>
                  <a:schemeClr val="tx2">
                    <a:lumMod val="50000"/>
                  </a:schemeClr>
                </a:solidFill>
                <a:latin typeface="Times New Roman" pitchFamily="18" charset="0"/>
                <a:cs typeface="Times New Roman" pitchFamily="18" charset="0"/>
              </a:rPr>
              <a:t>I</a:t>
            </a:r>
            <a:r>
              <a:rPr lang="pt-BR" sz="1800" b="1" i="1" dirty="0" smtClean="0">
                <a:solidFill>
                  <a:schemeClr val="tx2">
                    <a:lumMod val="50000"/>
                  </a:schemeClr>
                </a:solidFill>
                <a:latin typeface="Times New Roman" pitchFamily="18" charset="0"/>
                <a:cs typeface="Times New Roman" pitchFamily="18" charset="0"/>
              </a:rPr>
              <a:t>mpactos </a:t>
            </a:r>
            <a:r>
              <a:rPr lang="pt-BR" sz="1800" b="1" i="1" dirty="0">
                <a:solidFill>
                  <a:schemeClr val="tx2">
                    <a:lumMod val="50000"/>
                  </a:schemeClr>
                </a:solidFill>
                <a:latin typeface="Times New Roman" pitchFamily="18" charset="0"/>
                <a:cs typeface="Times New Roman" pitchFamily="18" charset="0"/>
              </a:rPr>
              <a:t>:</a:t>
            </a:r>
            <a:r>
              <a:rPr lang="pt-BR" sz="1800" dirty="0">
                <a:solidFill>
                  <a:schemeClr val="tx2">
                    <a:lumMod val="50000"/>
                  </a:schemeClr>
                </a:solidFill>
                <a:latin typeface="Times New Roman" pitchFamily="18" charset="0"/>
                <a:cs typeface="Times New Roman" pitchFamily="18" charset="0"/>
              </a:rPr>
              <a:t> </a:t>
            </a:r>
            <a:r>
              <a:rPr lang="pt-BR" sz="1800" dirty="0" smtClean="0">
                <a:solidFill>
                  <a:schemeClr val="tx2">
                    <a:lumMod val="50000"/>
                  </a:schemeClr>
                </a:solidFill>
                <a:latin typeface="Times New Roman" pitchFamily="18" charset="0"/>
                <a:cs typeface="Times New Roman" pitchFamily="18" charset="0"/>
              </a:rPr>
              <a:t> Melhor </a:t>
            </a:r>
            <a:r>
              <a:rPr lang="pt-BR" sz="1800" dirty="0">
                <a:solidFill>
                  <a:schemeClr val="tx2">
                    <a:lumMod val="50000"/>
                  </a:schemeClr>
                </a:solidFill>
                <a:latin typeface="Times New Roman" pitchFamily="18" charset="0"/>
                <a:cs typeface="Times New Roman" pitchFamily="18" charset="0"/>
              </a:rPr>
              <a:t>desempenho de frota com menor consumo de combustível</a:t>
            </a:r>
            <a:r>
              <a:rPr lang="pt-BR" sz="1800" dirty="0" smtClean="0">
                <a:solidFill>
                  <a:schemeClr val="tx2">
                    <a:lumMod val="50000"/>
                  </a:schemeClr>
                </a:solidFill>
                <a:latin typeface="Times New Roman" pitchFamily="18" charset="0"/>
                <a:cs typeface="Times New Roman" pitchFamily="18" charset="0"/>
              </a:rPr>
              <a:t>. Montadoras </a:t>
            </a:r>
            <a:r>
              <a:rPr lang="pt-BR" sz="1800" dirty="0">
                <a:solidFill>
                  <a:schemeClr val="tx2">
                    <a:lumMod val="50000"/>
                  </a:schemeClr>
                </a:solidFill>
                <a:latin typeface="Times New Roman" pitchFamily="18" charset="0"/>
                <a:cs typeface="Times New Roman" pitchFamily="18" charset="0"/>
              </a:rPr>
              <a:t>atendem legislação no ano de </a:t>
            </a:r>
            <a:r>
              <a:rPr lang="pt-BR" sz="1800" dirty="0" smtClean="0">
                <a:solidFill>
                  <a:schemeClr val="tx2">
                    <a:lumMod val="50000"/>
                  </a:schemeClr>
                </a:solidFill>
                <a:latin typeface="Times New Roman" pitchFamily="18" charset="0"/>
                <a:cs typeface="Times New Roman" pitchFamily="18" charset="0"/>
              </a:rPr>
              <a:t>fabricação.  Endividamento </a:t>
            </a:r>
            <a:r>
              <a:rPr lang="pt-BR" sz="1800" dirty="0">
                <a:solidFill>
                  <a:schemeClr val="tx2">
                    <a:lumMod val="50000"/>
                  </a:schemeClr>
                </a:solidFill>
                <a:latin typeface="Times New Roman" pitchFamily="18" charset="0"/>
                <a:cs typeface="Times New Roman" pitchFamily="18" charset="0"/>
              </a:rPr>
              <a:t>das transportadoras </a:t>
            </a:r>
            <a:r>
              <a:rPr lang="pt-BR" sz="1800" dirty="0" smtClean="0">
                <a:solidFill>
                  <a:schemeClr val="tx2">
                    <a:lumMod val="50000"/>
                  </a:schemeClr>
                </a:solidFill>
                <a:latin typeface="Times New Roman" pitchFamily="18" charset="0"/>
                <a:cs typeface="Times New Roman" pitchFamily="18" charset="0"/>
              </a:rPr>
              <a:t> para atualizar frota.  Como remunerar fretes de terceiros para que os autônomos também busquem esta atualização de frota?</a:t>
            </a:r>
            <a:endParaRPr lang="pt-BR" sz="1800" dirty="0">
              <a:solidFill>
                <a:schemeClr val="tx2">
                  <a:lumMod val="50000"/>
                </a:schemeClr>
              </a:solidFill>
              <a:latin typeface="Times New Roman" pitchFamily="18" charset="0"/>
              <a:cs typeface="Times New Roman"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2" y="2564904"/>
            <a:ext cx="3466148" cy="2309971"/>
          </a:xfrm>
          <a:prstGeom prst="rect">
            <a:avLst/>
          </a:prstGeom>
        </p:spPr>
      </p:pic>
    </p:spTree>
    <p:extLst>
      <p:ext uri="{BB962C8B-B14F-4D97-AF65-F5344CB8AC3E}">
        <p14:creationId xmlns:p14="http://schemas.microsoft.com/office/powerpoint/2010/main" val="173238391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0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1" y="584619"/>
            <a:ext cx="9131019"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2372916"/>
              </p:ext>
            </p:extLst>
          </p:nvPr>
        </p:nvGraphicFramePr>
        <p:xfrm>
          <a:off x="251520" y="3140967"/>
          <a:ext cx="8712968" cy="3337598"/>
        </p:xfrm>
        <a:graphic>
          <a:graphicData uri="http://schemas.openxmlformats.org/drawingml/2006/table">
            <a:tbl>
              <a:tblPr>
                <a:tableStyleId>{5C22544A-7EE6-4342-B048-85BDC9FD1C3A}</a:tableStyleId>
              </a:tblPr>
              <a:tblGrid>
                <a:gridCol w="8712968"/>
              </a:tblGrid>
              <a:tr h="97619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2.3.2.1   Uma </a:t>
                      </a:r>
                      <a:r>
                        <a:rPr lang="pt-BR" sz="1600" u="none" strike="noStrike" dirty="0">
                          <a:effectLst/>
                          <a:latin typeface="Times New Roman" panose="02020603050405020304" pitchFamily="18" charset="0"/>
                          <a:cs typeface="Times New Roman" panose="02020603050405020304" pitchFamily="18" charset="0"/>
                        </a:rPr>
                        <a:t>revisão de todos os produtos químicos deve estar documentada e pode envolver fornecedores/fabricantes . A FISPQ dos produtos deve ser examinada para avaliação dos riscos à saúde ocupacional.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5582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2.3.2.2.     Uma </a:t>
                      </a:r>
                      <a:r>
                        <a:rPr lang="pt-BR" sz="1600" u="none" strike="noStrike" dirty="0">
                          <a:effectLst/>
                          <a:latin typeface="Times New Roman" panose="02020603050405020304" pitchFamily="18" charset="0"/>
                          <a:cs typeface="Times New Roman" panose="02020603050405020304" pitchFamily="18" charset="0"/>
                        </a:rPr>
                        <a:t>revisão dos riscos à saúde ocupacional deve ser conduzida antes do primeiro pedido de transporte de um novo produto para que todas as medidas preventivas sejam colocadas em prática. A empresa deve apresentar o PPRA programa de prevenção de Riscos Ambientais , conforme Portaria 3214/78 NR 9.</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0557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2.3.2.3</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Essa </a:t>
                      </a:r>
                      <a:r>
                        <a:rPr lang="pt-BR" sz="1600" u="none" strike="noStrike" dirty="0">
                          <a:effectLst/>
                          <a:latin typeface="Times New Roman" panose="02020603050405020304" pitchFamily="18" charset="0"/>
                          <a:cs typeface="Times New Roman" panose="02020603050405020304" pitchFamily="18" charset="0"/>
                        </a:rPr>
                        <a:t>avaliação deve ser conduzida por um especialista em saúde ocupacional da própria empresa ou por um contratado.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16724132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19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10262" cy="210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51319439"/>
              </p:ext>
            </p:extLst>
          </p:nvPr>
        </p:nvGraphicFramePr>
        <p:xfrm>
          <a:off x="1184541" y="2996952"/>
          <a:ext cx="5115651" cy="2843392"/>
        </p:xfrm>
        <a:graphic>
          <a:graphicData uri="http://schemas.openxmlformats.org/drawingml/2006/table">
            <a:tbl>
              <a:tblPr>
                <a:tableStyleId>{5C22544A-7EE6-4342-B048-85BDC9FD1C3A}</a:tableStyleId>
              </a:tblPr>
              <a:tblGrid>
                <a:gridCol w="5115651"/>
              </a:tblGrid>
              <a:tr h="15481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2.3.3.1 Para </a:t>
                      </a:r>
                      <a:r>
                        <a:rPr lang="pt-BR" sz="1600" u="none" strike="noStrike" dirty="0">
                          <a:effectLst/>
                          <a:latin typeface="Times New Roman" panose="02020603050405020304" pitchFamily="18" charset="0"/>
                          <a:cs typeface="Times New Roman" panose="02020603050405020304" pitchFamily="18" charset="0"/>
                        </a:rPr>
                        <a:t>cada risco à saúde identificado ( ver 2.3.2) devem ser estabelecidos controles como métodos de engenharia, especificações de equipamentos, procedimentos apropriados e equipamentos de proteção coletiva e individual.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4504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2.3.3.2  Procurar </a:t>
                      </a:r>
                      <a:r>
                        <a:rPr lang="pt-BR" sz="1600" u="none" strike="noStrike" dirty="0">
                          <a:effectLst/>
                          <a:latin typeface="Times New Roman" panose="02020603050405020304" pitchFamily="18" charset="0"/>
                          <a:cs typeface="Times New Roman" panose="02020603050405020304" pitchFamily="18" charset="0"/>
                        </a:rPr>
                        <a:t>evidências da existência de procedimentos.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2.3.3.3 Os </a:t>
                      </a:r>
                      <a:r>
                        <a:rPr lang="pt-BR" sz="1600" u="none" strike="noStrike" dirty="0">
                          <a:effectLst/>
                          <a:latin typeface="Times New Roman" panose="02020603050405020304" pitchFamily="18" charset="0"/>
                          <a:cs typeface="Times New Roman" panose="02020603050405020304" pitchFamily="18" charset="0"/>
                        </a:rPr>
                        <a:t>procedimentos escritos devem ser abrangentes e compreensíveis.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16465299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2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92133271"/>
              </p:ext>
            </p:extLst>
          </p:nvPr>
        </p:nvGraphicFramePr>
        <p:xfrm>
          <a:off x="1187982" y="3326569"/>
          <a:ext cx="5170252" cy="2793562"/>
        </p:xfrm>
        <a:graphic>
          <a:graphicData uri="http://schemas.openxmlformats.org/drawingml/2006/table">
            <a:tbl>
              <a:tblPr>
                <a:tableStyleId>{5C22544A-7EE6-4342-B048-85BDC9FD1C3A}</a:tableStyleId>
              </a:tblPr>
              <a:tblGrid>
                <a:gridCol w="5170252"/>
              </a:tblGrid>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2.3.4.1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os registros, observando que estejam contemplados no mínimo os exames previstos no item 1.4.1.1b e incluídos no PCMSO.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091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2.3.4.2 Verificar </a:t>
                      </a:r>
                      <a:r>
                        <a:rPr lang="pt-BR" sz="1600" u="none" strike="noStrike" dirty="0">
                          <a:effectLst/>
                          <a:latin typeface="Times New Roman" panose="02020603050405020304" pitchFamily="18" charset="0"/>
                          <a:cs typeface="Times New Roman" panose="02020603050405020304" pitchFamily="18" charset="0"/>
                        </a:rPr>
                        <a:t>os registros anotados no Atestado de Saúde ocupacional e data de realização dos exames  anuais. .</a:t>
                      </a:r>
                      <a:endParaRPr lang="pt-BR" sz="16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0" marR="0" marT="0" marB="0" anchor="ctr"/>
                </a:tc>
              </a:tr>
              <a:tr h="9091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2.3.4.5 O </a:t>
                      </a:r>
                      <a:r>
                        <a:rPr lang="pt-BR" sz="1600" u="none" strike="noStrike" dirty="0">
                          <a:effectLst/>
                          <a:latin typeface="Times New Roman" panose="02020603050405020304" pitchFamily="18" charset="0"/>
                          <a:cs typeface="Times New Roman" panose="02020603050405020304" pitchFamily="18" charset="0"/>
                        </a:rPr>
                        <a:t>auditor deve verificar se o PCMSO contempla os riscos e funções efetivamente realizadas no local avaliado.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64165194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59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59918794"/>
              </p:ext>
            </p:extLst>
          </p:nvPr>
        </p:nvGraphicFramePr>
        <p:xfrm>
          <a:off x="1331640" y="3173727"/>
          <a:ext cx="4464496" cy="2297675"/>
        </p:xfrm>
        <a:graphic>
          <a:graphicData uri="http://schemas.openxmlformats.org/drawingml/2006/table">
            <a:tbl>
              <a:tblPr>
                <a:tableStyleId>{5C22544A-7EE6-4342-B048-85BDC9FD1C3A}</a:tableStyleId>
              </a:tblPr>
              <a:tblGrid>
                <a:gridCol w="4464496"/>
              </a:tblGrid>
              <a:tr h="67207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2.3.4.3 Verificar </a:t>
                      </a:r>
                      <a:r>
                        <a:rPr lang="pt-BR" sz="1600" u="none" strike="noStrike" dirty="0">
                          <a:effectLst/>
                          <a:latin typeface="Times New Roman" panose="02020603050405020304" pitchFamily="18" charset="0"/>
                          <a:cs typeface="Times New Roman" panose="02020603050405020304" pitchFamily="18" charset="0"/>
                        </a:rPr>
                        <a:t>os registros na admissão e  exames anuais.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25600">
                <a:tc>
                  <a:txBody>
                    <a:bodyPr/>
                    <a:lstStyle/>
                    <a:p>
                      <a:pPr algn="just" fontAlgn="ct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r>
                        <a:rPr lang="pt-BR" sz="1600" u="none" strike="noStrike" dirty="0" smtClean="0">
                          <a:effectLst/>
                          <a:latin typeface="Times New Roman" panose="02020603050405020304" pitchFamily="18" charset="0"/>
                          <a:cs typeface="Times New Roman" panose="02020603050405020304" pitchFamily="18" charset="0"/>
                        </a:rPr>
                        <a:t>2.3.4.4 Verificar </a:t>
                      </a:r>
                      <a:r>
                        <a:rPr lang="pt-BR" sz="1600" u="none" strike="noStrike" dirty="0">
                          <a:effectLst/>
                          <a:latin typeface="Times New Roman" panose="02020603050405020304" pitchFamily="18" charset="0"/>
                          <a:cs typeface="Times New Roman" panose="02020603050405020304" pitchFamily="18" charset="0"/>
                        </a:rPr>
                        <a:t>os registros anotados no Atestado de Saúde ocupacional e data de realização dos exames  anuais. </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No </a:t>
                      </a:r>
                      <a:r>
                        <a:rPr lang="pt-BR" sz="1600" u="none" strike="noStrike" dirty="0" smtClean="0">
                          <a:effectLst/>
                          <a:latin typeface="Times New Roman" panose="02020603050405020304" pitchFamily="18" charset="0"/>
                          <a:cs typeface="Times New Roman" panose="02020603050405020304" pitchFamily="18" charset="0"/>
                        </a:rPr>
                        <a:t>exame </a:t>
                      </a:r>
                      <a:r>
                        <a:rPr lang="pt-BR" sz="1600" u="none" strike="noStrike" dirty="0" err="1" smtClean="0">
                          <a:effectLst/>
                          <a:latin typeface="Times New Roman" panose="02020603050405020304" pitchFamily="18" charset="0"/>
                          <a:cs typeface="Times New Roman" panose="02020603050405020304" pitchFamily="18" charset="0"/>
                        </a:rPr>
                        <a:t>demissional</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deverá ser  o que estiver determinado no PCMSO.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68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145844"/>
            <a:ext cx="9144001" cy="162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6655" y="3332990"/>
            <a:ext cx="1417501" cy="1890001"/>
          </a:xfrm>
          <a:prstGeom prst="rect">
            <a:avLst/>
          </a:prstGeom>
        </p:spPr>
      </p:pic>
    </p:spTree>
    <p:extLst>
      <p:ext uri="{BB962C8B-B14F-4D97-AF65-F5344CB8AC3E}">
        <p14:creationId xmlns:p14="http://schemas.microsoft.com/office/powerpoint/2010/main" val="413174596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5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268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62914566"/>
              </p:ext>
            </p:extLst>
          </p:nvPr>
        </p:nvGraphicFramePr>
        <p:xfrm>
          <a:off x="1259632" y="3356992"/>
          <a:ext cx="5040560" cy="2999318"/>
        </p:xfrm>
        <a:graphic>
          <a:graphicData uri="http://schemas.openxmlformats.org/drawingml/2006/table">
            <a:tbl>
              <a:tblPr>
                <a:tableStyleId>{5C22544A-7EE6-4342-B048-85BDC9FD1C3A}</a:tableStyleId>
              </a:tblPr>
              <a:tblGrid>
                <a:gridCol w="5040560"/>
              </a:tblGrid>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2.3.5.1 Verificar </a:t>
                      </a:r>
                      <a:r>
                        <a:rPr lang="pt-BR" sz="1600" u="none" strike="noStrike" dirty="0">
                          <a:effectLst/>
                          <a:latin typeface="Times New Roman" panose="02020603050405020304" pitchFamily="18" charset="0"/>
                          <a:cs typeface="Times New Roman" panose="02020603050405020304" pitchFamily="18" charset="0"/>
                        </a:rPr>
                        <a:t>os registros, observando que estejam contemplados no mínimo os exames previstos no item 1.4.1.1b e incluídos no PCMSO.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119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2.3.5.2 Verificar </a:t>
                      </a:r>
                      <a:r>
                        <a:rPr lang="pt-BR" sz="1600" u="none" strike="noStrike" dirty="0">
                          <a:effectLst/>
                          <a:latin typeface="Times New Roman" panose="02020603050405020304" pitchFamily="18" charset="0"/>
                          <a:cs typeface="Times New Roman" panose="02020603050405020304" pitchFamily="18" charset="0"/>
                        </a:rPr>
                        <a:t>os registros anotados no Atestado de Saúde ocupacional e data de realização dos exames  anuais. .</a:t>
                      </a:r>
                      <a:endParaRPr lang="pt-BR" sz="16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0" marR="0" marT="0" marB="0" anchor="ctr"/>
                </a:tc>
              </a:tr>
              <a:tr h="10119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2.3.5.3 O </a:t>
                      </a:r>
                      <a:r>
                        <a:rPr lang="pt-BR" sz="1600" u="none" strike="noStrike" dirty="0">
                          <a:effectLst/>
                          <a:latin typeface="Times New Roman" panose="02020603050405020304" pitchFamily="18" charset="0"/>
                          <a:cs typeface="Times New Roman" panose="02020603050405020304" pitchFamily="18" charset="0"/>
                        </a:rPr>
                        <a:t>auditor deve verificar se o PCMSO contempla os riscos e funções efetivamente realizadas no local avaliado.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1433409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6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60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80664444"/>
              </p:ext>
            </p:extLst>
          </p:nvPr>
        </p:nvGraphicFramePr>
        <p:xfrm>
          <a:off x="1259632" y="3044957"/>
          <a:ext cx="5040560" cy="2296160"/>
        </p:xfrm>
        <a:graphic>
          <a:graphicData uri="http://schemas.openxmlformats.org/drawingml/2006/table">
            <a:tbl>
              <a:tblPr>
                <a:tableStyleId>{5C22544A-7EE6-4342-B048-85BDC9FD1C3A}</a:tableStyleId>
              </a:tblPr>
              <a:tblGrid>
                <a:gridCol w="5040560"/>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2.3.5.3 Verificar </a:t>
                      </a:r>
                      <a:r>
                        <a:rPr lang="pt-BR" sz="1600" u="none" strike="noStrike" dirty="0">
                          <a:effectLst/>
                          <a:latin typeface="Times New Roman" panose="02020603050405020304" pitchFamily="18" charset="0"/>
                          <a:cs typeface="Times New Roman" panose="02020603050405020304" pitchFamily="18" charset="0"/>
                        </a:rPr>
                        <a:t>os registros na admissão e  exames anuais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459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2.3.5.4 Verificar </a:t>
                      </a:r>
                      <a:r>
                        <a:rPr lang="pt-BR" sz="1600" u="none" strike="noStrike" dirty="0">
                          <a:effectLst/>
                          <a:latin typeface="Times New Roman" panose="02020603050405020304" pitchFamily="18" charset="0"/>
                          <a:cs typeface="Times New Roman" panose="02020603050405020304" pitchFamily="18" charset="0"/>
                        </a:rPr>
                        <a:t>os registros anotados no Atestado de Saúde ocupacional e data de realização dos exames  anuais. </a:t>
                      </a:r>
                      <a:r>
                        <a:rPr lang="pt-BR" sz="1600" u="none" strike="noStrike" dirty="0" smtClean="0">
                          <a:effectLst/>
                          <a:latin typeface="Times New Roman" panose="02020603050405020304" pitchFamily="18" charset="0"/>
                          <a:cs typeface="Times New Roman" panose="02020603050405020304" pitchFamily="18" charset="0"/>
                        </a:rPr>
                        <a:t> No</a:t>
                      </a:r>
                      <a:r>
                        <a:rPr lang="pt-BR" sz="1600" u="none" strike="noStrike" baseline="0" dirty="0" smtClean="0">
                          <a:effectLst/>
                          <a:latin typeface="Times New Roman" panose="02020603050405020304" pitchFamily="18" charset="0"/>
                          <a:cs typeface="Times New Roman" panose="02020603050405020304" pitchFamily="18" charset="0"/>
                        </a:rPr>
                        <a:t> exame </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demissional</a:t>
                      </a:r>
                      <a:r>
                        <a:rPr lang="pt-BR" sz="1600" u="none" strike="noStrike" dirty="0">
                          <a:effectLst/>
                          <a:latin typeface="Times New Roman" panose="02020603050405020304" pitchFamily="18" charset="0"/>
                          <a:cs typeface="Times New Roman" panose="02020603050405020304" pitchFamily="18" charset="0"/>
                        </a:rPr>
                        <a:t> deverá ser  o que estiver determinado no PCMSO.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69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2367"/>
            <a:ext cx="91440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9" y="3238996"/>
            <a:ext cx="1417501" cy="1890001"/>
          </a:xfrm>
          <a:prstGeom prst="rect">
            <a:avLst/>
          </a:prstGeom>
        </p:spPr>
      </p:pic>
    </p:spTree>
    <p:extLst>
      <p:ext uri="{BB962C8B-B14F-4D97-AF65-F5344CB8AC3E}">
        <p14:creationId xmlns:p14="http://schemas.microsoft.com/office/powerpoint/2010/main" val="310667214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70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5" y="559872"/>
            <a:ext cx="9144000" cy="28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52659033"/>
              </p:ext>
            </p:extLst>
          </p:nvPr>
        </p:nvGraphicFramePr>
        <p:xfrm>
          <a:off x="251520" y="3601720"/>
          <a:ext cx="8856984" cy="2936242"/>
        </p:xfrm>
        <a:graphic>
          <a:graphicData uri="http://schemas.openxmlformats.org/drawingml/2006/table">
            <a:tbl>
              <a:tblPr>
                <a:tableStyleId>{5C22544A-7EE6-4342-B048-85BDC9FD1C3A}</a:tableStyleId>
              </a:tblPr>
              <a:tblGrid>
                <a:gridCol w="8856984"/>
              </a:tblGrid>
              <a:tr h="8191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2.3.6.1 Deve </a:t>
                      </a:r>
                      <a:r>
                        <a:rPr lang="pt-BR" sz="1600" u="none" strike="noStrike" dirty="0">
                          <a:effectLst/>
                          <a:latin typeface="Times New Roman" panose="02020603050405020304" pitchFamily="18" charset="0"/>
                          <a:cs typeface="Times New Roman" panose="02020603050405020304" pitchFamily="18" charset="0"/>
                        </a:rPr>
                        <a:t>haver uma revisão anual do procedimento para obtenção de </a:t>
                      </a:r>
                      <a:r>
                        <a:rPr lang="pt-BR" sz="1600" u="none" strike="noStrike" dirty="0" smtClean="0">
                          <a:effectLst/>
                          <a:latin typeface="Times New Roman" panose="02020603050405020304" pitchFamily="18" charset="0"/>
                          <a:cs typeface="Times New Roman" panose="02020603050405020304" pitchFamily="18" charset="0"/>
                        </a:rPr>
                        <a:t>primeiros </a:t>
                      </a:r>
                      <a:r>
                        <a:rPr lang="pt-BR" sz="1600" u="none" strike="noStrike" dirty="0">
                          <a:effectLst/>
                          <a:latin typeface="Times New Roman" panose="02020603050405020304" pitchFamily="18" charset="0"/>
                          <a:cs typeface="Times New Roman" panose="02020603050405020304" pitchFamily="18" charset="0"/>
                        </a:rPr>
                        <a:t>socorros , feita por uma fonte de conhecimento para verificar a abrangência e relevância.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810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2.3.6.2 Verificar </a:t>
                      </a:r>
                      <a:r>
                        <a:rPr lang="pt-BR" sz="1600" u="none" strike="noStrike" dirty="0">
                          <a:effectLst/>
                          <a:latin typeface="Times New Roman" panose="02020603050405020304" pitchFamily="18" charset="0"/>
                          <a:cs typeface="Times New Roman" panose="02020603050405020304" pitchFamily="18" charset="0"/>
                        </a:rPr>
                        <a:t>se o número e conteúdo da caixa de primeiros socorros e o número de funcionários treinados em primeiros socorros estão  de acordo com as exigências legais.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2.3.6.3 O </a:t>
                      </a:r>
                      <a:r>
                        <a:rPr lang="pt-BR" sz="1600" u="none" strike="noStrike" dirty="0">
                          <a:effectLst/>
                          <a:latin typeface="Times New Roman" panose="02020603050405020304" pitchFamily="18" charset="0"/>
                          <a:cs typeface="Times New Roman" panose="02020603050405020304" pitchFamily="18" charset="0"/>
                        </a:rPr>
                        <a:t>procedimento deve estar documentado com base nos quadros informativos da NR 4 e NBR 14280.</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58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2.3.6.4 Verificar </a:t>
                      </a:r>
                      <a:r>
                        <a:rPr lang="pt-BR" sz="1600" u="none" strike="noStrike" dirty="0">
                          <a:effectLst/>
                          <a:latin typeface="Times New Roman" panose="02020603050405020304" pitchFamily="18" charset="0"/>
                          <a:cs typeface="Times New Roman" panose="02020603050405020304" pitchFamily="18" charset="0"/>
                        </a:rPr>
                        <a:t>se o programa de treinamento em primeiros socorros está implementado e documentado( incluindo treinamento de reciclagem) . NR 7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09320454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8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52300"/>
            <a:ext cx="9144001" cy="275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54794247"/>
              </p:ext>
            </p:extLst>
          </p:nvPr>
        </p:nvGraphicFramePr>
        <p:xfrm>
          <a:off x="271195" y="3501010"/>
          <a:ext cx="8693293" cy="3168351"/>
        </p:xfrm>
        <a:graphic>
          <a:graphicData uri="http://schemas.openxmlformats.org/drawingml/2006/table">
            <a:tbl>
              <a:tblPr>
                <a:tableStyleId>{5C22544A-7EE6-4342-B048-85BDC9FD1C3A}</a:tableStyleId>
              </a:tblPr>
              <a:tblGrid>
                <a:gridCol w="8693293"/>
              </a:tblGrid>
              <a:tr h="13827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2.4.1.1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 Buscar </a:t>
                      </a:r>
                      <a:r>
                        <a:rPr lang="pt-BR" sz="1600" u="none" strike="noStrike" dirty="0">
                          <a:effectLst/>
                          <a:latin typeface="Times New Roman" panose="02020603050405020304" pitchFamily="18" charset="0"/>
                          <a:cs typeface="Times New Roman" panose="02020603050405020304" pitchFamily="18" charset="0"/>
                        </a:rPr>
                        <a:t>evidências de preocupação com os aspectos ambientais das </a:t>
                      </a:r>
                      <a:r>
                        <a:rPr lang="pt-BR" sz="1600" u="none" strike="noStrike" dirty="0" smtClean="0">
                          <a:effectLst/>
                          <a:latin typeface="Times New Roman" panose="02020603050405020304" pitchFamily="18" charset="0"/>
                          <a:cs typeface="Times New Roman" panose="02020603050405020304" pitchFamily="18" charset="0"/>
                        </a:rPr>
                        <a:t>operações</a:t>
                      </a:r>
                      <a:r>
                        <a:rPr lang="pt-BR" sz="1600" u="none" strike="noStrike" dirty="0">
                          <a:effectLst/>
                          <a:latin typeface="Times New Roman" panose="02020603050405020304" pitchFamily="18" charset="0"/>
                          <a:cs typeface="Times New Roman" panose="02020603050405020304" pitchFamily="18" charset="0"/>
                        </a:rPr>
                        <a:t>, por exemplo, poluição sonora, emissões, poeira e atividades de limpeza.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isto ocorre regularmente.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estratégia para mitigar os riscos e efeitos ambientais.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016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2.4.1.2</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 aplicação de teste de opacidade aplicado por Organismo de Inspeção Veicular credenciado. A evidência aceitável será o teste de opacidade com laudo, Periodicidade semestral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839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2.4.1.3   Verificar </a:t>
                      </a:r>
                      <a:r>
                        <a:rPr lang="pt-BR" sz="1600" u="none" strike="noStrike" dirty="0">
                          <a:effectLst/>
                          <a:latin typeface="Times New Roman" panose="02020603050405020304" pitchFamily="18" charset="0"/>
                          <a:cs typeface="Times New Roman" panose="02020603050405020304" pitchFamily="18" charset="0"/>
                        </a:rPr>
                        <a:t>registros dos procedimentos de controle de fumaça preta, se é parte da manutenção preventiva e se há medidas para corrigir desvios, quando se apresentam.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22827405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19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0" y="552300"/>
            <a:ext cx="9143999" cy="234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32015682"/>
              </p:ext>
            </p:extLst>
          </p:nvPr>
        </p:nvGraphicFramePr>
        <p:xfrm>
          <a:off x="271195" y="3212976"/>
          <a:ext cx="8693293" cy="3265589"/>
        </p:xfrm>
        <a:graphic>
          <a:graphicData uri="http://schemas.openxmlformats.org/drawingml/2006/table">
            <a:tbl>
              <a:tblPr>
                <a:tableStyleId>{5C22544A-7EE6-4342-B048-85BDC9FD1C3A}</a:tableStyleId>
              </a:tblPr>
              <a:tblGrid>
                <a:gridCol w="8693293"/>
              </a:tblGrid>
              <a:tr h="13626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2.4.2.1 Buscar </a:t>
                      </a:r>
                      <a:r>
                        <a:rPr lang="pt-BR" sz="1600" u="none" strike="noStrike" dirty="0">
                          <a:effectLst/>
                          <a:latin typeface="Times New Roman" panose="02020603050405020304" pitchFamily="18" charset="0"/>
                          <a:cs typeface="Times New Roman" panose="02020603050405020304" pitchFamily="18" charset="0"/>
                        </a:rPr>
                        <a:t>evidências de preocupação com os aspectos ambientais das </a:t>
                      </a:r>
                      <a:r>
                        <a:rPr lang="pt-BR" sz="1600" u="none" strike="noStrike" dirty="0" smtClean="0">
                          <a:effectLst/>
                          <a:latin typeface="Times New Roman" panose="02020603050405020304" pitchFamily="18" charset="0"/>
                          <a:cs typeface="Times New Roman" panose="02020603050405020304" pitchFamily="18" charset="0"/>
                        </a:rPr>
                        <a:t>operações</a:t>
                      </a:r>
                      <a:r>
                        <a:rPr lang="pt-BR" sz="1600" u="none" strike="noStrike" dirty="0">
                          <a:effectLst/>
                          <a:latin typeface="Times New Roman" panose="02020603050405020304" pitchFamily="18" charset="0"/>
                          <a:cs typeface="Times New Roman" panose="02020603050405020304" pitchFamily="18" charset="0"/>
                        </a:rPr>
                        <a:t>, por exemplo, poluição sonora, emissões, poeira e atividades de limpeza.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isto ocorre regularmente. Verificar se há estratégia para mitigar os riscos e efeitos ambientais.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572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2.4.2.2 Verificar </a:t>
                      </a:r>
                      <a:r>
                        <a:rPr lang="pt-BR" sz="1600" u="none" strike="noStrike" dirty="0">
                          <a:effectLst/>
                          <a:latin typeface="Times New Roman" panose="02020603050405020304" pitchFamily="18" charset="0"/>
                          <a:cs typeface="Times New Roman" panose="02020603050405020304" pitchFamily="18" charset="0"/>
                        </a:rPr>
                        <a:t>a aplicação de teste de opacidade aplicado por Organismo de Inspeção Veicular credenciado. A evidência aceitável será o teste de opacidade com laudo, Periodicidade semestral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4576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2.4.2.3 Verificar </a:t>
                      </a:r>
                      <a:r>
                        <a:rPr lang="pt-BR" sz="1600" u="none" strike="noStrike" dirty="0">
                          <a:effectLst/>
                          <a:latin typeface="Times New Roman" panose="02020603050405020304" pitchFamily="18" charset="0"/>
                          <a:cs typeface="Times New Roman" panose="02020603050405020304" pitchFamily="18" charset="0"/>
                        </a:rPr>
                        <a:t>registros dos procedimentos de controle de fumaça preta, se é parte da manutenção preventiva e se há medidas para corrigir desvios, quando se apresentam.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8999842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0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208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70614294"/>
              </p:ext>
            </p:extLst>
          </p:nvPr>
        </p:nvGraphicFramePr>
        <p:xfrm>
          <a:off x="1331640" y="3140968"/>
          <a:ext cx="4968552" cy="2760307"/>
        </p:xfrm>
        <a:graphic>
          <a:graphicData uri="http://schemas.openxmlformats.org/drawingml/2006/table">
            <a:tbl>
              <a:tblPr>
                <a:tableStyleId>{5C22544A-7EE6-4342-B048-85BDC9FD1C3A}</a:tableStyleId>
              </a:tblPr>
              <a:tblGrid>
                <a:gridCol w="4968552"/>
              </a:tblGrid>
              <a:tr h="99247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2.4.3.1  Verificar </a:t>
                      </a:r>
                      <a:r>
                        <a:rPr lang="pt-BR" sz="1600" u="none" strike="noStrike" dirty="0">
                          <a:effectLst/>
                          <a:latin typeface="Times New Roman" panose="02020603050405020304" pitchFamily="18" charset="0"/>
                          <a:cs typeface="Times New Roman" panose="02020603050405020304" pitchFamily="18" charset="0"/>
                        </a:rPr>
                        <a:t>em detalhes os acordos para disposição de resíduos e tratamento de efluentes, se atendem as exigências legais.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4435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2.4.3.2  Verificar </a:t>
                      </a:r>
                      <a:r>
                        <a:rPr lang="pt-BR" sz="1600" u="none" strike="noStrike" dirty="0">
                          <a:effectLst/>
                          <a:latin typeface="Times New Roman" panose="02020603050405020304" pitchFamily="18" charset="0"/>
                          <a:cs typeface="Times New Roman" panose="02020603050405020304" pitchFamily="18" charset="0"/>
                        </a:rPr>
                        <a:t>os registros formais de destinação e disposição de resíduos.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2348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2.4.3.3 Verificar </a:t>
                      </a:r>
                      <a:r>
                        <a:rPr lang="pt-BR" sz="1600" u="none" strike="noStrike" dirty="0">
                          <a:effectLst/>
                          <a:latin typeface="Times New Roman" panose="02020603050405020304" pitchFamily="18" charset="0"/>
                          <a:cs typeface="Times New Roman" panose="02020603050405020304" pitchFamily="18" charset="0"/>
                        </a:rPr>
                        <a:t>se há evidência documental de ações empreendidas para continuamente melhorar a redução de resíduos.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709189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Retângulo 6"/>
          <p:cNvSpPr/>
          <p:nvPr/>
        </p:nvSpPr>
        <p:spPr>
          <a:xfrm>
            <a:off x="4355976" y="1052736"/>
            <a:ext cx="4635016" cy="5293757"/>
          </a:xfrm>
          <a:prstGeom prst="rect">
            <a:avLst/>
          </a:prstGeom>
        </p:spPr>
        <p:txBody>
          <a:bodyPr wrap="square">
            <a:spAutoFit/>
          </a:bodyPr>
          <a:lstStyle/>
          <a:p>
            <a:pPr algn="just">
              <a:defRPr/>
            </a:pPr>
            <a:r>
              <a:rPr lang="pt-BR" sz="2000" b="1" i="1" dirty="0" smtClean="0">
                <a:solidFill>
                  <a:schemeClr val="tx2">
                    <a:lumMod val="50000"/>
                  </a:schemeClr>
                </a:solidFill>
                <a:latin typeface="Times New Roman" pitchFamily="18" charset="0"/>
                <a:cs typeface="Times New Roman" pitchFamily="18" charset="0"/>
              </a:rPr>
              <a:t>Cenário: </a:t>
            </a:r>
            <a:r>
              <a:rPr lang="pt-BR" sz="2000" b="0" dirty="0" smtClean="0">
                <a:solidFill>
                  <a:schemeClr val="tx2">
                    <a:lumMod val="50000"/>
                  </a:schemeClr>
                </a:solidFill>
                <a:latin typeface="Times New Roman" pitchFamily="18" charset="0"/>
                <a:cs typeface="Times New Roman" pitchFamily="18" charset="0"/>
              </a:rPr>
              <a:t>Inclusão ou revisão  </a:t>
            </a:r>
            <a:r>
              <a:rPr lang="pt-BR" sz="2000" b="0" dirty="0">
                <a:solidFill>
                  <a:schemeClr val="tx2">
                    <a:lumMod val="50000"/>
                  </a:schemeClr>
                </a:solidFill>
                <a:latin typeface="Times New Roman" pitchFamily="18" charset="0"/>
                <a:cs typeface="Times New Roman" pitchFamily="18" charset="0"/>
              </a:rPr>
              <a:t>de </a:t>
            </a:r>
            <a:r>
              <a:rPr lang="pt-BR" sz="2000" b="0" dirty="0" smtClean="0">
                <a:solidFill>
                  <a:schemeClr val="tx2">
                    <a:lumMod val="50000"/>
                  </a:schemeClr>
                </a:solidFill>
                <a:latin typeface="Times New Roman" pitchFamily="18" charset="0"/>
                <a:cs typeface="Times New Roman" pitchFamily="18" charset="0"/>
              </a:rPr>
              <a:t> </a:t>
            </a:r>
            <a:r>
              <a:rPr lang="pt-BR" sz="2000" b="0" dirty="0">
                <a:solidFill>
                  <a:schemeClr val="tx2">
                    <a:lumMod val="50000"/>
                  </a:schemeClr>
                </a:solidFill>
                <a:latin typeface="Times New Roman" pitchFamily="18" charset="0"/>
                <a:cs typeface="Times New Roman" pitchFamily="18" charset="0"/>
              </a:rPr>
              <a:t>normas regulamentadoras do trabalho, que definem gestão e controles para saúde e segurança no trabalho</a:t>
            </a:r>
          </a:p>
          <a:p>
            <a:pPr marL="285750" indent="-285750" algn="just">
              <a:buFont typeface="Wingdings" pitchFamily="2" charset="2"/>
              <a:buChar char="Ø"/>
              <a:defRPr/>
            </a:pPr>
            <a:endParaRPr lang="pt-BR" sz="2000" b="0" dirty="0">
              <a:solidFill>
                <a:schemeClr val="tx2">
                  <a:lumMod val="50000"/>
                </a:schemeClr>
              </a:solidFill>
              <a:latin typeface="Times New Roman" pitchFamily="18" charset="0"/>
              <a:cs typeface="Times New Roman" pitchFamily="18" charset="0"/>
            </a:endParaRPr>
          </a:p>
          <a:p>
            <a:pPr algn="just">
              <a:defRPr/>
            </a:pPr>
            <a:r>
              <a:rPr lang="pt-BR" sz="2000" b="1" i="1" dirty="0">
                <a:solidFill>
                  <a:schemeClr val="tx2">
                    <a:lumMod val="50000"/>
                  </a:schemeClr>
                </a:solidFill>
                <a:latin typeface="Times New Roman" pitchFamily="18" charset="0"/>
                <a:cs typeface="Times New Roman" pitchFamily="18" charset="0"/>
              </a:rPr>
              <a:t>Impacto :</a:t>
            </a:r>
            <a:r>
              <a:rPr lang="pt-BR" sz="2000" b="0" dirty="0">
                <a:solidFill>
                  <a:schemeClr val="tx2">
                    <a:lumMod val="50000"/>
                  </a:schemeClr>
                </a:solidFill>
                <a:latin typeface="Times New Roman" pitchFamily="18" charset="0"/>
                <a:cs typeface="Times New Roman" pitchFamily="18" charset="0"/>
              </a:rPr>
              <a:t> Processos que eram exigidos pelas indústrias e hoje tornaram-se  exigências normatizadas pelo governo: NR 20, NR 33, NR 35 . Custo dos  programas de prevenção ampliados : saúde e </a:t>
            </a:r>
            <a:r>
              <a:rPr lang="pt-BR" sz="2000" b="0" dirty="0" smtClean="0">
                <a:solidFill>
                  <a:schemeClr val="tx2">
                    <a:lumMod val="50000"/>
                  </a:schemeClr>
                </a:solidFill>
                <a:latin typeface="Times New Roman" pitchFamily="18" charset="0"/>
                <a:cs typeface="Times New Roman" pitchFamily="18" charset="0"/>
              </a:rPr>
              <a:t>segurança</a:t>
            </a:r>
          </a:p>
          <a:p>
            <a:pPr algn="just">
              <a:defRPr/>
            </a:pPr>
            <a:endParaRPr lang="pt-BR" sz="2000" dirty="0">
              <a:solidFill>
                <a:schemeClr val="tx2">
                  <a:lumMod val="50000"/>
                </a:schemeClr>
              </a:solidFill>
              <a:latin typeface="Times New Roman" pitchFamily="18" charset="0"/>
              <a:cs typeface="Times New Roman" pitchFamily="18" charset="0"/>
            </a:endParaRPr>
          </a:p>
          <a:p>
            <a:pPr algn="just">
              <a:defRPr/>
            </a:pPr>
            <a:r>
              <a:rPr lang="pt-BR" sz="2000" i="1" dirty="0" smtClean="0">
                <a:solidFill>
                  <a:schemeClr val="tx2">
                    <a:lumMod val="75000"/>
                  </a:schemeClr>
                </a:solidFill>
                <a:latin typeface="Times New Roman" pitchFamily="18" charset="0"/>
                <a:cs typeface="Times New Roman" pitchFamily="18" charset="0"/>
              </a:rPr>
              <a:t>Atender plenamente uma NR , 20 hoje, corresponde a um programa de gerenciamento em saúde e segurança para os riscos com produtos inflamáveis.</a:t>
            </a:r>
            <a:endParaRPr lang="pt-BR" sz="2000" b="0" i="1" dirty="0" smtClean="0">
              <a:solidFill>
                <a:schemeClr val="tx2">
                  <a:lumMod val="75000"/>
                </a:schemeClr>
              </a:solidFill>
              <a:latin typeface="Times New Roman" pitchFamily="18" charset="0"/>
              <a:cs typeface="Times New Roman" pitchFamily="18" charset="0"/>
            </a:endParaRPr>
          </a:p>
          <a:p>
            <a:pPr algn="just">
              <a:defRPr/>
            </a:pPr>
            <a:endParaRPr lang="pt-BR" b="0" dirty="0">
              <a:solidFill>
                <a:schemeClr val="tx2">
                  <a:lumMod val="50000"/>
                </a:schemeClr>
              </a:solidFill>
              <a:latin typeface="Times New Roman" pitchFamily="18" charset="0"/>
              <a:cs typeface="Times New Roman" pitchFamily="18" charset="0"/>
            </a:endParaRPr>
          </a:p>
        </p:txBody>
      </p:sp>
      <p:graphicFrame>
        <p:nvGraphicFramePr>
          <p:cNvPr id="8" name="Diagrama 7"/>
          <p:cNvGraphicFramePr/>
          <p:nvPr>
            <p:extLst>
              <p:ext uri="{D42A27DB-BD31-4B8C-83A1-F6EECF244321}">
                <p14:modId xmlns:p14="http://schemas.microsoft.com/office/powerpoint/2010/main" val="1293860490"/>
              </p:ext>
            </p:extLst>
          </p:nvPr>
        </p:nvGraphicFramePr>
        <p:xfrm>
          <a:off x="204192" y="1124744"/>
          <a:ext cx="436780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408375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1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61448"/>
            <a:ext cx="9144000" cy="200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48574758"/>
              </p:ext>
            </p:extLst>
          </p:nvPr>
        </p:nvGraphicFramePr>
        <p:xfrm>
          <a:off x="107504" y="2734618"/>
          <a:ext cx="8856984" cy="3869669"/>
        </p:xfrm>
        <a:graphic>
          <a:graphicData uri="http://schemas.openxmlformats.org/drawingml/2006/table">
            <a:tbl>
              <a:tblPr>
                <a:tableStyleId>{5C22544A-7EE6-4342-B048-85BDC9FD1C3A}</a:tableStyleId>
              </a:tblPr>
              <a:tblGrid>
                <a:gridCol w="8856984"/>
              </a:tblGrid>
              <a:tr h="6134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2.4.3.4   Verificar </a:t>
                      </a:r>
                      <a:r>
                        <a:rPr lang="pt-BR" sz="1600" u="none" strike="noStrike" dirty="0">
                          <a:effectLst/>
                          <a:latin typeface="Times New Roman" panose="02020603050405020304" pitchFamily="18" charset="0"/>
                          <a:cs typeface="Times New Roman" panose="02020603050405020304" pitchFamily="18" charset="0"/>
                        </a:rPr>
                        <a:t>se o local de disposição possui autorização ambiental  para  a forma  de destino final autorizado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1786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2.4.3.5</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acordos escritos ou contratos entre a prestadora de  serviços e o local de disposição, especificando o modo de disposição.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2438400">
                <a:tc>
                  <a:txBody>
                    <a:bodyPr/>
                    <a:lstStyle/>
                    <a:p>
                      <a:pPr algn="just" fontAlgn="ct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r>
                        <a:rPr lang="pt-BR" sz="1600" u="none" strike="noStrike" dirty="0" smtClean="0">
                          <a:effectLst/>
                          <a:latin typeface="Times New Roman" panose="02020603050405020304" pitchFamily="18" charset="0"/>
                          <a:cs typeface="Times New Roman" panose="02020603050405020304" pitchFamily="18" charset="0"/>
                        </a:rPr>
                        <a:t>2.4.3.6 Buscar </a:t>
                      </a:r>
                      <a:r>
                        <a:rPr lang="pt-BR" sz="1600" u="none" strike="noStrike" dirty="0">
                          <a:effectLst/>
                          <a:latin typeface="Times New Roman" panose="02020603050405020304" pitchFamily="18" charset="0"/>
                          <a:cs typeface="Times New Roman" panose="02020603050405020304" pitchFamily="18" charset="0"/>
                        </a:rPr>
                        <a:t>evidências de que a  preocupação começa com  a redução de geração de resíduos, que esta preocupação está apoiada em ações de um programa contínuo para reduções, com medidas e planos de curto e médio prazo e que contemple elementos tais como: a)  renunciar  a consumos que podem ser sacrificados; b) consumir materiais mais eficientes ecologicamente;  c) consumir somente o necessário, estoques mínimos de bens encontrados facilmente no mercado; d)  adotar medidas de controle e manutenção efetivas para melhor durabilidade de bens como pneus, baterias automotivas, lâmpadas das instalações; e) promover reaproveitamento de materiais nas manutenções prediais e onde for aplicável.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1587737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2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28234796"/>
              </p:ext>
            </p:extLst>
          </p:nvPr>
        </p:nvGraphicFramePr>
        <p:xfrm>
          <a:off x="89758" y="2852936"/>
          <a:ext cx="8964487" cy="3849318"/>
        </p:xfrm>
        <a:graphic>
          <a:graphicData uri="http://schemas.openxmlformats.org/drawingml/2006/table">
            <a:tbl>
              <a:tblPr>
                <a:tableStyleId>{5C22544A-7EE6-4342-B048-85BDC9FD1C3A}</a:tableStyleId>
              </a:tblPr>
              <a:tblGrid>
                <a:gridCol w="8964487"/>
              </a:tblGrid>
              <a:tr h="19347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2.4.4.1a   Buscar </a:t>
                      </a:r>
                      <a:r>
                        <a:rPr lang="pt-BR" sz="1600" u="none" strike="noStrike" dirty="0">
                          <a:effectLst/>
                          <a:latin typeface="Times New Roman" panose="02020603050405020304" pitchFamily="18" charset="0"/>
                          <a:cs typeface="Times New Roman" panose="02020603050405020304" pitchFamily="18" charset="0"/>
                        </a:rPr>
                        <a:t>evidências de que na seleção de equipamentos de transporte  há preocupação com estanqueidade dos sistemas de carga/descarga,  sobretudo no transporte à granel , seleção de equipamentos de transferência adequados, como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 ou dispositivos de descarga inspecionados e sem vazamentos. Se após o carregamento é feito um pós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para detecção de eventuais vazamentos ou risco potencial de ocorrência. Nos produtos embalados os </a:t>
                      </a:r>
                      <a:r>
                        <a:rPr lang="pt-BR" sz="1600" u="none" strike="noStrike" dirty="0" err="1" smtClean="0">
                          <a:effectLst/>
                          <a:latin typeface="Times New Roman" panose="02020603050405020304" pitchFamily="18" charset="0"/>
                          <a:cs typeface="Times New Roman" panose="02020603050405020304" pitchFamily="18" charset="0"/>
                        </a:rPr>
                        <a:t>paletes</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devem ser vistoriados antes de entrar na operação e evitar danos aos produtos.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1458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2.4.4.1b  O </a:t>
                      </a:r>
                      <a:r>
                        <a:rPr lang="pt-BR" sz="1600" u="none" strike="noStrike" dirty="0">
                          <a:effectLst/>
                          <a:latin typeface="Times New Roman" panose="02020603050405020304" pitchFamily="18" charset="0"/>
                          <a:cs typeface="Times New Roman" panose="02020603050405020304" pitchFamily="18" charset="0"/>
                        </a:rPr>
                        <a:t>programa de treinamento das pessoas envolvidas nas operações deve prever precauções contra derrames e quedas de volumes durante o manuseio,  correto modo de abrir e fechar válvulas nos  equipamentos de transporte á granel,  verificação de aberto/fechado das válvulas e drenos. Vistoria pós carregamento incluindo  inspeção das embalagens, amarração, fixação e distribuição  de cargas na carroçaria..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0025688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32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 y="552300"/>
            <a:ext cx="9144000" cy="59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5" y="1121311"/>
            <a:ext cx="9144000"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72513683"/>
              </p:ext>
            </p:extLst>
          </p:nvPr>
        </p:nvGraphicFramePr>
        <p:xfrm>
          <a:off x="1230219" y="3140968"/>
          <a:ext cx="5069973" cy="3262821"/>
        </p:xfrm>
        <a:graphic>
          <a:graphicData uri="http://schemas.openxmlformats.org/drawingml/2006/table">
            <a:tbl>
              <a:tblPr>
                <a:tableStyleId>{5C22544A-7EE6-4342-B048-85BDC9FD1C3A}</a:tableStyleId>
              </a:tblPr>
              <a:tblGrid>
                <a:gridCol w="5069973"/>
              </a:tblGrid>
              <a:tr h="66186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2.4.4.1c</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Procurar </a:t>
                      </a:r>
                      <a:r>
                        <a:rPr lang="pt-BR" sz="1600" u="none" strike="noStrike" dirty="0">
                          <a:effectLst/>
                          <a:latin typeface="Times New Roman" panose="02020603050405020304" pitchFamily="18" charset="0"/>
                          <a:cs typeface="Times New Roman" panose="02020603050405020304" pitchFamily="18" charset="0"/>
                        </a:rPr>
                        <a:t>evidencia de um programa proativo para minimizar derramamentos e suas </a:t>
                      </a:r>
                      <a:r>
                        <a:rPr lang="pt-BR" sz="1600" u="none" strike="noStrike" dirty="0" smtClean="0">
                          <a:effectLst/>
                          <a:latin typeface="Times New Roman" panose="02020603050405020304" pitchFamily="18" charset="0"/>
                          <a:cs typeface="Times New Roman" panose="02020603050405020304" pitchFamily="18" charset="0"/>
                        </a:rPr>
                        <a:t>consequências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507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2.4.4.1d  Buscar </a:t>
                      </a:r>
                      <a:r>
                        <a:rPr lang="pt-BR" sz="1600" u="none" strike="noStrike" dirty="0">
                          <a:effectLst/>
                          <a:latin typeface="Times New Roman" panose="02020603050405020304" pitchFamily="18" charset="0"/>
                          <a:cs typeface="Times New Roman" panose="02020603050405020304" pitchFamily="18" charset="0"/>
                        </a:rPr>
                        <a:t>evidências de que o Plano de Emergência contempla medidas de contenção de vazamentos com ações emergenciais, incluindo definição de </a:t>
                      </a:r>
                      <a:r>
                        <a:rPr lang="pt-BR" sz="1600" u="none" strike="noStrike" dirty="0" smtClean="0">
                          <a:effectLst/>
                          <a:latin typeface="Times New Roman" panose="02020603050405020304" pitchFamily="18" charset="0"/>
                          <a:cs typeface="Times New Roman" panose="02020603050405020304" pitchFamily="18" charset="0"/>
                        </a:rPr>
                        <a:t>responsabilidade </a:t>
                      </a:r>
                      <a:r>
                        <a:rPr lang="pt-BR" sz="1600" u="none" strike="noStrike" dirty="0">
                          <a:effectLst/>
                          <a:latin typeface="Times New Roman" panose="02020603050405020304" pitchFamily="18" charset="0"/>
                          <a:cs typeface="Times New Roman" panose="02020603050405020304" pitchFamily="18" charset="0"/>
                        </a:rPr>
                        <a:t>e  métodos de recolhimento e limpeza de produtos eventualmente vazados durante o transporte ou em caso de acidentes.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2.4.4.1e Buscar </a:t>
                      </a:r>
                      <a:r>
                        <a:rPr lang="pt-BR" sz="1600" u="none" strike="noStrike" dirty="0">
                          <a:effectLst/>
                          <a:latin typeface="Times New Roman" panose="02020603050405020304" pitchFamily="18" charset="0"/>
                          <a:cs typeface="Times New Roman" panose="02020603050405020304" pitchFamily="18" charset="0"/>
                        </a:rPr>
                        <a:t>evidências de existência de PAM - Plano de Auxílio Mútuo.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2004459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4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 y="552300"/>
            <a:ext cx="9144001" cy="248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25147370"/>
              </p:ext>
            </p:extLst>
          </p:nvPr>
        </p:nvGraphicFramePr>
        <p:xfrm>
          <a:off x="1364568" y="3212976"/>
          <a:ext cx="4968551" cy="3057230"/>
        </p:xfrm>
        <a:graphic>
          <a:graphicData uri="http://schemas.openxmlformats.org/drawingml/2006/table">
            <a:tbl>
              <a:tblPr>
                <a:tableStyleId>{5C22544A-7EE6-4342-B048-85BDC9FD1C3A}</a:tableStyleId>
              </a:tblPr>
              <a:tblGrid>
                <a:gridCol w="4968551"/>
              </a:tblGrid>
              <a:tr h="8621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2.5.1.1a  Verificar </a:t>
                      </a:r>
                      <a:r>
                        <a:rPr lang="pt-BR" sz="1600" u="none" strike="noStrike" dirty="0">
                          <a:effectLst/>
                          <a:latin typeface="Times New Roman" panose="02020603050405020304" pitchFamily="18" charset="0"/>
                          <a:cs typeface="Times New Roman" panose="02020603050405020304" pitchFamily="18" charset="0"/>
                        </a:rPr>
                        <a:t>se são definidos e documentados critérios para subcontratação de longo prazo, conforme itens abaixo.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8238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2.5.1.1b  Verificar </a:t>
                      </a:r>
                      <a:r>
                        <a:rPr lang="pt-BR" sz="1600" u="none" strike="noStrike" dirty="0">
                          <a:effectLst/>
                          <a:latin typeface="Times New Roman" panose="02020603050405020304" pitchFamily="18" charset="0"/>
                          <a:cs typeface="Times New Roman" panose="02020603050405020304" pitchFamily="18" charset="0"/>
                        </a:rPr>
                        <a:t>se são definidos e documentados critérios para subcontratação de curto prazo, inclusive serviços esporádicos (spot), conforme itens abaixo.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126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2.5.1.1c Verificar </a:t>
                      </a:r>
                      <a:r>
                        <a:rPr lang="pt-BR" sz="1600" u="none" strike="noStrike" dirty="0">
                          <a:effectLst/>
                          <a:latin typeface="Times New Roman" panose="02020603050405020304" pitchFamily="18" charset="0"/>
                          <a:cs typeface="Times New Roman" panose="02020603050405020304" pitchFamily="18" charset="0"/>
                        </a:rPr>
                        <a:t>se são definidos  indicadores de desempenho  para os subcontratados e se ocorrem reuniões periódicas de avaliação..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94486180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5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 y="552300"/>
            <a:ext cx="9145556"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 y="1104751"/>
            <a:ext cx="91559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926847531"/>
              </p:ext>
            </p:extLst>
          </p:nvPr>
        </p:nvGraphicFramePr>
        <p:xfrm>
          <a:off x="251522" y="3284984"/>
          <a:ext cx="8712967" cy="3273254"/>
        </p:xfrm>
        <a:graphic>
          <a:graphicData uri="http://schemas.openxmlformats.org/drawingml/2006/table">
            <a:tbl>
              <a:tblPr>
                <a:tableStyleId>{5C22544A-7EE6-4342-B048-85BDC9FD1C3A}</a:tableStyleId>
              </a:tblPr>
              <a:tblGrid>
                <a:gridCol w="8712967"/>
              </a:tblGrid>
              <a:tr h="8443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2.5.1.1.d  Verificar </a:t>
                      </a:r>
                      <a:r>
                        <a:rPr lang="pt-BR" sz="1600" u="none" strike="noStrike" dirty="0">
                          <a:effectLst/>
                          <a:latin typeface="Times New Roman" panose="02020603050405020304" pitchFamily="18" charset="0"/>
                          <a:cs typeface="Times New Roman" panose="02020603050405020304" pitchFamily="18" charset="0"/>
                        </a:rPr>
                        <a:t>se é definido o processo seletivo para motoristas e programa de treinamento coerente com os processos do quadro próprio.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152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2.5.1.1.e   Verificar </a:t>
                      </a:r>
                      <a:r>
                        <a:rPr lang="pt-BR" sz="1600" u="none" strike="noStrike" dirty="0">
                          <a:effectLst/>
                          <a:latin typeface="Times New Roman" panose="02020603050405020304" pitchFamily="18" charset="0"/>
                          <a:cs typeface="Times New Roman" panose="02020603050405020304" pitchFamily="18" charset="0"/>
                        </a:rPr>
                        <a:t>se estes dois treinamentos obrigatórios estão sendo atendidos pelos subcontratados.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940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que os motoristas subcontratados são geridos por um código disciplinar ou de conduta coerente com o código do quadro próprio.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195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2.5.1.1g Verificar </a:t>
                      </a:r>
                      <a:r>
                        <a:rPr lang="pt-BR" sz="1600" u="none" strike="noStrike" dirty="0">
                          <a:effectLst/>
                          <a:latin typeface="Times New Roman" panose="02020603050405020304" pitchFamily="18" charset="0"/>
                          <a:cs typeface="Times New Roman" panose="02020603050405020304" pitchFamily="18" charset="0"/>
                        </a:rPr>
                        <a:t>programas documentados de </a:t>
                      </a:r>
                      <a:r>
                        <a:rPr lang="pt-BR" sz="1600" u="none" strike="noStrike" dirty="0" smtClean="0">
                          <a:effectLst/>
                          <a:latin typeface="Times New Roman" panose="02020603050405020304" pitchFamily="18" charset="0"/>
                          <a:cs typeface="Times New Roman" panose="02020603050405020304" pitchFamily="18" charset="0"/>
                        </a:rPr>
                        <a:t>especificação </a:t>
                      </a:r>
                      <a:r>
                        <a:rPr lang="pt-BR" sz="1600" u="none" strike="noStrike" dirty="0">
                          <a:effectLst/>
                          <a:latin typeface="Times New Roman" panose="02020603050405020304" pitchFamily="18" charset="0"/>
                          <a:cs typeface="Times New Roman" panose="02020603050405020304" pitchFamily="18" charset="0"/>
                        </a:rPr>
                        <a:t>e manutenção preventiva, deve ser conforme  definido em 2.2.1.2</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80530391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 y="552300"/>
            <a:ext cx="9145556"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3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 y="1104751"/>
            <a:ext cx="9138052"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374402951"/>
              </p:ext>
            </p:extLst>
          </p:nvPr>
        </p:nvGraphicFramePr>
        <p:xfrm>
          <a:off x="279984" y="3140969"/>
          <a:ext cx="8684504" cy="3327465"/>
        </p:xfrm>
        <a:graphic>
          <a:graphicData uri="http://schemas.openxmlformats.org/drawingml/2006/table">
            <a:tbl>
              <a:tblPr>
                <a:tableStyleId>{5C22544A-7EE6-4342-B048-85BDC9FD1C3A}</a:tableStyleId>
              </a:tblPr>
              <a:tblGrid>
                <a:gridCol w="8684504"/>
              </a:tblGrid>
              <a:tr h="10708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2.5.1.1h  Buscar </a:t>
                      </a:r>
                      <a:r>
                        <a:rPr lang="pt-BR" sz="1600" u="none" strike="noStrike" dirty="0">
                          <a:effectLst/>
                          <a:latin typeface="Times New Roman" panose="02020603050405020304" pitchFamily="18" charset="0"/>
                          <a:cs typeface="Times New Roman" panose="02020603050405020304" pitchFamily="18" charset="0"/>
                        </a:rPr>
                        <a:t>evidências de que os equipamentos de segurança são colocados à disposição da operação, em perfeitas condições de uso  e são regularmente utilizados pelo pessoal envolvido nas operações.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0316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2.5.1.1i     Verificar </a:t>
                      </a:r>
                      <a:r>
                        <a:rPr lang="pt-BR" sz="1600" u="none" strike="noStrike" dirty="0">
                          <a:effectLst/>
                          <a:latin typeface="Times New Roman" panose="02020603050405020304" pitchFamily="18" charset="0"/>
                          <a:cs typeface="Times New Roman" panose="02020603050405020304" pitchFamily="18" charset="0"/>
                        </a:rPr>
                        <a:t>se o contrato exige  tratamento de não conformidades abertas pela contratante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0316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2.5.1.1j   Verificar </a:t>
                      </a:r>
                      <a:r>
                        <a:rPr lang="pt-BR" sz="1600" u="none" strike="noStrike" dirty="0">
                          <a:effectLst/>
                          <a:latin typeface="Times New Roman" panose="02020603050405020304" pitchFamily="18" charset="0"/>
                          <a:cs typeface="Times New Roman" panose="02020603050405020304" pitchFamily="18" charset="0"/>
                        </a:rPr>
                        <a:t>se o contrato define  instruções para limpeza de tanques e locais onde devem ser realizadas.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2.5.1.1k Verificar </a:t>
                      </a:r>
                      <a:r>
                        <a:rPr lang="pt-BR" sz="1600" u="none" strike="noStrike" dirty="0">
                          <a:effectLst/>
                          <a:latin typeface="Times New Roman" panose="02020603050405020304" pitchFamily="18" charset="0"/>
                          <a:cs typeface="Times New Roman" panose="02020603050405020304" pitchFamily="18" charset="0"/>
                        </a:rPr>
                        <a:t>se o contrato define os mesmos critérios do item 2.2.3 são aplicados aos subcontratados.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9057109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 y="552300"/>
            <a:ext cx="9145556"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3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104751"/>
            <a:ext cx="9144001"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88162922"/>
              </p:ext>
            </p:extLst>
          </p:nvPr>
        </p:nvGraphicFramePr>
        <p:xfrm>
          <a:off x="251520" y="3177547"/>
          <a:ext cx="8712968" cy="3417270"/>
        </p:xfrm>
        <a:graphic>
          <a:graphicData uri="http://schemas.openxmlformats.org/drawingml/2006/table">
            <a:tbl>
              <a:tblPr>
                <a:tableStyleId>{5C22544A-7EE6-4342-B048-85BDC9FD1C3A}</a:tableStyleId>
              </a:tblPr>
              <a:tblGrid>
                <a:gridCol w="8712968"/>
              </a:tblGrid>
              <a:tr h="12123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2.5.1.1l</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Nos </a:t>
                      </a:r>
                      <a:r>
                        <a:rPr lang="pt-BR" sz="1600" u="none" strike="noStrike" dirty="0">
                          <a:effectLst/>
                          <a:latin typeface="Times New Roman" panose="02020603050405020304" pitchFamily="18" charset="0"/>
                          <a:cs typeface="Times New Roman" panose="02020603050405020304" pitchFamily="18" charset="0"/>
                        </a:rPr>
                        <a:t>contratos de subcontratação devem constar que a Contratante é a responsável pela investigação , análise e relatório de incidentes/acidentes, com base nos dados, informações e documentos fornecidos pela subcontratada.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7136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2.5.1.1m  Verificar </a:t>
                      </a:r>
                      <a:r>
                        <a:rPr lang="pt-BR" sz="1600" u="none" strike="noStrike" dirty="0">
                          <a:effectLst/>
                          <a:latin typeface="Times New Roman" panose="02020603050405020304" pitchFamily="18" charset="0"/>
                          <a:cs typeface="Times New Roman" panose="02020603050405020304" pitchFamily="18" charset="0"/>
                        </a:rPr>
                        <a:t>se no contrato consta autorização/permissão  para a  transportadora avaliar  a subcontratada.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74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2.5.1.1n</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o contrato prevê  reuniões de avaliação de gestão item 1.1.5 incluem as operações com subcontratadas.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616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2.5.1.1o     Buscar </a:t>
                      </a:r>
                      <a:r>
                        <a:rPr lang="pt-BR" sz="1600" u="none" strike="noStrike" dirty="0">
                          <a:effectLst/>
                          <a:latin typeface="Times New Roman" panose="02020603050405020304" pitchFamily="18" charset="0"/>
                          <a:cs typeface="Times New Roman" panose="02020603050405020304" pitchFamily="18" charset="0"/>
                        </a:rPr>
                        <a:t>evidências de que as operações com subcontratadas são averbadas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3135094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a:solidFill>
                  <a:schemeClr val="bg1"/>
                </a:solidFill>
                <a:latin typeface="Times New Roman" pitchFamily="18" charset="0"/>
                <a:cs typeface="Times New Roman" pitchFamily="18" charset="0"/>
              </a:rPr>
              <a:t>S</a:t>
            </a:r>
            <a:r>
              <a:rPr lang="pt-BR" sz="3200" dirty="0" smtClean="0">
                <a:solidFill>
                  <a:schemeClr val="bg1"/>
                </a:solidFill>
                <a:latin typeface="Times New Roman" pitchFamily="18" charset="0"/>
                <a:cs typeface="Times New Roman" pitchFamily="18" charset="0"/>
              </a:rPr>
              <a:t>aúde, Segurança e Meio Ambiente </a:t>
            </a:r>
            <a:endParaRPr lang="pt-BR" sz="3200" dirty="0">
              <a:solidFill>
                <a:schemeClr val="bg1"/>
              </a:solidFill>
              <a:latin typeface="Times New Roman" pitchFamily="18" charset="0"/>
              <a:cs typeface="Times New Roman" pitchFamily="18" charset="0"/>
            </a:endParaRPr>
          </a:p>
        </p:txBody>
      </p:sp>
      <p:pic>
        <p:nvPicPr>
          <p:cNvPr id="228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55428" cy="291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83021379"/>
              </p:ext>
            </p:extLst>
          </p:nvPr>
        </p:nvGraphicFramePr>
        <p:xfrm>
          <a:off x="107504" y="3813043"/>
          <a:ext cx="8856984" cy="2906294"/>
        </p:xfrm>
        <a:graphic>
          <a:graphicData uri="http://schemas.openxmlformats.org/drawingml/2006/table">
            <a:tbl>
              <a:tblPr>
                <a:tableStyleId>{5C22544A-7EE6-4342-B048-85BDC9FD1C3A}</a:tableStyleId>
              </a:tblPr>
              <a:tblGrid>
                <a:gridCol w="8856984"/>
              </a:tblGrid>
              <a:tr h="6768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2.5.2.2.  Verificar </a:t>
                      </a:r>
                      <a:r>
                        <a:rPr lang="pt-BR" sz="1600" u="none" strike="noStrike" dirty="0">
                          <a:effectLst/>
                          <a:latin typeface="Times New Roman" panose="02020603050405020304" pitchFamily="18" charset="0"/>
                          <a:cs typeface="Times New Roman" panose="02020603050405020304" pitchFamily="18" charset="0"/>
                        </a:rPr>
                        <a:t>como a contratante  demonstra o atendimento  das normas e exigências relacionadas a conduta com motoristas, equipamentos e operações, das subcontratadas.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512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2.5.2.3     Verificar </a:t>
                      </a:r>
                      <a:r>
                        <a:rPr lang="pt-BR" sz="1600" u="none" strike="noStrike" dirty="0">
                          <a:effectLst/>
                          <a:latin typeface="Times New Roman" panose="02020603050405020304" pitchFamily="18" charset="0"/>
                          <a:cs typeface="Times New Roman" panose="02020603050405020304" pitchFamily="18" charset="0"/>
                        </a:rPr>
                        <a:t>registros de reuniões entre contratante e subcontratada.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768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2.5.2.4     Verificar </a:t>
                      </a:r>
                      <a:r>
                        <a:rPr lang="pt-BR" sz="1600" u="none" strike="noStrike" dirty="0">
                          <a:effectLst/>
                          <a:latin typeface="Times New Roman" panose="02020603050405020304" pitchFamily="18" charset="0"/>
                          <a:cs typeface="Times New Roman" panose="02020603050405020304" pitchFamily="18" charset="0"/>
                        </a:rPr>
                        <a:t>se há evidências de registros das reuniões.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2.5.2.5     Verificar </a:t>
                      </a:r>
                      <a:r>
                        <a:rPr lang="pt-BR" sz="1600" u="none" strike="noStrike" dirty="0">
                          <a:effectLst/>
                          <a:latin typeface="Times New Roman" panose="02020603050405020304" pitchFamily="18" charset="0"/>
                          <a:cs typeface="Times New Roman" panose="02020603050405020304" pitchFamily="18" charset="0"/>
                        </a:rPr>
                        <a:t>se há evidências de que as subcontratadas  participam das atividades da contratante em SSMA.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512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2.5.2.6     Verificar </a:t>
                      </a:r>
                      <a:r>
                        <a:rPr lang="pt-BR" sz="1600" u="none" strike="noStrike" dirty="0">
                          <a:effectLst/>
                          <a:latin typeface="Times New Roman" panose="02020603050405020304" pitchFamily="18" charset="0"/>
                          <a:cs typeface="Times New Roman" panose="02020603050405020304" pitchFamily="18" charset="0"/>
                        </a:rPr>
                        <a:t>se há evidências de registros dos treinamentos.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42438098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Espaço Reservado para Texto 1"/>
          <p:cNvSpPr txBox="1">
            <a:spLocks/>
          </p:cNvSpPr>
          <p:nvPr/>
        </p:nvSpPr>
        <p:spPr>
          <a:xfrm>
            <a:off x="2606560" y="939869"/>
            <a:ext cx="6519838" cy="49925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3. Equipamentos</a:t>
            </a:r>
          </a:p>
          <a:p>
            <a:pPr fontAlgn="auto">
              <a:spcAft>
                <a:spcPts val="0"/>
              </a:spcAft>
            </a:pPr>
            <a:endParaRPr lang="pt-BR" sz="1800" b="1" dirty="0" smtClean="0">
              <a:latin typeface="Times New Roman" panose="02020603050405020304" pitchFamily="18" charset="0"/>
              <a:cs typeface="Times New Roman" panose="02020603050405020304" pitchFamily="18" charset="0"/>
            </a:endParaRP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A  preocupação com operações  seguras e confiáveis levam ao interesse em projetos e especificações de equipamentos, exigindo a existência de programas de inspeção e manutenção de rotina.</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Os principais elementos de avaliação desta área são:</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a) Especificação de equipamentos adequados aos produtos e riscos da operação;</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b)Manutenção preventiva;</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c) </a:t>
            </a:r>
            <a:r>
              <a:rPr lang="pt-BR" sz="1800" dirty="0" err="1" smtClean="0">
                <a:latin typeface="Times New Roman" panose="02020603050405020304" pitchFamily="18" charset="0"/>
                <a:cs typeface="Times New Roman" panose="02020603050405020304" pitchFamily="18" charset="0"/>
              </a:rPr>
              <a:t>Check</a:t>
            </a:r>
            <a:r>
              <a:rPr lang="pt-BR" sz="1800" dirty="0" smtClean="0">
                <a:latin typeface="Times New Roman" panose="02020603050405020304" pitchFamily="18" charset="0"/>
                <a:cs typeface="Times New Roman" panose="02020603050405020304" pitchFamily="18" charset="0"/>
              </a:rPr>
              <a:t> </a:t>
            </a:r>
            <a:r>
              <a:rPr lang="pt-BR" sz="1800" dirty="0" err="1" smtClean="0">
                <a:latin typeface="Times New Roman" panose="02020603050405020304" pitchFamily="18" charset="0"/>
                <a:cs typeface="Times New Roman" panose="02020603050405020304" pitchFamily="18" charset="0"/>
              </a:rPr>
              <a:t>List</a:t>
            </a:r>
            <a:r>
              <a:rPr lang="pt-BR" sz="1800" dirty="0" smtClean="0">
                <a:latin typeface="Times New Roman" panose="02020603050405020304" pitchFamily="18" charset="0"/>
                <a:cs typeface="Times New Roman" panose="02020603050405020304" pitchFamily="18" charset="0"/>
              </a:rPr>
              <a:t> das condições dos veículos e equipamentos ;</a:t>
            </a:r>
          </a:p>
          <a:p>
            <a:pPr marL="0" indent="0" algn="just" fontAlgn="auto">
              <a:spcAft>
                <a:spcPts val="0"/>
              </a:spcAft>
              <a:buNone/>
            </a:pPr>
            <a:r>
              <a:rPr lang="pt-BR" sz="1800" dirty="0" smtClean="0">
                <a:latin typeface="Times New Roman" panose="02020603050405020304" pitchFamily="18" charset="0"/>
                <a:cs typeface="Times New Roman" panose="02020603050405020304" pitchFamily="18" charset="0"/>
              </a:rPr>
              <a:t>d) Controle de inspeção e testes de veículos e equipamentos e suas partes, incluindo inspeções legais acreditadas INMETRO.</a:t>
            </a:r>
            <a:endParaRPr lang="pt-BR" sz="18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 y="2564904"/>
            <a:ext cx="2590626" cy="1584176"/>
          </a:xfrm>
          <a:prstGeom prst="rect">
            <a:avLst/>
          </a:prstGeom>
        </p:spPr>
      </p:pic>
      <p:sp>
        <p:nvSpPr>
          <p:cNvPr id="9" name="Retângulo 8"/>
          <p:cNvSpPr/>
          <p:nvPr/>
        </p:nvSpPr>
        <p:spPr>
          <a:xfrm>
            <a:off x="0" y="-32475"/>
            <a:ext cx="9144000" cy="584775"/>
          </a:xfrm>
          <a:prstGeom prst="rect">
            <a:avLst/>
          </a:prstGeom>
          <a:solidFill>
            <a:schemeClr val="accent1"/>
          </a:solidFill>
        </p:spPr>
        <p:txBody>
          <a:bodyPr wrap="square">
            <a:spAutoFit/>
          </a:bodyPr>
          <a:lstStyle/>
          <a:p>
            <a:pPr algn="ctr" defTabSz="447675"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291630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defTabSz="447675"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6896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 y="747225"/>
            <a:ext cx="913453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29659921"/>
              </p:ext>
            </p:extLst>
          </p:nvPr>
        </p:nvGraphicFramePr>
        <p:xfrm>
          <a:off x="251520" y="4005064"/>
          <a:ext cx="8712968" cy="2758682"/>
        </p:xfrm>
        <a:graphic>
          <a:graphicData uri="http://schemas.openxmlformats.org/drawingml/2006/table">
            <a:tbl>
              <a:tblPr>
                <a:tableStyleId>{5C22544A-7EE6-4342-B048-85BDC9FD1C3A}</a:tableStyleId>
              </a:tblPr>
              <a:tblGrid>
                <a:gridCol w="788924"/>
                <a:gridCol w="7924044"/>
              </a:tblGrid>
              <a:tr h="778922">
                <a:tc>
                  <a:txBody>
                    <a:bodyPr/>
                    <a:lstStyle/>
                    <a:p>
                      <a:pPr algn="l" fontAlgn="ctr"/>
                      <a:r>
                        <a:rPr lang="pt-BR" sz="1500" u="none" strike="noStrike">
                          <a:effectLst/>
                        </a:rPr>
                        <a:t>3.1.1.1 </a:t>
                      </a:r>
                      <a:endParaRPr lang="pt-BR" sz="1500" b="0" i="0" u="none" strike="noStrike">
                        <a:solidFill>
                          <a:srgbClr val="1F497D"/>
                        </a:solidFill>
                        <a:effectLst/>
                        <a:latin typeface="Arial"/>
                      </a:endParaRPr>
                    </a:p>
                  </a:txBody>
                  <a:tcPr marL="0" marR="0" marT="0" marB="0" anchor="ctr"/>
                </a:tc>
                <a:tc>
                  <a:txBody>
                    <a:bodyPr/>
                    <a:lstStyle/>
                    <a:p>
                      <a:pPr algn="just" fontAlgn="ctr"/>
                      <a:r>
                        <a:rPr lang="pt-BR" sz="1500" u="none" strike="noStrike">
                          <a:effectLst/>
                        </a:rPr>
                        <a:t>Verificar ao acaso um contrato recente de compra de veículos ou arrendamento de equipamento, de veículo novo ou usado, mercado nacional ou internacional.   incluindo acessórios.</a:t>
                      </a:r>
                      <a:endParaRPr lang="pt-BR" sz="1500" b="0" i="0" u="none" strike="noStrike">
                        <a:solidFill>
                          <a:srgbClr val="1F497D"/>
                        </a:solidFill>
                        <a:effectLst/>
                        <a:latin typeface="Arial"/>
                      </a:endParaRPr>
                    </a:p>
                  </a:txBody>
                  <a:tcPr marL="0" marR="0" marT="0" marB="0" anchor="ctr"/>
                </a:tc>
              </a:tr>
              <a:tr h="930379">
                <a:tc>
                  <a:txBody>
                    <a:bodyPr/>
                    <a:lstStyle/>
                    <a:p>
                      <a:pPr algn="l" fontAlgn="ctr"/>
                      <a:r>
                        <a:rPr lang="pt-BR" sz="1500" u="none" strike="noStrike" dirty="0">
                          <a:effectLst/>
                        </a:rPr>
                        <a:t>3.1.1.2a </a:t>
                      </a:r>
                      <a:endParaRPr lang="pt-BR" sz="1500" b="0" i="0" u="none" strike="noStrike" dirty="0">
                        <a:solidFill>
                          <a:srgbClr val="1F497D"/>
                        </a:solidFill>
                        <a:effectLst/>
                        <a:latin typeface="Arial"/>
                      </a:endParaRPr>
                    </a:p>
                  </a:txBody>
                  <a:tcPr marL="0" marR="0" marT="0" marB="0" anchor="ctr"/>
                </a:tc>
                <a:tc>
                  <a:txBody>
                    <a:bodyPr/>
                    <a:lstStyle/>
                    <a:p>
                      <a:pPr algn="just" fontAlgn="ctr"/>
                      <a:r>
                        <a:rPr lang="pt-BR" sz="1500" u="none" strike="noStrike">
                          <a:effectLst/>
                        </a:rPr>
                        <a:t>Verificar as especificações de um equipamento recentemente adquirido, outros aspectos de segurança podem ser itens como proteção contra deslocamentos da carga, guarda corpo, etc.</a:t>
                      </a:r>
                      <a:endParaRPr lang="pt-BR" sz="1500" b="0" i="0" u="none" strike="noStrike">
                        <a:solidFill>
                          <a:srgbClr val="1F497D"/>
                        </a:solidFill>
                        <a:effectLst/>
                        <a:latin typeface="Arial"/>
                      </a:endParaRPr>
                    </a:p>
                  </a:txBody>
                  <a:tcPr marL="0" marR="0" marT="0" marB="0" anchor="ctr"/>
                </a:tc>
              </a:tr>
              <a:tr h="1049381">
                <a:tc>
                  <a:txBody>
                    <a:bodyPr/>
                    <a:lstStyle/>
                    <a:p>
                      <a:pPr algn="l" fontAlgn="ctr"/>
                      <a:r>
                        <a:rPr lang="pt-BR" sz="1500" u="none" strike="noStrike">
                          <a:effectLst/>
                        </a:rPr>
                        <a:t>3.1.1.2b </a:t>
                      </a:r>
                      <a:endParaRPr lang="pt-BR" sz="1500" b="0" i="0" u="none" strike="noStrike">
                        <a:solidFill>
                          <a:srgbClr val="1F497D"/>
                        </a:solidFill>
                        <a:effectLst/>
                        <a:latin typeface="Arial"/>
                      </a:endParaRPr>
                    </a:p>
                  </a:txBody>
                  <a:tcPr marL="0" marR="0" marT="0" marB="0" anchor="ctr"/>
                </a:tc>
                <a:tc>
                  <a:txBody>
                    <a:bodyPr/>
                    <a:lstStyle/>
                    <a:p>
                      <a:pPr algn="just" fontAlgn="ctr"/>
                      <a:r>
                        <a:rPr lang="pt-BR" sz="1500" u="none" strike="noStrike" dirty="0">
                          <a:effectLst/>
                        </a:rPr>
                        <a:t>A especificação deve incluir as condições de operação do veículo ou equipamento, que podem estar relacionadas também a controle de temperatura, pressão, volume de enchimento, instrumentos de cabine, condições de engates e travas.</a:t>
                      </a:r>
                      <a:endParaRPr lang="pt-BR" sz="15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134672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a:t>
            </a:r>
            <a:r>
              <a:rPr lang="pt-BR" b="0" dirty="0" smtClean="0"/>
              <a:t> </a:t>
            </a:r>
            <a:r>
              <a:rPr lang="pt-BR" b="0" dirty="0"/>
              <a:t>que  </a:t>
            </a:r>
            <a:r>
              <a:rPr lang="pt-BR" b="0" dirty="0" smtClean="0"/>
              <a:t>continua valendo...</a:t>
            </a:r>
            <a:endParaRPr lang="pt-BR" b="0" dirty="0"/>
          </a:p>
        </p:txBody>
      </p:sp>
      <p:sp>
        <p:nvSpPr>
          <p:cNvPr id="7" name="Espaço Reservado para Texto 2"/>
          <p:cNvSpPr>
            <a:spLocks noGrp="1"/>
          </p:cNvSpPr>
          <p:nvPr>
            <p:ph type="body" sz="quarter" idx="13"/>
          </p:nvPr>
        </p:nvSpPr>
        <p:spPr>
          <a:xfrm>
            <a:off x="3995936" y="1196752"/>
            <a:ext cx="4968552" cy="5287601"/>
          </a:xfrm>
          <a:prstGeom prst="rect">
            <a:avLst/>
          </a:prstGeom>
        </p:spPr>
        <p:txBody>
          <a:bodyPr wrap="square">
            <a:spAutoFit/>
          </a:bodyPr>
          <a:lstStyle/>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Cenário validado:</a:t>
            </a:r>
            <a:r>
              <a:rPr lang="pt-BR" sz="2000" b="0" dirty="0" smtClean="0">
                <a:solidFill>
                  <a:schemeClr val="tx2">
                    <a:lumMod val="50000"/>
                  </a:schemeClr>
                </a:solidFill>
                <a:latin typeface="Times New Roman" pitchFamily="18" charset="0"/>
                <a:cs typeface="Times New Roman" pitchFamily="18" charset="0"/>
              </a:rPr>
              <a:t> As Boas </a:t>
            </a:r>
            <a:r>
              <a:rPr lang="pt-BR" sz="2000" b="0" dirty="0">
                <a:solidFill>
                  <a:schemeClr val="tx2">
                    <a:lumMod val="50000"/>
                  </a:schemeClr>
                </a:solidFill>
                <a:latin typeface="Times New Roman" pitchFamily="18" charset="0"/>
                <a:cs typeface="Times New Roman" pitchFamily="18" charset="0"/>
              </a:rPr>
              <a:t>práticas difundidas entre embarcadores e transportadores, através das comissões de transporte e parceiros;</a:t>
            </a:r>
          </a:p>
          <a:p>
            <a:pPr algn="just">
              <a:defRPr/>
            </a:pPr>
            <a:endParaRPr lang="pt-BR" sz="2000" b="0" dirty="0">
              <a:solidFill>
                <a:schemeClr val="tx2">
                  <a:lumMod val="50000"/>
                </a:schemeClr>
              </a:solidFill>
              <a:latin typeface="Times New Roman" pitchFamily="18" charset="0"/>
              <a:cs typeface="Times New Roman" pitchFamily="18" charset="0"/>
            </a:endParaRPr>
          </a:p>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Ações pertinentes: </a:t>
            </a:r>
            <a:r>
              <a:rPr lang="pt-BR" sz="2000" b="0" dirty="0" smtClean="0">
                <a:solidFill>
                  <a:schemeClr val="tx2">
                    <a:lumMod val="50000"/>
                  </a:schemeClr>
                </a:solidFill>
                <a:latin typeface="Times New Roman" pitchFamily="18" charset="0"/>
                <a:cs typeface="Times New Roman" pitchFamily="18" charset="0"/>
              </a:rPr>
              <a:t>A </a:t>
            </a:r>
            <a:r>
              <a:rPr lang="pt-BR" sz="2000" b="0" dirty="0">
                <a:solidFill>
                  <a:schemeClr val="tx2">
                    <a:lumMod val="50000"/>
                  </a:schemeClr>
                </a:solidFill>
                <a:latin typeface="Times New Roman" pitchFamily="18" charset="0"/>
                <a:cs typeface="Times New Roman" pitchFamily="18" charset="0"/>
              </a:rPr>
              <a:t>obrigatoriedade da aplicação da avaliação SASSMAQ e reavaliação a cada dois anos</a:t>
            </a:r>
            <a:r>
              <a:rPr lang="pt-BR" sz="2000" b="0" dirty="0" smtClean="0">
                <a:solidFill>
                  <a:schemeClr val="tx2">
                    <a:lumMod val="50000"/>
                  </a:schemeClr>
                </a:solidFill>
                <a:latin typeface="Times New Roman" pitchFamily="18" charset="0"/>
                <a:cs typeface="Times New Roman" pitchFamily="18" charset="0"/>
              </a:rPr>
              <a:t>.</a:t>
            </a:r>
          </a:p>
          <a:p>
            <a:pPr marL="0" indent="0" algn="just">
              <a:buNone/>
              <a:defRPr/>
            </a:pPr>
            <a:endParaRPr lang="pt-BR" sz="2000" i="1" dirty="0" smtClean="0">
              <a:latin typeface="Times New Roman" panose="02020603050405020304" pitchFamily="18" charset="0"/>
              <a:cs typeface="Times New Roman" panose="02020603050405020304" pitchFamily="18" charset="0"/>
            </a:endParaRPr>
          </a:p>
          <a:p>
            <a:pPr marL="0" indent="0" algn="just">
              <a:buNone/>
              <a:defRPr/>
            </a:pPr>
            <a:r>
              <a:rPr lang="pt-BR" sz="2000" i="1" dirty="0" smtClean="0">
                <a:latin typeface="Times New Roman" panose="02020603050405020304" pitchFamily="18" charset="0"/>
                <a:cs typeface="Times New Roman" panose="02020603050405020304" pitchFamily="18" charset="0"/>
              </a:rPr>
              <a:t>Requisito entre indústria e seus parceiros de adoção de um programa de segurança comportamental para motoristas em direção, podendo ser Olho Vivo na Estrada, Transportadora da Vida, Na Mão Certa ou outro que trabalhe o tema de forma estruturada.</a:t>
            </a:r>
            <a:endParaRPr lang="pt-BR" sz="2000" i="1" dirty="0">
              <a:solidFill>
                <a:schemeClr val="tx2">
                  <a:lumMod val="50000"/>
                </a:schemeClr>
              </a:solidFill>
              <a:latin typeface="Times New Roman" pitchFamily="18" charset="0"/>
              <a:cs typeface="Times New Roman" pitchFamily="18" charset="0"/>
            </a:endParaRPr>
          </a:p>
          <a:p>
            <a:pPr marL="0" indent="0" algn="just">
              <a:defRPr/>
            </a:pPr>
            <a:endParaRPr lang="pt-BR" sz="1800" b="0" dirty="0">
              <a:solidFill>
                <a:schemeClr val="tx2">
                  <a:lumMod val="50000"/>
                </a:schemeClr>
              </a:solidFill>
              <a:latin typeface="Times New Roman" pitchFamily="18" charset="0"/>
              <a:cs typeface="Times New Roman" pitchFamily="18"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844824"/>
            <a:ext cx="3151237" cy="3151237"/>
          </a:xfrm>
          <a:prstGeom prst="rect">
            <a:avLst/>
          </a:prstGeom>
        </p:spPr>
      </p:pic>
    </p:spTree>
    <p:extLst>
      <p:ext uri="{BB962C8B-B14F-4D97-AF65-F5344CB8AC3E}">
        <p14:creationId xmlns:p14="http://schemas.microsoft.com/office/powerpoint/2010/main" val="5900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down)">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34535" cy="238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124117820"/>
              </p:ext>
            </p:extLst>
          </p:nvPr>
        </p:nvGraphicFramePr>
        <p:xfrm>
          <a:off x="138775" y="3142566"/>
          <a:ext cx="8856984" cy="3415671"/>
        </p:xfrm>
        <a:graphic>
          <a:graphicData uri="http://schemas.openxmlformats.org/drawingml/2006/table">
            <a:tbl>
              <a:tblPr>
                <a:tableStyleId>{5C22544A-7EE6-4342-B048-85BDC9FD1C3A}</a:tableStyleId>
              </a:tblPr>
              <a:tblGrid>
                <a:gridCol w="8856984"/>
              </a:tblGrid>
              <a:tr h="84688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3.1.1.2a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as especificações de um equipamento recentemente adquirido, outros aspectos de segurança podem ser itens como proteção contra deslocamentos da carga, guarda corpo,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5520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3.1.1.2b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A </a:t>
                      </a:r>
                      <a:r>
                        <a:rPr lang="pt-BR" sz="1600" u="none" strike="noStrike" dirty="0">
                          <a:effectLst/>
                          <a:latin typeface="Times New Roman" panose="02020603050405020304" pitchFamily="18" charset="0"/>
                          <a:cs typeface="Times New Roman" panose="02020603050405020304" pitchFamily="18" charset="0"/>
                        </a:rPr>
                        <a:t>especificação deve incluir as condições de operação do veículo ou equipamento, que podem estar relacionadas também a controle de temperatura, pressão, volume de enchimento, instrumentos de cabine, condições de engates e travas.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3.1.1.2c      A </a:t>
                      </a:r>
                      <a:r>
                        <a:rPr lang="pt-BR" sz="1600" u="none" strike="noStrike" dirty="0">
                          <a:effectLst/>
                          <a:latin typeface="Times New Roman" panose="02020603050405020304" pitchFamily="18" charset="0"/>
                          <a:cs typeface="Times New Roman" panose="02020603050405020304" pitchFamily="18" charset="0"/>
                        </a:rPr>
                        <a:t>especificação deve declarar o material de construção do equipamento ( aço carbono, inox, classe do aço, fibra, </a:t>
                      </a:r>
                      <a:r>
                        <a:rPr lang="pt-BR" sz="1600" u="none" strike="noStrike" dirty="0" smtClean="0">
                          <a:effectLst/>
                          <a:latin typeface="Times New Roman" panose="02020603050405020304" pitchFamily="18" charset="0"/>
                          <a:cs typeface="Times New Roman" panose="02020603050405020304" pitchFamily="18" charset="0"/>
                        </a:rPr>
                        <a:t>alumínio </a:t>
                      </a:r>
                      <a:r>
                        <a:rPr lang="pt-BR" sz="1600" u="none" strike="noStrike" dirty="0">
                          <a:effectLst/>
                          <a:latin typeface="Times New Roman" panose="02020603050405020304" pitchFamily="18" charset="0"/>
                          <a:cs typeface="Times New Roman" panose="02020603050405020304" pitchFamily="18" charset="0"/>
                        </a:rPr>
                        <a:t>etc. capacidade em massa e volume e dimensões admitidas considerando os limites </a:t>
                      </a:r>
                      <a:r>
                        <a:rPr lang="pt-BR" sz="1600" u="none" strike="noStrike" dirty="0" smtClean="0">
                          <a:effectLst/>
                          <a:latin typeface="Times New Roman" panose="02020603050405020304" pitchFamily="18" charset="0"/>
                          <a:cs typeface="Times New Roman" panose="02020603050405020304" pitchFamily="18" charset="0"/>
                        </a:rPr>
                        <a:t>admissíveis </a:t>
                      </a:r>
                      <a:r>
                        <a:rPr lang="pt-BR" sz="1600" u="none" strike="noStrike" dirty="0">
                          <a:effectLst/>
                          <a:latin typeface="Times New Roman" panose="02020603050405020304" pitchFamily="18" charset="0"/>
                          <a:cs typeface="Times New Roman" panose="02020603050405020304" pitchFamily="18" charset="0"/>
                        </a:rPr>
                        <a:t>para a categoria do conjunto veículo /equipamento.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917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3.1.1.2d    Para </a:t>
                      </a:r>
                      <a:r>
                        <a:rPr lang="pt-BR" sz="1600" u="none" strike="noStrike" dirty="0">
                          <a:effectLst/>
                          <a:latin typeface="Times New Roman" panose="02020603050405020304" pitchFamily="18" charset="0"/>
                          <a:cs typeface="Times New Roman" panose="02020603050405020304" pitchFamily="18" charset="0"/>
                        </a:rPr>
                        <a:t>veículos e equipamentos  a especificação deve conter dados relativos a segurança veicular, de acordo a legislação CONTRAN vigente.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33360971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defTabSz="266700" eaLnBrk="1" hangingPunct="1">
              <a:tabLst>
                <a:tab pos="361950" algn="l"/>
              </a:tabLst>
            </a:pP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1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7" y="552300"/>
            <a:ext cx="9143999"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7239045"/>
              </p:ext>
            </p:extLst>
          </p:nvPr>
        </p:nvGraphicFramePr>
        <p:xfrm>
          <a:off x="179512" y="3044959"/>
          <a:ext cx="8856984" cy="3502101"/>
        </p:xfrm>
        <a:graphic>
          <a:graphicData uri="http://schemas.openxmlformats.org/drawingml/2006/table">
            <a:tbl>
              <a:tblPr>
                <a:tableStyleId>{5C22544A-7EE6-4342-B048-85BDC9FD1C3A}</a:tableStyleId>
              </a:tblPr>
              <a:tblGrid>
                <a:gridCol w="8856984"/>
              </a:tblGrid>
              <a:tr h="87422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3.1.1.2e     A  especificação </a:t>
                      </a:r>
                      <a:r>
                        <a:rPr lang="pt-BR" sz="1600" u="none" strike="noStrike" dirty="0">
                          <a:effectLst/>
                          <a:latin typeface="Times New Roman" panose="02020603050405020304" pitchFamily="18" charset="0"/>
                          <a:cs typeface="Times New Roman" panose="02020603050405020304" pitchFamily="18" charset="0"/>
                        </a:rPr>
                        <a:t>deve definir os tipos de engate, rosca ou sistema de conexão  e bitola</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089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3.1.1.2f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Deve </a:t>
                      </a:r>
                      <a:r>
                        <a:rPr lang="pt-BR" sz="1600" u="none" strike="noStrike" dirty="0">
                          <a:effectLst/>
                          <a:latin typeface="Times New Roman" panose="02020603050405020304" pitchFamily="18" charset="0"/>
                          <a:cs typeface="Times New Roman" panose="02020603050405020304" pitchFamily="18" charset="0"/>
                        </a:rPr>
                        <a:t>estar na especificação o atendimento a legislação de emissão de ruídos e gases  , o auditor deve buscar evidência no manual do veículo ou declaração do fabricante.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1548">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3.1.1.2g    Exemplo </a:t>
                      </a:r>
                      <a:r>
                        <a:rPr lang="pt-BR" sz="1600" u="none" strike="noStrike" dirty="0">
                          <a:effectLst/>
                          <a:latin typeface="Times New Roman" panose="02020603050405020304" pitchFamily="18" charset="0"/>
                          <a:cs typeface="Times New Roman" panose="02020603050405020304" pitchFamily="18" charset="0"/>
                        </a:rPr>
                        <a:t>acessórios para fixação de cargas, itens especificados pelo cliente.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273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3.1.1.3    Verificar </a:t>
                      </a:r>
                      <a:r>
                        <a:rPr lang="pt-BR" sz="1600" u="none" strike="noStrike" dirty="0">
                          <a:effectLst/>
                          <a:latin typeface="Times New Roman" panose="02020603050405020304" pitchFamily="18" charset="0"/>
                          <a:cs typeface="Times New Roman" panose="02020603050405020304" pitchFamily="18" charset="0"/>
                        </a:rPr>
                        <a:t>se os colaboradores responsáveis pelo recebimento dos veículos e equipamentos, foram treinados para identificar e avaliar  os itens especificados, bem como proceder a inspeção de aceite.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6141102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9817"/>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2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23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504703922"/>
              </p:ext>
            </p:extLst>
          </p:nvPr>
        </p:nvGraphicFramePr>
        <p:xfrm>
          <a:off x="1245562" y="2900693"/>
          <a:ext cx="5126639" cy="2886881"/>
        </p:xfrm>
        <a:graphic>
          <a:graphicData uri="http://schemas.openxmlformats.org/drawingml/2006/table">
            <a:tbl>
              <a:tblPr>
                <a:tableStyleId>{5C22544A-7EE6-4342-B048-85BDC9FD1C3A}</a:tableStyleId>
              </a:tblPr>
              <a:tblGrid>
                <a:gridCol w="5126639"/>
              </a:tblGrid>
              <a:tr h="9697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Frota </a:t>
                      </a:r>
                      <a:r>
                        <a:rPr lang="pt-BR" sz="1600" u="none" strike="noStrike" dirty="0">
                          <a:effectLst/>
                          <a:latin typeface="Times New Roman" panose="02020603050405020304" pitchFamily="18" charset="0"/>
                          <a:cs typeface="Times New Roman" panose="02020603050405020304" pitchFamily="18" charset="0"/>
                        </a:rPr>
                        <a:t>com idade média acima do especificado deve-se </a:t>
                      </a:r>
                      <a:r>
                        <a:rPr lang="pt-BR" sz="1600" u="none" strike="noStrike" dirty="0" smtClean="0">
                          <a:effectLst/>
                          <a:latin typeface="Times New Roman" panose="02020603050405020304" pitchFamily="18" charset="0"/>
                          <a:cs typeface="Times New Roman" panose="02020603050405020304" pitchFamily="18" charset="0"/>
                        </a:rPr>
                        <a:t>responder </a:t>
                      </a:r>
                      <a:r>
                        <a:rPr lang="pt-BR" sz="1600" u="none" strike="noStrike" dirty="0">
                          <a:effectLst/>
                          <a:latin typeface="Times New Roman" panose="02020603050405020304" pitchFamily="18" charset="0"/>
                          <a:cs typeface="Times New Roman" panose="02020603050405020304" pitchFamily="18" charset="0"/>
                        </a:rPr>
                        <a:t>negativamente a esta questão.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015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3.1.1.4b  Frota </a:t>
                      </a:r>
                      <a:r>
                        <a:rPr lang="pt-BR" sz="1600" u="none" strike="noStrike" dirty="0">
                          <a:effectLst/>
                          <a:latin typeface="Times New Roman" panose="02020603050405020304" pitchFamily="18" charset="0"/>
                          <a:cs typeface="Times New Roman" panose="02020603050405020304" pitchFamily="18" charset="0"/>
                        </a:rPr>
                        <a:t>com idade média acima do especificado deve-se </a:t>
                      </a:r>
                      <a:r>
                        <a:rPr lang="pt-BR" sz="1600" u="none" strike="noStrike" dirty="0" smtClean="0">
                          <a:effectLst/>
                          <a:latin typeface="Times New Roman" panose="02020603050405020304" pitchFamily="18" charset="0"/>
                          <a:cs typeface="Times New Roman" panose="02020603050405020304" pitchFamily="18" charset="0"/>
                        </a:rPr>
                        <a:t>responder </a:t>
                      </a:r>
                      <a:r>
                        <a:rPr lang="pt-BR" sz="1600" u="none" strike="noStrike" dirty="0">
                          <a:effectLst/>
                          <a:latin typeface="Times New Roman" panose="02020603050405020304" pitchFamily="18" charset="0"/>
                          <a:cs typeface="Times New Roman" panose="02020603050405020304" pitchFamily="18" charset="0"/>
                        </a:rPr>
                        <a:t>negativamente a esta questão.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5663">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3.1.1.4c     Verificar se  </a:t>
                      </a:r>
                      <a:r>
                        <a:rPr lang="pt-BR" sz="1600" u="none" strike="noStrike" dirty="0">
                          <a:effectLst/>
                          <a:latin typeface="Times New Roman" panose="02020603050405020304" pitchFamily="18" charset="0"/>
                          <a:cs typeface="Times New Roman" panose="02020603050405020304" pitchFamily="18" charset="0"/>
                        </a:rPr>
                        <a:t>no CIPP </a:t>
                      </a:r>
                      <a:r>
                        <a:rPr lang="pt-BR" sz="1600" u="none" strike="noStrike" dirty="0" smtClean="0">
                          <a:effectLst/>
                          <a:latin typeface="Times New Roman" panose="02020603050405020304" pitchFamily="18" charset="0"/>
                          <a:cs typeface="Times New Roman" panose="02020603050405020304" pitchFamily="18" charset="0"/>
                        </a:rPr>
                        <a:t> o  grupo  de </a:t>
                      </a:r>
                      <a:r>
                        <a:rPr lang="pt-BR" sz="1600" u="none" strike="noStrike" dirty="0">
                          <a:effectLst/>
                          <a:latin typeface="Times New Roman" panose="02020603050405020304" pitchFamily="18" charset="0"/>
                          <a:cs typeface="Times New Roman" panose="02020603050405020304" pitchFamily="18" charset="0"/>
                        </a:rPr>
                        <a:t>produtos </a:t>
                      </a:r>
                      <a:r>
                        <a:rPr lang="pt-BR" sz="1600" u="none" strike="noStrike" dirty="0" smtClean="0">
                          <a:effectLst/>
                          <a:latin typeface="Times New Roman" panose="02020603050405020304" pitchFamily="18" charset="0"/>
                          <a:cs typeface="Times New Roman" panose="02020603050405020304" pitchFamily="18" charset="0"/>
                        </a:rPr>
                        <a:t>especificados   </a:t>
                      </a:r>
                      <a:r>
                        <a:rPr lang="pt-BR" sz="1600" u="none" strike="noStrike" dirty="0">
                          <a:effectLst/>
                          <a:latin typeface="Times New Roman" panose="02020603050405020304" pitchFamily="18" charset="0"/>
                          <a:cs typeface="Times New Roman" panose="02020603050405020304" pitchFamily="18" charset="0"/>
                        </a:rPr>
                        <a:t>é compatível com o produto transportado.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87402157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9817"/>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7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72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41161246"/>
              </p:ext>
            </p:extLst>
          </p:nvPr>
        </p:nvGraphicFramePr>
        <p:xfrm>
          <a:off x="125760" y="3379049"/>
          <a:ext cx="8892480" cy="3175120"/>
        </p:xfrm>
        <a:graphic>
          <a:graphicData uri="http://schemas.openxmlformats.org/drawingml/2006/table">
            <a:tbl>
              <a:tblPr>
                <a:tableStyleId>{5C22544A-7EE6-4342-B048-85BDC9FD1C3A}</a:tableStyleId>
              </a:tblPr>
              <a:tblGrid>
                <a:gridCol w="8892480"/>
              </a:tblGrid>
              <a:tr h="76460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3.1.14d   Inspeção veicular </a:t>
                      </a:r>
                      <a:r>
                        <a:rPr lang="pt-BR" sz="1600" u="none" strike="noStrike" dirty="0">
                          <a:effectLst/>
                          <a:latin typeface="Times New Roman" panose="02020603050405020304" pitchFamily="18" charset="0"/>
                          <a:cs typeface="Times New Roman" panose="02020603050405020304" pitchFamily="18" charset="0"/>
                        </a:rPr>
                        <a:t>da parte rodante ( dos tanques,  Chassis Porta Containers ) ,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64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3.1.1.4e Inspeção </a:t>
                      </a:r>
                      <a:r>
                        <a:rPr lang="pt-BR" sz="1600" u="none" strike="noStrike" dirty="0">
                          <a:effectLst/>
                          <a:latin typeface="Times New Roman" panose="02020603050405020304" pitchFamily="18" charset="0"/>
                          <a:cs typeface="Times New Roman" panose="02020603050405020304" pitchFamily="18" charset="0"/>
                        </a:rPr>
                        <a:t>veicular de veículos de tração , </a:t>
                      </a:r>
                      <a:r>
                        <a:rPr lang="pt-BR" sz="1600" u="none" strike="noStrike" dirty="0" err="1">
                          <a:effectLst/>
                          <a:latin typeface="Times New Roman" panose="02020603050405020304" pitchFamily="18" charset="0"/>
                          <a:cs typeface="Times New Roman" panose="02020603050405020304" pitchFamily="18" charset="0"/>
                        </a:rPr>
                        <a:t>truck</a:t>
                      </a:r>
                      <a:r>
                        <a:rPr lang="pt-BR" sz="1600" u="none" strike="noStrike" dirty="0">
                          <a:effectLst/>
                          <a:latin typeface="Times New Roman" panose="02020603050405020304" pitchFamily="18" charset="0"/>
                          <a:cs typeface="Times New Roman" panose="02020603050405020304" pitchFamily="18" charset="0"/>
                        </a:rPr>
                        <a:t> e outros completos médios ou menores, com o objetivo de assegurar que o veículo está em boas condições de operação, legislação INMETRO.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22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3.1.14f  Inspeção </a:t>
                      </a:r>
                      <a:r>
                        <a:rPr lang="pt-BR" sz="1600" u="none" strike="noStrike" dirty="0">
                          <a:effectLst/>
                          <a:latin typeface="Times New Roman" panose="02020603050405020304" pitchFamily="18" charset="0"/>
                          <a:cs typeface="Times New Roman" panose="02020603050405020304" pitchFamily="18" charset="0"/>
                        </a:rPr>
                        <a:t>veicular de veículos de tração , </a:t>
                      </a:r>
                      <a:r>
                        <a:rPr lang="pt-BR" sz="1600" u="none" strike="noStrike" dirty="0" err="1">
                          <a:effectLst/>
                          <a:latin typeface="Times New Roman" panose="02020603050405020304" pitchFamily="18" charset="0"/>
                          <a:cs typeface="Times New Roman" panose="02020603050405020304" pitchFamily="18" charset="0"/>
                        </a:rPr>
                        <a:t>truck</a:t>
                      </a:r>
                      <a:r>
                        <a:rPr lang="pt-BR" sz="1600" u="none" strike="noStrike" dirty="0">
                          <a:effectLst/>
                          <a:latin typeface="Times New Roman" panose="02020603050405020304" pitchFamily="18" charset="0"/>
                          <a:cs typeface="Times New Roman" panose="02020603050405020304" pitchFamily="18" charset="0"/>
                        </a:rPr>
                        <a:t> e outros completos médios ou menores,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22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3.1.14g</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Inspeção </a:t>
                      </a:r>
                      <a:r>
                        <a:rPr lang="pt-BR" sz="1600" u="none" strike="noStrike" dirty="0">
                          <a:effectLst/>
                          <a:latin typeface="Times New Roman" panose="02020603050405020304" pitchFamily="18" charset="0"/>
                          <a:cs typeface="Times New Roman" panose="02020603050405020304" pitchFamily="18" charset="0"/>
                        </a:rPr>
                        <a:t>veicular de veículos de tração , </a:t>
                      </a:r>
                      <a:r>
                        <a:rPr lang="pt-BR" sz="1600" u="none" strike="noStrike" dirty="0" err="1">
                          <a:effectLst/>
                          <a:latin typeface="Times New Roman" panose="02020603050405020304" pitchFamily="18" charset="0"/>
                          <a:cs typeface="Times New Roman" panose="02020603050405020304" pitchFamily="18" charset="0"/>
                        </a:rPr>
                        <a:t>truck</a:t>
                      </a:r>
                      <a:r>
                        <a:rPr lang="pt-BR" sz="1600" u="none" strike="noStrike" dirty="0">
                          <a:effectLst/>
                          <a:latin typeface="Times New Roman" panose="02020603050405020304" pitchFamily="18" charset="0"/>
                          <a:cs typeface="Times New Roman" panose="02020603050405020304" pitchFamily="18" charset="0"/>
                        </a:rPr>
                        <a:t> e outros completos médios ou menores,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60237382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defTabSz="180975"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3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763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229076182"/>
              </p:ext>
            </p:extLst>
          </p:nvPr>
        </p:nvGraphicFramePr>
        <p:xfrm>
          <a:off x="89756" y="3084917"/>
          <a:ext cx="8964488" cy="3393649"/>
        </p:xfrm>
        <a:graphic>
          <a:graphicData uri="http://schemas.openxmlformats.org/drawingml/2006/table">
            <a:tbl>
              <a:tblPr>
                <a:tableStyleId>{5C22544A-7EE6-4342-B048-85BDC9FD1C3A}</a:tableStyleId>
              </a:tblPr>
              <a:tblGrid>
                <a:gridCol w="8964488"/>
              </a:tblGrid>
              <a:tr h="9684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3.1.1.4h  Inspeção </a:t>
                      </a:r>
                      <a:r>
                        <a:rPr lang="pt-BR" sz="1600" u="none" strike="noStrike" dirty="0">
                          <a:effectLst/>
                          <a:latin typeface="Times New Roman" panose="02020603050405020304" pitchFamily="18" charset="0"/>
                          <a:cs typeface="Times New Roman" panose="02020603050405020304" pitchFamily="18" charset="0"/>
                        </a:rPr>
                        <a:t>veicular de veículos de tração , </a:t>
                      </a:r>
                      <a:r>
                        <a:rPr lang="pt-BR" sz="1600" u="none" strike="noStrike" dirty="0" err="1">
                          <a:effectLst/>
                          <a:latin typeface="Times New Roman" panose="02020603050405020304" pitchFamily="18" charset="0"/>
                          <a:cs typeface="Times New Roman" panose="02020603050405020304" pitchFamily="18" charset="0"/>
                        </a:rPr>
                        <a:t>truck</a:t>
                      </a:r>
                      <a:r>
                        <a:rPr lang="pt-BR" sz="1600" u="none" strike="noStrike" dirty="0">
                          <a:effectLst/>
                          <a:latin typeface="Times New Roman" panose="02020603050405020304" pitchFamily="18" charset="0"/>
                          <a:cs typeface="Times New Roman" panose="02020603050405020304" pitchFamily="18" charset="0"/>
                        </a:rPr>
                        <a:t> e outros completos médios ou menores,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126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3.1.1.4i     Inspeção  </a:t>
                      </a:r>
                      <a:r>
                        <a:rPr lang="pt-BR" sz="1600" u="none" strike="noStrike" dirty="0">
                          <a:effectLst/>
                          <a:latin typeface="Times New Roman" panose="02020603050405020304" pitchFamily="18" charset="0"/>
                          <a:cs typeface="Times New Roman" panose="02020603050405020304" pitchFamily="18" charset="0"/>
                        </a:rPr>
                        <a:t>de qualidade INMETRO da carroceria ,  carga seca, </a:t>
                      </a:r>
                      <a:r>
                        <a:rPr lang="pt-BR" sz="1600" u="none" strike="noStrike" dirty="0" err="1">
                          <a:effectLst/>
                          <a:latin typeface="Times New Roman" panose="02020603050405020304" pitchFamily="18" charset="0"/>
                          <a:cs typeface="Times New Roman" panose="02020603050405020304" pitchFamily="18" charset="0"/>
                        </a:rPr>
                        <a:t>truck</a:t>
                      </a:r>
                      <a:r>
                        <a:rPr lang="pt-BR" sz="1600" u="none" strike="noStrike" dirty="0">
                          <a:effectLst/>
                          <a:latin typeface="Times New Roman" panose="02020603050405020304" pitchFamily="18" charset="0"/>
                          <a:cs typeface="Times New Roman" panose="02020603050405020304" pitchFamily="18" charset="0"/>
                        </a:rPr>
                        <a:t>, toco e leves, conforme  RTCAR,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126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3.1.1.4</a:t>
                      </a:r>
                      <a:r>
                        <a:rPr lang="pt-BR" sz="1600" u="none" strike="noStrike" baseline="0" dirty="0" smtClean="0">
                          <a:effectLst/>
                          <a:latin typeface="Times New Roman" panose="02020603050405020304" pitchFamily="18" charset="0"/>
                          <a:cs typeface="Times New Roman" panose="02020603050405020304" pitchFamily="18" charset="0"/>
                        </a:rPr>
                        <a:t>j   </a:t>
                      </a:r>
                      <a:r>
                        <a:rPr lang="pt-BR" sz="1600" u="none" strike="noStrike" dirty="0" smtClean="0">
                          <a:effectLst/>
                          <a:latin typeface="Times New Roman" panose="02020603050405020304" pitchFamily="18" charset="0"/>
                          <a:cs typeface="Times New Roman" panose="02020603050405020304" pitchFamily="18" charset="0"/>
                        </a:rPr>
                        <a:t>Inspeção  </a:t>
                      </a:r>
                      <a:r>
                        <a:rPr lang="pt-BR" sz="1600" u="none" strike="noStrike" dirty="0">
                          <a:effectLst/>
                          <a:latin typeface="Times New Roman" panose="02020603050405020304" pitchFamily="18" charset="0"/>
                          <a:cs typeface="Times New Roman" panose="02020603050405020304" pitchFamily="18" charset="0"/>
                        </a:rPr>
                        <a:t>de qualidade INMETRO da carroceria ,  carga seca, </a:t>
                      </a:r>
                      <a:r>
                        <a:rPr lang="pt-BR" sz="1600" u="none" strike="noStrike" dirty="0" err="1">
                          <a:effectLst/>
                          <a:latin typeface="Times New Roman" panose="02020603050405020304" pitchFamily="18" charset="0"/>
                          <a:cs typeface="Times New Roman" panose="02020603050405020304" pitchFamily="18" charset="0"/>
                        </a:rPr>
                        <a:t>truck</a:t>
                      </a:r>
                      <a:r>
                        <a:rPr lang="pt-BR" sz="1600" u="none" strike="noStrike" dirty="0">
                          <a:effectLst/>
                          <a:latin typeface="Times New Roman" panose="02020603050405020304" pitchFamily="18" charset="0"/>
                          <a:cs typeface="Times New Roman" panose="02020603050405020304" pitchFamily="18" charset="0"/>
                        </a:rPr>
                        <a:t>, toco e leves, conforme  RTCAR,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430286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4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47224"/>
            <a:ext cx="9144000" cy="258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91820773"/>
              </p:ext>
            </p:extLst>
          </p:nvPr>
        </p:nvGraphicFramePr>
        <p:xfrm>
          <a:off x="236601" y="3501008"/>
          <a:ext cx="8670799" cy="2977558"/>
        </p:xfrm>
        <a:graphic>
          <a:graphicData uri="http://schemas.openxmlformats.org/drawingml/2006/table">
            <a:tbl>
              <a:tblPr>
                <a:tableStyleId>{5C22544A-7EE6-4342-B048-85BDC9FD1C3A}</a:tableStyleId>
              </a:tblPr>
              <a:tblGrid>
                <a:gridCol w="8670799"/>
              </a:tblGrid>
              <a:tr h="96472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3.2.1.1a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que contemple veículos, que atenda a legislação CONTRAN.</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361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3.2.1.1b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que contemple as carrocerias de carga embalada, quanto a manutenção de  chassi, teto, piso, </a:t>
                      </a:r>
                      <a:r>
                        <a:rPr lang="pt-BR" sz="1600" u="none" strike="noStrike" dirty="0" smtClean="0">
                          <a:effectLst/>
                          <a:latin typeface="Times New Roman" panose="02020603050405020304" pitchFamily="18" charset="0"/>
                          <a:cs typeface="Times New Roman" panose="02020603050405020304" pitchFamily="18" charset="0"/>
                        </a:rPr>
                        <a:t>laterais</a:t>
                      </a:r>
                      <a:r>
                        <a:rPr lang="pt-BR" sz="1600" u="none" strike="noStrike" dirty="0">
                          <a:effectLst/>
                          <a:latin typeface="Times New Roman" panose="02020603050405020304" pitchFamily="18" charset="0"/>
                          <a:cs typeface="Times New Roman" panose="02020603050405020304" pitchFamily="18" charset="0"/>
                        </a:rPr>
                        <a:t>, lonas, guardas, molas, rodas, pneus, eixos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7663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3.2.1.1c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que contemple os containers próprios ou locados, na operação da transportadora.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197695771"/>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5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 y="552300"/>
            <a:ext cx="9145083" cy="199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54248793"/>
              </p:ext>
            </p:extLst>
          </p:nvPr>
        </p:nvGraphicFramePr>
        <p:xfrm>
          <a:off x="251520" y="2774651"/>
          <a:ext cx="8712968" cy="3523733"/>
        </p:xfrm>
        <a:graphic>
          <a:graphicData uri="http://schemas.openxmlformats.org/drawingml/2006/table">
            <a:tbl>
              <a:tblPr>
                <a:tableStyleId>{5C22544A-7EE6-4342-B048-85BDC9FD1C3A}</a:tableStyleId>
              </a:tblPr>
              <a:tblGrid>
                <a:gridCol w="8712968"/>
              </a:tblGrid>
              <a:tr h="89105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3.2.1.1d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para bugs ou Chassi Porta Container ou prancha reta ( chassi, longarina, vigas, rodas, pneus, travas)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9105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3.2.1.1e   Verificar </a:t>
                      </a:r>
                      <a:r>
                        <a:rPr lang="pt-BR" sz="1600" u="none" strike="noStrike" dirty="0">
                          <a:effectLst/>
                          <a:latin typeface="Times New Roman" panose="02020603050405020304" pitchFamily="18" charset="0"/>
                          <a:cs typeface="Times New Roman" panose="02020603050405020304" pitchFamily="18" charset="0"/>
                        </a:rPr>
                        <a:t>a existência de programa de manutenção adequado a cada tipo de equipamento, que atenda as normas para os equipamentos e suas partes.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80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3.2.1.1f   Verificar </a:t>
                      </a:r>
                      <a:r>
                        <a:rPr lang="pt-BR" sz="1600" u="none" strike="noStrike" dirty="0">
                          <a:effectLst/>
                          <a:latin typeface="Times New Roman" panose="02020603050405020304" pitchFamily="18" charset="0"/>
                          <a:cs typeface="Times New Roman" panose="02020603050405020304" pitchFamily="18" charset="0"/>
                        </a:rPr>
                        <a:t>a existência de programa de manutenção adequado a cada tipo de equipamento, que atenda as normas para os equipamentos e suas partes.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235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3.2.1.1g    Verificar </a:t>
                      </a:r>
                      <a:r>
                        <a:rPr lang="pt-BR" sz="1600" u="none" strike="noStrike" dirty="0">
                          <a:effectLst/>
                          <a:latin typeface="Times New Roman" panose="02020603050405020304" pitchFamily="18" charset="0"/>
                          <a:cs typeface="Times New Roman" panose="02020603050405020304" pitchFamily="18" charset="0"/>
                        </a:rPr>
                        <a:t>a existência de programa de manutenção adequado a  </a:t>
                      </a:r>
                      <a:r>
                        <a:rPr lang="pt-BR" sz="1600" u="none" strike="noStrike" dirty="0" err="1">
                          <a:effectLst/>
                          <a:latin typeface="Times New Roman" panose="02020603050405020304" pitchFamily="18" charset="0"/>
                          <a:cs typeface="Times New Roman" panose="02020603050405020304" pitchFamily="18" charset="0"/>
                        </a:rPr>
                        <a:t>isotanques</a:t>
                      </a:r>
                      <a:r>
                        <a:rPr lang="pt-BR" sz="1600" u="none" strike="noStrike" dirty="0">
                          <a:effectLst/>
                          <a:latin typeface="Times New Roman" panose="02020603050405020304" pitchFamily="18" charset="0"/>
                          <a:cs typeface="Times New Roman" panose="02020603050405020304" pitchFamily="18" charset="0"/>
                        </a:rPr>
                        <a:t> próprios ou arrendados.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58232160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6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6093"/>
            <a:ext cx="9166311" cy="203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655043137"/>
              </p:ext>
            </p:extLst>
          </p:nvPr>
        </p:nvGraphicFramePr>
        <p:xfrm>
          <a:off x="251520" y="2959676"/>
          <a:ext cx="8712968" cy="3643451"/>
        </p:xfrm>
        <a:graphic>
          <a:graphicData uri="http://schemas.openxmlformats.org/drawingml/2006/table">
            <a:tbl>
              <a:tblPr>
                <a:tableStyleId>{5C22544A-7EE6-4342-B048-85BDC9FD1C3A}</a:tableStyleId>
              </a:tblPr>
              <a:tblGrid>
                <a:gridCol w="8712968"/>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 h   Verificar </a:t>
                      </a:r>
                      <a:r>
                        <a:rPr lang="pt-BR" sz="1600" u="none" strike="noStrike" dirty="0">
                          <a:effectLst/>
                          <a:latin typeface="Times New Roman" panose="02020603050405020304" pitchFamily="18" charset="0"/>
                          <a:cs typeface="Times New Roman" panose="02020603050405020304" pitchFamily="18" charset="0"/>
                        </a:rPr>
                        <a:t>se no CIPP o grupo de produtos especificados é compatível com o produto transportado.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285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3.2.1.1i     Verificar </a:t>
                      </a:r>
                      <a:r>
                        <a:rPr lang="pt-BR" sz="1600" u="none" strike="noStrike" dirty="0">
                          <a:effectLst/>
                          <a:latin typeface="Times New Roman" panose="02020603050405020304" pitchFamily="18" charset="0"/>
                          <a:cs typeface="Times New Roman" panose="02020603050405020304" pitchFamily="18" charset="0"/>
                        </a:rPr>
                        <a:t>o CIV  da parte rodante ( dos tanques,  Chassis Porta Containers ) ,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957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3.2.1.1j   Verificar </a:t>
                      </a:r>
                      <a:r>
                        <a:rPr lang="pt-BR" sz="1600" u="none" strike="noStrike" dirty="0">
                          <a:effectLst/>
                          <a:latin typeface="Times New Roman" panose="02020603050405020304" pitchFamily="18" charset="0"/>
                          <a:cs typeface="Times New Roman" panose="02020603050405020304" pitchFamily="18" charset="0"/>
                        </a:rPr>
                        <a:t>evidências de um programa , para frota própria,  de testes de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  e conexões , seus respectivos registros e periodicidade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6888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3.2.1.1k Verificar </a:t>
                      </a:r>
                      <a:r>
                        <a:rPr lang="pt-BR" sz="1600" u="none" strike="noStrike" dirty="0">
                          <a:effectLst/>
                          <a:latin typeface="Times New Roman" panose="02020603050405020304" pitchFamily="18" charset="0"/>
                          <a:cs typeface="Times New Roman" panose="02020603050405020304" pitchFamily="18" charset="0"/>
                        </a:rPr>
                        <a:t>se há um programa de inspeção e teste para as bombas (carga ou descarga de líquidos) ou compressores (carga ou descarga de sólidos). O programa deve prever uma periodicidade para troca de gaxetas, selos, conexões e ainda uma verificação de motor e rotor.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2753799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0" y="565619"/>
            <a:ext cx="9144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7" y="2051519"/>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2012127"/>
              </p:ext>
            </p:extLst>
          </p:nvPr>
        </p:nvGraphicFramePr>
        <p:xfrm>
          <a:off x="119608" y="3326719"/>
          <a:ext cx="8844881" cy="3151848"/>
        </p:xfrm>
        <a:graphic>
          <a:graphicData uri="http://schemas.openxmlformats.org/drawingml/2006/table">
            <a:tbl>
              <a:tblPr>
                <a:tableStyleId>{5C22544A-7EE6-4342-B048-85BDC9FD1C3A}</a:tableStyleId>
              </a:tblPr>
              <a:tblGrid>
                <a:gridCol w="8844881"/>
              </a:tblGrid>
              <a:tr h="6528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3.2.1.1l  Verificar </a:t>
                      </a:r>
                      <a:r>
                        <a:rPr lang="pt-BR" sz="1600" u="none" strike="noStrike" dirty="0">
                          <a:effectLst/>
                          <a:latin typeface="Times New Roman" panose="02020603050405020304" pitchFamily="18" charset="0"/>
                          <a:cs typeface="Times New Roman" panose="02020603050405020304" pitchFamily="18" charset="0"/>
                        </a:rPr>
                        <a:t>se há pontos de aterramentos nos equipamentos  e se estão livres de  pintura  ou  isolamento.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344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3.2.1.1m Verificar </a:t>
                      </a:r>
                      <a:r>
                        <a:rPr lang="pt-BR" sz="1600" u="none" strike="noStrike" dirty="0">
                          <a:effectLst/>
                          <a:latin typeface="Times New Roman" panose="02020603050405020304" pitchFamily="18" charset="0"/>
                          <a:cs typeface="Times New Roman" panose="02020603050405020304" pitchFamily="18" charset="0"/>
                        </a:rPr>
                        <a:t>se há programa de manutenção e inspeção de funcionamento das travas de torção , aplicável para porta containers e bugs.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854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3.2.1.1n Verificar </a:t>
                      </a:r>
                      <a:r>
                        <a:rPr lang="pt-BR" sz="1600" u="none" strike="noStrike" dirty="0">
                          <a:effectLst/>
                          <a:latin typeface="Times New Roman" panose="02020603050405020304" pitchFamily="18" charset="0"/>
                          <a:cs typeface="Times New Roman" panose="02020603050405020304" pitchFamily="18" charset="0"/>
                        </a:rPr>
                        <a:t>se o programa de manutenção e inspeção  contempla : substituição de travas , cordas, lonas,  asa delta (</a:t>
                      </a:r>
                      <a:r>
                        <a:rPr lang="pt-BR" sz="1600" u="none" strike="noStrike" dirty="0" err="1">
                          <a:effectLst/>
                          <a:latin typeface="Times New Roman" panose="02020603050405020304" pitchFamily="18" charset="0"/>
                          <a:cs typeface="Times New Roman" panose="02020603050405020304" pitchFamily="18" charset="0"/>
                        </a:rPr>
                        <a:t>siders</a:t>
                      </a:r>
                      <a:r>
                        <a:rPr lang="pt-BR" sz="1600" u="none" strike="noStrike" dirty="0">
                          <a:effectLst/>
                          <a:latin typeface="Times New Roman" panose="02020603050405020304" pitchFamily="18" charset="0"/>
                          <a:cs typeface="Times New Roman" panose="02020603050405020304" pitchFamily="18" charset="0"/>
                        </a:rPr>
                        <a:t>), válvulas de alívio , </a:t>
                      </a:r>
                      <a:r>
                        <a:rPr lang="pt-BR" sz="1600" u="none" strike="noStrike" dirty="0" err="1">
                          <a:effectLst/>
                          <a:latin typeface="Times New Roman" panose="02020603050405020304" pitchFamily="18" charset="0"/>
                          <a:cs typeface="Times New Roman" panose="02020603050405020304" pitchFamily="18" charset="0"/>
                        </a:rPr>
                        <a:t>termomêtros</a:t>
                      </a:r>
                      <a:r>
                        <a:rPr lang="pt-BR" sz="1600" u="none" strike="noStrike" dirty="0">
                          <a:effectLst/>
                          <a:latin typeface="Times New Roman" panose="02020603050405020304" pitchFamily="18" charset="0"/>
                          <a:cs typeface="Times New Roman" panose="02020603050405020304" pitchFamily="18" charset="0"/>
                        </a:rPr>
                        <a:t>, manômetros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792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3.2.1.2</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 </a:t>
                      </a:r>
                      <a:r>
                        <a:rPr lang="pt-BR" sz="1600" u="none" strike="noStrike" dirty="0">
                          <a:effectLst/>
                          <a:latin typeface="Times New Roman" panose="02020603050405020304" pitchFamily="18" charset="0"/>
                          <a:cs typeface="Times New Roman" panose="02020603050405020304" pitchFamily="18" charset="0"/>
                        </a:rPr>
                        <a:t>documentação de testes dos sistemas de travamento : pino rei  x quinta roda cavalo mecânico, mesa do pino rei, trava de quinta roda.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90318633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79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2103"/>
            <a:ext cx="914792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158150011"/>
              </p:ext>
            </p:extLst>
          </p:nvPr>
        </p:nvGraphicFramePr>
        <p:xfrm>
          <a:off x="251520" y="3335092"/>
          <a:ext cx="8712968" cy="3223146"/>
        </p:xfrm>
        <a:graphic>
          <a:graphicData uri="http://schemas.openxmlformats.org/drawingml/2006/table">
            <a:tbl>
              <a:tblPr>
                <a:tableStyleId>{5C22544A-7EE6-4342-B048-85BDC9FD1C3A}</a:tableStyleId>
              </a:tblPr>
              <a:tblGrid>
                <a:gridCol w="8712968"/>
              </a:tblGrid>
              <a:tr h="6457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3.2.1.3a   Os </a:t>
                      </a:r>
                      <a:r>
                        <a:rPr lang="pt-BR" sz="1600" u="none" strike="noStrike" dirty="0">
                          <a:effectLst/>
                          <a:latin typeface="Times New Roman" panose="02020603050405020304" pitchFamily="18" charset="0"/>
                          <a:cs typeface="Times New Roman" panose="02020603050405020304" pitchFamily="18" charset="0"/>
                        </a:rPr>
                        <a:t>serviços de manutenção preventiva devem incluir todos os tipos de válvulas.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748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3.2.1.3b  As </a:t>
                      </a:r>
                      <a:r>
                        <a:rPr lang="pt-BR" sz="1600" u="none" strike="noStrike" dirty="0">
                          <a:effectLst/>
                          <a:latin typeface="Times New Roman" panose="02020603050405020304" pitchFamily="18" charset="0"/>
                          <a:cs typeface="Times New Roman" panose="02020603050405020304" pitchFamily="18" charset="0"/>
                        </a:rPr>
                        <a:t>válvulas  de alívio de pressão são igualmente  objeto de programa de manutenção preventiva apropriado,  eventualmente envolvendo fabricante da parte.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457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3.2.1.3c  Os </a:t>
                      </a:r>
                      <a:r>
                        <a:rPr lang="pt-BR" sz="1600" u="none" strike="noStrike" dirty="0">
                          <a:effectLst/>
                          <a:latin typeface="Times New Roman" panose="02020603050405020304" pitchFamily="18" charset="0"/>
                          <a:cs typeface="Times New Roman" panose="02020603050405020304" pitchFamily="18" charset="0"/>
                        </a:rPr>
                        <a:t>serviços de manutenção deve cobrir os acoplamentos de válvulas 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568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3.2.13d  Verificar </a:t>
                      </a:r>
                      <a:r>
                        <a:rPr lang="pt-BR" sz="1600" u="none" strike="noStrike" dirty="0">
                          <a:effectLst/>
                          <a:latin typeface="Times New Roman" panose="02020603050405020304" pitchFamily="18" charset="0"/>
                          <a:cs typeface="Times New Roman" panose="02020603050405020304" pitchFamily="18" charset="0"/>
                        </a:rPr>
                        <a:t>se o programa de manutenção </a:t>
                      </a:r>
                      <a:r>
                        <a:rPr lang="pt-BR" sz="1600" u="none" strike="noStrike" dirty="0" smtClean="0">
                          <a:effectLst/>
                          <a:latin typeface="Times New Roman" panose="02020603050405020304" pitchFamily="18" charset="0"/>
                          <a:cs typeface="Times New Roman" panose="02020603050405020304" pitchFamily="18" charset="0"/>
                        </a:rPr>
                        <a:t>prevê </a:t>
                      </a:r>
                      <a:r>
                        <a:rPr lang="pt-BR" sz="1600" u="none" strike="noStrike" dirty="0">
                          <a:effectLst/>
                          <a:latin typeface="Times New Roman" panose="02020603050405020304" pitchFamily="18" charset="0"/>
                          <a:cs typeface="Times New Roman" panose="02020603050405020304" pitchFamily="18" charset="0"/>
                        </a:rPr>
                        <a:t>periodicidade de inspeção e testes, períodos de substituição de partes vedantes.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3371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0"/>
            <a:ext cx="9144000" cy="830997"/>
          </a:xfrm>
          <a:prstGeom prst="rect">
            <a:avLst/>
          </a:prstGeom>
          <a:solidFill>
            <a:schemeClr val="accent1"/>
          </a:solidFill>
        </p:spPr>
        <p:txBody>
          <a:bodyPr wrap="square">
            <a:spAutoFit/>
          </a:bodyPr>
          <a:lstStyle/>
          <a:p>
            <a:pPr algn="ctr"/>
            <a:r>
              <a:rPr lang="pt-BR" sz="2400" dirty="0" smtClean="0">
                <a:solidFill>
                  <a:schemeClr val="bg1"/>
                </a:solidFill>
                <a:latin typeface="Times New Roman" pitchFamily="18" charset="0"/>
                <a:cs typeface="Times New Roman" pitchFamily="18" charset="0"/>
              </a:rPr>
              <a:t>Impactos  de  mudanças  de  Cenário  no gerenciamento das transportadoras</a:t>
            </a:r>
            <a:endParaRPr lang="pt-BR" sz="2400" dirty="0">
              <a:solidFill>
                <a:schemeClr val="bg1"/>
              </a:solidFill>
              <a:latin typeface="Times New Roman" pitchFamily="18" charset="0"/>
              <a:cs typeface="Times New Roman" pitchFamily="18" charset="0"/>
            </a:endParaRPr>
          </a:p>
        </p:txBody>
      </p:sp>
      <p:graphicFrame>
        <p:nvGraphicFramePr>
          <p:cNvPr id="9" name="Diagrama 8"/>
          <p:cNvGraphicFramePr/>
          <p:nvPr>
            <p:extLst>
              <p:ext uri="{D42A27DB-BD31-4B8C-83A1-F6EECF244321}">
                <p14:modId xmlns:p14="http://schemas.microsoft.com/office/powerpoint/2010/main" val="1399940625"/>
              </p:ext>
            </p:extLst>
          </p:nvPr>
        </p:nvGraphicFramePr>
        <p:xfrm>
          <a:off x="539552" y="980728"/>
          <a:ext cx="8208912" cy="5176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m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030" y="1124744"/>
            <a:ext cx="2557826" cy="2002337"/>
          </a:xfrm>
          <a:prstGeom prst="rect">
            <a:avLst/>
          </a:prstGeom>
        </p:spPr>
      </p:pic>
      <p:pic>
        <p:nvPicPr>
          <p:cNvPr id="12" name="Imagem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5856" y="1124745"/>
            <a:ext cx="2740020" cy="2002336"/>
          </a:xfrm>
          <a:prstGeom prst="rect">
            <a:avLst/>
          </a:prstGeom>
        </p:spPr>
      </p:pic>
      <p:pic>
        <p:nvPicPr>
          <p:cNvPr id="13" name="Image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48164" y="1124745"/>
            <a:ext cx="2556284" cy="2002335"/>
          </a:xfrm>
          <a:prstGeom prst="rect">
            <a:avLst/>
          </a:prstGeom>
        </p:spPr>
      </p:pic>
    </p:spTree>
    <p:extLst>
      <p:ext uri="{BB962C8B-B14F-4D97-AF65-F5344CB8AC3E}">
        <p14:creationId xmlns:p14="http://schemas.microsoft.com/office/powerpoint/2010/main" val="153484727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0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7" y="1033520"/>
            <a:ext cx="9144000" cy="170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6795"/>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63581309"/>
              </p:ext>
            </p:extLst>
          </p:nvPr>
        </p:nvGraphicFramePr>
        <p:xfrm>
          <a:off x="251520" y="3080525"/>
          <a:ext cx="8568952" cy="3358418"/>
        </p:xfrm>
        <a:graphic>
          <a:graphicData uri="http://schemas.openxmlformats.org/drawingml/2006/table">
            <a:tbl>
              <a:tblPr>
                <a:tableStyleId>{5C22544A-7EE6-4342-B048-85BDC9FD1C3A}</a:tableStyleId>
              </a:tblPr>
              <a:tblGrid>
                <a:gridCol w="8568952"/>
              </a:tblGrid>
              <a:tr h="156396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3.2.1.3e Os </a:t>
                      </a:r>
                      <a:r>
                        <a:rPr lang="pt-BR" sz="1600" u="none" strike="noStrike" dirty="0">
                          <a:effectLst/>
                          <a:latin typeface="Times New Roman" panose="02020603050405020304" pitchFamily="18" charset="0"/>
                          <a:cs typeface="Times New Roman" panose="02020603050405020304" pitchFamily="18" charset="0"/>
                        </a:rPr>
                        <a:t>manômetros, termômetros, medidor de nível, medição de enchimento e descarga (</a:t>
                      </a:r>
                      <a:r>
                        <a:rPr lang="pt-BR" sz="1600" u="none" strike="noStrike" dirty="0" smtClean="0">
                          <a:effectLst/>
                          <a:latin typeface="Times New Roman" panose="02020603050405020304" pitchFamily="18" charset="0"/>
                          <a:cs typeface="Times New Roman" panose="02020603050405020304" pitchFamily="18" charset="0"/>
                        </a:rPr>
                        <a:t>over </a:t>
                      </a:r>
                      <a:r>
                        <a:rPr lang="pt-BR" sz="1600" u="none" strike="noStrike" dirty="0" err="1" smtClean="0">
                          <a:effectLst/>
                          <a:latin typeface="Times New Roman" panose="02020603050405020304" pitchFamily="18" charset="0"/>
                          <a:cs typeface="Times New Roman" panose="02020603050405020304" pitchFamily="18" charset="0"/>
                        </a:rPr>
                        <a:t>fill</a:t>
                      </a:r>
                      <a:r>
                        <a:rPr lang="pt-BR" sz="1600" u="none" strike="noStrike" dirty="0">
                          <a:effectLst/>
                          <a:latin typeface="Times New Roman" panose="02020603050405020304" pitchFamily="18" charset="0"/>
                          <a:cs typeface="Times New Roman" panose="02020603050405020304" pitchFamily="18" charset="0"/>
                        </a:rPr>
                        <a:t>)  devem ser parte integrante do programa, com verificações apropriadas e relacionadas a programa de calibração.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2069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3.2.1.3f  Verificar  </a:t>
                      </a:r>
                      <a:r>
                        <a:rPr lang="pt-BR" sz="1600" u="none" strike="noStrike" dirty="0">
                          <a:effectLst/>
                          <a:latin typeface="Times New Roman" panose="02020603050405020304" pitchFamily="18" charset="0"/>
                          <a:cs typeface="Times New Roman" panose="02020603050405020304" pitchFamily="18" charset="0"/>
                        </a:rPr>
                        <a:t>se são realizados os serviços de </a:t>
                      </a:r>
                      <a:r>
                        <a:rPr lang="pt-BR" sz="1600" u="none" strike="noStrike" dirty="0" smtClean="0">
                          <a:effectLst/>
                          <a:latin typeface="Times New Roman" panose="02020603050405020304" pitchFamily="18" charset="0"/>
                          <a:cs typeface="Times New Roman" panose="02020603050405020304" pitchFamily="18" charset="0"/>
                        </a:rPr>
                        <a:t>manutenção </a:t>
                      </a:r>
                      <a:r>
                        <a:rPr lang="pt-BR" sz="1600" u="none" strike="noStrike" dirty="0">
                          <a:effectLst/>
                          <a:latin typeface="Times New Roman" panose="02020603050405020304" pitchFamily="18" charset="0"/>
                          <a:cs typeface="Times New Roman" panose="02020603050405020304" pitchFamily="18" charset="0"/>
                        </a:rPr>
                        <a:t>em cinto de segurança, alarmes de manobras, sensores de portas.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737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3.2.1.3g Verificar  </a:t>
                      </a:r>
                      <a:r>
                        <a:rPr lang="pt-BR" sz="1600" u="none" strike="noStrike" dirty="0">
                          <a:effectLst/>
                          <a:latin typeface="Times New Roman" panose="02020603050405020304" pitchFamily="18" charset="0"/>
                          <a:cs typeface="Times New Roman" panose="02020603050405020304" pitchFamily="18" charset="0"/>
                        </a:rPr>
                        <a:t>se são realizados os serviços de manutenção em termostato.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77038665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1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494062635"/>
              </p:ext>
            </p:extLst>
          </p:nvPr>
        </p:nvGraphicFramePr>
        <p:xfrm>
          <a:off x="89756" y="3727205"/>
          <a:ext cx="8964488" cy="2852939"/>
        </p:xfrm>
        <a:graphic>
          <a:graphicData uri="http://schemas.openxmlformats.org/drawingml/2006/table">
            <a:tbl>
              <a:tblPr>
                <a:tableStyleId>{5C22544A-7EE6-4342-B048-85BDC9FD1C3A}</a:tableStyleId>
              </a:tblPr>
              <a:tblGrid>
                <a:gridCol w="8964488"/>
              </a:tblGrid>
              <a:tr h="410591">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3.2.1.4a    O </a:t>
                      </a:r>
                      <a:r>
                        <a:rPr lang="pt-BR" sz="1600" u="none" strike="noStrike" dirty="0">
                          <a:effectLst/>
                          <a:latin typeface="Times New Roman" panose="02020603050405020304" pitchFamily="18" charset="0"/>
                          <a:cs typeface="Times New Roman" panose="02020603050405020304" pitchFamily="18" charset="0"/>
                        </a:rPr>
                        <a:t>procedimento e evidências de controle de compatibilidade entre materiais e produtos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336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3.2.1.4b    Verificar </a:t>
                      </a:r>
                      <a:r>
                        <a:rPr lang="pt-BR" sz="1600" u="none" strike="noStrike" dirty="0">
                          <a:effectLst/>
                          <a:latin typeface="Times New Roman" panose="02020603050405020304" pitchFamily="18" charset="0"/>
                          <a:cs typeface="Times New Roman" panose="02020603050405020304" pitchFamily="18" charset="0"/>
                        </a:rPr>
                        <a:t>se há  um sistema de identificação por numeração, cor ou ambos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8167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3.2.1.4c  Inspeção </a:t>
                      </a:r>
                      <a:r>
                        <a:rPr lang="pt-BR" sz="1600" u="none" strike="noStrike" dirty="0">
                          <a:effectLst/>
                          <a:latin typeface="Times New Roman" panose="02020603050405020304" pitchFamily="18" charset="0"/>
                          <a:cs typeface="Times New Roman" panose="02020603050405020304" pitchFamily="18" charset="0"/>
                        </a:rPr>
                        <a:t>periódica regular  significa no mínimo de acordo com as recomendações do fabricante ou com a legislação vigente.</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5303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3.2.1.4d   Verificar </a:t>
                      </a:r>
                      <a:r>
                        <a:rPr lang="pt-BR" sz="1600" u="none" strike="noStrike" dirty="0">
                          <a:effectLst/>
                          <a:latin typeface="Times New Roman" panose="02020603050405020304" pitchFamily="18" charset="0"/>
                          <a:cs typeface="Times New Roman" panose="02020603050405020304" pitchFamily="18" charset="0"/>
                        </a:rPr>
                        <a:t>periodicidade e registros de testes de pressão e/ou estanqueidade  nos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177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3.2.1.4e   Verificar </a:t>
                      </a:r>
                      <a:r>
                        <a:rPr lang="pt-BR" sz="1600" u="none" strike="noStrike" dirty="0">
                          <a:effectLst/>
                          <a:latin typeface="Times New Roman" panose="02020603050405020304" pitchFamily="18" charset="0"/>
                          <a:cs typeface="Times New Roman" panose="02020603050405020304" pitchFamily="18" charset="0"/>
                        </a:rPr>
                        <a:t>periodicidade e registros de testes de condutividade elétrica, aplicáveis a produtos inflamáveis.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790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3.2.1.4f   Verificar </a:t>
                      </a:r>
                      <a:r>
                        <a:rPr lang="pt-BR" sz="1600" u="none" strike="noStrike" dirty="0">
                          <a:effectLst/>
                          <a:latin typeface="Times New Roman" panose="02020603050405020304" pitchFamily="18" charset="0"/>
                          <a:cs typeface="Times New Roman" panose="02020603050405020304" pitchFamily="18" charset="0"/>
                        </a:rPr>
                        <a:t>se no procedimento e registro de intervalos de substituição para cada acessório.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6718202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2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922"/>
            <a:ext cx="9144000" cy="240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8557551"/>
              </p:ext>
            </p:extLst>
          </p:nvPr>
        </p:nvGraphicFramePr>
        <p:xfrm>
          <a:off x="1115616" y="3260277"/>
          <a:ext cx="5184576" cy="2880321"/>
        </p:xfrm>
        <a:graphic>
          <a:graphicData uri="http://schemas.openxmlformats.org/drawingml/2006/table">
            <a:tbl>
              <a:tblPr>
                <a:tableStyleId>{5C22544A-7EE6-4342-B048-85BDC9FD1C3A}</a:tableStyleId>
              </a:tblPr>
              <a:tblGrid>
                <a:gridCol w="5184576"/>
              </a:tblGrid>
              <a:tr h="9612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3.2.1.5a  Validar </a:t>
                      </a:r>
                      <a:r>
                        <a:rPr lang="pt-BR" sz="1600" u="none" strike="noStrike" dirty="0">
                          <a:effectLst/>
                          <a:latin typeface="Times New Roman" panose="02020603050405020304" pitchFamily="18" charset="0"/>
                          <a:cs typeface="Times New Roman" panose="02020603050405020304" pitchFamily="18" charset="0"/>
                        </a:rPr>
                        <a:t>se todos os registros relacionados a 3.2.1 foram respondidos afirmativamente.</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201524">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3.2.1.5b    Verificar </a:t>
                      </a:r>
                      <a:r>
                        <a:rPr lang="pt-BR" sz="1600" u="none" strike="noStrike" dirty="0">
                          <a:effectLst/>
                          <a:latin typeface="Times New Roman" panose="02020603050405020304" pitchFamily="18" charset="0"/>
                          <a:cs typeface="Times New Roman" panose="02020603050405020304" pitchFamily="18" charset="0"/>
                        </a:rPr>
                        <a:t>registro de abertura de não conformidades.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1757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3.2.1.5c  Verificar </a:t>
                      </a:r>
                      <a:r>
                        <a:rPr lang="pt-BR" sz="1600" u="none" strike="noStrike" dirty="0">
                          <a:effectLst/>
                          <a:latin typeface="Times New Roman" panose="02020603050405020304" pitchFamily="18" charset="0"/>
                          <a:cs typeface="Times New Roman" panose="02020603050405020304" pitchFamily="18" charset="0"/>
                        </a:rPr>
                        <a:t>registros de </a:t>
                      </a:r>
                      <a:r>
                        <a:rPr lang="pt-BR" sz="1600" u="none" strike="noStrike" dirty="0" smtClean="0">
                          <a:effectLst/>
                          <a:latin typeface="Times New Roman" panose="02020603050405020304" pitchFamily="18" charset="0"/>
                          <a:cs typeface="Times New Roman" panose="02020603050405020304" pitchFamily="18" charset="0"/>
                        </a:rPr>
                        <a:t>ações </a:t>
                      </a:r>
                      <a:r>
                        <a:rPr lang="pt-BR" sz="1600" u="none" strike="noStrike" dirty="0">
                          <a:effectLst/>
                          <a:latin typeface="Times New Roman" panose="02020603050405020304" pitchFamily="18" charset="0"/>
                          <a:cs typeface="Times New Roman" panose="02020603050405020304" pitchFamily="18" charset="0"/>
                        </a:rPr>
                        <a:t>de tratamento de não conformidades.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24026335"/>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3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 y="613855"/>
            <a:ext cx="9164691" cy="173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10059183"/>
              </p:ext>
            </p:extLst>
          </p:nvPr>
        </p:nvGraphicFramePr>
        <p:xfrm>
          <a:off x="1184541" y="2852936"/>
          <a:ext cx="4543374" cy="2352262"/>
        </p:xfrm>
        <a:graphic>
          <a:graphicData uri="http://schemas.openxmlformats.org/drawingml/2006/table">
            <a:tbl>
              <a:tblPr>
                <a:tableStyleId>{5C22544A-7EE6-4342-B048-85BDC9FD1C3A}</a:tableStyleId>
              </a:tblPr>
              <a:tblGrid>
                <a:gridCol w="4543374"/>
              </a:tblGrid>
              <a:tr h="117613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3.2.1.6a   Verificar </a:t>
                      </a:r>
                      <a:r>
                        <a:rPr lang="pt-BR" sz="1600" u="none" strike="noStrike" dirty="0">
                          <a:effectLst/>
                          <a:latin typeface="Times New Roman" panose="02020603050405020304" pitchFamily="18" charset="0"/>
                          <a:cs typeface="Times New Roman" panose="02020603050405020304" pitchFamily="18" charset="0"/>
                        </a:rPr>
                        <a:t>no procedimento e evidências, ex.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pré</a:t>
                      </a:r>
                      <a:r>
                        <a:rPr lang="pt-BR" sz="1600" u="none" strike="noStrike" dirty="0">
                          <a:effectLst/>
                          <a:latin typeface="Times New Roman" panose="02020603050405020304" pitchFamily="18" charset="0"/>
                          <a:cs typeface="Times New Roman" panose="02020603050405020304" pitchFamily="18" charset="0"/>
                        </a:rPr>
                        <a:t> e pós carga/descarga.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7613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3.2.1.6b  Verificar </a:t>
                      </a:r>
                      <a:r>
                        <a:rPr lang="pt-BR" sz="1600" u="none" strike="noStrike" dirty="0">
                          <a:effectLst/>
                          <a:latin typeface="Times New Roman" panose="02020603050405020304" pitchFamily="18" charset="0"/>
                          <a:cs typeface="Times New Roman" panose="02020603050405020304" pitchFamily="18" charset="0"/>
                        </a:rPr>
                        <a:t>no procedimento e evidências, ex.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pré</a:t>
                      </a:r>
                      <a:r>
                        <a:rPr lang="pt-BR" sz="1600" u="none" strike="noStrike" dirty="0">
                          <a:effectLst/>
                          <a:latin typeface="Times New Roman" panose="02020603050405020304" pitchFamily="18" charset="0"/>
                          <a:cs typeface="Times New Roman" panose="02020603050405020304" pitchFamily="18" charset="0"/>
                        </a:rPr>
                        <a:t> e pós carga/descarga.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2349663"/>
            <a:ext cx="2880319" cy="3287582"/>
          </a:xfrm>
          <a:prstGeom prst="rect">
            <a:avLst/>
          </a:prstGeom>
        </p:spPr>
      </p:pic>
    </p:spTree>
    <p:extLst>
      <p:ext uri="{BB962C8B-B14F-4D97-AF65-F5344CB8AC3E}">
        <p14:creationId xmlns:p14="http://schemas.microsoft.com/office/powerpoint/2010/main" val="290068889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47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28011696"/>
              </p:ext>
            </p:extLst>
          </p:nvPr>
        </p:nvGraphicFramePr>
        <p:xfrm>
          <a:off x="215516" y="3454229"/>
          <a:ext cx="8712968" cy="3024337"/>
        </p:xfrm>
        <a:graphic>
          <a:graphicData uri="http://schemas.openxmlformats.org/drawingml/2006/table">
            <a:tbl>
              <a:tblPr>
                <a:tableStyleId>{5C22544A-7EE6-4342-B048-85BDC9FD1C3A}</a:tableStyleId>
              </a:tblPr>
              <a:tblGrid>
                <a:gridCol w="8712968"/>
              </a:tblGrid>
              <a:tr h="9622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que contemple veículos, que atenda a legislação CONTRAN.</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372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3.2.1.1b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que contemple as carrocerias de carga embalada, quanto a manutenção de  chassi, teto, piso, </a:t>
                      </a:r>
                      <a:r>
                        <a:rPr lang="pt-BR" sz="1600" u="none" strike="noStrike" dirty="0" smtClean="0">
                          <a:effectLst/>
                          <a:latin typeface="Times New Roman" panose="02020603050405020304" pitchFamily="18" charset="0"/>
                          <a:cs typeface="Times New Roman" panose="02020603050405020304" pitchFamily="18" charset="0"/>
                        </a:rPr>
                        <a:t>laterais</a:t>
                      </a:r>
                      <a:r>
                        <a:rPr lang="pt-BR" sz="1600" u="none" strike="noStrike" dirty="0">
                          <a:effectLst/>
                          <a:latin typeface="Times New Roman" panose="02020603050405020304" pitchFamily="18" charset="0"/>
                          <a:cs typeface="Times New Roman" panose="02020603050405020304" pitchFamily="18" charset="0"/>
                        </a:rPr>
                        <a:t>, lonas, guardas, molas, rodas, pneus, eixos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2479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3.2.1.1c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que contemple os containers próprios ou locados, na operação da transportadora.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23203434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4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7" y="613855"/>
            <a:ext cx="9143999"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861743430"/>
              </p:ext>
            </p:extLst>
          </p:nvPr>
        </p:nvGraphicFramePr>
        <p:xfrm>
          <a:off x="125090" y="3140968"/>
          <a:ext cx="8928992" cy="3417269"/>
        </p:xfrm>
        <a:graphic>
          <a:graphicData uri="http://schemas.openxmlformats.org/drawingml/2006/table">
            <a:tbl>
              <a:tblPr>
                <a:tableStyleId>{5C22544A-7EE6-4342-B048-85BDC9FD1C3A}</a:tableStyleId>
              </a:tblPr>
              <a:tblGrid>
                <a:gridCol w="8928992"/>
              </a:tblGrid>
              <a:tr h="86330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3.2.2.1d   Verificar </a:t>
                      </a:r>
                      <a:r>
                        <a:rPr lang="pt-BR" sz="1600" u="none" strike="noStrike" dirty="0">
                          <a:effectLst/>
                          <a:latin typeface="Times New Roman" panose="02020603050405020304" pitchFamily="18" charset="0"/>
                          <a:cs typeface="Times New Roman" panose="02020603050405020304" pitchFamily="18" charset="0"/>
                        </a:rPr>
                        <a:t>existência de itens no programa de manutenção  para bugs ou Chassi Porta Container ou prancha reta ( chassi, longarina, vigas, rodas, pneus, travas)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6738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3.2.2.1e   Verificar </a:t>
                      </a:r>
                      <a:r>
                        <a:rPr lang="pt-BR" sz="1600" u="none" strike="noStrike" dirty="0">
                          <a:effectLst/>
                          <a:latin typeface="Times New Roman" panose="02020603050405020304" pitchFamily="18" charset="0"/>
                          <a:cs typeface="Times New Roman" panose="02020603050405020304" pitchFamily="18" charset="0"/>
                        </a:rPr>
                        <a:t>a existência de programa de manutenção adequado a cada tipo de equipamento, que atenda as normas para os equipamentos e suas partes.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9136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 existência de programa de manutenção adequado a cada tipo de equipamento, que atenda as normas para os equipamentos e suas partes.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952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3.2.2.1g  Verificar </a:t>
                      </a:r>
                      <a:r>
                        <a:rPr lang="pt-BR" sz="1600" u="none" strike="noStrike" dirty="0">
                          <a:effectLst/>
                          <a:latin typeface="Times New Roman" panose="02020603050405020304" pitchFamily="18" charset="0"/>
                          <a:cs typeface="Times New Roman" panose="02020603050405020304" pitchFamily="18" charset="0"/>
                        </a:rPr>
                        <a:t>a existência de programa de manutenção adequado a  </a:t>
                      </a:r>
                      <a:r>
                        <a:rPr lang="pt-BR" sz="1600" u="none" strike="noStrike" dirty="0" err="1">
                          <a:effectLst/>
                          <a:latin typeface="Times New Roman" panose="02020603050405020304" pitchFamily="18" charset="0"/>
                          <a:cs typeface="Times New Roman" panose="02020603050405020304" pitchFamily="18" charset="0"/>
                        </a:rPr>
                        <a:t>isotanques</a:t>
                      </a:r>
                      <a:r>
                        <a:rPr lang="pt-BR" sz="1600" u="none" strike="noStrike" dirty="0">
                          <a:effectLst/>
                          <a:latin typeface="Times New Roman" panose="02020603050405020304" pitchFamily="18" charset="0"/>
                          <a:cs typeface="Times New Roman" panose="02020603050405020304" pitchFamily="18" charset="0"/>
                        </a:rPr>
                        <a:t> próprios ou arrendados.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96977225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3922"/>
            <a:ext cx="9144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85641707"/>
              </p:ext>
            </p:extLst>
          </p:nvPr>
        </p:nvGraphicFramePr>
        <p:xfrm>
          <a:off x="179512" y="3236980"/>
          <a:ext cx="8856984" cy="3322602"/>
        </p:xfrm>
        <a:graphic>
          <a:graphicData uri="http://schemas.openxmlformats.org/drawingml/2006/table">
            <a:tbl>
              <a:tblPr>
                <a:tableStyleId>{5C22544A-7EE6-4342-B048-85BDC9FD1C3A}</a:tableStyleId>
              </a:tblPr>
              <a:tblGrid>
                <a:gridCol w="8856984"/>
              </a:tblGrid>
              <a:tr h="60834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3.2.2.1h   Verificar </a:t>
                      </a:r>
                      <a:r>
                        <a:rPr lang="pt-BR" sz="1600" u="none" strike="noStrike" dirty="0">
                          <a:effectLst/>
                          <a:latin typeface="Times New Roman" panose="02020603050405020304" pitchFamily="18" charset="0"/>
                          <a:cs typeface="Times New Roman" panose="02020603050405020304" pitchFamily="18" charset="0"/>
                        </a:rPr>
                        <a:t>se no CIPP o grupo de produtos especificados é compatível com o produto transportado.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690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3.2.2.1i</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o CIV  da parte rodante ( dos tanques,  Chassis Porta Containers ) , com o objetivo de assegurar que o veículo está em boas condições de operação, por exigência da indústria.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3.2.21j   Verificar </a:t>
                      </a:r>
                      <a:r>
                        <a:rPr lang="pt-BR" sz="1600" u="none" strike="noStrike" dirty="0">
                          <a:effectLst/>
                          <a:latin typeface="Times New Roman" panose="02020603050405020304" pitchFamily="18" charset="0"/>
                          <a:cs typeface="Times New Roman" panose="02020603050405020304" pitchFamily="18" charset="0"/>
                        </a:rPr>
                        <a:t>evidências de um programa , para frota própria,  de testes de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  e conexões , seus respectivos registros e periodicidade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9495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3.2.2.1k</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um programa de inspeção e teste para as bombas (carga ou descarga de líquidos) ou compressores (carga ou descarga de sólidos). O programa deve prever uma periodicidade para troca de gaxetas, selos, conexões e ainda uma verificação de motor e rotor.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5632938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13855"/>
            <a:ext cx="9138186" cy="265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86233784"/>
              </p:ext>
            </p:extLst>
          </p:nvPr>
        </p:nvGraphicFramePr>
        <p:xfrm>
          <a:off x="107505" y="3356992"/>
          <a:ext cx="8856983" cy="3332363"/>
        </p:xfrm>
        <a:graphic>
          <a:graphicData uri="http://schemas.openxmlformats.org/drawingml/2006/table">
            <a:tbl>
              <a:tblPr>
                <a:tableStyleId>{5C22544A-7EE6-4342-B048-85BDC9FD1C3A}</a:tableStyleId>
              </a:tblPr>
              <a:tblGrid>
                <a:gridCol w="8856983"/>
              </a:tblGrid>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3.2.2.1l</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um programa de manutenção e inspeção para pneus, que considere as inspeções , calibragem dos pneus, verificação do sulco (TWI)  , estado geral da carcaça, controle de vida útil e rastreabilidade do pneu.</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128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3.2.2.1m  Verificar </a:t>
                      </a:r>
                      <a:r>
                        <a:rPr lang="pt-BR" sz="1600" u="none" strike="noStrike" dirty="0">
                          <a:effectLst/>
                          <a:latin typeface="Times New Roman" panose="02020603050405020304" pitchFamily="18" charset="0"/>
                          <a:cs typeface="Times New Roman" panose="02020603050405020304" pitchFamily="18" charset="0"/>
                        </a:rPr>
                        <a:t>se há pontos de aterramentos nos equipamentos  e se estão livres de  pintura  ou  isolamento.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228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3.2.2.1n  Verificar </a:t>
                      </a:r>
                      <a:r>
                        <a:rPr lang="pt-BR" sz="1600" u="none" strike="noStrike" dirty="0">
                          <a:effectLst/>
                          <a:latin typeface="Times New Roman" panose="02020603050405020304" pitchFamily="18" charset="0"/>
                          <a:cs typeface="Times New Roman" panose="02020603050405020304" pitchFamily="18" charset="0"/>
                        </a:rPr>
                        <a:t>se há programa de manutenção e inspeção de funcionamento das travas de torção , aplicável para porta containers e bugs.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455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3.2.2.1o</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o programa de manutenção e inspeção  contempla : substituição de travas , cordas, lonas,  asa delta (</a:t>
                      </a:r>
                      <a:r>
                        <a:rPr lang="pt-BR" sz="1600" u="none" strike="noStrike" dirty="0" err="1">
                          <a:effectLst/>
                          <a:latin typeface="Times New Roman" panose="02020603050405020304" pitchFamily="18" charset="0"/>
                          <a:cs typeface="Times New Roman" panose="02020603050405020304" pitchFamily="18" charset="0"/>
                        </a:rPr>
                        <a:t>siders</a:t>
                      </a:r>
                      <a:r>
                        <a:rPr lang="pt-BR" sz="1600" u="none" strike="noStrike" dirty="0">
                          <a:effectLst/>
                          <a:latin typeface="Times New Roman" panose="02020603050405020304" pitchFamily="18" charset="0"/>
                          <a:cs typeface="Times New Roman" panose="02020603050405020304" pitchFamily="18" charset="0"/>
                        </a:rPr>
                        <a:t>), válvulas de alívio , </a:t>
                      </a:r>
                      <a:r>
                        <a:rPr lang="pt-BR" sz="1600" u="none" strike="noStrike" dirty="0" err="1" smtClean="0">
                          <a:effectLst/>
                          <a:latin typeface="Times New Roman" panose="02020603050405020304" pitchFamily="18" charset="0"/>
                          <a:cs typeface="Times New Roman" panose="02020603050405020304" pitchFamily="18" charset="0"/>
                        </a:rPr>
                        <a:t>termometros</a:t>
                      </a:r>
                      <a:r>
                        <a:rPr lang="pt-BR" sz="1600" u="none" strike="noStrike" dirty="0">
                          <a:effectLst/>
                          <a:latin typeface="Times New Roman" panose="02020603050405020304" pitchFamily="18" charset="0"/>
                          <a:cs typeface="Times New Roman" panose="02020603050405020304" pitchFamily="18" charset="0"/>
                        </a:rPr>
                        <a:t>, manômetros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66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3.2.2.2</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 </a:t>
                      </a:r>
                      <a:r>
                        <a:rPr lang="pt-BR" sz="1600" u="none" strike="noStrike" dirty="0">
                          <a:effectLst/>
                          <a:latin typeface="Times New Roman" panose="02020603050405020304" pitchFamily="18" charset="0"/>
                          <a:cs typeface="Times New Roman" panose="02020603050405020304" pitchFamily="18" charset="0"/>
                        </a:rPr>
                        <a:t>documentação de testes dos sistemas de travamento : pino rei  x quinta roda cavalo mecânico, mesa do pino rei, trava de quinta roda.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1150981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8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2638"/>
            <a:ext cx="9120945" cy="218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45805745"/>
              </p:ext>
            </p:extLst>
          </p:nvPr>
        </p:nvGraphicFramePr>
        <p:xfrm>
          <a:off x="1310233" y="3041989"/>
          <a:ext cx="4968552" cy="3294037"/>
        </p:xfrm>
        <a:graphic>
          <a:graphicData uri="http://schemas.openxmlformats.org/drawingml/2006/table">
            <a:tbl>
              <a:tblPr>
                <a:tableStyleId>{5C22544A-7EE6-4342-B048-85BDC9FD1C3A}</a:tableStyleId>
              </a:tblPr>
              <a:tblGrid>
                <a:gridCol w="4968552"/>
              </a:tblGrid>
              <a:tr h="9411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3.2.2.3a    Os </a:t>
                      </a:r>
                      <a:r>
                        <a:rPr lang="pt-BR" sz="1600" u="none" strike="noStrike" dirty="0">
                          <a:effectLst/>
                          <a:latin typeface="Times New Roman" panose="02020603050405020304" pitchFamily="18" charset="0"/>
                          <a:cs typeface="Times New Roman" panose="02020603050405020304" pitchFamily="18" charset="0"/>
                        </a:rPr>
                        <a:t>serviços de manutenção preventiva devem incluir todos os tipos de válvulas.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41173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3.2.2.3b  As </a:t>
                      </a:r>
                      <a:r>
                        <a:rPr lang="pt-BR" sz="1600" u="none" strike="noStrike" dirty="0">
                          <a:effectLst/>
                          <a:latin typeface="Times New Roman" panose="02020603050405020304" pitchFamily="18" charset="0"/>
                          <a:cs typeface="Times New Roman" panose="02020603050405020304" pitchFamily="18" charset="0"/>
                        </a:rPr>
                        <a:t>válvulas  de alívio de pressão são igualmente  objeto de programa de manutenção preventiva apropriado,  eventualmente envolvendo fabricante da parte.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411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3.2.2.3c</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Os </a:t>
                      </a:r>
                      <a:r>
                        <a:rPr lang="pt-BR" sz="1600" u="none" strike="noStrike" dirty="0">
                          <a:effectLst/>
                          <a:latin typeface="Times New Roman" panose="02020603050405020304" pitchFamily="18" charset="0"/>
                          <a:cs typeface="Times New Roman" panose="02020603050405020304" pitchFamily="18" charset="0"/>
                        </a:rPr>
                        <a:t>serviços de manutenção deve cobrir os acoplamentos de válvulas 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8276351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89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 y="613855"/>
            <a:ext cx="914569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4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5" y="1080580"/>
            <a:ext cx="913595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19897782"/>
              </p:ext>
            </p:extLst>
          </p:nvPr>
        </p:nvGraphicFramePr>
        <p:xfrm>
          <a:off x="107504" y="3296328"/>
          <a:ext cx="8856984" cy="3196460"/>
        </p:xfrm>
        <a:graphic>
          <a:graphicData uri="http://schemas.openxmlformats.org/drawingml/2006/table">
            <a:tbl>
              <a:tblPr>
                <a:tableStyleId>{5C22544A-7EE6-4342-B048-85BDC9FD1C3A}</a:tableStyleId>
              </a:tblPr>
              <a:tblGrid>
                <a:gridCol w="8856984"/>
              </a:tblGrid>
              <a:tr h="7771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3.2.2.3d  Verificar </a:t>
                      </a:r>
                      <a:r>
                        <a:rPr lang="pt-BR" sz="1600" u="none" strike="noStrike" dirty="0">
                          <a:effectLst/>
                          <a:latin typeface="Times New Roman" panose="02020603050405020304" pitchFamily="18" charset="0"/>
                          <a:cs typeface="Times New Roman" panose="02020603050405020304" pitchFamily="18" charset="0"/>
                        </a:rPr>
                        <a:t>se o programa de manutenção </a:t>
                      </a:r>
                      <a:r>
                        <a:rPr lang="pt-BR" sz="1600" u="none" strike="noStrike" dirty="0" smtClean="0">
                          <a:effectLst/>
                          <a:latin typeface="Times New Roman" panose="02020603050405020304" pitchFamily="18" charset="0"/>
                          <a:cs typeface="Times New Roman" panose="02020603050405020304" pitchFamily="18" charset="0"/>
                        </a:rPr>
                        <a:t>prevê </a:t>
                      </a:r>
                      <a:r>
                        <a:rPr lang="pt-BR" sz="1600" u="none" strike="noStrike" dirty="0">
                          <a:effectLst/>
                          <a:latin typeface="Times New Roman" panose="02020603050405020304" pitchFamily="18" charset="0"/>
                          <a:cs typeface="Times New Roman" panose="02020603050405020304" pitchFamily="18" charset="0"/>
                        </a:rPr>
                        <a:t>periodicidade de inspeção e testes, períodos de substituição de partes vedantes.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830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3.2.2.3e  Os </a:t>
                      </a:r>
                      <a:r>
                        <a:rPr lang="pt-BR" sz="1600" u="none" strike="noStrike" dirty="0">
                          <a:effectLst/>
                          <a:latin typeface="Times New Roman" panose="02020603050405020304" pitchFamily="18" charset="0"/>
                          <a:cs typeface="Times New Roman" panose="02020603050405020304" pitchFamily="18" charset="0"/>
                        </a:rPr>
                        <a:t>manômetros, termômetros, medidor de nível, medição de enchimento e descarga (</a:t>
                      </a:r>
                      <a:r>
                        <a:rPr lang="pt-BR" sz="1600" u="none" strike="noStrike" dirty="0" smtClean="0">
                          <a:effectLst/>
                          <a:latin typeface="Times New Roman" panose="02020603050405020304" pitchFamily="18" charset="0"/>
                          <a:cs typeface="Times New Roman" panose="02020603050405020304" pitchFamily="18" charset="0"/>
                        </a:rPr>
                        <a:t>over </a:t>
                      </a:r>
                      <a:r>
                        <a:rPr lang="pt-BR" sz="1600" u="none" strike="noStrike" dirty="0" err="1" smtClean="0">
                          <a:effectLst/>
                          <a:latin typeface="Times New Roman" panose="02020603050405020304" pitchFamily="18" charset="0"/>
                          <a:cs typeface="Times New Roman" panose="02020603050405020304" pitchFamily="18" charset="0"/>
                        </a:rPr>
                        <a:t>fill</a:t>
                      </a:r>
                      <a:r>
                        <a:rPr lang="pt-BR" sz="1600" u="none" strike="noStrike" dirty="0">
                          <a:effectLst/>
                          <a:latin typeface="Times New Roman" panose="02020603050405020304" pitchFamily="18" charset="0"/>
                          <a:cs typeface="Times New Roman" panose="02020603050405020304" pitchFamily="18" charset="0"/>
                        </a:rPr>
                        <a:t>)  devem ser parte integrante do programa, com verificações apropriadas e relacionadas a programa de calibração.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20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3.2.2.3f   Verificar  </a:t>
                      </a:r>
                      <a:r>
                        <a:rPr lang="pt-BR" sz="1600" u="none" strike="noStrike" dirty="0">
                          <a:effectLst/>
                          <a:latin typeface="Times New Roman" panose="02020603050405020304" pitchFamily="18" charset="0"/>
                          <a:cs typeface="Times New Roman" panose="02020603050405020304" pitchFamily="18" charset="0"/>
                        </a:rPr>
                        <a:t>se são realizados os serviços de manutenção em cinto de segurança, alarmes de manobras, sensores de portas.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142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3.2.3.3g   Verificar  </a:t>
                      </a:r>
                      <a:r>
                        <a:rPr lang="pt-BR" sz="1600" u="none" strike="noStrike" dirty="0">
                          <a:effectLst/>
                          <a:latin typeface="Times New Roman" panose="02020603050405020304" pitchFamily="18" charset="0"/>
                          <a:cs typeface="Times New Roman" panose="02020603050405020304" pitchFamily="18" charset="0"/>
                        </a:rPr>
                        <a:t>se são realizados os serviços de manutenção em termostato.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99576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0"/>
            <a:ext cx="9144000" cy="830997"/>
          </a:xfrm>
          <a:prstGeom prst="rect">
            <a:avLst/>
          </a:prstGeom>
          <a:solidFill>
            <a:schemeClr val="accent1"/>
          </a:solidFill>
        </p:spPr>
        <p:txBody>
          <a:bodyPr wrap="square">
            <a:spAutoFit/>
          </a:bodyPr>
          <a:lstStyle/>
          <a:p>
            <a:pPr algn="ctr"/>
            <a:r>
              <a:rPr lang="pt-BR" sz="2400" dirty="0" smtClean="0">
                <a:solidFill>
                  <a:schemeClr val="bg1"/>
                </a:solidFill>
                <a:latin typeface="Times New Roman" pitchFamily="18" charset="0"/>
                <a:cs typeface="Times New Roman" pitchFamily="18" charset="0"/>
              </a:rPr>
              <a:t>Impactos  de  mudanças  de  Cenário  no gerenciamento das transportadoras</a:t>
            </a:r>
            <a:endParaRPr lang="pt-BR" sz="2400" dirty="0">
              <a:solidFill>
                <a:schemeClr val="bg1"/>
              </a:solidFill>
              <a:latin typeface="Times New Roman" pitchFamily="18" charset="0"/>
              <a:cs typeface="Times New Roman" pitchFamily="18" charset="0"/>
            </a:endParaRPr>
          </a:p>
        </p:txBody>
      </p:sp>
      <p:graphicFrame>
        <p:nvGraphicFramePr>
          <p:cNvPr id="9" name="Diagrama 8"/>
          <p:cNvGraphicFramePr/>
          <p:nvPr>
            <p:extLst>
              <p:ext uri="{D42A27DB-BD31-4B8C-83A1-F6EECF244321}">
                <p14:modId xmlns:p14="http://schemas.microsoft.com/office/powerpoint/2010/main" val="2105014533"/>
              </p:ext>
            </p:extLst>
          </p:nvPr>
        </p:nvGraphicFramePr>
        <p:xfrm>
          <a:off x="263216" y="1052736"/>
          <a:ext cx="8208912" cy="5176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052737"/>
            <a:ext cx="2376263" cy="2108806"/>
          </a:xfrm>
          <a:prstGeom prst="rect">
            <a:avLst/>
          </a:prstGeom>
        </p:spPr>
      </p:pic>
      <p:pic>
        <p:nvPicPr>
          <p:cNvPr id="6" name="Imagem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1840" y="1052736"/>
            <a:ext cx="2520280" cy="2083857"/>
          </a:xfrm>
          <a:prstGeom prst="rect">
            <a:avLst/>
          </a:prstGeom>
        </p:spPr>
      </p:pic>
    </p:spTree>
    <p:extLst>
      <p:ext uri="{BB962C8B-B14F-4D97-AF65-F5344CB8AC3E}">
        <p14:creationId xmlns:p14="http://schemas.microsoft.com/office/powerpoint/2010/main" val="413397944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768919069"/>
              </p:ext>
            </p:extLst>
          </p:nvPr>
        </p:nvGraphicFramePr>
        <p:xfrm>
          <a:off x="107504" y="3634138"/>
          <a:ext cx="8856984" cy="2890386"/>
        </p:xfrm>
        <a:graphic>
          <a:graphicData uri="http://schemas.openxmlformats.org/drawingml/2006/table">
            <a:tbl>
              <a:tblPr>
                <a:tableStyleId>{5C22544A-7EE6-4342-B048-85BDC9FD1C3A}</a:tableStyleId>
              </a:tblPr>
              <a:tblGrid>
                <a:gridCol w="8856984"/>
              </a:tblGrid>
              <a:tr h="526313">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3.2.2.4a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procedimento e evidências de controle de compatibilidade entre materiais e </a:t>
                      </a:r>
                      <a:r>
                        <a:rPr lang="pt-BR" sz="1600" u="none" strike="noStrike" dirty="0" smtClean="0">
                          <a:effectLst/>
                          <a:latin typeface="Times New Roman" panose="02020603050405020304" pitchFamily="18" charset="0"/>
                          <a:cs typeface="Times New Roman" panose="02020603050405020304" pitchFamily="18" charset="0"/>
                        </a:rPr>
                        <a:t>produtos.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714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3.2.2.4b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um sistema de identificação por numeração, cor ou ambos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3.2.2.4c  Inspeção </a:t>
                      </a:r>
                      <a:r>
                        <a:rPr lang="pt-BR" sz="1600" u="none" strike="noStrike" dirty="0">
                          <a:effectLst/>
                          <a:latin typeface="Times New Roman" panose="02020603050405020304" pitchFamily="18" charset="0"/>
                          <a:cs typeface="Times New Roman" panose="02020603050405020304" pitchFamily="18" charset="0"/>
                        </a:rPr>
                        <a:t>periódica regular  significa no mínimo de acordo com as recomendações do fabricante ou com a legislação vigente.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9210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3.2.2.4d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periodicidade e registros de testes de pressão e/ou estanqueidade  nos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3.2.2.4e  Verificar </a:t>
                      </a:r>
                      <a:r>
                        <a:rPr lang="pt-BR" sz="1600" u="none" strike="noStrike" dirty="0">
                          <a:effectLst/>
                          <a:latin typeface="Times New Roman" panose="02020603050405020304" pitchFamily="18" charset="0"/>
                          <a:cs typeface="Times New Roman" panose="02020603050405020304" pitchFamily="18" charset="0"/>
                        </a:rPr>
                        <a:t>periodicidade e registros de testes de condutividade elétrica, aplicáveis a produtos inflamáveis.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71370311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1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77" y="613855"/>
            <a:ext cx="9144000" cy="249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85416137"/>
              </p:ext>
            </p:extLst>
          </p:nvPr>
        </p:nvGraphicFramePr>
        <p:xfrm>
          <a:off x="1211721" y="3276600"/>
          <a:ext cx="5040560" cy="2961640"/>
        </p:xfrm>
        <a:graphic>
          <a:graphicData uri="http://schemas.openxmlformats.org/drawingml/2006/table">
            <a:tbl>
              <a:tblPr>
                <a:tableStyleId>{5C22544A-7EE6-4342-B048-85BDC9FD1C3A}</a:tableStyleId>
              </a:tblPr>
              <a:tblGrid>
                <a:gridCol w="5040560"/>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3.2.2.4 f Verificar </a:t>
                      </a:r>
                      <a:r>
                        <a:rPr lang="pt-BR" sz="1600" u="none" strike="noStrike" dirty="0">
                          <a:effectLst/>
                          <a:latin typeface="Times New Roman" panose="02020603050405020304" pitchFamily="18" charset="0"/>
                          <a:cs typeface="Times New Roman" panose="02020603050405020304" pitchFamily="18" charset="0"/>
                        </a:rPr>
                        <a:t>se no procedimento e registro de intervalos de substituição para cada acessório.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25120">
                <a:tc>
                  <a:txBody>
                    <a:bodyPr/>
                    <a:lstStyle/>
                    <a:p>
                      <a:pPr algn="just" fontAlgn="ctr"/>
                      <a:r>
                        <a:rPr lang="pt-BR" sz="1600" u="none" strike="noStrike" dirty="0">
                          <a:effectLst/>
                          <a:latin typeface="Times New Roman" panose="02020603050405020304" pitchFamily="18" charset="0"/>
                          <a:cs typeface="Times New Roman" panose="02020603050405020304" pitchFamily="18" charset="0"/>
                        </a:rPr>
                        <a:t>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3.2.2.5a  Validar </a:t>
                      </a:r>
                      <a:r>
                        <a:rPr lang="pt-BR" sz="1600" u="none" strike="noStrike" dirty="0">
                          <a:effectLst/>
                          <a:latin typeface="Times New Roman" panose="02020603050405020304" pitchFamily="18" charset="0"/>
                          <a:cs typeface="Times New Roman" panose="02020603050405020304" pitchFamily="18" charset="0"/>
                        </a:rPr>
                        <a:t>se todos os registros relacionados a 3.2.2 foram respondidos afirmativamente.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580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3.2.2.5b   Verificar </a:t>
                      </a:r>
                      <a:r>
                        <a:rPr lang="pt-BR" sz="1600" u="none" strike="noStrike" dirty="0">
                          <a:effectLst/>
                          <a:latin typeface="Times New Roman" panose="02020603050405020304" pitchFamily="18" charset="0"/>
                          <a:cs typeface="Times New Roman" panose="02020603050405020304" pitchFamily="18" charset="0"/>
                        </a:rPr>
                        <a:t>registro de abertura de não conformidades.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3.2.2.5c  Verificar </a:t>
                      </a:r>
                      <a:r>
                        <a:rPr lang="pt-BR" sz="1600" u="none" strike="noStrike" dirty="0">
                          <a:effectLst/>
                          <a:latin typeface="Times New Roman" panose="02020603050405020304" pitchFamily="18" charset="0"/>
                          <a:cs typeface="Times New Roman" panose="02020603050405020304" pitchFamily="18" charset="0"/>
                        </a:rPr>
                        <a:t>registros de </a:t>
                      </a:r>
                      <a:r>
                        <a:rPr lang="pt-BR" sz="1600" u="none" strike="noStrike" dirty="0" smtClean="0">
                          <a:effectLst/>
                          <a:latin typeface="Times New Roman" panose="02020603050405020304" pitchFamily="18" charset="0"/>
                          <a:cs typeface="Times New Roman" panose="02020603050405020304" pitchFamily="18" charset="0"/>
                        </a:rPr>
                        <a:t>ações </a:t>
                      </a:r>
                      <a:r>
                        <a:rPr lang="pt-BR" sz="1600" u="none" strike="noStrike" dirty="0">
                          <a:effectLst/>
                          <a:latin typeface="Times New Roman" panose="02020603050405020304" pitchFamily="18" charset="0"/>
                          <a:cs typeface="Times New Roman" panose="02020603050405020304" pitchFamily="18" charset="0"/>
                        </a:rPr>
                        <a:t>de tratamento de não conformidades.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72067574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2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66399530"/>
              </p:ext>
            </p:extLst>
          </p:nvPr>
        </p:nvGraphicFramePr>
        <p:xfrm>
          <a:off x="1270477" y="3342483"/>
          <a:ext cx="4968552" cy="3242349"/>
        </p:xfrm>
        <a:graphic>
          <a:graphicData uri="http://schemas.openxmlformats.org/drawingml/2006/table">
            <a:tbl>
              <a:tblPr>
                <a:tableStyleId>{5C22544A-7EE6-4342-B048-85BDC9FD1C3A}</a:tableStyleId>
              </a:tblPr>
              <a:tblGrid>
                <a:gridCol w="4968552"/>
              </a:tblGrid>
              <a:tr h="59356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3.2.2.6a  Verificar </a:t>
                      </a:r>
                      <a:r>
                        <a:rPr lang="pt-BR" sz="1600" u="none" strike="noStrike" dirty="0">
                          <a:effectLst/>
                          <a:latin typeface="Times New Roman" panose="02020603050405020304" pitchFamily="18" charset="0"/>
                          <a:cs typeface="Times New Roman" panose="02020603050405020304" pitchFamily="18" charset="0"/>
                        </a:rPr>
                        <a:t>no procedimento e evidências, ex.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pré</a:t>
                      </a:r>
                      <a:r>
                        <a:rPr lang="pt-BR" sz="1600" u="none" strike="noStrike" dirty="0">
                          <a:effectLst/>
                          <a:latin typeface="Times New Roman" panose="02020603050405020304" pitchFamily="18" charset="0"/>
                          <a:cs typeface="Times New Roman" panose="02020603050405020304" pitchFamily="18" charset="0"/>
                        </a:rPr>
                        <a:t> e pós carga/descarga</a:t>
                      </a:r>
                      <a:r>
                        <a:rPr lang="pt-BR" sz="1600" u="none" strike="noStrike" dirty="0" smtClean="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90347">
                <a:tc>
                  <a:txBody>
                    <a:bodyPr/>
                    <a:lstStyle/>
                    <a:p>
                      <a:pPr algn="just" fontAlgn="ct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r>
                        <a:rPr lang="pt-BR" sz="1600" u="none" strike="noStrike" dirty="0" smtClean="0">
                          <a:effectLst/>
                          <a:latin typeface="Times New Roman" panose="02020603050405020304" pitchFamily="18" charset="0"/>
                          <a:cs typeface="Times New Roman" panose="02020603050405020304" pitchFamily="18" charset="0"/>
                        </a:rPr>
                        <a:t>3.2.2.6b   Verificar </a:t>
                      </a:r>
                      <a:r>
                        <a:rPr lang="pt-BR" sz="1600" u="none" strike="noStrike" dirty="0">
                          <a:effectLst/>
                          <a:latin typeface="Times New Roman" panose="02020603050405020304" pitchFamily="18" charset="0"/>
                          <a:cs typeface="Times New Roman" panose="02020603050405020304" pitchFamily="18" charset="0"/>
                        </a:rPr>
                        <a:t>no procedimento e evidências, ex.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pré</a:t>
                      </a:r>
                      <a:r>
                        <a:rPr lang="pt-BR" sz="1600" u="none" strike="noStrike" dirty="0">
                          <a:effectLst/>
                          <a:latin typeface="Times New Roman" panose="02020603050405020304" pitchFamily="18" charset="0"/>
                          <a:cs typeface="Times New Roman" panose="02020603050405020304" pitchFamily="18" charset="0"/>
                        </a:rPr>
                        <a:t> e pós carga/descarga.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39237">
                <a:tc>
                  <a:txBody>
                    <a:bodyPr/>
                    <a:lstStyle/>
                    <a:p>
                      <a:pPr algn="just" fontAlgn="ctr"/>
                      <a:r>
                        <a:rPr lang="pt-BR" sz="1600" u="none" strike="noStrike" dirty="0">
                          <a:effectLst/>
                          <a:latin typeface="Times New Roman" panose="02020603050405020304" pitchFamily="18" charset="0"/>
                          <a:cs typeface="Times New Roman" panose="02020603050405020304" pitchFamily="18" charset="0"/>
                        </a:rPr>
                        <a:t> </a:t>
                      </a:r>
                      <a:endParaRPr lang="pt-BR" sz="1600" b="1"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1293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3.2.3.1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Deve </a:t>
                      </a:r>
                      <a:r>
                        <a:rPr lang="pt-BR" sz="1600" u="none" strike="noStrike" dirty="0">
                          <a:effectLst/>
                          <a:latin typeface="Times New Roman" panose="02020603050405020304" pitchFamily="18" charset="0"/>
                          <a:cs typeface="Times New Roman" panose="02020603050405020304" pitchFamily="18" charset="0"/>
                        </a:rPr>
                        <a:t>existir um procedimento escrito de calibragem especificado os intervalos ou periodicidade , contra padrão de medição </a:t>
                      </a:r>
                      <a:r>
                        <a:rPr lang="pt-BR" sz="1600" u="none" strike="noStrike" dirty="0" err="1" smtClean="0">
                          <a:effectLst/>
                          <a:latin typeface="Times New Roman" panose="02020603050405020304" pitchFamily="18" charset="0"/>
                          <a:cs typeface="Times New Roman" panose="02020603050405020304" pitchFamily="18" charset="0"/>
                        </a:rPr>
                        <a:t>rastreavel</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e desvios aceitáveis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smtClean="0">
                        <a:solidFill>
                          <a:srgbClr val="1F497D"/>
                        </a:solidFill>
                        <a:effectLst/>
                        <a:latin typeface="Times New Roman" panose="02020603050405020304" pitchFamily="18" charset="0"/>
                        <a:cs typeface="Times New Roman" panose="02020603050405020304" pitchFamily="18" charset="0"/>
                      </a:endParaRP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9823515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Veículos e Equipamentos próprios ou arrendados</a:t>
            </a:r>
            <a:endParaRPr lang="pt-BR" sz="3200" dirty="0">
              <a:solidFill>
                <a:schemeClr val="bg1"/>
              </a:solidFill>
              <a:latin typeface="Times New Roman" pitchFamily="18" charset="0"/>
              <a:cs typeface="Times New Roman" pitchFamily="18" charset="0"/>
            </a:endParaRPr>
          </a:p>
        </p:txBody>
      </p:sp>
      <p:pic>
        <p:nvPicPr>
          <p:cNvPr id="193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3855"/>
            <a:ext cx="9119187" cy="314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26224352"/>
              </p:ext>
            </p:extLst>
          </p:nvPr>
        </p:nvGraphicFramePr>
        <p:xfrm>
          <a:off x="1331640" y="4233899"/>
          <a:ext cx="5184576" cy="975360"/>
        </p:xfrm>
        <a:graphic>
          <a:graphicData uri="http://schemas.openxmlformats.org/drawingml/2006/table">
            <a:tbl>
              <a:tblPr>
                <a:tableStyleId>{5C22544A-7EE6-4342-B048-85BDC9FD1C3A}</a:tableStyleId>
              </a:tblPr>
              <a:tblGrid>
                <a:gridCol w="5184576"/>
              </a:tblGrid>
              <a:tr h="3251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  3.2.3.2 a  até  3.2.3.2g   Verificação </a:t>
                      </a:r>
                      <a:r>
                        <a:rPr lang="pt-BR" sz="1600" u="none" strike="noStrike" dirty="0">
                          <a:effectLst/>
                          <a:latin typeface="Times New Roman" panose="02020603050405020304" pitchFamily="18" charset="0"/>
                          <a:cs typeface="Times New Roman" panose="02020603050405020304" pitchFamily="18" charset="0"/>
                        </a:rPr>
                        <a:t>do laudo de calibração.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25120">
                <a:tc>
                  <a:txBody>
                    <a:bodyPr/>
                    <a:lstStyle/>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251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3.2.3.3 Verificar </a:t>
                      </a:r>
                      <a:r>
                        <a:rPr lang="pt-BR" sz="1600" u="none" strike="noStrike" dirty="0">
                          <a:effectLst/>
                          <a:latin typeface="Times New Roman" panose="02020603050405020304" pitchFamily="18" charset="0"/>
                          <a:cs typeface="Times New Roman" panose="02020603050405020304" pitchFamily="18" charset="0"/>
                        </a:rPr>
                        <a:t>nos registros.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26306814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2"/>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2339752" y="1028734"/>
            <a:ext cx="6336704" cy="480053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4. Operações</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As atividades operacionais e administrativas diárias são examinadas e o auditor busca confirmar a existência de sistemas e procedimentos adequados  de controle, bem como de que esses sistemas estão sendo obedecidos.</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Nesta parte deve ser evidenciado como o prestador de serviços planeja o atendimento às demandas do cliente, estabelece medidas de contingências  para suprir eventuais  falhas de operação/operador/equipamentos , prepara os motoristas para as viagens e entregas  </a:t>
            </a:r>
            <a:endParaRPr lang="pt-BR" sz="1800"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61" y="3332989"/>
            <a:ext cx="2081272" cy="1856747"/>
          </a:xfrm>
          <a:prstGeom prst="rect">
            <a:avLst/>
          </a:prstGeom>
        </p:spPr>
      </p:pic>
      <p:pic>
        <p:nvPicPr>
          <p:cNvPr id="3" name="Image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1" y="1402524"/>
            <a:ext cx="2074167" cy="1839095"/>
          </a:xfrm>
          <a:prstGeom prst="rect">
            <a:avLst/>
          </a:prstGeom>
        </p:spPr>
      </p:pic>
    </p:spTree>
    <p:extLst>
      <p:ext uri="{BB962C8B-B14F-4D97-AF65-F5344CB8AC3E}">
        <p14:creationId xmlns:p14="http://schemas.microsoft.com/office/powerpoint/2010/main" val="274202556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 y="814086"/>
            <a:ext cx="9144000" cy="280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04772762"/>
              </p:ext>
            </p:extLst>
          </p:nvPr>
        </p:nvGraphicFramePr>
        <p:xfrm>
          <a:off x="173428" y="3789002"/>
          <a:ext cx="8784976" cy="2850516"/>
        </p:xfrm>
        <a:graphic>
          <a:graphicData uri="http://schemas.openxmlformats.org/drawingml/2006/table">
            <a:tbl>
              <a:tblPr>
                <a:tableStyleId>{5C22544A-7EE6-4342-B048-85BDC9FD1C3A}</a:tableStyleId>
              </a:tblPr>
              <a:tblGrid>
                <a:gridCol w="8784976"/>
              </a:tblGrid>
              <a:tr h="990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4.1.1.1a  É </a:t>
                      </a:r>
                      <a:r>
                        <a:rPr lang="pt-BR" sz="1600" u="none" strike="noStrike" dirty="0">
                          <a:effectLst/>
                          <a:latin typeface="Times New Roman" panose="02020603050405020304" pitchFamily="18" charset="0"/>
                          <a:cs typeface="Times New Roman" panose="02020603050405020304" pitchFamily="18" charset="0"/>
                        </a:rPr>
                        <a:t>uma responsabilidade compartilhada. Sem informações suficientes a execução da ordem pode ser comprometida. Verificar alguns pedidos aleatoriamente e marcar um SIM para cada item de informação </a:t>
                      </a:r>
                      <a:r>
                        <a:rPr lang="pt-BR" sz="1600" u="none" strike="noStrike" dirty="0" smtClean="0">
                          <a:effectLst/>
                          <a:latin typeface="Times New Roman" panose="02020603050405020304" pitchFamily="18" charset="0"/>
                          <a:cs typeface="Times New Roman" panose="02020603050405020304" pitchFamily="18" charset="0"/>
                        </a:rPr>
                        <a:t>incluída.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532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4.1.1.1b    Verificar </a:t>
                      </a:r>
                      <a:r>
                        <a:rPr lang="pt-BR" sz="1600" u="none" strike="noStrike" dirty="0">
                          <a:effectLst/>
                          <a:latin typeface="Times New Roman" panose="02020603050405020304" pitchFamily="18" charset="0"/>
                          <a:cs typeface="Times New Roman" panose="02020603050405020304" pitchFamily="18" charset="0"/>
                        </a:rPr>
                        <a:t>se estão disponibilizadas informações como: FISPQ dos produtos que transporta.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4.1.1.1.c   Verificar </a:t>
                      </a:r>
                      <a:r>
                        <a:rPr lang="pt-BR" sz="1600" u="none" strike="noStrike" dirty="0">
                          <a:effectLst/>
                          <a:latin typeface="Times New Roman" panose="02020603050405020304" pitchFamily="18" charset="0"/>
                          <a:cs typeface="Times New Roman" panose="02020603050405020304" pitchFamily="18" charset="0"/>
                        </a:rPr>
                        <a:t>como é definido entre a empresa e seu cliente as  quantidades e volumes contratados. Validar se é atendida a lei da balança.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143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os prazos de entrega acordados são formalmente registrados.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88652237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9" y="613855"/>
            <a:ext cx="9139944"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80" y="1080580"/>
            <a:ext cx="9131899"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654650156"/>
              </p:ext>
            </p:extLst>
          </p:nvPr>
        </p:nvGraphicFramePr>
        <p:xfrm>
          <a:off x="215516" y="2930892"/>
          <a:ext cx="8712968" cy="3633295"/>
        </p:xfrm>
        <a:graphic>
          <a:graphicData uri="http://schemas.openxmlformats.org/drawingml/2006/table">
            <a:tbl>
              <a:tblPr>
                <a:tableStyleId>{5C22544A-7EE6-4342-B048-85BDC9FD1C3A}</a:tableStyleId>
              </a:tblPr>
              <a:tblGrid>
                <a:gridCol w="8712968"/>
              </a:tblGrid>
              <a:tr h="67596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4.1.1.1e</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os acordos </a:t>
                      </a:r>
                      <a:r>
                        <a:rPr lang="pt-BR" sz="1600" u="none" strike="noStrike" dirty="0" smtClean="0">
                          <a:effectLst/>
                          <a:latin typeface="Times New Roman" panose="02020603050405020304" pitchFamily="18" charset="0"/>
                          <a:cs typeface="Times New Roman" panose="02020603050405020304" pitchFamily="18" charset="0"/>
                        </a:rPr>
                        <a:t>cobrem a garantia </a:t>
                      </a:r>
                      <a:r>
                        <a:rPr lang="pt-BR" sz="1600" u="none" strike="noStrike" dirty="0">
                          <a:effectLst/>
                          <a:latin typeface="Times New Roman" panose="02020603050405020304" pitchFamily="18" charset="0"/>
                          <a:cs typeface="Times New Roman" panose="02020603050405020304" pitchFamily="18" charset="0"/>
                        </a:rPr>
                        <a:t>de atendimento à programação.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87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4.1.1.1f  Verificar </a:t>
                      </a:r>
                      <a:r>
                        <a:rPr lang="pt-BR" sz="1600" u="none" strike="noStrike" dirty="0">
                          <a:effectLst/>
                          <a:latin typeface="Times New Roman" panose="02020603050405020304" pitchFamily="18" charset="0"/>
                          <a:cs typeface="Times New Roman" panose="02020603050405020304" pitchFamily="18" charset="0"/>
                        </a:rPr>
                        <a:t>se os acordos  incluem transporte internacional. ( </a:t>
                      </a:r>
                      <a:r>
                        <a:rPr lang="pt-BR" sz="1600" u="none" strike="noStrike" dirty="0" err="1" smtClean="0">
                          <a:effectLst/>
                          <a:latin typeface="Times New Roman" panose="02020603050405020304" pitchFamily="18" charset="0"/>
                          <a:cs typeface="Times New Roman" panose="02020603050405020304" pitchFamily="18" charset="0"/>
                        </a:rPr>
                        <a:t>Permisso</a:t>
                      </a:r>
                      <a:r>
                        <a:rPr lang="pt-BR" sz="1600" u="none" strike="noStrike" dirty="0">
                          <a:effectLst/>
                          <a:latin typeface="Times New Roman" panose="02020603050405020304" pitchFamily="18" charset="0"/>
                          <a:cs typeface="Times New Roman" panose="02020603050405020304" pitchFamily="18" charset="0"/>
                        </a:rPr>
                        <a:t>, conhecimento das regras fiscais de cruzamento de fronteira)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0128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4.1.1.1g  Quando </a:t>
                      </a:r>
                      <a:r>
                        <a:rPr lang="pt-BR" sz="1600" u="none" strike="noStrike" dirty="0">
                          <a:effectLst/>
                          <a:latin typeface="Times New Roman" panose="02020603050405020304" pitchFamily="18" charset="0"/>
                          <a:cs typeface="Times New Roman" panose="02020603050405020304" pitchFamily="18" charset="0"/>
                        </a:rPr>
                        <a:t>aplicável, o acordo deve definir o produto e temperatura de operação para cada produto com temperatura controlada.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688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4.1.1.1h Buscar </a:t>
                      </a:r>
                      <a:r>
                        <a:rPr lang="pt-BR" sz="1600" u="none" strike="noStrike" dirty="0">
                          <a:effectLst/>
                          <a:latin typeface="Times New Roman" panose="02020603050405020304" pitchFamily="18" charset="0"/>
                          <a:cs typeface="Times New Roman" panose="02020603050405020304" pitchFamily="18" charset="0"/>
                        </a:rPr>
                        <a:t>evidências escritas no acordo,  contrato ou minuta de negociação entre empresa e embarcadores , que cubra diferenças de peso aceitáveis entre a carga e a 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3686818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 y="625617"/>
            <a:ext cx="9139944"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 y="1079630"/>
            <a:ext cx="9139944"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51411908"/>
              </p:ext>
            </p:extLst>
          </p:nvPr>
        </p:nvGraphicFramePr>
        <p:xfrm>
          <a:off x="251520" y="2850379"/>
          <a:ext cx="8712968" cy="3624401"/>
        </p:xfrm>
        <a:graphic>
          <a:graphicData uri="http://schemas.openxmlformats.org/drawingml/2006/table">
            <a:tbl>
              <a:tblPr>
                <a:tableStyleId>{5C22544A-7EE6-4342-B048-85BDC9FD1C3A}</a:tableStyleId>
              </a:tblPr>
              <a:tblGrid>
                <a:gridCol w="8712968"/>
              </a:tblGrid>
              <a:tr h="178720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4.1.1.1i  Verificar </a:t>
                      </a:r>
                      <a:r>
                        <a:rPr lang="pt-BR" sz="1600" u="none" strike="noStrike" dirty="0">
                          <a:effectLst/>
                          <a:latin typeface="Times New Roman" panose="02020603050405020304" pitchFamily="18" charset="0"/>
                          <a:cs typeface="Times New Roman" panose="02020603050405020304" pitchFamily="18" charset="0"/>
                        </a:rPr>
                        <a:t>se os acordos ( contrato, minuta de negociação, acordos escritos entre a empresa e embarcadores) definem regras de coleta e entrega, tais como: </a:t>
                      </a:r>
                      <a:r>
                        <a:rPr lang="pt-BR" sz="1600" u="none" strike="noStrike" dirty="0" smtClean="0">
                          <a:effectLst/>
                          <a:latin typeface="Times New Roman" panose="02020603050405020304" pitchFamily="18" charset="0"/>
                          <a:cs typeface="Times New Roman" panose="02020603050405020304" pitchFamily="18" charset="0"/>
                        </a:rPr>
                        <a:t>horários </a:t>
                      </a:r>
                      <a:r>
                        <a:rPr lang="pt-BR" sz="1600" u="none" strike="noStrike" dirty="0">
                          <a:effectLst/>
                          <a:latin typeface="Times New Roman" panose="02020603050405020304" pitchFamily="18" charset="0"/>
                          <a:cs typeface="Times New Roman" panose="02020603050405020304" pitchFamily="18" charset="0"/>
                        </a:rPr>
                        <a:t>ou janelas de carregamento e descarregamento, quem é responsável pelas operações de carga e descarga, que recursos são necessários e quem é responsável por provê-los.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123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4.1.1.1j  Verificar </a:t>
                      </a:r>
                      <a:r>
                        <a:rPr lang="pt-BR" sz="1600" u="none" strike="noStrike" dirty="0">
                          <a:effectLst/>
                          <a:latin typeface="Times New Roman" panose="02020603050405020304" pitchFamily="18" charset="0"/>
                          <a:cs typeface="Times New Roman" panose="02020603050405020304" pitchFamily="18" charset="0"/>
                        </a:rPr>
                        <a:t>como fica definido e cumprido as regras de limpeza e inspeção de equipamentos, locais, condições , responsabilidades e registros, certificados de descontaminação.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48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4.1.1.2 Verificar </a:t>
                      </a:r>
                      <a:r>
                        <a:rPr lang="pt-BR" sz="1600" u="none" strike="noStrike" dirty="0">
                          <a:effectLst/>
                          <a:latin typeface="Times New Roman" panose="02020603050405020304" pitchFamily="18" charset="0"/>
                          <a:cs typeface="Times New Roman" panose="02020603050405020304" pitchFamily="18" charset="0"/>
                        </a:rPr>
                        <a:t>se há um plano de contingência para garantir uma execução correta e contínua dos pedidos em todas as circunstâncias.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3364957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76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139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4036863"/>
              </p:ext>
            </p:extLst>
          </p:nvPr>
        </p:nvGraphicFramePr>
        <p:xfrm>
          <a:off x="1400564" y="2587433"/>
          <a:ext cx="4899628" cy="3098961"/>
        </p:xfrm>
        <a:graphic>
          <a:graphicData uri="http://schemas.openxmlformats.org/drawingml/2006/table">
            <a:tbl>
              <a:tblPr>
                <a:tableStyleId>{5C22544A-7EE6-4342-B048-85BDC9FD1C3A}</a:tableStyleId>
              </a:tblPr>
              <a:tblGrid>
                <a:gridCol w="4899628"/>
              </a:tblGrid>
              <a:tr h="19507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4.1.1.3a   A </a:t>
                      </a:r>
                      <a:r>
                        <a:rPr lang="pt-BR" sz="1600" u="none" strike="noStrike" dirty="0">
                          <a:effectLst/>
                          <a:latin typeface="Times New Roman" panose="02020603050405020304" pitchFamily="18" charset="0"/>
                          <a:cs typeface="Times New Roman" panose="02020603050405020304" pitchFamily="18" charset="0"/>
                        </a:rPr>
                        <a:t>relação entre a transportadora e os clientes deve ser estreita. Deve haver planejamento regular e </a:t>
                      </a:r>
                      <a:r>
                        <a:rPr lang="pt-BR" sz="1600" u="none" strike="noStrike" dirty="0" smtClean="0">
                          <a:effectLst/>
                          <a:latin typeface="Times New Roman" panose="02020603050405020304" pitchFamily="18" charset="0"/>
                          <a:cs typeface="Times New Roman" panose="02020603050405020304" pitchFamily="18" charset="0"/>
                        </a:rPr>
                        <a:t>efetivo </a:t>
                      </a:r>
                      <a:r>
                        <a:rPr lang="pt-BR" sz="1600" u="none" strike="noStrike" dirty="0">
                          <a:effectLst/>
                          <a:latin typeface="Times New Roman" panose="02020603050405020304" pitchFamily="18" charset="0"/>
                          <a:cs typeface="Times New Roman" panose="02020603050405020304" pitchFamily="18" charset="0"/>
                        </a:rPr>
                        <a:t>de qualidade. </a:t>
                      </a: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r>
                        <a:rPr lang="pt-BR" sz="1600" u="none" strike="noStrike" dirty="0" smtClean="0">
                          <a:effectLst/>
                          <a:latin typeface="Times New Roman" panose="02020603050405020304" pitchFamily="18" charset="0"/>
                          <a:cs typeface="Times New Roman" panose="02020603050405020304" pitchFamily="18" charset="0"/>
                        </a:rPr>
                        <a:t>4.1.1.3b Buscar </a:t>
                      </a:r>
                      <a:r>
                        <a:rPr lang="pt-BR" sz="1600" u="none" strike="noStrike" dirty="0">
                          <a:effectLst/>
                          <a:latin typeface="Times New Roman" panose="02020603050405020304" pitchFamily="18" charset="0"/>
                          <a:cs typeface="Times New Roman" panose="02020603050405020304" pitchFamily="18" charset="0"/>
                        </a:rPr>
                        <a:t>evidências de reuniões marcadas nas quais o desempenho é avaliado</a:t>
                      </a:r>
                      <a:r>
                        <a:rPr lang="pt-BR" sz="1600" u="none" strike="noStrike" dirty="0" smtClean="0">
                          <a:effectLst/>
                          <a:latin typeface="Times New Roman" panose="02020603050405020304" pitchFamily="18" charset="0"/>
                          <a:cs typeface="Times New Roman" panose="02020603050405020304" pitchFamily="18" charset="0"/>
                        </a:rPr>
                        <a:t>.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48241">
                <a:tc>
                  <a:txBody>
                    <a:bodyPr/>
                    <a:lstStyle/>
                    <a:p>
                      <a:pPr algn="just" fontAlgn="ctr"/>
                      <a:r>
                        <a:rPr lang="pt-BR" sz="1600" u="none" strike="noStrike" dirty="0">
                          <a:effectLst/>
                          <a:latin typeface="Times New Roman" panose="02020603050405020304" pitchFamily="18" charset="0"/>
                          <a:cs typeface="Times New Roman" panose="02020603050405020304" pitchFamily="18" charset="0"/>
                        </a:rPr>
                        <a:t>Buscar evidências de que nestas reuniões são discutidos programas de melhoria e são definidas metas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0864" y="2420888"/>
            <a:ext cx="2428875" cy="2428875"/>
          </a:xfrm>
          <a:prstGeom prst="rect">
            <a:avLst/>
          </a:prstGeom>
        </p:spPr>
      </p:pic>
    </p:spTree>
    <p:extLst>
      <p:ext uri="{BB962C8B-B14F-4D97-AF65-F5344CB8AC3E}">
        <p14:creationId xmlns:p14="http://schemas.microsoft.com/office/powerpoint/2010/main" val="219020034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8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338206178"/>
              </p:ext>
            </p:extLst>
          </p:nvPr>
        </p:nvGraphicFramePr>
        <p:xfrm>
          <a:off x="1214307" y="2756925"/>
          <a:ext cx="5184576" cy="3037875"/>
        </p:xfrm>
        <a:graphic>
          <a:graphicData uri="http://schemas.openxmlformats.org/drawingml/2006/table">
            <a:tbl>
              <a:tblPr>
                <a:tableStyleId>{5C22544A-7EE6-4342-B048-85BDC9FD1C3A}</a:tableStyleId>
              </a:tblPr>
              <a:tblGrid>
                <a:gridCol w="5184576"/>
              </a:tblGrid>
              <a:tr h="23876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4.1.1.4a   O </a:t>
                      </a:r>
                      <a:r>
                        <a:rPr lang="pt-BR" sz="1600" u="none" strike="noStrike" dirty="0">
                          <a:effectLst/>
                          <a:latin typeface="Times New Roman" panose="02020603050405020304" pitchFamily="18" charset="0"/>
                          <a:cs typeface="Times New Roman" panose="02020603050405020304" pitchFamily="18" charset="0"/>
                        </a:rPr>
                        <a:t>procedimento deve descrever  de forma clara os cuidados com segurança e </a:t>
                      </a:r>
                      <a:r>
                        <a:rPr lang="pt-BR" sz="1600" u="none" strike="noStrike" dirty="0" smtClean="0">
                          <a:effectLst/>
                          <a:latin typeface="Times New Roman" panose="02020603050405020304" pitchFamily="18" charset="0"/>
                          <a:cs typeface="Times New Roman" panose="02020603050405020304" pitchFamily="18" charset="0"/>
                        </a:rPr>
                        <a:t>operacionais  </a:t>
                      </a:r>
                      <a:r>
                        <a:rPr lang="pt-BR" sz="1600" u="none" strike="noStrike" dirty="0">
                          <a:effectLst/>
                          <a:latin typeface="Times New Roman" panose="02020603050405020304" pitchFamily="18" charset="0"/>
                          <a:cs typeface="Times New Roman" panose="02020603050405020304" pitchFamily="18" charset="0"/>
                        </a:rPr>
                        <a:t>na carga ,  descarga e manuseio  de produtos perigosos, exigir uso de EPIs conforme a tarefa realizada ou remeter a outro procedimento de uso de EPIS,  instruir sobre o Regulamento de Transportes Terrestres de Produtos Perigosos e documentos de expedição.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4.1.1.4b  Verificar </a:t>
                      </a:r>
                      <a:r>
                        <a:rPr lang="pt-BR" sz="1600" u="none" strike="noStrike" dirty="0">
                          <a:effectLst/>
                          <a:latin typeface="Times New Roman" panose="02020603050405020304" pitchFamily="18" charset="0"/>
                          <a:cs typeface="Times New Roman" panose="02020603050405020304" pitchFamily="18" charset="0"/>
                        </a:rPr>
                        <a:t>evidências de treinamento de integração e reciclagem.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83372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0"/>
            <a:ext cx="9144000" cy="830997"/>
          </a:xfrm>
          <a:prstGeom prst="rect">
            <a:avLst/>
          </a:prstGeom>
          <a:solidFill>
            <a:schemeClr val="accent1"/>
          </a:solidFill>
        </p:spPr>
        <p:txBody>
          <a:bodyPr wrap="square">
            <a:spAutoFit/>
          </a:bodyPr>
          <a:lstStyle/>
          <a:p>
            <a:pPr algn="ctr"/>
            <a:r>
              <a:rPr lang="pt-BR" sz="2400" dirty="0" smtClean="0">
                <a:solidFill>
                  <a:schemeClr val="bg1"/>
                </a:solidFill>
                <a:latin typeface="Times New Roman" pitchFamily="18" charset="0"/>
                <a:cs typeface="Times New Roman" pitchFamily="18" charset="0"/>
              </a:rPr>
              <a:t>Impactos  de  mudanças  de  Cenário  no gerenciamento das transportadoras</a:t>
            </a:r>
            <a:endParaRPr lang="pt-BR" sz="2400" dirty="0">
              <a:solidFill>
                <a:schemeClr val="bg1"/>
              </a:solidFill>
              <a:latin typeface="Times New Roman" pitchFamily="18" charset="0"/>
              <a:cs typeface="Times New Roman" pitchFamily="18" charset="0"/>
            </a:endParaRPr>
          </a:p>
        </p:txBody>
      </p:sp>
      <p:graphicFrame>
        <p:nvGraphicFramePr>
          <p:cNvPr id="9" name="Diagrama 8"/>
          <p:cNvGraphicFramePr/>
          <p:nvPr>
            <p:extLst>
              <p:ext uri="{D42A27DB-BD31-4B8C-83A1-F6EECF244321}">
                <p14:modId xmlns:p14="http://schemas.microsoft.com/office/powerpoint/2010/main" val="1583919832"/>
              </p:ext>
            </p:extLst>
          </p:nvPr>
        </p:nvGraphicFramePr>
        <p:xfrm>
          <a:off x="467544" y="1062539"/>
          <a:ext cx="8208912" cy="5176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030" y="1268760"/>
            <a:ext cx="2413810" cy="1919530"/>
          </a:xfrm>
          <a:prstGeom prst="rect">
            <a:avLst/>
          </a:prstGeom>
        </p:spPr>
      </p:pic>
    </p:spTree>
    <p:extLst>
      <p:ext uri="{BB962C8B-B14F-4D97-AF65-F5344CB8AC3E}">
        <p14:creationId xmlns:p14="http://schemas.microsoft.com/office/powerpoint/2010/main" val="11628186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199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4086"/>
            <a:ext cx="9163744"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324556140"/>
              </p:ext>
            </p:extLst>
          </p:nvPr>
        </p:nvGraphicFramePr>
        <p:xfrm>
          <a:off x="264500" y="3356993"/>
          <a:ext cx="8699987" cy="3121573"/>
        </p:xfrm>
        <a:graphic>
          <a:graphicData uri="http://schemas.openxmlformats.org/drawingml/2006/table">
            <a:tbl>
              <a:tblPr>
                <a:tableStyleId>{5C22544A-7EE6-4342-B048-85BDC9FD1C3A}</a:tableStyleId>
              </a:tblPr>
              <a:tblGrid>
                <a:gridCol w="8699987"/>
              </a:tblGrid>
              <a:tr h="17588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4.2.1.1   O </a:t>
                      </a:r>
                      <a:r>
                        <a:rPr lang="pt-BR" sz="1600" u="none" strike="noStrike" dirty="0">
                          <a:effectLst/>
                          <a:latin typeface="Times New Roman" panose="02020603050405020304" pitchFamily="18" charset="0"/>
                          <a:cs typeface="Times New Roman" panose="02020603050405020304" pitchFamily="18" charset="0"/>
                        </a:rPr>
                        <a:t>procedimento deve descrever  de forma clara os cuidados com segurança e </a:t>
                      </a:r>
                      <a:r>
                        <a:rPr lang="pt-BR" sz="1600" u="none" strike="noStrike" dirty="0" smtClean="0">
                          <a:effectLst/>
                          <a:latin typeface="Times New Roman" panose="02020603050405020304" pitchFamily="18" charset="0"/>
                          <a:cs typeface="Times New Roman" panose="02020603050405020304" pitchFamily="18" charset="0"/>
                        </a:rPr>
                        <a:t>operacionais  </a:t>
                      </a:r>
                      <a:r>
                        <a:rPr lang="pt-BR" sz="1600" u="none" strike="noStrike" dirty="0">
                          <a:effectLst/>
                          <a:latin typeface="Times New Roman" panose="02020603050405020304" pitchFamily="18" charset="0"/>
                          <a:cs typeface="Times New Roman" panose="02020603050405020304" pitchFamily="18" charset="0"/>
                        </a:rPr>
                        <a:t>na carga ,  descarga e manuseio  de produtos perigosos, exigir uso de EPIs conforme a tarefa realizada ou remeter a outro procedimento de uso de EPIS,  instruir sobre o Regulamento de Transportes Terrestres de Produtos Perigosos e documentos de expedição.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1232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4.2.1.2</a:t>
                      </a:r>
                      <a:r>
                        <a:rPr lang="pt-BR" sz="1600" u="none" strike="noStrike" baseline="0" dirty="0" smtClean="0">
                          <a:effectLst/>
                          <a:latin typeface="Times New Roman" panose="02020603050405020304" pitchFamily="18" charset="0"/>
                          <a:cs typeface="Times New Roman" panose="02020603050405020304" pitchFamily="18" charset="0"/>
                        </a:rPr>
                        <a:t>   V</a:t>
                      </a:r>
                      <a:r>
                        <a:rPr lang="pt-BR" sz="1600" u="none" strike="noStrike" dirty="0" smtClean="0">
                          <a:effectLst/>
                          <a:latin typeface="Times New Roman" panose="02020603050405020304" pitchFamily="18" charset="0"/>
                          <a:cs typeface="Times New Roman" panose="02020603050405020304" pitchFamily="18" charset="0"/>
                        </a:rPr>
                        <a:t>erificar </a:t>
                      </a:r>
                      <a:r>
                        <a:rPr lang="pt-BR" sz="1600" u="none" strike="noStrike" dirty="0">
                          <a:effectLst/>
                          <a:latin typeface="Times New Roman" panose="02020603050405020304" pitchFamily="18" charset="0"/>
                          <a:cs typeface="Times New Roman" panose="02020603050405020304" pitchFamily="18" charset="0"/>
                        </a:rPr>
                        <a:t>evidências de treinamento de integração e reciclagem.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5042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4.2.1.3  Verificar </a:t>
                      </a:r>
                      <a:r>
                        <a:rPr lang="pt-BR" sz="1600" u="none" strike="noStrike" dirty="0">
                          <a:effectLst/>
                          <a:latin typeface="Times New Roman" panose="02020603050405020304" pitchFamily="18" charset="0"/>
                          <a:cs typeface="Times New Roman" panose="02020603050405020304" pitchFamily="18" charset="0"/>
                        </a:rPr>
                        <a:t>se o manual está disponível e atualizado com as legislações e normas e procedimentos operacionais e se  está na última versão.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027422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7154"/>
            <a:ext cx="9144000" cy="286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940939998"/>
              </p:ext>
            </p:extLst>
          </p:nvPr>
        </p:nvGraphicFramePr>
        <p:xfrm>
          <a:off x="1184541" y="3734659"/>
          <a:ext cx="5187659" cy="2743907"/>
        </p:xfrm>
        <a:graphic>
          <a:graphicData uri="http://schemas.openxmlformats.org/drawingml/2006/table">
            <a:tbl>
              <a:tblPr>
                <a:tableStyleId>{5C22544A-7EE6-4342-B048-85BDC9FD1C3A}</a:tableStyleId>
              </a:tblPr>
              <a:tblGrid>
                <a:gridCol w="5187659"/>
              </a:tblGrid>
              <a:tr h="9146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4.2.1.4a   No </a:t>
                      </a:r>
                      <a:r>
                        <a:rPr lang="pt-BR" sz="1600" u="none" strike="noStrike" dirty="0">
                          <a:effectLst/>
                          <a:latin typeface="Times New Roman" panose="02020603050405020304" pitchFamily="18" charset="0"/>
                          <a:cs typeface="Times New Roman" panose="02020603050405020304" pitchFamily="18" charset="0"/>
                        </a:rPr>
                        <a:t>caso de produto perigoso á granel ou embalado identificar a classe de risco e também a lista dos principais números ONU.</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975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4.2.1.4b Buscar </a:t>
                      </a:r>
                      <a:r>
                        <a:rPr lang="pt-BR" sz="1600" u="none" strike="noStrike" dirty="0">
                          <a:effectLst/>
                          <a:latin typeface="Times New Roman" panose="02020603050405020304" pitchFamily="18" charset="0"/>
                          <a:cs typeface="Times New Roman" panose="02020603050405020304" pitchFamily="18" charset="0"/>
                        </a:rPr>
                        <a:t>evidências de que  é exigida a aplicação de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antes do carregamento.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975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4.2.1.4c  O </a:t>
                      </a:r>
                      <a:r>
                        <a:rPr lang="pt-BR" sz="1600" u="none" strike="noStrike" dirty="0">
                          <a:effectLst/>
                          <a:latin typeface="Times New Roman" panose="02020603050405020304" pitchFamily="18" charset="0"/>
                          <a:cs typeface="Times New Roman" panose="02020603050405020304" pitchFamily="18" charset="0"/>
                        </a:rPr>
                        <a:t>Manual deve definir quem é responsável pela carga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975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4.2.1.4d Atender </a:t>
                      </a:r>
                      <a:r>
                        <a:rPr lang="pt-BR" sz="1600" u="none" strike="noStrike" dirty="0">
                          <a:effectLst/>
                          <a:latin typeface="Times New Roman" panose="02020603050405020304" pitchFamily="18" charset="0"/>
                          <a:cs typeface="Times New Roman" panose="02020603050405020304" pitchFamily="18" charset="0"/>
                        </a:rPr>
                        <a:t>legislações, ANTT, órgãos de trânsito, Meio Ambiente, INMETRO, Fiscal  ,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4127173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1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1" y="1037555"/>
            <a:ext cx="9113354"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 y="613855"/>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06624647"/>
              </p:ext>
            </p:extLst>
          </p:nvPr>
        </p:nvGraphicFramePr>
        <p:xfrm>
          <a:off x="251520" y="3621021"/>
          <a:ext cx="8712968" cy="2989340"/>
        </p:xfrm>
        <a:graphic>
          <a:graphicData uri="http://schemas.openxmlformats.org/drawingml/2006/table">
            <a:tbl>
              <a:tblPr>
                <a:tableStyleId>{5C22544A-7EE6-4342-B048-85BDC9FD1C3A}</a:tableStyleId>
              </a:tblPr>
              <a:tblGrid>
                <a:gridCol w="8712968"/>
              </a:tblGrid>
              <a:tr h="92067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4.2.1.4e   Deve </a:t>
                      </a:r>
                      <a:r>
                        <a:rPr lang="pt-BR" sz="1600" u="none" strike="noStrike" dirty="0">
                          <a:effectLst/>
                          <a:latin typeface="Times New Roman" panose="02020603050405020304" pitchFamily="18" charset="0"/>
                          <a:cs typeface="Times New Roman" panose="02020603050405020304" pitchFamily="18" charset="0"/>
                        </a:rPr>
                        <a:t>haver instrução para o motorista checar a disponibilização no veículo e condições dos equipamentos de segurança que constam, por exemplo , no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do veículo.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4558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4.2.1.4f    Verificar </a:t>
                      </a:r>
                      <a:r>
                        <a:rPr lang="pt-BR" sz="1600" u="none" strike="noStrike" dirty="0">
                          <a:effectLst/>
                          <a:latin typeface="Times New Roman" panose="02020603050405020304" pitchFamily="18" charset="0"/>
                          <a:cs typeface="Times New Roman" panose="02020603050405020304" pitchFamily="18" charset="0"/>
                        </a:rPr>
                        <a:t>se o manual tem instruções para o motorista proceder a inspeção pós carregamento.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1837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4.2.1.4g</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Deve </a:t>
                      </a:r>
                      <a:r>
                        <a:rPr lang="pt-BR" sz="1600" u="none" strike="noStrike" dirty="0">
                          <a:effectLst/>
                          <a:latin typeface="Times New Roman" panose="02020603050405020304" pitchFamily="18" charset="0"/>
                          <a:cs typeface="Times New Roman" panose="02020603050405020304" pitchFamily="18" charset="0"/>
                        </a:rPr>
                        <a:t>orientar o motorista a como proceder em caso de excesso de peso, mau </a:t>
                      </a:r>
                      <a:r>
                        <a:rPr lang="pt-BR" sz="1600" u="none" strike="noStrike" dirty="0" smtClean="0">
                          <a:effectLst/>
                          <a:latin typeface="Times New Roman" panose="02020603050405020304" pitchFamily="18" charset="0"/>
                          <a:cs typeface="Times New Roman" panose="02020603050405020304" pitchFamily="18" charset="0"/>
                        </a:rPr>
                        <a:t>acondicionamento </a:t>
                      </a:r>
                      <a:r>
                        <a:rPr lang="pt-BR" sz="1600" u="none" strike="noStrike" dirty="0">
                          <a:effectLst/>
                          <a:latin typeface="Times New Roman" panose="02020603050405020304" pitchFamily="18" charset="0"/>
                          <a:cs typeface="Times New Roman" panose="02020603050405020304" pitchFamily="18" charset="0"/>
                        </a:rPr>
                        <a:t>e amarração da 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047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4.2.1.4h  Verificar </a:t>
                      </a:r>
                      <a:r>
                        <a:rPr lang="pt-BR" sz="1600" u="none" strike="noStrike" dirty="0">
                          <a:effectLst/>
                          <a:latin typeface="Times New Roman" panose="02020603050405020304" pitchFamily="18" charset="0"/>
                          <a:cs typeface="Times New Roman" panose="02020603050405020304" pitchFamily="18" charset="0"/>
                        </a:rPr>
                        <a:t>se a simbologia está de acordo com os produtos carregados e devidamente afixadas.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34227849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2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5" y="1092141"/>
            <a:ext cx="9144000" cy="154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5" y="625416"/>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092566881"/>
              </p:ext>
            </p:extLst>
          </p:nvPr>
        </p:nvGraphicFramePr>
        <p:xfrm>
          <a:off x="1184541" y="2887166"/>
          <a:ext cx="5115651" cy="3251200"/>
        </p:xfrm>
        <a:graphic>
          <a:graphicData uri="http://schemas.openxmlformats.org/drawingml/2006/table">
            <a:tbl>
              <a:tblPr>
                <a:tableStyleId>{5C22544A-7EE6-4342-B048-85BDC9FD1C3A}</a:tableStyleId>
              </a:tblPr>
              <a:tblGrid>
                <a:gridCol w="5115651"/>
              </a:tblGrid>
              <a:tr h="13004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4.2.1.4i</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Definir </a:t>
                      </a:r>
                      <a:r>
                        <a:rPr lang="pt-BR" sz="1600" u="none" strike="noStrike" dirty="0">
                          <a:effectLst/>
                          <a:latin typeface="Times New Roman" panose="02020603050405020304" pitchFamily="18" charset="0"/>
                          <a:cs typeface="Times New Roman" panose="02020603050405020304" pitchFamily="18" charset="0"/>
                        </a:rPr>
                        <a:t>quais são as restrições, tais como :  velocidade permitida em dias de chuva , como proceder em caso de mau tempo, autorização para parada em local seguro e sinalizado, fora dos acostamentos.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004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4..1.4j</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Definir </a:t>
                      </a:r>
                      <a:r>
                        <a:rPr lang="pt-BR" sz="1600" u="none" strike="noStrike" dirty="0">
                          <a:effectLst/>
                          <a:latin typeface="Times New Roman" panose="02020603050405020304" pitchFamily="18" charset="0"/>
                          <a:cs typeface="Times New Roman" panose="02020603050405020304" pitchFamily="18" charset="0"/>
                        </a:rPr>
                        <a:t>ações e comunicação  em caso de situações de risco, por exemplo : chuva, acidentes e incidentes, derrame de produto, avaria, deslizamento de carga, defeitos mecânicos.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4.2.1.4k  O </a:t>
                      </a:r>
                      <a:r>
                        <a:rPr lang="pt-BR" sz="1600" u="none" strike="noStrike" dirty="0">
                          <a:effectLst/>
                          <a:latin typeface="Times New Roman" panose="02020603050405020304" pitchFamily="18" charset="0"/>
                          <a:cs typeface="Times New Roman" panose="02020603050405020304" pitchFamily="18" charset="0"/>
                        </a:rPr>
                        <a:t>Manual deve definir quem é responsável pela 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0477382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37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 y="613855"/>
            <a:ext cx="91440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87395934"/>
              </p:ext>
            </p:extLst>
          </p:nvPr>
        </p:nvGraphicFramePr>
        <p:xfrm>
          <a:off x="251520" y="3638057"/>
          <a:ext cx="8712968" cy="2920856"/>
        </p:xfrm>
        <a:graphic>
          <a:graphicData uri="http://schemas.openxmlformats.org/drawingml/2006/table">
            <a:tbl>
              <a:tblPr>
                <a:tableStyleId>{5C22544A-7EE6-4342-B048-85BDC9FD1C3A}</a:tableStyleId>
              </a:tblPr>
              <a:tblGrid>
                <a:gridCol w="8712968"/>
              </a:tblGrid>
              <a:tr h="68118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4.2.1.4l  Orientar </a:t>
                      </a:r>
                      <a:r>
                        <a:rPr lang="pt-BR" sz="1600" u="none" strike="noStrike" dirty="0">
                          <a:effectLst/>
                          <a:latin typeface="Times New Roman" panose="02020603050405020304" pitchFamily="18" charset="0"/>
                          <a:cs typeface="Times New Roman" panose="02020603050405020304" pitchFamily="18" charset="0"/>
                        </a:rPr>
                        <a:t>sobre a necessidade de limpeza e sobre os locais autorizados para realizar a limpeza e quando efetuada, requerer o certificado de limpeza.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5412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4.2.1.4m  Orientar </a:t>
                      </a:r>
                      <a:r>
                        <a:rPr lang="pt-BR" sz="1600" u="none" strike="noStrike" dirty="0">
                          <a:effectLst/>
                          <a:latin typeface="Times New Roman" panose="02020603050405020304" pitchFamily="18" charset="0"/>
                          <a:cs typeface="Times New Roman" panose="02020603050405020304" pitchFamily="18" charset="0"/>
                        </a:rPr>
                        <a:t>o próprio motorista  a realizar esta inspeção, uma vez que é visual.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5412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4.2.1.4n  Deve </a:t>
                      </a:r>
                      <a:r>
                        <a:rPr lang="pt-BR" sz="1600" u="none" strike="noStrike" dirty="0">
                          <a:effectLst/>
                          <a:latin typeface="Times New Roman" panose="02020603050405020304" pitchFamily="18" charset="0"/>
                          <a:cs typeface="Times New Roman" panose="02020603050405020304" pitchFamily="18" charset="0"/>
                        </a:rPr>
                        <a:t>conter orientações para o motorista identificar a compatibilidade entre os produtos,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118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4.2.1.4º   Deve </a:t>
                      </a:r>
                      <a:r>
                        <a:rPr lang="pt-BR" sz="1600" u="none" strike="noStrike" dirty="0">
                          <a:effectLst/>
                          <a:latin typeface="Times New Roman" panose="02020603050405020304" pitchFamily="18" charset="0"/>
                          <a:cs typeface="Times New Roman" panose="02020603050405020304" pitchFamily="18" charset="0"/>
                        </a:rPr>
                        <a:t>conter orientações para o motorista verificar se o tanque está limpo e a </a:t>
                      </a:r>
                      <a:r>
                        <a:rPr lang="pt-BR" sz="1600" u="none" strike="noStrike" dirty="0" smtClean="0">
                          <a:effectLst/>
                          <a:latin typeface="Times New Roman" panose="02020603050405020304" pitchFamily="18" charset="0"/>
                          <a:cs typeface="Times New Roman" panose="02020603050405020304" pitchFamily="18" charset="0"/>
                        </a:rPr>
                        <a:t>compatibilidade </a:t>
                      </a:r>
                      <a:r>
                        <a:rPr lang="pt-BR" sz="1600" u="none" strike="noStrike" dirty="0">
                          <a:effectLst/>
                          <a:latin typeface="Times New Roman" panose="02020603050405020304" pitchFamily="18" charset="0"/>
                          <a:cs typeface="Times New Roman" panose="02020603050405020304" pitchFamily="18" charset="0"/>
                        </a:rPr>
                        <a:t>entre o produto a ser carregado com o produto anterior.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4.2.1.4p  Orientar </a:t>
                      </a:r>
                      <a:r>
                        <a:rPr lang="pt-BR" sz="1600" u="none" strike="noStrike" dirty="0">
                          <a:effectLst/>
                          <a:latin typeface="Times New Roman" panose="02020603050405020304" pitchFamily="18" charset="0"/>
                          <a:cs typeface="Times New Roman" panose="02020603050405020304" pitchFamily="18" charset="0"/>
                        </a:rPr>
                        <a:t>sobre volume ou peso mínimo ou máximo  de acordo com produto e configuração do equipamento.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43874187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4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585756"/>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 y="1043759"/>
            <a:ext cx="91440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266877664"/>
              </p:ext>
            </p:extLst>
          </p:nvPr>
        </p:nvGraphicFramePr>
        <p:xfrm>
          <a:off x="224744" y="3302796"/>
          <a:ext cx="6768752" cy="3216863"/>
        </p:xfrm>
        <a:graphic>
          <a:graphicData uri="http://schemas.openxmlformats.org/drawingml/2006/table">
            <a:tbl>
              <a:tblPr>
                <a:tableStyleId>{5C22544A-7EE6-4342-B048-85BDC9FD1C3A}</a:tableStyleId>
              </a:tblPr>
              <a:tblGrid>
                <a:gridCol w="6768752"/>
              </a:tblGrid>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4.2.1.4q Definir </a:t>
                      </a:r>
                      <a:r>
                        <a:rPr lang="pt-BR" sz="1600" u="none" strike="noStrike" dirty="0">
                          <a:effectLst/>
                          <a:latin typeface="Times New Roman" panose="02020603050405020304" pitchFamily="18" charset="0"/>
                          <a:cs typeface="Times New Roman" panose="02020603050405020304" pitchFamily="18" charset="0"/>
                        </a:rPr>
                        <a:t>quem é o responsável pelas  operações de carga ou descarga. Se a responsabilidade for do motorista mediante treinamento específico para fazer a conexão de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1120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4.2.1.4r  Idem  </a:t>
                      </a:r>
                      <a:r>
                        <a:rPr lang="pt-BR" sz="1600" u="none" strike="noStrike" dirty="0">
                          <a:effectLst/>
                          <a:latin typeface="Times New Roman" panose="02020603050405020304" pitchFamily="18" charset="0"/>
                          <a:cs typeface="Times New Roman" panose="02020603050405020304" pitchFamily="18" charset="0"/>
                        </a:rPr>
                        <a:t>4.2.1.4q.</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5382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4.2.1.4s  Idem </a:t>
                      </a:r>
                      <a:r>
                        <a:rPr lang="pt-BR" sz="1600" u="none" strike="noStrike" dirty="0">
                          <a:effectLst/>
                          <a:latin typeface="Times New Roman" panose="02020603050405020304" pitchFamily="18" charset="0"/>
                          <a:cs typeface="Times New Roman" panose="02020603050405020304" pitchFamily="18" charset="0"/>
                        </a:rPr>
                        <a:t>4.2.1.4q e orientar como proceder o aterramento.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4.2.1.4t  O </a:t>
                      </a:r>
                      <a:r>
                        <a:rPr lang="pt-BR" sz="1600" u="none" strike="noStrike" dirty="0">
                          <a:effectLst/>
                          <a:latin typeface="Times New Roman" panose="02020603050405020304" pitchFamily="18" charset="0"/>
                          <a:cs typeface="Times New Roman" panose="02020603050405020304" pitchFamily="18" charset="0"/>
                        </a:rPr>
                        <a:t>motorista deve ser instruído a obter informações sobre a carga anterior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2623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4.2.1.4u  Quando </a:t>
                      </a:r>
                      <a:r>
                        <a:rPr lang="pt-BR" sz="1600" u="none" strike="noStrike" dirty="0">
                          <a:effectLst/>
                          <a:latin typeface="Times New Roman" panose="02020603050405020304" pitchFamily="18" charset="0"/>
                          <a:cs typeface="Times New Roman" panose="02020603050405020304" pitchFamily="18" charset="0"/>
                        </a:rPr>
                        <a:t>a  responsabilidade pela coleta de amostra for do motorista deve ser capacitado para a coleta e  as praticas seguras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971" y="3393893"/>
            <a:ext cx="1818519" cy="1619283"/>
          </a:xfrm>
          <a:prstGeom prst="rect">
            <a:avLst/>
          </a:prstGeom>
        </p:spPr>
      </p:pic>
    </p:spTree>
    <p:extLst>
      <p:ext uri="{BB962C8B-B14F-4D97-AF65-F5344CB8AC3E}">
        <p14:creationId xmlns:p14="http://schemas.microsoft.com/office/powerpoint/2010/main" val="102275919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3" y="613855"/>
            <a:ext cx="9144000" cy="21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773777258"/>
              </p:ext>
            </p:extLst>
          </p:nvPr>
        </p:nvGraphicFramePr>
        <p:xfrm>
          <a:off x="1256549" y="3140968"/>
          <a:ext cx="5043643" cy="2839279"/>
        </p:xfrm>
        <a:graphic>
          <a:graphicData uri="http://schemas.openxmlformats.org/drawingml/2006/table">
            <a:tbl>
              <a:tblPr>
                <a:tableStyleId>{5C22544A-7EE6-4342-B048-85BDC9FD1C3A}</a:tableStyleId>
              </a:tblPr>
              <a:tblGrid>
                <a:gridCol w="5043643"/>
              </a:tblGrid>
              <a:tr h="77136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4.2.1.4v  O </a:t>
                      </a:r>
                      <a:r>
                        <a:rPr lang="pt-BR" sz="1600" u="none" strike="noStrike" dirty="0">
                          <a:effectLst/>
                          <a:latin typeface="Times New Roman" panose="02020603050405020304" pitchFamily="18" charset="0"/>
                          <a:cs typeface="Times New Roman" panose="02020603050405020304" pitchFamily="18" charset="0"/>
                        </a:rPr>
                        <a:t>manual deve conter orientações para a inspeção prévia do compartimento de carga (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da carroceria).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4.2.1.4w  O </a:t>
                      </a:r>
                      <a:r>
                        <a:rPr lang="pt-BR" sz="1600" u="none" strike="noStrike" dirty="0">
                          <a:effectLst/>
                          <a:latin typeface="Times New Roman" panose="02020603050405020304" pitchFamily="18" charset="0"/>
                          <a:cs typeface="Times New Roman" panose="02020603050405020304" pitchFamily="18" charset="0"/>
                        </a:rPr>
                        <a:t>motorista deve ter orientações quanto ao acondicionamento/distribuição, fixação e amarração de cargas.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925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4.2.1.4x  O </a:t>
                      </a:r>
                      <a:r>
                        <a:rPr lang="pt-BR" sz="1600" u="none" strike="noStrike" dirty="0">
                          <a:effectLst/>
                          <a:latin typeface="Times New Roman" panose="02020603050405020304" pitchFamily="18" charset="0"/>
                          <a:cs typeface="Times New Roman" panose="02020603050405020304" pitchFamily="18" charset="0"/>
                        </a:rPr>
                        <a:t>motorista deve ter orientações sobre </a:t>
                      </a:r>
                      <a:r>
                        <a:rPr lang="pt-BR" sz="1600" u="none" strike="noStrike" dirty="0" smtClean="0">
                          <a:effectLst/>
                          <a:latin typeface="Times New Roman" panose="02020603050405020304" pitchFamily="18" charset="0"/>
                          <a:cs typeface="Times New Roman" panose="02020603050405020304" pitchFamily="18" charset="0"/>
                        </a:rPr>
                        <a:t>segregação </a:t>
                      </a:r>
                      <a:r>
                        <a:rPr lang="pt-BR" sz="1600" u="none" strike="noStrike" dirty="0">
                          <a:effectLst/>
                          <a:latin typeface="Times New Roman" panose="02020603050405020304" pitchFamily="18" charset="0"/>
                          <a:cs typeface="Times New Roman" panose="02020603050405020304" pitchFamily="18" charset="0"/>
                        </a:rPr>
                        <a:t>de produtos incompatíveis, inclusive no manual deve conter a tabela de </a:t>
                      </a:r>
                      <a:r>
                        <a:rPr lang="pt-BR" sz="1600" u="none" strike="noStrike" dirty="0" err="1">
                          <a:effectLst/>
                          <a:latin typeface="Times New Roman" panose="02020603050405020304" pitchFamily="18" charset="0"/>
                          <a:cs typeface="Times New Roman" panose="02020603050405020304" pitchFamily="18" charset="0"/>
                        </a:rPr>
                        <a:t>incompatibiidade</a:t>
                      </a:r>
                      <a:r>
                        <a:rPr lang="pt-BR" sz="1600" u="none" strike="noStrike" dirty="0">
                          <a:effectLst/>
                          <a:latin typeface="Times New Roman" panose="02020603050405020304" pitchFamily="18" charset="0"/>
                          <a:cs typeface="Times New Roman" panose="02020603050405020304" pitchFamily="18" charset="0"/>
                        </a:rPr>
                        <a:t> NBR 14619</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03488682"/>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261330314"/>
              </p:ext>
            </p:extLst>
          </p:nvPr>
        </p:nvGraphicFramePr>
        <p:xfrm>
          <a:off x="1259632" y="3322178"/>
          <a:ext cx="5040560" cy="2905622"/>
        </p:xfrm>
        <a:graphic>
          <a:graphicData uri="http://schemas.openxmlformats.org/drawingml/2006/table">
            <a:tbl>
              <a:tblPr>
                <a:tableStyleId>{5C22544A-7EE6-4342-B048-85BDC9FD1C3A}</a:tableStyleId>
              </a:tblPr>
              <a:tblGrid>
                <a:gridCol w="5040560"/>
              </a:tblGrid>
              <a:tr h="140553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4.2.2.1 Verificar </a:t>
                      </a:r>
                      <a:r>
                        <a:rPr lang="pt-BR" sz="1600" u="none" strike="noStrike" dirty="0">
                          <a:effectLst/>
                          <a:latin typeface="Times New Roman" panose="02020603050405020304" pitchFamily="18" charset="0"/>
                          <a:cs typeface="Times New Roman" panose="02020603050405020304" pitchFamily="18" charset="0"/>
                        </a:rPr>
                        <a:t>se há um manual disponível para todos os motoristas, redigido em uma linguagem que eles possam entender. Pergunte a um numero de motoristas de acordo com a  amostragem da tabela de dimensionamento</a:t>
                      </a:r>
                      <a:r>
                        <a:rPr lang="pt-BR" sz="1600" u="none" strike="noStrike" dirty="0" smtClean="0">
                          <a:effectLst/>
                          <a:latin typeface="Times New Roman" panose="02020603050405020304" pitchFamily="18" charset="0"/>
                          <a:cs typeface="Times New Roman" panose="02020603050405020304" pitchFamily="18" charset="0"/>
                        </a:rPr>
                        <a:t>.  Verificar </a:t>
                      </a:r>
                      <a:r>
                        <a:rPr lang="pt-BR" sz="1600" u="none" strike="noStrike" dirty="0">
                          <a:effectLst/>
                          <a:latin typeface="Times New Roman" panose="02020603050405020304" pitchFamily="18" charset="0"/>
                          <a:cs typeface="Times New Roman" panose="02020603050405020304" pitchFamily="18" charset="0"/>
                        </a:rPr>
                        <a:t>se o manual está na cabine.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4664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4.2.2.2 Verificar </a:t>
                      </a:r>
                      <a:r>
                        <a:rPr lang="pt-BR" sz="1600" u="none" strike="noStrike" dirty="0">
                          <a:effectLst/>
                          <a:latin typeface="Times New Roman" panose="02020603050405020304" pitchFamily="18" charset="0"/>
                          <a:cs typeface="Times New Roman" panose="02020603050405020304" pitchFamily="18" charset="0"/>
                        </a:rPr>
                        <a:t>evidências.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534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4.2.2.3 Verificar </a:t>
                      </a:r>
                      <a:r>
                        <a:rPr lang="pt-BR" sz="1600" u="none" strike="noStrike" dirty="0">
                          <a:effectLst/>
                          <a:latin typeface="Times New Roman" panose="02020603050405020304" pitchFamily="18" charset="0"/>
                          <a:cs typeface="Times New Roman" panose="02020603050405020304" pitchFamily="18" charset="0"/>
                        </a:rPr>
                        <a:t>se o manual está disponível e atualizado com as legislações e normas e procedimentos operacionais e se  está na última versão.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3855"/>
            <a:ext cx="9144000" cy="258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89129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78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34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41571463"/>
              </p:ext>
            </p:extLst>
          </p:nvPr>
        </p:nvGraphicFramePr>
        <p:xfrm>
          <a:off x="991041" y="3068960"/>
          <a:ext cx="5309151" cy="2857311"/>
        </p:xfrm>
        <a:graphic>
          <a:graphicData uri="http://schemas.openxmlformats.org/drawingml/2006/table">
            <a:tbl>
              <a:tblPr>
                <a:tableStyleId>{5C22544A-7EE6-4342-B048-85BDC9FD1C3A}</a:tableStyleId>
              </a:tblPr>
              <a:tblGrid>
                <a:gridCol w="5309151"/>
              </a:tblGrid>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4.2.2.4a  No </a:t>
                      </a:r>
                      <a:r>
                        <a:rPr lang="pt-BR" sz="1600" u="none" strike="noStrike" dirty="0">
                          <a:effectLst/>
                          <a:latin typeface="Times New Roman" panose="02020603050405020304" pitchFamily="18" charset="0"/>
                          <a:cs typeface="Times New Roman" panose="02020603050405020304" pitchFamily="18" charset="0"/>
                        </a:rPr>
                        <a:t>caso de produto perigoso á granel ou embalado identificar a classe de risco e também a lista dos principais números ONU.</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348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que  é exigida a aplicação de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antes do carregamento.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6277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4.2.24c   O </a:t>
                      </a:r>
                      <a:r>
                        <a:rPr lang="pt-BR" sz="1600" u="none" strike="noStrike" dirty="0">
                          <a:effectLst/>
                          <a:latin typeface="Times New Roman" panose="02020603050405020304" pitchFamily="18" charset="0"/>
                          <a:cs typeface="Times New Roman" panose="02020603050405020304" pitchFamily="18" charset="0"/>
                        </a:rPr>
                        <a:t>Manual deve definir quem é responsável pela carga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3569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4.2.2.4d  Atender </a:t>
                      </a:r>
                      <a:r>
                        <a:rPr lang="pt-BR" sz="1600" u="none" strike="noStrike" dirty="0">
                          <a:effectLst/>
                          <a:latin typeface="Times New Roman" panose="02020603050405020304" pitchFamily="18" charset="0"/>
                          <a:cs typeface="Times New Roman" panose="02020603050405020304" pitchFamily="18" charset="0"/>
                        </a:rPr>
                        <a:t>legislações, ANTT, órgãos de trânsito, Meio Ambiente, INMETRO, Fiscal  , etc.</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37235774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8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0" y="613855"/>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8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77605"/>
            <a:ext cx="915143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50771423"/>
              </p:ext>
            </p:extLst>
          </p:nvPr>
        </p:nvGraphicFramePr>
        <p:xfrm>
          <a:off x="323528" y="3797319"/>
          <a:ext cx="8640960" cy="2693417"/>
        </p:xfrm>
        <a:graphic>
          <a:graphicData uri="http://schemas.openxmlformats.org/drawingml/2006/table">
            <a:tbl>
              <a:tblPr>
                <a:tableStyleId>{5C22544A-7EE6-4342-B048-85BDC9FD1C3A}</a:tableStyleId>
              </a:tblPr>
              <a:tblGrid>
                <a:gridCol w="8640960"/>
              </a:tblGrid>
              <a:tr h="7974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4.2.2.4e  Deve </a:t>
                      </a:r>
                      <a:r>
                        <a:rPr lang="pt-BR" sz="1600" u="none" strike="noStrike" dirty="0">
                          <a:effectLst/>
                          <a:latin typeface="Times New Roman" panose="02020603050405020304" pitchFamily="18" charset="0"/>
                          <a:cs typeface="Times New Roman" panose="02020603050405020304" pitchFamily="18" charset="0"/>
                        </a:rPr>
                        <a:t>haver instrução para o motorista checar a disponibilização no veículo e condições dos equipamentos de segurança que constam, por exemplo , no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do veículo.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60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4.2.2.4f   Verificar </a:t>
                      </a:r>
                      <a:r>
                        <a:rPr lang="pt-BR" sz="1600" u="none" strike="noStrike" dirty="0">
                          <a:effectLst/>
                          <a:latin typeface="Times New Roman" panose="02020603050405020304" pitchFamily="18" charset="0"/>
                          <a:cs typeface="Times New Roman" panose="02020603050405020304" pitchFamily="18" charset="0"/>
                        </a:rPr>
                        <a:t>se o manual tem instruções para o motorista proceder a inspeção pós carregamento.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4.2.2.4g  Deve </a:t>
                      </a:r>
                      <a:r>
                        <a:rPr lang="pt-BR" sz="1600" u="none" strike="noStrike" dirty="0">
                          <a:effectLst/>
                          <a:latin typeface="Times New Roman" panose="02020603050405020304" pitchFamily="18" charset="0"/>
                          <a:cs typeface="Times New Roman" panose="02020603050405020304" pitchFamily="18" charset="0"/>
                        </a:rPr>
                        <a:t>orientar o motorista a como proceder em caso de excesso de peso, mau </a:t>
                      </a:r>
                      <a:r>
                        <a:rPr lang="pt-BR" sz="1600" u="none" strike="noStrike" dirty="0" smtClean="0">
                          <a:effectLst/>
                          <a:latin typeface="Times New Roman" panose="02020603050405020304" pitchFamily="18" charset="0"/>
                          <a:cs typeface="Times New Roman" panose="02020603050405020304" pitchFamily="18" charset="0"/>
                        </a:rPr>
                        <a:t>acondicionamento </a:t>
                      </a:r>
                      <a:r>
                        <a:rPr lang="pt-BR" sz="1600" u="none" strike="noStrike" dirty="0">
                          <a:effectLst/>
                          <a:latin typeface="Times New Roman" panose="02020603050405020304" pitchFamily="18" charset="0"/>
                          <a:cs typeface="Times New Roman" panose="02020603050405020304" pitchFamily="18" charset="0"/>
                        </a:rPr>
                        <a:t>e amarração da 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971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4.2.24h  Verificar </a:t>
                      </a:r>
                      <a:r>
                        <a:rPr lang="pt-BR" sz="1600" u="none" strike="noStrike" dirty="0">
                          <a:effectLst/>
                          <a:latin typeface="Times New Roman" panose="02020603050405020304" pitchFamily="18" charset="0"/>
                          <a:cs typeface="Times New Roman" panose="02020603050405020304" pitchFamily="18" charset="0"/>
                        </a:rPr>
                        <a:t>se a simbologia está de acordo com os produtos carregados e devidamente afixadas.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4536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1200329"/>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ctr" eaLnBrk="1" hangingPunct="1"/>
            <a:endParaRPr lang="pt-BR" b="0" dirty="0" smtClean="0"/>
          </a:p>
          <a:p>
            <a:pPr algn="ctr" eaLnBrk="1" hangingPunct="1"/>
            <a:r>
              <a:rPr lang="pt-BR" b="0" dirty="0" smtClean="0"/>
              <a:t>Síntese das mudanças desta 3.a edição do SASSMAQ</a:t>
            </a:r>
          </a:p>
          <a:p>
            <a:pPr algn="ctr" eaLnBrk="1" hangingPunct="1"/>
            <a:endParaRPr lang="pt-BR" b="0" dirty="0"/>
          </a:p>
        </p:txBody>
      </p:sp>
      <p:graphicFrame>
        <p:nvGraphicFramePr>
          <p:cNvPr id="3" name="Diagrama 2"/>
          <p:cNvGraphicFramePr/>
          <p:nvPr>
            <p:extLst>
              <p:ext uri="{D42A27DB-BD31-4B8C-83A1-F6EECF244321}">
                <p14:modId xmlns:p14="http://schemas.microsoft.com/office/powerpoint/2010/main" val="2129409410"/>
              </p:ext>
            </p:extLst>
          </p:nvPr>
        </p:nvGraphicFramePr>
        <p:xfrm>
          <a:off x="1184541" y="1628801"/>
          <a:ext cx="740115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3"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4" cstate="print"/>
          <a:stretch>
            <a:fillRect/>
          </a:stretch>
        </p:blipFill>
        <p:spPr>
          <a:xfrm>
            <a:off x="251520" y="6229704"/>
            <a:ext cx="933021" cy="558981"/>
          </a:xfrm>
          <a:prstGeom prst="rect">
            <a:avLst/>
          </a:prstGeom>
        </p:spPr>
      </p:pic>
      <p:sp>
        <p:nvSpPr>
          <p:cNvPr id="7" name="Retângulo 6"/>
          <p:cNvSpPr/>
          <p:nvPr/>
        </p:nvSpPr>
        <p:spPr>
          <a:xfrm>
            <a:off x="0" y="0"/>
            <a:ext cx="9144000" cy="830997"/>
          </a:xfrm>
          <a:prstGeom prst="rect">
            <a:avLst/>
          </a:prstGeom>
          <a:solidFill>
            <a:schemeClr val="accent1"/>
          </a:solidFill>
        </p:spPr>
        <p:txBody>
          <a:bodyPr wrap="square">
            <a:spAutoFit/>
          </a:bodyPr>
          <a:lstStyle/>
          <a:p>
            <a:pPr algn="ctr"/>
            <a:r>
              <a:rPr lang="pt-BR" sz="2400" dirty="0" smtClean="0">
                <a:solidFill>
                  <a:schemeClr val="bg1"/>
                </a:solidFill>
                <a:latin typeface="Times New Roman" pitchFamily="18" charset="0"/>
                <a:cs typeface="Times New Roman" pitchFamily="18" charset="0"/>
              </a:rPr>
              <a:t>Impactos  de  mudanças  de  Cenário  no gerenciamento das transportadoras</a:t>
            </a:r>
            <a:endParaRPr lang="pt-BR" sz="2400" dirty="0">
              <a:solidFill>
                <a:schemeClr val="bg1"/>
              </a:solidFill>
              <a:latin typeface="Times New Roman" pitchFamily="18" charset="0"/>
              <a:cs typeface="Times New Roman" pitchFamily="18" charset="0"/>
            </a:endParaRPr>
          </a:p>
        </p:txBody>
      </p:sp>
      <p:graphicFrame>
        <p:nvGraphicFramePr>
          <p:cNvPr id="9" name="Diagrama 8"/>
          <p:cNvGraphicFramePr/>
          <p:nvPr>
            <p:extLst>
              <p:ext uri="{D42A27DB-BD31-4B8C-83A1-F6EECF244321}">
                <p14:modId xmlns:p14="http://schemas.microsoft.com/office/powerpoint/2010/main" val="886639024"/>
              </p:ext>
            </p:extLst>
          </p:nvPr>
        </p:nvGraphicFramePr>
        <p:xfrm>
          <a:off x="263216" y="1052736"/>
          <a:ext cx="8208912" cy="51769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Imagem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3848" y="1196753"/>
            <a:ext cx="2304256" cy="1800200"/>
          </a:xfrm>
          <a:prstGeom prst="rect">
            <a:avLst/>
          </a:prstGeom>
        </p:spPr>
      </p:pic>
    </p:spTree>
    <p:extLst>
      <p:ext uri="{BB962C8B-B14F-4D97-AF65-F5344CB8AC3E}">
        <p14:creationId xmlns:p14="http://schemas.microsoft.com/office/powerpoint/2010/main" val="137639852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09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933"/>
            <a:ext cx="914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9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79833"/>
            <a:ext cx="9144000" cy="200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846212759"/>
              </p:ext>
            </p:extLst>
          </p:nvPr>
        </p:nvGraphicFramePr>
        <p:xfrm>
          <a:off x="251520" y="3428999"/>
          <a:ext cx="8712968" cy="3129237"/>
        </p:xfrm>
        <a:graphic>
          <a:graphicData uri="http://schemas.openxmlformats.org/drawingml/2006/table">
            <a:tbl>
              <a:tblPr>
                <a:tableStyleId>{5C22544A-7EE6-4342-B048-85BDC9FD1C3A}</a:tableStyleId>
              </a:tblPr>
              <a:tblGrid>
                <a:gridCol w="8712968"/>
              </a:tblGrid>
              <a:tr h="140312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4.2.2.4i   Definir </a:t>
                      </a:r>
                      <a:r>
                        <a:rPr lang="pt-BR" sz="1600" u="none" strike="noStrike" dirty="0">
                          <a:effectLst/>
                          <a:latin typeface="Times New Roman" panose="02020603050405020304" pitchFamily="18" charset="0"/>
                          <a:cs typeface="Times New Roman" panose="02020603050405020304" pitchFamily="18" charset="0"/>
                        </a:rPr>
                        <a:t>quais são as restrições, tais como :  velocidade permitida em dias de chuva , como proceder em caso de mau tempo, autorização para parada em local seguro e sinalizado, fora dos acostamentos.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4368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4.2.2.4j</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Definir </a:t>
                      </a:r>
                      <a:r>
                        <a:rPr lang="pt-BR" sz="1600" u="none" strike="noStrike" dirty="0">
                          <a:effectLst/>
                          <a:latin typeface="Times New Roman" panose="02020603050405020304" pitchFamily="18" charset="0"/>
                          <a:cs typeface="Times New Roman" panose="02020603050405020304" pitchFamily="18" charset="0"/>
                        </a:rPr>
                        <a:t>ações e comunicação  em caso de situações de risco, por exemplo : chuva, acidentes e incidentes, derrame de produto, avaria, deslizamento de carga, defeitos mecânicos.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8242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4.2.2.4k   O </a:t>
                      </a:r>
                      <a:r>
                        <a:rPr lang="pt-BR" sz="1600" u="none" strike="noStrike" dirty="0">
                          <a:effectLst/>
                          <a:latin typeface="Times New Roman" panose="02020603050405020304" pitchFamily="18" charset="0"/>
                          <a:cs typeface="Times New Roman" panose="02020603050405020304" pitchFamily="18" charset="0"/>
                        </a:rPr>
                        <a:t>Manual deve definir quem é responsável pela 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335789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0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5" y="613855"/>
            <a:ext cx="9144000" cy="245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84074427"/>
              </p:ext>
            </p:extLst>
          </p:nvPr>
        </p:nvGraphicFramePr>
        <p:xfrm>
          <a:off x="267184" y="3476693"/>
          <a:ext cx="8697303" cy="3001876"/>
        </p:xfrm>
        <a:graphic>
          <a:graphicData uri="http://schemas.openxmlformats.org/drawingml/2006/table">
            <a:tbl>
              <a:tblPr>
                <a:tableStyleId>{5C22544A-7EE6-4342-B048-85BDC9FD1C3A}</a:tableStyleId>
              </a:tblPr>
              <a:tblGrid>
                <a:gridCol w="8697303"/>
              </a:tblGrid>
              <a:tr h="8135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4.2.2.4l  Orientar </a:t>
                      </a:r>
                      <a:r>
                        <a:rPr lang="pt-BR" sz="1600" u="none" strike="noStrike" dirty="0">
                          <a:effectLst/>
                          <a:latin typeface="Times New Roman" panose="02020603050405020304" pitchFamily="18" charset="0"/>
                          <a:cs typeface="Times New Roman" panose="02020603050405020304" pitchFamily="18" charset="0"/>
                        </a:rPr>
                        <a:t>sobre a necessidade de limpeza e sobre os locais autorizados para realizar a limpeza e quando efetuada, requerer o certificado de limpeza.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891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4.2.2.4m  Orientar </a:t>
                      </a:r>
                      <a:r>
                        <a:rPr lang="pt-BR" sz="1600" u="none" strike="noStrike" dirty="0">
                          <a:effectLst/>
                          <a:latin typeface="Times New Roman" panose="02020603050405020304" pitchFamily="18" charset="0"/>
                          <a:cs typeface="Times New Roman" panose="02020603050405020304" pitchFamily="18" charset="0"/>
                        </a:rPr>
                        <a:t>o próprio motorista  a realizar esta inspeção, uma vez que é visual.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733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4.2.2.4n    Deve </a:t>
                      </a:r>
                      <a:r>
                        <a:rPr lang="pt-BR" sz="1600" u="none" strike="noStrike" dirty="0">
                          <a:effectLst/>
                          <a:latin typeface="Times New Roman" panose="02020603050405020304" pitchFamily="18" charset="0"/>
                          <a:cs typeface="Times New Roman" panose="02020603050405020304" pitchFamily="18" charset="0"/>
                        </a:rPr>
                        <a:t>conter orientações para o motorista identificar a compatibilidade entre os produtos,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258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4.2.2.4o</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Deve </a:t>
                      </a:r>
                      <a:r>
                        <a:rPr lang="pt-BR" sz="1600" u="none" strike="noStrike" dirty="0">
                          <a:effectLst/>
                          <a:latin typeface="Times New Roman" panose="02020603050405020304" pitchFamily="18" charset="0"/>
                          <a:cs typeface="Times New Roman" panose="02020603050405020304" pitchFamily="18" charset="0"/>
                        </a:rPr>
                        <a:t>conter orientações para o motorista verificar se o tanque está limpo e a </a:t>
                      </a:r>
                      <a:r>
                        <a:rPr lang="pt-BR" sz="1600" u="none" strike="noStrike" dirty="0" smtClean="0">
                          <a:effectLst/>
                          <a:latin typeface="Times New Roman" panose="02020603050405020304" pitchFamily="18" charset="0"/>
                          <a:cs typeface="Times New Roman" panose="02020603050405020304" pitchFamily="18" charset="0"/>
                        </a:rPr>
                        <a:t>compatibilidade </a:t>
                      </a:r>
                      <a:r>
                        <a:rPr lang="pt-BR" sz="1600" u="none" strike="noStrike" dirty="0">
                          <a:effectLst/>
                          <a:latin typeface="Times New Roman" panose="02020603050405020304" pitchFamily="18" charset="0"/>
                          <a:cs typeface="Times New Roman" panose="02020603050405020304" pitchFamily="18" charset="0"/>
                        </a:rPr>
                        <a:t>entre o produto a ser carregado com o produto anterior.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53683852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 y="613855"/>
            <a:ext cx="915547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9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 y="1080580"/>
            <a:ext cx="915547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37613797"/>
              </p:ext>
            </p:extLst>
          </p:nvPr>
        </p:nvGraphicFramePr>
        <p:xfrm>
          <a:off x="251520" y="3236979"/>
          <a:ext cx="8568952" cy="3121573"/>
        </p:xfrm>
        <a:graphic>
          <a:graphicData uri="http://schemas.openxmlformats.org/drawingml/2006/table">
            <a:tbl>
              <a:tblPr>
                <a:tableStyleId>{5C22544A-7EE6-4342-B048-85BDC9FD1C3A}</a:tableStyleId>
              </a:tblPr>
              <a:tblGrid>
                <a:gridCol w="8568952"/>
              </a:tblGrid>
              <a:tr h="8547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4.2.2.4p   Orientar </a:t>
                      </a:r>
                      <a:r>
                        <a:rPr lang="pt-BR" sz="1600" u="none" strike="noStrike" dirty="0">
                          <a:effectLst/>
                          <a:latin typeface="Times New Roman" panose="02020603050405020304" pitchFamily="18" charset="0"/>
                          <a:cs typeface="Times New Roman" panose="02020603050405020304" pitchFamily="18" charset="0"/>
                        </a:rPr>
                        <a:t>sobre volume ou peso mínimo ou máximo  de acordo com produto e configuração do equipamento.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387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4.2.2.4q   Definir </a:t>
                      </a:r>
                      <a:r>
                        <a:rPr lang="pt-BR" sz="1600" u="none" strike="noStrike" dirty="0">
                          <a:effectLst/>
                          <a:latin typeface="Times New Roman" panose="02020603050405020304" pitchFamily="18" charset="0"/>
                          <a:cs typeface="Times New Roman" panose="02020603050405020304" pitchFamily="18" charset="0"/>
                        </a:rPr>
                        <a:t>quem é o responsável pelas  operações de carga ou descarga. Se a responsabilidade for do motorista mediante treinamento específico para fazer a conexão de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9548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4.2.2.4r    Idem  </a:t>
                      </a:r>
                      <a:r>
                        <a:rPr lang="pt-BR" sz="1600" u="none" strike="noStrike" dirty="0">
                          <a:effectLst/>
                          <a:latin typeface="Times New Roman" panose="02020603050405020304" pitchFamily="18" charset="0"/>
                          <a:cs typeface="Times New Roman" panose="02020603050405020304" pitchFamily="18" charset="0"/>
                        </a:rPr>
                        <a:t>4.2.2.4q.</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3264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4.2.2.4s    Idem </a:t>
                      </a:r>
                      <a:r>
                        <a:rPr lang="pt-BR" sz="1600" u="none" strike="noStrike" dirty="0">
                          <a:effectLst/>
                          <a:latin typeface="Times New Roman" panose="02020603050405020304" pitchFamily="18" charset="0"/>
                          <a:cs typeface="Times New Roman" panose="02020603050405020304" pitchFamily="18" charset="0"/>
                        </a:rPr>
                        <a:t>4.2.2.4q e orientar como proceder o aterramento.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5664604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35" y="613855"/>
            <a:ext cx="915547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9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9" y="1080581"/>
            <a:ext cx="9144000" cy="105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27711537"/>
              </p:ext>
            </p:extLst>
          </p:nvPr>
        </p:nvGraphicFramePr>
        <p:xfrm>
          <a:off x="1218499" y="2756926"/>
          <a:ext cx="4824536" cy="2447900"/>
        </p:xfrm>
        <a:graphic>
          <a:graphicData uri="http://schemas.openxmlformats.org/drawingml/2006/table">
            <a:tbl>
              <a:tblPr>
                <a:tableStyleId>{5C22544A-7EE6-4342-B048-85BDC9FD1C3A}</a:tableStyleId>
              </a:tblPr>
              <a:tblGrid>
                <a:gridCol w="4824536"/>
              </a:tblGrid>
              <a:tr h="116995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4.2.2.4t   O </a:t>
                      </a:r>
                      <a:r>
                        <a:rPr lang="pt-BR" sz="1600" u="none" strike="noStrike" dirty="0">
                          <a:effectLst/>
                          <a:latin typeface="Times New Roman" panose="02020603050405020304" pitchFamily="18" charset="0"/>
                          <a:cs typeface="Times New Roman" panose="02020603050405020304" pitchFamily="18" charset="0"/>
                        </a:rPr>
                        <a:t>motorista deve ser instruído a obter informações sobre a carga anterior </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779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4.2.24u   Quando </a:t>
                      </a:r>
                      <a:r>
                        <a:rPr lang="pt-BR" sz="1600" u="none" strike="noStrike" dirty="0">
                          <a:effectLst/>
                          <a:latin typeface="Times New Roman" panose="02020603050405020304" pitchFamily="18" charset="0"/>
                          <a:cs typeface="Times New Roman" panose="02020603050405020304" pitchFamily="18" charset="0"/>
                        </a:rPr>
                        <a:t>a  responsabilidade pela coleta de amostra for do motorista deve ser capacitado para a coleta e  as praticas seguras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25156942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8" y="616627"/>
            <a:ext cx="9111682" cy="223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99670024"/>
              </p:ext>
            </p:extLst>
          </p:nvPr>
        </p:nvGraphicFramePr>
        <p:xfrm>
          <a:off x="1010022" y="3076600"/>
          <a:ext cx="5290170" cy="2702731"/>
        </p:xfrm>
        <a:graphic>
          <a:graphicData uri="http://schemas.openxmlformats.org/drawingml/2006/table">
            <a:tbl>
              <a:tblPr>
                <a:tableStyleId>{5C22544A-7EE6-4342-B048-85BDC9FD1C3A}</a:tableStyleId>
              </a:tblPr>
              <a:tblGrid>
                <a:gridCol w="5290170"/>
              </a:tblGrid>
              <a:tr h="8411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4.2.2.4v  O </a:t>
                      </a:r>
                      <a:r>
                        <a:rPr lang="pt-BR" sz="1600" u="none" strike="noStrike" dirty="0">
                          <a:effectLst/>
                          <a:latin typeface="Times New Roman" panose="02020603050405020304" pitchFamily="18" charset="0"/>
                          <a:cs typeface="Times New Roman" panose="02020603050405020304" pitchFamily="18" charset="0"/>
                        </a:rPr>
                        <a:t>manual deve conter orientações para a inspeção prévia do compartimento de carga (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r>
                        <a:rPr lang="pt-BR" sz="1600" u="none" strike="noStrike" dirty="0">
                          <a:effectLst/>
                          <a:latin typeface="Times New Roman" panose="02020603050405020304" pitchFamily="18" charset="0"/>
                          <a:cs typeface="Times New Roman" panose="02020603050405020304" pitchFamily="18" charset="0"/>
                        </a:rPr>
                        <a:t> da carroceria).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8625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4.2.24w O </a:t>
                      </a:r>
                      <a:r>
                        <a:rPr lang="pt-BR" sz="1600" u="none" strike="noStrike" dirty="0">
                          <a:effectLst/>
                          <a:latin typeface="Times New Roman" panose="02020603050405020304" pitchFamily="18" charset="0"/>
                          <a:cs typeface="Times New Roman" panose="02020603050405020304" pitchFamily="18" charset="0"/>
                        </a:rPr>
                        <a:t>motorista deve ter orientações quanto ao acondicionamento/distribuição, fixação e amarração de cargas.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4.2.2.4x    O </a:t>
                      </a:r>
                      <a:r>
                        <a:rPr lang="pt-BR" sz="1600" u="none" strike="noStrike" dirty="0">
                          <a:effectLst/>
                          <a:latin typeface="Times New Roman" panose="02020603050405020304" pitchFamily="18" charset="0"/>
                          <a:cs typeface="Times New Roman" panose="02020603050405020304" pitchFamily="18" charset="0"/>
                        </a:rPr>
                        <a:t>motorista deve ter orientações sobre </a:t>
                      </a:r>
                      <a:r>
                        <a:rPr lang="pt-BR" sz="1600" u="none" strike="noStrike" dirty="0" smtClean="0">
                          <a:effectLst/>
                          <a:latin typeface="Times New Roman" panose="02020603050405020304" pitchFamily="18" charset="0"/>
                          <a:cs typeface="Times New Roman" panose="02020603050405020304" pitchFamily="18" charset="0"/>
                        </a:rPr>
                        <a:t>segregação </a:t>
                      </a:r>
                      <a:r>
                        <a:rPr lang="pt-BR" sz="1600" u="none" strike="noStrike" dirty="0">
                          <a:effectLst/>
                          <a:latin typeface="Times New Roman" panose="02020603050405020304" pitchFamily="18" charset="0"/>
                          <a:cs typeface="Times New Roman" panose="02020603050405020304" pitchFamily="18" charset="0"/>
                        </a:rPr>
                        <a:t>de produtos incompatíveis, inclusive no manual deve conter a tabela de </a:t>
                      </a:r>
                      <a:r>
                        <a:rPr lang="pt-BR" sz="1600" u="none" strike="noStrike" dirty="0" smtClean="0">
                          <a:effectLst/>
                          <a:latin typeface="Times New Roman" panose="02020603050405020304" pitchFamily="18" charset="0"/>
                          <a:cs typeface="Times New Roman" panose="02020603050405020304" pitchFamily="18" charset="0"/>
                        </a:rPr>
                        <a:t>incompatibilidade </a:t>
                      </a:r>
                      <a:r>
                        <a:rPr lang="pt-BR" sz="1600" u="none" strike="noStrike" dirty="0">
                          <a:effectLst/>
                          <a:latin typeface="Times New Roman" panose="02020603050405020304" pitchFamily="18" charset="0"/>
                          <a:cs typeface="Times New Roman" panose="02020603050405020304" pitchFamily="18" charset="0"/>
                        </a:rPr>
                        <a:t>NBR 14619</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4" name="Image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3410710"/>
            <a:ext cx="2451300" cy="2034513"/>
          </a:xfrm>
          <a:prstGeom prst="rect">
            <a:avLst/>
          </a:prstGeom>
        </p:spPr>
      </p:pic>
    </p:spTree>
    <p:extLst>
      <p:ext uri="{BB962C8B-B14F-4D97-AF65-F5344CB8AC3E}">
        <p14:creationId xmlns:p14="http://schemas.microsoft.com/office/powerpoint/2010/main" val="61511172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50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8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18213249"/>
              </p:ext>
            </p:extLst>
          </p:nvPr>
        </p:nvGraphicFramePr>
        <p:xfrm>
          <a:off x="215516" y="3717033"/>
          <a:ext cx="8712968" cy="3082828"/>
        </p:xfrm>
        <a:graphic>
          <a:graphicData uri="http://schemas.openxmlformats.org/drawingml/2006/table">
            <a:tbl>
              <a:tblPr>
                <a:tableStyleId>{5C22544A-7EE6-4342-B048-85BDC9FD1C3A}</a:tableStyleId>
              </a:tblPr>
              <a:tblGrid>
                <a:gridCol w="8712968"/>
              </a:tblGrid>
              <a:tr h="599579">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4.2.3.1 Verificar </a:t>
                      </a:r>
                      <a:r>
                        <a:rPr lang="pt-BR" sz="1600" u="none" strike="noStrike" dirty="0">
                          <a:effectLst/>
                          <a:latin typeface="Times New Roman" panose="02020603050405020304" pitchFamily="18" charset="0"/>
                          <a:cs typeface="Times New Roman" panose="02020603050405020304" pitchFamily="18" charset="0"/>
                        </a:rPr>
                        <a:t>se há um sistema para informar os motoristas sobre as rotas primárias acertadas com os clientes.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4857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4.2.3.2 Verificar </a:t>
                      </a:r>
                      <a:r>
                        <a:rPr lang="pt-BR" sz="1600" u="none" strike="noStrike" dirty="0">
                          <a:effectLst/>
                          <a:latin typeface="Times New Roman" panose="02020603050405020304" pitchFamily="18" charset="0"/>
                          <a:cs typeface="Times New Roman" panose="02020603050405020304" pitchFamily="18" charset="0"/>
                        </a:rPr>
                        <a:t>se a empresa estabeleceu critérios de definição de rotas para os motoristas e que leis nacionais e restrições locais e considerações ambientais foram levadas em consideração. As rotas devem ser definidas após análise  e gerenciamento definidos em 2.1.1.1f   e constar no planejamento de viagem ou instrução similar formal ao motorista.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657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4.2.3.3 Verificar </a:t>
                      </a:r>
                      <a:r>
                        <a:rPr lang="pt-BR" sz="1600" u="none" strike="noStrike" dirty="0">
                          <a:effectLst/>
                          <a:latin typeface="Times New Roman" panose="02020603050405020304" pitchFamily="18" charset="0"/>
                          <a:cs typeface="Times New Roman" panose="02020603050405020304" pitchFamily="18" charset="0"/>
                        </a:rPr>
                        <a:t>se a empresa tem registros das orientações do item 2.1.1.1f  para cada rota e produto transportado, ou grupo de produtos similares.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4.2.3.3 Verificar </a:t>
                      </a:r>
                      <a:r>
                        <a:rPr lang="pt-BR" sz="1600" u="none" strike="noStrike" dirty="0">
                          <a:effectLst/>
                          <a:latin typeface="Times New Roman" panose="02020603050405020304" pitchFamily="18" charset="0"/>
                          <a:cs typeface="Times New Roman" panose="02020603050405020304" pitchFamily="18" charset="0"/>
                        </a:rPr>
                        <a:t>se a empresa cadastrou as rotas no monitoramento da viagem e se há histórico de desvios. Buscar evidências.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7670017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6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6" y="624132"/>
            <a:ext cx="9144000" cy="294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0820810"/>
              </p:ext>
            </p:extLst>
          </p:nvPr>
        </p:nvGraphicFramePr>
        <p:xfrm>
          <a:off x="251520" y="3813043"/>
          <a:ext cx="8712968" cy="2766630"/>
        </p:xfrm>
        <a:graphic>
          <a:graphicData uri="http://schemas.openxmlformats.org/drawingml/2006/table">
            <a:tbl>
              <a:tblPr>
                <a:tableStyleId>{5C22544A-7EE6-4342-B048-85BDC9FD1C3A}</a:tableStyleId>
              </a:tblPr>
              <a:tblGrid>
                <a:gridCol w="8712968"/>
              </a:tblGrid>
              <a:tr h="6664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4.2.4.1a   Verificar </a:t>
                      </a:r>
                      <a:r>
                        <a:rPr lang="pt-BR" sz="1600" u="none" strike="noStrike" dirty="0">
                          <a:effectLst/>
                          <a:latin typeface="Times New Roman" panose="02020603050405020304" pitchFamily="18" charset="0"/>
                          <a:cs typeface="Times New Roman" panose="02020603050405020304" pitchFamily="18" charset="0"/>
                        </a:rPr>
                        <a:t>se os locais de carga foram definidos entre a empresa e o cliente bem como a responsabilidade pelo processo de 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8466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4.2.4.1b   Verificar </a:t>
                      </a:r>
                      <a:r>
                        <a:rPr lang="pt-BR" sz="1600" u="none" strike="noStrike" dirty="0">
                          <a:effectLst/>
                          <a:latin typeface="Times New Roman" panose="02020603050405020304" pitchFamily="18" charset="0"/>
                          <a:cs typeface="Times New Roman" panose="02020603050405020304" pitchFamily="18" charset="0"/>
                        </a:rPr>
                        <a:t>se o motorista tem conhecimento do responsável  a quem se reportar para a 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7748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4.2.4.1c</a:t>
                      </a:r>
                      <a:r>
                        <a:rPr lang="pt-BR" sz="1600" u="none" strike="noStrike" baseline="0" dirty="0" smtClean="0">
                          <a:effectLst/>
                          <a:latin typeface="Times New Roman" panose="02020603050405020304" pitchFamily="18" charset="0"/>
                          <a:cs typeface="Times New Roman" panose="02020603050405020304" pitchFamily="18" charset="0"/>
                        </a:rPr>
                        <a:t>  V</a:t>
                      </a:r>
                      <a:r>
                        <a:rPr lang="pt-BR" sz="1600" u="none" strike="noStrike" dirty="0" smtClean="0">
                          <a:effectLst/>
                          <a:latin typeface="Times New Roman" panose="02020603050405020304" pitchFamily="18" charset="0"/>
                          <a:cs typeface="Times New Roman" panose="02020603050405020304" pitchFamily="18" charset="0"/>
                        </a:rPr>
                        <a:t>erificar </a:t>
                      </a:r>
                      <a:r>
                        <a:rPr lang="pt-BR" sz="1600" u="none" strike="noStrike" dirty="0">
                          <a:effectLst/>
                          <a:latin typeface="Times New Roman" panose="02020603050405020304" pitchFamily="18" charset="0"/>
                          <a:cs typeface="Times New Roman" panose="02020603050405020304" pitchFamily="18" charset="0"/>
                        </a:rPr>
                        <a:t>se o motorista é regularmente treinado em regras de segurança e plano de emergências dos locais de 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3806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acordos ou se  o manual do motorista define quem faz a conexão do equipamento de transporte com o ponto de enchimento ou 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75768034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7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 y="623297"/>
            <a:ext cx="9151440" cy="222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54188979"/>
              </p:ext>
            </p:extLst>
          </p:nvPr>
        </p:nvGraphicFramePr>
        <p:xfrm>
          <a:off x="139788" y="3284984"/>
          <a:ext cx="8856984" cy="3193583"/>
        </p:xfrm>
        <a:graphic>
          <a:graphicData uri="http://schemas.openxmlformats.org/drawingml/2006/table">
            <a:tbl>
              <a:tblPr>
                <a:tableStyleId>{5C22544A-7EE6-4342-B048-85BDC9FD1C3A}</a:tableStyleId>
              </a:tblPr>
              <a:tblGrid>
                <a:gridCol w="8856984"/>
              </a:tblGrid>
              <a:tr h="6463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4.2.4.1e</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está definido quem autoriza o início do carregamento e o motorista conhece a regra. Perguntar ao motorista.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572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4.2.4.1f</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há instrução para coleta de amostras.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2113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4.2.4.1g Ao </a:t>
                      </a:r>
                      <a:r>
                        <a:rPr lang="pt-BR" sz="1600" u="none" strike="noStrike" dirty="0">
                          <a:effectLst/>
                          <a:latin typeface="Times New Roman" panose="02020603050405020304" pitchFamily="18" charset="0"/>
                          <a:cs typeface="Times New Roman" panose="02020603050405020304" pitchFamily="18" charset="0"/>
                        </a:rPr>
                        <a:t>fazer estas definições com seu cliente, a empresa deve determinar qual o papel do motorista no processo, indicando as ações que  lhe cabem. Em caso afirmativo verificar registros de treinamento.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3037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4.2.4.1hVerificar </a:t>
                      </a:r>
                      <a:r>
                        <a:rPr lang="pt-BR" sz="1600" u="none" strike="noStrike" dirty="0">
                          <a:effectLst/>
                          <a:latin typeface="Times New Roman" panose="02020603050405020304" pitchFamily="18" charset="0"/>
                          <a:cs typeface="Times New Roman" panose="02020603050405020304" pitchFamily="18" charset="0"/>
                        </a:rPr>
                        <a:t>recomendação  o manual do motorista ou se há instrução para o ponto de expedição proceder esta verificação e o motorista acompanhar.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485900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8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4" y="613855"/>
            <a:ext cx="9144000" cy="251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923201839"/>
              </p:ext>
            </p:extLst>
          </p:nvPr>
        </p:nvGraphicFramePr>
        <p:xfrm>
          <a:off x="251520" y="3445339"/>
          <a:ext cx="8712968" cy="3033227"/>
        </p:xfrm>
        <a:graphic>
          <a:graphicData uri="http://schemas.openxmlformats.org/drawingml/2006/table">
            <a:tbl>
              <a:tblPr>
                <a:tableStyleId>{5C22544A-7EE6-4342-B048-85BDC9FD1C3A}</a:tableStyleId>
              </a:tblPr>
              <a:tblGrid>
                <a:gridCol w="8712968"/>
              </a:tblGrid>
              <a:tr h="8035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4.2.4.2a   Verificar </a:t>
                      </a:r>
                      <a:r>
                        <a:rPr lang="pt-BR" sz="1600" u="none" strike="noStrike" dirty="0">
                          <a:effectLst/>
                          <a:latin typeface="Times New Roman" panose="02020603050405020304" pitchFamily="18" charset="0"/>
                          <a:cs typeface="Times New Roman" panose="02020603050405020304" pitchFamily="18" charset="0"/>
                        </a:rPr>
                        <a:t>se os locais de descarga foram definidos entre a empresa e o cliente bem como a responsabilidade pelo processo de 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435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4.2.4.2b   Verificar </a:t>
                      </a:r>
                      <a:r>
                        <a:rPr lang="pt-BR" sz="1600" u="none" strike="noStrike" dirty="0">
                          <a:effectLst/>
                          <a:latin typeface="Times New Roman" panose="02020603050405020304" pitchFamily="18" charset="0"/>
                          <a:cs typeface="Times New Roman" panose="02020603050405020304" pitchFamily="18" charset="0"/>
                        </a:rPr>
                        <a:t>se o motorista é regularmente treinado em regras de segurança e plano de emergências dos locais de 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469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4.2.4.2c  Verificar </a:t>
                      </a:r>
                      <a:r>
                        <a:rPr lang="pt-BR" sz="1600" u="none" strike="noStrike" dirty="0">
                          <a:effectLst/>
                          <a:latin typeface="Times New Roman" panose="02020603050405020304" pitchFamily="18" charset="0"/>
                          <a:cs typeface="Times New Roman" panose="02020603050405020304" pitchFamily="18" charset="0"/>
                        </a:rPr>
                        <a:t>se o motorista é regularmente treinado em regras de segurança e plano de emergências dos locais de descarga</a:t>
                      </a:r>
                      <a:r>
                        <a:rPr lang="pt-BR" sz="1600" u="none" strike="noStrike" dirty="0" smtClean="0">
                          <a:effectLst/>
                          <a:latin typeface="Times New Roman" panose="02020603050405020304" pitchFamily="18" charset="0"/>
                          <a:cs typeface="Times New Roman" panose="02020603050405020304" pitchFamily="18" charset="0"/>
                        </a:rPr>
                        <a:t>.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583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4.2.4.2d  Verificar </a:t>
                      </a:r>
                      <a:r>
                        <a:rPr lang="pt-BR" sz="1600" u="none" strike="noStrike" dirty="0">
                          <a:effectLst/>
                          <a:latin typeface="Times New Roman" panose="02020603050405020304" pitchFamily="18" charset="0"/>
                          <a:cs typeface="Times New Roman" panose="02020603050405020304" pitchFamily="18" charset="0"/>
                        </a:rPr>
                        <a:t>se há acordos ou se  o manual do motorista define quem faz a conexão do equipamento de transporte com o ponto de descarga.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7256270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191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6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8760"/>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92685"/>
            <a:ext cx="91440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98200837"/>
              </p:ext>
            </p:extLst>
          </p:nvPr>
        </p:nvGraphicFramePr>
        <p:xfrm>
          <a:off x="251520" y="3520291"/>
          <a:ext cx="8712968" cy="3040380"/>
        </p:xfrm>
        <a:graphic>
          <a:graphicData uri="http://schemas.openxmlformats.org/drawingml/2006/table">
            <a:tbl>
              <a:tblPr>
                <a:tableStyleId>{5C22544A-7EE6-4342-B048-85BDC9FD1C3A}</a:tableStyleId>
              </a:tblPr>
              <a:tblGrid>
                <a:gridCol w="8712968"/>
              </a:tblGrid>
              <a:tr h="7215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4.2.4.2e</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está definido quem autoriza o início do descarregamento e o motorista conhece a regra. Perguntar ao motorista.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688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4.2.4.2f   Verificar </a:t>
                      </a:r>
                      <a:r>
                        <a:rPr lang="pt-BR" sz="1600" u="none" strike="noStrike" dirty="0">
                          <a:effectLst/>
                          <a:latin typeface="Times New Roman" panose="02020603050405020304" pitchFamily="18" charset="0"/>
                          <a:cs typeface="Times New Roman" panose="02020603050405020304" pitchFamily="18" charset="0"/>
                        </a:rPr>
                        <a:t>se há instrução para coleta de amostras.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439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4.2.4.2g   Ao </a:t>
                      </a:r>
                      <a:r>
                        <a:rPr lang="pt-BR" sz="1600" u="none" strike="noStrike" dirty="0">
                          <a:effectLst/>
                          <a:latin typeface="Times New Roman" panose="02020603050405020304" pitchFamily="18" charset="0"/>
                          <a:cs typeface="Times New Roman" panose="02020603050405020304" pitchFamily="18" charset="0"/>
                        </a:rPr>
                        <a:t>fazer estas definições com seu cliente, a empresa deve determinar qual o papel do motorista no processo, indicando as ações que  lhe cabem. Em caso afirmativo verificar registros de treinamento.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0608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4.2.4.3</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Deve </a:t>
                      </a:r>
                      <a:r>
                        <a:rPr lang="pt-BR" sz="1600" u="none" strike="noStrike" dirty="0">
                          <a:effectLst/>
                          <a:latin typeface="Times New Roman" panose="02020603050405020304" pitchFamily="18" charset="0"/>
                          <a:cs typeface="Times New Roman" panose="02020603050405020304" pitchFamily="18" charset="0"/>
                        </a:rPr>
                        <a:t>haver um procedimento, para os pontos de expedição , com conhecimento dos motoristas,  que contemple os pesos admitidos nos </a:t>
                      </a:r>
                      <a:r>
                        <a:rPr lang="pt-BR" sz="1600" u="none" strike="noStrike" dirty="0" smtClean="0">
                          <a:effectLst/>
                          <a:latin typeface="Times New Roman" panose="02020603050405020304" pitchFamily="18" charset="0"/>
                          <a:cs typeface="Times New Roman" panose="02020603050405020304" pitchFamily="18" charset="0"/>
                        </a:rPr>
                        <a:t>países </a:t>
                      </a:r>
                      <a:r>
                        <a:rPr lang="pt-BR" sz="1600" u="none" strike="noStrike" dirty="0">
                          <a:effectLst/>
                          <a:latin typeface="Times New Roman" panose="02020603050405020304" pitchFamily="18" charset="0"/>
                          <a:cs typeface="Times New Roman" panose="02020603050405020304" pitchFamily="18" charset="0"/>
                        </a:rPr>
                        <a:t>de destino, quando a empresa operar em transporte internacional.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24314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3"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4" cstate="print"/>
          <a:stretch>
            <a:fillRect/>
          </a:stretch>
        </p:blipFill>
        <p:spPr>
          <a:xfrm>
            <a:off x="251520" y="6229704"/>
            <a:ext cx="933021" cy="558981"/>
          </a:xfrm>
          <a:prstGeom prst="rect">
            <a:avLst/>
          </a:prstGeom>
        </p:spPr>
      </p:pic>
      <p:sp>
        <p:nvSpPr>
          <p:cNvPr id="8" name="Retângulo 7"/>
          <p:cNvSpPr/>
          <p:nvPr/>
        </p:nvSpPr>
        <p:spPr>
          <a:xfrm>
            <a:off x="13252" y="0"/>
            <a:ext cx="9144000" cy="646331"/>
          </a:xfrm>
          <a:prstGeom prst="rect">
            <a:avLst/>
          </a:prstGeom>
          <a:solidFill>
            <a:schemeClr val="accent1"/>
          </a:solidFill>
        </p:spPr>
        <p:txBody>
          <a:bodyPr wrap="square">
            <a:spAutoFit/>
          </a:bodyPr>
          <a:lstStyle/>
          <a:p>
            <a:pPr algn="ctr" eaLnBrk="1" hangingPunct="1"/>
            <a:r>
              <a:rPr lang="pt-BR" sz="3600" dirty="0">
                <a:solidFill>
                  <a:schemeClr val="bg1"/>
                </a:solidFill>
                <a:latin typeface="Times New Roman" pitchFamily="18" charset="0"/>
                <a:cs typeface="Times New Roman" pitchFamily="18" charset="0"/>
              </a:rPr>
              <a:t>O processo de avaliação SASSMAQ</a:t>
            </a:r>
          </a:p>
        </p:txBody>
      </p:sp>
      <p:sp>
        <p:nvSpPr>
          <p:cNvPr id="10" name="Espaço Reservado para Texto 1"/>
          <p:cNvSpPr txBox="1">
            <a:spLocks/>
          </p:cNvSpPr>
          <p:nvPr/>
        </p:nvSpPr>
        <p:spPr>
          <a:xfrm>
            <a:off x="467544" y="823967"/>
            <a:ext cx="8136904" cy="16561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i="1" dirty="0" smtClean="0">
                <a:latin typeface="Times New Roman" panose="02020603050405020304" pitchFamily="18" charset="0"/>
                <a:cs typeface="Times New Roman" panose="02020603050405020304" pitchFamily="18" charset="0"/>
              </a:rPr>
              <a:t>SASSMAQ:</a:t>
            </a:r>
          </a:p>
          <a:p>
            <a:pPr marL="0" indent="0" algn="ctr" fontAlgn="auto">
              <a:spcAft>
                <a:spcPts val="0"/>
              </a:spcAft>
              <a:buNone/>
            </a:pPr>
            <a:endParaRPr lang="pt-BR" sz="1800" dirty="0">
              <a:latin typeface="Times New Roman" panose="02020603050405020304" pitchFamily="18" charset="0"/>
              <a:cs typeface="Times New Roman" panose="02020603050405020304" pitchFamily="18" charset="0"/>
            </a:endParaRPr>
          </a:p>
          <a:p>
            <a:pPr marL="0" indent="0" algn="ctr" fontAlgn="auto">
              <a:spcAft>
                <a:spcPts val="0"/>
              </a:spcAft>
              <a:buNone/>
            </a:pPr>
            <a:r>
              <a:rPr lang="pt-BR" sz="1800" dirty="0" smtClean="0">
                <a:latin typeface="Times New Roman" panose="02020603050405020304" pitchFamily="18" charset="0"/>
                <a:cs typeface="Times New Roman" panose="02020603050405020304" pitchFamily="18" charset="0"/>
              </a:rPr>
              <a:t>É uma série  de  sistemas de avaliação em Saúde, Segurança, Meio Ambiente e Qualidade  cada sistema ligado a um meio de transporte ou operação logística  específica, a saber:</a:t>
            </a:r>
          </a:p>
          <a:p>
            <a:pPr algn="ct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1800" dirty="0" smtClean="0">
              <a:latin typeface="Times New Roman" panose="02020603050405020304" pitchFamily="18" charset="0"/>
              <a:cs typeface="Times New Roman" panose="02020603050405020304" pitchFamily="18" charset="0"/>
            </a:endParaRPr>
          </a:p>
          <a:p>
            <a:pPr marL="0" indent="0" algn="ctr" fontAlgn="auto">
              <a:spcAft>
                <a:spcPts val="0"/>
              </a:spcAft>
              <a:buNone/>
            </a:pPr>
            <a:endParaRPr lang="pt-BR" sz="1800" dirty="0" smtClean="0">
              <a:latin typeface="Times New Roman" panose="02020603050405020304" pitchFamily="18" charset="0"/>
              <a:cs typeface="Times New Roman" panose="02020603050405020304" pitchFamily="18" charset="0"/>
            </a:endParaRPr>
          </a:p>
          <a:p>
            <a:pPr algn="ct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r>
              <a:rPr lang="pt-BR" sz="1800" dirty="0" smtClean="0">
                <a:latin typeface="Times New Roman" panose="02020603050405020304" pitchFamily="18" charset="0"/>
                <a:cs typeface="Times New Roman" panose="02020603050405020304" pitchFamily="18" charset="0"/>
              </a:rPr>
              <a:t> </a:t>
            </a:r>
          </a:p>
          <a:p>
            <a:pPr fontAlgn="auto">
              <a:spcAft>
                <a:spcPts val="0"/>
              </a:spcAft>
            </a:pPr>
            <a:endParaRPr lang="pt-BR" sz="1800" dirty="0">
              <a:latin typeface="Times New Roman" panose="02020603050405020304" pitchFamily="18" charset="0"/>
              <a:cs typeface="Times New Roman" panose="02020603050405020304" pitchFamily="18" charset="0"/>
            </a:endParaRPr>
          </a:p>
        </p:txBody>
      </p:sp>
      <p:sp>
        <p:nvSpPr>
          <p:cNvPr id="11" name="CaixaDeTexto 10"/>
          <p:cNvSpPr txBox="1"/>
          <p:nvPr/>
        </p:nvSpPr>
        <p:spPr>
          <a:xfrm>
            <a:off x="516766" y="4810903"/>
            <a:ext cx="8460940" cy="923330"/>
          </a:xfrm>
          <a:prstGeom prst="rect">
            <a:avLst/>
          </a:prstGeom>
          <a:noFill/>
        </p:spPr>
        <p:txBody>
          <a:bodyPr wrap="square" rtlCol="0">
            <a:spAutoFit/>
          </a:bodyPr>
          <a:lstStyle/>
          <a:p>
            <a:r>
              <a:rPr lang="pt-BR" dirty="0" smtClean="0">
                <a:latin typeface="Times New Roman" panose="02020603050405020304" pitchFamily="18" charset="0"/>
                <a:cs typeface="Times New Roman" panose="02020603050405020304" pitchFamily="18" charset="0"/>
              </a:rPr>
              <a:t>Este curso capacita profissionais do setor de logística ou da indústria ou outros parceiros para a auditoria interna do módulo – Transporte rodoviário. Os demais módulos requerem instruções específicas, por atividade.</a:t>
            </a:r>
            <a:endParaRPr lang="pt-BR" dirty="0">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3851568400"/>
              </p:ext>
            </p:extLst>
          </p:nvPr>
        </p:nvGraphicFramePr>
        <p:xfrm>
          <a:off x="862082" y="2309462"/>
          <a:ext cx="8281918" cy="29631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504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0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23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035357777"/>
              </p:ext>
            </p:extLst>
          </p:nvPr>
        </p:nvGraphicFramePr>
        <p:xfrm>
          <a:off x="1163134" y="2996952"/>
          <a:ext cx="5192731" cy="2869607"/>
        </p:xfrm>
        <a:graphic>
          <a:graphicData uri="http://schemas.openxmlformats.org/drawingml/2006/table">
            <a:tbl>
              <a:tblPr>
                <a:tableStyleId>{5C22544A-7EE6-4342-B048-85BDC9FD1C3A}</a:tableStyleId>
              </a:tblPr>
              <a:tblGrid>
                <a:gridCol w="5192731"/>
              </a:tblGrid>
              <a:tr h="19497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4.2.5.1</a:t>
                      </a:r>
                      <a:r>
                        <a:rPr lang="pt-BR" sz="1600" u="none" strike="noStrike" baseline="0" dirty="0" smtClean="0">
                          <a:effectLst/>
                          <a:latin typeface="Times New Roman" panose="02020603050405020304" pitchFamily="18" charset="0"/>
                          <a:cs typeface="Times New Roman" panose="02020603050405020304" pitchFamily="18" charset="0"/>
                        </a:rPr>
                        <a:t>a   O </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procedimento deve definir :  a) a aplicação do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antes e depois de cada operação (carga /descarga) e uma verificação aleatória de um processo. b) os critérios de aprovação do veículo, c) quem o aplica, d)  os itens a serem verificados, podendo servir-se de um formulário de inspeção veicular específico, e )  controle para evitar que veículos com defeito ou reprovados no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sejam carregados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888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4.2.5.1b Atribuir </a:t>
                      </a:r>
                      <a:r>
                        <a:rPr lang="pt-BR" sz="1600" u="none" strike="noStrike" dirty="0">
                          <a:effectLst/>
                          <a:latin typeface="Times New Roman" panose="02020603050405020304" pitchFamily="18" charset="0"/>
                          <a:cs typeface="Times New Roman" panose="02020603050405020304" pitchFamily="18" charset="0"/>
                        </a:rPr>
                        <a:t>um SIM se esta instrução aparecer por escrito no Manual do Motorista ou em outro documento de conhecimento dele</a:t>
                      </a:r>
                      <a:r>
                        <a:rPr lang="pt-BR" sz="1600" u="none" strike="noStrike" dirty="0" smtClean="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3115971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1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8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14199759"/>
              </p:ext>
            </p:extLst>
          </p:nvPr>
        </p:nvGraphicFramePr>
        <p:xfrm>
          <a:off x="1187624" y="3520167"/>
          <a:ext cx="5112568" cy="2873791"/>
        </p:xfrm>
        <a:graphic>
          <a:graphicData uri="http://schemas.openxmlformats.org/drawingml/2006/table">
            <a:tbl>
              <a:tblPr>
                <a:tableStyleId>{5C22544A-7EE6-4342-B048-85BDC9FD1C3A}</a:tableStyleId>
              </a:tblPr>
              <a:tblGrid>
                <a:gridCol w="5112568"/>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4.2.5.2a   Verificação </a:t>
                      </a:r>
                      <a:r>
                        <a:rPr lang="pt-BR" sz="1600" u="none" strike="noStrike" dirty="0">
                          <a:effectLst/>
                          <a:latin typeface="Times New Roman" panose="02020603050405020304" pitchFamily="18" charset="0"/>
                          <a:cs typeface="Times New Roman" panose="02020603050405020304" pitchFamily="18" charset="0"/>
                        </a:rPr>
                        <a:t>de danos, no veículo,  que comprometam a segurança.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4610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4.2.5.2b   Verificação </a:t>
                      </a:r>
                      <a:r>
                        <a:rPr lang="pt-BR" sz="1600" u="none" strike="noStrike" dirty="0">
                          <a:effectLst/>
                          <a:latin typeface="Times New Roman" panose="02020603050405020304" pitchFamily="18" charset="0"/>
                          <a:cs typeface="Times New Roman" panose="02020603050405020304" pitchFamily="18" charset="0"/>
                        </a:rPr>
                        <a:t>do nível e pressão do óleo do motor.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8109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4.2.5.2c    Verificação </a:t>
                      </a:r>
                      <a:r>
                        <a:rPr lang="pt-BR" sz="1600" u="none" strike="noStrike" dirty="0">
                          <a:effectLst/>
                          <a:latin typeface="Times New Roman" panose="02020603050405020304" pitchFamily="18" charset="0"/>
                          <a:cs typeface="Times New Roman" panose="02020603050405020304" pitchFamily="18" charset="0"/>
                        </a:rPr>
                        <a:t>de teste de freios.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4.2.5.2d    Verificação </a:t>
                      </a:r>
                      <a:r>
                        <a:rPr lang="pt-BR" sz="1600" u="none" strike="noStrike" dirty="0">
                          <a:effectLst/>
                          <a:latin typeface="Times New Roman" panose="02020603050405020304" pitchFamily="18" charset="0"/>
                          <a:cs typeface="Times New Roman" panose="02020603050405020304" pitchFamily="18" charset="0"/>
                        </a:rPr>
                        <a:t>de profundidade de sulcos dos pneus, calibração e defeitos.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4610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4.2.5.2e  Verificação </a:t>
                      </a:r>
                      <a:r>
                        <a:rPr lang="pt-BR" sz="1600" u="none" strike="noStrike" dirty="0">
                          <a:effectLst/>
                          <a:latin typeface="Times New Roman" panose="02020603050405020304" pitchFamily="18" charset="0"/>
                          <a:cs typeface="Times New Roman" panose="02020603050405020304" pitchFamily="18" charset="0"/>
                        </a:rPr>
                        <a:t>de funcionamento de luzes.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20014227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2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58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82758"/>
            <a:ext cx="914400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519218535"/>
              </p:ext>
            </p:extLst>
          </p:nvPr>
        </p:nvGraphicFramePr>
        <p:xfrm>
          <a:off x="1216143" y="3278364"/>
          <a:ext cx="5115652" cy="2479843"/>
        </p:xfrm>
        <a:graphic>
          <a:graphicData uri="http://schemas.openxmlformats.org/drawingml/2006/table">
            <a:tbl>
              <a:tblPr>
                <a:tableStyleId>{5C22544A-7EE6-4342-B048-85BDC9FD1C3A}</a:tableStyleId>
              </a:tblPr>
              <a:tblGrid>
                <a:gridCol w="5115652"/>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4.2.5.2f   Verificação </a:t>
                      </a:r>
                      <a:r>
                        <a:rPr lang="pt-BR" sz="1600" u="none" strike="noStrike" dirty="0">
                          <a:effectLst/>
                          <a:latin typeface="Times New Roman" panose="02020603050405020304" pitchFamily="18" charset="0"/>
                          <a:cs typeface="Times New Roman" panose="02020603050405020304" pitchFamily="18" charset="0"/>
                        </a:rPr>
                        <a:t>visual  de vazamentos , </a:t>
                      </a:r>
                      <a:r>
                        <a:rPr lang="pt-BR" sz="1600" u="none" strike="noStrike" dirty="0" smtClean="0">
                          <a:effectLst/>
                          <a:latin typeface="Times New Roman" panose="02020603050405020304" pitchFamily="18" charset="0"/>
                          <a:cs typeface="Times New Roman" panose="02020603050405020304" pitchFamily="18" charset="0"/>
                        </a:rPr>
                        <a:t>fluídos</a:t>
                      </a:r>
                      <a:r>
                        <a:rPr lang="pt-BR" sz="1600" u="none" strike="noStrike" dirty="0">
                          <a:effectLst/>
                          <a:latin typeface="Times New Roman" panose="02020603050405020304" pitchFamily="18" charset="0"/>
                          <a:cs typeface="Times New Roman" panose="02020603050405020304" pitchFamily="18" charset="0"/>
                        </a:rPr>
                        <a:t>, combustível, lubrificantes.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973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4.2.5.2g  Verificação </a:t>
                      </a:r>
                      <a:r>
                        <a:rPr lang="pt-BR" sz="1600" u="none" strike="noStrike" dirty="0">
                          <a:effectLst/>
                          <a:latin typeface="Times New Roman" panose="02020603050405020304" pitchFamily="18" charset="0"/>
                          <a:cs typeface="Times New Roman" panose="02020603050405020304" pitchFamily="18" charset="0"/>
                        </a:rPr>
                        <a:t>se estão fixados e sem folgas.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20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4.2.5.2h</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Verificação </a:t>
                      </a:r>
                      <a:r>
                        <a:rPr lang="pt-BR" sz="1600" u="none" strike="noStrike" dirty="0">
                          <a:effectLst/>
                          <a:latin typeface="Times New Roman" panose="02020603050405020304" pitchFamily="18" charset="0"/>
                          <a:cs typeface="Times New Roman" panose="02020603050405020304" pitchFamily="18" charset="0"/>
                        </a:rPr>
                        <a:t>se estão carregados e dentro da validade, inspecionados e desobstruídos.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4.2.5.2h  Verificação </a:t>
                      </a:r>
                      <a:r>
                        <a:rPr lang="pt-BR" sz="1600" u="none" strike="noStrike" dirty="0">
                          <a:effectLst/>
                          <a:latin typeface="Times New Roman" panose="02020603050405020304" pitchFamily="18" charset="0"/>
                          <a:cs typeface="Times New Roman" panose="02020603050405020304" pitchFamily="18" charset="0"/>
                        </a:rPr>
                        <a:t>se há referencias a </a:t>
                      </a:r>
                      <a:r>
                        <a:rPr lang="pt-BR" sz="1600" u="none" strike="noStrike" dirty="0" smtClean="0">
                          <a:effectLst/>
                          <a:latin typeface="Times New Roman" panose="02020603050405020304" pitchFamily="18" charset="0"/>
                          <a:cs typeface="Times New Roman" panose="02020603050405020304" pitchFamily="18" charset="0"/>
                        </a:rPr>
                        <a:t>atendimento </a:t>
                      </a:r>
                      <a:r>
                        <a:rPr lang="pt-BR" sz="1600" u="none" strike="noStrike" dirty="0">
                          <a:effectLst/>
                          <a:latin typeface="Times New Roman" panose="02020603050405020304" pitchFamily="18" charset="0"/>
                          <a:cs typeface="Times New Roman" panose="02020603050405020304" pitchFamily="18" charset="0"/>
                        </a:rPr>
                        <a:t>de legislação de trânsito.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955079731"/>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3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13855"/>
            <a:ext cx="9138186"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622289821"/>
              </p:ext>
            </p:extLst>
          </p:nvPr>
        </p:nvGraphicFramePr>
        <p:xfrm>
          <a:off x="1184541" y="2852936"/>
          <a:ext cx="5184576" cy="2880322"/>
        </p:xfrm>
        <a:graphic>
          <a:graphicData uri="http://schemas.openxmlformats.org/drawingml/2006/table">
            <a:tbl>
              <a:tblPr>
                <a:tableStyleId>{5C22544A-7EE6-4342-B048-85BDC9FD1C3A}</a:tableStyleId>
              </a:tblPr>
              <a:tblGrid>
                <a:gridCol w="5184576"/>
              </a:tblGrid>
              <a:tr h="2094780">
                <a:tc>
                  <a:txBody>
                    <a:bodyPr/>
                    <a:lstStyle/>
                    <a:p>
                      <a:pPr algn="just" fontAlgn="b"/>
                      <a:r>
                        <a:rPr lang="pt-BR" sz="1600" u="none" strike="noStrike" dirty="0" smtClean="0">
                          <a:effectLst/>
                          <a:latin typeface="Times New Roman" panose="02020603050405020304" pitchFamily="18" charset="0"/>
                          <a:cs typeface="Times New Roman" panose="02020603050405020304" pitchFamily="18" charset="0"/>
                        </a:rPr>
                        <a:t>4.2.6.1a     O </a:t>
                      </a:r>
                      <a:r>
                        <a:rPr lang="pt-BR" sz="1600" u="none" strike="noStrike" dirty="0">
                          <a:effectLst/>
                          <a:latin typeface="Times New Roman" panose="02020603050405020304" pitchFamily="18" charset="0"/>
                          <a:cs typeface="Times New Roman" panose="02020603050405020304" pitchFamily="18" charset="0"/>
                        </a:rPr>
                        <a:t>procedimento deve definir :  a) a aplicação do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antes e depois de cada operação (carga /descarga) e uma verificação aleatória de um processo. b) os critérios de aprovação do veículo, c) quem o aplica, d)  os itens a serem verificados, podendo servir-se de um formulário de inspeção veicular específico, e )  controle para evitar que veículos com defeito ou reprovados no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sejam carregados</a:t>
                      </a:r>
                      <a:r>
                        <a:rPr lang="pt-BR" sz="1600" u="none" strike="noStrike" dirty="0" smtClean="0">
                          <a:effectLst/>
                          <a:latin typeface="Times New Roman" panose="02020603050405020304" pitchFamily="18" charset="0"/>
                          <a:cs typeface="Times New Roman" panose="02020603050405020304" pitchFamily="18" charset="0"/>
                        </a:rPr>
                        <a:t>. </a:t>
                      </a:r>
                    </a:p>
                    <a:p>
                      <a:pPr algn="just" fontAlgn="b"/>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b"/>
                </a:tc>
              </a:tr>
              <a:tr h="78554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4.2.6.1b Atribuir </a:t>
                      </a:r>
                      <a:r>
                        <a:rPr lang="pt-BR" sz="1600" u="none" strike="noStrike" dirty="0">
                          <a:effectLst/>
                          <a:latin typeface="Times New Roman" panose="02020603050405020304" pitchFamily="18" charset="0"/>
                          <a:cs typeface="Times New Roman" panose="02020603050405020304" pitchFamily="18" charset="0"/>
                        </a:rPr>
                        <a:t>um SIM se esta instrução aparecer por escrito no Manual do Motorista ou em outro documento de conhecimento dele</a:t>
                      </a:r>
                      <a:r>
                        <a:rPr lang="pt-BR" sz="1600" u="none" strike="noStrike" dirty="0" smtClean="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0710862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4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9" y="613855"/>
            <a:ext cx="9144000" cy="272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081792634"/>
              </p:ext>
            </p:extLst>
          </p:nvPr>
        </p:nvGraphicFramePr>
        <p:xfrm>
          <a:off x="1257224" y="3501008"/>
          <a:ext cx="5042968" cy="2826034"/>
        </p:xfrm>
        <a:graphic>
          <a:graphicData uri="http://schemas.openxmlformats.org/drawingml/2006/table">
            <a:tbl>
              <a:tblPr>
                <a:tableStyleId>{5C22544A-7EE6-4342-B048-85BDC9FD1C3A}</a:tableStyleId>
              </a:tblPr>
              <a:tblGrid>
                <a:gridCol w="5042968"/>
              </a:tblGrid>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Verificação </a:t>
                      </a:r>
                      <a:r>
                        <a:rPr lang="pt-BR" sz="1600" u="none" strike="noStrike" dirty="0">
                          <a:effectLst/>
                          <a:latin typeface="Times New Roman" panose="02020603050405020304" pitchFamily="18" charset="0"/>
                          <a:cs typeface="Times New Roman" panose="02020603050405020304" pitchFamily="18" charset="0"/>
                        </a:rPr>
                        <a:t>de danos, no veículo,  que comprometam a segurança.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2470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4.2.6.2b     Verificação </a:t>
                      </a:r>
                      <a:r>
                        <a:rPr lang="pt-BR" sz="1600" u="none" strike="noStrike" dirty="0">
                          <a:effectLst/>
                          <a:latin typeface="Times New Roman" panose="02020603050405020304" pitchFamily="18" charset="0"/>
                          <a:cs typeface="Times New Roman" panose="02020603050405020304" pitchFamily="18" charset="0"/>
                        </a:rPr>
                        <a:t>do nível e pressão do óleo do motor.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2470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4.2.6.2c      Verificação </a:t>
                      </a:r>
                      <a:r>
                        <a:rPr lang="pt-BR" sz="1600" u="none" strike="noStrike" dirty="0">
                          <a:effectLst/>
                          <a:latin typeface="Times New Roman" panose="02020603050405020304" pitchFamily="18" charset="0"/>
                          <a:cs typeface="Times New Roman" panose="02020603050405020304" pitchFamily="18" charset="0"/>
                        </a:rPr>
                        <a:t>de teste de freios.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7162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Verificação </a:t>
                      </a:r>
                      <a:r>
                        <a:rPr lang="pt-BR" sz="1600" u="none" strike="noStrike" dirty="0">
                          <a:effectLst/>
                          <a:latin typeface="Times New Roman" panose="02020603050405020304" pitchFamily="18" charset="0"/>
                          <a:cs typeface="Times New Roman" panose="02020603050405020304" pitchFamily="18" charset="0"/>
                        </a:rPr>
                        <a:t>de profundidade de sulcos dos pneus, calibração e defeitos.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5474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4.2.6.2e</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Verificação </a:t>
                      </a:r>
                      <a:r>
                        <a:rPr lang="pt-BR" sz="1600" u="none" strike="noStrike" dirty="0">
                          <a:effectLst/>
                          <a:latin typeface="Times New Roman" panose="02020603050405020304" pitchFamily="18" charset="0"/>
                          <a:cs typeface="Times New Roman" panose="02020603050405020304" pitchFamily="18" charset="0"/>
                        </a:rPr>
                        <a:t>de funcionamento de luzes.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3015870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5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3" y="594547"/>
            <a:ext cx="9124934" cy="56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6" y="1160943"/>
            <a:ext cx="9126607" cy="191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31487591"/>
              </p:ext>
            </p:extLst>
          </p:nvPr>
        </p:nvGraphicFramePr>
        <p:xfrm>
          <a:off x="1331640" y="3191474"/>
          <a:ext cx="4968552" cy="2699699"/>
        </p:xfrm>
        <a:graphic>
          <a:graphicData uri="http://schemas.openxmlformats.org/drawingml/2006/table">
            <a:tbl>
              <a:tblPr>
                <a:tableStyleId>{5C22544A-7EE6-4342-B048-85BDC9FD1C3A}</a:tableStyleId>
              </a:tblPr>
              <a:tblGrid>
                <a:gridCol w="4968552"/>
              </a:tblGrid>
              <a:tr h="65582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4.2.6.2f  Verificação </a:t>
                      </a:r>
                      <a:r>
                        <a:rPr lang="pt-BR" sz="1600" u="none" strike="noStrike" dirty="0">
                          <a:effectLst/>
                          <a:latin typeface="Times New Roman" panose="02020603050405020304" pitchFamily="18" charset="0"/>
                          <a:cs typeface="Times New Roman" panose="02020603050405020304" pitchFamily="18" charset="0"/>
                        </a:rPr>
                        <a:t>visual  de vazamentos , fluidos, combustível, lubrificantes.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1919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4.2.6.2g  Verificação </a:t>
                      </a:r>
                      <a:r>
                        <a:rPr lang="pt-BR" sz="1600" u="none" strike="noStrike" dirty="0">
                          <a:effectLst/>
                          <a:latin typeface="Times New Roman" panose="02020603050405020304" pitchFamily="18" charset="0"/>
                          <a:cs typeface="Times New Roman" panose="02020603050405020304" pitchFamily="18" charset="0"/>
                        </a:rPr>
                        <a:t>se estão fixados e sem folgas.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744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4.2.6.2h Verificação </a:t>
                      </a:r>
                      <a:r>
                        <a:rPr lang="pt-BR" sz="1600" u="none" strike="noStrike" dirty="0">
                          <a:effectLst/>
                          <a:latin typeface="Times New Roman" panose="02020603050405020304" pitchFamily="18" charset="0"/>
                          <a:cs typeface="Times New Roman" panose="02020603050405020304" pitchFamily="18" charset="0"/>
                        </a:rPr>
                        <a:t>se estão carregados e dentro da validade, inspecionados e desobstruídos.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4.2.6.2i Verificação </a:t>
                      </a:r>
                      <a:r>
                        <a:rPr lang="pt-BR" sz="1600" u="none" strike="noStrike" dirty="0">
                          <a:effectLst/>
                          <a:latin typeface="Times New Roman" panose="02020603050405020304" pitchFamily="18" charset="0"/>
                          <a:cs typeface="Times New Roman" panose="02020603050405020304" pitchFamily="18" charset="0"/>
                        </a:rPr>
                        <a:t>se há referencias a </a:t>
                      </a:r>
                      <a:r>
                        <a:rPr lang="pt-BR" sz="1600" u="none" strike="noStrike" dirty="0" smtClean="0">
                          <a:effectLst/>
                          <a:latin typeface="Times New Roman" panose="02020603050405020304" pitchFamily="18" charset="0"/>
                          <a:cs typeface="Times New Roman" panose="02020603050405020304" pitchFamily="18" charset="0"/>
                        </a:rPr>
                        <a:t>atendimento </a:t>
                      </a:r>
                      <a:r>
                        <a:rPr lang="pt-BR" sz="1600" u="none" strike="noStrike" dirty="0">
                          <a:effectLst/>
                          <a:latin typeface="Times New Roman" panose="02020603050405020304" pitchFamily="18" charset="0"/>
                          <a:cs typeface="Times New Roman" panose="02020603050405020304" pitchFamily="18" charset="0"/>
                        </a:rPr>
                        <a:t>de legislação de trânsito.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81373763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63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9385"/>
            <a:ext cx="91440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28213122"/>
              </p:ext>
            </p:extLst>
          </p:nvPr>
        </p:nvGraphicFramePr>
        <p:xfrm>
          <a:off x="1187624" y="3696398"/>
          <a:ext cx="5112568" cy="2769592"/>
        </p:xfrm>
        <a:graphic>
          <a:graphicData uri="http://schemas.openxmlformats.org/drawingml/2006/table">
            <a:tbl>
              <a:tblPr>
                <a:tableStyleId>{5C22544A-7EE6-4342-B048-85BDC9FD1C3A}</a:tableStyleId>
              </a:tblPr>
              <a:tblGrid>
                <a:gridCol w="5112568"/>
              </a:tblGrid>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4.2.7.1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 existência de registros dos controles disponíveis para verificação.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7503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4.2.7.1</a:t>
                      </a:r>
                      <a:r>
                        <a:rPr lang="pt-BR" sz="1600" u="none" strike="noStrike" baseline="0" dirty="0" smtClean="0">
                          <a:effectLst/>
                          <a:latin typeface="Times New Roman" panose="02020603050405020304" pitchFamily="18" charset="0"/>
                          <a:cs typeface="Times New Roman" panose="02020603050405020304" pitchFamily="18" charset="0"/>
                        </a:rPr>
                        <a:t>a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o laudo de aferição do </a:t>
                      </a:r>
                      <a:r>
                        <a:rPr lang="pt-BR" sz="1600" u="none" strike="noStrike" dirty="0" err="1" smtClean="0">
                          <a:effectLst/>
                          <a:latin typeface="Times New Roman" panose="02020603050405020304" pitchFamily="18" charset="0"/>
                          <a:cs typeface="Times New Roman" panose="02020603050405020304" pitchFamily="18" charset="0"/>
                        </a:rPr>
                        <a:t>cronotacógrafo</a:t>
                      </a:r>
                      <a:r>
                        <a:rPr lang="pt-BR" sz="1600" u="none" strike="noStrike" dirty="0">
                          <a:effectLst/>
                          <a:latin typeface="Times New Roman" panose="02020603050405020304" pitchFamily="18" charset="0"/>
                          <a:cs typeface="Times New Roman" panose="02020603050405020304" pitchFamily="18" charset="0"/>
                        </a:rPr>
                        <a:t>.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4.2.7.2 Verificar </a:t>
                      </a:r>
                      <a:r>
                        <a:rPr lang="pt-BR" sz="1600" u="none" strike="noStrike" dirty="0">
                          <a:effectLst/>
                          <a:latin typeface="Times New Roman" panose="02020603050405020304" pitchFamily="18" charset="0"/>
                          <a:cs typeface="Times New Roman" panose="02020603050405020304" pitchFamily="18" charset="0"/>
                        </a:rPr>
                        <a:t>evidências documentais ( física ou eletrônica), ex. histórico de viagens do rastreador, diário de bordo ,  relatório de </a:t>
                      </a:r>
                      <a:r>
                        <a:rPr lang="pt-BR" sz="1600" u="none" strike="noStrike" dirty="0" err="1" smtClean="0">
                          <a:effectLst/>
                          <a:latin typeface="Times New Roman" panose="02020603050405020304" pitchFamily="18" charset="0"/>
                          <a:cs typeface="Times New Roman" panose="02020603050405020304" pitchFamily="18" charset="0"/>
                        </a:rPr>
                        <a:t>cronotacógrafo</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(diagrama ou </a:t>
                      </a:r>
                      <a:r>
                        <a:rPr lang="pt-BR" sz="1600" u="none" strike="noStrike" dirty="0" smtClean="0">
                          <a:effectLst/>
                          <a:latin typeface="Times New Roman" panose="02020603050405020304" pitchFamily="18" charset="0"/>
                          <a:cs typeface="Times New Roman" panose="02020603050405020304" pitchFamily="18" charset="0"/>
                        </a:rPr>
                        <a:t>eletrônico</a:t>
                      </a:r>
                      <a:r>
                        <a:rPr lang="pt-BR" sz="1600" u="none" strike="noStrike" dirty="0">
                          <a:effectLst/>
                          <a:latin typeface="Times New Roman" panose="02020603050405020304" pitchFamily="18" charset="0"/>
                          <a:cs typeface="Times New Roman" panose="02020603050405020304" pitchFamily="18" charset="0"/>
                        </a:rPr>
                        <a:t>), telemetria.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4.2.7.3 Verificar </a:t>
                      </a:r>
                      <a:r>
                        <a:rPr lang="pt-BR" sz="1600" u="none" strike="noStrike" dirty="0">
                          <a:effectLst/>
                          <a:latin typeface="Times New Roman" panose="02020603050405020304" pitchFamily="18" charset="0"/>
                          <a:cs typeface="Times New Roman" panose="02020603050405020304" pitchFamily="18" charset="0"/>
                        </a:rPr>
                        <a:t>o cumprimento da legislação pertinente ou acordo existente, por meio dos controles.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4394296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7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 y="613855"/>
            <a:ext cx="9144000" cy="263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65134272"/>
              </p:ext>
            </p:extLst>
          </p:nvPr>
        </p:nvGraphicFramePr>
        <p:xfrm>
          <a:off x="1331640" y="3356992"/>
          <a:ext cx="5544616" cy="2953554"/>
        </p:xfrm>
        <a:graphic>
          <a:graphicData uri="http://schemas.openxmlformats.org/drawingml/2006/table">
            <a:tbl>
              <a:tblPr>
                <a:tableStyleId>{5C22544A-7EE6-4342-B048-85BDC9FD1C3A}</a:tableStyleId>
              </a:tblPr>
              <a:tblGrid>
                <a:gridCol w="5544616"/>
              </a:tblGrid>
              <a:tr h="7000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4.2.8.1   Verificar </a:t>
                      </a:r>
                      <a:r>
                        <a:rPr lang="pt-BR" sz="1600" u="none" strike="noStrike" dirty="0">
                          <a:effectLst/>
                          <a:latin typeface="Times New Roman" panose="02020603050405020304" pitchFamily="18" charset="0"/>
                          <a:cs typeface="Times New Roman" panose="02020603050405020304" pitchFamily="18" charset="0"/>
                        </a:rPr>
                        <a:t>a existência de registros dos controles disponíveis para verificação.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451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4.2.8.2    Verificar </a:t>
                      </a:r>
                      <a:r>
                        <a:rPr lang="pt-BR" sz="1600" u="none" strike="noStrike" dirty="0">
                          <a:effectLst/>
                          <a:latin typeface="Times New Roman" panose="02020603050405020304" pitchFamily="18" charset="0"/>
                          <a:cs typeface="Times New Roman" panose="02020603050405020304" pitchFamily="18" charset="0"/>
                        </a:rPr>
                        <a:t>o laudo de aferição do </a:t>
                      </a:r>
                      <a:r>
                        <a:rPr lang="pt-BR" sz="1600" u="none" strike="noStrike" dirty="0" err="1" smtClean="0">
                          <a:effectLst/>
                          <a:latin typeface="Times New Roman" panose="02020603050405020304" pitchFamily="18" charset="0"/>
                          <a:cs typeface="Times New Roman" panose="02020603050405020304" pitchFamily="18" charset="0"/>
                        </a:rPr>
                        <a:t>cronotacógrafo</a:t>
                      </a:r>
                      <a:r>
                        <a:rPr lang="pt-BR" sz="1600" u="none" strike="noStrike" dirty="0">
                          <a:effectLst/>
                          <a:latin typeface="Times New Roman" panose="02020603050405020304" pitchFamily="18" charset="0"/>
                          <a:cs typeface="Times New Roman" panose="02020603050405020304" pitchFamily="18" charset="0"/>
                        </a:rPr>
                        <a:t>.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387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4.2.8.3    Verificar </a:t>
                      </a:r>
                      <a:r>
                        <a:rPr lang="pt-BR" sz="1600" u="none" strike="noStrike" dirty="0">
                          <a:effectLst/>
                          <a:latin typeface="Times New Roman" panose="02020603050405020304" pitchFamily="18" charset="0"/>
                          <a:cs typeface="Times New Roman" panose="02020603050405020304" pitchFamily="18" charset="0"/>
                        </a:rPr>
                        <a:t>evidências documentais ( física ou eletrônica), ex. histórico de viagens do rastreador, diário de bordo ,  relatório de </a:t>
                      </a:r>
                      <a:r>
                        <a:rPr lang="pt-BR" sz="1600" u="none" strike="noStrike" dirty="0" err="1" smtClean="0">
                          <a:effectLst/>
                          <a:latin typeface="Times New Roman" panose="02020603050405020304" pitchFamily="18" charset="0"/>
                          <a:cs typeface="Times New Roman" panose="02020603050405020304" pitchFamily="18" charset="0"/>
                        </a:rPr>
                        <a:t>cronotacógrafo</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(diagrama ou </a:t>
                      </a:r>
                      <a:r>
                        <a:rPr lang="pt-BR" sz="1600" u="none" strike="noStrike" dirty="0" smtClean="0">
                          <a:effectLst/>
                          <a:latin typeface="Times New Roman" panose="02020603050405020304" pitchFamily="18" charset="0"/>
                          <a:cs typeface="Times New Roman" panose="02020603050405020304" pitchFamily="18" charset="0"/>
                        </a:rPr>
                        <a:t>eletrônico</a:t>
                      </a:r>
                      <a:r>
                        <a:rPr lang="pt-BR" sz="1600" u="none" strike="noStrike" dirty="0">
                          <a:effectLst/>
                          <a:latin typeface="Times New Roman" panose="02020603050405020304" pitchFamily="18" charset="0"/>
                          <a:cs typeface="Times New Roman" panose="02020603050405020304" pitchFamily="18" charset="0"/>
                        </a:rPr>
                        <a:t>), telemetria.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032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4.2.8.4 Verificar </a:t>
                      </a:r>
                      <a:r>
                        <a:rPr lang="pt-BR" sz="1600" u="none" strike="noStrike" dirty="0">
                          <a:effectLst/>
                          <a:latin typeface="Times New Roman" panose="02020603050405020304" pitchFamily="18" charset="0"/>
                          <a:cs typeface="Times New Roman" panose="02020603050405020304" pitchFamily="18" charset="0"/>
                        </a:rPr>
                        <a:t>o cumprimento da legislação pertinente ou acordo existente, por meio dos controles.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49490259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8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40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253022851"/>
              </p:ext>
            </p:extLst>
          </p:nvPr>
        </p:nvGraphicFramePr>
        <p:xfrm>
          <a:off x="1331640" y="3284984"/>
          <a:ext cx="4968552" cy="2235200"/>
        </p:xfrm>
        <a:graphic>
          <a:graphicData uri="http://schemas.openxmlformats.org/drawingml/2006/table">
            <a:tbl>
              <a:tblPr>
                <a:tableStyleId>{5C22544A-7EE6-4342-B048-85BDC9FD1C3A}</a:tableStyleId>
              </a:tblPr>
              <a:tblGrid>
                <a:gridCol w="4968552"/>
              </a:tblGrid>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4.2.9.1 Buscar </a:t>
                      </a:r>
                      <a:r>
                        <a:rPr lang="pt-BR" sz="1600" u="none" strike="noStrike" dirty="0">
                          <a:effectLst/>
                          <a:latin typeface="Times New Roman" panose="02020603050405020304" pitchFamily="18" charset="0"/>
                          <a:cs typeface="Times New Roman" panose="02020603050405020304" pitchFamily="18" charset="0"/>
                        </a:rPr>
                        <a:t>evidências escritas ou eletrônicas.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25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4.2.9.2 Para </a:t>
                      </a:r>
                      <a:r>
                        <a:rPr lang="pt-BR" sz="1600" u="none" strike="noStrike" dirty="0">
                          <a:effectLst/>
                          <a:latin typeface="Times New Roman" panose="02020603050405020304" pitchFamily="18" charset="0"/>
                          <a:cs typeface="Times New Roman" panose="02020603050405020304" pitchFamily="18" charset="0"/>
                        </a:rPr>
                        <a:t>atribuição de um SIM a lista de conferência deve apenas incluir detalhes específicos à entrega que está sendo feita e que não sejam cobertas por outras instruções. Se a questão 4.2.9.1 receber um  NÃO esta também deverá receber um NÃO.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1773717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29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68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475160214"/>
              </p:ext>
            </p:extLst>
          </p:nvPr>
        </p:nvGraphicFramePr>
        <p:xfrm>
          <a:off x="251520" y="3541452"/>
          <a:ext cx="8712968" cy="2971800"/>
        </p:xfrm>
        <a:graphic>
          <a:graphicData uri="http://schemas.openxmlformats.org/drawingml/2006/table">
            <a:tbl>
              <a:tblPr>
                <a:tableStyleId>{5C22544A-7EE6-4342-B048-85BDC9FD1C3A}</a:tableStyleId>
              </a:tblPr>
              <a:tblGrid>
                <a:gridCol w="8712968"/>
              </a:tblGrid>
              <a:tr h="11049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4.3.1.1a    Escolher aleatoriamente </a:t>
                      </a:r>
                      <a:r>
                        <a:rPr lang="pt-BR" sz="1600" u="none" strike="noStrike" dirty="0">
                          <a:effectLst/>
                          <a:latin typeface="Times New Roman" panose="02020603050405020304" pitchFamily="18" charset="0"/>
                          <a:cs typeface="Times New Roman" panose="02020603050405020304" pitchFamily="18" charset="0"/>
                        </a:rPr>
                        <a:t>diversas entregas. Pontuar  a cada item registrado adequadamente para cada entrega. A identificação do pedido deve estar na ordem de coleta ou nota fiscal. Quando não houver número de pedido do cliente os registros devem ser aceitos sem número de pedido.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8582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as placas dos veículos/equipamentos são mencionados nos documentos de transporte, pedir amostra aleatória.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57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4.3.1.1c</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no pedido de programação ou na Ordem de coleta.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2387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4.3.1.1d      Verificar </a:t>
                      </a:r>
                      <a:r>
                        <a:rPr lang="pt-BR" sz="1600" u="none" strike="noStrike" dirty="0">
                          <a:effectLst/>
                          <a:latin typeface="Times New Roman" panose="02020603050405020304" pitchFamily="18" charset="0"/>
                          <a:cs typeface="Times New Roman" panose="02020603050405020304" pitchFamily="18" charset="0"/>
                        </a:rPr>
                        <a:t>na Ordem de coleta ou no documento fiscal de transporte.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254163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a:t>
            </a:r>
            <a:endParaRPr lang="pt-BR" sz="3600" dirty="0">
              <a:solidFill>
                <a:schemeClr val="bg1"/>
              </a:solidFill>
              <a:latin typeface="Times New Roman" pitchFamily="18" charset="0"/>
              <a:cs typeface="Times New Roman" pitchFamily="18" charset="0"/>
            </a:endParaRPr>
          </a:p>
        </p:txBody>
      </p:sp>
      <p:graphicFrame>
        <p:nvGraphicFramePr>
          <p:cNvPr id="4" name="Diagrama 3"/>
          <p:cNvGraphicFramePr/>
          <p:nvPr>
            <p:extLst>
              <p:ext uri="{D42A27DB-BD31-4B8C-83A1-F6EECF244321}">
                <p14:modId xmlns:p14="http://schemas.microsoft.com/office/powerpoint/2010/main" val="2840990649"/>
              </p:ext>
            </p:extLst>
          </p:nvPr>
        </p:nvGraphicFramePr>
        <p:xfrm>
          <a:off x="1907704" y="1268760"/>
          <a:ext cx="633670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484751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30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 y="635153"/>
            <a:ext cx="909919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08921161"/>
              </p:ext>
            </p:extLst>
          </p:nvPr>
        </p:nvGraphicFramePr>
        <p:xfrm>
          <a:off x="1184541" y="2847694"/>
          <a:ext cx="5115651" cy="3250047"/>
        </p:xfrm>
        <a:graphic>
          <a:graphicData uri="http://schemas.openxmlformats.org/drawingml/2006/table">
            <a:tbl>
              <a:tblPr>
                <a:tableStyleId>{5C22544A-7EE6-4342-B048-85BDC9FD1C3A}</a:tableStyleId>
              </a:tblPr>
              <a:tblGrid>
                <a:gridCol w="5115651"/>
              </a:tblGrid>
              <a:tr h="13398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4.3.1.1e Verificar </a:t>
                      </a:r>
                      <a:r>
                        <a:rPr lang="pt-BR" sz="1600" u="none" strike="noStrike" dirty="0">
                          <a:effectLst/>
                          <a:latin typeface="Times New Roman" panose="02020603050405020304" pitchFamily="18" charset="0"/>
                          <a:cs typeface="Times New Roman" panose="02020603050405020304" pitchFamily="18" charset="0"/>
                        </a:rPr>
                        <a:t>na Ordem de Coleta e Conhecimento de Transporte eletrônico e  Documento de Auxiliar do Conhecimento de Transporte </a:t>
                      </a:r>
                      <a:r>
                        <a:rPr lang="pt-BR" sz="1600" u="none" strike="noStrike" dirty="0" smtClean="0">
                          <a:effectLst/>
                          <a:latin typeface="Times New Roman" panose="02020603050405020304" pitchFamily="18" charset="0"/>
                          <a:cs typeface="Times New Roman" panose="02020603050405020304" pitchFamily="18" charset="0"/>
                        </a:rPr>
                        <a:t>Eletrônico</a:t>
                      </a:r>
                      <a:r>
                        <a:rPr lang="pt-BR" sz="1600" u="none" strike="noStrike" dirty="0">
                          <a:effectLst/>
                          <a:latin typeface="Times New Roman" panose="02020603050405020304" pitchFamily="18" charset="0"/>
                          <a:cs typeface="Times New Roman" panose="02020603050405020304" pitchFamily="18" charset="0"/>
                        </a:rPr>
                        <a:t>, assinados e datados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674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4.3.1.1f Verificar </a:t>
                      </a:r>
                      <a:r>
                        <a:rPr lang="pt-BR" sz="1600" u="none" strike="noStrike" dirty="0">
                          <a:effectLst/>
                          <a:latin typeface="Times New Roman" panose="02020603050405020304" pitchFamily="18" charset="0"/>
                          <a:cs typeface="Times New Roman" panose="02020603050405020304" pitchFamily="18" charset="0"/>
                        </a:rPr>
                        <a:t>no pedido de programação , acordo, contrato de prestação de serviços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674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4.3.1.1g</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na Ordem de coleta ou no documento fiscal de transporte.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674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4.3.1.1h</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no comprovante de entrega  assinado sem ressalvas.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13943262"/>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40426"/>
            <a:ext cx="9138186" cy="51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73" y="1163352"/>
            <a:ext cx="9138186"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57699497"/>
              </p:ext>
            </p:extLst>
          </p:nvPr>
        </p:nvGraphicFramePr>
        <p:xfrm>
          <a:off x="1331640" y="3717032"/>
          <a:ext cx="5541533" cy="3012671"/>
        </p:xfrm>
        <a:graphic>
          <a:graphicData uri="http://schemas.openxmlformats.org/drawingml/2006/table">
            <a:tbl>
              <a:tblPr>
                <a:tableStyleId>{5C22544A-7EE6-4342-B048-85BDC9FD1C3A}</a:tableStyleId>
              </a:tblPr>
              <a:tblGrid>
                <a:gridCol w="5541533"/>
              </a:tblGrid>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4.3.1.1.i   Verificar </a:t>
                      </a:r>
                      <a:r>
                        <a:rPr lang="pt-BR" sz="1600" u="none" strike="noStrike" dirty="0">
                          <a:effectLst/>
                          <a:latin typeface="Times New Roman" panose="02020603050405020304" pitchFamily="18" charset="0"/>
                          <a:cs typeface="Times New Roman" panose="02020603050405020304" pitchFamily="18" charset="0"/>
                        </a:rPr>
                        <a:t>como são feitos os registros das rotas planejadas e utilizadas.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989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4.3.1.1j</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registros de limpeza utilizados.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040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4.3.1.1k</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Certificados de Descontaminação, conforme amostragem da tabela de dimensionamento.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1337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4.3.1.1l    Verificar </a:t>
                      </a:r>
                      <a:r>
                        <a:rPr lang="pt-BR" sz="1600" u="none" strike="noStrike" dirty="0">
                          <a:effectLst/>
                          <a:latin typeface="Times New Roman" panose="02020603050405020304" pitchFamily="18" charset="0"/>
                          <a:cs typeface="Times New Roman" panose="02020603050405020304" pitchFamily="18" charset="0"/>
                        </a:rPr>
                        <a:t>se consta no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8671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4.3.1.1.m Verificar </a:t>
                      </a:r>
                      <a:r>
                        <a:rPr lang="pt-BR" sz="1600" u="none" strike="noStrike" dirty="0">
                          <a:effectLst/>
                          <a:latin typeface="Times New Roman" panose="02020603050405020304" pitchFamily="18" charset="0"/>
                          <a:cs typeface="Times New Roman" panose="02020603050405020304" pitchFamily="18" charset="0"/>
                        </a:rPr>
                        <a:t>se consta no </a:t>
                      </a:r>
                      <a:r>
                        <a:rPr lang="pt-BR" sz="1600" u="none" strike="noStrike" dirty="0" err="1">
                          <a:effectLst/>
                          <a:latin typeface="Times New Roman" panose="02020603050405020304" pitchFamily="18" charset="0"/>
                          <a:cs typeface="Times New Roman" panose="02020603050405020304" pitchFamily="18" charset="0"/>
                        </a:rPr>
                        <a:t>Check</a:t>
                      </a:r>
                      <a:r>
                        <a:rPr lang="pt-BR" sz="1600" u="none" strike="noStrike" dirty="0">
                          <a:effectLst/>
                          <a:latin typeface="Times New Roman" panose="02020603050405020304" pitchFamily="18" charset="0"/>
                          <a:cs typeface="Times New Roman" panose="02020603050405020304" pitchFamily="18" charset="0"/>
                        </a:rPr>
                        <a:t> </a:t>
                      </a:r>
                      <a:r>
                        <a:rPr lang="pt-BR" sz="1600" u="none" strike="noStrike" dirty="0" err="1">
                          <a:effectLst/>
                          <a:latin typeface="Times New Roman" panose="02020603050405020304" pitchFamily="18" charset="0"/>
                          <a:cs typeface="Times New Roman" panose="02020603050405020304" pitchFamily="18" charset="0"/>
                        </a:rPr>
                        <a:t>list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92312766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7" name="Retângulo 6"/>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Planejamento de operações</a:t>
            </a:r>
            <a:endParaRPr lang="pt-BR" sz="3200" dirty="0">
              <a:solidFill>
                <a:schemeClr val="bg1"/>
              </a:solidFill>
              <a:latin typeface="Times New Roman" pitchFamily="18" charset="0"/>
              <a:cs typeface="Times New Roman" pitchFamily="18" charset="0"/>
            </a:endParaRPr>
          </a:p>
        </p:txBody>
      </p:sp>
      <p:pic>
        <p:nvPicPr>
          <p:cNvPr id="232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4" y="613855"/>
            <a:ext cx="9138186" cy="28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1240536"/>
              </p:ext>
            </p:extLst>
          </p:nvPr>
        </p:nvGraphicFramePr>
        <p:xfrm>
          <a:off x="1270477" y="3573016"/>
          <a:ext cx="4968552" cy="2697190"/>
        </p:xfrm>
        <a:graphic>
          <a:graphicData uri="http://schemas.openxmlformats.org/drawingml/2006/table">
            <a:tbl>
              <a:tblPr>
                <a:tableStyleId>{5C22544A-7EE6-4342-B048-85BDC9FD1C3A}</a:tableStyleId>
              </a:tblPr>
              <a:tblGrid>
                <a:gridCol w="4968552"/>
              </a:tblGrid>
              <a:tr h="8730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4.3.2.1a    Verificar </a:t>
                      </a:r>
                      <a:r>
                        <a:rPr lang="pt-BR" sz="1600" u="none" strike="noStrike" dirty="0">
                          <a:effectLst/>
                          <a:latin typeface="Times New Roman" panose="02020603050405020304" pitchFamily="18" charset="0"/>
                          <a:cs typeface="Times New Roman" panose="02020603050405020304" pitchFamily="18" charset="0"/>
                        </a:rPr>
                        <a:t>apólice  e natureza da cobertura por evento,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015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4.3.2.1b    Verificar </a:t>
                      </a:r>
                      <a:r>
                        <a:rPr lang="pt-BR" sz="1600" u="none" strike="noStrike" dirty="0">
                          <a:effectLst/>
                          <a:latin typeface="Times New Roman" panose="02020603050405020304" pitchFamily="18" charset="0"/>
                          <a:cs typeface="Times New Roman" panose="02020603050405020304" pitchFamily="18" charset="0"/>
                        </a:rPr>
                        <a:t>apólice e natureza da cobertura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2253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4.3.2.1c  Coberturas </a:t>
                      </a:r>
                      <a:r>
                        <a:rPr lang="pt-BR" sz="1600" u="none" strike="noStrike" dirty="0">
                          <a:effectLst/>
                          <a:latin typeface="Times New Roman" panose="02020603050405020304" pitchFamily="18" charset="0"/>
                          <a:cs typeface="Times New Roman" panose="02020603050405020304" pitchFamily="18" charset="0"/>
                        </a:rPr>
                        <a:t>legais e obrigatórias em relação a danos a terceiros, responsabilidade civil no transporte internacional.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29383826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1"/>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4598504" y="1556792"/>
            <a:ext cx="4464496" cy="46009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5. Segurança patrimonial e confidencialidade</a:t>
            </a:r>
          </a:p>
          <a:p>
            <a:pPr fontAlgn="auto">
              <a:spcAft>
                <a:spcPts val="0"/>
              </a:spcAft>
            </a:pPr>
            <a:endParaRPr lang="pt-BR" sz="1800" b="1"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Espera-se que a devida atenção seja dada aos aspectos de segurança que Afetam as informações e propriedades dos clientes. </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O auditor examinará normas e procedimentos, controle de acesso e inspeções  regulares de segurança.</a:t>
            </a:r>
            <a:endParaRPr lang="pt-BR" sz="1800" dirty="0">
              <a:latin typeface="Times New Roman" panose="02020603050405020304" pitchFamily="18" charset="0"/>
              <a:cs typeface="Times New Roman" panose="02020603050405020304"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62139"/>
            <a:ext cx="4488498" cy="3322656"/>
          </a:xfrm>
          <a:prstGeom prst="rect">
            <a:avLst/>
          </a:prstGeom>
        </p:spPr>
      </p:pic>
    </p:spTree>
    <p:extLst>
      <p:ext uri="{BB962C8B-B14F-4D97-AF65-F5344CB8AC3E}">
        <p14:creationId xmlns:p14="http://schemas.microsoft.com/office/powerpoint/2010/main" val="262515955"/>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34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52300"/>
            <a:ext cx="9144000" cy="318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86614962"/>
              </p:ext>
            </p:extLst>
          </p:nvPr>
        </p:nvGraphicFramePr>
        <p:xfrm>
          <a:off x="251521" y="3933058"/>
          <a:ext cx="8712967" cy="2545508"/>
        </p:xfrm>
        <a:graphic>
          <a:graphicData uri="http://schemas.openxmlformats.org/drawingml/2006/table">
            <a:tbl>
              <a:tblPr>
                <a:tableStyleId>{5C22544A-7EE6-4342-B048-85BDC9FD1C3A}</a:tableStyleId>
              </a:tblPr>
              <a:tblGrid>
                <a:gridCol w="8712967"/>
              </a:tblGrid>
              <a:tr h="10310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5.1.1.1  Uma </a:t>
                      </a:r>
                      <a:r>
                        <a:rPr lang="pt-BR" sz="1600" u="none" strike="noStrike" dirty="0">
                          <a:effectLst/>
                          <a:latin typeface="Times New Roman" panose="02020603050405020304" pitchFamily="18" charset="0"/>
                          <a:cs typeface="Times New Roman" panose="02020603050405020304" pitchFamily="18" charset="0"/>
                        </a:rPr>
                        <a:t>política escrita é exigida para este capítulo, ainda que possa estar englobada em outros documentos. É preciso, no entanto, que essa política mantenha-se atualizada e que tenha a assinatura da alta direção ou de responsável por ela designado.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48332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5.1.1.2  Verificar </a:t>
                      </a:r>
                      <a:r>
                        <a:rPr lang="pt-BR" sz="1600" u="none" strike="noStrike" dirty="0">
                          <a:effectLst/>
                          <a:latin typeface="Times New Roman" panose="02020603050405020304" pitchFamily="18" charset="0"/>
                          <a:cs typeface="Times New Roman" panose="02020603050405020304" pitchFamily="18" charset="0"/>
                        </a:rPr>
                        <a:t>analisando procedimentos e fazendo perguntas aos funcionários.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03109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5.1.1.3  Marcar </a:t>
                      </a:r>
                      <a:r>
                        <a:rPr lang="pt-BR" sz="1600" u="none" strike="noStrike" dirty="0">
                          <a:effectLst/>
                          <a:latin typeface="Times New Roman" panose="02020603050405020304" pitchFamily="18" charset="0"/>
                          <a:cs typeface="Times New Roman" panose="02020603050405020304" pitchFamily="18" charset="0"/>
                        </a:rPr>
                        <a:t>"SIM" se houver um número de telefone do escritório, de casa ou celular. Instruções claras devem ser dadas para contato fora do horário  de trabalho. Isso pode ser parte do sistema de resposta a emergências e estar disponível na portaria.</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271456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44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0" y="552300"/>
            <a:ext cx="91440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44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80" y="1019025"/>
            <a:ext cx="9144000" cy="132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469647784"/>
              </p:ext>
            </p:extLst>
          </p:nvPr>
        </p:nvGraphicFramePr>
        <p:xfrm>
          <a:off x="1403648" y="2921503"/>
          <a:ext cx="5040560" cy="2715742"/>
        </p:xfrm>
        <a:graphic>
          <a:graphicData uri="http://schemas.openxmlformats.org/drawingml/2006/table">
            <a:tbl>
              <a:tblPr>
                <a:tableStyleId>{5C22544A-7EE6-4342-B048-85BDC9FD1C3A}</a:tableStyleId>
              </a:tblPr>
              <a:tblGrid>
                <a:gridCol w="5040560"/>
              </a:tblGrid>
              <a:tr h="152550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5.1.1.4  Verificar </a:t>
                      </a:r>
                      <a:r>
                        <a:rPr lang="pt-BR" sz="1600" u="none" strike="noStrike" dirty="0">
                          <a:effectLst/>
                          <a:latin typeface="Times New Roman" panose="02020603050405020304" pitchFamily="18" charset="0"/>
                          <a:cs typeface="Times New Roman" panose="02020603050405020304" pitchFamily="18" charset="0"/>
                        </a:rPr>
                        <a:t>a segurança do sistema interno de computadores, por exemplo, quanto ao uso de dados do cliente em paginas da internet ou processamento de pedidos.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19023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5.1.1.5 Verificar </a:t>
                      </a:r>
                      <a:r>
                        <a:rPr lang="pt-BR" sz="1600" u="none" strike="noStrike" dirty="0">
                          <a:effectLst/>
                          <a:latin typeface="Times New Roman" panose="02020603050405020304" pitchFamily="18" charset="0"/>
                          <a:cs typeface="Times New Roman" panose="02020603050405020304" pitchFamily="18" charset="0"/>
                        </a:rPr>
                        <a:t>se as instalações de armazenagem </a:t>
                      </a:r>
                      <a:r>
                        <a:rPr lang="pt-BR" sz="1600" u="none" strike="noStrike" dirty="0" smtClean="0">
                          <a:effectLst/>
                          <a:latin typeface="Times New Roman" panose="02020603050405020304" pitchFamily="18" charset="0"/>
                          <a:cs typeface="Times New Roman" panose="02020603050405020304" pitchFamily="18" charset="0"/>
                        </a:rPr>
                        <a:t>e/ou </a:t>
                      </a:r>
                      <a:r>
                        <a:rPr lang="pt-BR" sz="1600" u="none" strike="noStrike" dirty="0">
                          <a:effectLst/>
                          <a:latin typeface="Times New Roman" panose="02020603050405020304" pitchFamily="18" charset="0"/>
                          <a:cs typeface="Times New Roman" panose="02020603050405020304" pitchFamily="18" charset="0"/>
                        </a:rPr>
                        <a:t>pátio possuem sistema de câmeras de vídeo com central de CFTV.</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256" y="2884421"/>
            <a:ext cx="1905000" cy="2286000"/>
          </a:xfrm>
          <a:prstGeom prst="rect">
            <a:avLst/>
          </a:prstGeom>
        </p:spPr>
      </p:pic>
    </p:spTree>
    <p:extLst>
      <p:ext uri="{BB962C8B-B14F-4D97-AF65-F5344CB8AC3E}">
        <p14:creationId xmlns:p14="http://schemas.microsoft.com/office/powerpoint/2010/main" val="3099034724"/>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55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5" y="552301"/>
            <a:ext cx="9138372" cy="222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48134762"/>
              </p:ext>
            </p:extLst>
          </p:nvPr>
        </p:nvGraphicFramePr>
        <p:xfrm>
          <a:off x="1184541" y="3100540"/>
          <a:ext cx="5162457" cy="2830247"/>
        </p:xfrm>
        <a:graphic>
          <a:graphicData uri="http://schemas.openxmlformats.org/drawingml/2006/table">
            <a:tbl>
              <a:tblPr>
                <a:tableStyleId>{5C22544A-7EE6-4342-B048-85BDC9FD1C3A}</a:tableStyleId>
              </a:tblPr>
              <a:tblGrid>
                <a:gridCol w="5162457"/>
              </a:tblGrid>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5.1.2.1 Marcar </a:t>
                      </a:r>
                      <a:r>
                        <a:rPr lang="pt-BR" sz="1600" u="none" strike="noStrike" dirty="0">
                          <a:effectLst/>
                          <a:latin typeface="Times New Roman" panose="02020603050405020304" pitchFamily="18" charset="0"/>
                          <a:cs typeface="Times New Roman" panose="02020603050405020304" pitchFamily="18" charset="0"/>
                        </a:rPr>
                        <a:t>"SIM"  para qualquer  método efetivo de controle. A presença, por exemplo, de guarda de segurança ou de cartão eletrônico de acesso, etc.</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975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5.1.2.2 Chaves </a:t>
                      </a:r>
                      <a:r>
                        <a:rPr lang="pt-BR" sz="1600" u="none" strike="noStrike" dirty="0">
                          <a:effectLst/>
                          <a:latin typeface="Times New Roman" panose="02020603050405020304" pitchFamily="18" charset="0"/>
                          <a:cs typeface="Times New Roman" panose="02020603050405020304" pitchFamily="18" charset="0"/>
                        </a:rPr>
                        <a:t>de reserva devem ser mantidas trancadas e sob controle de um responsável. Marcar "SIM"  para um sistema de controle de chaves.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7952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5.1.2.3 Verificar </a:t>
                      </a:r>
                      <a:r>
                        <a:rPr lang="pt-BR" sz="1600" u="none" strike="noStrike" dirty="0">
                          <a:effectLst/>
                          <a:latin typeface="Times New Roman" panose="02020603050405020304" pitchFamily="18" charset="0"/>
                          <a:cs typeface="Times New Roman" panose="02020603050405020304" pitchFamily="18" charset="0"/>
                        </a:rPr>
                        <a:t>se existem sistemas seguros de proteção para as instalações e equipamentos.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38772060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Segurança Patrimonial e confidencialidade</a:t>
            </a:r>
            <a:endParaRPr lang="pt-BR" sz="3200" dirty="0">
              <a:solidFill>
                <a:schemeClr val="bg1"/>
              </a:solidFill>
              <a:latin typeface="Times New Roman" pitchFamily="18" charset="0"/>
              <a:cs typeface="Times New Roman" pitchFamily="18" charset="0"/>
            </a:endParaRPr>
          </a:p>
        </p:txBody>
      </p:sp>
      <p:pic>
        <p:nvPicPr>
          <p:cNvPr id="2365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0082"/>
            <a:ext cx="9144000" cy="151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42477919"/>
              </p:ext>
            </p:extLst>
          </p:nvPr>
        </p:nvGraphicFramePr>
        <p:xfrm>
          <a:off x="1331640" y="2695127"/>
          <a:ext cx="4824536" cy="2041376"/>
        </p:xfrm>
        <a:graphic>
          <a:graphicData uri="http://schemas.openxmlformats.org/drawingml/2006/table">
            <a:tbl>
              <a:tblPr>
                <a:tableStyleId>{5C22544A-7EE6-4342-B048-85BDC9FD1C3A}</a:tableStyleId>
              </a:tblPr>
              <a:tblGrid>
                <a:gridCol w="4824536"/>
              </a:tblGrid>
              <a:tr h="204137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5.1.3.1  Deve </a:t>
                      </a:r>
                      <a:r>
                        <a:rPr lang="pt-BR" sz="1600" u="none" strike="noStrike" dirty="0">
                          <a:effectLst/>
                          <a:latin typeface="Times New Roman" panose="02020603050405020304" pitchFamily="18" charset="0"/>
                          <a:cs typeface="Times New Roman" panose="02020603050405020304" pitchFamily="18" charset="0"/>
                        </a:rPr>
                        <a:t>haver disponível registros de inspeções e testes dos sistemas de segurança da empresa (CFTV, fechamento/abertura de portões automáticos, portas </a:t>
                      </a:r>
                      <a:r>
                        <a:rPr lang="pt-BR" sz="1600" u="none" strike="noStrike" dirty="0" err="1" smtClean="0">
                          <a:effectLst/>
                          <a:latin typeface="Times New Roman" panose="02020603050405020304" pitchFamily="18" charset="0"/>
                          <a:cs typeface="Times New Roman" panose="02020603050405020304" pitchFamily="18" charset="0"/>
                        </a:rPr>
                        <a:t>intertravadas</a:t>
                      </a:r>
                      <a:r>
                        <a:rPr lang="pt-BR" sz="1600" u="none" strike="noStrike" dirty="0">
                          <a:effectLst/>
                          <a:latin typeface="Times New Roman" panose="02020603050405020304" pitchFamily="18" charset="0"/>
                          <a:cs typeface="Times New Roman" panose="02020603050405020304" pitchFamily="18" charset="0"/>
                        </a:rPr>
                        <a:t>, cercas, sistemas </a:t>
                      </a:r>
                      <a:r>
                        <a:rPr lang="pt-BR" sz="1600" u="none" strike="noStrike" dirty="0" smtClean="0">
                          <a:effectLst/>
                          <a:latin typeface="Times New Roman" panose="02020603050405020304" pitchFamily="18" charset="0"/>
                          <a:cs typeface="Times New Roman" panose="02020603050405020304" pitchFamily="18" charset="0"/>
                        </a:rPr>
                        <a:t>eletroeletrônicos </a:t>
                      </a:r>
                      <a:r>
                        <a:rPr lang="pt-BR" sz="1600" u="none" strike="noStrike" dirty="0">
                          <a:effectLst/>
                          <a:latin typeface="Times New Roman" panose="02020603050405020304" pitchFamily="18" charset="0"/>
                          <a:cs typeface="Times New Roman" panose="02020603050405020304" pitchFamily="18" charset="0"/>
                        </a:rPr>
                        <a:t>de alarmes) , para verificar se estão efetivamente funcionando.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207" y="2660915"/>
            <a:ext cx="2350266" cy="2350267"/>
          </a:xfrm>
          <a:prstGeom prst="rect">
            <a:avLst/>
          </a:prstGeom>
        </p:spPr>
      </p:pic>
    </p:spTree>
    <p:extLst>
      <p:ext uri="{BB962C8B-B14F-4D97-AF65-F5344CB8AC3E}">
        <p14:creationId xmlns:p14="http://schemas.microsoft.com/office/powerpoint/2010/main" val="1661060767"/>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1"/>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Inspeção local</a:t>
            </a:r>
            <a:endParaRPr lang="pt-BR" sz="32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3197771" y="1124397"/>
            <a:ext cx="5750768" cy="47449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6. Inspeção no local </a:t>
            </a:r>
            <a:br>
              <a:rPr lang="pt-BR" sz="1800" b="1" dirty="0" smtClean="0">
                <a:latin typeface="Times New Roman" panose="02020603050405020304" pitchFamily="18" charset="0"/>
                <a:cs typeface="Times New Roman" panose="02020603050405020304" pitchFamily="18" charset="0"/>
              </a:rPr>
            </a:br>
            <a:endParaRPr lang="pt-BR" sz="1800" b="1"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O SASSMAQ impõe a necessidade de avaliação de alguns elementos físicos  para que se obtenha uma noção das condições das instalações e dos aspectos  de SSMA e Qualidade da operação. </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Além da existência de uma condição favorável aos riscos das operações é observado a manutenção predial, inspeção e testes de equipamentos de proteção da edificação e registros e licenças para a operação da empresa.</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fontAlgn="auto">
              <a:spcAft>
                <a:spcPts val="0"/>
              </a:spcAft>
            </a:pPr>
            <a:endParaRPr lang="pt-BR" sz="18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56" y="1844825"/>
            <a:ext cx="2124044" cy="3304068"/>
          </a:xfrm>
          <a:prstGeom prst="rect">
            <a:avLst/>
          </a:prstGeom>
        </p:spPr>
      </p:pic>
    </p:spTree>
    <p:extLst>
      <p:ext uri="{BB962C8B-B14F-4D97-AF65-F5344CB8AC3E}">
        <p14:creationId xmlns:p14="http://schemas.microsoft.com/office/powerpoint/2010/main" val="1060903768"/>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375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91" y="613855"/>
            <a:ext cx="8784976" cy="288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105070859"/>
              </p:ext>
            </p:extLst>
          </p:nvPr>
        </p:nvGraphicFramePr>
        <p:xfrm>
          <a:off x="129283" y="3584146"/>
          <a:ext cx="8856984" cy="3121228"/>
        </p:xfrm>
        <a:graphic>
          <a:graphicData uri="http://schemas.openxmlformats.org/drawingml/2006/table">
            <a:tbl>
              <a:tblPr>
                <a:tableStyleId>{5C22544A-7EE6-4342-B048-85BDC9FD1C3A}</a:tableStyleId>
              </a:tblPr>
              <a:tblGrid>
                <a:gridCol w="8856984"/>
              </a:tblGrid>
              <a:tr h="106822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   O </a:t>
                      </a:r>
                      <a:r>
                        <a:rPr lang="pt-BR" sz="1600" u="none" strike="noStrike" dirty="0">
                          <a:effectLst/>
                          <a:latin typeface="Times New Roman" panose="02020603050405020304" pitchFamily="18" charset="0"/>
                          <a:cs typeface="Times New Roman" panose="02020603050405020304" pitchFamily="18" charset="0"/>
                        </a:rPr>
                        <a:t>local deve ter todas as licenças ambientais e operacionais necessárias </a:t>
                      </a:r>
                      <a:r>
                        <a:rPr lang="pt-BR" sz="1600" u="none" strike="noStrike" dirty="0" smtClean="0">
                          <a:effectLst/>
                          <a:latin typeface="Times New Roman" panose="02020603050405020304" pitchFamily="18" charset="0"/>
                          <a:cs typeface="Times New Roman" panose="02020603050405020304" pitchFamily="18" charset="0"/>
                        </a:rPr>
                        <a:t>para </a:t>
                      </a:r>
                      <a:r>
                        <a:rPr lang="pt-BR" sz="1600" u="none" strike="noStrike" dirty="0">
                          <a:effectLst/>
                          <a:latin typeface="Times New Roman" panose="02020603050405020304" pitchFamily="18" charset="0"/>
                          <a:cs typeface="Times New Roman" panose="02020603050405020304" pitchFamily="18" charset="0"/>
                        </a:rPr>
                        <a:t>as atividades desempenhadas no local, por exemplo, instalações de abastecimento, oficinas de manutenção, armazenagem temporária de produtos embalados. O </a:t>
                      </a:r>
                      <a:r>
                        <a:rPr lang="pt-BR" sz="1600" u="none" strike="noStrike" dirty="0" smtClean="0">
                          <a:effectLst/>
                          <a:latin typeface="Times New Roman" panose="02020603050405020304" pitchFamily="18" charset="0"/>
                          <a:cs typeface="Times New Roman" panose="02020603050405020304" pitchFamily="18" charset="0"/>
                        </a:rPr>
                        <a:t>auditor </a:t>
                      </a:r>
                      <a:r>
                        <a:rPr lang="pt-BR" sz="1600" u="none" strike="noStrike" dirty="0">
                          <a:effectLst/>
                          <a:latin typeface="Times New Roman" panose="02020603050405020304" pitchFamily="18" charset="0"/>
                          <a:cs typeface="Times New Roman" panose="02020603050405020304" pitchFamily="18" charset="0"/>
                        </a:rPr>
                        <a:t>deve verificar  as licenças disponíveis e as atividades desempenhadas.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63055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   O </a:t>
                      </a:r>
                      <a:r>
                        <a:rPr lang="pt-BR" sz="1600" u="none" strike="noStrike" dirty="0">
                          <a:effectLst/>
                          <a:latin typeface="Times New Roman" panose="02020603050405020304" pitchFamily="18" charset="0"/>
                          <a:cs typeface="Times New Roman" panose="02020603050405020304" pitchFamily="18" charset="0"/>
                        </a:rPr>
                        <a:t>sistema de iluminação do local deve ser </a:t>
                      </a:r>
                      <a:r>
                        <a:rPr lang="pt-BR" sz="1600" u="none" strike="noStrike" dirty="0" smtClean="0">
                          <a:effectLst/>
                          <a:latin typeface="Times New Roman" panose="02020603050405020304" pitchFamily="18" charset="0"/>
                          <a:cs typeface="Times New Roman" panose="02020603050405020304" pitchFamily="18" charset="0"/>
                        </a:rPr>
                        <a:t>tal,</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que </a:t>
                      </a:r>
                      <a:r>
                        <a:rPr lang="pt-BR" sz="1600" u="none" strike="noStrike" dirty="0">
                          <a:effectLst/>
                          <a:latin typeface="Times New Roman" panose="02020603050405020304" pitchFamily="18" charset="0"/>
                          <a:cs typeface="Times New Roman" panose="02020603050405020304" pitchFamily="18" charset="0"/>
                        </a:rPr>
                        <a:t>todos os movimentos e operações possam ser monitorados sem restrições e riscos á segurança.</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62127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6.1.3   Organização </a:t>
                      </a:r>
                      <a:r>
                        <a:rPr lang="pt-BR" sz="1600" u="none" strike="noStrike" dirty="0">
                          <a:effectLst/>
                          <a:latin typeface="Times New Roman" panose="02020603050405020304" pitchFamily="18" charset="0"/>
                          <a:cs typeface="Times New Roman" panose="02020603050405020304" pitchFamily="18" charset="0"/>
                        </a:rPr>
                        <a:t>e limpeza são uma boa indicação da eficiência organizacional das operações do local avaliado. Boa organização ajuda a evitar acidentes.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0117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6.1.4  Comunicação </a:t>
                      </a:r>
                      <a:r>
                        <a:rPr lang="pt-BR" sz="1600" u="none" strike="noStrike" dirty="0">
                          <a:effectLst/>
                          <a:latin typeface="Times New Roman" panose="02020603050405020304" pitchFamily="18" charset="0"/>
                          <a:cs typeface="Times New Roman" panose="02020603050405020304" pitchFamily="18" charset="0"/>
                        </a:rPr>
                        <a:t>no local é importante para informar a todos os funcionários a ocorrência de uma emergência. Instruções e planos de abandono de área podem ser vitais para a segurança do local avaliado.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6182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3" name="Retângulo 2"/>
          <p:cNvSpPr/>
          <p:nvPr/>
        </p:nvSpPr>
        <p:spPr>
          <a:xfrm>
            <a:off x="915100" y="1081794"/>
            <a:ext cx="7772964" cy="1477328"/>
          </a:xfrm>
          <a:prstGeom prst="rect">
            <a:avLst/>
          </a:prstGeom>
        </p:spPr>
        <p:txBody>
          <a:bodyPr wrap="square">
            <a:spAutoFit/>
          </a:bodyPr>
          <a:lstStyle/>
          <a:p>
            <a:pPr algn="just" eaLnBrk="1" hangingPunct="1"/>
            <a:r>
              <a:rPr lang="pt-BR" dirty="0">
                <a:solidFill>
                  <a:schemeClr val="tx2">
                    <a:lumMod val="50000"/>
                  </a:schemeClr>
                </a:solidFill>
                <a:latin typeface="Times New Roman" panose="02020603050405020304" pitchFamily="18" charset="0"/>
                <a:cs typeface="Times New Roman" panose="02020603050405020304" pitchFamily="18" charset="0"/>
              </a:rPr>
              <a:t>APLICAÇÃO MODULAR </a:t>
            </a: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Módulo</a:t>
            </a:r>
            <a:r>
              <a:rPr lang="pt-BR" dirty="0">
                <a:solidFill>
                  <a:schemeClr val="tx2">
                    <a:lumMod val="50000"/>
                  </a:schemeClr>
                </a:solidFill>
                <a:latin typeface="Times New Roman" panose="02020603050405020304" pitchFamily="18" charset="0"/>
                <a:cs typeface="Times New Roman" panose="02020603050405020304" pitchFamily="18" charset="0"/>
              </a:rPr>
              <a:t>: transporte rodoviário</a:t>
            </a:r>
          </a:p>
          <a:p>
            <a:pPr algn="just" eaLnBrk="1" hangingPunct="1"/>
            <a:endParaRPr lang="pt-BR" dirty="0">
              <a:solidFill>
                <a:schemeClr val="tx2">
                  <a:lumMod val="50000"/>
                </a:schemeClr>
              </a:solidFill>
              <a:latin typeface="Times New Roman" panose="02020603050405020304" pitchFamily="18" charset="0"/>
              <a:cs typeface="Times New Roman" panose="02020603050405020304" pitchFamily="18" charset="0"/>
            </a:endParaRPr>
          </a:p>
          <a:p>
            <a:pPr algn="just" eaLnBrk="1" hangingPunct="1"/>
            <a:r>
              <a:rPr lang="pt-BR" dirty="0">
                <a:solidFill>
                  <a:schemeClr val="tx2">
                    <a:lumMod val="50000"/>
                  </a:schemeClr>
                </a:solidFill>
                <a:latin typeface="Times New Roman" panose="02020603050405020304" pitchFamily="18" charset="0"/>
                <a:cs typeface="Times New Roman" panose="02020603050405020304" pitchFamily="18" charset="0"/>
              </a:rPr>
              <a:t>Elementos Centrais ( c ) : -  gestão da empresa</a:t>
            </a:r>
          </a:p>
          <a:p>
            <a:pPr algn="just" eaLnBrk="1" hangingPunct="1"/>
            <a:r>
              <a:rPr lang="pt-BR" dirty="0" smtClean="0">
                <a:solidFill>
                  <a:schemeClr val="tx2">
                    <a:lumMod val="50000"/>
                  </a:schemeClr>
                </a:solidFill>
                <a:latin typeface="Times New Roman" panose="02020603050405020304" pitchFamily="18" charset="0"/>
                <a:cs typeface="Times New Roman" panose="02020603050405020304" pitchFamily="18" charset="0"/>
              </a:rPr>
              <a:t>Específico </a:t>
            </a:r>
            <a:r>
              <a:rPr lang="pt-BR" dirty="0">
                <a:solidFill>
                  <a:schemeClr val="tx2">
                    <a:lumMod val="50000"/>
                  </a:schemeClr>
                </a:solidFill>
                <a:latin typeface="Times New Roman" panose="02020603050405020304" pitchFamily="18" charset="0"/>
                <a:cs typeface="Times New Roman" panose="02020603050405020304" pitchFamily="18" charset="0"/>
              </a:rPr>
              <a:t>ou Rodoviário ( </a:t>
            </a:r>
            <a:r>
              <a:rPr lang="pt-BR" dirty="0" err="1">
                <a:solidFill>
                  <a:schemeClr val="tx2">
                    <a:lumMod val="50000"/>
                  </a:schemeClr>
                </a:solidFill>
                <a:latin typeface="Times New Roman" panose="02020603050405020304" pitchFamily="18" charset="0"/>
                <a:cs typeface="Times New Roman" panose="02020603050405020304" pitchFamily="18" charset="0"/>
              </a:rPr>
              <a:t>Ro</a:t>
            </a:r>
            <a:r>
              <a:rPr lang="pt-BR" dirty="0">
                <a:solidFill>
                  <a:schemeClr val="tx2">
                    <a:lumMod val="50000"/>
                  </a:schemeClr>
                </a:solidFill>
                <a:latin typeface="Times New Roman" panose="02020603050405020304" pitchFamily="18" charset="0"/>
                <a:cs typeface="Times New Roman" panose="02020603050405020304" pitchFamily="18" charset="0"/>
              </a:rPr>
              <a:t> ) : - operação da </a:t>
            </a:r>
            <a:r>
              <a:rPr lang="pt-BR" dirty="0" smtClean="0">
                <a:solidFill>
                  <a:schemeClr val="tx2">
                    <a:lumMod val="50000"/>
                  </a:schemeClr>
                </a:solidFill>
                <a:latin typeface="Times New Roman" panose="02020603050405020304" pitchFamily="18" charset="0"/>
                <a:cs typeface="Times New Roman" panose="02020603050405020304" pitchFamily="18" charset="0"/>
              </a:rPr>
              <a:t>empresa</a:t>
            </a:r>
            <a:endParaRPr lang="pt-BR"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6" name="CaixaDeTexto 5"/>
          <p:cNvSpPr txBox="1">
            <a:spLocks noChangeArrowheads="1"/>
          </p:cNvSpPr>
          <p:nvPr/>
        </p:nvSpPr>
        <p:spPr bwMode="auto">
          <a:xfrm>
            <a:off x="899592" y="2649978"/>
            <a:ext cx="7776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1800" b="0" dirty="0" smtClean="0">
                <a:solidFill>
                  <a:schemeClr val="tx2">
                    <a:lumMod val="50000"/>
                  </a:schemeClr>
                </a:solidFill>
              </a:rPr>
              <a:t>TIPO DE QUESTÕES : </a:t>
            </a:r>
            <a:endParaRPr lang="pt-BR" sz="1800" b="0" dirty="0">
              <a:solidFill>
                <a:schemeClr val="tx2">
                  <a:lumMod val="50000"/>
                </a:schemeClr>
              </a:solidFill>
            </a:endParaRPr>
          </a:p>
          <a:p>
            <a:pPr algn="just" eaLnBrk="1" hangingPunct="1"/>
            <a:endParaRPr lang="pt-BR" sz="1800" b="0" dirty="0" smtClean="0">
              <a:solidFill>
                <a:schemeClr val="tx2">
                  <a:lumMod val="50000"/>
                </a:schemeClr>
              </a:solidFill>
            </a:endParaRPr>
          </a:p>
          <a:p>
            <a:pPr algn="just" eaLnBrk="1" hangingPunct="1"/>
            <a:r>
              <a:rPr lang="pt-BR" sz="1800" b="0" dirty="0" smtClean="0">
                <a:solidFill>
                  <a:schemeClr val="tx2">
                    <a:lumMod val="50000"/>
                  </a:schemeClr>
                </a:solidFill>
              </a:rPr>
              <a:t>Mandatórias </a:t>
            </a:r>
            <a:r>
              <a:rPr lang="pt-BR" sz="1800" b="0" dirty="0">
                <a:solidFill>
                  <a:schemeClr val="tx2">
                    <a:lumMod val="50000"/>
                  </a:schemeClr>
                </a:solidFill>
              </a:rPr>
              <a:t>(M)  = 100% de </a:t>
            </a:r>
            <a:r>
              <a:rPr lang="pt-BR" sz="1800" b="0" dirty="0" smtClean="0">
                <a:solidFill>
                  <a:schemeClr val="tx2">
                    <a:lumMod val="50000"/>
                  </a:schemeClr>
                </a:solidFill>
              </a:rPr>
              <a:t>atendimento na primeira  avaliação e reavaliações.   São relacionadas a atendimento a legislação e normas e quesitos requeridos pelas indústrias.</a:t>
            </a:r>
            <a:endParaRPr lang="pt-BR" sz="1800" b="0" dirty="0">
              <a:solidFill>
                <a:schemeClr val="tx2">
                  <a:lumMod val="50000"/>
                </a:schemeClr>
              </a:solidFill>
            </a:endParaRPr>
          </a:p>
          <a:p>
            <a:pPr algn="just" eaLnBrk="1" hangingPunct="1"/>
            <a:r>
              <a:rPr lang="pt-BR" sz="1800" b="0" dirty="0" smtClean="0">
                <a:solidFill>
                  <a:schemeClr val="tx2">
                    <a:lumMod val="50000"/>
                  </a:schemeClr>
                </a:solidFill>
              </a:rPr>
              <a:t> </a:t>
            </a:r>
            <a:endParaRPr lang="pt-BR" sz="1800" b="0" dirty="0">
              <a:solidFill>
                <a:schemeClr val="tx2">
                  <a:lumMod val="50000"/>
                </a:schemeClr>
              </a:solidFill>
            </a:endParaRPr>
          </a:p>
          <a:p>
            <a:pPr algn="just" eaLnBrk="1" hangingPunct="1"/>
            <a:r>
              <a:rPr lang="pt-BR" sz="1800" b="0" dirty="0">
                <a:solidFill>
                  <a:schemeClr val="tx2">
                    <a:lumMod val="50000"/>
                  </a:schemeClr>
                </a:solidFill>
              </a:rPr>
              <a:t>Industriais </a:t>
            </a:r>
            <a:r>
              <a:rPr lang="pt-BR" sz="1800" b="0" dirty="0" smtClean="0">
                <a:solidFill>
                  <a:schemeClr val="tx2">
                    <a:lumMod val="50000"/>
                  </a:schemeClr>
                </a:solidFill>
              </a:rPr>
              <a:t>    (</a:t>
            </a:r>
            <a:r>
              <a:rPr lang="pt-BR" sz="1800" b="0" dirty="0">
                <a:solidFill>
                  <a:schemeClr val="tx2">
                    <a:lumMod val="50000"/>
                  </a:schemeClr>
                </a:solidFill>
              </a:rPr>
              <a:t>I ) = 70 % de </a:t>
            </a:r>
            <a:r>
              <a:rPr lang="pt-BR" sz="1800" b="0" dirty="0" smtClean="0">
                <a:solidFill>
                  <a:schemeClr val="tx2">
                    <a:lumMod val="50000"/>
                  </a:schemeClr>
                </a:solidFill>
              </a:rPr>
              <a:t>atendimentos  na primeira avaliação e 85% nas reavaliações.  São questões da indústria</a:t>
            </a:r>
          </a:p>
          <a:p>
            <a:pPr algn="just" eaLnBrk="1" hangingPunct="1"/>
            <a:endParaRPr lang="pt-BR" sz="1800" b="0" dirty="0">
              <a:solidFill>
                <a:schemeClr val="tx2">
                  <a:lumMod val="50000"/>
                </a:schemeClr>
              </a:solidFill>
            </a:endParaRPr>
          </a:p>
          <a:p>
            <a:pPr algn="just" eaLnBrk="1" hangingPunct="1"/>
            <a:r>
              <a:rPr lang="pt-BR" sz="1800" b="0" dirty="0" smtClean="0">
                <a:solidFill>
                  <a:schemeClr val="tx2">
                    <a:lumMod val="50000"/>
                  </a:schemeClr>
                </a:solidFill>
              </a:rPr>
              <a:t>Desejáveis  (</a:t>
            </a:r>
            <a:r>
              <a:rPr lang="pt-BR" sz="1800" b="0" dirty="0">
                <a:solidFill>
                  <a:schemeClr val="tx2">
                    <a:lumMod val="50000"/>
                  </a:schemeClr>
                </a:solidFill>
              </a:rPr>
              <a:t>D) = </a:t>
            </a:r>
            <a:r>
              <a:rPr lang="pt-BR" sz="1800" b="0" dirty="0" smtClean="0">
                <a:solidFill>
                  <a:schemeClr val="tx2">
                    <a:lumMod val="50000"/>
                  </a:schemeClr>
                </a:solidFill>
              </a:rPr>
              <a:t> livre na primeira avaliação e 40% nas reavaliações. São </a:t>
            </a:r>
            <a:r>
              <a:rPr lang="pt-BR" sz="1800" b="0" dirty="0">
                <a:solidFill>
                  <a:schemeClr val="tx2">
                    <a:lumMod val="50000"/>
                  </a:schemeClr>
                </a:solidFill>
              </a:rPr>
              <a:t>melhorias no </a:t>
            </a:r>
            <a:r>
              <a:rPr lang="pt-BR" sz="1800" b="0" dirty="0" smtClean="0">
                <a:solidFill>
                  <a:schemeClr val="tx2">
                    <a:lumMod val="50000"/>
                  </a:schemeClr>
                </a:solidFill>
              </a:rPr>
              <a:t>sistema e podem significar a diferença para a qualificação adicional da indústria.</a:t>
            </a:r>
            <a:endParaRPr lang="pt-BR" sz="1800" b="0" dirty="0">
              <a:solidFill>
                <a:schemeClr val="tx2">
                  <a:lumMod val="50000"/>
                </a:schemeClr>
              </a:solidFill>
            </a:endParaRPr>
          </a:p>
        </p:txBody>
      </p:sp>
    </p:spTree>
    <p:extLst>
      <p:ext uri="{BB962C8B-B14F-4D97-AF65-F5344CB8AC3E}">
        <p14:creationId xmlns:p14="http://schemas.microsoft.com/office/powerpoint/2010/main" val="255040976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385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1" y="613855"/>
            <a:ext cx="9144000" cy="250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2536581527"/>
              </p:ext>
            </p:extLst>
          </p:nvPr>
        </p:nvGraphicFramePr>
        <p:xfrm>
          <a:off x="110233" y="3436163"/>
          <a:ext cx="8856984" cy="3186983"/>
        </p:xfrm>
        <a:graphic>
          <a:graphicData uri="http://schemas.openxmlformats.org/drawingml/2006/table">
            <a:tbl>
              <a:tblPr>
                <a:tableStyleId>{5C22544A-7EE6-4342-B048-85BDC9FD1C3A}</a:tableStyleId>
              </a:tblPr>
              <a:tblGrid>
                <a:gridCol w="8856984"/>
              </a:tblGrid>
              <a:tr h="7118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6.1.5</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Calçadas </a:t>
                      </a:r>
                      <a:r>
                        <a:rPr lang="pt-BR" sz="1600" u="none" strike="noStrike" dirty="0">
                          <a:effectLst/>
                          <a:latin typeface="Times New Roman" panose="02020603050405020304" pitchFamily="18" charset="0"/>
                          <a:cs typeface="Times New Roman" panose="02020603050405020304" pitchFamily="18" charset="0"/>
                        </a:rPr>
                        <a:t>e caminhos demarcados impedem o fluxo de tráfego descontrolado no local e protegem pedestres por meio de rotas organizadas. Devem ser demarcados com sinalização permanente, exemplo pintura das  faixas de piso.</a:t>
                      </a:r>
                      <a:endParaRPr lang="pt-BR" sz="1600" b="0" i="0" u="none" strike="noStrike" dirty="0">
                        <a:solidFill>
                          <a:srgbClr val="244062"/>
                        </a:solidFill>
                        <a:effectLst/>
                        <a:latin typeface="Times New Roman" panose="02020603050405020304" pitchFamily="18" charset="0"/>
                        <a:cs typeface="Times New Roman" panose="02020603050405020304" pitchFamily="18" charset="0"/>
                      </a:endParaRPr>
                    </a:p>
                  </a:txBody>
                  <a:tcPr marL="0" marR="0" marT="0" marB="0" anchor="ctr"/>
                </a:tc>
              </a:tr>
              <a:tr h="69745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6.1.6  Há </a:t>
                      </a:r>
                      <a:r>
                        <a:rPr lang="pt-BR" sz="1600" u="none" strike="noStrike" dirty="0">
                          <a:effectLst/>
                          <a:latin typeface="Times New Roman" panose="02020603050405020304" pitchFamily="18" charset="0"/>
                          <a:cs typeface="Times New Roman" panose="02020603050405020304" pitchFamily="18" charset="0"/>
                        </a:rPr>
                        <a:t>a certeza de que as pessoas podem evacuar o prédio em caso de emergência? Duas saídas podem ser vitais para evitar que pessoas fiquem presas.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04618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6.1.7  Para </a:t>
                      </a:r>
                      <a:r>
                        <a:rPr lang="pt-BR" sz="1600" u="none" strike="noStrike" dirty="0">
                          <a:effectLst/>
                          <a:latin typeface="Times New Roman" panose="02020603050405020304" pitchFamily="18" charset="0"/>
                          <a:cs typeface="Times New Roman" panose="02020603050405020304" pitchFamily="18" charset="0"/>
                        </a:rPr>
                        <a:t>garantir que dispositivos e equipamentos de segurança funcionem adequadamente em emergências é vital executar testes regulares e documentar os resultados. Isso pode ser uma combinação de testes realizados por órgãos externos e internos. Verificar os registros e licença do Corpo de Bombeiros.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7118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6.1.8  O </a:t>
                      </a:r>
                      <a:r>
                        <a:rPr lang="pt-BR" sz="1600" u="none" strike="noStrike" dirty="0">
                          <a:effectLst/>
                          <a:latin typeface="Times New Roman" panose="02020603050405020304" pitchFamily="18" charset="0"/>
                          <a:cs typeface="Times New Roman" panose="02020603050405020304" pitchFamily="18" charset="0"/>
                        </a:rPr>
                        <a:t>acesso ao local deve ser tal que não haja riscos à segurança para outros tipos de tráfego ( boa visibilidade, evitar ruas estreitas). O fluxo de tráfego no local deve ser lógico, transparente e desobstruído.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40469952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396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25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a 6"/>
          <p:cNvGraphicFramePr>
            <a:graphicFrameLocks noGrp="1"/>
          </p:cNvGraphicFramePr>
          <p:nvPr>
            <p:extLst>
              <p:ext uri="{D42A27DB-BD31-4B8C-83A1-F6EECF244321}">
                <p14:modId xmlns:p14="http://schemas.microsoft.com/office/powerpoint/2010/main" val="3002379741"/>
              </p:ext>
            </p:extLst>
          </p:nvPr>
        </p:nvGraphicFramePr>
        <p:xfrm>
          <a:off x="107504" y="3030641"/>
          <a:ext cx="8856984" cy="3457576"/>
        </p:xfrm>
        <a:graphic>
          <a:graphicData uri="http://schemas.openxmlformats.org/drawingml/2006/table">
            <a:tbl>
              <a:tblPr>
                <a:tableStyleId>{5C22544A-7EE6-4342-B048-85BDC9FD1C3A}</a:tableStyleId>
              </a:tblPr>
              <a:tblGrid>
                <a:gridCol w="8856984"/>
              </a:tblGrid>
              <a:tr h="838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6.1.9</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Os </a:t>
                      </a:r>
                      <a:r>
                        <a:rPr lang="pt-BR" sz="1600" u="none" strike="noStrike" dirty="0">
                          <a:effectLst/>
                          <a:latin typeface="Times New Roman" panose="02020603050405020304" pitchFamily="18" charset="0"/>
                          <a:cs typeface="Times New Roman" panose="02020603050405020304" pitchFamily="18" charset="0"/>
                        </a:rPr>
                        <a:t>limites do local devem ser claramente definidos e demarcados. Sinais de informação e aviso devem estar disponíveis ao público para evitar acesso acidental ou não autorizado.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8582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6.1.10  Saídas </a:t>
                      </a:r>
                      <a:r>
                        <a:rPr lang="pt-BR" sz="1600" u="none" strike="noStrike" dirty="0">
                          <a:effectLst/>
                          <a:latin typeface="Times New Roman" panose="02020603050405020304" pitchFamily="18" charset="0"/>
                          <a:cs typeface="Times New Roman" panose="02020603050405020304" pitchFamily="18" charset="0"/>
                        </a:rPr>
                        <a:t>de emergência devem estar demarcadas nos limites da propriedade. Deve haver um  ponto de encontro fora dos limites , sistemas de contagem de funcionários, visitantes  e conciliação.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38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6.1.11 Todos </a:t>
                      </a:r>
                      <a:r>
                        <a:rPr lang="pt-BR" sz="1600" u="none" strike="noStrike" dirty="0">
                          <a:effectLst/>
                          <a:latin typeface="Times New Roman" panose="02020603050405020304" pitchFamily="18" charset="0"/>
                          <a:cs typeface="Times New Roman" panose="02020603050405020304" pitchFamily="18" charset="0"/>
                        </a:rPr>
                        <a:t>os sistemas utilitários relevantes devem estar de acordo e testados para garantir o funcionamento seguro e sem interrupções. Isso também se aplica a chuveiros, lava-olhos de emergência fixo existentes no local.</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953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6.1.12 Se </a:t>
                      </a:r>
                      <a:r>
                        <a:rPr lang="pt-BR" sz="1600" u="none" strike="noStrike" dirty="0">
                          <a:effectLst/>
                          <a:latin typeface="Times New Roman" panose="02020603050405020304" pitchFamily="18" charset="0"/>
                          <a:cs typeface="Times New Roman" panose="02020603050405020304" pitchFamily="18" charset="0"/>
                        </a:rPr>
                        <a:t>for permitido o estacionamento de veículos carregados, essa operação deve ser feita adequadamente, utilizando  suportes para evitar que o equipamento de nivelamento danifique o piso em pontos fracos, evitando tombamentos.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36595766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06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 y="617574"/>
            <a:ext cx="9138186" cy="231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867809792"/>
              </p:ext>
            </p:extLst>
          </p:nvPr>
        </p:nvGraphicFramePr>
        <p:xfrm>
          <a:off x="163852" y="3009034"/>
          <a:ext cx="8800636" cy="3432383"/>
        </p:xfrm>
        <a:graphic>
          <a:graphicData uri="http://schemas.openxmlformats.org/drawingml/2006/table">
            <a:tbl>
              <a:tblPr>
                <a:tableStyleId>{5C22544A-7EE6-4342-B048-85BDC9FD1C3A}</a:tableStyleId>
              </a:tblPr>
              <a:tblGrid>
                <a:gridCol w="8800636"/>
              </a:tblGrid>
              <a:tr h="111080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6.1.13a   Só </a:t>
                      </a:r>
                      <a:r>
                        <a:rPr lang="pt-BR" sz="1600" u="none" strike="noStrike" dirty="0">
                          <a:effectLst/>
                          <a:latin typeface="Times New Roman" panose="02020603050405020304" pitchFamily="18" charset="0"/>
                          <a:cs typeface="Times New Roman" panose="02020603050405020304" pitchFamily="18" charset="0"/>
                        </a:rPr>
                        <a:t>devem ser avaliados se o sistema for utilizado nas atividades relativas ao transporte. As instalações  e procedimentos de operações devem estar em conformidade com a NR13</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6634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6.1.13b   Sistemas </a:t>
                      </a:r>
                      <a:r>
                        <a:rPr lang="pt-BR" sz="1600" u="none" strike="noStrike" dirty="0">
                          <a:effectLst/>
                          <a:latin typeface="Times New Roman" panose="02020603050405020304" pitchFamily="18" charset="0"/>
                          <a:cs typeface="Times New Roman" panose="02020603050405020304" pitchFamily="18" charset="0"/>
                        </a:rPr>
                        <a:t>elétricos são periféricos e </a:t>
                      </a:r>
                      <a:r>
                        <a:rPr lang="pt-BR" sz="1600" u="none" strike="noStrike" dirty="0" smtClean="0">
                          <a:effectLst/>
                          <a:latin typeface="Times New Roman" panose="02020603050405020304" pitchFamily="18" charset="0"/>
                          <a:cs typeface="Times New Roman" panose="02020603050405020304" pitchFamily="18" charset="0"/>
                        </a:rPr>
                        <a:t>requerem </a:t>
                      </a:r>
                      <a:r>
                        <a:rPr lang="pt-BR" sz="1600" u="none" strike="noStrike" dirty="0">
                          <a:effectLst/>
                          <a:latin typeface="Times New Roman" panose="02020603050405020304" pitchFamily="18" charset="0"/>
                          <a:cs typeface="Times New Roman" panose="02020603050405020304" pitchFamily="18" charset="0"/>
                        </a:rPr>
                        <a:t>atenção e manutenção regular  para ter garantia de sua operação segura e conforme a NR-10 segurança em instalações e serviços em eletricidade e sistema de proteção contra descargas atmosféricas.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552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6.1.13c   Só </a:t>
                      </a:r>
                      <a:r>
                        <a:rPr lang="pt-BR" sz="1600" u="none" strike="noStrike" dirty="0">
                          <a:effectLst/>
                          <a:latin typeface="Times New Roman" panose="02020603050405020304" pitchFamily="18" charset="0"/>
                          <a:cs typeface="Times New Roman" panose="02020603050405020304" pitchFamily="18" charset="0"/>
                        </a:rPr>
                        <a:t>devem ser avaliados se o sistema for utilizado nas atividades relativas ao transporte. As instalações  e procedimentos de operações  para compressores devem estar  ser equiparadas a caldeiras, em conformidade com a NR13 caldeiras ou vasos de pressão.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103769612"/>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1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375680269"/>
              </p:ext>
            </p:extLst>
          </p:nvPr>
        </p:nvGraphicFramePr>
        <p:xfrm>
          <a:off x="179512" y="3237394"/>
          <a:ext cx="8784976" cy="3187647"/>
        </p:xfrm>
        <a:graphic>
          <a:graphicData uri="http://schemas.openxmlformats.org/drawingml/2006/table">
            <a:tbl>
              <a:tblPr>
                <a:tableStyleId>{5C22544A-7EE6-4342-B048-85BDC9FD1C3A}</a:tableStyleId>
              </a:tblPr>
              <a:tblGrid>
                <a:gridCol w="8784976"/>
              </a:tblGrid>
              <a:tr h="104384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6.1.14  Essa </a:t>
                      </a:r>
                      <a:r>
                        <a:rPr lang="pt-BR" sz="1600" u="none" strike="noStrike" dirty="0">
                          <a:effectLst/>
                          <a:latin typeface="Times New Roman" panose="02020603050405020304" pitchFamily="18" charset="0"/>
                          <a:cs typeface="Times New Roman" panose="02020603050405020304" pitchFamily="18" charset="0"/>
                        </a:rPr>
                        <a:t>questão refere-se a produtos perigosos usados nas oficinas para manutenção e a produtos perigosos em trânsito (armazenagem temporária). Deve haver procedimentos  de uso, disposição de sobras, identificação, rotulagem e compatibilidade química.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54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6.1.15  Verificar </a:t>
                      </a:r>
                      <a:r>
                        <a:rPr lang="pt-BR" sz="1600" u="none" strike="noStrike" dirty="0">
                          <a:effectLst/>
                          <a:latin typeface="Times New Roman" panose="02020603050405020304" pitchFamily="18" charset="0"/>
                          <a:cs typeface="Times New Roman" panose="02020603050405020304" pitchFamily="18" charset="0"/>
                        </a:rPr>
                        <a:t>se não há rompimento de cercas, se os portões abrem e fecham  mediante comando manual ou automático.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280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6.1.16  Verificar </a:t>
                      </a:r>
                      <a:r>
                        <a:rPr lang="pt-BR" sz="1600" u="none" strike="noStrike" dirty="0">
                          <a:effectLst/>
                          <a:latin typeface="Times New Roman" panose="02020603050405020304" pitchFamily="18" charset="0"/>
                          <a:cs typeface="Times New Roman" panose="02020603050405020304" pitchFamily="18" charset="0"/>
                        </a:rPr>
                        <a:t>as condições e calçamento do piso, sinalização de piso ou horizontal, pinturas, faixas.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9589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6.1.17  Ver </a:t>
                      </a:r>
                      <a:r>
                        <a:rPr lang="pt-BR" sz="1600" u="none" strike="noStrike" dirty="0">
                          <a:effectLst/>
                          <a:latin typeface="Times New Roman" panose="02020603050405020304" pitchFamily="18" charset="0"/>
                          <a:cs typeface="Times New Roman" panose="02020603050405020304" pitchFamily="18" charset="0"/>
                        </a:rPr>
                        <a:t>fiações se são embutidas, ausência de </a:t>
                      </a:r>
                      <a:r>
                        <a:rPr lang="pt-BR" sz="1600" u="none" strike="noStrike" dirty="0" smtClean="0">
                          <a:effectLst/>
                          <a:latin typeface="Times New Roman" panose="02020603050405020304" pitchFamily="18" charset="0"/>
                          <a:cs typeface="Times New Roman" panose="02020603050405020304" pitchFamily="18" charset="0"/>
                        </a:rPr>
                        <a:t>infiltrações </a:t>
                      </a:r>
                      <a:r>
                        <a:rPr lang="pt-BR" sz="1600" u="none" strike="noStrike" dirty="0">
                          <a:effectLst/>
                          <a:latin typeface="Times New Roman" panose="02020603050405020304" pitchFamily="18" charset="0"/>
                          <a:cs typeface="Times New Roman" panose="02020603050405020304" pitchFamily="18" charset="0"/>
                        </a:rPr>
                        <a:t>e goteiras no teto, pintura geral , abertura e fechamento de portas, sinalização geral.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2844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6.1.18 Deve </a:t>
                      </a:r>
                      <a:r>
                        <a:rPr lang="pt-BR" sz="1600" u="none" strike="noStrike" dirty="0">
                          <a:effectLst/>
                          <a:latin typeface="Times New Roman" panose="02020603050405020304" pitchFamily="18" charset="0"/>
                          <a:cs typeface="Times New Roman" panose="02020603050405020304" pitchFamily="18" charset="0"/>
                        </a:rPr>
                        <a:t>haver um programa documentado e implementado de inspeção e manutenção.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80139165"/>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26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4183091898"/>
              </p:ext>
            </p:extLst>
          </p:nvPr>
        </p:nvGraphicFramePr>
        <p:xfrm>
          <a:off x="107504" y="3063462"/>
          <a:ext cx="8856984" cy="3312371"/>
        </p:xfrm>
        <a:graphic>
          <a:graphicData uri="http://schemas.openxmlformats.org/drawingml/2006/table">
            <a:tbl>
              <a:tblPr>
                <a:tableStyleId>{5C22544A-7EE6-4342-B048-85BDC9FD1C3A}</a:tableStyleId>
              </a:tblPr>
              <a:tblGrid>
                <a:gridCol w="8856984"/>
              </a:tblGrid>
              <a:tr h="76857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6.1.19   As </a:t>
                      </a:r>
                      <a:r>
                        <a:rPr lang="pt-BR" sz="1600" u="none" strike="noStrike" dirty="0">
                          <a:effectLst/>
                          <a:latin typeface="Times New Roman" panose="02020603050405020304" pitchFamily="18" charset="0"/>
                          <a:cs typeface="Times New Roman" panose="02020603050405020304" pitchFamily="18" charset="0"/>
                        </a:rPr>
                        <a:t>pessoas devem poder escapar da oficina por meio das saídas de emergência demarcadas e dimensionadas em caso de emergência.</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8098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6.1.20  Chuveiros </a:t>
                      </a:r>
                      <a:r>
                        <a:rPr lang="pt-BR" sz="1600" u="none" strike="noStrike" dirty="0">
                          <a:effectLst/>
                          <a:latin typeface="Times New Roman" panose="02020603050405020304" pitchFamily="18" charset="0"/>
                          <a:cs typeface="Times New Roman" panose="02020603050405020304" pitchFamily="18" charset="0"/>
                        </a:rPr>
                        <a:t>de emergência e lava-olhos devem sempre estar regularmente instalados nas imediações das áreas de trabalho em que haja possibilidade de derramamentos.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os chuveiros funcionam.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248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6.1.21  Verificar </a:t>
                      </a:r>
                      <a:r>
                        <a:rPr lang="pt-BR" sz="1600" u="none" strike="noStrike" dirty="0">
                          <a:effectLst/>
                          <a:latin typeface="Times New Roman" panose="02020603050405020304" pitchFamily="18" charset="0"/>
                          <a:cs typeface="Times New Roman" panose="02020603050405020304" pitchFamily="18" charset="0"/>
                        </a:rPr>
                        <a:t>sinalização geral. Deve ser apropriada ao risco do local ou atividade, ter representação lógica e estar afixada de forma visível e  inteligível, conforme NR 26 Sinalização de segurança.</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90916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6.1.22  Verificar </a:t>
                      </a:r>
                      <a:r>
                        <a:rPr lang="pt-BR" sz="1600" u="none" strike="noStrike" dirty="0">
                          <a:effectLst/>
                          <a:latin typeface="Times New Roman" panose="02020603050405020304" pitchFamily="18" charset="0"/>
                          <a:cs typeface="Times New Roman" panose="02020603050405020304" pitchFamily="18" charset="0"/>
                        </a:rPr>
                        <a:t>se a reserva de água de água de incêndio é independente da água de consumo, o que especifica a documentação de Corpo de </a:t>
                      </a:r>
                      <a:r>
                        <a:rPr lang="pt-BR" sz="1600" u="none" strike="noStrike" dirty="0" smtClean="0">
                          <a:effectLst/>
                          <a:latin typeface="Times New Roman" panose="02020603050405020304" pitchFamily="18" charset="0"/>
                          <a:cs typeface="Times New Roman" panose="02020603050405020304" pitchFamily="18" charset="0"/>
                        </a:rPr>
                        <a:t>Bombeiros quanto </a:t>
                      </a:r>
                      <a:r>
                        <a:rPr lang="pt-BR" sz="1600" u="none" strike="noStrike" dirty="0">
                          <a:effectLst/>
                          <a:latin typeface="Times New Roman" panose="02020603050405020304" pitchFamily="18" charset="0"/>
                          <a:cs typeface="Times New Roman" panose="02020603050405020304" pitchFamily="18" charset="0"/>
                        </a:rPr>
                        <a:t>a volume e exclusividade do suprimento de água de incêndio.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9589739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37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5133"/>
            <a:ext cx="9144000" cy="223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2000041"/>
              </p:ext>
            </p:extLst>
          </p:nvPr>
        </p:nvGraphicFramePr>
        <p:xfrm>
          <a:off x="1255899" y="2996952"/>
          <a:ext cx="5619707" cy="3352800"/>
        </p:xfrm>
        <a:graphic>
          <a:graphicData uri="http://schemas.openxmlformats.org/drawingml/2006/table">
            <a:tbl>
              <a:tblPr>
                <a:tableStyleId>{5C22544A-7EE6-4342-B048-85BDC9FD1C3A}</a:tableStyleId>
              </a:tblPr>
              <a:tblGrid>
                <a:gridCol w="5619707"/>
              </a:tblGrid>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6.1.23   Verificar </a:t>
                      </a:r>
                      <a:r>
                        <a:rPr lang="pt-BR" sz="1600" u="none" strike="noStrike" dirty="0">
                          <a:effectLst/>
                          <a:latin typeface="Times New Roman" panose="02020603050405020304" pitchFamily="18" charset="0"/>
                          <a:cs typeface="Times New Roman" panose="02020603050405020304" pitchFamily="18" charset="0"/>
                        </a:rPr>
                        <a:t>existência de </a:t>
                      </a:r>
                      <a:r>
                        <a:rPr lang="pt-BR" sz="1600" u="none" strike="noStrike" dirty="0" smtClean="0">
                          <a:effectLst/>
                          <a:latin typeface="Times New Roman" panose="02020603050405020304" pitchFamily="18" charset="0"/>
                          <a:cs typeface="Times New Roman" panose="02020603050405020304" pitchFamily="18" charset="0"/>
                        </a:rPr>
                        <a:t>moto gerador </a:t>
                      </a:r>
                      <a:r>
                        <a:rPr lang="pt-BR" sz="1600" u="none" strike="noStrike" dirty="0">
                          <a:effectLst/>
                          <a:latin typeface="Times New Roman" panose="02020603050405020304" pitchFamily="18" charset="0"/>
                          <a:cs typeface="Times New Roman" panose="02020603050405020304" pitchFamily="18" charset="0"/>
                        </a:rPr>
                        <a:t>ou no break quando bomba elétrica ou se a bomba é a combustível e se há reserva suficiente para a operação.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19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6.1.24    Se </a:t>
                      </a:r>
                      <a:r>
                        <a:rPr lang="pt-BR" sz="1600" u="none" strike="noStrike" dirty="0">
                          <a:effectLst/>
                          <a:latin typeface="Times New Roman" panose="02020603050405020304" pitchFamily="18" charset="0"/>
                          <a:cs typeface="Times New Roman" panose="02020603050405020304" pitchFamily="18" charset="0"/>
                        </a:rPr>
                        <a:t>houver cargas inflamáveis armazenadas ou estacionadas no local, espuma pode ser necessária para combate a incêndios. Isto requer um produto gerador de espuma e equipamento para gera-la.</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1219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6.1.25  O </a:t>
                      </a:r>
                      <a:r>
                        <a:rPr lang="pt-BR" sz="1600" u="none" strike="noStrike" dirty="0">
                          <a:effectLst/>
                          <a:latin typeface="Times New Roman" panose="02020603050405020304" pitchFamily="18" charset="0"/>
                          <a:cs typeface="Times New Roman" panose="02020603050405020304" pitchFamily="18" charset="0"/>
                        </a:rPr>
                        <a:t>auditor deve verificar a conformidade com a legislação local. O auditor também deve checar pontualmente se o conteúdo do Kit de primeiros socorros está dentro do prazo de validade.</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38114171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47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11939799"/>
              </p:ext>
            </p:extLst>
          </p:nvPr>
        </p:nvGraphicFramePr>
        <p:xfrm>
          <a:off x="192495" y="3562939"/>
          <a:ext cx="8771994" cy="2915627"/>
        </p:xfrm>
        <a:graphic>
          <a:graphicData uri="http://schemas.openxmlformats.org/drawingml/2006/table">
            <a:tbl>
              <a:tblPr>
                <a:tableStyleId>{5C22544A-7EE6-4342-B048-85BDC9FD1C3A}</a:tableStyleId>
              </a:tblPr>
              <a:tblGrid>
                <a:gridCol w="8771994"/>
              </a:tblGrid>
              <a:tr h="3048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evidências no local da armazenagem.</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75831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6.2.2   É </a:t>
                      </a:r>
                      <a:r>
                        <a:rPr lang="pt-BR" sz="1600" u="none" strike="noStrike" dirty="0">
                          <a:effectLst/>
                          <a:latin typeface="Times New Roman" panose="02020603050405020304" pitchFamily="18" charset="0"/>
                          <a:cs typeface="Times New Roman" panose="02020603050405020304" pitchFamily="18" charset="0"/>
                        </a:rPr>
                        <a:t>boa prática fechar válvulas em série. Evita-se assim que o conteúdo de um tanque se perca de uma vez se uma das válvulas falhar. Verificar a existência de procedimentos disponíveis aos envolvidos.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6333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6.2.3   Se </a:t>
                      </a:r>
                      <a:r>
                        <a:rPr lang="pt-BR" sz="1600" u="none" strike="noStrike" dirty="0">
                          <a:effectLst/>
                          <a:latin typeface="Times New Roman" panose="02020603050405020304" pitchFamily="18" charset="0"/>
                          <a:cs typeface="Times New Roman" panose="02020603050405020304" pitchFamily="18" charset="0"/>
                        </a:rPr>
                        <a:t>existir abastecimento no local deve haver contenção de acordo com a legislação. A bacia deve ter capacidade para conter 110% do maior tanque.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6.2.4  O </a:t>
                      </a:r>
                      <a:r>
                        <a:rPr lang="pt-BR" sz="1600" u="none" strike="noStrike" dirty="0">
                          <a:effectLst/>
                          <a:latin typeface="Times New Roman" panose="02020603050405020304" pitchFamily="18" charset="0"/>
                          <a:cs typeface="Times New Roman" panose="02020603050405020304" pitchFamily="18" charset="0"/>
                        </a:rPr>
                        <a:t>auditor deve procurar um dispositivo de proteção contra sobre enchimento. Nos tanques subterrâneos deve haver alarme.</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6.2.5  Verificar </a:t>
                      </a:r>
                      <a:r>
                        <a:rPr lang="pt-BR" sz="1600" u="none" strike="noStrike" dirty="0">
                          <a:effectLst/>
                          <a:latin typeface="Times New Roman" panose="02020603050405020304" pitchFamily="18" charset="0"/>
                          <a:cs typeface="Times New Roman" panose="02020603050405020304" pitchFamily="18" charset="0"/>
                        </a:rPr>
                        <a:t>evidências na documentação de corpo de bombeiros, nas instalações se são blindadas e documentos dos materiais.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47384263"/>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57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2" y="613855"/>
            <a:ext cx="9141229"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2912825877"/>
              </p:ext>
            </p:extLst>
          </p:nvPr>
        </p:nvGraphicFramePr>
        <p:xfrm>
          <a:off x="251520" y="3490889"/>
          <a:ext cx="8750358" cy="3010868"/>
        </p:xfrm>
        <a:graphic>
          <a:graphicData uri="http://schemas.openxmlformats.org/drawingml/2006/table">
            <a:tbl>
              <a:tblPr>
                <a:tableStyleId>{5C22544A-7EE6-4342-B048-85BDC9FD1C3A}</a:tableStyleId>
              </a:tblPr>
              <a:tblGrid>
                <a:gridCol w="8750358"/>
              </a:tblGrid>
              <a:tr h="6931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6.2.6   Tanques </a:t>
                      </a:r>
                      <a:r>
                        <a:rPr lang="pt-BR" sz="1600" u="none" strike="noStrike" dirty="0">
                          <a:effectLst/>
                          <a:latin typeface="Times New Roman" panose="02020603050405020304" pitchFamily="18" charset="0"/>
                          <a:cs typeface="Times New Roman" panose="02020603050405020304" pitchFamily="18" charset="0"/>
                        </a:rPr>
                        <a:t>de armazenagem devem ser inspecionados regularmente quanto à espessura de parede, condição da placa do fundo e corrosão. As inspeções devem ser documentadas.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6.2.7    Vazamentos  </a:t>
                      </a:r>
                      <a:r>
                        <a:rPr lang="pt-BR" sz="1600" u="none" strike="noStrike" dirty="0">
                          <a:effectLst/>
                          <a:latin typeface="Times New Roman" panose="02020603050405020304" pitchFamily="18" charset="0"/>
                          <a:cs typeface="Times New Roman" panose="02020603050405020304" pitchFamily="18" charset="0"/>
                        </a:rPr>
                        <a:t>e derramamentos visíveis são sinais de má operação e manutenção, bem como de má administração do local. Essas </a:t>
                      </a:r>
                      <a:r>
                        <a:rPr lang="pt-BR" sz="1600" u="none" strike="noStrike" dirty="0" smtClean="0">
                          <a:effectLst/>
                          <a:latin typeface="Times New Roman" panose="02020603050405020304" pitchFamily="18" charset="0"/>
                          <a:cs typeface="Times New Roman" panose="02020603050405020304" pitchFamily="18" charset="0"/>
                        </a:rPr>
                        <a:t>ocorrências  </a:t>
                      </a:r>
                      <a:r>
                        <a:rPr lang="pt-BR" sz="1600" u="none" strike="noStrike" dirty="0">
                          <a:effectLst/>
                          <a:latin typeface="Times New Roman" panose="02020603050405020304" pitchFamily="18" charset="0"/>
                          <a:cs typeface="Times New Roman" panose="02020603050405020304" pitchFamily="18" charset="0"/>
                        </a:rPr>
                        <a:t>geram problemas ambientais de longo prazo, de alto custo de limpeza no futuro.</a:t>
                      </a:r>
                      <a:endParaRPr lang="pt-BR" sz="1600" b="0" i="0" u="none" strike="noStrike" dirty="0">
                        <a:solidFill>
                          <a:srgbClr val="003366"/>
                        </a:solidFill>
                        <a:effectLst/>
                        <a:latin typeface="Times New Roman" panose="02020603050405020304" pitchFamily="18" charset="0"/>
                        <a:cs typeface="Times New Roman" panose="02020603050405020304" pitchFamily="18" charset="0"/>
                      </a:endParaRPr>
                    </a:p>
                  </a:txBody>
                  <a:tcPr marL="0" marR="0" marT="0" marB="0" anchor="ctr"/>
                </a:tc>
              </a:tr>
              <a:tr h="609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6.2.8    Contenção </a:t>
                      </a:r>
                      <a:r>
                        <a:rPr lang="pt-BR" sz="1600" u="none" strike="noStrike" dirty="0">
                          <a:effectLst/>
                          <a:latin typeface="Times New Roman" panose="02020603050405020304" pitchFamily="18" charset="0"/>
                          <a:cs typeface="Times New Roman" panose="02020603050405020304" pitchFamily="18" charset="0"/>
                        </a:rPr>
                        <a:t>de vazamentos deve ser projetada para conter 100% do </a:t>
                      </a:r>
                      <a:r>
                        <a:rPr lang="pt-BR" sz="1600" u="none" strike="noStrike" dirty="0" smtClean="0">
                          <a:effectLst/>
                          <a:latin typeface="Times New Roman" panose="02020603050405020304" pitchFamily="18" charset="0"/>
                          <a:cs typeface="Times New Roman" panose="02020603050405020304" pitchFamily="18" charset="0"/>
                        </a:rPr>
                        <a:t>volume </a:t>
                      </a:r>
                      <a:r>
                        <a:rPr lang="pt-BR" sz="1600" u="none" strike="noStrike" dirty="0">
                          <a:effectLst/>
                          <a:latin typeface="Times New Roman" panose="02020603050405020304" pitchFamily="18" charset="0"/>
                          <a:cs typeface="Times New Roman" panose="02020603050405020304" pitchFamily="18" charset="0"/>
                        </a:rPr>
                        <a:t>do maior tanque  mais 10% desse volume em água e espuma, conforme legislação.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48893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6.2.9  O </a:t>
                      </a:r>
                      <a:r>
                        <a:rPr lang="pt-BR" sz="1600" u="none" strike="noStrike" dirty="0">
                          <a:effectLst/>
                          <a:latin typeface="Times New Roman" panose="02020603050405020304" pitchFamily="18" charset="0"/>
                          <a:cs typeface="Times New Roman" panose="02020603050405020304" pitchFamily="18" charset="0"/>
                        </a:rPr>
                        <a:t>sistema deve ser </a:t>
                      </a:r>
                      <a:r>
                        <a:rPr lang="pt-BR" sz="1600" u="none" strike="noStrike" dirty="0" smtClean="0">
                          <a:effectLst/>
                          <a:latin typeface="Times New Roman" panose="02020603050405020304" pitchFamily="18" charset="0"/>
                          <a:cs typeface="Times New Roman" panose="02020603050405020304" pitchFamily="18" charset="0"/>
                        </a:rPr>
                        <a:t>livre </a:t>
                      </a:r>
                      <a:r>
                        <a:rPr lang="pt-BR" sz="1600" u="none" strike="noStrike" dirty="0">
                          <a:effectLst/>
                          <a:latin typeface="Times New Roman" panose="02020603050405020304" pitchFamily="18" charset="0"/>
                          <a:cs typeface="Times New Roman" panose="02020603050405020304" pitchFamily="18" charset="0"/>
                        </a:rPr>
                        <a:t>de trincas, válvulas mantidas sempre fechadas quando não estiverem em operação.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3048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6.2.10 Verificar </a:t>
                      </a:r>
                      <a:r>
                        <a:rPr lang="pt-BR" sz="1600" u="none" strike="noStrike" dirty="0">
                          <a:effectLst/>
                          <a:latin typeface="Times New Roman" panose="02020603050405020304" pitchFamily="18" charset="0"/>
                          <a:cs typeface="Times New Roman" panose="02020603050405020304" pitchFamily="18" charset="0"/>
                        </a:rPr>
                        <a:t>se o local da instalação está de acordo com a legislação.</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7868231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67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855"/>
            <a:ext cx="9144000" cy="28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282760288"/>
              </p:ext>
            </p:extLst>
          </p:nvPr>
        </p:nvGraphicFramePr>
        <p:xfrm>
          <a:off x="251520" y="3545463"/>
          <a:ext cx="8727707" cy="3047460"/>
        </p:xfrm>
        <a:graphic>
          <a:graphicData uri="http://schemas.openxmlformats.org/drawingml/2006/table">
            <a:tbl>
              <a:tblPr>
                <a:tableStyleId>{5C22544A-7EE6-4342-B048-85BDC9FD1C3A}</a:tableStyleId>
              </a:tblPr>
              <a:tblGrid>
                <a:gridCol w="8727707"/>
              </a:tblGrid>
              <a:tr h="93246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6.3.1a   Escolher </a:t>
                      </a:r>
                      <a:r>
                        <a:rPr lang="pt-BR" sz="1600" u="none" strike="noStrike" dirty="0">
                          <a:effectLst/>
                          <a:latin typeface="Times New Roman" panose="02020603050405020304" pitchFamily="18" charset="0"/>
                          <a:cs typeface="Times New Roman" panose="02020603050405020304" pitchFamily="18" charset="0"/>
                        </a:rPr>
                        <a:t>amostras de acordo com o perfil da empresa avaliada e dimensionamento da amostragem,  verificar preferencialmente veículos entrando na empresa e entrevistando os motoristas.</a:t>
                      </a:r>
                      <a:endParaRPr lang="pt-BR" sz="1600" b="0" i="0" u="none" strike="noStrike" dirty="0">
                        <a:solidFill>
                          <a:srgbClr val="16365C"/>
                        </a:solidFill>
                        <a:effectLst/>
                        <a:latin typeface="Times New Roman" panose="02020603050405020304" pitchFamily="18" charset="0"/>
                        <a:cs typeface="Times New Roman" panose="02020603050405020304" pitchFamily="18" charset="0"/>
                      </a:endParaRPr>
                    </a:p>
                  </a:txBody>
                  <a:tcPr marL="0" marR="0" marT="0" marB="0" anchor="ctr"/>
                </a:tc>
              </a:tr>
              <a:tr h="519213">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6.3.1b     Verificar </a:t>
                      </a:r>
                      <a:r>
                        <a:rPr lang="pt-BR" sz="1600" u="none" strike="noStrike" dirty="0">
                          <a:effectLst/>
                          <a:latin typeface="Times New Roman" panose="02020603050405020304" pitchFamily="18" charset="0"/>
                          <a:cs typeface="Times New Roman" panose="02020603050405020304" pitchFamily="18" charset="0"/>
                        </a:rPr>
                        <a:t>se há sinais de oxidação ou falta de pintura.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0861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6.3.1c      Verificação </a:t>
                      </a:r>
                      <a:r>
                        <a:rPr lang="pt-BR" sz="1600" u="none" strike="noStrike" dirty="0">
                          <a:effectLst/>
                          <a:latin typeface="Times New Roman" panose="02020603050405020304" pitchFamily="18" charset="0"/>
                          <a:cs typeface="Times New Roman" panose="02020603050405020304" pitchFamily="18" charset="0"/>
                        </a:rPr>
                        <a:t>visual de profundidade de sulcos dos pneus e defeitos.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476828">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6.3.1d     Verificar </a:t>
                      </a:r>
                      <a:r>
                        <a:rPr lang="pt-BR" sz="1600" u="none" strike="noStrike" dirty="0">
                          <a:effectLst/>
                          <a:latin typeface="Times New Roman" panose="02020603050405020304" pitchFamily="18" charset="0"/>
                          <a:cs typeface="Times New Roman" panose="02020603050405020304" pitchFamily="18" charset="0"/>
                        </a:rPr>
                        <a:t>se as </a:t>
                      </a:r>
                      <a:r>
                        <a:rPr lang="pt-BR" sz="1600" u="none" strike="noStrike" dirty="0" smtClean="0">
                          <a:effectLst/>
                          <a:latin typeface="Times New Roman" panose="02020603050405020304" pitchFamily="18" charset="0"/>
                          <a:cs typeface="Times New Roman" panose="02020603050405020304" pitchFamily="18" charset="0"/>
                        </a:rPr>
                        <a:t>lâmpadas </a:t>
                      </a:r>
                      <a:r>
                        <a:rPr lang="pt-BR" sz="1600" u="none" strike="noStrike" dirty="0">
                          <a:effectLst/>
                          <a:latin typeface="Times New Roman" panose="02020603050405020304" pitchFamily="18" charset="0"/>
                          <a:cs typeface="Times New Roman" panose="02020603050405020304" pitchFamily="18" charset="0"/>
                        </a:rPr>
                        <a:t>estão completas e funcionando.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103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6.3.1e    Verificar </a:t>
                      </a:r>
                      <a:r>
                        <a:rPr lang="pt-BR" sz="1600" u="none" strike="noStrike" dirty="0">
                          <a:effectLst/>
                          <a:latin typeface="Times New Roman" panose="02020603050405020304" pitchFamily="18" charset="0"/>
                          <a:cs typeface="Times New Roman" panose="02020603050405020304" pitchFamily="18" charset="0"/>
                        </a:rPr>
                        <a:t>se os bancos estão fixos e permitem regulagem, limpeza, funcionamento dos equipamentos  e acessórios  disponibilizados para o motorista.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50294439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2478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2" y="636911"/>
            <a:ext cx="9150763" cy="231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430523326"/>
              </p:ext>
            </p:extLst>
          </p:nvPr>
        </p:nvGraphicFramePr>
        <p:xfrm>
          <a:off x="163835" y="3224103"/>
          <a:ext cx="8877595" cy="3254463"/>
        </p:xfrm>
        <a:graphic>
          <a:graphicData uri="http://schemas.openxmlformats.org/drawingml/2006/table">
            <a:tbl>
              <a:tblPr>
                <a:tableStyleId>{5C22544A-7EE6-4342-B048-85BDC9FD1C3A}</a:tableStyleId>
              </a:tblPr>
              <a:tblGrid>
                <a:gridCol w="8877595"/>
              </a:tblGrid>
              <a:tr h="465684">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6.3.1f  Verificar </a:t>
                      </a:r>
                      <a:r>
                        <a:rPr lang="pt-BR" sz="1600" u="none" strike="noStrike" dirty="0">
                          <a:effectLst/>
                          <a:latin typeface="Times New Roman" panose="02020603050405020304" pitchFamily="18" charset="0"/>
                          <a:cs typeface="Times New Roman" panose="02020603050405020304" pitchFamily="18" charset="0"/>
                        </a:rPr>
                        <a:t>documentação dos veículos.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1286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6.3.1g  Aplicável </a:t>
                      </a:r>
                      <a:r>
                        <a:rPr lang="pt-BR" sz="1600" u="none" strike="noStrike" dirty="0">
                          <a:effectLst/>
                          <a:latin typeface="Times New Roman" panose="02020603050405020304" pitchFamily="18" charset="0"/>
                          <a:cs typeface="Times New Roman" panose="02020603050405020304" pitchFamily="18" charset="0"/>
                        </a:rPr>
                        <a:t>para veículos carregados ou contaminados (granel)  com produtos perigosos, devem estar com os painéis de segurança e rótulos de risco, onde aplicável, conforme o produto carregado/contaminado.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61516">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6.3.1h  Verificar </a:t>
                      </a:r>
                      <a:r>
                        <a:rPr lang="pt-BR" sz="1600" u="none" strike="noStrike" dirty="0">
                          <a:effectLst/>
                          <a:latin typeface="Times New Roman" panose="02020603050405020304" pitchFamily="18" charset="0"/>
                          <a:cs typeface="Times New Roman" panose="02020603050405020304" pitchFamily="18" charset="0"/>
                        </a:rPr>
                        <a:t>situação geral da carroçaria quanto a pregos,  chapas de  fundo não abauladas nem manchadas/contaminadas , teto vedado, laterais protegidas.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440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6.3.1i</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existência de cintas, cordas, pontos de amarração e materiais de estiva na carroçaria. Quando aberta deve ter também lona para a </a:t>
                      </a:r>
                      <a:r>
                        <a:rPr lang="pt-BR" sz="1600" u="none" strike="noStrike" dirty="0" smtClean="0">
                          <a:effectLst/>
                          <a:latin typeface="Times New Roman" panose="02020603050405020304" pitchFamily="18" charset="0"/>
                          <a:cs typeface="Times New Roman" panose="02020603050405020304" pitchFamily="18" charset="0"/>
                        </a:rPr>
                        <a:t>carga </a:t>
                      </a:r>
                    </a:p>
                    <a:p>
                      <a:pPr algn="l" fontAlgn="ctr"/>
                      <a:r>
                        <a:rPr lang="pt-BR" sz="1600" u="none" strike="noStrike" dirty="0" smtClean="0">
                          <a:effectLst/>
                          <a:latin typeface="Times New Roman" panose="02020603050405020304" pitchFamily="18" charset="0"/>
                          <a:cs typeface="Times New Roman" panose="02020603050405020304" pitchFamily="18" charset="0"/>
                        </a:rPr>
                        <a:t>6.3.1j  Verificar</a:t>
                      </a:r>
                      <a:r>
                        <a:rPr lang="pt-BR" sz="1600" u="none" strike="noStrike" baseline="0" dirty="0" smtClean="0">
                          <a:effectLst/>
                          <a:latin typeface="Times New Roman" panose="02020603050405020304" pitchFamily="18" charset="0"/>
                          <a:cs typeface="Times New Roman" panose="02020603050405020304" pitchFamily="18" charset="0"/>
                        </a:rPr>
                        <a:t> se o ponto de aterramento está adequadamente instalado e livre de isolamento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78937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6" name="CaixaDeTexto 5"/>
          <p:cNvSpPr txBox="1">
            <a:spLocks noChangeArrowheads="1"/>
          </p:cNvSpPr>
          <p:nvPr/>
        </p:nvSpPr>
        <p:spPr bwMode="auto">
          <a:xfrm>
            <a:off x="4794420" y="908720"/>
            <a:ext cx="417006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algn="just" eaLnBrk="1" hangingPunct="1"/>
            <a:r>
              <a:rPr lang="pt-BR" sz="2000" b="0" dirty="0" smtClean="0">
                <a:solidFill>
                  <a:schemeClr val="tx2">
                    <a:lumMod val="50000"/>
                  </a:schemeClr>
                </a:solidFill>
              </a:rPr>
              <a:t>DIMENSIONAMENTO : </a:t>
            </a:r>
            <a:endParaRPr lang="pt-BR" sz="2000" b="0" dirty="0">
              <a:solidFill>
                <a:schemeClr val="tx2">
                  <a:lumMod val="50000"/>
                </a:schemeClr>
              </a:solidFill>
            </a:endParaRPr>
          </a:p>
          <a:p>
            <a:pPr algn="just" eaLnBrk="1" hangingPunct="1"/>
            <a:endParaRPr lang="pt-BR" sz="2000" b="0" dirty="0" smtClean="0">
              <a:solidFill>
                <a:schemeClr val="tx2">
                  <a:lumMod val="50000"/>
                </a:schemeClr>
              </a:solidFill>
            </a:endParaRPr>
          </a:p>
          <a:p>
            <a:pPr algn="just" eaLnBrk="1" hangingPunct="1"/>
            <a:r>
              <a:rPr lang="pt-BR" sz="2000" b="0" dirty="0" smtClean="0">
                <a:solidFill>
                  <a:schemeClr val="tx2">
                    <a:lumMod val="50000"/>
                  </a:schemeClr>
                </a:solidFill>
              </a:rPr>
              <a:t>O tempo necessário para realização de uma avaliação dependerá do porte e complexidade das atividades de uma empresa, sendo o período mínimo de 2 dias e obedecendo a Tabela de dimensionamento, que tomará como</a:t>
            </a:r>
          </a:p>
          <a:p>
            <a:pPr algn="just" eaLnBrk="1" hangingPunct="1"/>
            <a:r>
              <a:rPr lang="pt-BR" sz="2000" b="0" dirty="0" smtClean="0">
                <a:solidFill>
                  <a:schemeClr val="tx2">
                    <a:lumMod val="50000"/>
                  </a:schemeClr>
                </a:solidFill>
              </a:rPr>
              <a:t> base as informações do Perfil da empresa avaliada, para dimensionar horas homem de auditoria e amostragem necessária para evidenciar a implementação do SASSMAQ.</a:t>
            </a:r>
            <a:endParaRPr lang="pt-BR" sz="2000" b="0" dirty="0">
              <a:solidFill>
                <a:schemeClr val="tx2">
                  <a:lumMod val="50000"/>
                </a:schemeClr>
              </a:solidFill>
            </a:endParaRPr>
          </a:p>
          <a:p>
            <a:pPr algn="just" eaLnBrk="1" hangingPunct="1"/>
            <a:r>
              <a:rPr lang="pt-BR" sz="2000" b="0" dirty="0" smtClean="0">
                <a:solidFill>
                  <a:schemeClr val="tx2">
                    <a:lumMod val="50000"/>
                  </a:schemeClr>
                </a:solidFill>
              </a:rPr>
              <a:t>Não será permitido avaliações em finais de semana e feriados, salvo com autorização da ABIQUIM.</a:t>
            </a:r>
          </a:p>
        </p:txBody>
      </p:sp>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9" y="920685"/>
            <a:ext cx="4747986" cy="58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80834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 y="613855"/>
            <a:ext cx="9160566" cy="58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88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6" y="1196754"/>
            <a:ext cx="914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62244722"/>
              </p:ext>
            </p:extLst>
          </p:nvPr>
        </p:nvGraphicFramePr>
        <p:xfrm>
          <a:off x="251520" y="3639509"/>
          <a:ext cx="8737986" cy="2945909"/>
        </p:xfrm>
        <a:graphic>
          <a:graphicData uri="http://schemas.openxmlformats.org/drawingml/2006/table">
            <a:tbl>
              <a:tblPr>
                <a:tableStyleId>{5C22544A-7EE6-4342-B048-85BDC9FD1C3A}</a:tableStyleId>
              </a:tblPr>
              <a:tblGrid>
                <a:gridCol w="8737986"/>
              </a:tblGrid>
              <a:tr h="705255">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6.3.1k  Verificar </a:t>
                      </a:r>
                      <a:r>
                        <a:rPr lang="pt-BR" sz="1600" u="none" strike="noStrike" dirty="0">
                          <a:effectLst/>
                          <a:latin typeface="Times New Roman" panose="02020603050405020304" pitchFamily="18" charset="0"/>
                          <a:cs typeface="Times New Roman" panose="02020603050405020304" pitchFamily="18" charset="0"/>
                        </a:rPr>
                        <a:t>visualmente se estão  livres de danos, rachaduras, ou sujidade no momento da inspeção local.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87713">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6.3.1l    Verificar </a:t>
                      </a:r>
                      <a:r>
                        <a:rPr lang="pt-BR" sz="1600" u="none" strike="noStrike" dirty="0">
                          <a:effectLst/>
                          <a:latin typeface="Times New Roman" panose="02020603050405020304" pitchFamily="18" charset="0"/>
                          <a:cs typeface="Times New Roman" panose="02020603050405020304" pitchFamily="18" charset="0"/>
                        </a:rPr>
                        <a:t>se possui identificação de </a:t>
                      </a:r>
                      <a:r>
                        <a:rPr lang="pt-BR" sz="1600" u="none" strike="noStrike" dirty="0" err="1">
                          <a:effectLst/>
                          <a:latin typeface="Times New Roman" panose="02020603050405020304" pitchFamily="18" charset="0"/>
                          <a:cs typeface="Times New Roman" panose="02020603050405020304" pitchFamily="18" charset="0"/>
                        </a:rPr>
                        <a:t>mangotes</a:t>
                      </a:r>
                      <a:r>
                        <a:rPr lang="pt-BR" sz="1600" u="none" strike="noStrike" dirty="0">
                          <a:effectLst/>
                          <a:latin typeface="Times New Roman" panose="02020603050405020304" pitchFamily="18" charset="0"/>
                          <a:cs typeface="Times New Roman" panose="02020603050405020304" pitchFamily="18" charset="0"/>
                        </a:rPr>
                        <a:t> por numeração, cores ou ambos.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38736">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6.3.1m  Verificar </a:t>
                      </a:r>
                      <a:r>
                        <a:rPr lang="pt-BR" sz="1600" u="none" strike="noStrike" dirty="0">
                          <a:effectLst/>
                          <a:latin typeface="Times New Roman" panose="02020603050405020304" pitchFamily="18" charset="0"/>
                          <a:cs typeface="Times New Roman" panose="02020603050405020304" pitchFamily="18" charset="0"/>
                        </a:rPr>
                        <a:t>estado geral e identificação de  fechamento/abertura.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26492">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6.3.1n   Verificar </a:t>
                      </a:r>
                      <a:r>
                        <a:rPr lang="pt-BR" sz="1600" u="none" strike="noStrike" dirty="0">
                          <a:effectLst/>
                          <a:latin typeface="Times New Roman" panose="02020603050405020304" pitchFamily="18" charset="0"/>
                          <a:cs typeface="Times New Roman" panose="02020603050405020304" pitchFamily="18" charset="0"/>
                        </a:rPr>
                        <a:t>estado geral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87713">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6.3.1o   O </a:t>
                      </a:r>
                      <a:r>
                        <a:rPr lang="pt-BR" sz="1600" u="none" strike="noStrike" dirty="0">
                          <a:effectLst/>
                          <a:latin typeface="Times New Roman" panose="02020603050405020304" pitchFamily="18" charset="0"/>
                          <a:cs typeface="Times New Roman" panose="02020603050405020304" pitchFamily="18" charset="0"/>
                        </a:rPr>
                        <a:t>auditor pode pedir para o motorista acionar o freio de emergência do veículo inspecionado.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19516654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169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9176"/>
            <a:ext cx="9144000" cy="26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736912653"/>
              </p:ext>
            </p:extLst>
          </p:nvPr>
        </p:nvGraphicFramePr>
        <p:xfrm>
          <a:off x="179512" y="3525011"/>
          <a:ext cx="8784976" cy="3128798"/>
        </p:xfrm>
        <a:graphic>
          <a:graphicData uri="http://schemas.openxmlformats.org/drawingml/2006/table">
            <a:tbl>
              <a:tblPr>
                <a:tableStyleId>{5C22544A-7EE6-4342-B048-85BDC9FD1C3A}</a:tableStyleId>
              </a:tblPr>
              <a:tblGrid>
                <a:gridCol w="8784976"/>
              </a:tblGrid>
              <a:tr h="3999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6.4.1   Verificar </a:t>
                      </a:r>
                      <a:r>
                        <a:rPr lang="pt-BR" sz="1600" u="none" strike="noStrike" dirty="0">
                          <a:effectLst/>
                          <a:latin typeface="Times New Roman" panose="02020603050405020304" pitchFamily="18" charset="0"/>
                          <a:cs typeface="Times New Roman" panose="02020603050405020304" pitchFamily="18" charset="0"/>
                        </a:rPr>
                        <a:t>se estão disponibilizadas as </a:t>
                      </a:r>
                      <a:r>
                        <a:rPr lang="pt-BR" sz="1600" u="none" strike="noStrike" dirty="0" err="1">
                          <a:effectLst/>
                          <a:latin typeface="Times New Roman" panose="02020603050405020304" pitchFamily="18" charset="0"/>
                          <a:cs typeface="Times New Roman" panose="02020603050405020304" pitchFamily="18" charset="0"/>
                        </a:rPr>
                        <a:t>FISPQs</a:t>
                      </a:r>
                      <a:r>
                        <a:rPr lang="pt-BR" sz="1600" u="none" strike="noStrike" dirty="0">
                          <a:effectLst/>
                          <a:latin typeface="Times New Roman" panose="02020603050405020304" pitchFamily="18" charset="0"/>
                          <a:cs typeface="Times New Roman" panose="02020603050405020304" pitchFamily="18" charset="0"/>
                        </a:rPr>
                        <a:t>  dos produtos armazenados.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7639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6.4.2  Verificar </a:t>
                      </a:r>
                      <a:r>
                        <a:rPr lang="pt-BR" sz="1600" u="none" strike="noStrike" dirty="0">
                          <a:effectLst/>
                          <a:latin typeface="Times New Roman" panose="02020603050405020304" pitchFamily="18" charset="0"/>
                          <a:cs typeface="Times New Roman" panose="02020603050405020304" pitchFamily="18" charset="0"/>
                        </a:rPr>
                        <a:t>registros de treinamento  de manuseio de produtos </a:t>
                      </a:r>
                      <a:r>
                        <a:rPr lang="pt-BR" sz="1600" u="none" strike="noStrike" dirty="0" smtClean="0">
                          <a:effectLst/>
                          <a:latin typeface="Times New Roman" panose="02020603050405020304" pitchFamily="18" charset="0"/>
                          <a:cs typeface="Times New Roman" panose="02020603050405020304" pitchFamily="18" charset="0"/>
                        </a:rPr>
                        <a:t>perigosos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703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6.4.3</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Para </a:t>
                      </a:r>
                      <a:r>
                        <a:rPr lang="pt-BR" sz="1600" u="none" strike="noStrike" dirty="0">
                          <a:effectLst/>
                          <a:latin typeface="Times New Roman" panose="02020603050405020304" pitchFamily="18" charset="0"/>
                          <a:cs typeface="Times New Roman" panose="02020603050405020304" pitchFamily="18" charset="0"/>
                        </a:rPr>
                        <a:t>operações de manuseio de produtos químicos ( perigosos ou não)  deve haver avaliação de riscos, listando os produtos e EPIs a serem utilizados, bem como os devidos controle.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821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6.4.4 Esta </a:t>
                      </a:r>
                      <a:r>
                        <a:rPr lang="pt-BR" sz="1600" u="none" strike="noStrike" dirty="0">
                          <a:effectLst/>
                          <a:latin typeface="Times New Roman" panose="02020603050405020304" pitchFamily="18" charset="0"/>
                          <a:cs typeface="Times New Roman" panose="02020603050405020304" pitchFamily="18" charset="0"/>
                        </a:rPr>
                        <a:t>questão aplica-se a produtos líquidos embalados, </a:t>
                      </a:r>
                      <a:r>
                        <a:rPr lang="pt-BR" sz="1600" u="none" strike="noStrike" dirty="0" smtClean="0">
                          <a:effectLst/>
                          <a:latin typeface="Times New Roman" panose="02020603050405020304" pitchFamily="18" charset="0"/>
                          <a:cs typeface="Times New Roman" panose="02020603050405020304" pitchFamily="18" charset="0"/>
                        </a:rPr>
                        <a:t>perigosos </a:t>
                      </a:r>
                      <a:r>
                        <a:rPr lang="pt-BR" sz="1600" u="none" strike="noStrike" dirty="0">
                          <a:effectLst/>
                          <a:latin typeface="Times New Roman" panose="02020603050405020304" pitchFamily="18" charset="0"/>
                          <a:cs typeface="Times New Roman" panose="02020603050405020304" pitchFamily="18" charset="0"/>
                        </a:rPr>
                        <a:t>ou não , quando manuseados.  Um kit com materiais de </a:t>
                      </a:r>
                      <a:r>
                        <a:rPr lang="pt-BR" sz="1600" u="none" strike="noStrike" dirty="0" smtClean="0">
                          <a:effectLst/>
                          <a:latin typeface="Times New Roman" panose="02020603050405020304" pitchFamily="18" charset="0"/>
                          <a:cs typeface="Times New Roman" panose="02020603050405020304" pitchFamily="18" charset="0"/>
                        </a:rPr>
                        <a:t>contenção </a:t>
                      </a:r>
                      <a:r>
                        <a:rPr lang="pt-BR" sz="1600" u="none" strike="noStrike" dirty="0">
                          <a:effectLst/>
                          <a:latin typeface="Times New Roman" panose="02020603050405020304" pitchFamily="18" charset="0"/>
                          <a:cs typeface="Times New Roman" panose="02020603050405020304" pitchFamily="18" charset="0"/>
                        </a:rPr>
                        <a:t>, absorção,  recolhimento e acondicionamento dos produtos recolhidos deve estar disponível e abastecido no local.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540808679"/>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6"/>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a:t>
            </a:r>
            <a:r>
              <a:rPr lang="pt-BR" sz="3200" dirty="0" smtClean="0">
                <a:solidFill>
                  <a:schemeClr val="bg1"/>
                </a:solidFill>
                <a:latin typeface="Times New Roman" pitchFamily="18" charset="0"/>
                <a:cs typeface="Times New Roman" pitchFamily="18" charset="0"/>
              </a:rPr>
              <a:t>Inspeção do Local</a:t>
            </a:r>
            <a:endParaRPr lang="pt-BR" sz="3200" dirty="0">
              <a:solidFill>
                <a:schemeClr val="bg1"/>
              </a:solidFill>
              <a:latin typeface="Times New Roman" pitchFamily="18" charset="0"/>
              <a:cs typeface="Times New Roman" pitchFamily="18" charset="0"/>
            </a:endParaRPr>
          </a:p>
        </p:txBody>
      </p:sp>
      <p:pic>
        <p:nvPicPr>
          <p:cNvPr id="17100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613855"/>
            <a:ext cx="9036496" cy="280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2970514704"/>
              </p:ext>
            </p:extLst>
          </p:nvPr>
        </p:nvGraphicFramePr>
        <p:xfrm>
          <a:off x="110884" y="3595008"/>
          <a:ext cx="8928992" cy="2918244"/>
        </p:xfrm>
        <a:graphic>
          <a:graphicData uri="http://schemas.openxmlformats.org/drawingml/2006/table">
            <a:tbl>
              <a:tblPr>
                <a:tableStyleId>{5C22544A-7EE6-4342-B048-85BDC9FD1C3A}</a:tableStyleId>
              </a:tblPr>
              <a:tblGrid>
                <a:gridCol w="8928992"/>
              </a:tblGrid>
              <a:tr h="8534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6.4.5    Verificar </a:t>
                      </a:r>
                      <a:r>
                        <a:rPr lang="pt-BR" sz="1600" u="none" strike="noStrike" dirty="0">
                          <a:effectLst/>
                          <a:latin typeface="Times New Roman" panose="02020603050405020304" pitchFamily="18" charset="0"/>
                          <a:cs typeface="Times New Roman" panose="02020603050405020304" pitchFamily="18" charset="0"/>
                        </a:rPr>
                        <a:t>o procedimento, se dá orientações para uso do kit e cuidados durante o recolhimento de produtos vazados. </a:t>
                      </a:r>
                      <a:r>
                        <a:rPr lang="pt-BR" sz="1600" u="none" strike="noStrike" dirty="0" smtClean="0">
                          <a:effectLst/>
                          <a:latin typeface="Times New Roman" panose="02020603050405020304" pitchFamily="18" charset="0"/>
                          <a:cs typeface="Times New Roman" panose="02020603050405020304" pitchFamily="18" charset="0"/>
                        </a:rPr>
                        <a:t>Instruções </a:t>
                      </a:r>
                      <a:r>
                        <a:rPr lang="pt-BR" sz="1600" u="none" strike="noStrike" dirty="0">
                          <a:effectLst/>
                          <a:latin typeface="Times New Roman" panose="02020603050405020304" pitchFamily="18" charset="0"/>
                          <a:cs typeface="Times New Roman" panose="02020603050405020304" pitchFamily="18" charset="0"/>
                        </a:rPr>
                        <a:t>como:  isolar o local , avisos de não fumar, uso do kit de emergências, acondicionamento do resíduo, identificação e rotulagem devem fazer parte do procedimento.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6.4.6     Verificar </a:t>
                      </a:r>
                      <a:r>
                        <a:rPr lang="pt-BR" sz="1600" u="none" strike="noStrike" dirty="0">
                          <a:effectLst/>
                          <a:latin typeface="Times New Roman" panose="02020603050405020304" pitchFamily="18" charset="0"/>
                          <a:cs typeface="Times New Roman" panose="02020603050405020304" pitchFamily="18" charset="0"/>
                        </a:rPr>
                        <a:t>se há um local de espera para motoristas que atenda a NR  24 Condições sanitárias e de conforto nos locais de trabalho.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6.4.7   Ver </a:t>
                      </a:r>
                      <a:r>
                        <a:rPr lang="pt-BR" sz="1600" u="none" strike="noStrike" dirty="0">
                          <a:effectLst/>
                          <a:latin typeface="Times New Roman" panose="02020603050405020304" pitchFamily="18" charset="0"/>
                          <a:cs typeface="Times New Roman" panose="02020603050405020304" pitchFamily="18" charset="0"/>
                        </a:rPr>
                        <a:t>disponibilidade do Plano de emergência do local avaliado com instruções de abandono de área, incluindo visitantes.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6.4.8      Verificar </a:t>
                      </a:r>
                      <a:r>
                        <a:rPr lang="pt-BR" sz="1600" u="none" strike="noStrike" dirty="0">
                          <a:effectLst/>
                          <a:latin typeface="Times New Roman" panose="02020603050405020304" pitchFamily="18" charset="0"/>
                          <a:cs typeface="Times New Roman" panose="02020603050405020304" pitchFamily="18" charset="0"/>
                        </a:rPr>
                        <a:t>se existe um procedimento implementado que contemple incompatibilidade química entre os produtos manuseados.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57924">
                <a:tc>
                  <a:txBody>
                    <a:bodyPr/>
                    <a:lstStyle/>
                    <a:p>
                      <a:pPr algn="l" fontAlgn="ctr"/>
                      <a:r>
                        <a:rPr lang="pt-BR" sz="1600" u="none" strike="noStrike" dirty="0" smtClean="0">
                          <a:effectLst/>
                          <a:latin typeface="Times New Roman" panose="02020603050405020304" pitchFamily="18" charset="0"/>
                          <a:cs typeface="Times New Roman" panose="02020603050405020304" pitchFamily="18" charset="0"/>
                        </a:rPr>
                        <a:t>6.4.9     Verificar </a:t>
                      </a:r>
                      <a:r>
                        <a:rPr lang="pt-BR" sz="1600" u="none" strike="noStrike" dirty="0">
                          <a:effectLst/>
                          <a:latin typeface="Times New Roman" panose="02020603050405020304" pitchFamily="18" charset="0"/>
                          <a:cs typeface="Times New Roman" panose="02020603050405020304" pitchFamily="18" charset="0"/>
                        </a:rPr>
                        <a:t>se o PPRA ou outro documento contempla </a:t>
                      </a:r>
                      <a:r>
                        <a:rPr lang="pt-BR" sz="1600" u="none" strike="noStrike" dirty="0" err="1">
                          <a:effectLst/>
                          <a:latin typeface="Times New Roman" panose="02020603050405020304" pitchFamily="18" charset="0"/>
                          <a:cs typeface="Times New Roman" panose="02020603050405020304" pitchFamily="18" charset="0"/>
                        </a:rPr>
                        <a:t>iluminância</a:t>
                      </a:r>
                      <a:r>
                        <a:rPr lang="pt-BR" sz="1600" u="none" strike="noStrike" dirty="0">
                          <a:effectLst/>
                          <a:latin typeface="Times New Roman" panose="02020603050405020304" pitchFamily="18" charset="0"/>
                          <a:cs typeface="Times New Roman" panose="02020603050405020304" pitchFamily="18" charset="0"/>
                        </a:rPr>
                        <a:t> dos locais de trabalho.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283797384"/>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7"/>
            <a:ext cx="933021" cy="745308"/>
          </a:xfrm>
          <a:prstGeom prst="rect">
            <a:avLst/>
          </a:prstGeom>
        </p:spPr>
      </p:pic>
      <p:sp>
        <p:nvSpPr>
          <p:cNvPr id="6" name="Retângulo 5"/>
          <p:cNvSpPr/>
          <p:nvPr/>
        </p:nvSpPr>
        <p:spPr>
          <a:xfrm>
            <a:off x="0" y="-3247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Pontuação</a:t>
            </a:r>
            <a:endParaRPr lang="pt-BR" sz="3600" dirty="0">
              <a:solidFill>
                <a:schemeClr val="bg1"/>
              </a:solidFill>
              <a:latin typeface="Times New Roman" pitchFamily="18" charset="0"/>
              <a:cs typeface="Times New Roman" pitchFamily="18" charset="0"/>
            </a:endParaRPr>
          </a:p>
        </p:txBody>
      </p:sp>
      <p:pic>
        <p:nvPicPr>
          <p:cNvPr id="250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24744"/>
            <a:ext cx="825373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430853"/>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7"/>
            <a:ext cx="933021" cy="745308"/>
          </a:xfrm>
          <a:prstGeom prst="rect">
            <a:avLst/>
          </a:prstGeom>
        </p:spPr>
      </p:pic>
      <p:sp>
        <p:nvSpPr>
          <p:cNvPr id="6" name="Retângulo 5"/>
          <p:cNvSpPr/>
          <p:nvPr/>
        </p:nvSpPr>
        <p:spPr>
          <a:xfrm>
            <a:off x="0" y="-3247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Lista de produtos de alta consequência</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3131840" y="1316766"/>
            <a:ext cx="5544616" cy="2585323"/>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Quando uma transportadora operar com produtos de alta consequência, nas condições estabelecidas da lista HCDG High </a:t>
            </a:r>
            <a:r>
              <a:rPr lang="pt-BR" dirty="0" err="1" smtClean="0">
                <a:latin typeface="Times New Roman" panose="02020603050405020304" pitchFamily="18" charset="0"/>
                <a:cs typeface="Times New Roman" panose="02020603050405020304" pitchFamily="18" charset="0"/>
              </a:rPr>
              <a:t>Consequence</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Dangerous</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Goods</a:t>
            </a:r>
            <a:r>
              <a:rPr lang="pt-BR" dirty="0" smtClean="0">
                <a:latin typeface="Times New Roman" panose="02020603050405020304" pitchFamily="18" charset="0"/>
                <a:cs typeface="Times New Roman" panose="02020603050405020304" pitchFamily="18" charset="0"/>
              </a:rPr>
              <a:t>, nas </a:t>
            </a:r>
            <a:r>
              <a:rPr lang="pt-BR" dirty="0" err="1" smtClean="0">
                <a:latin typeface="Times New Roman" panose="02020603050405020304" pitchFamily="18" charset="0"/>
                <a:cs typeface="Times New Roman" panose="02020603050405020304" pitchFamily="18" charset="0"/>
              </a:rPr>
              <a:t>condiçoes</a:t>
            </a:r>
            <a:r>
              <a:rPr lang="pt-BR" dirty="0" smtClean="0">
                <a:latin typeface="Times New Roman" panose="02020603050405020304" pitchFamily="18" charset="0"/>
                <a:cs typeface="Times New Roman" panose="02020603050405020304" pitchFamily="18" charset="0"/>
              </a:rPr>
              <a:t> estabelecidas na lista, ex. transporte de produto à granel, produtos do grupo de embalagem I , deve ter um programa de gerenciamento de riscos que considere os riscos do produto conforme estabelecido em 2.1.1.3.</a:t>
            </a:r>
          </a:p>
          <a:p>
            <a:pPr algn="just"/>
            <a:r>
              <a:rPr lang="pt-BR" dirty="0" smtClean="0">
                <a:latin typeface="Times New Roman" panose="02020603050405020304" pitchFamily="18" charset="0"/>
                <a:cs typeface="Times New Roman" panose="02020603050405020304" pitchFamily="18" charset="0"/>
              </a:rPr>
              <a:t>Consultar esta lista para definir aplicabilidade do item 2.1.1.3. </a:t>
            </a:r>
            <a:endParaRPr lang="pt-BR" dirty="0">
              <a:latin typeface="Times New Roman" panose="02020603050405020304" pitchFamily="18" charset="0"/>
              <a:cs typeface="Times New Roman" panose="02020603050405020304" pitchFamily="18" charset="0"/>
            </a:endParaRP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789880"/>
            <a:ext cx="2124075" cy="2870200"/>
          </a:xfrm>
          <a:prstGeom prst="rect">
            <a:avLst/>
          </a:prstGeom>
        </p:spPr>
      </p:pic>
    </p:spTree>
    <p:extLst>
      <p:ext uri="{BB962C8B-B14F-4D97-AF65-F5344CB8AC3E}">
        <p14:creationId xmlns:p14="http://schemas.microsoft.com/office/powerpoint/2010/main" val="4242223831"/>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7"/>
            <a:ext cx="933021" cy="745308"/>
          </a:xfrm>
          <a:prstGeom prst="rect">
            <a:avLst/>
          </a:prstGeom>
        </p:spPr>
      </p:pic>
      <p:sp>
        <p:nvSpPr>
          <p:cNvPr id="6" name="Retângulo 5"/>
          <p:cNvSpPr/>
          <p:nvPr/>
        </p:nvSpPr>
        <p:spPr>
          <a:xfrm>
            <a:off x="0" y="-3247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 Lista de produtos de alta consequência</a:t>
            </a:r>
            <a:endParaRPr lang="pt-BR" sz="3600" dirty="0">
              <a:solidFill>
                <a:schemeClr val="bg1"/>
              </a:solidFill>
              <a:latin typeface="Times New Roman" pitchFamily="18" charset="0"/>
              <a:cs typeface="Times New Roman" pitchFamily="18" charset="0"/>
            </a:endParaRPr>
          </a:p>
        </p:txBody>
      </p:sp>
      <p:pic>
        <p:nvPicPr>
          <p:cNvPr id="2426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300" y="2178248"/>
            <a:ext cx="44417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26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24" y="919957"/>
            <a:ext cx="4610100"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91491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a:t>
            </a:r>
            <a:endParaRPr lang="pt-BR" sz="3600" dirty="0">
              <a:solidFill>
                <a:schemeClr val="bg1"/>
              </a:solidFill>
              <a:latin typeface="Times New Roman" pitchFamily="18" charset="0"/>
              <a:cs typeface="Times New Roman" pitchFamily="18" charset="0"/>
            </a:endParaRPr>
          </a:p>
        </p:txBody>
      </p:sp>
      <p:graphicFrame>
        <p:nvGraphicFramePr>
          <p:cNvPr id="2" name="Diagrama 1"/>
          <p:cNvGraphicFramePr/>
          <p:nvPr>
            <p:extLst>
              <p:ext uri="{D42A27DB-BD31-4B8C-83A1-F6EECF244321}">
                <p14:modId xmlns:p14="http://schemas.microsoft.com/office/powerpoint/2010/main" val="31928233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6118156"/>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grupos de trabalho</a:t>
            </a:r>
            <a:endParaRPr lang="pt-BR" sz="3600" dirty="0">
              <a:solidFill>
                <a:schemeClr val="bg1"/>
              </a:solidFill>
              <a:latin typeface="Times New Roman" pitchFamily="18" charset="0"/>
              <a:cs typeface="Times New Roman" pitchFamily="18" charset="0"/>
            </a:endParaRPr>
          </a:p>
        </p:txBody>
      </p:sp>
      <p:sp>
        <p:nvSpPr>
          <p:cNvPr id="3" name="CaixaDeTexto 2"/>
          <p:cNvSpPr txBox="1"/>
          <p:nvPr/>
        </p:nvSpPr>
        <p:spPr>
          <a:xfrm>
            <a:off x="718030" y="745772"/>
            <a:ext cx="8174450" cy="5632311"/>
          </a:xfrm>
          <a:prstGeom prst="rect">
            <a:avLst/>
          </a:prstGeom>
          <a:noFill/>
        </p:spPr>
        <p:txBody>
          <a:bodyPr wrap="square" rtlCol="0">
            <a:spAutoFit/>
          </a:bodyPr>
          <a:lstStyle/>
          <a:p>
            <a:r>
              <a:rPr lang="pt-BR" dirty="0" smtClean="0"/>
              <a:t>PRIMEIRO DIA  ( 4 horas ) : </a:t>
            </a:r>
          </a:p>
          <a:p>
            <a:pPr algn="just"/>
            <a:endParaRPr lang="pt-BR" dirty="0" smtClean="0"/>
          </a:p>
          <a:p>
            <a:pPr algn="just"/>
            <a:endParaRPr lang="pt-BR" dirty="0"/>
          </a:p>
          <a:p>
            <a:pPr algn="just"/>
            <a:r>
              <a:rPr lang="pt-BR" dirty="0" smtClean="0"/>
              <a:t>Formem um grupo de até 5 pessoas, 1 pessoa papel Auditor e 4 pessoas representantes da empresa avaliada ( operações, RH, manutenção/frota e Segurança ) e com base na empresa fictícia que lhes foi apresentada, cumpram os passos á seguir. Peçam ajuda onde preciso. Dica – esqueçam suas empresas, trabalhem com o escopo dado!!!</a:t>
            </a:r>
          </a:p>
          <a:p>
            <a:endParaRPr lang="pt-BR" dirty="0"/>
          </a:p>
          <a:p>
            <a:r>
              <a:rPr lang="pt-BR" dirty="0" smtClean="0"/>
              <a:t>1) Auditoria interna  </a:t>
            </a:r>
          </a:p>
          <a:p>
            <a:pPr marL="342900" indent="-342900">
              <a:buAutoNum type="arabicParenR"/>
            </a:pPr>
            <a:endParaRPr lang="pt-BR" dirty="0"/>
          </a:p>
          <a:p>
            <a:r>
              <a:rPr lang="pt-BR" dirty="0" smtClean="0"/>
              <a:t>Elaborar um plano de auditoria</a:t>
            </a:r>
          </a:p>
          <a:p>
            <a:endParaRPr lang="pt-BR" dirty="0"/>
          </a:p>
          <a:p>
            <a:r>
              <a:rPr lang="pt-BR" dirty="0" smtClean="0"/>
              <a:t>Agendar com as áreas a serem avaliadas</a:t>
            </a:r>
          </a:p>
          <a:p>
            <a:endParaRPr lang="pt-BR" dirty="0"/>
          </a:p>
          <a:p>
            <a:r>
              <a:rPr lang="pt-BR" dirty="0" smtClean="0"/>
              <a:t>Preparar documentação</a:t>
            </a:r>
          </a:p>
          <a:p>
            <a:endParaRPr lang="pt-BR" dirty="0"/>
          </a:p>
          <a:p>
            <a:r>
              <a:rPr lang="pt-BR" dirty="0" smtClean="0"/>
              <a:t>Conduzir a auditoria completa, com base no questionário do SASSMAQ e no guia de avaliação ou implementação.</a:t>
            </a:r>
          </a:p>
          <a:p>
            <a:endParaRPr lang="pt-BR" dirty="0"/>
          </a:p>
        </p:txBody>
      </p:sp>
    </p:spTree>
    <p:extLst>
      <p:ext uri="{BB962C8B-B14F-4D97-AF65-F5344CB8AC3E}">
        <p14:creationId xmlns:p14="http://schemas.microsoft.com/office/powerpoint/2010/main" val="854563075"/>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grupos de trabalho</a:t>
            </a:r>
            <a:endParaRPr lang="pt-BR" sz="3600" dirty="0">
              <a:solidFill>
                <a:schemeClr val="bg1"/>
              </a:solidFill>
              <a:latin typeface="Times New Roman" pitchFamily="18" charset="0"/>
              <a:cs typeface="Times New Roman" pitchFamily="18" charset="0"/>
            </a:endParaRPr>
          </a:p>
        </p:txBody>
      </p:sp>
      <p:sp>
        <p:nvSpPr>
          <p:cNvPr id="3" name="CaixaDeTexto 2"/>
          <p:cNvSpPr txBox="1"/>
          <p:nvPr/>
        </p:nvSpPr>
        <p:spPr>
          <a:xfrm>
            <a:off x="971600" y="1700808"/>
            <a:ext cx="7419907" cy="3416320"/>
          </a:xfrm>
          <a:prstGeom prst="rect">
            <a:avLst/>
          </a:prstGeom>
          <a:noFill/>
        </p:spPr>
        <p:txBody>
          <a:bodyPr wrap="square" rtlCol="0">
            <a:spAutoFit/>
          </a:bodyPr>
          <a:lstStyle/>
          <a:p>
            <a:r>
              <a:rPr lang="pt-BR" dirty="0" smtClean="0"/>
              <a:t>SEGUNDO DIA:</a:t>
            </a:r>
          </a:p>
          <a:p>
            <a:pPr algn="just"/>
            <a:endParaRPr lang="pt-BR" dirty="0" smtClean="0"/>
          </a:p>
          <a:p>
            <a:pPr algn="just"/>
            <a:r>
              <a:rPr lang="pt-BR" dirty="0" smtClean="0"/>
              <a:t>Dividam as não conformidades entre os 5 e abram não conformidades e as tratem devem resultar em ações indicadas. ( capítulo 1.3 do SASSMAQ), deixem o Plano de ações sugeridas para o final</a:t>
            </a:r>
            <a:endParaRPr lang="pt-BR" dirty="0"/>
          </a:p>
          <a:p>
            <a:endParaRPr lang="pt-BR" dirty="0" smtClean="0"/>
          </a:p>
          <a:p>
            <a:endParaRPr lang="pt-BR" dirty="0" smtClean="0"/>
          </a:p>
          <a:p>
            <a:r>
              <a:rPr lang="pt-BR" dirty="0" smtClean="0"/>
              <a:t>1- Abertura de não conformidades encontradas durante a auditoria</a:t>
            </a:r>
          </a:p>
          <a:p>
            <a:endParaRPr lang="pt-BR" dirty="0"/>
          </a:p>
          <a:p>
            <a:endParaRPr lang="pt-BR" dirty="0" smtClean="0"/>
          </a:p>
          <a:p>
            <a:r>
              <a:rPr lang="pt-BR" dirty="0" smtClean="0"/>
              <a:t>2- indiquem ações que poderiam resolver o problema</a:t>
            </a:r>
          </a:p>
          <a:p>
            <a:endParaRPr lang="pt-BR" dirty="0"/>
          </a:p>
        </p:txBody>
      </p:sp>
    </p:spTree>
    <p:extLst>
      <p:ext uri="{BB962C8B-B14F-4D97-AF65-F5344CB8AC3E}">
        <p14:creationId xmlns:p14="http://schemas.microsoft.com/office/powerpoint/2010/main" val="827324784"/>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grupos de trabalho</a:t>
            </a:r>
            <a:endParaRPr lang="pt-BR" sz="3600" dirty="0">
              <a:solidFill>
                <a:schemeClr val="bg1"/>
              </a:solidFill>
              <a:latin typeface="Times New Roman" pitchFamily="18" charset="0"/>
              <a:cs typeface="Times New Roman" pitchFamily="18" charset="0"/>
            </a:endParaRPr>
          </a:p>
        </p:txBody>
      </p:sp>
      <p:sp>
        <p:nvSpPr>
          <p:cNvPr id="3" name="CaixaDeTexto 2"/>
          <p:cNvSpPr txBox="1"/>
          <p:nvPr/>
        </p:nvSpPr>
        <p:spPr>
          <a:xfrm>
            <a:off x="1175480" y="1700808"/>
            <a:ext cx="7419907" cy="3693319"/>
          </a:xfrm>
          <a:prstGeom prst="rect">
            <a:avLst/>
          </a:prstGeom>
          <a:noFill/>
        </p:spPr>
        <p:txBody>
          <a:bodyPr wrap="square" rtlCol="0">
            <a:spAutoFit/>
          </a:bodyPr>
          <a:lstStyle/>
          <a:p>
            <a:r>
              <a:rPr lang="pt-BR" dirty="0" smtClean="0"/>
              <a:t>TERCEIRO DIA:</a:t>
            </a:r>
          </a:p>
          <a:p>
            <a:endParaRPr lang="pt-BR" dirty="0" smtClean="0"/>
          </a:p>
          <a:p>
            <a:r>
              <a:rPr lang="pt-BR" dirty="0" smtClean="0"/>
              <a:t>Os mesmos grupos elaborem o Plano de ações.</a:t>
            </a:r>
            <a:endParaRPr lang="pt-BR" dirty="0"/>
          </a:p>
          <a:p>
            <a:endParaRPr lang="pt-BR" dirty="0" smtClean="0"/>
          </a:p>
          <a:p>
            <a:r>
              <a:rPr lang="pt-BR" dirty="0" smtClean="0"/>
              <a:t>Elaborando um Plano de ações:</a:t>
            </a:r>
          </a:p>
          <a:p>
            <a:endParaRPr lang="pt-BR" dirty="0"/>
          </a:p>
          <a:p>
            <a:pPr marL="342900" indent="-342900">
              <a:buAutoNum type="alphaLcParenR"/>
            </a:pPr>
            <a:r>
              <a:rPr lang="pt-BR" dirty="0" smtClean="0"/>
              <a:t>Repetir as não conformidades;</a:t>
            </a:r>
          </a:p>
          <a:p>
            <a:pPr marL="342900" indent="-342900">
              <a:buAutoNum type="alphaLcParenR"/>
            </a:pPr>
            <a:r>
              <a:rPr lang="pt-BR" dirty="0" smtClean="0"/>
              <a:t>Elencar as ações sugeridas;</a:t>
            </a:r>
          </a:p>
          <a:p>
            <a:pPr marL="342900" indent="-342900">
              <a:buAutoNum type="alphaLcParenR"/>
            </a:pPr>
            <a:r>
              <a:rPr lang="pt-BR" dirty="0" smtClean="0"/>
              <a:t>Colocar responsáveis pela ação;</a:t>
            </a:r>
          </a:p>
          <a:p>
            <a:pPr marL="342900" indent="-342900">
              <a:buAutoNum type="alphaLcParenR"/>
            </a:pPr>
            <a:r>
              <a:rPr lang="pt-BR" dirty="0" smtClean="0"/>
              <a:t>Colocar prazo de execução;</a:t>
            </a:r>
          </a:p>
          <a:p>
            <a:pPr marL="342900" indent="-342900">
              <a:buAutoNum type="alphaLcParenR"/>
            </a:pPr>
            <a:r>
              <a:rPr lang="pt-BR" dirty="0" smtClean="0"/>
              <a:t>Colocar verificação da execução.</a:t>
            </a:r>
          </a:p>
          <a:p>
            <a:endParaRPr lang="pt-BR" dirty="0"/>
          </a:p>
          <a:p>
            <a:endParaRPr lang="pt-BR" dirty="0"/>
          </a:p>
        </p:txBody>
      </p:sp>
    </p:spTree>
    <p:extLst>
      <p:ext uri="{BB962C8B-B14F-4D97-AF65-F5344CB8AC3E}">
        <p14:creationId xmlns:p14="http://schemas.microsoft.com/office/powerpoint/2010/main" val="2140328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23528" y="107504"/>
            <a:ext cx="8820472" cy="1143000"/>
          </a:xfrm>
        </p:spPr>
        <p:txBody>
          <a:bodyPr>
            <a:normAutofit/>
          </a:bodyPr>
          <a:lstStyle/>
          <a:p>
            <a:r>
              <a:rPr lang="pt-BR" sz="2400" dirty="0" smtClean="0">
                <a:latin typeface="+mn-lt"/>
              </a:rPr>
              <a:t>Processo para a Qualificação SASSMAQ ou AR, ou ambos</a:t>
            </a:r>
            <a:endParaRPr lang="pt-BR" sz="2400" dirty="0">
              <a:latin typeface="+mn-lt"/>
            </a:endParaRPr>
          </a:p>
        </p:txBody>
      </p:sp>
      <p:sp>
        <p:nvSpPr>
          <p:cNvPr id="5" name="Rectangle 6"/>
          <p:cNvSpPr>
            <a:spLocks noGrp="1" noChangeArrowheads="1"/>
          </p:cNvSpPr>
          <p:nvPr>
            <p:ph type="body" sz="quarter" idx="13"/>
          </p:nvPr>
        </p:nvSpPr>
        <p:spPr bwMode="auto">
          <a:xfrm>
            <a:off x="107504" y="1374147"/>
            <a:ext cx="3096000" cy="1367170"/>
          </a:xfrm>
          <a:prstGeom prst="rect">
            <a:avLst/>
          </a:prstGeom>
          <a:solidFill>
            <a:schemeClr val="bg1">
              <a:lumMod val="50000"/>
            </a:schemeClr>
          </a:solidFill>
          <a:ln>
            <a:noFill/>
          </a:ln>
          <a:effectLst/>
          <a:extLst/>
        </p:spPr>
        <p:txBody>
          <a:bodyPr wrap="square" lIns="92075" tIns="46038" rIns="92075" bIns="46038">
            <a:spAutoFit/>
          </a:bodyPr>
          <a:lstStyle/>
          <a:p>
            <a:pPr algn="ctr" defTabSz="762000">
              <a:defRPr/>
            </a:pPr>
            <a:r>
              <a:rPr lang="en-US" sz="1800" b="1" i="0" dirty="0" err="1">
                <a:solidFill>
                  <a:srgbClr val="FFFFFF"/>
                </a:solidFill>
                <a:effectLst>
                  <a:outerShdw blurRad="38100" dist="38100" dir="2700000" algn="tl">
                    <a:srgbClr val="000000"/>
                  </a:outerShdw>
                </a:effectLst>
              </a:rPr>
              <a:t>Empresa</a:t>
            </a:r>
            <a:r>
              <a:rPr lang="en-US" sz="1800" b="1" i="0" dirty="0">
                <a:solidFill>
                  <a:srgbClr val="FFFFFF"/>
                </a:solidFill>
                <a:effectLst>
                  <a:outerShdw blurRad="38100" dist="38100" dir="2700000" algn="tl">
                    <a:srgbClr val="000000"/>
                  </a:outerShdw>
                </a:effectLst>
              </a:rPr>
              <a:t> </a:t>
            </a:r>
            <a:r>
              <a:rPr lang="en-US" sz="1800" b="1" i="0" dirty="0" err="1">
                <a:solidFill>
                  <a:srgbClr val="FFFFFF"/>
                </a:solidFill>
                <a:effectLst>
                  <a:outerShdw blurRad="38100" dist="38100" dir="2700000" algn="tl">
                    <a:srgbClr val="000000"/>
                  </a:outerShdw>
                </a:effectLst>
              </a:rPr>
              <a:t>Prestadora</a:t>
            </a:r>
            <a:endParaRPr lang="en-US" sz="1800" b="1" i="0" dirty="0">
              <a:solidFill>
                <a:srgbClr val="FFFFFF"/>
              </a:solidFill>
              <a:effectLst>
                <a:outerShdw blurRad="38100" dist="38100" dir="2700000" algn="tl">
                  <a:srgbClr val="000000"/>
                </a:outerShdw>
              </a:effectLst>
            </a:endParaRPr>
          </a:p>
          <a:p>
            <a:pPr algn="ctr" defTabSz="762000">
              <a:defRPr/>
            </a:pPr>
            <a:r>
              <a:rPr lang="en-US" sz="1800" b="1" i="0" dirty="0">
                <a:solidFill>
                  <a:srgbClr val="FFFFFF"/>
                </a:solidFill>
                <a:effectLst>
                  <a:outerShdw blurRad="38100" dist="38100" dir="2700000" algn="tl">
                    <a:srgbClr val="000000"/>
                  </a:outerShdw>
                </a:effectLst>
              </a:rPr>
              <a:t> de </a:t>
            </a:r>
          </a:p>
          <a:p>
            <a:pPr algn="ctr" defTabSz="762000">
              <a:defRPr/>
            </a:pPr>
            <a:r>
              <a:rPr lang="en-US" sz="1800" b="1" i="0" dirty="0" err="1">
                <a:solidFill>
                  <a:srgbClr val="FFFFFF"/>
                </a:solidFill>
                <a:effectLst>
                  <a:outerShdw blurRad="38100" dist="38100" dir="2700000" algn="tl">
                    <a:srgbClr val="000000"/>
                  </a:outerShdw>
                </a:effectLst>
              </a:rPr>
              <a:t>Serviços</a:t>
            </a:r>
            <a:r>
              <a:rPr lang="en-US" sz="1800" b="1" i="0" dirty="0">
                <a:solidFill>
                  <a:srgbClr val="FFFFFF"/>
                </a:solidFill>
                <a:effectLst>
                  <a:outerShdw blurRad="38100" dist="38100" dir="2700000" algn="tl">
                    <a:srgbClr val="000000"/>
                  </a:outerShdw>
                </a:effectLst>
              </a:rPr>
              <a:t> de </a:t>
            </a:r>
            <a:r>
              <a:rPr lang="en-US" sz="1800" b="1" i="0" dirty="0" err="1" smtClean="0">
                <a:solidFill>
                  <a:srgbClr val="FFFFFF"/>
                </a:solidFill>
                <a:effectLst>
                  <a:outerShdw blurRad="38100" dist="38100" dir="2700000" algn="tl">
                    <a:srgbClr val="000000"/>
                  </a:outerShdw>
                </a:effectLst>
              </a:rPr>
              <a:t>Logística</a:t>
            </a:r>
            <a:endParaRPr lang="en-US" sz="1800" b="1" i="0" dirty="0" smtClean="0">
              <a:solidFill>
                <a:srgbClr val="FFFFFF"/>
              </a:solidFill>
              <a:effectLst>
                <a:outerShdw blurRad="38100" dist="38100" dir="2700000" algn="tl">
                  <a:srgbClr val="000000"/>
                </a:outerShdw>
              </a:effectLst>
            </a:endParaRPr>
          </a:p>
          <a:p>
            <a:pPr algn="ctr" defTabSz="762000">
              <a:defRPr/>
            </a:pPr>
            <a:endParaRPr lang="en-US" sz="1800" b="1" i="0" dirty="0">
              <a:solidFill>
                <a:srgbClr val="FFFFFF"/>
              </a:solidFill>
              <a:effectLst>
                <a:outerShdw blurRad="38100" dist="38100" dir="2700000" algn="tl">
                  <a:srgbClr val="000000"/>
                </a:outerShdw>
              </a:effectLst>
            </a:endParaRPr>
          </a:p>
        </p:txBody>
      </p:sp>
      <p:sp>
        <p:nvSpPr>
          <p:cNvPr id="6" name="AutoShape 34"/>
          <p:cNvSpPr>
            <a:spLocks noChangeArrowheads="1"/>
          </p:cNvSpPr>
          <p:nvPr/>
        </p:nvSpPr>
        <p:spPr bwMode="auto">
          <a:xfrm>
            <a:off x="3440420" y="1549445"/>
            <a:ext cx="1872208" cy="484365"/>
          </a:xfrm>
          <a:prstGeom prst="leftRightArrow">
            <a:avLst>
              <a:gd name="adj1" fmla="val 50000"/>
              <a:gd name="adj2" fmla="val 93333"/>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8" name="Rectangle 25"/>
          <p:cNvSpPr>
            <a:spLocks noChangeArrowheads="1"/>
          </p:cNvSpPr>
          <p:nvPr/>
        </p:nvSpPr>
        <p:spPr bwMode="auto">
          <a:xfrm>
            <a:off x="5580112" y="1316765"/>
            <a:ext cx="2901950" cy="1898651"/>
          </a:xfrm>
          <a:prstGeom prst="rect">
            <a:avLst/>
          </a:prstGeom>
          <a:solidFill>
            <a:schemeClr val="accent6">
              <a:lumMod val="75000"/>
            </a:schemeClr>
          </a:solidFill>
          <a:ln w="12700">
            <a:solidFill>
              <a:schemeClr val="bg2">
                <a:lumMod val="50000"/>
              </a:schemeClr>
            </a:solidFill>
            <a:miter lim="800000"/>
            <a:headEnd/>
            <a:tailEnd/>
          </a:ln>
          <a:effectLst/>
        </p:spPr>
        <p:txBody>
          <a:bodyPr wrap="none" anchor="ctr"/>
          <a:lstStyle/>
          <a:p>
            <a:endParaRPr lang="en-US" i="0">
              <a:solidFill>
                <a:srgbClr val="993300"/>
              </a:solidFill>
            </a:endParaRPr>
          </a:p>
        </p:txBody>
      </p:sp>
      <p:sp>
        <p:nvSpPr>
          <p:cNvPr id="9" name="AutoShape 27"/>
          <p:cNvSpPr>
            <a:spLocks noChangeArrowheads="1"/>
          </p:cNvSpPr>
          <p:nvPr/>
        </p:nvSpPr>
        <p:spPr bwMode="auto">
          <a:xfrm rot="10800000">
            <a:off x="3380359" y="2322201"/>
            <a:ext cx="1769289" cy="499864"/>
          </a:xfrm>
          <a:prstGeom prst="rightArrow">
            <a:avLst>
              <a:gd name="adj1" fmla="val 50000"/>
              <a:gd name="adj2" fmla="val 1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10" name="Rectangle 7"/>
          <p:cNvSpPr>
            <a:spLocks noChangeArrowheads="1"/>
          </p:cNvSpPr>
          <p:nvPr/>
        </p:nvSpPr>
        <p:spPr bwMode="auto">
          <a:xfrm>
            <a:off x="3810000" y="1230644"/>
            <a:ext cx="107080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Avaliação</a:t>
            </a:r>
            <a:endParaRPr lang="en-US" sz="1600" i="0" dirty="0">
              <a:solidFill>
                <a:schemeClr val="tx2">
                  <a:lumMod val="50000"/>
                </a:schemeClr>
              </a:solidFill>
              <a:latin typeface="+mn-lt"/>
            </a:endParaRPr>
          </a:p>
        </p:txBody>
      </p:sp>
      <p:sp>
        <p:nvSpPr>
          <p:cNvPr id="11" name="Rectangle 28"/>
          <p:cNvSpPr>
            <a:spLocks noChangeArrowheads="1"/>
          </p:cNvSpPr>
          <p:nvPr/>
        </p:nvSpPr>
        <p:spPr bwMode="auto">
          <a:xfrm>
            <a:off x="3828836" y="1997456"/>
            <a:ext cx="1035155"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Relatório</a:t>
            </a:r>
            <a:endParaRPr lang="en-US" sz="1600" i="0" dirty="0">
              <a:solidFill>
                <a:schemeClr val="tx2">
                  <a:lumMod val="50000"/>
                </a:schemeClr>
              </a:solidFill>
              <a:latin typeface="+mn-lt"/>
            </a:endParaRPr>
          </a:p>
        </p:txBody>
      </p:sp>
      <p:sp>
        <p:nvSpPr>
          <p:cNvPr id="12" name="Rectangle 29"/>
          <p:cNvSpPr>
            <a:spLocks noChangeArrowheads="1"/>
          </p:cNvSpPr>
          <p:nvPr/>
        </p:nvSpPr>
        <p:spPr bwMode="auto">
          <a:xfrm>
            <a:off x="3440421" y="2907285"/>
            <a:ext cx="2007281"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Termo</a:t>
            </a:r>
            <a:r>
              <a:rPr lang="en-US" i="0" dirty="0">
                <a:solidFill>
                  <a:schemeClr val="tx2">
                    <a:lumMod val="50000"/>
                  </a:schemeClr>
                </a:solidFill>
                <a:latin typeface="+mn-lt"/>
              </a:rPr>
              <a:t> de </a:t>
            </a:r>
            <a:r>
              <a:rPr lang="en-US" i="0" dirty="0" err="1">
                <a:solidFill>
                  <a:schemeClr val="tx2">
                    <a:lumMod val="50000"/>
                  </a:schemeClr>
                </a:solidFill>
                <a:latin typeface="+mn-lt"/>
              </a:rPr>
              <a:t>Avaliação</a:t>
            </a:r>
            <a:endParaRPr lang="en-US" i="0" dirty="0">
              <a:solidFill>
                <a:schemeClr val="tx2">
                  <a:lumMod val="50000"/>
                </a:schemeClr>
              </a:solidFill>
              <a:latin typeface="+mn-lt"/>
            </a:endParaRPr>
          </a:p>
        </p:txBody>
      </p:sp>
      <p:sp>
        <p:nvSpPr>
          <p:cNvPr id="13" name="Rectangle 10"/>
          <p:cNvSpPr>
            <a:spLocks noChangeArrowheads="1"/>
          </p:cNvSpPr>
          <p:nvPr/>
        </p:nvSpPr>
        <p:spPr bwMode="auto">
          <a:xfrm>
            <a:off x="6531675" y="1561770"/>
            <a:ext cx="1288494" cy="75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defTabSz="762000">
              <a:lnSpc>
                <a:spcPct val="120000"/>
              </a:lnSpc>
              <a:defRPr/>
            </a:pPr>
            <a:r>
              <a:rPr lang="en-US" i="0" dirty="0" err="1">
                <a:solidFill>
                  <a:srgbClr val="FFFFFF"/>
                </a:solidFill>
                <a:latin typeface="+mn-lt"/>
              </a:rPr>
              <a:t>Organismo</a:t>
            </a:r>
            <a:endParaRPr lang="en-US" i="0" dirty="0">
              <a:solidFill>
                <a:srgbClr val="FFFFFF"/>
              </a:solidFill>
              <a:latin typeface="+mn-lt"/>
            </a:endParaRPr>
          </a:p>
          <a:p>
            <a:pPr algn="ctr" defTabSz="762000">
              <a:lnSpc>
                <a:spcPct val="120000"/>
              </a:lnSpc>
              <a:defRPr/>
            </a:pPr>
            <a:r>
              <a:rPr lang="en-US" i="0" dirty="0" err="1">
                <a:solidFill>
                  <a:srgbClr val="FFFFFF"/>
                </a:solidFill>
                <a:latin typeface="+mn-lt"/>
              </a:rPr>
              <a:t>Certificador</a:t>
            </a:r>
            <a:endParaRPr lang="en-US" i="0" dirty="0">
              <a:solidFill>
                <a:srgbClr val="FFFFFF"/>
              </a:solidFill>
              <a:latin typeface="+mn-lt"/>
            </a:endParaRPr>
          </a:p>
        </p:txBody>
      </p:sp>
      <p:sp>
        <p:nvSpPr>
          <p:cNvPr id="14" name="Rectangle 24"/>
          <p:cNvSpPr>
            <a:spLocks noChangeArrowheads="1"/>
          </p:cNvSpPr>
          <p:nvPr/>
        </p:nvSpPr>
        <p:spPr bwMode="auto">
          <a:xfrm>
            <a:off x="179512" y="4347679"/>
            <a:ext cx="2901950" cy="1898651"/>
          </a:xfrm>
          <a:prstGeom prst="rect">
            <a:avLst/>
          </a:prstGeom>
          <a:solidFill>
            <a:schemeClr val="accent3">
              <a:lumMod val="60000"/>
              <a:lumOff val="40000"/>
            </a:schemeClr>
          </a:solidFill>
          <a:ln w="12700">
            <a:solidFill>
              <a:schemeClr val="tx2"/>
            </a:solidFill>
            <a:miter lim="800000"/>
            <a:headEnd/>
            <a:tailEnd/>
          </a:ln>
          <a:effectLst/>
        </p:spPr>
        <p:txBody>
          <a:bodyPr wrap="none" anchor="ctr"/>
          <a:lstStyle/>
          <a:p>
            <a:endParaRPr lang="en-US" i="0">
              <a:solidFill>
                <a:srgbClr val="993300"/>
              </a:solidFill>
            </a:endParaRPr>
          </a:p>
        </p:txBody>
      </p:sp>
      <p:sp>
        <p:nvSpPr>
          <p:cNvPr id="17" name="Rectangle 23"/>
          <p:cNvSpPr>
            <a:spLocks noChangeArrowheads="1"/>
          </p:cNvSpPr>
          <p:nvPr/>
        </p:nvSpPr>
        <p:spPr bwMode="auto">
          <a:xfrm>
            <a:off x="5580112" y="4389107"/>
            <a:ext cx="2901950" cy="1898651"/>
          </a:xfrm>
          <a:prstGeom prst="rect">
            <a:avLst/>
          </a:prstGeom>
          <a:solidFill>
            <a:schemeClr val="tx2">
              <a:lumMod val="75000"/>
            </a:schemeClr>
          </a:solidFill>
          <a:ln w="12700">
            <a:solidFill>
              <a:schemeClr val="tx2"/>
            </a:solidFill>
            <a:miter lim="800000"/>
            <a:headEnd/>
            <a:tailEnd/>
          </a:ln>
          <a:effectLst/>
        </p:spPr>
        <p:txBody>
          <a:bodyPr wrap="none" anchor="ctr"/>
          <a:lstStyle/>
          <a:p>
            <a:endParaRPr lang="en-US" i="0">
              <a:solidFill>
                <a:srgbClr val="993300"/>
              </a:solidFill>
            </a:endParaRPr>
          </a:p>
        </p:txBody>
      </p:sp>
      <p:sp>
        <p:nvSpPr>
          <p:cNvPr id="18" name="AutoShape 32"/>
          <p:cNvSpPr>
            <a:spLocks noChangeArrowheads="1"/>
          </p:cNvSpPr>
          <p:nvPr/>
        </p:nvSpPr>
        <p:spPr bwMode="auto">
          <a:xfrm>
            <a:off x="6477000" y="3330515"/>
            <a:ext cx="327248" cy="1002771"/>
          </a:xfrm>
          <a:prstGeom prst="downArrow">
            <a:avLst>
              <a:gd name="adj1" fmla="val 50000"/>
              <a:gd name="adj2" fmla="val 6785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19" name="Rectangle 33"/>
          <p:cNvSpPr>
            <a:spLocks noChangeArrowheads="1"/>
          </p:cNvSpPr>
          <p:nvPr/>
        </p:nvSpPr>
        <p:spPr bwMode="auto">
          <a:xfrm>
            <a:off x="6876256" y="3400585"/>
            <a:ext cx="1122423"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Termo</a:t>
            </a:r>
            <a:r>
              <a:rPr lang="en-US" i="0" dirty="0">
                <a:solidFill>
                  <a:schemeClr val="tx2">
                    <a:lumMod val="50000"/>
                  </a:schemeClr>
                </a:solidFill>
                <a:latin typeface="+mn-lt"/>
              </a:rPr>
              <a:t> de </a:t>
            </a:r>
          </a:p>
          <a:p>
            <a:pPr algn="l" defTabSz="762000"/>
            <a:r>
              <a:rPr lang="en-US" i="0" dirty="0" err="1">
                <a:solidFill>
                  <a:schemeClr val="tx2">
                    <a:lumMod val="50000"/>
                  </a:schemeClr>
                </a:solidFill>
                <a:latin typeface="+mn-lt"/>
              </a:rPr>
              <a:t>Avaliação</a:t>
            </a:r>
            <a:endParaRPr lang="en-US" sz="1400" i="0" dirty="0">
              <a:solidFill>
                <a:schemeClr val="tx2">
                  <a:lumMod val="50000"/>
                </a:schemeClr>
              </a:solidFill>
              <a:latin typeface="+mn-lt"/>
            </a:endParaRPr>
          </a:p>
        </p:txBody>
      </p:sp>
      <p:sp>
        <p:nvSpPr>
          <p:cNvPr id="20" name="AutoShape 36"/>
          <p:cNvSpPr>
            <a:spLocks noChangeArrowheads="1"/>
          </p:cNvSpPr>
          <p:nvPr/>
        </p:nvSpPr>
        <p:spPr bwMode="auto">
          <a:xfrm>
            <a:off x="3429572" y="5617329"/>
            <a:ext cx="1858144" cy="458491"/>
          </a:xfrm>
          <a:prstGeom prst="rightArrow">
            <a:avLst>
              <a:gd name="adj1" fmla="val 50000"/>
              <a:gd name="adj2" fmla="val 110714"/>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21" name="Rectangle 30"/>
          <p:cNvSpPr>
            <a:spLocks noChangeArrowheads="1"/>
          </p:cNvSpPr>
          <p:nvPr/>
        </p:nvSpPr>
        <p:spPr bwMode="auto">
          <a:xfrm>
            <a:off x="3756370" y="6075820"/>
            <a:ext cx="100226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l" defTabSz="762000"/>
            <a:r>
              <a:rPr lang="en-US" i="0" dirty="0" err="1">
                <a:solidFill>
                  <a:schemeClr val="tx2">
                    <a:lumMod val="50000"/>
                  </a:schemeClr>
                </a:solidFill>
                <a:latin typeface="+mn-lt"/>
              </a:rPr>
              <a:t>Consulta</a:t>
            </a:r>
            <a:endParaRPr lang="en-US" sz="1600" i="0" dirty="0">
              <a:solidFill>
                <a:schemeClr val="tx2">
                  <a:lumMod val="50000"/>
                </a:schemeClr>
              </a:solidFill>
              <a:latin typeface="+mn-lt"/>
            </a:endParaRPr>
          </a:p>
        </p:txBody>
      </p:sp>
      <p:sp>
        <p:nvSpPr>
          <p:cNvPr id="22" name="AutoShape 40"/>
          <p:cNvSpPr>
            <a:spLocks noChangeArrowheads="1"/>
          </p:cNvSpPr>
          <p:nvPr/>
        </p:nvSpPr>
        <p:spPr bwMode="auto">
          <a:xfrm>
            <a:off x="1186700" y="3274132"/>
            <a:ext cx="408384" cy="1016000"/>
          </a:xfrm>
          <a:prstGeom prst="downArrow">
            <a:avLst>
              <a:gd name="adj1" fmla="val 50000"/>
              <a:gd name="adj2" fmla="val 71429"/>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24" name="Rectangle 12"/>
          <p:cNvSpPr>
            <a:spLocks noChangeArrowheads="1"/>
          </p:cNvSpPr>
          <p:nvPr/>
        </p:nvSpPr>
        <p:spPr bwMode="auto">
          <a:xfrm>
            <a:off x="522412" y="4687287"/>
            <a:ext cx="2216150" cy="45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defTabSz="762000">
              <a:lnSpc>
                <a:spcPct val="130000"/>
              </a:lnSpc>
              <a:defRPr/>
            </a:pPr>
            <a:r>
              <a:rPr lang="en-US" b="1" i="0" dirty="0" err="1">
                <a:solidFill>
                  <a:srgbClr val="FFFFFF"/>
                </a:solidFill>
                <a:effectLst>
                  <a:outerShdw blurRad="38100" dist="38100" dir="2700000" algn="tl">
                    <a:srgbClr val="000000"/>
                  </a:outerShdw>
                </a:effectLst>
                <a:latin typeface="Arial" charset="0"/>
              </a:rPr>
              <a:t>Indústria</a:t>
            </a:r>
            <a:r>
              <a:rPr lang="en-US" b="1" i="0" dirty="0">
                <a:solidFill>
                  <a:srgbClr val="FFFFFF"/>
                </a:solidFill>
                <a:effectLst>
                  <a:outerShdw blurRad="38100" dist="38100" dir="2700000" algn="tl">
                    <a:srgbClr val="000000"/>
                  </a:outerShdw>
                </a:effectLst>
                <a:latin typeface="Arial" charset="0"/>
              </a:rPr>
              <a:t> </a:t>
            </a:r>
            <a:r>
              <a:rPr lang="en-US" b="1" i="0" dirty="0" err="1">
                <a:solidFill>
                  <a:srgbClr val="FFFFFF"/>
                </a:solidFill>
                <a:effectLst>
                  <a:outerShdw blurRad="38100" dist="38100" dir="2700000" algn="tl">
                    <a:srgbClr val="000000"/>
                  </a:outerShdw>
                </a:effectLst>
                <a:latin typeface="Arial" charset="0"/>
              </a:rPr>
              <a:t>Química</a:t>
            </a:r>
            <a:endParaRPr lang="en-US" b="1" i="0" dirty="0">
              <a:solidFill>
                <a:srgbClr val="FFFFFF"/>
              </a:solidFill>
              <a:effectLst>
                <a:outerShdw blurRad="38100" dist="38100" dir="2700000" algn="tl">
                  <a:srgbClr val="000000"/>
                </a:outerShdw>
              </a:effectLst>
              <a:latin typeface="Arial" charset="0"/>
            </a:endParaRPr>
          </a:p>
        </p:txBody>
      </p:sp>
      <p:sp>
        <p:nvSpPr>
          <p:cNvPr id="25" name="Rectangle 14"/>
          <p:cNvSpPr>
            <a:spLocks noChangeArrowheads="1"/>
          </p:cNvSpPr>
          <p:nvPr/>
        </p:nvSpPr>
        <p:spPr bwMode="auto">
          <a:xfrm>
            <a:off x="6328643" y="5007729"/>
            <a:ext cx="1186222"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a:defRPr/>
            </a:pPr>
            <a:r>
              <a:rPr lang="en-US" b="1" i="0" dirty="0">
                <a:solidFill>
                  <a:srgbClr val="FFFFFF"/>
                </a:solidFill>
                <a:effectLst>
                  <a:outerShdw blurRad="38100" dist="38100" dir="2700000" algn="tl">
                    <a:srgbClr val="000000"/>
                  </a:outerShdw>
                </a:effectLst>
                <a:latin typeface="Arial" charset="0"/>
              </a:rPr>
              <a:t>ABIQUIM</a:t>
            </a:r>
          </a:p>
        </p:txBody>
      </p:sp>
      <p:sp>
        <p:nvSpPr>
          <p:cNvPr id="26" name="Rectangle 41"/>
          <p:cNvSpPr>
            <a:spLocks noChangeArrowheads="1"/>
          </p:cNvSpPr>
          <p:nvPr/>
        </p:nvSpPr>
        <p:spPr bwMode="auto">
          <a:xfrm>
            <a:off x="159324" y="3307999"/>
            <a:ext cx="117231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defTabSz="762000"/>
            <a:r>
              <a:rPr lang="en-US" i="0" dirty="0" err="1" smtClean="0">
                <a:solidFill>
                  <a:schemeClr val="tx2">
                    <a:lumMod val="50000"/>
                  </a:schemeClr>
                </a:solidFill>
                <a:latin typeface="+mn-lt"/>
              </a:rPr>
              <a:t>Relatório</a:t>
            </a:r>
            <a:endParaRPr lang="en-US" sz="1600" i="0" dirty="0">
              <a:solidFill>
                <a:schemeClr val="tx2">
                  <a:lumMod val="50000"/>
                </a:schemeClr>
              </a:solidFill>
              <a:latin typeface="+mn-lt"/>
            </a:endParaRPr>
          </a:p>
        </p:txBody>
      </p:sp>
      <p:sp>
        <p:nvSpPr>
          <p:cNvPr id="27" name="AutoShape 37"/>
          <p:cNvSpPr>
            <a:spLocks noChangeArrowheads="1"/>
          </p:cNvSpPr>
          <p:nvPr/>
        </p:nvSpPr>
        <p:spPr bwMode="auto">
          <a:xfrm>
            <a:off x="1763688" y="3263281"/>
            <a:ext cx="369912" cy="999935"/>
          </a:xfrm>
          <a:prstGeom prst="upArrow">
            <a:avLst>
              <a:gd name="adj1" fmla="val 50000"/>
              <a:gd name="adj2" fmla="val 83333"/>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28" name="Rectangle 38"/>
          <p:cNvSpPr>
            <a:spLocks noChangeArrowheads="1"/>
          </p:cNvSpPr>
          <p:nvPr/>
        </p:nvSpPr>
        <p:spPr bwMode="auto">
          <a:xfrm>
            <a:off x="2133601" y="3332203"/>
            <a:ext cx="2224355"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defTabSz="762000">
              <a:defRPr/>
            </a:pPr>
            <a:r>
              <a:rPr lang="en-US" i="0" dirty="0" err="1">
                <a:solidFill>
                  <a:schemeClr val="tx2">
                    <a:lumMod val="50000"/>
                  </a:schemeClr>
                </a:solidFill>
                <a:latin typeface="Calibri" pitchFamily="34" charset="0"/>
              </a:rPr>
              <a:t>Requisitos</a:t>
            </a:r>
            <a:r>
              <a:rPr lang="en-US" i="0" dirty="0">
                <a:solidFill>
                  <a:schemeClr val="tx2">
                    <a:lumMod val="50000"/>
                  </a:schemeClr>
                </a:solidFill>
                <a:latin typeface="Calibri" pitchFamily="34" charset="0"/>
              </a:rPr>
              <a:t> </a:t>
            </a:r>
            <a:r>
              <a:rPr lang="en-US" i="0" dirty="0" err="1">
                <a:solidFill>
                  <a:schemeClr val="tx2">
                    <a:lumMod val="50000"/>
                  </a:schemeClr>
                </a:solidFill>
                <a:latin typeface="Calibri" pitchFamily="34" charset="0"/>
              </a:rPr>
              <a:t>adicionais</a:t>
            </a:r>
            <a:endParaRPr lang="en-US" i="0" dirty="0">
              <a:solidFill>
                <a:schemeClr val="tx2">
                  <a:lumMod val="50000"/>
                </a:schemeClr>
              </a:solidFill>
              <a:latin typeface="Calibri" pitchFamily="34" charset="0"/>
            </a:endParaRPr>
          </a:p>
          <a:p>
            <a:pPr algn="l" defTabSz="762000">
              <a:defRPr/>
            </a:pPr>
            <a:r>
              <a:rPr lang="en-US" u="sng" dirty="0" err="1" smtClean="0">
                <a:solidFill>
                  <a:schemeClr val="tx2">
                    <a:lumMod val="50000"/>
                  </a:schemeClr>
                </a:solidFill>
                <a:effectLst>
                  <a:outerShdw blurRad="38100" dist="38100" dir="2700000" algn="tl">
                    <a:srgbClr val="000000"/>
                  </a:outerShdw>
                </a:effectLst>
                <a:latin typeface="Calibri" pitchFamily="34" charset="0"/>
              </a:rPr>
              <a:t>Qualificação</a:t>
            </a:r>
            <a:r>
              <a:rPr lang="en-US" u="sng" dirty="0" smtClean="0">
                <a:solidFill>
                  <a:schemeClr val="tx2">
                    <a:lumMod val="50000"/>
                  </a:schemeClr>
                </a:solidFill>
                <a:effectLst>
                  <a:outerShdw blurRad="38100" dist="38100" dir="2700000" algn="tl">
                    <a:srgbClr val="000000"/>
                  </a:outerShdw>
                </a:effectLst>
                <a:latin typeface="Calibri" pitchFamily="34" charset="0"/>
              </a:rPr>
              <a:t> </a:t>
            </a:r>
            <a:endParaRPr lang="en-US" sz="1600" u="sng" dirty="0">
              <a:solidFill>
                <a:schemeClr val="tx2">
                  <a:lumMod val="50000"/>
                </a:schemeClr>
              </a:solidFill>
              <a:effectLst>
                <a:outerShdw blurRad="38100" dist="38100" dir="2700000" algn="tl">
                  <a:srgbClr val="000000"/>
                </a:outerShdw>
              </a:effectLst>
              <a:latin typeface="Calibri" pitchFamily="34" charset="0"/>
            </a:endParaRPr>
          </a:p>
        </p:txBody>
      </p:sp>
    </p:spTree>
    <p:extLst>
      <p:ext uri="{BB962C8B-B14F-4D97-AF65-F5344CB8AC3E}">
        <p14:creationId xmlns:p14="http://schemas.microsoft.com/office/powerpoint/2010/main" val="36512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3" presetClass="entr" presetSubtype="52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par>
                          <p:cTn id="60" fill="hold">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childTnLst>
                                </p:cTn>
                              </p:par>
                            </p:childTnLst>
                          </p:cTn>
                        </p:par>
                        <p:par>
                          <p:cTn id="71" fill="hold">
                            <p:stCondLst>
                              <p:cond delay="500"/>
                            </p:stCondLst>
                            <p:childTnLst>
                              <p:par>
                                <p:cTn id="72" presetID="23" presetClass="entr" presetSubtype="52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 calcmode="lin" valueType="num">
                                      <p:cBhvr>
                                        <p:cTn id="76" dur="500" fill="hold"/>
                                        <p:tgtEl>
                                          <p:spTgt spid="28"/>
                                        </p:tgtEl>
                                        <p:attrNameLst>
                                          <p:attrName>ppt_x</p:attrName>
                                        </p:attrNameLst>
                                      </p:cBhvr>
                                      <p:tavLst>
                                        <p:tav tm="0">
                                          <p:val>
                                            <p:fltVal val="0.5"/>
                                          </p:val>
                                        </p:tav>
                                        <p:tav tm="100000">
                                          <p:val>
                                            <p:strVal val="#ppt_x"/>
                                          </p:val>
                                        </p:tav>
                                      </p:tavLst>
                                    </p:anim>
                                    <p:anim calcmode="lin" valueType="num">
                                      <p:cBhvr>
                                        <p:cTn id="7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utoUpdateAnimBg="0"/>
      <p:bldP spid="11" grpId="0" autoUpdateAnimBg="0"/>
      <p:bldP spid="12" grpId="0" autoUpdateAnimBg="0"/>
      <p:bldP spid="18" grpId="0" animBg="1"/>
      <p:bldP spid="19" grpId="0" autoUpdateAnimBg="0"/>
      <p:bldP spid="20" grpId="0" animBg="1"/>
      <p:bldP spid="21" grpId="0" autoUpdateAnimBg="0"/>
      <p:bldP spid="22" grpId="0" animBg="1"/>
      <p:bldP spid="26" grpId="0" autoUpdateAnimBg="0"/>
      <p:bldP spid="27" grpId="0" animBg="1"/>
      <p:bldP spid="2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873450" y="1052736"/>
            <a:ext cx="7514974" cy="4247317"/>
          </a:xfrm>
          <a:prstGeom prst="rect">
            <a:avLst/>
          </a:prstGeom>
          <a:noFill/>
        </p:spPr>
        <p:txBody>
          <a:bodyPr wrap="square" rtlCol="0">
            <a:spAutoFit/>
          </a:bodyPr>
          <a:lstStyle/>
          <a:p>
            <a:r>
              <a:rPr lang="pt-BR" dirty="0" smtClean="0">
                <a:latin typeface="Times New Roman" panose="02020603050405020304" pitchFamily="18" charset="0"/>
                <a:cs typeface="Times New Roman" panose="02020603050405020304" pitchFamily="18" charset="0"/>
              </a:rPr>
              <a:t>Mudança de endereço:</a:t>
            </a:r>
          </a:p>
          <a:p>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Em caso de mudança de endereço, deverá passar por nova avaliação, dependendo da estrutura da organização no outro local, pode implicar em reavaliação de elementos centrais e específicos.</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Mudança de razão social:</a:t>
            </a:r>
          </a:p>
          <a:p>
            <a:pPr algn="just"/>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O certificado permanece válido até expirar o prazo, desde que seja mantida toda a estrutura anterior e demais condições em que foi efetuada a avaliação.</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Questões Não aplicáveis : dependerão de análise do auditor, que terá por base</a:t>
            </a:r>
          </a:p>
          <a:p>
            <a:pPr algn="just"/>
            <a:r>
              <a:rPr lang="pt-BR" dirty="0" smtClean="0">
                <a:latin typeface="Times New Roman" panose="02020603050405020304" pitchFamily="18" charset="0"/>
                <a:cs typeface="Times New Roman" panose="02020603050405020304" pitchFamily="18" charset="0"/>
              </a:rPr>
              <a:t>O escopo da avaliação, as informações do Perfil da empresa avaliada e as observações do auditor sobre as instalações da empresa. </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429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547664" y="1628800"/>
            <a:ext cx="6768752" cy="3416320"/>
          </a:xfrm>
          <a:prstGeom prst="rect">
            <a:avLst/>
          </a:prstGeom>
          <a:noFill/>
        </p:spPr>
        <p:txBody>
          <a:bodyPr wrap="square" rtlCol="0">
            <a:spAutoFit/>
          </a:bodyPr>
          <a:lstStyle/>
          <a:p>
            <a:r>
              <a:rPr lang="pt-BR" dirty="0" smtClean="0">
                <a:latin typeface="Times New Roman" panose="02020603050405020304" pitchFamily="18" charset="0"/>
                <a:cs typeface="Times New Roman" panose="02020603050405020304" pitchFamily="18" charset="0"/>
              </a:rPr>
              <a:t>Auditorias conjuntas SASSMAQ e Atuação Responsável</a:t>
            </a:r>
          </a:p>
          <a:p>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Quando o prestador de serviços for signatário do programa Atuação Responsável e desejar passar por uma auditoria conjunta, deve selecionar no questionário as questões que fazem parte da dupla avaliação e justificar o atendimento do requisito do AR e do SASSMAQ . As questões atendidas em avaliação SASSMAQ devem ser destacadas no Relatório final da auditoria do AR.</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qualificação do auditor a auditoria do Atuação Responsável deve atender ao que está determinado no Manual de auditoria do sistema de gestão do AR disponível no site da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741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544581" y="1124744"/>
            <a:ext cx="7419907" cy="4524315"/>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A </a:t>
            </a:r>
            <a:r>
              <a:rPr lang="pt-BR" dirty="0">
                <a:latin typeface="Times New Roman" panose="02020603050405020304" pitchFamily="18" charset="0"/>
                <a:cs typeface="Times New Roman" panose="02020603050405020304" pitchFamily="18" charset="0"/>
              </a:rPr>
              <a:t>avaliação deve ser justa, porém rigorosa e imparcial. Em caso de dúvidas ou conformidade apenas parcial, a resposta deve ser “não”</a:t>
            </a:r>
          </a:p>
          <a:p>
            <a:pPr algn="just"/>
            <a:endParaRPr lang="pt-BR" dirty="0" smtClean="0">
              <a:latin typeface="Times New Roman" panose="02020603050405020304" pitchFamily="18" charset="0"/>
              <a:cs typeface="Times New Roman" panose="02020603050405020304" pitchFamily="18" charset="0"/>
            </a:endParaRP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 auditor deve analisar se há evidências suficientes que suportem as respostas e verificar se os procedimentos são de fato postos em prática e atingem os resultados esperados.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garantia por parte dos colaboradores do prestador de serviços não deve ser aceita pelo auditor, como conformidade para uma questão em particular, deve haver evidências objetivas para embasar a resposta. Se houver um procedimento implementado, mas nenhuma evidência a resposta deve ser “não”.</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Quando o auditor marcar um item “não aplicável” deve comentar  sua resposta.</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067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547664" y="1124744"/>
            <a:ext cx="7200800" cy="4247317"/>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Para definição de não aplicabilidade, o auditor deverá sempre retomar o escopo da avaliação e as informações do Perfil da empresa avaliada.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Questões mandatórias não aplicáveis, devem ser </a:t>
            </a:r>
            <a:r>
              <a:rPr lang="pt-BR" b="1" i="1" dirty="0" smtClean="0">
                <a:latin typeface="Times New Roman" panose="02020603050405020304" pitchFamily="18" charset="0"/>
                <a:cs typeface="Times New Roman" panose="02020603050405020304" pitchFamily="18" charset="0"/>
              </a:rPr>
              <a:t>justificadas</a:t>
            </a:r>
            <a:r>
              <a:rPr lang="pt-BR" dirty="0" smtClean="0">
                <a:latin typeface="Times New Roman" panose="02020603050405020304" pitchFamily="18" charset="0"/>
                <a:cs typeface="Times New Roman" panose="02020603050405020304" pitchFamily="18" charset="0"/>
              </a:rPr>
              <a:t>.</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Após a avaliação, o auditor deve promover a reunião de fechamento com o representante da Direção ou pessoa por ele indicada. Deve discutir as respostas dadas e explicar como foram consideradas. No caso de contestação, deverá pedir evidências que justifiquem a contestação, se ficar convencido a resposta poderá ser alterada no questionário, devendo constar a justificativa. Nenhuma resposta pode ser alterada após o auditor deixar o local avaliado.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Excepcionalmente, questões ou respostas que venham a gerar dúvidas deverão ser encaminhadas à Comissão Consultiva do SASSMAQ.</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801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graphicFrame>
        <p:nvGraphicFramePr>
          <p:cNvPr id="2" name="Diagrama 1"/>
          <p:cNvGraphicFramePr/>
          <p:nvPr>
            <p:extLst>
              <p:ext uri="{D42A27DB-BD31-4B8C-83A1-F6EECF244321}">
                <p14:modId xmlns:p14="http://schemas.microsoft.com/office/powerpoint/2010/main" val="446089181"/>
              </p:ext>
            </p:extLst>
          </p:nvPr>
        </p:nvGraphicFramePr>
        <p:xfrm>
          <a:off x="539552" y="1124744"/>
          <a:ext cx="8136904"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5143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6" name="CaixaDeTexto 5"/>
          <p:cNvSpPr txBox="1"/>
          <p:nvPr/>
        </p:nvSpPr>
        <p:spPr>
          <a:xfrm>
            <a:off x="1403648" y="764704"/>
            <a:ext cx="7344816" cy="5355312"/>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Observadores</a:t>
            </a:r>
            <a:r>
              <a:rPr lang="pt-BR" dirty="0" smtClean="0"/>
              <a:t> da indústria poderão acompanhar a avaliação, sem interferir no andamento do processo, desde que haja concordância do prestador de serviços.</a:t>
            </a:r>
          </a:p>
          <a:p>
            <a:pPr algn="just"/>
            <a:endParaRPr lang="pt-BR" dirty="0"/>
          </a:p>
          <a:p>
            <a:pPr algn="just"/>
            <a:r>
              <a:rPr lang="pt-BR" dirty="0" smtClean="0">
                <a:latin typeface="Times New Roman" panose="02020603050405020304" pitchFamily="18" charset="0"/>
                <a:cs typeface="Times New Roman" panose="02020603050405020304" pitchFamily="18" charset="0"/>
              </a:rPr>
              <a:t>O prestador de serviços pode convidar observadores da indústria , clientes embarcadores, para acompanhar a avaliação em parte ou no todo.</a:t>
            </a:r>
          </a:p>
          <a:p>
            <a:pPr algn="just"/>
            <a:endParaRPr lang="pt-BR" dirty="0">
              <a:latin typeface="Times New Roman" panose="02020603050405020304" pitchFamily="18" charset="0"/>
              <a:cs typeface="Times New Roman" panose="02020603050405020304" pitchFamily="18" charset="0"/>
            </a:endParaRPr>
          </a:p>
          <a:p>
            <a:pPr algn="just"/>
            <a:r>
              <a:rPr lang="pt-BR" b="1" dirty="0" smtClean="0">
                <a:latin typeface="Times New Roman" panose="02020603050405020304" pitchFamily="18" charset="0"/>
                <a:cs typeface="Times New Roman" panose="02020603050405020304" pitchFamily="18" charset="0"/>
              </a:rPr>
              <a:t>Outras questões sobre a avaliação:</a:t>
            </a:r>
          </a:p>
          <a:p>
            <a:pPr algn="just"/>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As avaliações das empresas não podem ser realizadas em feriados ou finais de semana, salvo se a empresa opera ininterruptamente e com autorização da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Se durante a avaliação ou reavaliação a empresa não conseguir demonstrar atendimento a algum item mandatório, poderá apresentar as evidências ,presencial ou documental, em até 90 dias da data da avaliação para ser aprovada, durante este período não estará certificada e se não conseguir atender a pendência nos 90 dias, perderá todo o processo devendo reinicia-lo.</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005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547664" y="1052736"/>
            <a:ext cx="6912768" cy="4524315"/>
          </a:xfrm>
          <a:prstGeom prst="rect">
            <a:avLst/>
          </a:prstGeom>
          <a:noFill/>
        </p:spPr>
        <p:txBody>
          <a:bodyPr wrap="square" rtlCol="0">
            <a:spAutoFit/>
          </a:bodyPr>
          <a:lstStyle/>
          <a:p>
            <a:pPr marL="285750" indent="-285750" algn="just">
              <a:buFontTx/>
              <a:buChar char="-"/>
            </a:pPr>
            <a:r>
              <a:rPr lang="pt-BR" dirty="0" smtClean="0">
                <a:latin typeface="Times New Roman" panose="02020603050405020304" pitchFamily="18" charset="0"/>
                <a:cs typeface="Times New Roman" panose="02020603050405020304" pitchFamily="18" charset="0"/>
              </a:rPr>
              <a:t>Após completar a avaliação o órgão certificador atualiza as informações constantes do canal do SASSMAQ, na página da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na Internet.</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O prestador de serviços de logística recebe o relatório de avaliação</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O certificado SASSMAQ será emitido em até 30 dias, após a avaliação, e aprovado pela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em até 10 dias da emissão do certificado pelo sistema automático.</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A comissão consultiva pode , a qualquer tempo, fazer verificação nas documentações e processos que forem inseridos nos sistema pelas </a:t>
            </a:r>
            <a:r>
              <a:rPr lang="pt-BR" dirty="0" err="1" smtClean="0">
                <a:latin typeface="Times New Roman" panose="02020603050405020304" pitchFamily="18" charset="0"/>
                <a:cs typeface="Times New Roman" panose="02020603050405020304" pitchFamily="18" charset="0"/>
              </a:rPr>
              <a:t>Ocs</a:t>
            </a:r>
            <a:r>
              <a:rPr lang="pt-BR" dirty="0" smtClean="0">
                <a:latin typeface="Times New Roman" panose="02020603050405020304" pitchFamily="18" charset="0"/>
                <a:cs typeface="Times New Roman" panose="02020603050405020304" pitchFamily="18" charset="0"/>
              </a:rPr>
              <a:t>  para verificação do cumprimento das regras estabelecidas e , se for o caso, pedir correções e ajustes necessários . Esse processo não está incluso no prazo acima, novos prazos serão exigidos para que as pendências sejam resolvidas.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915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a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518319" y="1166799"/>
            <a:ext cx="7230145" cy="3693319"/>
          </a:xfrm>
          <a:prstGeom prst="rect">
            <a:avLst/>
          </a:prstGeom>
          <a:noFill/>
        </p:spPr>
        <p:txBody>
          <a:bodyPr wrap="square" rtlCol="0">
            <a:spAutoFit/>
          </a:bodyPr>
          <a:lstStyle/>
          <a:p>
            <a:pPr marL="285750" indent="-285750" algn="just">
              <a:buFontTx/>
              <a:buChar char="-"/>
            </a:pPr>
            <a:r>
              <a:rPr lang="pt-BR" dirty="0" smtClean="0">
                <a:latin typeface="Times New Roman" panose="02020603050405020304" pitchFamily="18" charset="0"/>
                <a:cs typeface="Times New Roman" panose="02020603050405020304" pitchFamily="18" charset="0"/>
              </a:rPr>
              <a:t>O prestador de serviços certificado pode promover divulgação do referido Certificado aprovado e divulgar a quem solicitar cópia do certificado de avaliação.</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Cabe à indústria o processo final de qualificação do prestador de serviços, devendo considerar o relatório apresentado e , principalmente, as necessidades específicas do produto a ser transportado, rotas, equipamentos, experiência e a capacidade técnica exigidas para a contratação segura.</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Reavaliação após dois anos.</a:t>
            </a:r>
          </a:p>
          <a:p>
            <a:pPr marL="285750" indent="-285750">
              <a:buFontTx/>
              <a:buChar char="-"/>
            </a:pPr>
            <a:endParaRPr lang="pt-BR" dirty="0">
              <a:latin typeface="Times New Roman" panose="02020603050405020304" pitchFamily="18" charset="0"/>
              <a:cs typeface="Times New Roman" panose="02020603050405020304" pitchFamily="18" charset="0"/>
            </a:endParaRPr>
          </a:p>
          <a:p>
            <a:pPr marL="285750" indent="-285750">
              <a:buFontTx/>
              <a:buChar char="-"/>
            </a:pP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061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Divulgação da Avaliação </a:t>
            </a:r>
            <a:endParaRPr lang="pt-BR" sz="3600" dirty="0">
              <a:solidFill>
                <a:schemeClr val="bg1"/>
              </a:solidFill>
              <a:latin typeface="Times New Roman" pitchFamily="18" charset="0"/>
              <a:cs typeface="Times New Roman" pitchFamily="18" charset="0"/>
            </a:endParaRPr>
          </a:p>
        </p:txBody>
      </p:sp>
      <p:sp>
        <p:nvSpPr>
          <p:cNvPr id="3" name="CaixaDeTexto 2"/>
          <p:cNvSpPr txBox="1"/>
          <p:nvPr/>
        </p:nvSpPr>
        <p:spPr>
          <a:xfrm>
            <a:off x="1763688" y="1403484"/>
            <a:ext cx="6768752" cy="3416320"/>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A empresa aprovada em avaliação deverá consultar as opções de divulgação e promover a contratação de divulgação.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O prestador de serviços deverá fornecer a logomarca, arte em  qualidade adequada a publicação.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Acertar prazos e categoria de divulgação com 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logomarca do SASSMAQ só poderá ser usada dentre as opções permitidas no Manual e arte deverá ser solicitada à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 não sendo permitida qualquer alteração de cor ou padrões.</a:t>
            </a:r>
            <a:endParaRPr lang="pt-BR" dirty="0">
              <a:latin typeface="Times New Roman" panose="02020603050405020304" pitchFamily="18" charset="0"/>
              <a:cs typeface="Times New Roman" panose="02020603050405020304" pitchFamily="18" charset="0"/>
            </a:endParaRPr>
          </a:p>
          <a:p>
            <a:r>
              <a:rPr lang="pt-BR" dirty="0" smtClean="0">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335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Documentos do processo </a:t>
            </a:r>
            <a:endParaRPr lang="pt-BR" sz="3600" dirty="0">
              <a:solidFill>
                <a:schemeClr val="bg1"/>
              </a:solidFill>
              <a:latin typeface="Times New Roman" pitchFamily="18" charset="0"/>
              <a:cs typeface="Times New Roman" pitchFamily="18" charset="0"/>
            </a:endParaRPr>
          </a:p>
        </p:txBody>
      </p:sp>
      <p:sp>
        <p:nvSpPr>
          <p:cNvPr id="3" name="CaixaDeTexto 2"/>
          <p:cNvSpPr txBox="1"/>
          <p:nvPr/>
        </p:nvSpPr>
        <p:spPr>
          <a:xfrm>
            <a:off x="1007604" y="1124744"/>
            <a:ext cx="7128792" cy="4524315"/>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O SASSMAQ, módulo rodoviário consiste dos documentos que devem ser utilizados conjuntamente:</a:t>
            </a:r>
          </a:p>
          <a:p>
            <a:pPr algn="just"/>
            <a:endParaRPr lang="pt-BR" dirty="0">
              <a:latin typeface="Times New Roman" panose="02020603050405020304" pitchFamily="18" charset="0"/>
              <a:cs typeface="Times New Roman" panose="02020603050405020304" pitchFamily="18" charset="0"/>
            </a:endParaRPr>
          </a:p>
          <a:p>
            <a:pPr marL="342900" indent="-342900" algn="just">
              <a:buAutoNum type="alphaLcParenR"/>
            </a:pPr>
            <a:r>
              <a:rPr lang="pt-BR" dirty="0" smtClean="0">
                <a:latin typeface="Times New Roman" panose="02020603050405020304" pitchFamily="18" charset="0"/>
                <a:cs typeface="Times New Roman" panose="02020603050405020304" pitchFamily="18" charset="0"/>
              </a:rPr>
              <a:t>O Perfil da empresa, deve ser preenchido integralmente para cada unidade avaliada (local/CNPJ) incluindo os anexos: - relação de frota própria e subcontratada, relação de produtos transportados, detalhamento das instalações, quadros de pessoal próprio e subcontratado, empresas subcontratadas. Este perfil deve ser enviado ao órgão certificador para  dimensionamento da auditoria e planejamento.</a:t>
            </a:r>
          </a:p>
          <a:p>
            <a:pPr marL="342900" indent="-342900" algn="just">
              <a:buAutoNum type="alphaLcParenR"/>
            </a:pPr>
            <a:endParaRPr lang="pt-BR" dirty="0">
              <a:latin typeface="Times New Roman" panose="02020603050405020304" pitchFamily="18" charset="0"/>
              <a:cs typeface="Times New Roman" panose="02020603050405020304" pitchFamily="18" charset="0"/>
            </a:endParaRPr>
          </a:p>
          <a:p>
            <a:pPr marL="342900" indent="-342900" algn="just">
              <a:buAutoNum type="alphaLcParenR"/>
            </a:pPr>
            <a:r>
              <a:rPr lang="pt-BR" dirty="0" smtClean="0">
                <a:latin typeface="Times New Roman" panose="02020603050405020304" pitchFamily="18" charset="0"/>
                <a:cs typeface="Times New Roman" panose="02020603050405020304" pitchFamily="18" charset="0"/>
              </a:rPr>
              <a:t>O guia onde são apresentadas informações gerais sobre a  avaliação pelo programa SASSMAQ, com informações detalhadas para auditores e empresas auditadas explicando cada um dos pontos do questionário de avaliação. Utilizando-se conjuntamente o guia e o questionário, para que se entenda corretamente a questão no contexto desta avaliação. As disposições gerais também esclarecem as regras do processo.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430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Documentos do processo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331640" y="1052736"/>
            <a:ext cx="7200800" cy="4524315"/>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c) O Questionário de avaliação – transporte rodoviário, onde são relacionadas todas as questões pertinentes a avaliação, contemplando os elementos centrais e específicos, categoria da questão ( M), ( I ) ou ( D ) , caixas de respostas e um campo para as observações do auditor, destinado a comentários do auditor para qualquer categoria de questão, e em qualquer caso que deseje comentar, porém tratando de marcação /’não aplicável” para questão mandatória é obrigatório, não apenas um comentário, mas uma justificativa que sustente a não aplicabilidade.</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Somente o modelo de questionário constante no manual do SASSMAQ e disponível no manual eletrônico em planilha é aceitável para a auditoria de órgão certificador.</a:t>
            </a:r>
          </a:p>
          <a:p>
            <a:pPr algn="just"/>
            <a:endParaRPr lang="pt-BR" dirty="0">
              <a:latin typeface="Times New Roman" panose="02020603050405020304" pitchFamily="18" charset="0"/>
              <a:cs typeface="Times New Roman" panose="02020603050405020304" pitchFamily="18" charset="0"/>
            </a:endParaRPr>
          </a:p>
          <a:p>
            <a:r>
              <a:rPr lang="pt-BR" dirty="0" smtClean="0">
                <a:latin typeface="Times New Roman" panose="02020603050405020304" pitchFamily="18" charset="0"/>
                <a:cs typeface="Times New Roman" panose="02020603050405020304" pitchFamily="18" charset="0"/>
              </a:rPr>
              <a:t>d) O certificado de avaliação, emitido por organismo certificador credenciado no site da </a:t>
            </a:r>
            <a:r>
              <a:rPr lang="pt-BR" dirty="0" err="1" smtClean="0">
                <a:latin typeface="Times New Roman" panose="02020603050405020304" pitchFamily="18" charset="0"/>
                <a:cs typeface="Times New Roman" panose="02020603050405020304" pitchFamily="18" charset="0"/>
              </a:rPr>
              <a:t>Abiquim</a:t>
            </a:r>
            <a:r>
              <a:rPr lang="pt-BR" dirty="0" smtClean="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a:p>
            <a:r>
              <a:rPr lang="pt-BR" dirty="0" smtClean="0">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685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Documentos do processo: Questionário e Guia </a:t>
            </a:r>
            <a:endParaRPr lang="pt-BR" sz="3600" dirty="0">
              <a:solidFill>
                <a:schemeClr val="bg1"/>
              </a:solidFill>
              <a:latin typeface="Times New Roman" pitchFamily="18" charset="0"/>
              <a:cs typeface="Times New Roman" pitchFamily="18" charset="0"/>
            </a:endParaRPr>
          </a:p>
        </p:txBody>
      </p:sp>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689738"/>
            <a:ext cx="5768347" cy="524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99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717032"/>
            <a:ext cx="3456384" cy="209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611560" y="1628800"/>
            <a:ext cx="2896817" cy="646331"/>
          </a:xfrm>
          <a:prstGeom prst="rect">
            <a:avLst/>
          </a:prstGeom>
          <a:solidFill>
            <a:schemeClr val="bg2">
              <a:lumMod val="90000"/>
            </a:schemeClr>
          </a:solidFill>
        </p:spPr>
        <p:txBody>
          <a:bodyPr wrap="square" rtlCol="0">
            <a:spAutoFit/>
          </a:bodyPr>
          <a:lstStyle/>
          <a:p>
            <a:pPr algn="ctr"/>
            <a:r>
              <a:rPr lang="pt-BR" dirty="0" smtClean="0"/>
              <a:t>Panorama do Questionário e Guia </a:t>
            </a:r>
            <a:endParaRPr lang="pt-BR" dirty="0"/>
          </a:p>
        </p:txBody>
      </p:sp>
    </p:spTree>
    <p:extLst>
      <p:ext uri="{BB962C8B-B14F-4D97-AF65-F5344CB8AC3E}">
        <p14:creationId xmlns:p14="http://schemas.microsoft.com/office/powerpoint/2010/main" val="3195289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Mudanças ou extensão de escopo de avaliação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472573" y="1451315"/>
            <a:ext cx="7491915" cy="4524315"/>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Em caso de mudança de escopo o prestador de serviços deve passar por uma reavaliação completa.</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Exemplos: transporte de granel para embalados ou vice versa, ou ambos</a:t>
            </a:r>
            <a:endParaRPr lang="pt-BR" dirty="0">
              <a:latin typeface="Times New Roman" panose="02020603050405020304" pitchFamily="18" charset="0"/>
              <a:cs typeface="Times New Roman" panose="02020603050405020304" pitchFamily="18" charset="0"/>
            </a:endParaRP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Em caso de extensão de escopo, o prestador de serviços deve passar por avaliações de quesitos anteriormente não avaliados.</a:t>
            </a: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Transporte estadual para interestadual, nacional para internacional, produtos perigosos e passam a transportar não perigosos.</a:t>
            </a:r>
          </a:p>
          <a:p>
            <a:pPr algn="just"/>
            <a:endParaRPr lang="pt-BR" dirty="0">
              <a:latin typeface="Times New Roman" panose="02020603050405020304" pitchFamily="18" charset="0"/>
              <a:cs typeface="Times New Roman" panose="02020603050405020304" pitchFamily="18" charset="0"/>
            </a:endParaRPr>
          </a:p>
          <a:p>
            <a:pPr algn="just"/>
            <a:r>
              <a:rPr lang="pt-BR" dirty="0">
                <a:latin typeface="Times New Roman" panose="02020603050405020304" pitchFamily="18" charset="0"/>
                <a:cs typeface="Times New Roman" panose="02020603050405020304" pitchFamily="18" charset="0"/>
              </a:rPr>
              <a:t>Para a primeira, mudança ou extensão de escopo a empresa deve apresentar evidências mínimas de 6 meses para o escopo solicitado. Para as reavaliações evidências mínimas de 12 meses </a:t>
            </a:r>
          </a:p>
          <a:p>
            <a:pPr algn="just"/>
            <a:r>
              <a:rPr lang="pt-BR" dirty="0" smtClean="0">
                <a:latin typeface="Times New Roman" panose="02020603050405020304" pitchFamily="18" charset="0"/>
                <a:cs typeface="Times New Roman" panose="02020603050405020304" pitchFamily="18" charset="0"/>
              </a:rPr>
              <a:t> </a:t>
            </a:r>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 Fica valendo a data de validade da avaliação original</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617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Licenças e registros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184541" y="908720"/>
            <a:ext cx="7200800" cy="5078313"/>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Listar todas as licenças em planilha do Perfil da empresa avaliada e enviar ao órgão certificador de sua escolha, que irá realizar a avaliação.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Cópias </a:t>
            </a:r>
            <a:r>
              <a:rPr lang="pt-BR" dirty="0" err="1" smtClean="0">
                <a:latin typeface="Times New Roman" panose="02020603050405020304" pitchFamily="18" charset="0"/>
                <a:cs typeface="Times New Roman" panose="02020603050405020304" pitchFamily="18" charset="0"/>
              </a:rPr>
              <a:t>scaneadas</a:t>
            </a:r>
            <a:r>
              <a:rPr lang="pt-BR" dirty="0" smtClean="0">
                <a:latin typeface="Times New Roman" panose="02020603050405020304" pitchFamily="18" charset="0"/>
                <a:cs typeface="Times New Roman" panose="02020603050405020304" pitchFamily="18" charset="0"/>
              </a:rPr>
              <a:t> ou em papel das licenças, junto ao perfil completamente preenchido  devem ser encaminhadas ao órgão certificador, no prazo entre as partes acertadas para verificação prévia, dimensionamento e planejamento da auditoria.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Exemplos de licenças e documentos, que devem ser encaminhados antecipadamente. Verificar o CNAE da empresa as atividades principal e acessórias.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Cadastro Federal do IBAMA e comprovantes taxas de  fiscalização TCFA;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Quando a empresa operar com transporte de produtos perigosos interestadual, Autorização IBAMA interestadual de transporte.</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Licença do corpo de bombeiro ( AVCB, PPCI e vistoria aprovados)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216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Licenças e Registros</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184541" y="1196752"/>
            <a:ext cx="7419907" cy="4801314"/>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Licença do órgão de meio ambiente estadual ( licença de operação e disposição de resíduos), quando aplicável.</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Alvará da prefeitura ( licença municipal)</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Licença do Ministério do exército ( quando operar com produtos controlados pelo exército)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Licença da Polícia Federal ( quando operar com produtos controlados pela polícia federal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Licenças e autorizações previstas em legislação local ou locais do trajeto, rotas que operam</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Licença da Polícia Civil ( quando a empresa opera com produtos controlados pela polícia civil : Bahia, Paraná, RJ e São Paulo).</a:t>
            </a:r>
            <a:endParaRPr lang="pt-BR" dirty="0">
              <a:latin typeface="Times New Roman" panose="02020603050405020304" pitchFamily="18" charset="0"/>
              <a:cs typeface="Times New Roman" panose="02020603050405020304" pitchFamily="18" charset="0"/>
            </a:endParaRPr>
          </a:p>
          <a:p>
            <a:pPr algn="just"/>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866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graphicFrame>
        <p:nvGraphicFramePr>
          <p:cNvPr id="2" name="Diagrama 1"/>
          <p:cNvGraphicFramePr/>
          <p:nvPr>
            <p:extLst>
              <p:ext uri="{D42A27DB-BD31-4B8C-83A1-F6EECF244321}">
                <p14:modId xmlns:p14="http://schemas.microsoft.com/office/powerpoint/2010/main" val="669972480"/>
              </p:ext>
            </p:extLst>
          </p:nvPr>
        </p:nvGraphicFramePr>
        <p:xfrm>
          <a:off x="467544" y="1067404"/>
          <a:ext cx="8136904" cy="5090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6680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646331"/>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Perfil da empresa - frota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2483768" y="1089044"/>
            <a:ext cx="6336704" cy="4524315"/>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A relação de frota que acompanha o perfil da empresa deve listar a frota alocada na unidade avaliada, constando:</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Placa</a:t>
            </a:r>
          </a:p>
          <a:p>
            <a:pPr algn="just"/>
            <a:r>
              <a:rPr lang="pt-BR" dirty="0" smtClean="0">
                <a:latin typeface="Times New Roman" panose="02020603050405020304" pitchFamily="18" charset="0"/>
                <a:cs typeface="Times New Roman" panose="02020603050405020304" pitchFamily="18" charset="0"/>
              </a:rPr>
              <a:t>Ano</a:t>
            </a:r>
          </a:p>
          <a:p>
            <a:pPr algn="just"/>
            <a:r>
              <a:rPr lang="pt-BR" dirty="0" smtClean="0">
                <a:latin typeface="Times New Roman" panose="02020603050405020304" pitchFamily="18" charset="0"/>
                <a:cs typeface="Times New Roman" panose="02020603050405020304" pitchFamily="18" charset="0"/>
              </a:rPr>
              <a:t>Modelo</a:t>
            </a:r>
          </a:p>
          <a:p>
            <a:pPr algn="just"/>
            <a:r>
              <a:rPr lang="pt-BR" dirty="0" smtClean="0">
                <a:latin typeface="Times New Roman" panose="02020603050405020304" pitchFamily="18" charset="0"/>
                <a:cs typeface="Times New Roman" panose="02020603050405020304" pitchFamily="18" charset="0"/>
              </a:rPr>
              <a:t>Capacidade de tração</a:t>
            </a:r>
          </a:p>
          <a:p>
            <a:pPr algn="just"/>
            <a:r>
              <a:rPr lang="pt-BR" dirty="0" smtClean="0">
                <a:latin typeface="Times New Roman" panose="02020603050405020304" pitchFamily="18" charset="0"/>
                <a:cs typeface="Times New Roman" panose="02020603050405020304" pitchFamily="18" charset="0"/>
              </a:rPr>
              <a:t>Capacidade de carga</a:t>
            </a:r>
          </a:p>
          <a:p>
            <a:pPr algn="just"/>
            <a:r>
              <a:rPr lang="pt-BR" dirty="0" smtClean="0">
                <a:latin typeface="Times New Roman" panose="02020603050405020304" pitchFamily="18" charset="0"/>
                <a:cs typeface="Times New Roman" panose="02020603050405020304" pitchFamily="18" charset="0"/>
              </a:rPr>
              <a:t>Tipo de equipamento de transporte ( tanque , silo, vaso de pressão)</a:t>
            </a:r>
          </a:p>
          <a:p>
            <a:pPr algn="just"/>
            <a:r>
              <a:rPr lang="pt-BR" dirty="0" smtClean="0">
                <a:latin typeface="Times New Roman" panose="02020603050405020304" pitchFamily="18" charset="0"/>
                <a:cs typeface="Times New Roman" panose="02020603050405020304" pitchFamily="18" charset="0"/>
              </a:rPr>
              <a:t>Tipo de container ( tanque, </a:t>
            </a:r>
            <a:r>
              <a:rPr lang="pt-BR" dirty="0" err="1" smtClean="0">
                <a:latin typeface="Times New Roman" panose="02020603050405020304" pitchFamily="18" charset="0"/>
                <a:cs typeface="Times New Roman" panose="02020603050405020304" pitchFamily="18" charset="0"/>
              </a:rPr>
              <a:t>isotanque</a:t>
            </a:r>
            <a:r>
              <a:rPr lang="pt-BR" dirty="0" smtClean="0">
                <a:latin typeface="Times New Roman" panose="02020603050405020304" pitchFamily="18" charset="0"/>
                <a:cs typeface="Times New Roman" panose="02020603050405020304" pitchFamily="18" charset="0"/>
              </a:rPr>
              <a:t>, open top, </a:t>
            </a:r>
            <a:r>
              <a:rPr lang="pt-BR" dirty="0" err="1" smtClean="0">
                <a:latin typeface="Times New Roman" panose="02020603050405020304" pitchFamily="18" charset="0"/>
                <a:cs typeface="Times New Roman" panose="02020603050405020304" pitchFamily="18" charset="0"/>
              </a:rPr>
              <a:t>dry</a:t>
            </a:r>
            <a:r>
              <a:rPr lang="pt-BR" dirty="0" smtClean="0">
                <a:latin typeface="Times New Roman" panose="02020603050405020304" pitchFamily="18" charset="0"/>
                <a:cs typeface="Times New Roman" panose="02020603050405020304" pitchFamily="18" charset="0"/>
              </a:rPr>
              <a:t> ..)</a:t>
            </a:r>
          </a:p>
          <a:p>
            <a:pPr algn="just"/>
            <a:r>
              <a:rPr lang="pt-BR" dirty="0" smtClean="0">
                <a:latin typeface="Times New Roman" panose="02020603050405020304" pitchFamily="18" charset="0"/>
                <a:cs typeface="Times New Roman" panose="02020603050405020304" pitchFamily="18" charset="0"/>
              </a:rPr>
              <a:t>Tipo de carroceria ( baú, </a:t>
            </a:r>
            <a:r>
              <a:rPr lang="pt-BR" dirty="0" err="1" smtClean="0">
                <a:latin typeface="Times New Roman" panose="02020603050405020304" pitchFamily="18" charset="0"/>
                <a:cs typeface="Times New Roman" panose="02020603050405020304" pitchFamily="18" charset="0"/>
              </a:rPr>
              <a:t>graneleira</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sider</a:t>
            </a:r>
            <a:r>
              <a:rPr lang="pt-BR" dirty="0">
                <a:latin typeface="Times New Roman" panose="02020603050405020304" pitchFamily="18" charset="0"/>
                <a:cs typeface="Times New Roman" panose="02020603050405020304" pitchFamily="18" charset="0"/>
              </a:rPr>
              <a:t>)</a:t>
            </a:r>
            <a:endParaRPr lang="pt-BR" dirty="0" smtClean="0">
              <a:latin typeface="Times New Roman" panose="02020603050405020304" pitchFamily="18" charset="0"/>
              <a:cs typeface="Times New Roman" panose="02020603050405020304" pitchFamily="18" charset="0"/>
            </a:endParaRPr>
          </a:p>
          <a:p>
            <a:pPr algn="just"/>
            <a:endParaRPr lang="pt-BR" dirty="0" smtClean="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idade média para veículos e parte rodante granel é de 7 anos.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 idade média para veículos e parte rodante embalados é de 10 anos.</a:t>
            </a:r>
            <a:endParaRPr lang="pt-BR" dirty="0">
              <a:latin typeface="Times New Roman" panose="02020603050405020304" pitchFamily="18" charset="0"/>
              <a:cs typeface="Times New Roman" panose="02020603050405020304" pitchFamily="18"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0" y="2556218"/>
            <a:ext cx="2209162" cy="1376837"/>
          </a:xfrm>
          <a:prstGeom prst="rect">
            <a:avLst/>
          </a:prstGeom>
        </p:spPr>
      </p:pic>
    </p:spTree>
    <p:extLst>
      <p:ext uri="{BB962C8B-B14F-4D97-AF65-F5344CB8AC3E}">
        <p14:creationId xmlns:p14="http://schemas.microsoft.com/office/powerpoint/2010/main" val="3918322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8858"/>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3419872" y="1549742"/>
            <a:ext cx="5544616" cy="4247317"/>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Não são mais enviados com o Perfil para o órgão certificador, </a:t>
            </a: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devem ser apresentados ao auditor, durante a auditoria.</a:t>
            </a:r>
          </a:p>
          <a:p>
            <a:pPr algn="just"/>
            <a:r>
              <a:rPr lang="pt-BR" dirty="0" smtClean="0">
                <a:latin typeface="Times New Roman" panose="02020603050405020304" pitchFamily="18" charset="0"/>
                <a:cs typeface="Times New Roman" panose="02020603050405020304" pitchFamily="18" charset="0"/>
              </a:rPr>
              <a:t>São divididos em categorias como: </a:t>
            </a:r>
          </a:p>
          <a:p>
            <a:pPr algn="just"/>
            <a:endParaRPr lang="pt-BR" dirty="0" smtClean="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IST´s</a:t>
            </a:r>
            <a:r>
              <a:rPr lang="pt-BR" dirty="0" smtClean="0">
                <a:latin typeface="Times New Roman" panose="02020603050405020304" pitchFamily="18" charset="0"/>
                <a:cs typeface="Times New Roman" panose="02020603050405020304" pitchFamily="18" charset="0"/>
              </a:rPr>
              <a:t> – indicadores de segurança do trabalho. Este indicador deve ser respondido por empresas parceiras e não parceiras do AR e têm caráter de mandatórios para todas. São 22 indicadores de desempenho em saúde e segurança.</a:t>
            </a:r>
          </a:p>
          <a:p>
            <a:pPr algn="just"/>
            <a:endParaRPr lang="pt-BR" dirty="0" smtClean="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ISP´s</a:t>
            </a:r>
            <a:r>
              <a:rPr lang="pt-BR" dirty="0" smtClean="0">
                <a:latin typeface="Times New Roman" panose="02020603050405020304" pitchFamily="18" charset="0"/>
                <a:cs typeface="Times New Roman" panose="02020603050405020304" pitchFamily="18" charset="0"/>
              </a:rPr>
              <a:t> – indicadores de segurança de processos, Este indicador deve ser respondido exclusivamente por empresas parceiras do AR, em auditorias simples ou conjuntas e têm caráter industrial </a:t>
            </a: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852936"/>
            <a:ext cx="3319866" cy="2295741"/>
          </a:xfrm>
          <a:prstGeom prst="rect">
            <a:avLst/>
          </a:prstGeom>
        </p:spPr>
      </p:pic>
    </p:spTree>
    <p:extLst>
      <p:ext uri="{BB962C8B-B14F-4D97-AF65-F5344CB8AC3E}">
        <p14:creationId xmlns:p14="http://schemas.microsoft.com/office/powerpoint/2010/main" val="2707166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8858"/>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2339752" y="1584426"/>
            <a:ext cx="6615477" cy="4247317"/>
          </a:xfrm>
          <a:prstGeom prst="rect">
            <a:avLst/>
          </a:prstGeom>
          <a:noFill/>
        </p:spPr>
        <p:txBody>
          <a:bodyPr wrap="square" rtlCol="0">
            <a:spAutoFit/>
          </a:bodyPr>
          <a:lstStyle/>
          <a:p>
            <a:pPr algn="just"/>
            <a:r>
              <a:rPr lang="pt-BR" dirty="0" err="1" smtClean="0">
                <a:latin typeface="Times New Roman" panose="02020603050405020304" pitchFamily="18" charset="0"/>
                <a:cs typeface="Times New Roman" panose="02020603050405020304" pitchFamily="18" charset="0"/>
              </a:rPr>
              <a:t>ISTr´s</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 indicadores de segurança de transportes, idem  </a:t>
            </a:r>
            <a:r>
              <a:rPr lang="pt-BR" dirty="0" err="1" smtClean="0">
                <a:latin typeface="Times New Roman" panose="02020603050405020304" pitchFamily="18" charset="0"/>
                <a:cs typeface="Times New Roman" panose="02020603050405020304" pitchFamily="18" charset="0"/>
              </a:rPr>
              <a:t>ISP´s</a:t>
            </a:r>
            <a:r>
              <a:rPr lang="pt-BR" dirty="0" smtClean="0">
                <a:latin typeface="Times New Roman" panose="02020603050405020304" pitchFamily="18" charset="0"/>
                <a:cs typeface="Times New Roman" panose="02020603050405020304" pitchFamily="18" charset="0"/>
              </a:rPr>
              <a:t>, são 06 indicadores.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IS – indicador social – 01 indicador</a:t>
            </a:r>
          </a:p>
          <a:p>
            <a:pPr algn="just"/>
            <a:endParaRPr lang="pt-BR" dirty="0">
              <a:latin typeface="Times New Roman" panose="02020603050405020304" pitchFamily="18" charset="0"/>
              <a:cs typeface="Times New Roman" panose="02020603050405020304" pitchFamily="18" charset="0"/>
            </a:endParaRPr>
          </a:p>
          <a:p>
            <a:pPr algn="just"/>
            <a:r>
              <a:rPr lang="pt-BR" dirty="0" err="1" smtClean="0">
                <a:latin typeface="Times New Roman" panose="02020603050405020304" pitchFamily="18" charset="0"/>
                <a:cs typeface="Times New Roman" panose="02020603050405020304" pitchFamily="18" charset="0"/>
              </a:rPr>
              <a:t>IMA´s</a:t>
            </a:r>
            <a:r>
              <a:rPr lang="pt-BR" dirty="0" smtClean="0">
                <a:latin typeface="Times New Roman" panose="02020603050405020304" pitchFamily="18" charset="0"/>
                <a:cs typeface="Times New Roman" panose="02020603050405020304" pitchFamily="18" charset="0"/>
              </a:rPr>
              <a:t> – indicadores de meio ambiente , idem </a:t>
            </a:r>
            <a:r>
              <a:rPr lang="pt-BR" dirty="0" err="1" smtClean="0">
                <a:latin typeface="Times New Roman" panose="02020603050405020304" pitchFamily="18" charset="0"/>
                <a:cs typeface="Times New Roman" panose="02020603050405020304" pitchFamily="18" charset="0"/>
              </a:rPr>
              <a:t>IPS´s</a:t>
            </a:r>
            <a:r>
              <a:rPr lang="pt-BR" dirty="0" smtClean="0">
                <a:latin typeface="Times New Roman" panose="02020603050405020304" pitchFamily="18" charset="0"/>
                <a:cs typeface="Times New Roman" panose="02020603050405020304" pitchFamily="18" charset="0"/>
              </a:rPr>
              <a:t> são 13 indicadores.</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Se dentre os indicadores solicitados a empresa apresentar a planilha de indicadores e faltar algum do tipo IST, mandatório, a auditoria não pode ser completada, porque não há não aplicabilidade. Quando não houver a ocorrência o preenchimento da planilha deve ser “zero”, porém toda a série de dados do período deve ser apresentada ( 6 ou 12 meses).</a:t>
            </a:r>
          </a:p>
          <a:p>
            <a:pPr algn="just"/>
            <a:endParaRPr lang="pt-BR" dirty="0" smtClean="0">
              <a:latin typeface="Times New Roman" panose="02020603050405020304" pitchFamily="18" charset="0"/>
              <a:cs typeface="Times New Roman" panose="02020603050405020304" pitchFamily="18"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8881"/>
            <a:ext cx="2127037" cy="2952328"/>
          </a:xfrm>
          <a:prstGeom prst="rect">
            <a:avLst/>
          </a:prstGeom>
        </p:spPr>
      </p:pic>
    </p:spTree>
    <p:extLst>
      <p:ext uri="{BB962C8B-B14F-4D97-AF65-F5344CB8AC3E}">
        <p14:creationId xmlns:p14="http://schemas.microsoft.com/office/powerpoint/2010/main" val="3086424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8858"/>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sp>
        <p:nvSpPr>
          <p:cNvPr id="2" name="CaixaDeTexto 1"/>
          <p:cNvSpPr txBox="1"/>
          <p:nvPr/>
        </p:nvSpPr>
        <p:spPr>
          <a:xfrm>
            <a:off x="1184543" y="1872386"/>
            <a:ext cx="7779945" cy="2862322"/>
          </a:xfrm>
          <a:prstGeom prst="rect">
            <a:avLst/>
          </a:prstGeom>
          <a:noFill/>
        </p:spPr>
        <p:txBody>
          <a:bodyPr wrap="square" rtlCol="0">
            <a:spAutoFit/>
          </a:bodyPr>
          <a:lstStyle/>
          <a:p>
            <a:pPr algn="just"/>
            <a:r>
              <a:rPr lang="pt-BR" dirty="0" smtClean="0">
                <a:latin typeface="Times New Roman" panose="02020603050405020304" pitchFamily="18" charset="0"/>
                <a:cs typeface="Times New Roman" panose="02020603050405020304" pitchFamily="18" charset="0"/>
              </a:rPr>
              <a:t>Se dentre os indicadores solicitados a empresa apresentar a planilha de indicadores e faltar algum dos tipos ISP, </a:t>
            </a:r>
            <a:r>
              <a:rPr lang="pt-BR" dirty="0" err="1" smtClean="0">
                <a:latin typeface="Times New Roman" panose="02020603050405020304" pitchFamily="18" charset="0"/>
                <a:cs typeface="Times New Roman" panose="02020603050405020304" pitchFamily="18" charset="0"/>
              </a:rPr>
              <a:t>ISTr</a:t>
            </a:r>
            <a:r>
              <a:rPr lang="pt-BR" dirty="0" smtClean="0">
                <a:latin typeface="Times New Roman" panose="02020603050405020304" pitchFamily="18" charset="0"/>
                <a:cs typeface="Times New Roman" panose="02020603050405020304" pitchFamily="18" charset="0"/>
              </a:rPr>
              <a:t>, IS, IMA de caráter industrial, o auditor deve avaliar a aplicabilidade ou não do indicador àquela empresa.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Se confirmar não aplicável para o indicador não apresentado, toda a questão 1.3.2, que contem 5 quesitos pode ser pontuada. Quando aplicável e não medido é bom lembrar que é melhor usar o recurso de prazo e suspender a emissão do certificado, do que obter não conformidade no item 1.3.2 ,  que deve atingir 85% nas reavaliações.</a:t>
            </a:r>
          </a:p>
          <a:p>
            <a:pPr algn="just"/>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805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3247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689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73" y="1206509"/>
            <a:ext cx="8166383" cy="502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717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3247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699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167852"/>
            <a:ext cx="7777696" cy="498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656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3247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70" y="1170340"/>
            <a:ext cx="8460018" cy="519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308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3247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2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25" y="1167852"/>
            <a:ext cx="8276140" cy="509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8569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3247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3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22" y="1158184"/>
            <a:ext cx="8148610" cy="499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708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2" y="6229704"/>
            <a:ext cx="933021" cy="558981"/>
          </a:xfrm>
          <a:prstGeom prst="rect">
            <a:avLst/>
          </a:prstGeom>
        </p:spPr>
      </p:pic>
      <p:sp>
        <p:nvSpPr>
          <p:cNvPr id="7" name="Retângulo 6"/>
          <p:cNvSpPr/>
          <p:nvPr/>
        </p:nvSpPr>
        <p:spPr>
          <a:xfrm>
            <a:off x="0" y="-3247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1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879" y="1268761"/>
            <a:ext cx="8008242" cy="492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22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Retângulo 1"/>
          <p:cNvSpPr>
            <a:spLocks noGrp="1" noChangeArrowheads="1"/>
          </p:cNvSpPr>
          <p:nvPr>
            <p:ph type="body" sz="quarter" idx="13"/>
          </p:nvPr>
        </p:nvSpPr>
        <p:spPr bwMode="auto">
          <a:xfrm>
            <a:off x="4572000" y="980728"/>
            <a:ext cx="4392488"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just">
              <a:buNone/>
              <a:defRPr/>
            </a:pPr>
            <a:r>
              <a:rPr lang="pt-BR" sz="1800" b="1" i="1" dirty="0" smtClean="0">
                <a:solidFill>
                  <a:schemeClr val="tx2">
                    <a:lumMod val="50000"/>
                  </a:schemeClr>
                </a:solidFill>
                <a:latin typeface="Times New Roman" pitchFamily="18" charset="0"/>
                <a:cs typeface="Times New Roman" pitchFamily="18" charset="0"/>
              </a:rPr>
              <a:t>Cenário: </a:t>
            </a:r>
            <a:r>
              <a:rPr lang="pt-BR" sz="1800" b="0" dirty="0" smtClean="0">
                <a:solidFill>
                  <a:schemeClr val="tx2">
                    <a:lumMod val="50000"/>
                  </a:schemeClr>
                </a:solidFill>
                <a:latin typeface="Times New Roman" pitchFamily="18" charset="0"/>
                <a:cs typeface="Times New Roman" pitchFamily="18" charset="0"/>
              </a:rPr>
              <a:t>Requisitos </a:t>
            </a:r>
            <a:r>
              <a:rPr lang="pt-BR" sz="1800" b="0" dirty="0">
                <a:solidFill>
                  <a:schemeClr val="tx2">
                    <a:lumMod val="50000"/>
                  </a:schemeClr>
                </a:solidFill>
                <a:latin typeface="Times New Roman" pitchFamily="18" charset="0"/>
                <a:cs typeface="Times New Roman" pitchFamily="18" charset="0"/>
              </a:rPr>
              <a:t>que eram tendência  ou boas práticas em 2005,  hoje são mandatórios por força de </a:t>
            </a:r>
            <a:r>
              <a:rPr lang="pt-BR" sz="1800" b="0" dirty="0" smtClean="0">
                <a:solidFill>
                  <a:schemeClr val="tx2">
                    <a:lumMod val="50000"/>
                  </a:schemeClr>
                </a:solidFill>
                <a:latin typeface="Times New Roman" pitchFamily="18" charset="0"/>
                <a:cs typeface="Times New Roman" pitchFamily="18" charset="0"/>
              </a:rPr>
              <a:t>lei ou necessidade da indústria.</a:t>
            </a:r>
          </a:p>
          <a:p>
            <a:pPr marL="0" indent="0" algn="just">
              <a:buNone/>
              <a:defRPr/>
            </a:pPr>
            <a:endParaRPr lang="pt-BR" sz="1800" b="0" dirty="0">
              <a:solidFill>
                <a:schemeClr val="tx2">
                  <a:lumMod val="50000"/>
                </a:schemeClr>
              </a:solidFill>
              <a:latin typeface="Times New Roman" pitchFamily="18" charset="0"/>
              <a:cs typeface="Times New Roman" pitchFamily="18" charset="0"/>
            </a:endParaRPr>
          </a:p>
          <a:p>
            <a:pPr marL="0" indent="0" algn="just">
              <a:buNone/>
              <a:defRPr/>
            </a:pPr>
            <a:r>
              <a:rPr lang="pt-BR" sz="1800" b="1" i="1" dirty="0" smtClean="0">
                <a:solidFill>
                  <a:schemeClr val="tx2">
                    <a:lumMod val="50000"/>
                  </a:schemeClr>
                </a:solidFill>
                <a:latin typeface="Times New Roman" pitchFamily="18" charset="0"/>
                <a:cs typeface="Times New Roman" pitchFamily="18" charset="0"/>
              </a:rPr>
              <a:t>Impactos:</a:t>
            </a:r>
            <a:r>
              <a:rPr lang="pt-BR" sz="1800" b="0" dirty="0" smtClean="0">
                <a:solidFill>
                  <a:schemeClr val="tx2">
                    <a:lumMod val="50000"/>
                  </a:schemeClr>
                </a:solidFill>
                <a:latin typeface="Times New Roman" pitchFamily="18" charset="0"/>
                <a:cs typeface="Times New Roman" pitchFamily="18" charset="0"/>
              </a:rPr>
              <a:t>      A </a:t>
            </a:r>
            <a:r>
              <a:rPr lang="pt-BR" sz="1800" b="0" dirty="0">
                <a:solidFill>
                  <a:schemeClr val="tx2">
                    <a:lumMod val="50000"/>
                  </a:schemeClr>
                </a:solidFill>
                <a:latin typeface="Times New Roman" pitchFamily="18" charset="0"/>
                <a:cs typeface="Times New Roman" pitchFamily="18" charset="0"/>
              </a:rPr>
              <a:t>cada edição do SASSMAQ aumenta o número de questões </a:t>
            </a:r>
            <a:r>
              <a:rPr lang="pt-BR" sz="1800" b="0" dirty="0" smtClean="0">
                <a:solidFill>
                  <a:schemeClr val="tx2">
                    <a:lumMod val="50000"/>
                  </a:schemeClr>
                </a:solidFill>
                <a:latin typeface="Times New Roman" pitchFamily="18" charset="0"/>
                <a:cs typeface="Times New Roman" pitchFamily="18" charset="0"/>
              </a:rPr>
              <a:t>mandatórias, decorrentes </a:t>
            </a:r>
            <a:r>
              <a:rPr lang="pt-BR" sz="1800" b="0" dirty="0">
                <a:solidFill>
                  <a:schemeClr val="tx2">
                    <a:lumMod val="50000"/>
                  </a:schemeClr>
                </a:solidFill>
                <a:latin typeface="Times New Roman" pitchFamily="18" charset="0"/>
                <a:cs typeface="Times New Roman" pitchFamily="18" charset="0"/>
              </a:rPr>
              <a:t>de eventos ou atualização regulatória</a:t>
            </a:r>
            <a:r>
              <a:rPr lang="pt-BR" sz="1800" b="0" dirty="0" smtClean="0">
                <a:solidFill>
                  <a:schemeClr val="tx2">
                    <a:lumMod val="50000"/>
                  </a:schemeClr>
                </a:solidFill>
                <a:latin typeface="Times New Roman" pitchFamily="18" charset="0"/>
                <a:cs typeface="Times New Roman" pitchFamily="18" charset="0"/>
              </a:rPr>
              <a:t>.</a:t>
            </a:r>
            <a:endParaRPr lang="pt-BR" sz="1800" b="0" dirty="0">
              <a:solidFill>
                <a:schemeClr val="tx2">
                  <a:lumMod val="50000"/>
                </a:schemeClr>
              </a:solidFill>
              <a:latin typeface="Times New Roman" pitchFamily="18" charset="0"/>
              <a:cs typeface="Times New Roman" pitchFamily="18" charset="0"/>
            </a:endParaRPr>
          </a:p>
        </p:txBody>
      </p:sp>
      <p:graphicFrame>
        <p:nvGraphicFramePr>
          <p:cNvPr id="2" name="Diagrama 1"/>
          <p:cNvGraphicFramePr/>
          <p:nvPr>
            <p:extLst>
              <p:ext uri="{D42A27DB-BD31-4B8C-83A1-F6EECF244321}">
                <p14:modId xmlns:p14="http://schemas.microsoft.com/office/powerpoint/2010/main" val="1341300839"/>
              </p:ext>
            </p:extLst>
          </p:nvPr>
        </p:nvGraphicFramePr>
        <p:xfrm>
          <a:off x="323528" y="1124744"/>
          <a:ext cx="4015030" cy="3312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upo 7"/>
          <p:cNvGrpSpPr/>
          <p:nvPr/>
        </p:nvGrpSpPr>
        <p:grpSpPr>
          <a:xfrm>
            <a:off x="4572000" y="3540156"/>
            <a:ext cx="4392488" cy="2930052"/>
            <a:chOff x="1687507" y="1518141"/>
            <a:chExt cx="6161364" cy="2448272"/>
          </a:xfrm>
        </p:grpSpPr>
        <p:sp>
          <p:nvSpPr>
            <p:cNvPr id="9" name="Retângulo 8"/>
            <p:cNvSpPr/>
            <p:nvPr/>
          </p:nvSpPr>
          <p:spPr>
            <a:xfrm>
              <a:off x="1687507" y="1545598"/>
              <a:ext cx="6161364" cy="2005202"/>
            </a:xfrm>
            <a:prstGeom prst="rect">
              <a:avLst/>
            </a:prstGeom>
            <a:ln>
              <a:solidFill>
                <a:schemeClr val="tx2">
                  <a:lumMod val="60000"/>
                  <a:lumOff val="40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tângulo 9"/>
            <p:cNvSpPr/>
            <p:nvPr/>
          </p:nvSpPr>
          <p:spPr>
            <a:xfrm>
              <a:off x="1687507" y="1518141"/>
              <a:ext cx="6161364" cy="24482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pt-BR" sz="1800" i="1" kern="1200" dirty="0" smtClean="0">
                  <a:solidFill>
                    <a:schemeClr val="tx2">
                      <a:lumMod val="75000"/>
                    </a:schemeClr>
                  </a:solidFill>
                </a:rPr>
                <a:t>Edições                              2005                 2014</a:t>
              </a:r>
            </a:p>
            <a:p>
              <a:pPr lvl="0" algn="just" defTabSz="800100">
                <a:lnSpc>
                  <a:spcPct val="90000"/>
                </a:lnSpc>
                <a:spcBef>
                  <a:spcPct val="0"/>
                </a:spcBef>
                <a:spcAft>
                  <a:spcPct val="35000"/>
                </a:spcAft>
              </a:pPr>
              <a:r>
                <a:rPr lang="pt-BR" sz="1800" i="1" kern="1200" dirty="0" smtClean="0">
                  <a:solidFill>
                    <a:schemeClr val="tx2">
                      <a:lumMod val="75000"/>
                    </a:schemeClr>
                  </a:solidFill>
                </a:rPr>
                <a:t>Número de questões :    De 552    para    576</a:t>
              </a:r>
            </a:p>
            <a:p>
              <a:pPr lvl="0" algn="just" defTabSz="800100">
                <a:lnSpc>
                  <a:spcPct val="90000"/>
                </a:lnSpc>
                <a:spcBef>
                  <a:spcPct val="0"/>
                </a:spcBef>
                <a:spcAft>
                  <a:spcPct val="35000"/>
                </a:spcAft>
              </a:pPr>
              <a:r>
                <a:rPr lang="pt-BR" sz="1800" i="1" kern="1200" dirty="0" smtClean="0">
                  <a:solidFill>
                    <a:schemeClr val="tx2">
                      <a:lumMod val="75000"/>
                    </a:schemeClr>
                  </a:solidFill>
                </a:rPr>
                <a:t>Mandatórias                     de 132   para    168</a:t>
              </a:r>
            </a:p>
            <a:p>
              <a:pPr lvl="0" algn="just" defTabSz="800100">
                <a:lnSpc>
                  <a:spcPct val="90000"/>
                </a:lnSpc>
                <a:spcBef>
                  <a:spcPct val="0"/>
                </a:spcBef>
                <a:spcAft>
                  <a:spcPct val="35000"/>
                </a:spcAft>
              </a:pPr>
              <a:r>
                <a:rPr lang="pt-BR" sz="1800" i="1" kern="1200" dirty="0" smtClean="0">
                  <a:solidFill>
                    <a:schemeClr val="tx2">
                      <a:lumMod val="75000"/>
                    </a:schemeClr>
                  </a:solidFill>
                </a:rPr>
                <a:t>Industriais:                        de  373  para    387</a:t>
              </a:r>
            </a:p>
            <a:p>
              <a:pPr lvl="0" algn="just" defTabSz="800100">
                <a:lnSpc>
                  <a:spcPct val="90000"/>
                </a:lnSpc>
                <a:spcBef>
                  <a:spcPct val="0"/>
                </a:spcBef>
                <a:spcAft>
                  <a:spcPct val="35000"/>
                </a:spcAft>
              </a:pPr>
              <a:r>
                <a:rPr lang="pt-BR" sz="1800" i="1" kern="1200" dirty="0" smtClean="0">
                  <a:solidFill>
                    <a:schemeClr val="tx2">
                      <a:lumMod val="75000"/>
                    </a:schemeClr>
                  </a:solidFill>
                </a:rPr>
                <a:t>Desejáveis :                       de    47  para      21</a:t>
              </a:r>
            </a:p>
            <a:p>
              <a:pPr lvl="0" algn="just" defTabSz="800100">
                <a:lnSpc>
                  <a:spcPct val="90000"/>
                </a:lnSpc>
                <a:spcBef>
                  <a:spcPct val="0"/>
                </a:spcBef>
                <a:spcAft>
                  <a:spcPct val="35000"/>
                </a:spcAft>
              </a:pPr>
              <a:r>
                <a:rPr lang="pt-BR" sz="1800" i="1" kern="1200" dirty="0" smtClean="0">
                  <a:solidFill>
                    <a:schemeClr val="tx2">
                      <a:lumMod val="75000"/>
                    </a:schemeClr>
                  </a:solidFill>
                </a:rPr>
                <a:t>Houve inclusões, exclusões de questões e mudança de categoria</a:t>
              </a:r>
              <a:endParaRPr lang="pt-BR" sz="1800" i="1" kern="1200" dirty="0">
                <a:solidFill>
                  <a:schemeClr val="tx2">
                    <a:lumMod val="75000"/>
                  </a:schemeClr>
                </a:solidFill>
              </a:endParaRPr>
            </a:p>
          </p:txBody>
        </p:sp>
      </p:grpSp>
    </p:spTree>
    <p:extLst>
      <p:ext uri="{BB962C8B-B14F-4D97-AF65-F5344CB8AC3E}">
        <p14:creationId xmlns:p14="http://schemas.microsoft.com/office/powerpoint/2010/main" val="207549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4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37989"/>
            <a:ext cx="8009251" cy="491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133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5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21221"/>
            <a:ext cx="8114366" cy="481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650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6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92708"/>
            <a:ext cx="8136904" cy="503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635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7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09186"/>
            <a:ext cx="8136904" cy="502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6570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81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92" y="1155181"/>
            <a:ext cx="8316416" cy="507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12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79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30" y="1195189"/>
            <a:ext cx="8112489" cy="49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4523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80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09187"/>
            <a:ext cx="7865181" cy="494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849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Disposições  gerais – Indicadores de desempenho  </a:t>
            </a:r>
            <a:endParaRPr lang="pt-BR" sz="3600" dirty="0">
              <a:solidFill>
                <a:schemeClr val="bg1"/>
              </a:solidFill>
              <a:latin typeface="Times New Roman" pitchFamily="18" charset="0"/>
              <a:cs typeface="Times New Roman" pitchFamily="18" charset="0"/>
            </a:endParaRPr>
          </a:p>
        </p:txBody>
      </p:sp>
      <p:pic>
        <p:nvPicPr>
          <p:cNvPr id="181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30" y="1209187"/>
            <a:ext cx="8023965" cy="494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442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Preparando-se para uma auditoria de órgão certificador </a:t>
            </a:r>
            <a:endParaRPr lang="pt-BR" sz="3600" dirty="0">
              <a:solidFill>
                <a:schemeClr val="bg1"/>
              </a:solidFill>
              <a:latin typeface="Times New Roman" pitchFamily="18" charset="0"/>
              <a:cs typeface="Times New Roman" pitchFamily="18" charset="0"/>
            </a:endParaRPr>
          </a:p>
        </p:txBody>
      </p:sp>
      <p:sp>
        <p:nvSpPr>
          <p:cNvPr id="3" name="CaixaDeTexto 2"/>
          <p:cNvSpPr txBox="1"/>
          <p:nvPr/>
        </p:nvSpPr>
        <p:spPr>
          <a:xfrm>
            <a:off x="763736" y="1412776"/>
            <a:ext cx="8136904" cy="4801314"/>
          </a:xfrm>
          <a:prstGeom prst="rect">
            <a:avLst/>
          </a:prstGeom>
          <a:noFill/>
        </p:spPr>
        <p:txBody>
          <a:bodyPr wrap="square" rtlCol="0">
            <a:spAutoFit/>
          </a:bodyPr>
          <a:lstStyle/>
          <a:p>
            <a:r>
              <a:rPr lang="pt-BR" dirty="0" smtClean="0">
                <a:latin typeface="Times New Roman" panose="02020603050405020304" pitchFamily="18" charset="0"/>
                <a:cs typeface="Times New Roman" panose="02020603050405020304" pitchFamily="18" charset="0"/>
              </a:rPr>
              <a:t>Principais passos sugeridos : </a:t>
            </a:r>
          </a:p>
          <a:p>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Ler atentamente o Manual do SASSMAQ :</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Disposições gerais – para conhecer as regras do processo, permissões e proibições, autorizações de uso de marca;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Questionário e Guia – ler conjuntamente questão e guia para entender o que é realmente pedido , que tipo de evidências cobrem o aspecto verificado;</a:t>
            </a:r>
          </a:p>
          <a:p>
            <a:pPr algn="just"/>
            <a:endParaRPr lang="pt-BR" dirty="0">
              <a:latin typeface="Times New Roman" panose="02020603050405020304" pitchFamily="18" charset="0"/>
              <a:cs typeface="Times New Roman" panose="02020603050405020304" pitchFamily="18" charset="0"/>
            </a:endParaRPr>
          </a:p>
          <a:p>
            <a:pPr algn="just"/>
            <a:r>
              <a:rPr lang="pt-BR" dirty="0">
                <a:latin typeface="Times New Roman" panose="02020603050405020304" pitchFamily="18" charset="0"/>
                <a:cs typeface="Times New Roman" panose="02020603050405020304" pitchFamily="18" charset="0"/>
              </a:rPr>
              <a:t>Avalie o atendimento de todas as questões mandatórias, com evidências objetivas, as licenças devem estar válidas, a documentação de legislação do trabalho toda separada por local avaliado e ano de </a:t>
            </a:r>
            <a:r>
              <a:rPr lang="pt-BR" dirty="0" smtClean="0">
                <a:latin typeface="Times New Roman" panose="02020603050405020304" pitchFamily="18" charset="0"/>
                <a:cs typeface="Times New Roman" panose="02020603050405020304" pitchFamily="18" charset="0"/>
              </a:rPr>
              <a:t>vigência;</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Avalie o atendimento das questões industriais, se reavaliação 85%</a:t>
            </a:r>
          </a:p>
          <a:p>
            <a:pPr algn="just"/>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Se reavaliação, avalie o atendimento de 40% das questões desejáveis</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703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Preparando-se para uma auditoria de órgão certificador </a:t>
            </a:r>
            <a:endParaRPr lang="pt-BR" sz="3600" dirty="0">
              <a:solidFill>
                <a:schemeClr val="bg1"/>
              </a:solidFill>
              <a:latin typeface="Times New Roman" pitchFamily="18" charset="0"/>
              <a:cs typeface="Times New Roman" pitchFamily="18" charset="0"/>
            </a:endParaRPr>
          </a:p>
        </p:txBody>
      </p:sp>
      <p:sp>
        <p:nvSpPr>
          <p:cNvPr id="6" name="CaixaDeTexto 5"/>
          <p:cNvSpPr txBox="1"/>
          <p:nvPr/>
        </p:nvSpPr>
        <p:spPr>
          <a:xfrm>
            <a:off x="796190" y="1245151"/>
            <a:ext cx="8136904" cy="4801314"/>
          </a:xfrm>
          <a:prstGeom prst="rect">
            <a:avLst/>
          </a:prstGeom>
          <a:noFill/>
        </p:spPr>
        <p:txBody>
          <a:bodyPr wrap="square" rtlCol="0">
            <a:spAutoFit/>
          </a:bodyPr>
          <a:lstStyle/>
          <a:p>
            <a:pPr marL="285750" indent="-285750" algn="just">
              <a:buFontTx/>
              <a:buChar char="-"/>
            </a:pPr>
            <a:r>
              <a:rPr lang="pt-BR" dirty="0" smtClean="0">
                <a:latin typeface="Times New Roman" panose="02020603050405020304" pitchFamily="18" charset="0"/>
                <a:cs typeface="Times New Roman" panose="02020603050405020304" pitchFamily="18" charset="0"/>
              </a:rPr>
              <a:t>Realize uma auditoria interna completa, sugere-se que se aplique o próprio questionário e some diligentemente a pontuação obtida;</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Elabore um plano de ações para as questões não atendidas;</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É mais seguro trabalhar com metas maiores que as exigidas 95%/40%, considere que a análise do auditor para o quesito pode ser mais crítica que a sua;</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Escolha um organismo certificador dentre os publicados no site da ABIQUIM;</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Preencha o Perfil da empresa avaliada, correta e completamente, envie com os anexos ao órgão certificador;</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Marque a auditoria com o órgão certificador;</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algn="just"/>
            <a:r>
              <a:rPr lang="pt-BR" dirty="0" smtClean="0">
                <a:latin typeface="Times New Roman" panose="02020603050405020304" pitchFamily="18" charset="0"/>
                <a:cs typeface="Times New Roman" panose="02020603050405020304" pitchFamily="18" charset="0"/>
              </a:rPr>
              <a:t>- No dia da auditoria a empresa deve estar funcionando normalmente e a amostragem da tabela de dimensionamento disponível.</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0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Espaço Reservado para Texto 3"/>
          <p:cNvSpPr>
            <a:spLocks noGrp="1"/>
          </p:cNvSpPr>
          <p:nvPr>
            <p:ph type="body" sz="quarter" idx="13"/>
          </p:nvPr>
        </p:nvSpPr>
        <p:spPr>
          <a:xfrm>
            <a:off x="4644008" y="1772816"/>
            <a:ext cx="4320480" cy="2449901"/>
          </a:xfrm>
          <a:prstGeom prst="rect">
            <a:avLst/>
          </a:prstGeom>
        </p:spPr>
        <p:txBody>
          <a:bodyPr wrap="square">
            <a:spAutoFit/>
          </a:bodyPr>
          <a:lstStyle/>
          <a:p>
            <a:pPr marL="0" indent="0" algn="just">
              <a:buNone/>
              <a:defRPr/>
            </a:pPr>
            <a:r>
              <a:rPr lang="pt-BR" sz="2000" b="1" i="1" dirty="0" smtClean="0">
                <a:solidFill>
                  <a:schemeClr val="accent3">
                    <a:lumMod val="10000"/>
                  </a:schemeClr>
                </a:solidFill>
              </a:rPr>
              <a:t>Cenário: </a:t>
            </a:r>
            <a:r>
              <a:rPr lang="pt-BR" sz="2000" b="0" dirty="0" smtClean="0">
                <a:solidFill>
                  <a:schemeClr val="accent3">
                    <a:lumMod val="10000"/>
                  </a:schemeClr>
                </a:solidFill>
              </a:rPr>
              <a:t> </a:t>
            </a:r>
            <a:r>
              <a:rPr lang="pt-BR" sz="1800" b="0" dirty="0">
                <a:solidFill>
                  <a:schemeClr val="tx2">
                    <a:lumMod val="50000"/>
                  </a:schemeClr>
                </a:solidFill>
                <a:latin typeface="Times New Roman" pitchFamily="18" charset="0"/>
                <a:cs typeface="Times New Roman" pitchFamily="18" charset="0"/>
              </a:rPr>
              <a:t>Padrão de emissão dos veículos</a:t>
            </a:r>
            <a:r>
              <a:rPr lang="pt-BR" sz="1800" b="0" dirty="0" smtClean="0">
                <a:solidFill>
                  <a:schemeClr val="tx2">
                    <a:lumMod val="50000"/>
                  </a:schemeClr>
                </a:solidFill>
                <a:latin typeface="Times New Roman" pitchFamily="18" charset="0"/>
                <a:cs typeface="Times New Roman" pitchFamily="18" charset="0"/>
              </a:rPr>
              <a:t>.  PRONCOVE </a:t>
            </a:r>
            <a:r>
              <a:rPr lang="pt-BR" sz="1800" b="0" dirty="0">
                <a:solidFill>
                  <a:schemeClr val="tx2">
                    <a:lumMod val="50000"/>
                  </a:schemeClr>
                </a:solidFill>
                <a:latin typeface="Times New Roman" pitchFamily="18" charset="0"/>
                <a:cs typeface="Times New Roman" pitchFamily="18" charset="0"/>
              </a:rPr>
              <a:t>7, equivalente ao padrão de emissão veicular europeu EURO-5</a:t>
            </a:r>
            <a:endParaRPr lang="pt-BR" sz="1800" b="1" i="1" dirty="0">
              <a:solidFill>
                <a:schemeClr val="tx2">
                  <a:lumMod val="50000"/>
                </a:schemeClr>
              </a:solidFill>
              <a:latin typeface="Times New Roman" pitchFamily="18" charset="0"/>
              <a:cs typeface="Times New Roman" pitchFamily="18" charset="0"/>
            </a:endParaRPr>
          </a:p>
          <a:p>
            <a:pPr algn="just">
              <a:defRPr/>
            </a:pPr>
            <a:endParaRPr lang="pt-BR" sz="1800" b="1" i="1" dirty="0">
              <a:solidFill>
                <a:schemeClr val="tx2">
                  <a:lumMod val="50000"/>
                </a:schemeClr>
              </a:solidFill>
              <a:latin typeface="Times New Roman" pitchFamily="18" charset="0"/>
              <a:cs typeface="Times New Roman" pitchFamily="18" charset="0"/>
            </a:endParaRPr>
          </a:p>
          <a:p>
            <a:pPr marL="0" indent="0" algn="just">
              <a:buNone/>
              <a:defRPr/>
            </a:pPr>
            <a:r>
              <a:rPr lang="pt-BR" sz="1800" b="1" i="1" dirty="0" smtClean="0">
                <a:solidFill>
                  <a:schemeClr val="tx2">
                    <a:lumMod val="50000"/>
                  </a:schemeClr>
                </a:solidFill>
                <a:latin typeface="Times New Roman" pitchFamily="18" charset="0"/>
                <a:cs typeface="Times New Roman" pitchFamily="18" charset="0"/>
              </a:rPr>
              <a:t>Impacto : </a:t>
            </a:r>
            <a:r>
              <a:rPr lang="pt-BR" sz="1800" b="0" dirty="0" smtClean="0">
                <a:solidFill>
                  <a:schemeClr val="tx2">
                    <a:lumMod val="50000"/>
                  </a:schemeClr>
                </a:solidFill>
                <a:latin typeface="Times New Roman" pitchFamily="18" charset="0"/>
                <a:cs typeface="Times New Roman" pitchFamily="18" charset="0"/>
              </a:rPr>
              <a:t> Melhoria </a:t>
            </a:r>
            <a:r>
              <a:rPr lang="pt-BR" sz="1800" b="0" dirty="0">
                <a:solidFill>
                  <a:schemeClr val="tx2">
                    <a:lumMod val="50000"/>
                  </a:schemeClr>
                </a:solidFill>
                <a:latin typeface="Times New Roman" pitchFamily="18" charset="0"/>
                <a:cs typeface="Times New Roman" pitchFamily="18" charset="0"/>
              </a:rPr>
              <a:t>na qualidade da construção veicular, quanto a eficiência </a:t>
            </a:r>
            <a:r>
              <a:rPr lang="pt-BR" sz="1800" b="0" dirty="0" smtClean="0">
                <a:solidFill>
                  <a:schemeClr val="tx2">
                    <a:lumMod val="50000"/>
                  </a:schemeClr>
                </a:solidFill>
                <a:latin typeface="Times New Roman" pitchFamily="18" charset="0"/>
                <a:cs typeface="Times New Roman" pitchFamily="18" charset="0"/>
              </a:rPr>
              <a:t>de queima </a:t>
            </a:r>
            <a:r>
              <a:rPr lang="pt-BR" sz="1800" b="0" dirty="0">
                <a:solidFill>
                  <a:schemeClr val="tx2">
                    <a:lumMod val="50000"/>
                  </a:schemeClr>
                </a:solidFill>
                <a:latin typeface="Times New Roman" pitchFamily="18" charset="0"/>
                <a:cs typeface="Times New Roman" pitchFamily="18" charset="0"/>
              </a:rPr>
              <a:t>e motores preparados para receber o diesel  S-50 : ano 2012 </a:t>
            </a:r>
            <a:r>
              <a:rPr lang="pt-BR" sz="1800" b="0" dirty="0" smtClean="0">
                <a:solidFill>
                  <a:schemeClr val="tx2">
                    <a:lumMod val="50000"/>
                  </a:schemeClr>
                </a:solidFill>
                <a:latin typeface="Times New Roman" pitchFamily="18" charset="0"/>
                <a:cs typeface="Times New Roman" pitchFamily="18" charset="0"/>
              </a:rPr>
              <a:t>e  S-10</a:t>
            </a:r>
            <a:r>
              <a:rPr lang="pt-BR" sz="1800" b="0" dirty="0">
                <a:solidFill>
                  <a:schemeClr val="tx2">
                    <a:lumMod val="50000"/>
                  </a:schemeClr>
                </a:solidFill>
                <a:latin typeface="Times New Roman" pitchFamily="18" charset="0"/>
                <a:cs typeface="Times New Roman" pitchFamily="18" charset="0"/>
              </a:rPr>
              <a:t>: ano 2013 </a:t>
            </a:r>
          </a:p>
        </p:txBody>
      </p:sp>
      <p:graphicFrame>
        <p:nvGraphicFramePr>
          <p:cNvPr id="2" name="Diagrama 1"/>
          <p:cNvGraphicFramePr/>
          <p:nvPr>
            <p:extLst>
              <p:ext uri="{D42A27DB-BD31-4B8C-83A1-F6EECF244321}">
                <p14:modId xmlns:p14="http://schemas.microsoft.com/office/powerpoint/2010/main" val="2561145211"/>
              </p:ext>
            </p:extLst>
          </p:nvPr>
        </p:nvGraphicFramePr>
        <p:xfrm>
          <a:off x="251520" y="830997"/>
          <a:ext cx="4104456" cy="5398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ixaDeTexto 2"/>
          <p:cNvSpPr txBox="1"/>
          <p:nvPr/>
        </p:nvSpPr>
        <p:spPr>
          <a:xfrm>
            <a:off x="2267744" y="4725144"/>
            <a:ext cx="6696744" cy="923330"/>
          </a:xfrm>
          <a:prstGeom prst="rect">
            <a:avLst/>
          </a:prstGeom>
          <a:noFill/>
        </p:spPr>
        <p:txBody>
          <a:bodyPr wrap="square" rtlCol="0">
            <a:spAutoFit/>
          </a:bodyPr>
          <a:lstStyle/>
          <a:p>
            <a:r>
              <a:rPr lang="pt-BR" i="1" dirty="0" smtClean="0">
                <a:solidFill>
                  <a:schemeClr val="tx2">
                    <a:lumMod val="75000"/>
                  </a:schemeClr>
                </a:solidFill>
              </a:rPr>
              <a:t>O SASSMAQ 3.a edição traz novas questões em manutenção veicular e equipamentos de transporte, abrindo o tópico em várias categorias de equipamentos.</a:t>
            </a:r>
            <a:endParaRPr lang="pt-BR" i="1" dirty="0">
              <a:solidFill>
                <a:schemeClr val="tx2">
                  <a:lumMod val="75000"/>
                </a:schemeClr>
              </a:solidFill>
            </a:endParaRPr>
          </a:p>
        </p:txBody>
      </p:sp>
    </p:spTree>
    <p:extLst>
      <p:ext uri="{BB962C8B-B14F-4D97-AF65-F5344CB8AC3E}">
        <p14:creationId xmlns:p14="http://schemas.microsoft.com/office/powerpoint/2010/main" val="40978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Preparando-se para uma auditoria de órgão certificador </a:t>
            </a:r>
            <a:endParaRPr lang="pt-BR" sz="3600" dirty="0">
              <a:solidFill>
                <a:schemeClr val="bg1"/>
              </a:solidFill>
              <a:latin typeface="Times New Roman" pitchFamily="18" charset="0"/>
              <a:cs typeface="Times New Roman" pitchFamily="18" charset="0"/>
            </a:endParaRPr>
          </a:p>
        </p:txBody>
      </p:sp>
      <p:sp>
        <p:nvSpPr>
          <p:cNvPr id="6" name="CaixaDeTexto 5"/>
          <p:cNvSpPr txBox="1"/>
          <p:nvPr/>
        </p:nvSpPr>
        <p:spPr>
          <a:xfrm>
            <a:off x="772098" y="1412776"/>
            <a:ext cx="8136904" cy="4801314"/>
          </a:xfrm>
          <a:prstGeom prst="rect">
            <a:avLst/>
          </a:prstGeom>
          <a:noFill/>
        </p:spPr>
        <p:txBody>
          <a:bodyPr wrap="square" rtlCol="0">
            <a:spAutoFit/>
          </a:bodyPr>
          <a:lstStyle/>
          <a:p>
            <a:pPr marL="285750" indent="-285750" algn="just">
              <a:buFontTx/>
              <a:buChar char="-"/>
            </a:pPr>
            <a:r>
              <a:rPr lang="pt-BR" dirty="0" smtClean="0">
                <a:latin typeface="Times New Roman" panose="02020603050405020304" pitchFamily="18" charset="0"/>
                <a:cs typeface="Times New Roman" panose="02020603050405020304" pitchFamily="18" charset="0"/>
              </a:rPr>
              <a:t>Na reunião de abertura </a:t>
            </a: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de auditoria é importante que estejam na sala os principais representantes de todas as áreas que serão avaliadas;</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Pelo menos um representante da alta direção, ou um sócio proprietário da empresa devem estar presentes, mostrando que a Avaliação é um processo importante e valorizado pela empresa;</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Durante a auditoria, respondam objetivamente as perguntas do auditor, sem contar histórias compridas, que podem minar a confiança do auditor;</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A cultura da empresa para as questões de saúde, segurança e meio ambiente deve ser </a:t>
            </a:r>
            <a:r>
              <a:rPr lang="pt-BR" dirty="0" err="1" smtClean="0">
                <a:latin typeface="Times New Roman" panose="02020603050405020304" pitchFamily="18" charset="0"/>
                <a:cs typeface="Times New Roman" panose="02020603050405020304" pitchFamily="18" charset="0"/>
              </a:rPr>
              <a:t>transpirante</a:t>
            </a:r>
            <a:r>
              <a:rPr lang="pt-BR" dirty="0" smtClean="0">
                <a:latin typeface="Times New Roman" panose="02020603050405020304" pitchFamily="18" charset="0"/>
                <a:cs typeface="Times New Roman" panose="02020603050405020304" pitchFamily="18" charset="0"/>
              </a:rPr>
              <a:t> na empresa, para que o clima seja confortável e favorável à avaliação;</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Nas questões cujas evidências não forem aceitas pelo auditor, retomem com ele as orientações do guia e ouçam também os argumentos do auditor para a não aceitabilidade. </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045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8857"/>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Exercício de revisão – Preparando-se para uma auditoria de órgão certificador </a:t>
            </a:r>
            <a:endParaRPr lang="pt-BR" sz="3600" dirty="0">
              <a:solidFill>
                <a:schemeClr val="bg1"/>
              </a:solidFill>
              <a:latin typeface="Times New Roman" pitchFamily="18" charset="0"/>
              <a:cs typeface="Times New Roman" pitchFamily="18" charset="0"/>
            </a:endParaRPr>
          </a:p>
        </p:txBody>
      </p:sp>
      <p:sp>
        <p:nvSpPr>
          <p:cNvPr id="6" name="CaixaDeTexto 5"/>
          <p:cNvSpPr txBox="1"/>
          <p:nvPr/>
        </p:nvSpPr>
        <p:spPr>
          <a:xfrm>
            <a:off x="718030" y="1412776"/>
            <a:ext cx="8136904" cy="4801314"/>
          </a:xfrm>
          <a:prstGeom prst="rect">
            <a:avLst/>
          </a:prstGeom>
          <a:noFill/>
        </p:spPr>
        <p:txBody>
          <a:bodyPr wrap="square" rtlCol="0">
            <a:spAutoFit/>
          </a:bodyPr>
          <a:lstStyle/>
          <a:p>
            <a:pPr marL="285750" indent="-285750" algn="just">
              <a:buFontTx/>
              <a:buChar char="-"/>
            </a:pPr>
            <a:r>
              <a:rPr lang="pt-BR" dirty="0" smtClean="0">
                <a:latin typeface="Times New Roman" panose="02020603050405020304" pitchFamily="18" charset="0"/>
                <a:cs typeface="Times New Roman" panose="02020603050405020304" pitchFamily="18" charset="0"/>
              </a:rPr>
              <a:t>Para as evidências não aceitas, procurar durante a auditoria, antes da reunião de fechamento buscar novas evidências que possam ser aceitas, sem questionamentos;</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Se este esforço não obter êxito, não desista, peça um prazo e mantenha o fechamento da avaliação em suspenso, para as licenças e registros mandatórios este prazo pode ser de até 90 dias;</a:t>
            </a:r>
          </a:p>
          <a:p>
            <a:pPr marL="285750" indent="-285750" algn="just">
              <a:buFontTx/>
              <a:buChar char="-"/>
            </a:pPr>
            <a:endParaRPr lang="pt-BR" dirty="0" smtClean="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Na reunião de fechamento, as mesmas pessoas que participaram da reunião de abertura devem estar presentes, para não quebrar o efeito da primeira reunião, nem diminuir a importância do processo para a empresa.</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Antes de fechar a data da avaliação com o órgão certificador, verifique a agenda interna das pessoas chave, negocie o fechamento da data como este exclusivo e mais importante compromisso, e reitere a todos que mantenham esta agenda sem alterações.</a:t>
            </a:r>
          </a:p>
          <a:p>
            <a:pPr marL="285750" indent="-285750" algn="just">
              <a:buFontTx/>
              <a:buChar char="-"/>
            </a:pPr>
            <a:endParaRPr lang="pt-BR" dirty="0">
              <a:latin typeface="Times New Roman" panose="02020603050405020304" pitchFamily="18" charset="0"/>
              <a:cs typeface="Times New Roman" panose="02020603050405020304" pitchFamily="18" charset="0"/>
            </a:endParaRPr>
          </a:p>
          <a:p>
            <a:pPr marL="285750" indent="-285750" algn="just">
              <a:buFontTx/>
              <a:buChar char="-"/>
            </a:pPr>
            <a:r>
              <a:rPr lang="pt-BR" dirty="0" smtClean="0">
                <a:latin typeface="Times New Roman" panose="02020603050405020304" pitchFamily="18" charset="0"/>
                <a:cs typeface="Times New Roman" panose="02020603050405020304" pitchFamily="18" charset="0"/>
              </a:rPr>
              <a:t>Boa auditoria e boa sorte!</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809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0"/>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SASSMAQ – Sistema de Avaliação em Saúde, Segurança, Meio Ambiente e Qualidade</a:t>
            </a:r>
            <a:endParaRPr lang="pt-BR" sz="3600" dirty="0">
              <a:solidFill>
                <a:schemeClr val="bg1"/>
              </a:solidFill>
              <a:latin typeface="Times New Roman" pitchFamily="18" charset="0"/>
              <a:cs typeface="Times New Roman" pitchFamily="18" charset="0"/>
            </a:endParaRPr>
          </a:p>
        </p:txBody>
      </p:sp>
      <p:sp>
        <p:nvSpPr>
          <p:cNvPr id="8" name="Retângulo 7"/>
          <p:cNvSpPr/>
          <p:nvPr/>
        </p:nvSpPr>
        <p:spPr>
          <a:xfrm>
            <a:off x="539552" y="1845207"/>
            <a:ext cx="4968552" cy="3970318"/>
          </a:xfrm>
          <a:prstGeom prst="rect">
            <a:avLst/>
          </a:prstGeom>
        </p:spPr>
        <p:txBody>
          <a:bodyPr wrap="square">
            <a:spAutoFit/>
          </a:bodyPr>
          <a:lstStyle/>
          <a:p>
            <a:pPr eaLnBrk="1" hangingPunct="1"/>
            <a:r>
              <a:rPr lang="pt-BR" dirty="0" smtClean="0">
                <a:solidFill>
                  <a:schemeClr val="tx2">
                    <a:lumMod val="50000"/>
                  </a:schemeClr>
                </a:solidFill>
                <a:latin typeface="Times New Roman" pitchFamily="18" charset="0"/>
                <a:cs typeface="Times New Roman" pitchFamily="18" charset="0"/>
              </a:rPr>
              <a:t>Por quê o   </a:t>
            </a:r>
            <a:r>
              <a:rPr lang="pt-BR" dirty="0">
                <a:solidFill>
                  <a:schemeClr val="tx2">
                    <a:lumMod val="50000"/>
                  </a:schemeClr>
                </a:solidFill>
                <a:latin typeface="Times New Roman" pitchFamily="18" charset="0"/>
                <a:cs typeface="Times New Roman" pitchFamily="18" charset="0"/>
              </a:rPr>
              <a:t>SASSMAQ</a:t>
            </a:r>
            <a:r>
              <a:rPr lang="pt-BR" dirty="0" smtClean="0">
                <a:solidFill>
                  <a:schemeClr val="tx2">
                    <a:lumMod val="50000"/>
                  </a:schemeClr>
                </a:solidFill>
                <a:latin typeface="Times New Roman" pitchFamily="18" charset="0"/>
                <a:cs typeface="Times New Roman" pitchFamily="18" charset="0"/>
              </a:rPr>
              <a:t>?</a:t>
            </a:r>
          </a:p>
          <a:p>
            <a:pPr eaLnBrk="1" hangingPunct="1"/>
            <a:endParaRPr lang="pt-BR" dirty="0">
              <a:solidFill>
                <a:schemeClr val="tx2">
                  <a:lumMod val="50000"/>
                </a:schemeClr>
              </a:solidFill>
              <a:latin typeface="Times New Roman" pitchFamily="18" charset="0"/>
              <a:cs typeface="Times New Roman" pitchFamily="18" charset="0"/>
            </a:endParaRPr>
          </a:p>
          <a:p>
            <a:pPr algn="just" eaLnBrk="1" hangingPunct="1"/>
            <a:r>
              <a:rPr lang="pt-BR" dirty="0" smtClean="0">
                <a:solidFill>
                  <a:schemeClr val="tx2">
                    <a:lumMod val="50000"/>
                  </a:schemeClr>
                </a:solidFill>
                <a:latin typeface="Times New Roman" pitchFamily="18" charset="0"/>
                <a:cs typeface="Times New Roman" pitchFamily="18" charset="0"/>
              </a:rPr>
              <a:t>Porque é o sistema que atende necessidades específicas da indústria e do setor de logística, é customizado para minimizar as preocupações com segurança das partes. </a:t>
            </a:r>
            <a:endParaRPr lang="pt-BR" dirty="0">
              <a:solidFill>
                <a:schemeClr val="tx2">
                  <a:lumMod val="50000"/>
                </a:schemeClr>
              </a:solidFill>
              <a:latin typeface="Times New Roman" pitchFamily="18" charset="0"/>
              <a:cs typeface="Times New Roman" pitchFamily="18" charset="0"/>
            </a:endParaRPr>
          </a:p>
          <a:p>
            <a:pPr eaLnBrk="1" hangingPunct="1"/>
            <a:endParaRPr lang="pt-BR" dirty="0">
              <a:solidFill>
                <a:schemeClr val="tx2">
                  <a:lumMod val="50000"/>
                </a:schemeClr>
              </a:solidFill>
              <a:latin typeface="Times New Roman" pitchFamily="18" charset="0"/>
              <a:cs typeface="Times New Roman" pitchFamily="18" charset="0"/>
            </a:endParaRPr>
          </a:p>
          <a:p>
            <a:pPr algn="just" eaLnBrk="1" hangingPunct="1"/>
            <a:r>
              <a:rPr lang="pt-BR" dirty="0" smtClean="0">
                <a:solidFill>
                  <a:schemeClr val="tx2">
                    <a:lumMod val="50000"/>
                  </a:schemeClr>
                </a:solidFill>
                <a:latin typeface="Times New Roman" pitchFamily="18" charset="0"/>
                <a:cs typeface="Times New Roman" pitchFamily="18" charset="0"/>
              </a:rPr>
              <a:t>A que empresas se aplica : aos prestadores de serviços de logística da indústria química</a:t>
            </a:r>
            <a:endParaRPr lang="pt-BR" dirty="0">
              <a:solidFill>
                <a:schemeClr val="tx2">
                  <a:lumMod val="50000"/>
                </a:schemeClr>
              </a:solidFill>
              <a:latin typeface="Times New Roman" pitchFamily="18" charset="0"/>
              <a:cs typeface="Times New Roman" pitchFamily="18" charset="0"/>
            </a:endParaRPr>
          </a:p>
          <a:p>
            <a:pPr eaLnBrk="1" hangingPunct="1"/>
            <a:endParaRPr lang="pt-BR" dirty="0">
              <a:solidFill>
                <a:schemeClr val="tx2">
                  <a:lumMod val="50000"/>
                </a:schemeClr>
              </a:solidFill>
              <a:latin typeface="Times New Roman" pitchFamily="18" charset="0"/>
              <a:cs typeface="Times New Roman" pitchFamily="18" charset="0"/>
            </a:endParaRPr>
          </a:p>
          <a:p>
            <a:pPr algn="just" eaLnBrk="1" hangingPunct="1"/>
            <a:r>
              <a:rPr lang="pt-BR" dirty="0" smtClean="0">
                <a:solidFill>
                  <a:schemeClr val="tx2">
                    <a:lumMod val="50000"/>
                  </a:schemeClr>
                </a:solidFill>
                <a:latin typeface="Times New Roman" pitchFamily="18" charset="0"/>
                <a:cs typeface="Times New Roman" pitchFamily="18" charset="0"/>
              </a:rPr>
              <a:t>Escopos  de aplicação : transporte rodoviário de produtos á granel e embalados e outros serviços associados da logística : limpeza, emergência, armazenamento.</a:t>
            </a:r>
            <a:endParaRPr lang="pt-BR" dirty="0">
              <a:solidFill>
                <a:schemeClr val="tx2">
                  <a:lumMod val="50000"/>
                </a:schemeClr>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570613"/>
            <a:ext cx="3240360" cy="427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5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down)">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down)">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0"/>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SASSMAQ – Sistema de Avaliação em Saúde, Segurança, Meio Ambiente </a:t>
            </a:r>
            <a:r>
              <a:rPr lang="pt-BR" sz="3600" smtClean="0">
                <a:solidFill>
                  <a:schemeClr val="bg1"/>
                </a:solidFill>
                <a:latin typeface="Times New Roman" pitchFamily="18" charset="0"/>
                <a:cs typeface="Times New Roman" pitchFamily="18" charset="0"/>
              </a:rPr>
              <a:t>e Qualidade</a:t>
            </a:r>
            <a:endParaRPr lang="pt-BR" sz="3600" dirty="0">
              <a:solidFill>
                <a:schemeClr val="bg1"/>
              </a:solidFill>
              <a:latin typeface="Times New Roman" pitchFamily="18" charset="0"/>
              <a:cs typeface="Times New Roman" pitchFamily="18" charset="0"/>
            </a:endParaRPr>
          </a:p>
        </p:txBody>
      </p:sp>
      <p:sp>
        <p:nvSpPr>
          <p:cNvPr id="9" name="Retângulo 8"/>
          <p:cNvSpPr/>
          <p:nvPr/>
        </p:nvSpPr>
        <p:spPr>
          <a:xfrm>
            <a:off x="827584" y="1251382"/>
            <a:ext cx="2590774" cy="461665"/>
          </a:xfrm>
          <a:prstGeom prst="rect">
            <a:avLst/>
          </a:prstGeom>
        </p:spPr>
        <p:txBody>
          <a:bodyPr wrap="none">
            <a:spAutoFit/>
          </a:bodyPr>
          <a:lstStyle/>
          <a:p>
            <a:pPr algn="just" eaLnBrk="1" hangingPunct="1">
              <a:defRPr/>
            </a:pPr>
            <a:r>
              <a:rPr lang="pt-BR" sz="2400" dirty="0" smtClean="0">
                <a:latin typeface="Times New Roman" pitchFamily="18" charset="0"/>
                <a:cs typeface="Times New Roman" pitchFamily="18" charset="0"/>
              </a:rPr>
              <a:t>Áreas </a:t>
            </a:r>
            <a:r>
              <a:rPr lang="pt-BR" sz="2400" dirty="0">
                <a:latin typeface="Times New Roman" pitchFamily="18" charset="0"/>
                <a:cs typeface="Times New Roman" pitchFamily="18" charset="0"/>
              </a:rPr>
              <a:t>de avaliação:</a:t>
            </a:r>
          </a:p>
        </p:txBody>
      </p:sp>
      <p:graphicFrame>
        <p:nvGraphicFramePr>
          <p:cNvPr id="2" name="Diagrama 1"/>
          <p:cNvGraphicFramePr/>
          <p:nvPr>
            <p:extLst>
              <p:ext uri="{D42A27DB-BD31-4B8C-83A1-F6EECF244321}">
                <p14:modId xmlns:p14="http://schemas.microsoft.com/office/powerpoint/2010/main" val="2540483602"/>
              </p:ext>
            </p:extLst>
          </p:nvPr>
        </p:nvGraphicFramePr>
        <p:xfrm>
          <a:off x="899592" y="1904190"/>
          <a:ext cx="5832648" cy="4253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88443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7" name="Retângulo 6"/>
          <p:cNvSpPr/>
          <p:nvPr/>
        </p:nvSpPr>
        <p:spPr>
          <a:xfrm>
            <a:off x="0" y="0"/>
            <a:ext cx="9144000" cy="1200329"/>
          </a:xfrm>
          <a:prstGeom prst="rect">
            <a:avLst/>
          </a:prstGeom>
          <a:solidFill>
            <a:schemeClr val="accent1"/>
          </a:solidFill>
        </p:spPr>
        <p:txBody>
          <a:bodyPr wrap="square">
            <a:spAutoFit/>
          </a:bodyPr>
          <a:lstStyle/>
          <a:p>
            <a:pPr algn="ctr" eaLnBrk="1" hangingPunct="1"/>
            <a:r>
              <a:rPr lang="pt-BR" sz="3600" dirty="0" smtClean="0">
                <a:solidFill>
                  <a:schemeClr val="bg1"/>
                </a:solidFill>
                <a:latin typeface="Times New Roman" pitchFamily="18" charset="0"/>
                <a:cs typeface="Times New Roman" pitchFamily="18" charset="0"/>
              </a:rPr>
              <a:t>SASSMAQ – Sistema de Avaliação em Saúde, Segurança, Meio Ambiente </a:t>
            </a:r>
            <a:r>
              <a:rPr lang="pt-BR" sz="3600" smtClean="0">
                <a:solidFill>
                  <a:schemeClr val="bg1"/>
                </a:solidFill>
                <a:latin typeface="Times New Roman" pitchFamily="18" charset="0"/>
                <a:cs typeface="Times New Roman" pitchFamily="18" charset="0"/>
              </a:rPr>
              <a:t>e Qualidade</a:t>
            </a:r>
            <a:endParaRPr lang="pt-BR" sz="3600" dirty="0">
              <a:solidFill>
                <a:schemeClr val="bg1"/>
              </a:solidFill>
              <a:latin typeface="Times New Roman" pitchFamily="18" charset="0"/>
              <a:cs typeface="Times New Roman" pitchFamily="18" charset="0"/>
            </a:endParaRPr>
          </a:p>
        </p:txBody>
      </p:sp>
      <p:sp>
        <p:nvSpPr>
          <p:cNvPr id="6" name="Espaço Reservado para Texto 1"/>
          <p:cNvSpPr txBox="1">
            <a:spLocks/>
          </p:cNvSpPr>
          <p:nvPr/>
        </p:nvSpPr>
        <p:spPr>
          <a:xfrm>
            <a:off x="1979712" y="1340768"/>
            <a:ext cx="6768752" cy="46805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Áreas de avaliação :</a:t>
            </a:r>
          </a:p>
          <a:p>
            <a:pPr marL="0" indent="0" fontAlgn="auto">
              <a:spcAft>
                <a:spcPts val="0"/>
              </a:spcAft>
              <a:buNone/>
            </a:pPr>
            <a:endParaRPr lang="pt-BR" sz="1800" b="1" dirty="0">
              <a:latin typeface="Times New Roman" panose="02020603050405020304" pitchFamily="18" charset="0"/>
              <a:cs typeface="Times New Roman" panose="02020603050405020304" pitchFamily="18" charset="0"/>
            </a:endParaRPr>
          </a:p>
          <a:p>
            <a:pPr marL="0" indent="0" fontAlgn="auto">
              <a:spcAft>
                <a:spcPts val="0"/>
              </a:spcAft>
              <a:buNone/>
            </a:pPr>
            <a:r>
              <a:rPr lang="pt-BR" sz="1800" b="1" dirty="0" smtClean="0">
                <a:latin typeface="Times New Roman" panose="02020603050405020304" pitchFamily="18" charset="0"/>
                <a:cs typeface="Times New Roman" panose="02020603050405020304" pitchFamily="18" charset="0"/>
              </a:rPr>
              <a:t>1. Gerenciamento</a:t>
            </a:r>
          </a:p>
          <a:p>
            <a:pPr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       Nesta área os requisitos do sistema de avaliação serão voltados para a gestão da empresa, aborda aspectos das responsabilidades do gerenciamento como:  estabelecimento das políticas, treinamentos, relatórios de investigações de não conformidades ou acidentes, gestão de pessoal, promoção de atitudes de SSMA, auditorias e revisão do sistema de gerenciamento.</a:t>
            </a:r>
          </a:p>
          <a:p>
            <a:pPr algn="just" fontAlgn="auto">
              <a:spcAft>
                <a:spcPts val="0"/>
              </a:spcAft>
            </a:pPr>
            <a:endParaRPr lang="pt-BR" sz="1800" dirty="0" smtClean="0">
              <a:latin typeface="Times New Roman" panose="02020603050405020304" pitchFamily="18" charset="0"/>
              <a:cs typeface="Times New Roman" panose="02020603050405020304" pitchFamily="18" charset="0"/>
            </a:endParaRPr>
          </a:p>
          <a:p>
            <a:pPr algn="just" fontAlgn="auto">
              <a:spcAft>
                <a:spcPts val="0"/>
              </a:spcAft>
            </a:pPr>
            <a:r>
              <a:rPr lang="pt-BR" sz="1800" dirty="0" smtClean="0">
                <a:latin typeface="Times New Roman" panose="02020603050405020304" pitchFamily="18" charset="0"/>
                <a:cs typeface="Times New Roman" panose="02020603050405020304" pitchFamily="18" charset="0"/>
              </a:rPr>
              <a:t>       A administração deve evidenciar forte liderança pessoal e facilitar um sistema de apoio  que direcione as atividades da empresa para  a excelência em SSMA e Qualidade  </a:t>
            </a:r>
            <a:endParaRPr lang="pt-BR" sz="1800" dirty="0">
              <a:latin typeface="Times New Roman" panose="02020603050405020304" pitchFamily="18" charset="0"/>
              <a:cs typeface="Times New Roman" panose="02020603050405020304" pitchFamily="18" charset="0"/>
            </a:endParaRPr>
          </a:p>
        </p:txBody>
      </p:sp>
      <p:pic>
        <p:nvPicPr>
          <p:cNvPr id="9"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39" y="2852936"/>
            <a:ext cx="2219404" cy="223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223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83" y="3271435"/>
            <a:ext cx="8246458"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83" y="552300"/>
            <a:ext cx="8246458" cy="271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83" y="3741591"/>
            <a:ext cx="8246458" cy="97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ela 8"/>
          <p:cNvGraphicFramePr>
            <a:graphicFrameLocks noGrp="1"/>
          </p:cNvGraphicFramePr>
          <p:nvPr>
            <p:extLst>
              <p:ext uri="{D42A27DB-BD31-4B8C-83A1-F6EECF244321}">
                <p14:modId xmlns:p14="http://schemas.microsoft.com/office/powerpoint/2010/main" val="2310341787"/>
              </p:ext>
            </p:extLst>
          </p:nvPr>
        </p:nvGraphicFramePr>
        <p:xfrm>
          <a:off x="1259631" y="4794721"/>
          <a:ext cx="7543609" cy="1706880"/>
        </p:xfrm>
        <a:graphic>
          <a:graphicData uri="http://schemas.openxmlformats.org/drawingml/2006/table">
            <a:tbl>
              <a:tblPr>
                <a:tableStyleId>{5C22544A-7EE6-4342-B048-85BDC9FD1C3A}</a:tableStyleId>
              </a:tblPr>
              <a:tblGrid>
                <a:gridCol w="7543609"/>
              </a:tblGrid>
              <a:tr h="17068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1.1.1.1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que a Políticas de SSMAQ - Saúde, Segurança, Meio Ambiente e Qualidade  da empresa  é clara em relação ao  compromisso da gerência e da alta administração com a segurança das operações, saúde dos funcionários e subcontratados, proteção ao meio ambiente e qualidade dos serviços.   Deve haver  evidências de que esta política é revisada e atualizada</a:t>
                      </a:r>
                      <a:r>
                        <a:rPr lang="pt-BR" sz="1600" u="none" strike="noStrike" dirty="0" smtClean="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710453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68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04751"/>
            <a:ext cx="9144000" cy="1488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m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2788055"/>
            <a:ext cx="2088232" cy="284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a 4"/>
          <p:cNvGraphicFramePr>
            <a:graphicFrameLocks noGrp="1"/>
          </p:cNvGraphicFramePr>
          <p:nvPr>
            <p:extLst>
              <p:ext uri="{D42A27DB-BD31-4B8C-83A1-F6EECF244321}">
                <p14:modId xmlns:p14="http://schemas.microsoft.com/office/powerpoint/2010/main" val="2430998038"/>
              </p:ext>
            </p:extLst>
          </p:nvPr>
        </p:nvGraphicFramePr>
        <p:xfrm>
          <a:off x="1259632" y="2859414"/>
          <a:ext cx="5040560" cy="3413760"/>
        </p:xfrm>
        <a:graphic>
          <a:graphicData uri="http://schemas.openxmlformats.org/drawingml/2006/table">
            <a:tbl>
              <a:tblPr>
                <a:tableStyleId>{5C22544A-7EE6-4342-B048-85BDC9FD1C3A}</a:tableStyleId>
              </a:tblPr>
              <a:tblGrid>
                <a:gridCol w="5040560"/>
              </a:tblGrid>
              <a:tr h="1422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1.1.1.2 A </a:t>
                      </a:r>
                      <a:r>
                        <a:rPr lang="pt-BR" sz="1600" u="none" strike="noStrike" dirty="0">
                          <a:effectLst/>
                          <a:latin typeface="Times New Roman" panose="02020603050405020304" pitchFamily="18" charset="0"/>
                          <a:cs typeface="Times New Roman" panose="02020603050405020304" pitchFamily="18" charset="0"/>
                        </a:rPr>
                        <a:t>declaração da política deve estar assinada pelo chefe executivo de operações ou ,alternativamente, pelo presidente ou diretor geral da companhia, mostrando que a responsabilidade por SSMA é da alta direção</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91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1.1.1.3 A </a:t>
                      </a:r>
                      <a:r>
                        <a:rPr lang="pt-BR" sz="1600" u="none" strike="noStrike" dirty="0">
                          <a:effectLst/>
                          <a:latin typeface="Times New Roman" panose="02020603050405020304" pitchFamily="18" charset="0"/>
                          <a:cs typeface="Times New Roman" panose="02020603050405020304" pitchFamily="18" charset="0"/>
                        </a:rPr>
                        <a:t>declaração da política deve deixar claro que  todos os funcionários e subcontratados têm responsabilidade pessoal de atender a política de SSMA e conduzir operações com qualidade, atendendo às exigências do cliente.  Procurar frases do tipo " é dever de cada funcionário e </a:t>
                      </a:r>
                      <a:r>
                        <a:rPr lang="pt-BR" sz="1600" u="none" strike="noStrike" dirty="0" smtClean="0">
                          <a:effectLst/>
                          <a:latin typeface="Times New Roman" panose="02020603050405020304" pitchFamily="18" charset="0"/>
                          <a:cs typeface="Times New Roman" panose="02020603050405020304" pitchFamily="18" charset="0"/>
                        </a:rPr>
                        <a:t>subcontratado </a:t>
                      </a:r>
                      <a:r>
                        <a:rPr lang="pt-BR" sz="1600" u="none" strike="noStrike" dirty="0">
                          <a:effectLst/>
                          <a:latin typeface="Times New Roman" panose="02020603050405020304" pitchFamily="18" charset="0"/>
                          <a:cs typeface="Times New Roman" panose="02020603050405020304" pitchFamily="18" charset="0"/>
                        </a:rPr>
                        <a:t>tomar o cuidado apropriado com a própria segurança, bem como de outros funcionários e pessoas que possam ser afetadas pelo seu trabalho."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0336359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 y="980728"/>
            <a:ext cx="914400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
            <a:ext cx="9144000"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2673625653"/>
              </p:ext>
            </p:extLst>
          </p:nvPr>
        </p:nvGraphicFramePr>
        <p:xfrm>
          <a:off x="1202891" y="3511846"/>
          <a:ext cx="5115651" cy="2966720"/>
        </p:xfrm>
        <a:graphic>
          <a:graphicData uri="http://schemas.openxmlformats.org/drawingml/2006/table">
            <a:tbl>
              <a:tblPr>
                <a:tableStyleId>{5C22544A-7EE6-4342-B048-85BDC9FD1C3A}</a:tableStyleId>
              </a:tblPr>
              <a:tblGrid>
                <a:gridCol w="5115651"/>
              </a:tblGrid>
              <a:tr h="19913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1.1.1.4 Os </a:t>
                      </a:r>
                      <a:r>
                        <a:rPr lang="pt-BR" sz="1600" u="none" strike="noStrike" dirty="0">
                          <a:effectLst/>
                          <a:latin typeface="Times New Roman" panose="02020603050405020304" pitchFamily="18" charset="0"/>
                          <a:cs typeface="Times New Roman" panose="02020603050405020304" pitchFamily="18" charset="0"/>
                        </a:rPr>
                        <a:t>textos das políticas devem  passar a </a:t>
                      </a:r>
                      <a:r>
                        <a:rPr lang="pt-BR" sz="1600" u="none" strike="noStrike" dirty="0" smtClean="0">
                          <a:effectLst/>
                          <a:latin typeface="Times New Roman" panose="02020603050405020304" pitchFamily="18" charset="0"/>
                          <a:cs typeface="Times New Roman" panose="02020603050405020304" pitchFamily="18" charset="0"/>
                        </a:rPr>
                        <a:t>ideia </a:t>
                      </a:r>
                      <a:r>
                        <a:rPr lang="pt-BR" sz="1600" u="none" strike="noStrike" dirty="0">
                          <a:effectLst/>
                          <a:latin typeface="Times New Roman" panose="02020603050405020304" pitchFamily="18" charset="0"/>
                          <a:cs typeface="Times New Roman" panose="02020603050405020304" pitchFamily="18" charset="0"/>
                        </a:rPr>
                        <a:t>de continuidade e participação dos colaboradores é importante usar termos  como :  "comprometimento", "encorajar", "envolvimento". Todos os colaboradores devem ter conhecimento de suas responsabilidades no cumprimento das políticas</a:t>
                      </a:r>
                      <a:r>
                        <a:rPr lang="pt-BR" sz="1600" u="none" strike="noStrike" dirty="0" smtClean="0">
                          <a:effectLst/>
                          <a:latin typeface="Times New Roman" panose="02020603050405020304" pitchFamily="18" charset="0"/>
                          <a:cs typeface="Times New Roman" panose="02020603050405020304" pitchFamily="18" charset="0"/>
                        </a:rPr>
                        <a:t>.</a:t>
                      </a:r>
                    </a:p>
                  </a:txBody>
                  <a:tcPr marL="0" marR="0" marT="0" marB="0" anchor="ctr"/>
                </a:tc>
              </a:tr>
              <a:tr h="8534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1.1.1.5 Todos </a:t>
                      </a:r>
                      <a:r>
                        <a:rPr lang="pt-BR" sz="1600" u="none" strike="noStrike" dirty="0">
                          <a:effectLst/>
                          <a:latin typeface="Times New Roman" panose="02020603050405020304" pitchFamily="18" charset="0"/>
                          <a:cs typeface="Times New Roman" panose="02020603050405020304" pitchFamily="18" charset="0"/>
                        </a:rPr>
                        <a:t>os funcionários e subcontratados precisam receber uma cópia das políticas da empresa. Estes textos devem ser de fácil entendimento por todos os funcionários e subcontratados</a:t>
                      </a:r>
                      <a:r>
                        <a:rPr lang="pt-BR" sz="1600" u="none" strike="noStrike" dirty="0" smtClean="0">
                          <a:effectLst/>
                          <a:latin typeface="Times New Roman" panose="02020603050405020304" pitchFamily="18" charset="0"/>
                          <a:cs typeface="Times New Roman" panose="02020603050405020304" pitchFamily="18" charset="0"/>
                        </a:rPr>
                        <a:t>.</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9612409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55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2" y="1097786"/>
            <a:ext cx="9144000" cy="18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a 7"/>
          <p:cNvGraphicFramePr>
            <a:graphicFrameLocks noGrp="1"/>
          </p:cNvGraphicFramePr>
          <p:nvPr>
            <p:extLst>
              <p:ext uri="{D42A27DB-BD31-4B8C-83A1-F6EECF244321}">
                <p14:modId xmlns:p14="http://schemas.microsoft.com/office/powerpoint/2010/main" val="3033960910"/>
              </p:ext>
            </p:extLst>
          </p:nvPr>
        </p:nvGraphicFramePr>
        <p:xfrm>
          <a:off x="1115616" y="3193921"/>
          <a:ext cx="5184576" cy="2468880"/>
        </p:xfrm>
        <a:graphic>
          <a:graphicData uri="http://schemas.openxmlformats.org/drawingml/2006/table">
            <a:tbl>
              <a:tblPr>
                <a:tableStyleId>{5C22544A-7EE6-4342-B048-85BDC9FD1C3A}</a:tableStyleId>
              </a:tblPr>
              <a:tblGrid>
                <a:gridCol w="5184576"/>
              </a:tblGrid>
              <a:tr h="24688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1.1.1.6 O </a:t>
                      </a:r>
                      <a:r>
                        <a:rPr lang="pt-BR" sz="1600" u="none" strike="noStrike" dirty="0">
                          <a:effectLst/>
                          <a:latin typeface="Times New Roman" panose="02020603050405020304" pitchFamily="18" charset="0"/>
                          <a:cs typeface="Times New Roman" panose="02020603050405020304" pitchFamily="18" charset="0"/>
                        </a:rPr>
                        <a:t>auditor deve procurar  evidências documentais de que as metas para o período anterior foram atingidas e de que medidas de melhoria do desempenho comparadas com as metas atuais estão sendo feitas. Verificar a presença de um plano de ação para suportar e atingir as melhorias pretendidas.  Verificar também a existência e disponibilidade do relatório com indicadores de desempenho.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2" name="Image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7988" y="3566187"/>
            <a:ext cx="2476500" cy="1847851"/>
          </a:xfrm>
          <a:prstGeom prst="rect">
            <a:avLst/>
          </a:prstGeom>
        </p:spPr>
      </p:pic>
    </p:spTree>
    <p:extLst>
      <p:ext uri="{BB962C8B-B14F-4D97-AF65-F5344CB8AC3E}">
        <p14:creationId xmlns:p14="http://schemas.microsoft.com/office/powerpoint/2010/main" val="10970793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3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13440" cy="268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040809056"/>
              </p:ext>
            </p:extLst>
          </p:nvPr>
        </p:nvGraphicFramePr>
        <p:xfrm>
          <a:off x="108991" y="3261730"/>
          <a:ext cx="9005936" cy="3216836"/>
        </p:xfrm>
        <a:graphic>
          <a:graphicData uri="http://schemas.openxmlformats.org/drawingml/2006/table">
            <a:tbl>
              <a:tblPr>
                <a:tableStyleId>{5C22544A-7EE6-4342-B048-85BDC9FD1C3A}</a:tableStyleId>
              </a:tblPr>
              <a:tblGrid>
                <a:gridCol w="9005936"/>
              </a:tblGrid>
              <a:tr h="22630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1.1.2.1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A </a:t>
                      </a:r>
                      <a:r>
                        <a:rPr lang="pt-BR" sz="1600" u="none" strike="noStrike" dirty="0">
                          <a:effectLst/>
                          <a:latin typeface="Times New Roman" panose="02020603050405020304" pitchFamily="18" charset="0"/>
                          <a:cs typeface="Times New Roman" panose="02020603050405020304" pitchFamily="18" charset="0"/>
                        </a:rPr>
                        <a:t>empresa deve  ter formalmente designados responsáveis em saúde e segurança, meio ambiente e qualidade. Conforme o número de funcionários, as funções de supervisor de segurança ou engenheiro de segurança e médico do trabalho podem ser requeridas conforme legislação em vigor . Em empresas pequenas essas funções podem estar integradas a outras funções. Não há necessidade de um termo específico para as funções. São aceitas designações como gerente administrativo e de qualidade, entre outras. Esses profissionais são integrantes dos sistemas de gestão de saúde, segurança , meio ambiente e qualidade e responsáveis pela eficiência do sistema</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5378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1.1.2.2 Os </a:t>
                      </a:r>
                      <a:r>
                        <a:rPr lang="pt-BR" sz="1600" u="none" strike="noStrike" dirty="0">
                          <a:effectLst/>
                          <a:latin typeface="Times New Roman" panose="02020603050405020304" pitchFamily="18" charset="0"/>
                          <a:cs typeface="Times New Roman" panose="02020603050405020304" pitchFamily="18" charset="0"/>
                        </a:rPr>
                        <a:t>coordenadores, supervisores ou gerentes devem responder diretamente ao gerente da unidade ou à alta direção, ainda que em outras tarefas possam ter de reportar-se a instâncias mais baixas</a:t>
                      </a:r>
                      <a:r>
                        <a:rPr lang="pt-BR" sz="1600" u="none" strike="noStrike" dirty="0" smtClean="0">
                          <a:effectLst/>
                          <a:latin typeface="Times New Roman" panose="02020603050405020304" pitchFamily="18" charset="0"/>
                          <a:cs typeface="Times New Roman" panose="02020603050405020304" pitchFamily="18" charset="0"/>
                        </a:rPr>
                        <a:t>.</a:t>
                      </a:r>
                      <a:endParaRPr lang="pt-BR" sz="1600" b="0" i="0" u="none" strike="noStrike" dirty="0" smtClean="0">
                        <a:solidFill>
                          <a:srgbClr val="1F497D"/>
                        </a:solidFill>
                        <a:effectLst/>
                        <a:latin typeface="Times New Roman" panose="02020603050405020304" pitchFamily="18" charset="0"/>
                        <a:cs typeface="Times New Roman" panose="02020603050405020304" pitchFamily="18" charset="0"/>
                      </a:endParaRP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883668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Espaço Reservado para Texto 1"/>
          <p:cNvSpPr>
            <a:spLocks noGrp="1"/>
          </p:cNvSpPr>
          <p:nvPr>
            <p:ph type="body" sz="quarter" idx="13"/>
          </p:nvPr>
        </p:nvSpPr>
        <p:spPr>
          <a:xfrm>
            <a:off x="3528393" y="823559"/>
            <a:ext cx="5436096" cy="5522339"/>
          </a:xfrm>
        </p:spPr>
        <p:txBody>
          <a:bodyPr>
            <a:noAutofit/>
          </a:bodyPr>
          <a:lstStyle/>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Cenário: </a:t>
            </a:r>
            <a:r>
              <a:rPr lang="pt-BR" sz="2000" dirty="0" smtClean="0">
                <a:solidFill>
                  <a:schemeClr val="tx2">
                    <a:lumMod val="50000"/>
                  </a:schemeClr>
                </a:solidFill>
                <a:latin typeface="Times New Roman" pitchFamily="18" charset="0"/>
                <a:cs typeface="Times New Roman" pitchFamily="18" charset="0"/>
              </a:rPr>
              <a:t>Acidentes graves, dentre outras causas,  levam ao </a:t>
            </a:r>
            <a:r>
              <a:rPr lang="pt-BR" sz="2000" dirty="0">
                <a:solidFill>
                  <a:schemeClr val="tx2">
                    <a:lumMod val="50000"/>
                  </a:schemeClr>
                </a:solidFill>
                <a:latin typeface="Times New Roman" pitchFamily="18" charset="0"/>
                <a:cs typeface="Times New Roman" pitchFamily="18" charset="0"/>
              </a:rPr>
              <a:t>arrojo nos controles já estabelecidos, tais como</a:t>
            </a:r>
            <a:r>
              <a:rPr lang="pt-BR" sz="2000" dirty="0" smtClean="0">
                <a:solidFill>
                  <a:schemeClr val="tx2">
                    <a:lumMod val="50000"/>
                  </a:schemeClr>
                </a:solidFill>
                <a:latin typeface="Times New Roman" pitchFamily="18" charset="0"/>
                <a:cs typeface="Times New Roman" pitchFamily="18" charset="0"/>
              </a:rPr>
              <a:t>:</a:t>
            </a:r>
          </a:p>
          <a:p>
            <a:pPr marL="0" indent="0" algn="just">
              <a:buNone/>
              <a:defRPr/>
            </a:pPr>
            <a:endParaRPr lang="pt-BR" sz="2000" dirty="0" smtClean="0">
              <a:solidFill>
                <a:schemeClr val="tx2">
                  <a:lumMod val="50000"/>
                </a:schemeClr>
              </a:solidFill>
              <a:latin typeface="Times New Roman" pitchFamily="18" charset="0"/>
              <a:cs typeface="Times New Roman" pitchFamily="18" charset="0"/>
            </a:endParaRPr>
          </a:p>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Impacto :</a:t>
            </a:r>
            <a:r>
              <a:rPr lang="pt-BR" sz="2000" dirty="0" smtClean="0">
                <a:solidFill>
                  <a:schemeClr val="tx2">
                    <a:lumMod val="50000"/>
                  </a:schemeClr>
                </a:solidFill>
                <a:latin typeface="Times New Roman" pitchFamily="18" charset="0"/>
                <a:cs typeface="Times New Roman" pitchFamily="18" charset="0"/>
              </a:rPr>
              <a:t>  Revisão de legislação:</a:t>
            </a:r>
          </a:p>
          <a:p>
            <a:pPr marL="285750" indent="-285750" algn="just">
              <a:buFont typeface="Wingdings" pitchFamily="2" charset="2"/>
              <a:buChar char="Ø"/>
              <a:defRPr/>
            </a:pPr>
            <a:r>
              <a:rPr lang="pt-BR" sz="2000" dirty="0" smtClean="0">
                <a:solidFill>
                  <a:schemeClr val="tx2">
                    <a:lumMod val="50000"/>
                  </a:schemeClr>
                </a:solidFill>
                <a:latin typeface="Times New Roman" pitchFamily="18" charset="0"/>
                <a:cs typeface="Times New Roman" pitchFamily="18" charset="0"/>
              </a:rPr>
              <a:t> </a:t>
            </a:r>
            <a:r>
              <a:rPr lang="pt-BR" sz="2000" b="1" i="1" dirty="0">
                <a:solidFill>
                  <a:schemeClr val="tx2">
                    <a:lumMod val="50000"/>
                  </a:schemeClr>
                </a:solidFill>
                <a:latin typeface="Times New Roman" pitchFamily="18" charset="0"/>
                <a:cs typeface="Times New Roman" pitchFamily="18" charset="0"/>
              </a:rPr>
              <a:t>Impacto :</a:t>
            </a:r>
            <a:r>
              <a:rPr lang="pt-BR" sz="2000" dirty="0">
                <a:solidFill>
                  <a:schemeClr val="tx2">
                    <a:lumMod val="50000"/>
                  </a:schemeClr>
                </a:solidFill>
                <a:latin typeface="Times New Roman" pitchFamily="18" charset="0"/>
                <a:cs typeface="Times New Roman" pitchFamily="18" charset="0"/>
              </a:rPr>
              <a:t> mudança legal - Lei 12.619:2012 Contran Determinação de intervalo de descanso para motoristas. Resolução 405:2012 Contran determina formas de  controle de carga horária de motoristas.</a:t>
            </a:r>
          </a:p>
          <a:p>
            <a:pPr marL="0" indent="0" algn="just">
              <a:buNone/>
              <a:defRPr/>
            </a:pPr>
            <a:r>
              <a:rPr lang="pt-BR" sz="2000" i="1" dirty="0" smtClean="0">
                <a:latin typeface="Times New Roman" pitchFamily="18" charset="0"/>
                <a:cs typeface="Times New Roman" pitchFamily="18" charset="0"/>
              </a:rPr>
              <a:t>Só serão aceitas as evidências de controle de carga horária previstas nesta resolução.</a:t>
            </a:r>
            <a:endParaRPr lang="pt-BR" sz="2000" i="1" dirty="0">
              <a:latin typeface="Times New Roman" pitchFamily="18" charset="0"/>
              <a:cs typeface="Times New Roman" pitchFamily="18" charset="0"/>
            </a:endParaRPr>
          </a:p>
          <a:p>
            <a:pPr marL="285750" indent="-285750" algn="just">
              <a:buFont typeface="Wingdings" pitchFamily="2" charset="2"/>
              <a:buChar char="Ø"/>
              <a:defRPr/>
            </a:pPr>
            <a:r>
              <a:rPr lang="pt-BR" sz="2000" dirty="0" smtClean="0">
                <a:solidFill>
                  <a:schemeClr val="tx2">
                    <a:lumMod val="50000"/>
                  </a:schemeClr>
                </a:solidFill>
                <a:latin typeface="Times New Roman" pitchFamily="18" charset="0"/>
                <a:cs typeface="Times New Roman" pitchFamily="18" charset="0"/>
              </a:rPr>
              <a:t>CONTRAN 460/12: formação de condutores e exames médicos ( revisão do programa médico na formação do condutor ) </a:t>
            </a:r>
          </a:p>
          <a:p>
            <a:pPr marL="0" indent="0" algn="just">
              <a:buNone/>
              <a:defRPr/>
            </a:pPr>
            <a:r>
              <a:rPr lang="pt-BR" sz="2000" i="1" dirty="0" smtClean="0">
                <a:latin typeface="Times New Roman" pitchFamily="18" charset="0"/>
                <a:cs typeface="Times New Roman" pitchFamily="18" charset="0"/>
              </a:rPr>
              <a:t>O SASSMAQ 3.a edição atualiza os exames médicos para motoristas.</a:t>
            </a:r>
          </a:p>
          <a:p>
            <a:pPr marL="285750" indent="-285750" algn="just">
              <a:buFont typeface="Wingdings" pitchFamily="2" charset="2"/>
              <a:buChar char="Ø"/>
              <a:defRPr/>
            </a:pPr>
            <a:endParaRPr lang="pt-BR" sz="2000" i="1" dirty="0">
              <a:latin typeface="Times New Roman" pitchFamily="18" charset="0"/>
              <a:cs typeface="Times New Roman" pitchFamily="18" charset="0"/>
            </a:endParaRPr>
          </a:p>
          <a:p>
            <a:pPr marL="285750" indent="-285750" algn="just">
              <a:buFont typeface="Wingdings" pitchFamily="2" charset="2"/>
              <a:buChar char="Ø"/>
              <a:defRPr/>
            </a:pPr>
            <a:endParaRPr lang="pt-BR" sz="2000" dirty="0">
              <a:solidFill>
                <a:schemeClr val="tx2">
                  <a:lumMod val="50000"/>
                </a:schemeClr>
              </a:solidFill>
              <a:latin typeface="Times New Roman" pitchFamily="18" charset="0"/>
              <a:cs typeface="Times New Roman" pitchFamily="18" charset="0"/>
            </a:endParaRPr>
          </a:p>
          <a:p>
            <a:pPr marL="285750" indent="-285750" algn="just">
              <a:buFont typeface="Wingdings" pitchFamily="2" charset="2"/>
              <a:buChar char="Ø"/>
              <a:defRPr/>
            </a:pPr>
            <a:endParaRPr lang="pt-BR" sz="2000" dirty="0" smtClean="0">
              <a:solidFill>
                <a:schemeClr val="tx2">
                  <a:lumMod val="50000"/>
                </a:schemeClr>
              </a:solidFill>
              <a:latin typeface="Times New Roman" pitchFamily="18" charset="0"/>
              <a:cs typeface="Times New Roman" pitchFamily="18" charset="0"/>
            </a:endParaRPr>
          </a:p>
        </p:txBody>
      </p:sp>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 y="1916832"/>
            <a:ext cx="3290155" cy="3304778"/>
          </a:xfrm>
          <a:prstGeom prst="rect">
            <a:avLst/>
          </a:prstGeom>
        </p:spPr>
      </p:pic>
    </p:spTree>
    <p:extLst>
      <p:ext uri="{BB962C8B-B14F-4D97-AF65-F5344CB8AC3E}">
        <p14:creationId xmlns:p14="http://schemas.microsoft.com/office/powerpoint/2010/main" val="17581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down)">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down)">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down)">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4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502951528"/>
              </p:ext>
            </p:extLst>
          </p:nvPr>
        </p:nvGraphicFramePr>
        <p:xfrm>
          <a:off x="143508" y="3356991"/>
          <a:ext cx="8856984" cy="3201245"/>
        </p:xfrm>
        <a:graphic>
          <a:graphicData uri="http://schemas.openxmlformats.org/drawingml/2006/table">
            <a:tbl>
              <a:tblPr>
                <a:tableStyleId>{5C22544A-7EE6-4342-B048-85BDC9FD1C3A}</a:tableStyleId>
              </a:tblPr>
              <a:tblGrid>
                <a:gridCol w="8856984"/>
              </a:tblGrid>
              <a:tr h="110236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1.1.2.3 Os </a:t>
                      </a:r>
                      <a:r>
                        <a:rPr lang="pt-BR" sz="1600" u="none" strike="noStrike" dirty="0">
                          <a:effectLst/>
                          <a:latin typeface="Times New Roman" panose="02020603050405020304" pitchFamily="18" charset="0"/>
                          <a:cs typeface="Times New Roman" panose="02020603050405020304" pitchFamily="18" charset="0"/>
                        </a:rPr>
                        <a:t>responsáveis em SSMAQ devem ter sua autoridade e sua responsabilidade claramente definidas e documentadas na descrição de cargo. Verificar se as responsabilidades são claramente definidas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0609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1.1.2.4 Procurar </a:t>
                      </a:r>
                      <a:r>
                        <a:rPr lang="pt-BR" sz="1600" u="none" strike="noStrike" dirty="0">
                          <a:effectLst/>
                          <a:latin typeface="Times New Roman" panose="02020603050405020304" pitchFamily="18" charset="0"/>
                          <a:cs typeface="Times New Roman" panose="02020603050405020304" pitchFamily="18" charset="0"/>
                        </a:rPr>
                        <a:t>evidências documentais , por exemplo, nos objetivos estabelecidos para estes profissionais e nos documentos de avaliação de desempenho.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492784">
                <a:tc>
                  <a:txBody>
                    <a:bodyPr/>
                    <a:lstStyle/>
                    <a:p>
                      <a:pPr algn="just" fontAlgn="b"/>
                      <a:r>
                        <a:rPr lang="pt-BR" sz="1600" u="none" strike="noStrike" dirty="0" smtClean="0">
                          <a:effectLst/>
                          <a:latin typeface="Times New Roman" panose="02020603050405020304" pitchFamily="18" charset="0"/>
                          <a:cs typeface="Times New Roman" panose="02020603050405020304" pitchFamily="18" charset="0"/>
                        </a:rPr>
                        <a:t>1.1.2.5 Procurar </a:t>
                      </a:r>
                      <a:r>
                        <a:rPr lang="pt-BR" sz="1600" u="none" strike="noStrike" dirty="0">
                          <a:effectLst/>
                          <a:latin typeface="Times New Roman" panose="02020603050405020304" pitchFamily="18" charset="0"/>
                          <a:cs typeface="Times New Roman" panose="02020603050405020304" pitchFamily="18" charset="0"/>
                        </a:rPr>
                        <a:t>evidências documentais . Se uma pessoa é formalmente </a:t>
                      </a:r>
                      <a:r>
                        <a:rPr lang="pt-BR" sz="1600" u="none" strike="noStrike" dirty="0" smtClean="0">
                          <a:effectLst/>
                          <a:latin typeface="Times New Roman" panose="02020603050405020304" pitchFamily="18" charset="0"/>
                          <a:cs typeface="Times New Roman" panose="02020603050405020304" pitchFamily="18" charset="0"/>
                        </a:rPr>
                        <a:t>designada </a:t>
                      </a:r>
                      <a:r>
                        <a:rPr lang="pt-BR" sz="1600" u="none" strike="noStrike" dirty="0">
                          <a:effectLst/>
                          <a:latin typeface="Times New Roman" panose="02020603050405020304" pitchFamily="18" charset="0"/>
                          <a:cs typeface="Times New Roman" panose="02020603050405020304" pitchFamily="18" charset="0"/>
                        </a:rPr>
                        <a:t>essa responsabilidade deve estar claramente designada na descrição do cargo. Se uma fonte externa for usada, procurar evidências de um contrato, troca de correspondências ou outra forma de acordo escrito que defina claramente o serviço a ser prestado, quando e para quem dentro da companhia.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pic>
        <p:nvPicPr>
          <p:cNvPr id="17203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58190"/>
            <a:ext cx="91440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592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76175"/>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58318300"/>
              </p:ext>
            </p:extLst>
          </p:nvPr>
        </p:nvGraphicFramePr>
        <p:xfrm>
          <a:off x="251520" y="2996952"/>
          <a:ext cx="8712968" cy="2448274"/>
        </p:xfrm>
        <a:graphic>
          <a:graphicData uri="http://schemas.openxmlformats.org/drawingml/2006/table">
            <a:tbl>
              <a:tblPr>
                <a:tableStyleId>{5C22544A-7EE6-4342-B048-85BDC9FD1C3A}</a:tableStyleId>
              </a:tblPr>
              <a:tblGrid>
                <a:gridCol w="8712968"/>
              </a:tblGrid>
              <a:tr h="132906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1.1.2.6 Procurar </a:t>
                      </a:r>
                      <a:r>
                        <a:rPr lang="pt-BR" sz="1600" u="none" strike="noStrike" dirty="0">
                          <a:effectLst/>
                          <a:latin typeface="Times New Roman" panose="02020603050405020304" pitchFamily="18" charset="0"/>
                          <a:cs typeface="Times New Roman" panose="02020603050405020304" pitchFamily="18" charset="0"/>
                        </a:rPr>
                        <a:t>evidências documentais , por exemplo, nas correspondências internas resumindo impacto de </a:t>
                      </a:r>
                      <a:r>
                        <a:rPr lang="pt-BR" sz="1600" u="none" strike="noStrike" dirty="0" smtClean="0">
                          <a:effectLst/>
                          <a:latin typeface="Times New Roman" panose="02020603050405020304" pitchFamily="18" charset="0"/>
                          <a:cs typeface="Times New Roman" panose="02020603050405020304" pitchFamily="18" charset="0"/>
                        </a:rPr>
                        <a:t>mudanças </a:t>
                      </a:r>
                      <a:r>
                        <a:rPr lang="pt-BR" sz="1600" u="none" strike="noStrike" dirty="0">
                          <a:effectLst/>
                          <a:latin typeface="Times New Roman" panose="02020603050405020304" pitchFamily="18" charset="0"/>
                          <a:cs typeface="Times New Roman" panose="02020603050405020304" pitchFamily="18" charset="0"/>
                        </a:rPr>
                        <a:t>de legislação e os planos de ação para conformidade com as mudanças de legislação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119211">
                <a:tc>
                  <a:txBody>
                    <a:bodyPr/>
                    <a:lstStyle/>
                    <a:p>
                      <a:pPr algn="just" fontAlgn="b"/>
                      <a:r>
                        <a:rPr lang="pt-BR" sz="1600" u="none" strike="noStrike" dirty="0" smtClean="0">
                          <a:effectLst/>
                          <a:latin typeface="Times New Roman" panose="02020603050405020304" pitchFamily="18" charset="0"/>
                          <a:cs typeface="Times New Roman" panose="02020603050405020304" pitchFamily="18" charset="0"/>
                        </a:rPr>
                        <a:t>1.1.2.7 As </a:t>
                      </a:r>
                      <a:r>
                        <a:rPr lang="pt-BR" sz="1600" u="none" strike="noStrike" dirty="0">
                          <a:effectLst/>
                          <a:latin typeface="Times New Roman" panose="02020603050405020304" pitchFamily="18" charset="0"/>
                          <a:cs typeface="Times New Roman" panose="02020603050405020304" pitchFamily="18" charset="0"/>
                        </a:rPr>
                        <a:t>empresas de transportes de cargas </a:t>
                      </a:r>
                      <a:r>
                        <a:rPr lang="pt-BR" sz="1600" u="none" strike="noStrike" dirty="0" err="1" smtClean="0">
                          <a:effectLst/>
                          <a:latin typeface="Times New Roman" panose="02020603050405020304" pitchFamily="18" charset="0"/>
                          <a:cs typeface="Times New Roman" panose="02020603050405020304" pitchFamily="18" charset="0"/>
                        </a:rPr>
                        <a:t>ETCs</a:t>
                      </a:r>
                      <a:r>
                        <a:rPr lang="pt-BR" sz="1600" u="none" strike="noStrike" dirty="0" smtClean="0">
                          <a:effectLst/>
                          <a:latin typeface="Times New Roman" panose="02020603050405020304" pitchFamily="18" charset="0"/>
                          <a:cs typeface="Times New Roman" panose="02020603050405020304" pitchFamily="18" charset="0"/>
                        </a:rPr>
                        <a:t> </a:t>
                      </a:r>
                      <a:r>
                        <a:rPr lang="pt-BR" sz="1600" u="none" strike="noStrike" dirty="0">
                          <a:effectLst/>
                          <a:latin typeface="Times New Roman" panose="02020603050405020304" pitchFamily="18" charset="0"/>
                          <a:cs typeface="Times New Roman" panose="02020603050405020304" pitchFamily="18" charset="0"/>
                        </a:rPr>
                        <a:t>devem possuir um RT ( Responsável Técnico) , que deverá ter no mínimo 3 anos de experiência em transporte ou ser formado em curso específico . O registro RNTRC é a evidência deste quesito e o RT deve estar ativo no quadro da empresa.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17443565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6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4" y="552300"/>
            <a:ext cx="91440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73782282"/>
              </p:ext>
            </p:extLst>
          </p:nvPr>
        </p:nvGraphicFramePr>
        <p:xfrm>
          <a:off x="107504" y="3320965"/>
          <a:ext cx="8928992" cy="3251200"/>
        </p:xfrm>
        <a:graphic>
          <a:graphicData uri="http://schemas.openxmlformats.org/drawingml/2006/table">
            <a:tbl>
              <a:tblPr>
                <a:tableStyleId>{5C22544A-7EE6-4342-B048-85BDC9FD1C3A}</a:tableStyleId>
              </a:tblPr>
              <a:tblGrid>
                <a:gridCol w="8928992"/>
              </a:tblGrid>
              <a:tr h="8534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1.1.3.1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 empresa apontou formalmente um coordenador por meio de notificação escrita.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a participação do coordenador em treinamentos de manuseio, armazenagem e transporte de produtos </a:t>
                      </a:r>
                      <a:r>
                        <a:rPr lang="pt-BR" sz="1600" u="none" strike="noStrike" dirty="0" smtClean="0">
                          <a:effectLst/>
                          <a:latin typeface="Times New Roman" panose="02020603050405020304" pitchFamily="18" charset="0"/>
                          <a:cs typeface="Times New Roman" panose="02020603050405020304" pitchFamily="18" charset="0"/>
                        </a:rPr>
                        <a:t>químicos.</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706880">
                <a:tc>
                  <a:txBody>
                    <a:bodyPr/>
                    <a:lstStyle/>
                    <a:p>
                      <a:pPr algn="just" fontAlgn="b"/>
                      <a:r>
                        <a:rPr lang="pt-BR" sz="1600" u="none" strike="noStrike" dirty="0" smtClean="0">
                          <a:effectLst/>
                          <a:latin typeface="Times New Roman" panose="02020603050405020304" pitchFamily="18" charset="0"/>
                          <a:cs typeface="Times New Roman" panose="02020603050405020304" pitchFamily="18" charset="0"/>
                        </a:rPr>
                        <a:t>1.1.3.2 Verificar </a:t>
                      </a:r>
                      <a:r>
                        <a:rPr lang="pt-BR" sz="1600" u="none" strike="noStrike" dirty="0">
                          <a:effectLst/>
                          <a:latin typeface="Times New Roman" panose="02020603050405020304" pitchFamily="18" charset="0"/>
                          <a:cs typeface="Times New Roman" panose="02020603050405020304" pitchFamily="18" charset="0"/>
                        </a:rPr>
                        <a:t>se o Coordenador produziu um Relatório  resumindo as atividades relativas ao transporte de bens perigosos no ano anterior. Conteúdo básico do relatório:  Produtos perigosos movimentados , quantidade (Tonelagem ou M3) classes de risco, estados de origem e destino . Não  é preciso mencionar dados que possam comprometer a segurança patrimonial, tais como : nomes de embarcadores ou destinatários, nomes de produtos ou empresas, valores, especificações de produtos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b"/>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b"/>
                </a:tc>
              </a:tr>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1.1.3.3 Verificar </a:t>
                      </a:r>
                      <a:r>
                        <a:rPr lang="pt-BR" sz="1600" u="none" strike="noStrike" dirty="0">
                          <a:effectLst/>
                          <a:latin typeface="Times New Roman" panose="02020603050405020304" pitchFamily="18" charset="0"/>
                          <a:cs typeface="Times New Roman" panose="02020603050405020304" pitchFamily="18" charset="0"/>
                        </a:rPr>
                        <a:t>se o relatório foi </a:t>
                      </a:r>
                      <a:r>
                        <a:rPr lang="pt-BR" sz="1600" u="none" strike="noStrike" dirty="0" smtClean="0">
                          <a:effectLst/>
                          <a:latin typeface="Times New Roman" panose="02020603050405020304" pitchFamily="18" charset="0"/>
                          <a:cs typeface="Times New Roman" panose="02020603050405020304" pitchFamily="18" charset="0"/>
                        </a:rPr>
                        <a:t>encaminhado  </a:t>
                      </a:r>
                      <a:r>
                        <a:rPr lang="pt-BR" sz="1600" u="none" strike="noStrike" dirty="0">
                          <a:effectLst/>
                          <a:latin typeface="Times New Roman" panose="02020603050405020304" pitchFamily="18" charset="0"/>
                          <a:cs typeface="Times New Roman" panose="02020603050405020304" pitchFamily="18" charset="0"/>
                        </a:rPr>
                        <a:t>ao chefe da alta direção. </a:t>
                      </a:r>
                      <a:endParaRPr lang="pt-BR" sz="1600" u="none" strike="noStrike" dirty="0" smtClean="0">
                        <a:effectLst/>
                        <a:latin typeface="Times New Roman" panose="02020603050405020304" pitchFamily="18" charset="0"/>
                        <a:cs typeface="Times New Roman" panose="02020603050405020304" pitchFamily="18" charset="0"/>
                      </a:endParaRP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7274893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7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 y="577114"/>
            <a:ext cx="9139944"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408948638"/>
              </p:ext>
            </p:extLst>
          </p:nvPr>
        </p:nvGraphicFramePr>
        <p:xfrm>
          <a:off x="899592" y="2636912"/>
          <a:ext cx="5184576" cy="2746242"/>
        </p:xfrm>
        <a:graphic>
          <a:graphicData uri="http://schemas.openxmlformats.org/drawingml/2006/table">
            <a:tbl>
              <a:tblPr>
                <a:tableStyleId>{5C22544A-7EE6-4342-B048-85BDC9FD1C3A}</a:tableStyleId>
              </a:tblPr>
              <a:tblGrid>
                <a:gridCol w="5184576"/>
              </a:tblGrid>
              <a:tr h="13731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1.1.4.1 Deve </a:t>
                      </a:r>
                      <a:r>
                        <a:rPr lang="pt-BR" sz="1600" u="none" strike="noStrike" dirty="0">
                          <a:effectLst/>
                          <a:latin typeface="Times New Roman" panose="02020603050405020304" pitchFamily="18" charset="0"/>
                          <a:cs typeface="Times New Roman" panose="02020603050405020304" pitchFamily="18" charset="0"/>
                        </a:rPr>
                        <a:t>haver um organograma mostrando os cargos ou funções individuais e a quem eles devem responder. As classificações dos cargos ou funções devem descrever os trabalhos realizados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731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1..1.4.2 É  </a:t>
                      </a:r>
                      <a:r>
                        <a:rPr lang="pt-BR" sz="1600" u="none" strike="noStrike" dirty="0">
                          <a:effectLst/>
                          <a:latin typeface="Times New Roman" panose="02020603050405020304" pitchFamily="18" charset="0"/>
                          <a:cs typeface="Times New Roman" panose="02020603050405020304" pitchFamily="18" charset="0"/>
                        </a:rPr>
                        <a:t>necessário haver a descrição detalhada dos cargos, atividades desenvolvidas por um cargo ou função, com deveres e responsabilidades , inclusive por SSMA e Qualidade</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graphicFrame>
        <p:nvGraphicFramePr>
          <p:cNvPr id="11" name="Diagrama 10"/>
          <p:cNvGraphicFramePr/>
          <p:nvPr>
            <p:extLst>
              <p:ext uri="{D42A27DB-BD31-4B8C-83A1-F6EECF244321}">
                <p14:modId xmlns:p14="http://schemas.microsoft.com/office/powerpoint/2010/main" val="2184934050"/>
              </p:ext>
            </p:extLst>
          </p:nvPr>
        </p:nvGraphicFramePr>
        <p:xfrm>
          <a:off x="5292080" y="2780928"/>
          <a:ext cx="3528392" cy="2520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71635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8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1" y="552300"/>
            <a:ext cx="912094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11043227"/>
              </p:ext>
            </p:extLst>
          </p:nvPr>
        </p:nvGraphicFramePr>
        <p:xfrm>
          <a:off x="251520" y="2492896"/>
          <a:ext cx="8712968" cy="3144349"/>
        </p:xfrm>
        <a:graphic>
          <a:graphicData uri="http://schemas.openxmlformats.org/drawingml/2006/table">
            <a:tbl>
              <a:tblPr>
                <a:tableStyleId>{5C22544A-7EE6-4342-B048-85BDC9FD1C3A}</a:tableStyleId>
              </a:tblPr>
              <a:tblGrid>
                <a:gridCol w="8712968"/>
              </a:tblGrid>
              <a:tr h="3144349">
                <a:tc>
                  <a:txBody>
                    <a:bodyPr/>
                    <a:lstStyle/>
                    <a:p>
                      <a:pPr algn="just" fontAlgn="b"/>
                      <a:r>
                        <a:rPr lang="pt-BR" sz="1600" u="none" strike="noStrike" dirty="0" smtClean="0">
                          <a:effectLst/>
                          <a:latin typeface="Times New Roman" panose="02020603050405020304" pitchFamily="18" charset="0"/>
                          <a:cs typeface="Times New Roman" panose="02020603050405020304" pitchFamily="18" charset="0"/>
                        </a:rPr>
                        <a:t>1.1.5.1 Nesta </a:t>
                      </a:r>
                      <a:r>
                        <a:rPr lang="pt-BR" sz="1600" u="none" strike="noStrike" dirty="0">
                          <a:effectLst/>
                          <a:latin typeface="Times New Roman" panose="02020603050405020304" pitchFamily="18" charset="0"/>
                          <a:cs typeface="Times New Roman" panose="02020603050405020304" pitchFamily="18" charset="0"/>
                        </a:rPr>
                        <a:t>seção procura-se  evidência de que haja:    </a:t>
                      </a:r>
                      <a:endParaRPr lang="pt-BR" sz="1600" u="none" strike="noStrike" dirty="0" smtClean="0">
                        <a:effectLst/>
                        <a:latin typeface="Times New Roman" panose="02020603050405020304" pitchFamily="18" charset="0"/>
                        <a:cs typeface="Times New Roman" panose="02020603050405020304" pitchFamily="18" charset="0"/>
                      </a:endParaRPr>
                    </a:p>
                    <a:p>
                      <a:pPr marL="0" indent="0" algn="just" fontAlgn="b">
                        <a:buNone/>
                      </a:pPr>
                      <a:r>
                        <a:rPr lang="pt-BR" sz="1600" u="none" strike="noStrike" dirty="0" smtClean="0">
                          <a:effectLst/>
                          <a:latin typeface="Times New Roman" panose="02020603050405020304" pitchFamily="18" charset="0"/>
                          <a:cs typeface="Times New Roman" panose="02020603050405020304" pitchFamily="18" charset="0"/>
                        </a:rPr>
                        <a:t>a) Uma </a:t>
                      </a:r>
                      <a:r>
                        <a:rPr lang="pt-BR" sz="1600" u="none" strike="noStrike" dirty="0">
                          <a:effectLst/>
                          <a:latin typeface="Times New Roman" panose="02020603050405020304" pitchFamily="18" charset="0"/>
                          <a:cs typeface="Times New Roman" panose="02020603050405020304" pitchFamily="18" charset="0"/>
                        </a:rPr>
                        <a:t>revisão formal pela gerência dos sistemas de gestão de saúde, segurança, meio ambiente e qualidade ( questões 1.1.5.1 e 1.1.5.2) ;  b) uma revisão de questões de saúde, segurança e meio ambiente e qualidade,( questões 1.1.5.3 a 1.1.5.5) , c) discussões abertas e respostas aos funcionários e subcontratados em questões de SASSMAQ (questões 1.1.5.6 a 1.1.5.10), d) Reuniões regulares de altos gerentes operacionais, por exemplo, gerente de operações, engenheiro da frota de veículos, etc., em que questões do SASSMAQ sejam regularmente discutidas ( questão 1.1.5.11) .   Todas estas reuniões devem ser formais, gerar registros e fica definida a periodicidade mínima de 6 meses e o registro em atas ou documento similar</a:t>
                      </a:r>
                      <a:r>
                        <a:rPr lang="pt-BR" sz="1600" u="none" strike="noStrike" dirty="0" smtClean="0">
                          <a:effectLst/>
                          <a:latin typeface="Times New Roman" panose="02020603050405020304" pitchFamily="18" charset="0"/>
                          <a:cs typeface="Times New Roman" panose="02020603050405020304" pitchFamily="18" charset="0"/>
                        </a:rPr>
                        <a:t>.</a:t>
                      </a:r>
                    </a:p>
                    <a:p>
                      <a:pPr marL="342900" indent="-342900" algn="just" fontAlgn="b">
                        <a:buAutoNum type="alphaLcParenR"/>
                      </a:pP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28920710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792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2300"/>
            <a:ext cx="91440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787623840"/>
              </p:ext>
            </p:extLst>
          </p:nvPr>
        </p:nvGraphicFramePr>
        <p:xfrm>
          <a:off x="107504" y="3492331"/>
          <a:ext cx="8856984" cy="2966154"/>
        </p:xfrm>
        <a:graphic>
          <a:graphicData uri="http://schemas.openxmlformats.org/drawingml/2006/table">
            <a:tbl>
              <a:tblPr>
                <a:tableStyleId>{5C22544A-7EE6-4342-B048-85BDC9FD1C3A}</a:tableStyleId>
              </a:tblPr>
              <a:tblGrid>
                <a:gridCol w="8856984"/>
              </a:tblGrid>
              <a:tr h="87615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1.1.5.2a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que as auditorias  internas foram realizadas. Verificar se nas reuniões, através de atas discutem-se as ações recomendadas no plano de ações  e se foram realizadas ou estão em cronograma de execução.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711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1.1.5.2b Verificar </a:t>
                      </a:r>
                      <a:r>
                        <a:rPr lang="pt-BR" sz="1600" u="none" strike="noStrike" dirty="0">
                          <a:effectLst/>
                          <a:latin typeface="Times New Roman" panose="02020603050405020304" pitchFamily="18" charset="0"/>
                          <a:cs typeface="Times New Roman" panose="02020603050405020304" pitchFamily="18" charset="0"/>
                        </a:rPr>
                        <a:t>se na ata discute-se se as ações estão funcionando e se os eventos ou não conformidades cessaram. Se há ações específicas para atingir os objetivos de SSMAQ</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7576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1.1.5.2.c Verificar </a:t>
                      </a:r>
                      <a:r>
                        <a:rPr lang="pt-BR" sz="1600" u="none" strike="noStrike" dirty="0">
                          <a:effectLst/>
                          <a:latin typeface="Times New Roman" panose="02020603050405020304" pitchFamily="18" charset="0"/>
                          <a:cs typeface="Times New Roman" panose="02020603050405020304" pitchFamily="18" charset="0"/>
                        </a:rPr>
                        <a:t>se os registros das reuniões apontam especificamente as melhorias implementadas ou necessidades de atualização da forma de implementar estas melhorias.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711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1.1.5.2d As </a:t>
                      </a:r>
                      <a:r>
                        <a:rPr lang="pt-BR" sz="1600" u="none" strike="noStrike" dirty="0">
                          <a:effectLst/>
                          <a:latin typeface="Times New Roman" panose="02020603050405020304" pitchFamily="18" charset="0"/>
                          <a:cs typeface="Times New Roman" panose="02020603050405020304" pitchFamily="18" charset="0"/>
                        </a:rPr>
                        <a:t>queixas dos clientes devem ser esclarecidas em relação a requisitos de contrato. Deve haver ações específicas para eliminar queixas de clientes.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101314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22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 y="523386"/>
            <a:ext cx="9111209"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5" y="964096"/>
            <a:ext cx="9111209"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499685613"/>
              </p:ext>
            </p:extLst>
          </p:nvPr>
        </p:nvGraphicFramePr>
        <p:xfrm>
          <a:off x="107504" y="4010265"/>
          <a:ext cx="8928992" cy="2661676"/>
        </p:xfrm>
        <a:graphic>
          <a:graphicData uri="http://schemas.openxmlformats.org/drawingml/2006/table">
            <a:tbl>
              <a:tblPr>
                <a:tableStyleId>{5C22544A-7EE6-4342-B048-85BDC9FD1C3A}</a:tableStyleId>
              </a:tblPr>
              <a:tblGrid>
                <a:gridCol w="8928992"/>
              </a:tblGrid>
              <a:tr h="730092">
                <a:tc>
                  <a:txBody>
                    <a:bodyPr/>
                    <a:lstStyle/>
                    <a:p>
                      <a:pPr algn="just" fontAlgn="ctr"/>
                      <a:r>
                        <a:rPr lang="pt-BR" sz="1600" u="none" strike="noStrike" dirty="0" smtClean="0">
                          <a:effectLst/>
                        </a:rPr>
                        <a:t>1.1.5.3 Verificar </a:t>
                      </a:r>
                      <a:r>
                        <a:rPr lang="pt-BR" sz="1600" u="none" strike="noStrike" dirty="0">
                          <a:effectLst/>
                        </a:rPr>
                        <a:t>se a alta direção promove reuniões pelo menos semestrais com a gerência e considera os registros de </a:t>
                      </a:r>
                      <a:r>
                        <a:rPr lang="pt-BR" sz="1600" u="none" strike="noStrike" dirty="0">
                          <a:effectLst/>
                          <a:latin typeface="Times New Roman" panose="02020603050405020304" pitchFamily="18" charset="0"/>
                          <a:cs typeface="Times New Roman" panose="02020603050405020304" pitchFamily="18" charset="0"/>
                        </a:rPr>
                        <a:t>1.1.5.1</a:t>
                      </a:r>
                      <a:r>
                        <a:rPr lang="pt-BR" sz="1600" u="none" strike="noStrike" dirty="0">
                          <a:effectLst/>
                        </a:rPr>
                        <a:t> . Nesta reunião a alta direção deve estabelecer objetivo e metas de SSMAQ, em função dos resultados observados das atas de reuniões de 1.1.5.1</a:t>
                      </a:r>
                      <a:endParaRPr lang="pt-BR" sz="1600" b="0" i="0" u="none" strike="noStrike" dirty="0">
                        <a:solidFill>
                          <a:srgbClr val="1F497D"/>
                        </a:solidFill>
                        <a:effectLst/>
                        <a:latin typeface="Arial"/>
                      </a:endParaRPr>
                    </a:p>
                  </a:txBody>
                  <a:tcPr marL="0" marR="0" marT="0" marB="0" anchor="ctr"/>
                </a:tc>
              </a:tr>
              <a:tr h="588629">
                <a:tc>
                  <a:txBody>
                    <a:bodyPr/>
                    <a:lstStyle/>
                    <a:p>
                      <a:pPr algn="just" fontAlgn="ctr"/>
                      <a:r>
                        <a:rPr lang="pt-BR" sz="1600" u="none" strike="noStrike" dirty="0" smtClean="0">
                          <a:effectLst/>
                        </a:rPr>
                        <a:t>1.1.5.4 Buscar </a:t>
                      </a:r>
                      <a:r>
                        <a:rPr lang="pt-BR" sz="1600" u="none" strike="noStrike" dirty="0">
                          <a:effectLst/>
                        </a:rPr>
                        <a:t>evidências de que concluídas as auditorias e as não conformidades são objeto de abertura de relatório de não conformidade, com </a:t>
                      </a:r>
                      <a:r>
                        <a:rPr lang="pt-BR" sz="1600" u="none" strike="noStrike" dirty="0" smtClean="0">
                          <a:effectLst/>
                        </a:rPr>
                        <a:t>investigação </a:t>
                      </a:r>
                      <a:r>
                        <a:rPr lang="pt-BR" sz="1600" u="none" strike="noStrike" dirty="0">
                          <a:effectLst/>
                        </a:rPr>
                        <a:t>das causas e  planos de ações. </a:t>
                      </a:r>
                      <a:endParaRPr lang="pt-BR" sz="1600" b="0" i="0" u="none" strike="noStrike" dirty="0">
                        <a:solidFill>
                          <a:srgbClr val="1F497D"/>
                        </a:solidFill>
                        <a:effectLst/>
                        <a:latin typeface="Arial"/>
                      </a:endParaRPr>
                    </a:p>
                  </a:txBody>
                  <a:tcPr marL="0" marR="0" marT="0" marB="0" anchor="ctr"/>
                </a:tc>
              </a:tr>
              <a:tr h="520183">
                <a:tc>
                  <a:txBody>
                    <a:bodyPr/>
                    <a:lstStyle/>
                    <a:p>
                      <a:pPr algn="just" fontAlgn="ctr"/>
                      <a:r>
                        <a:rPr lang="pt-BR" sz="1600" u="none" strike="noStrike" dirty="0" smtClean="0">
                          <a:effectLst/>
                        </a:rPr>
                        <a:t>1.1.5.5 Verificar </a:t>
                      </a:r>
                      <a:r>
                        <a:rPr lang="pt-BR" sz="1600" u="none" strike="noStrike" dirty="0">
                          <a:effectLst/>
                        </a:rPr>
                        <a:t>se os assuntos discutidos são registrados com acompanhamento subsequente até que as ações se completem.</a:t>
                      </a:r>
                      <a:endParaRPr lang="pt-BR" sz="1600" b="0" i="0" u="none" strike="noStrike" dirty="0">
                        <a:solidFill>
                          <a:srgbClr val="1F497D"/>
                        </a:solidFill>
                        <a:effectLst/>
                        <a:latin typeface="Arial"/>
                      </a:endParaRPr>
                    </a:p>
                  </a:txBody>
                  <a:tcPr marL="0" marR="0" marT="0" marB="0" anchor="ctr"/>
                </a:tc>
              </a:tr>
              <a:tr h="821344">
                <a:tc>
                  <a:txBody>
                    <a:bodyPr/>
                    <a:lstStyle/>
                    <a:p>
                      <a:pPr algn="just" fontAlgn="ctr"/>
                      <a:r>
                        <a:rPr lang="pt-BR" sz="1600" u="none" strike="noStrike" dirty="0" smtClean="0">
                          <a:effectLst/>
                        </a:rPr>
                        <a:t>1.1.5.6 Nestas </a:t>
                      </a:r>
                      <a:r>
                        <a:rPr lang="pt-BR" sz="1600" u="none" strike="noStrike" dirty="0">
                          <a:effectLst/>
                        </a:rPr>
                        <a:t>reuniões  pode ser chamada e encorajada  a participação de outros níveis funcionais e dos subcontratados, devem ser discutidos os resultados da investigações de  não conformidades, incidentes, acidentes ,  lições aprendidas em SSMAQ , queixas de clientes  e ações de melhorias planejadas. </a:t>
                      </a:r>
                      <a:endParaRPr lang="pt-BR" sz="1600" b="0" i="0" u="none" strike="noStrike" dirty="0">
                        <a:solidFill>
                          <a:srgbClr val="1F497D"/>
                        </a:solidFill>
                        <a:effectLst/>
                        <a:latin typeface="Arial"/>
                      </a:endParaRPr>
                    </a:p>
                  </a:txBody>
                  <a:tcPr marL="0" marR="0" marT="0" marB="0" anchor="ctr"/>
                </a:tc>
              </a:tr>
            </a:tbl>
          </a:graphicData>
        </a:graphic>
      </p:graphicFrame>
    </p:spTree>
    <p:extLst>
      <p:ext uri="{BB962C8B-B14F-4D97-AF65-F5344CB8AC3E}">
        <p14:creationId xmlns:p14="http://schemas.microsoft.com/office/powerpoint/2010/main" val="31136236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 y="552300"/>
            <a:ext cx="9111209"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2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92" y="981990"/>
            <a:ext cx="9111209" cy="226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6418462"/>
              </p:ext>
            </p:extLst>
          </p:nvPr>
        </p:nvGraphicFramePr>
        <p:xfrm>
          <a:off x="231912" y="3467516"/>
          <a:ext cx="8712968" cy="2985222"/>
        </p:xfrm>
        <a:graphic>
          <a:graphicData uri="http://schemas.openxmlformats.org/drawingml/2006/table">
            <a:tbl>
              <a:tblPr>
                <a:tableStyleId>{5C22544A-7EE6-4342-B048-85BDC9FD1C3A}</a:tableStyleId>
              </a:tblPr>
              <a:tblGrid>
                <a:gridCol w="8712968"/>
              </a:tblGrid>
              <a:tr h="87018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1.1.5.7 Buscar </a:t>
                      </a:r>
                      <a:r>
                        <a:rPr lang="pt-BR" sz="1600" u="none" strike="noStrike" dirty="0">
                          <a:effectLst/>
                          <a:latin typeface="Times New Roman" panose="02020603050405020304" pitchFamily="18" charset="0"/>
                          <a:cs typeface="Times New Roman" panose="02020603050405020304" pitchFamily="18" charset="0"/>
                        </a:rPr>
                        <a:t>evidências de que são registradas ações, responsabilidades e prazos , incluindo administração, funcionários da operação e subcontratados, quando o caso</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515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1.1.5.8 Verificar </a:t>
                      </a:r>
                      <a:r>
                        <a:rPr lang="pt-BR" sz="1600" u="none" strike="noStrike" dirty="0">
                          <a:effectLst/>
                          <a:latin typeface="Times New Roman" panose="02020603050405020304" pitchFamily="18" charset="0"/>
                          <a:cs typeface="Times New Roman" panose="02020603050405020304" pitchFamily="18" charset="0"/>
                        </a:rPr>
                        <a:t>se os assuntos discutidos são registrados com acompanhamento subsequente até que as ações do Plano se </a:t>
                      </a:r>
                      <a:r>
                        <a:rPr lang="pt-BR" sz="1600" u="none" strike="noStrike" dirty="0" smtClean="0">
                          <a:effectLst/>
                          <a:latin typeface="Times New Roman" panose="02020603050405020304" pitchFamily="18" charset="0"/>
                          <a:cs typeface="Times New Roman" panose="02020603050405020304" pitchFamily="18" charset="0"/>
                        </a:rPr>
                        <a:t>completem.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89880">
                <a:tc>
                  <a:txBody>
                    <a:bodyPr/>
                    <a:lstStyle/>
                    <a:p>
                      <a:pPr algn="just" fontAlgn="b"/>
                      <a:r>
                        <a:rPr lang="pt-BR" sz="1600" u="none" strike="noStrike" dirty="0" smtClean="0">
                          <a:effectLst/>
                          <a:latin typeface="Times New Roman" panose="02020603050405020304" pitchFamily="18" charset="0"/>
                          <a:cs typeface="Times New Roman" panose="02020603050405020304" pitchFamily="18" charset="0"/>
                        </a:rPr>
                        <a:t>1.1.5.9 Verificar </a:t>
                      </a:r>
                      <a:r>
                        <a:rPr lang="pt-BR" sz="1600" u="none" strike="noStrike" dirty="0">
                          <a:effectLst/>
                          <a:latin typeface="Times New Roman" panose="02020603050405020304" pitchFamily="18" charset="0"/>
                          <a:cs typeface="Times New Roman" panose="02020603050405020304" pitchFamily="18" charset="0"/>
                        </a:rPr>
                        <a:t>se os indicadores são registros utilizados para verificação das tendência s e se são discutidos e divulgados entre todos os funcionários e subcontratados envolvidos nos processos considerados. Os indicadores devem servir de norte para revisões de planos ou estabelecimento de novos objetivos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21907101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5" y="565619"/>
            <a:ext cx="9111209" cy="4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1" y="1045771"/>
            <a:ext cx="9111209" cy="144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627519507"/>
              </p:ext>
            </p:extLst>
          </p:nvPr>
        </p:nvGraphicFramePr>
        <p:xfrm>
          <a:off x="1184541" y="3140968"/>
          <a:ext cx="5040560" cy="2304256"/>
        </p:xfrm>
        <a:graphic>
          <a:graphicData uri="http://schemas.openxmlformats.org/drawingml/2006/table">
            <a:tbl>
              <a:tblPr>
                <a:tableStyleId>{5C22544A-7EE6-4342-B048-85BDC9FD1C3A}</a:tableStyleId>
              </a:tblPr>
              <a:tblGrid>
                <a:gridCol w="5040560"/>
              </a:tblGrid>
              <a:tr h="134883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1.1.5.10 A </a:t>
                      </a:r>
                      <a:r>
                        <a:rPr lang="pt-BR" sz="1600" u="none" strike="noStrike" dirty="0">
                          <a:effectLst/>
                          <a:latin typeface="Times New Roman" panose="02020603050405020304" pitchFamily="18" charset="0"/>
                          <a:cs typeface="Times New Roman" panose="02020603050405020304" pitchFamily="18" charset="0"/>
                        </a:rPr>
                        <a:t>alta direção deve participar pelo menos uma vez ao ano das reuniões de análise de desempenho, porém pode participar  de todas as reuniões anuais, se tiver disponibilidade.</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554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1.1.5.11Verificar </a:t>
                      </a:r>
                      <a:r>
                        <a:rPr lang="pt-BR" sz="1600" u="none" strike="noStrike" dirty="0">
                          <a:effectLst/>
                          <a:latin typeface="Times New Roman" panose="02020603050405020304" pitchFamily="18" charset="0"/>
                          <a:cs typeface="Times New Roman" panose="02020603050405020304" pitchFamily="18" charset="0"/>
                        </a:rPr>
                        <a:t>se questões de SSMAQ aparecem com destaque nas pautas das reuniões regulares da gerencia.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968899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9" y="552300"/>
            <a:ext cx="9144000" cy="258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25512550"/>
              </p:ext>
            </p:extLst>
          </p:nvPr>
        </p:nvGraphicFramePr>
        <p:xfrm>
          <a:off x="1216143" y="3459394"/>
          <a:ext cx="5187659" cy="2669043"/>
        </p:xfrm>
        <a:graphic>
          <a:graphicData uri="http://schemas.openxmlformats.org/drawingml/2006/table">
            <a:tbl>
              <a:tblPr>
                <a:tableStyleId>{5C22544A-7EE6-4342-B048-85BDC9FD1C3A}</a:tableStyleId>
              </a:tblPr>
              <a:tblGrid>
                <a:gridCol w="5187659"/>
              </a:tblGrid>
              <a:tr h="266904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1.2.1.1 O </a:t>
                      </a:r>
                      <a:r>
                        <a:rPr lang="pt-BR" sz="1600" u="none" strike="noStrike" dirty="0">
                          <a:effectLst/>
                          <a:latin typeface="Times New Roman" panose="02020603050405020304" pitchFamily="18" charset="0"/>
                          <a:cs typeface="Times New Roman" panose="02020603050405020304" pitchFamily="18" charset="0"/>
                        </a:rPr>
                        <a:t>treinamento de integração no período inicial do emprego orienta o indivíduo para os valores, procedimentos e políticas centrais da companhia. Espera-se que treinamento de integração cubra, pelo menos, políticas de SSMA e qualidade, promoção de atitudes de SSMAQ, sistemas de gestão de SSMAQ, manual da qualidade, planos e padrões, relacionamento com o cliente e respostas a emergências. O treinamento de integração pode ser formal ou informal, mas em ambos os casos deve haver registros disponíveis que indiquem quem foi treinado, quando , por quem e em quais assuntos.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0" name="Imagem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0406" y="3717033"/>
            <a:ext cx="2459004" cy="173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12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Espaço Reservado para Texto 1"/>
          <p:cNvSpPr>
            <a:spLocks noGrp="1"/>
          </p:cNvSpPr>
          <p:nvPr>
            <p:ph type="body" sz="quarter" idx="13"/>
          </p:nvPr>
        </p:nvSpPr>
        <p:spPr>
          <a:xfrm>
            <a:off x="3582144" y="1183429"/>
            <a:ext cx="5436096" cy="5046275"/>
          </a:xfrm>
        </p:spPr>
        <p:txBody>
          <a:bodyPr>
            <a:noAutofit/>
          </a:bodyPr>
          <a:lstStyle/>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Cenário: </a:t>
            </a:r>
            <a:r>
              <a:rPr lang="pt-BR" sz="2000" dirty="0" smtClean="0">
                <a:solidFill>
                  <a:schemeClr val="tx2">
                    <a:lumMod val="50000"/>
                  </a:schemeClr>
                </a:solidFill>
                <a:latin typeface="Times New Roman" pitchFamily="18" charset="0"/>
                <a:cs typeface="Times New Roman" pitchFamily="18" charset="0"/>
              </a:rPr>
              <a:t>Acidentes graves, dentre outras causas,  levam ao </a:t>
            </a:r>
            <a:r>
              <a:rPr lang="pt-BR" sz="2000" dirty="0">
                <a:solidFill>
                  <a:schemeClr val="tx2">
                    <a:lumMod val="50000"/>
                  </a:schemeClr>
                </a:solidFill>
                <a:latin typeface="Times New Roman" pitchFamily="18" charset="0"/>
                <a:cs typeface="Times New Roman" pitchFamily="18" charset="0"/>
              </a:rPr>
              <a:t>arrojo nos controles já estabelecidos, tais como</a:t>
            </a:r>
            <a:r>
              <a:rPr lang="pt-BR" sz="2000" dirty="0" smtClean="0">
                <a:solidFill>
                  <a:schemeClr val="tx2">
                    <a:lumMod val="50000"/>
                  </a:schemeClr>
                </a:solidFill>
                <a:latin typeface="Times New Roman" pitchFamily="18" charset="0"/>
                <a:cs typeface="Times New Roman" pitchFamily="18" charset="0"/>
              </a:rPr>
              <a:t>:</a:t>
            </a:r>
          </a:p>
          <a:p>
            <a:pPr marL="0" indent="0" algn="just">
              <a:buNone/>
              <a:defRPr/>
            </a:pPr>
            <a:endParaRPr lang="pt-BR" sz="2000" dirty="0" smtClean="0">
              <a:solidFill>
                <a:schemeClr val="tx2">
                  <a:lumMod val="50000"/>
                </a:schemeClr>
              </a:solidFill>
              <a:latin typeface="Times New Roman" pitchFamily="18" charset="0"/>
              <a:cs typeface="Times New Roman" pitchFamily="18" charset="0"/>
            </a:endParaRPr>
          </a:p>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Impacto :</a:t>
            </a:r>
            <a:r>
              <a:rPr lang="pt-BR" sz="2000" dirty="0" smtClean="0">
                <a:solidFill>
                  <a:schemeClr val="tx2">
                    <a:lumMod val="50000"/>
                  </a:schemeClr>
                </a:solidFill>
                <a:latin typeface="Times New Roman" pitchFamily="18" charset="0"/>
                <a:cs typeface="Times New Roman" pitchFamily="18" charset="0"/>
              </a:rPr>
              <a:t>  Revisão de legislação:</a:t>
            </a:r>
          </a:p>
          <a:p>
            <a:pPr marL="285750" indent="-285750" algn="just">
              <a:buFont typeface="Wingdings" pitchFamily="2" charset="2"/>
              <a:buChar char="Ø"/>
              <a:defRPr/>
            </a:pPr>
            <a:r>
              <a:rPr lang="pt-BR" sz="2000" dirty="0" smtClean="0">
                <a:solidFill>
                  <a:schemeClr val="tx2">
                    <a:lumMod val="50000"/>
                  </a:schemeClr>
                </a:solidFill>
                <a:latin typeface="Times New Roman" pitchFamily="18" charset="0"/>
                <a:cs typeface="Times New Roman" pitchFamily="18" charset="0"/>
              </a:rPr>
              <a:t>CONTRAN </a:t>
            </a:r>
            <a:r>
              <a:rPr lang="pt-BR" sz="2000" dirty="0">
                <a:solidFill>
                  <a:schemeClr val="tx2">
                    <a:lumMod val="50000"/>
                  </a:schemeClr>
                </a:solidFill>
                <a:latin typeface="Times New Roman" pitchFamily="18" charset="0"/>
                <a:cs typeface="Times New Roman" pitchFamily="18" charset="0"/>
              </a:rPr>
              <a:t>406/12: </a:t>
            </a:r>
            <a:r>
              <a:rPr lang="pt-BR" sz="2000" dirty="0" err="1">
                <a:solidFill>
                  <a:schemeClr val="tx2">
                    <a:lumMod val="50000"/>
                  </a:schemeClr>
                </a:solidFill>
                <a:latin typeface="Times New Roman" pitchFamily="18" charset="0"/>
                <a:cs typeface="Times New Roman" pitchFamily="18" charset="0"/>
              </a:rPr>
              <a:t>cronotacógrafo</a:t>
            </a:r>
            <a:r>
              <a:rPr lang="pt-BR" sz="2000" dirty="0">
                <a:solidFill>
                  <a:schemeClr val="tx2">
                    <a:lumMod val="50000"/>
                  </a:schemeClr>
                </a:solidFill>
                <a:latin typeface="Times New Roman" pitchFamily="18" charset="0"/>
                <a:cs typeface="Times New Roman" pitchFamily="18" charset="0"/>
              </a:rPr>
              <a:t> </a:t>
            </a:r>
            <a:endParaRPr lang="pt-BR" sz="2000" dirty="0" smtClean="0">
              <a:solidFill>
                <a:schemeClr val="tx2">
                  <a:lumMod val="50000"/>
                </a:schemeClr>
              </a:solidFill>
              <a:latin typeface="Times New Roman" pitchFamily="18" charset="0"/>
              <a:cs typeface="Times New Roman" pitchFamily="18" charset="0"/>
            </a:endParaRPr>
          </a:p>
          <a:p>
            <a:pPr marL="0" indent="0" algn="just">
              <a:lnSpc>
                <a:spcPts val="2860"/>
              </a:lnSpc>
              <a:buNone/>
              <a:defRPr/>
            </a:pPr>
            <a:r>
              <a:rPr lang="pt-BR" sz="2000" i="1" dirty="0" smtClean="0">
                <a:latin typeface="Times New Roman" pitchFamily="18" charset="0"/>
                <a:cs typeface="Times New Roman" pitchFamily="18" charset="0"/>
              </a:rPr>
              <a:t>Inclusão de questão de laudo de tacógrafo, de caráter mandatório.</a:t>
            </a:r>
          </a:p>
          <a:p>
            <a:pPr marL="285750" indent="-285750" algn="just">
              <a:lnSpc>
                <a:spcPts val="2860"/>
              </a:lnSpc>
              <a:buFont typeface="Wingdings" pitchFamily="2" charset="2"/>
              <a:buChar char="Ø"/>
              <a:defRPr/>
            </a:pPr>
            <a:r>
              <a:rPr lang="pt-BR" sz="2000" dirty="0" smtClean="0">
                <a:solidFill>
                  <a:schemeClr val="tx2">
                    <a:lumMod val="50000"/>
                  </a:schemeClr>
                </a:solidFill>
                <a:latin typeface="Times New Roman" pitchFamily="18" charset="0"/>
                <a:cs typeface="Times New Roman" pitchFamily="18" charset="0"/>
              </a:rPr>
              <a:t>CONTRAN </a:t>
            </a:r>
            <a:r>
              <a:rPr lang="pt-BR" sz="2000" dirty="0">
                <a:solidFill>
                  <a:schemeClr val="tx2">
                    <a:lumMod val="50000"/>
                  </a:schemeClr>
                </a:solidFill>
                <a:latin typeface="Times New Roman" pitchFamily="18" charset="0"/>
                <a:cs typeface="Times New Roman" pitchFamily="18" charset="0"/>
              </a:rPr>
              <a:t>381/11: limites de peso e dimensões  veículos de carga</a:t>
            </a:r>
          </a:p>
          <a:p>
            <a:pPr marL="285750" indent="-285750" algn="just">
              <a:lnSpc>
                <a:spcPts val="2860"/>
              </a:lnSpc>
              <a:buFont typeface="Wingdings" pitchFamily="2" charset="2"/>
              <a:buChar char="Ø"/>
              <a:defRPr/>
            </a:pPr>
            <a:r>
              <a:rPr lang="pt-BR" sz="2000" dirty="0">
                <a:solidFill>
                  <a:schemeClr val="tx2">
                    <a:lumMod val="50000"/>
                  </a:schemeClr>
                </a:solidFill>
                <a:latin typeface="Times New Roman" pitchFamily="18" charset="0"/>
                <a:cs typeface="Times New Roman" pitchFamily="18" charset="0"/>
              </a:rPr>
              <a:t>CONTRAN 395/11 : sistema antitravamento de rodas</a:t>
            </a:r>
          </a:p>
          <a:p>
            <a:pPr marL="285750" indent="-285750" algn="just">
              <a:lnSpc>
                <a:spcPts val="2860"/>
              </a:lnSpc>
              <a:buFont typeface="Wingdings" pitchFamily="2" charset="2"/>
              <a:buChar char="Ø"/>
              <a:defRPr/>
            </a:pPr>
            <a:r>
              <a:rPr lang="pt-BR" sz="2000" dirty="0">
                <a:solidFill>
                  <a:schemeClr val="tx2">
                    <a:lumMod val="50000"/>
                  </a:schemeClr>
                </a:solidFill>
                <a:latin typeface="Times New Roman" pitchFamily="18" charset="0"/>
                <a:cs typeface="Times New Roman" pitchFamily="18" charset="0"/>
              </a:rPr>
              <a:t>CONTRAN 436/13: iluminação </a:t>
            </a:r>
            <a:r>
              <a:rPr lang="pt-BR" sz="2000" dirty="0" smtClean="0">
                <a:solidFill>
                  <a:schemeClr val="tx2">
                    <a:lumMod val="50000"/>
                  </a:schemeClr>
                </a:solidFill>
                <a:latin typeface="Times New Roman" pitchFamily="18" charset="0"/>
                <a:cs typeface="Times New Roman" pitchFamily="18" charset="0"/>
              </a:rPr>
              <a:t>veicular</a:t>
            </a:r>
          </a:p>
        </p:txBody>
      </p:sp>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5" y="2564904"/>
            <a:ext cx="3528392" cy="2664286"/>
          </a:xfrm>
          <a:prstGeom prst="rect">
            <a:avLst/>
          </a:prstGeom>
        </p:spPr>
      </p:pic>
    </p:spTree>
    <p:extLst>
      <p:ext uri="{BB962C8B-B14F-4D97-AF65-F5344CB8AC3E}">
        <p14:creationId xmlns:p14="http://schemas.microsoft.com/office/powerpoint/2010/main" val="29520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down)">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down)">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down)">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down)">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4223493735"/>
              </p:ext>
            </p:extLst>
          </p:nvPr>
        </p:nvGraphicFramePr>
        <p:xfrm>
          <a:off x="1331640" y="3088392"/>
          <a:ext cx="4968552" cy="3017520"/>
        </p:xfrm>
        <a:graphic>
          <a:graphicData uri="http://schemas.openxmlformats.org/drawingml/2006/table">
            <a:tbl>
              <a:tblPr>
                <a:tableStyleId>{5C22544A-7EE6-4342-B048-85BDC9FD1C3A}</a:tableStyleId>
              </a:tblPr>
              <a:tblGrid>
                <a:gridCol w="4968552"/>
              </a:tblGrid>
              <a:tr h="16459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1.2.1.2a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Espera-se </a:t>
                      </a:r>
                      <a:r>
                        <a:rPr lang="pt-BR" sz="1600" u="none" strike="noStrike" dirty="0">
                          <a:effectLst/>
                          <a:latin typeface="Times New Roman" panose="02020603050405020304" pitchFamily="18" charset="0"/>
                          <a:cs typeface="Times New Roman" panose="02020603050405020304" pitchFamily="18" charset="0"/>
                        </a:rPr>
                        <a:t>que todos os gerentes e supervisores tem treinamento formal em suas áreas de atuação. Espera-se também que as necessidades de treinamento dos gerentes e supervisores sejam revisadas pelo menos anualmente e que sejam tomadas ações para atender às necessidades.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716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1.2.1.2</a:t>
                      </a:r>
                      <a:r>
                        <a:rPr lang="pt-BR" sz="1600" u="none" strike="noStrike" baseline="0" dirty="0" smtClean="0">
                          <a:effectLst/>
                          <a:latin typeface="Times New Roman" panose="02020603050405020304" pitchFamily="18" charset="0"/>
                          <a:cs typeface="Times New Roman" panose="02020603050405020304" pitchFamily="18" charset="0"/>
                        </a:rPr>
                        <a:t>b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o  programa de treinamento de gerentes inclui atualização em  legislação, regulamentos técnicos  e normas aplicáveis ao desempenho da função. Este programa deve incluir atualização em legislação de produtos perigosos.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7361623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7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7" y="1322886"/>
            <a:ext cx="9144000" cy="20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3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3" y="571366"/>
            <a:ext cx="91381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119937536"/>
              </p:ext>
            </p:extLst>
          </p:nvPr>
        </p:nvGraphicFramePr>
        <p:xfrm>
          <a:off x="251520" y="3428322"/>
          <a:ext cx="8786836" cy="2886075"/>
        </p:xfrm>
        <a:graphic>
          <a:graphicData uri="http://schemas.openxmlformats.org/drawingml/2006/table">
            <a:tbl>
              <a:tblPr>
                <a:tableStyleId>{5C22544A-7EE6-4342-B048-85BDC9FD1C3A}</a:tableStyleId>
              </a:tblPr>
              <a:tblGrid>
                <a:gridCol w="8786836"/>
              </a:tblGrid>
              <a:tr h="128587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1.2.1.2c Verificar </a:t>
                      </a:r>
                      <a:r>
                        <a:rPr lang="pt-BR" sz="1600" u="none" strike="noStrike" dirty="0">
                          <a:effectLst/>
                          <a:latin typeface="Times New Roman" panose="02020603050405020304" pitchFamily="18" charset="0"/>
                          <a:cs typeface="Times New Roman" panose="02020603050405020304" pitchFamily="18" charset="0"/>
                        </a:rPr>
                        <a:t>se elementos da análise de riscos estão contemplados no programa, se considera os produtos e processos críticos e as operações que devem ser especialmente controladas, quanto a segurança. Exigências específicas de segurança por clientes em contratos ou reuniões de implantação de operações.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144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1.2.1.2d Verificar </a:t>
                      </a:r>
                      <a:r>
                        <a:rPr lang="pt-BR" sz="1600" u="none" strike="noStrike" dirty="0">
                          <a:effectLst/>
                          <a:latin typeface="Times New Roman" panose="02020603050405020304" pitchFamily="18" charset="0"/>
                          <a:cs typeface="Times New Roman" panose="02020603050405020304" pitchFamily="18" charset="0"/>
                        </a:rPr>
                        <a:t>se o programa de treinamento anual  prevê instruções ou cursos para atender requisitos legais  federais, estaduais e locais, incluindo licenças,  resíduos, </a:t>
                      </a:r>
                      <a:r>
                        <a:rPr lang="pt-BR" sz="1600" u="none" strike="noStrike" dirty="0" smtClean="0">
                          <a:effectLst/>
                          <a:latin typeface="Times New Roman" panose="02020603050405020304" pitchFamily="18" charset="0"/>
                          <a:cs typeface="Times New Roman" panose="02020603050405020304" pitchFamily="18" charset="0"/>
                        </a:rPr>
                        <a:t>emergências </a:t>
                      </a:r>
                      <a:r>
                        <a:rPr lang="pt-BR" sz="1600" u="none" strike="noStrike" dirty="0">
                          <a:effectLst/>
                          <a:latin typeface="Times New Roman" panose="02020603050405020304" pitchFamily="18" charset="0"/>
                          <a:cs typeface="Times New Roman" panose="02020603050405020304" pitchFamily="18" charset="0"/>
                        </a:rPr>
                        <a:t>rodoviárias com vazamentos de produtos químicos e documentação de processos.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58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1.2.1.2e Verificar  </a:t>
                      </a:r>
                      <a:r>
                        <a:rPr lang="pt-BR" sz="1600" u="none" strike="noStrike" dirty="0">
                          <a:effectLst/>
                          <a:latin typeface="Times New Roman" panose="02020603050405020304" pitchFamily="18" charset="0"/>
                          <a:cs typeface="Times New Roman" panose="02020603050405020304" pitchFamily="18" charset="0"/>
                        </a:rPr>
                        <a:t>se o  programa de treinamento contempla requisitos de contrato com clientes , as instruções de trabalho e procedimentos padrões.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3018801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88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9" y="1262761"/>
            <a:ext cx="9169084"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8" y="552300"/>
            <a:ext cx="913818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908264094"/>
              </p:ext>
            </p:extLst>
          </p:nvPr>
        </p:nvGraphicFramePr>
        <p:xfrm>
          <a:off x="1305811" y="2935294"/>
          <a:ext cx="4968552" cy="3096344"/>
        </p:xfrm>
        <a:graphic>
          <a:graphicData uri="http://schemas.openxmlformats.org/drawingml/2006/table">
            <a:tbl>
              <a:tblPr>
                <a:tableStyleId>{5C22544A-7EE6-4342-B048-85BDC9FD1C3A}</a:tableStyleId>
              </a:tblPr>
              <a:tblGrid>
                <a:gridCol w="4968552"/>
              </a:tblGrid>
              <a:tr h="111321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1.2.1.3 Verificar </a:t>
                      </a:r>
                      <a:r>
                        <a:rPr lang="pt-BR" sz="1600" u="none" strike="noStrike" dirty="0">
                          <a:effectLst/>
                          <a:latin typeface="Times New Roman" panose="02020603050405020304" pitchFamily="18" charset="0"/>
                          <a:cs typeface="Times New Roman" panose="02020603050405020304" pitchFamily="18" charset="0"/>
                        </a:rPr>
                        <a:t>os registros para checar quem foi treinado, quando e por quem e para checar que os registros estão atualizados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98312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1.2.1.4</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Testes </a:t>
                      </a:r>
                      <a:r>
                        <a:rPr lang="pt-BR" sz="1600" u="none" strike="noStrike" dirty="0">
                          <a:effectLst/>
                          <a:latin typeface="Times New Roman" panose="02020603050405020304" pitchFamily="18" charset="0"/>
                          <a:cs typeface="Times New Roman" panose="02020603050405020304" pitchFamily="18" charset="0"/>
                        </a:rPr>
                        <a:t>de conhecimento e competência são a melhor forma de estabelecer a eficiência do treinamento. Os testes podem ser de natureza prática e avaliados por alguém  que não seja o instrutor.  Alternativamente testes escritos podem ser usados.  Buscar evidências documentais de que esses testes ocorrem.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485977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391704604"/>
              </p:ext>
            </p:extLst>
          </p:nvPr>
        </p:nvGraphicFramePr>
        <p:xfrm>
          <a:off x="122243" y="3474857"/>
          <a:ext cx="8856984" cy="2937217"/>
        </p:xfrm>
        <a:graphic>
          <a:graphicData uri="http://schemas.openxmlformats.org/drawingml/2006/table">
            <a:tbl>
              <a:tblPr>
                <a:tableStyleId>{5C22544A-7EE6-4342-B048-85BDC9FD1C3A}</a:tableStyleId>
              </a:tblPr>
              <a:tblGrid>
                <a:gridCol w="8856984"/>
              </a:tblGrid>
              <a:tr h="15490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1.2.2.1 Para </a:t>
                      </a:r>
                      <a:r>
                        <a:rPr lang="pt-BR" sz="1600" u="none" strike="noStrike" dirty="0">
                          <a:effectLst/>
                          <a:latin typeface="Times New Roman" panose="02020603050405020304" pitchFamily="18" charset="0"/>
                          <a:cs typeface="Times New Roman" panose="02020603050405020304" pitchFamily="18" charset="0"/>
                        </a:rPr>
                        <a:t>identificar as necessidades de treinamento é necessária uma lista das tarefas desempenhadas. O inventário de tarefas, também exigido para definir práticas de trabalho seguras e de qualidade, é parte importante na definição das necessidades de treinamento de cada  funcionário.  Além das exigências de trabalho, as qualificações do funcionário também devem ser levadas em conta na definição dos treinamentos necessários.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248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1.2.2.2 Buscar </a:t>
                      </a:r>
                      <a:r>
                        <a:rPr lang="pt-BR" sz="1600" u="none" strike="noStrike" dirty="0">
                          <a:effectLst/>
                          <a:latin typeface="Times New Roman" panose="02020603050405020304" pitchFamily="18" charset="0"/>
                          <a:cs typeface="Times New Roman" panose="02020603050405020304" pitchFamily="18" charset="0"/>
                        </a:rPr>
                        <a:t>certificados de treinamento válidos  em instituto reconhecido para esta competência, só poderá realizar auditorias internas o funcionário capacitado para esta atribuição.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330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1.2.2.3 Buscar </a:t>
                      </a:r>
                      <a:r>
                        <a:rPr lang="pt-BR" sz="1600" u="none" strike="noStrike" dirty="0">
                          <a:effectLst/>
                          <a:latin typeface="Times New Roman" panose="02020603050405020304" pitchFamily="18" charset="0"/>
                          <a:cs typeface="Times New Roman" panose="02020603050405020304" pitchFamily="18" charset="0"/>
                        </a:rPr>
                        <a:t>certificados de treinamento válidos, em instituto reconhecido para esta competência.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73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26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6167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32439" cy="200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891698434"/>
              </p:ext>
            </p:extLst>
          </p:nvPr>
        </p:nvGraphicFramePr>
        <p:xfrm>
          <a:off x="1187624" y="2741645"/>
          <a:ext cx="5112568" cy="2496277"/>
        </p:xfrm>
        <a:graphic>
          <a:graphicData uri="http://schemas.openxmlformats.org/drawingml/2006/table">
            <a:tbl>
              <a:tblPr>
                <a:tableStyleId>{5C22544A-7EE6-4342-B048-85BDC9FD1C3A}</a:tableStyleId>
              </a:tblPr>
              <a:tblGrid>
                <a:gridCol w="5112568"/>
              </a:tblGrid>
              <a:tr h="164138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1.2.3.1</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estes </a:t>
                      </a:r>
                      <a:r>
                        <a:rPr lang="pt-BR" sz="1600" u="none" strike="noStrike" dirty="0">
                          <a:effectLst/>
                          <a:latin typeface="Times New Roman" panose="02020603050405020304" pitchFamily="18" charset="0"/>
                          <a:cs typeface="Times New Roman" panose="02020603050405020304" pitchFamily="18" charset="0"/>
                        </a:rPr>
                        <a:t>de conhecimento e competência são a melhor forma de estabelecer a eficiência do treinamento. Os testes podem ser de natureza prática e avaliados por alguém  que não seja o instrutor.  Alternativamente testes escritos podem ser usados.  Buscar evidências documentais dos testes.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5488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1.2.3.2 O </a:t>
                      </a:r>
                      <a:r>
                        <a:rPr lang="pt-BR" sz="1600" u="none" strike="noStrike" dirty="0">
                          <a:effectLst/>
                          <a:latin typeface="Times New Roman" panose="02020603050405020304" pitchFamily="18" charset="0"/>
                          <a:cs typeface="Times New Roman" panose="02020603050405020304" pitchFamily="18" charset="0"/>
                        </a:rPr>
                        <a:t>auditor deve verificar as datas de emissões de inventário de treinamento para confrontar datas.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260690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1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12860152"/>
              </p:ext>
            </p:extLst>
          </p:nvPr>
        </p:nvGraphicFramePr>
        <p:xfrm>
          <a:off x="1279307" y="2714286"/>
          <a:ext cx="5040560" cy="3566160"/>
        </p:xfrm>
        <a:graphic>
          <a:graphicData uri="http://schemas.openxmlformats.org/drawingml/2006/table">
            <a:tbl>
              <a:tblPr>
                <a:tableStyleId>{5C22544A-7EE6-4342-B048-85BDC9FD1C3A}</a:tableStyleId>
              </a:tblPr>
              <a:tblGrid>
                <a:gridCol w="5040560"/>
              </a:tblGrid>
              <a:tr h="192024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O </a:t>
                      </a:r>
                      <a:r>
                        <a:rPr lang="pt-BR" sz="1600" u="none" strike="noStrike" dirty="0">
                          <a:effectLst/>
                          <a:latin typeface="Times New Roman" panose="02020603050405020304" pitchFamily="18" charset="0"/>
                          <a:cs typeface="Times New Roman" panose="02020603050405020304" pitchFamily="18" charset="0"/>
                        </a:rPr>
                        <a:t>auditor deve verificar as atividades e treinamentos requeridos para capacitar os trabalhadores. Não apenas os que representarem riscos, mas todo tipo de trabalho que deva ser claramente instruído em integração e reciclagens periódicas anuais</a:t>
                      </a:r>
                      <a:r>
                        <a:rPr lang="pt-BR" sz="1600" u="none" strike="noStrike" dirty="0" smtClean="0">
                          <a:effectLst/>
                          <a:latin typeface="Times New Roman" panose="02020603050405020304" pitchFamily="18" charset="0"/>
                          <a:cs typeface="Times New Roman" panose="02020603050405020304" pitchFamily="18" charset="0"/>
                        </a:rPr>
                        <a:t>.</a:t>
                      </a:r>
                    </a:p>
                    <a:p>
                      <a:pPr algn="just" fontAlgn="ct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4592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1.2.3.3b</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as exigências legais estão contempladas, ex.  reciclagem a cada 5 anos de motoristas de produtos perigosos,  treinamento em Permissões de Trabalho, para trabalhos de risco  sob permissão, treinamentos em </a:t>
                      </a:r>
                      <a:r>
                        <a:rPr lang="pt-BR" sz="1600" u="none" strike="noStrike" dirty="0" smtClean="0">
                          <a:effectLst/>
                          <a:latin typeface="Times New Roman" panose="02020603050405020304" pitchFamily="18" charset="0"/>
                          <a:cs typeface="Times New Roman" panose="02020603050405020304" pitchFamily="18" charset="0"/>
                        </a:rPr>
                        <a:t>atualização </a:t>
                      </a:r>
                      <a:r>
                        <a:rPr lang="pt-BR" sz="1600" u="none" strike="noStrike" dirty="0">
                          <a:effectLst/>
                          <a:latin typeface="Times New Roman" panose="02020603050405020304" pitchFamily="18" charset="0"/>
                          <a:cs typeface="Times New Roman" panose="02020603050405020304" pitchFamily="18" charset="0"/>
                        </a:rPr>
                        <a:t>de legislação de transporte e normas.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9415487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2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1" y="552300"/>
            <a:ext cx="9132439" cy="238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897658274"/>
              </p:ext>
            </p:extLst>
          </p:nvPr>
        </p:nvGraphicFramePr>
        <p:xfrm>
          <a:off x="1259631" y="3068960"/>
          <a:ext cx="5040561" cy="3033225"/>
        </p:xfrm>
        <a:graphic>
          <a:graphicData uri="http://schemas.openxmlformats.org/drawingml/2006/table">
            <a:tbl>
              <a:tblPr>
                <a:tableStyleId>{5C22544A-7EE6-4342-B048-85BDC9FD1C3A}</a:tableStyleId>
              </a:tblPr>
              <a:tblGrid>
                <a:gridCol w="5040561"/>
              </a:tblGrid>
              <a:tr h="101392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a:t>
                      </a:r>
                      <a:r>
                        <a:rPr lang="pt-BR" sz="1600" u="none" strike="noStrike" baseline="0" dirty="0" smtClean="0">
                          <a:effectLst/>
                          <a:latin typeface="Times New Roman" panose="02020603050405020304" pitchFamily="18" charset="0"/>
                          <a:cs typeface="Times New Roman" panose="02020603050405020304" pitchFamily="18" charset="0"/>
                        </a:rPr>
                        <a:t>c </a:t>
                      </a:r>
                      <a:r>
                        <a:rPr lang="pt-BR" sz="1600" u="none" strike="noStrike" dirty="0" smtClean="0">
                          <a:effectLst/>
                          <a:latin typeface="Times New Roman" panose="02020603050405020304" pitchFamily="18" charset="0"/>
                          <a:cs typeface="Times New Roman" panose="02020603050405020304" pitchFamily="18" charset="0"/>
                        </a:rPr>
                        <a:t>Primeiro </a:t>
                      </a:r>
                      <a:r>
                        <a:rPr lang="pt-BR" sz="1600" u="none" strike="noStrike" dirty="0">
                          <a:effectLst/>
                          <a:latin typeface="Times New Roman" panose="02020603050405020304" pitchFamily="18" charset="0"/>
                          <a:cs typeface="Times New Roman" panose="02020603050405020304" pitchFamily="18" charset="0"/>
                        </a:rPr>
                        <a:t>curso até 120 dias da admissão e reciclagem  periodicidade mínima bienal.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8979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1.2.3.3d Integração </a:t>
                      </a:r>
                      <a:r>
                        <a:rPr lang="pt-BR" sz="1600" u="none" strike="noStrike" dirty="0">
                          <a:effectLst/>
                          <a:latin typeface="Times New Roman" panose="02020603050405020304" pitchFamily="18" charset="0"/>
                          <a:cs typeface="Times New Roman" panose="02020603050405020304" pitchFamily="18" charset="0"/>
                        </a:rPr>
                        <a:t>curso até 120 dias da admissão  e reciclagem periodicidade mínima bienal.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2951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1.2.3.3e Divulgação </a:t>
                      </a:r>
                      <a:r>
                        <a:rPr lang="pt-BR" sz="1600" u="none" strike="noStrike" dirty="0">
                          <a:effectLst/>
                          <a:latin typeface="Times New Roman" panose="02020603050405020304" pitchFamily="18" charset="0"/>
                          <a:cs typeface="Times New Roman" panose="02020603050405020304" pitchFamily="18" charset="0"/>
                        </a:rPr>
                        <a:t>do conteúdo do PPRA para todas as pessoas envolvidas nas atividades dos riscos definidos no relatório. Periodicidade anual ou quando o PPRA for revisado antes de um ano, devido a alguma alteração significativa dos riscos.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9941531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3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5" y="908720"/>
            <a:ext cx="91191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5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6" y="570654"/>
            <a:ext cx="9119187"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058180521"/>
              </p:ext>
            </p:extLst>
          </p:nvPr>
        </p:nvGraphicFramePr>
        <p:xfrm>
          <a:off x="1264730" y="2788907"/>
          <a:ext cx="5040560" cy="2944351"/>
        </p:xfrm>
        <a:graphic>
          <a:graphicData uri="http://schemas.openxmlformats.org/drawingml/2006/table">
            <a:tbl>
              <a:tblPr>
                <a:tableStyleId>{5C22544A-7EE6-4342-B048-85BDC9FD1C3A}</a:tableStyleId>
              </a:tblPr>
              <a:tblGrid>
                <a:gridCol w="5040560"/>
              </a:tblGrid>
              <a:tr h="17068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1.2.3.3f Verificar </a:t>
                      </a:r>
                      <a:r>
                        <a:rPr lang="pt-BR" sz="1600" u="none" strike="noStrike" dirty="0">
                          <a:effectLst/>
                          <a:latin typeface="Times New Roman" panose="02020603050405020304" pitchFamily="18" charset="0"/>
                          <a:cs typeface="Times New Roman" panose="02020603050405020304" pitchFamily="18" charset="0"/>
                        </a:rPr>
                        <a:t>se o programa contempla atendimento  a contrato com clientes e fornecedores, tais como : a preservação de embalagem, evitar retrabalhos,  entregas pontuais, documentação correta, cobrança/pagamento corretos para </a:t>
                      </a:r>
                      <a:r>
                        <a:rPr lang="pt-BR" sz="1600" u="none" strike="noStrike" dirty="0" smtClean="0">
                          <a:effectLst/>
                          <a:latin typeface="Times New Roman" panose="02020603050405020304" pitchFamily="18" charset="0"/>
                          <a:cs typeface="Times New Roman" panose="02020603050405020304" pitchFamily="18" charset="0"/>
                        </a:rPr>
                        <a:t>administrativos /financeiros</a:t>
                      </a:r>
                      <a:r>
                        <a:rPr lang="pt-BR" sz="1600" u="none" strike="noStrike" dirty="0">
                          <a:effectLst/>
                          <a:latin typeface="Times New Roman" panose="02020603050405020304" pitchFamily="18" charset="0"/>
                          <a:cs typeface="Times New Roman" panose="02020603050405020304" pitchFamily="18" charset="0"/>
                        </a:rPr>
                        <a:t>, além de treinamentos em procedimentos padrões relacionados a função.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23747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1.2.3.3g Verificar </a:t>
                      </a:r>
                      <a:r>
                        <a:rPr lang="pt-BR" sz="1600" u="none" strike="noStrike" dirty="0">
                          <a:effectLst/>
                          <a:latin typeface="Times New Roman" panose="02020603050405020304" pitchFamily="18" charset="0"/>
                          <a:cs typeface="Times New Roman" panose="02020603050405020304" pitchFamily="18" charset="0"/>
                        </a:rPr>
                        <a:t>se há </a:t>
                      </a:r>
                      <a:r>
                        <a:rPr lang="pt-BR" sz="1600" u="none" strike="noStrike" dirty="0" smtClean="0">
                          <a:effectLst/>
                          <a:latin typeface="Times New Roman" panose="02020603050405020304" pitchFamily="18" charset="0"/>
                          <a:cs typeface="Times New Roman" panose="02020603050405020304" pitchFamily="18" charset="0"/>
                        </a:rPr>
                        <a:t>noção </a:t>
                      </a:r>
                      <a:r>
                        <a:rPr lang="pt-BR" sz="1600" u="none" strike="noStrike" dirty="0">
                          <a:effectLst/>
                          <a:latin typeface="Times New Roman" panose="02020603050405020304" pitchFamily="18" charset="0"/>
                          <a:cs typeface="Times New Roman" panose="02020603050405020304" pitchFamily="18" charset="0"/>
                        </a:rPr>
                        <a:t>geral da política ambiental e tratamento de avarias, resíduos, inservíveis. Se aborda, de acordo com a aplicabilidade &amp; função, treinamentos sobre  licenciamentos e porte de licenças em veículos, quando obrigatórias.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275813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4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8588"/>
            <a:ext cx="91440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48285590"/>
              </p:ext>
            </p:extLst>
          </p:nvPr>
        </p:nvGraphicFramePr>
        <p:xfrm>
          <a:off x="1184541" y="2678721"/>
          <a:ext cx="5187659" cy="3145980"/>
        </p:xfrm>
        <a:graphic>
          <a:graphicData uri="http://schemas.openxmlformats.org/drawingml/2006/table">
            <a:tbl>
              <a:tblPr>
                <a:tableStyleId>{5C22544A-7EE6-4342-B048-85BDC9FD1C3A}</a:tableStyleId>
              </a:tblPr>
              <a:tblGrid>
                <a:gridCol w="5187659"/>
              </a:tblGrid>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responsabilidade </a:t>
                      </a:r>
                      <a:r>
                        <a:rPr lang="pt-BR" sz="1600" u="none" strike="noStrike" dirty="0">
                          <a:effectLst/>
                          <a:latin typeface="Times New Roman" panose="02020603050405020304" pitchFamily="18" charset="0"/>
                          <a:cs typeface="Times New Roman" panose="02020603050405020304" pitchFamily="18" charset="0"/>
                        </a:rPr>
                        <a:t>pessoal em relação á função x tarefa;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85133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1.2.3.4b O </a:t>
                      </a:r>
                      <a:r>
                        <a:rPr lang="pt-BR" sz="1600" u="none" strike="noStrike" dirty="0">
                          <a:effectLst/>
                          <a:latin typeface="Times New Roman" panose="02020603050405020304" pitchFamily="18" charset="0"/>
                          <a:cs typeface="Times New Roman" panose="02020603050405020304" pitchFamily="18" charset="0"/>
                        </a:rPr>
                        <a:t>auditor deve verificar se há orientação especifica para comunicar os incidentes/acidentes, abrir investigação e tratar.</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72568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1.2.3.4c Deve </a:t>
                      </a:r>
                      <a:r>
                        <a:rPr lang="pt-BR" sz="1600" u="none" strike="noStrike" dirty="0">
                          <a:effectLst/>
                          <a:latin typeface="Times New Roman" panose="02020603050405020304" pitchFamily="18" charset="0"/>
                          <a:cs typeface="Times New Roman" panose="02020603050405020304" pitchFamily="18" charset="0"/>
                        </a:rPr>
                        <a:t>ser apresentado registros de treinamento e evidências que comprovem este tipo de divulgação. Este tópico pode ser atendido por murais, campanhas e programas de comportamento seguro estruturados como DDS/ DSS ,  observações do auditor da conduta dos funcionários dentro da empresa, compartilhamento de lições aprendidas entre unidades avaliadas ou setores de uma mesma.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6704430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558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2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 y="944483"/>
            <a:ext cx="9144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125085662"/>
              </p:ext>
            </p:extLst>
          </p:nvPr>
        </p:nvGraphicFramePr>
        <p:xfrm>
          <a:off x="251520" y="3292821"/>
          <a:ext cx="8712968" cy="3144353"/>
        </p:xfrm>
        <a:graphic>
          <a:graphicData uri="http://schemas.openxmlformats.org/drawingml/2006/table">
            <a:tbl>
              <a:tblPr>
                <a:tableStyleId>{5C22544A-7EE6-4342-B048-85BDC9FD1C3A}</a:tableStyleId>
              </a:tblPr>
              <a:tblGrid>
                <a:gridCol w="8712968"/>
              </a:tblGrid>
              <a:tr h="75208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1.2.3.4d Verificar </a:t>
                      </a:r>
                      <a:r>
                        <a:rPr lang="pt-BR" sz="1600" u="none" strike="noStrike" dirty="0">
                          <a:effectLst/>
                          <a:latin typeface="Times New Roman" panose="02020603050405020304" pitchFamily="18" charset="0"/>
                          <a:cs typeface="Times New Roman" panose="02020603050405020304" pitchFamily="18" charset="0"/>
                        </a:rPr>
                        <a:t>se a forma como deve ser o relacionamento com clientes está contemplada no programa. Se da implantação de um novo contrato os requisitos são passados às funções pertinentes em treinamento.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35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1.2.3.4e No </a:t>
                      </a:r>
                      <a:r>
                        <a:rPr lang="pt-BR" sz="1600" u="none" strike="noStrike" dirty="0">
                          <a:effectLst/>
                          <a:latin typeface="Times New Roman" panose="02020603050405020304" pitchFamily="18" charset="0"/>
                          <a:cs typeface="Times New Roman" panose="02020603050405020304" pitchFamily="18" charset="0"/>
                        </a:rPr>
                        <a:t>programa de treinamento deve haver instruções específicas para atendimento de contrato  ou acordos comerciais com clientes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2525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1.2.3.4f Verificar </a:t>
                      </a:r>
                      <a:r>
                        <a:rPr lang="pt-BR" sz="1600" u="none" strike="noStrike" dirty="0">
                          <a:effectLst/>
                          <a:latin typeface="Times New Roman" panose="02020603050405020304" pitchFamily="18" charset="0"/>
                          <a:cs typeface="Times New Roman" panose="02020603050405020304" pitchFamily="18" charset="0"/>
                        </a:rPr>
                        <a:t>se há treinamentos de procedimentos operacionais e trabalhos de riscos sob permissão. Se são inseridos treinamentos baseados nos processos que sofreram modificações, nas </a:t>
                      </a:r>
                      <a:r>
                        <a:rPr lang="pt-BR" sz="1600" u="none" strike="noStrike" dirty="0" smtClean="0">
                          <a:effectLst/>
                          <a:latin typeface="Times New Roman" panose="02020603050405020304" pitchFamily="18" charset="0"/>
                          <a:cs typeface="Times New Roman" panose="02020603050405020304" pitchFamily="18" charset="0"/>
                        </a:rPr>
                        <a:t>implantações </a:t>
                      </a:r>
                      <a:r>
                        <a:rPr lang="pt-BR" sz="1600" u="none" strike="noStrike" dirty="0">
                          <a:effectLst/>
                          <a:latin typeface="Times New Roman" panose="02020603050405020304" pitchFamily="18" charset="0"/>
                          <a:cs typeface="Times New Roman" panose="02020603050405020304" pitchFamily="18" charset="0"/>
                        </a:rPr>
                        <a:t>de novas operações ou alteração de operações antigas.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350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1.2.3.4g Buscar </a:t>
                      </a:r>
                      <a:r>
                        <a:rPr lang="pt-BR" sz="1600" u="none" strike="noStrike" dirty="0">
                          <a:effectLst/>
                          <a:latin typeface="Times New Roman" panose="02020603050405020304" pitchFamily="18" charset="0"/>
                          <a:cs typeface="Times New Roman" panose="02020603050405020304" pitchFamily="18" charset="0"/>
                        </a:rPr>
                        <a:t>evidências que o manuseio de produtos químicos está adequadamente coberto pelo programa de treinamento, instruindo sobre formas de manuseio, uso de EPIs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0968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abiquim-01 recortado.png"/>
          <p:cNvPicPr>
            <a:picLocks noChangeAspect="1"/>
          </p:cNvPicPr>
          <p:nvPr/>
        </p:nvPicPr>
        <p:blipFill>
          <a:blip r:embed="rId2" cstate="print"/>
          <a:stretch>
            <a:fillRect/>
          </a:stretch>
        </p:blipFill>
        <p:spPr>
          <a:xfrm>
            <a:off x="6300192" y="6157696"/>
            <a:ext cx="2664296" cy="690744"/>
          </a:xfrm>
          <a:prstGeom prst="rect">
            <a:avLst/>
          </a:prstGeom>
        </p:spPr>
      </p:pic>
      <p:pic>
        <p:nvPicPr>
          <p:cNvPr id="5" name="Imagem 4" descr="AR_compromisso_com_a_sustentabilidade.jpg"/>
          <p:cNvPicPr>
            <a:picLocks noChangeAspect="1"/>
          </p:cNvPicPr>
          <p:nvPr/>
        </p:nvPicPr>
        <p:blipFill>
          <a:blip r:embed="rId3" cstate="print"/>
          <a:stretch>
            <a:fillRect/>
          </a:stretch>
        </p:blipFill>
        <p:spPr>
          <a:xfrm>
            <a:off x="251520" y="6229704"/>
            <a:ext cx="933021" cy="558981"/>
          </a:xfrm>
          <a:prstGeom prst="rect">
            <a:avLst/>
          </a:prstGeom>
        </p:spPr>
      </p:pic>
      <p:sp>
        <p:nvSpPr>
          <p:cNvPr id="6" name="CaixaDeTexto 5"/>
          <p:cNvSpPr txBox="1">
            <a:spLocks noChangeArrowheads="1"/>
          </p:cNvSpPr>
          <p:nvPr/>
        </p:nvSpPr>
        <p:spPr bwMode="auto">
          <a:xfrm>
            <a:off x="0" y="0"/>
            <a:ext cx="9144000" cy="830997"/>
          </a:xfrm>
          <a:prstGeom prst="rect">
            <a:avLst/>
          </a:prstGeom>
          <a:solidFill>
            <a:schemeClr val="accent1"/>
          </a:solidFill>
          <a:ln>
            <a:noFill/>
          </a:ln>
          <a:extLst/>
        </p:spPr>
        <p:txBody>
          <a:bodyPr wrap="square">
            <a:spAutoFit/>
          </a:bodyPr>
          <a:lstStyle>
            <a:lvl1pPr eaLnBrk="0" hangingPunct="0">
              <a:defRPr sz="2400" b="1">
                <a:solidFill>
                  <a:srgbClr val="FFFFFF"/>
                </a:solidFill>
                <a:latin typeface="Times New Roman" pitchFamily="18" charset="0"/>
                <a:cs typeface="Arial" charset="0"/>
              </a:defRPr>
            </a:lvl1pPr>
            <a:lvl2pPr marL="742950" indent="-285750" eaLnBrk="0" hangingPunct="0">
              <a:defRPr sz="2400" b="1">
                <a:solidFill>
                  <a:srgbClr val="FFFFFF"/>
                </a:solidFill>
                <a:latin typeface="Times New Roman" pitchFamily="18" charset="0"/>
                <a:cs typeface="Arial" charset="0"/>
              </a:defRPr>
            </a:lvl2pPr>
            <a:lvl3pPr marL="1143000" indent="-228600" eaLnBrk="0" hangingPunct="0">
              <a:defRPr sz="2400" b="1">
                <a:solidFill>
                  <a:srgbClr val="FFFFFF"/>
                </a:solidFill>
                <a:latin typeface="Times New Roman" pitchFamily="18" charset="0"/>
                <a:cs typeface="Arial" charset="0"/>
              </a:defRPr>
            </a:lvl3pPr>
            <a:lvl4pPr marL="1600200" indent="-228600" eaLnBrk="0" hangingPunct="0">
              <a:defRPr sz="2400" b="1">
                <a:solidFill>
                  <a:srgbClr val="FFFFFF"/>
                </a:solidFill>
                <a:latin typeface="Times New Roman" pitchFamily="18" charset="0"/>
                <a:cs typeface="Arial" charset="0"/>
              </a:defRPr>
            </a:lvl4pPr>
            <a:lvl5pPr marL="2057400" indent="-228600" eaLnBrk="0" hangingPunct="0">
              <a:defRPr sz="2400" b="1">
                <a:solidFill>
                  <a:srgbClr val="FFFFFF"/>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FFFF"/>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FFFF"/>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FFFF"/>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FFFF"/>
                </a:solidFill>
                <a:latin typeface="Times New Roman" pitchFamily="18" charset="0"/>
                <a:cs typeface="Arial" charset="0"/>
              </a:defRPr>
            </a:lvl9pPr>
          </a:lstStyle>
          <a:p>
            <a:pPr eaLnBrk="1" hangingPunct="1"/>
            <a:r>
              <a:rPr lang="pt-BR" b="0" dirty="0"/>
              <a:t>Cenário do transporte rodoviário nestes </a:t>
            </a:r>
            <a:r>
              <a:rPr lang="pt-BR" b="0" dirty="0" smtClean="0"/>
              <a:t>13 </a:t>
            </a:r>
            <a:r>
              <a:rPr lang="pt-BR" b="0" dirty="0"/>
              <a:t>anos de SASSMAQ, o que mudou...</a:t>
            </a:r>
          </a:p>
        </p:txBody>
      </p:sp>
      <p:sp>
        <p:nvSpPr>
          <p:cNvPr id="7" name="Espaço Reservado para Texto 1"/>
          <p:cNvSpPr>
            <a:spLocks noGrp="1"/>
          </p:cNvSpPr>
          <p:nvPr>
            <p:ph type="body" sz="quarter" idx="13"/>
          </p:nvPr>
        </p:nvSpPr>
        <p:spPr>
          <a:xfrm>
            <a:off x="3819770" y="1052736"/>
            <a:ext cx="4960844" cy="4464496"/>
          </a:xfrm>
        </p:spPr>
        <p:txBody>
          <a:bodyPr>
            <a:noAutofit/>
          </a:bodyPr>
          <a:lstStyle/>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Cenário:</a:t>
            </a:r>
            <a:r>
              <a:rPr lang="pt-BR" sz="2000" dirty="0" smtClean="0">
                <a:solidFill>
                  <a:schemeClr val="tx2">
                    <a:lumMod val="50000"/>
                  </a:schemeClr>
                </a:solidFill>
                <a:latin typeface="Times New Roman" pitchFamily="18" charset="0"/>
                <a:cs typeface="Times New Roman" pitchFamily="18" charset="0"/>
              </a:rPr>
              <a:t> As avaliações médicas do SASSMAQ dentro do PCMSO deverão aproximar-se das exigências do órgão de trânsito</a:t>
            </a:r>
          </a:p>
          <a:p>
            <a:pPr marL="0" indent="0" algn="just">
              <a:buNone/>
              <a:defRPr/>
            </a:pPr>
            <a:endParaRPr lang="pt-BR" sz="2000" dirty="0">
              <a:solidFill>
                <a:schemeClr val="tx2">
                  <a:lumMod val="50000"/>
                </a:schemeClr>
              </a:solidFill>
              <a:latin typeface="Times New Roman" pitchFamily="18" charset="0"/>
              <a:cs typeface="Times New Roman" pitchFamily="18" charset="0"/>
            </a:endParaRPr>
          </a:p>
          <a:p>
            <a:pPr marL="0" indent="0" algn="just">
              <a:buNone/>
              <a:defRPr/>
            </a:pPr>
            <a:r>
              <a:rPr lang="pt-BR" sz="2000" b="1" i="1" dirty="0" smtClean="0">
                <a:solidFill>
                  <a:schemeClr val="tx2">
                    <a:lumMod val="50000"/>
                  </a:schemeClr>
                </a:solidFill>
                <a:latin typeface="Times New Roman" pitchFamily="18" charset="0"/>
                <a:cs typeface="Times New Roman" pitchFamily="18" charset="0"/>
              </a:rPr>
              <a:t>Impacto:</a:t>
            </a:r>
            <a:r>
              <a:rPr lang="pt-BR" sz="2000" dirty="0" smtClean="0">
                <a:solidFill>
                  <a:schemeClr val="tx2">
                    <a:lumMod val="50000"/>
                  </a:schemeClr>
                </a:solidFill>
                <a:latin typeface="Times New Roman" pitchFamily="18" charset="0"/>
                <a:cs typeface="Times New Roman" pitchFamily="18" charset="0"/>
              </a:rPr>
              <a:t>  embora uma seja voltada para a formação do condutor e outra para o acompanhamento de saúde ocupacional, durante um período laboral, pensando nos riscos da profissão, deve-se buscar uma convergência gradual ( revisões do SASSMAQ) inclusão de novas avaliações e controles médicos para motoristas</a:t>
            </a:r>
            <a:endParaRPr lang="pt-BR" sz="2000" dirty="0">
              <a:solidFill>
                <a:schemeClr val="tx2">
                  <a:lumMod val="50000"/>
                </a:schemeClr>
              </a:solidFill>
              <a:latin typeface="Times New Roman" pitchFamily="18" charset="0"/>
              <a:cs typeface="Times New Roman" pitchFamily="18"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 y="2255373"/>
            <a:ext cx="3682752" cy="2397763"/>
          </a:xfrm>
          <a:prstGeom prst="rect">
            <a:avLst/>
          </a:prstGeom>
        </p:spPr>
      </p:pic>
    </p:spTree>
    <p:extLst>
      <p:ext uri="{BB962C8B-B14F-4D97-AF65-F5344CB8AC3E}">
        <p14:creationId xmlns:p14="http://schemas.microsoft.com/office/powerpoint/2010/main" val="37988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 y="5316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4" y="988810"/>
            <a:ext cx="9138186"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3037633425"/>
              </p:ext>
            </p:extLst>
          </p:nvPr>
        </p:nvGraphicFramePr>
        <p:xfrm>
          <a:off x="1205974" y="3356992"/>
          <a:ext cx="5112568" cy="2946117"/>
        </p:xfrm>
        <a:graphic>
          <a:graphicData uri="http://schemas.openxmlformats.org/drawingml/2006/table">
            <a:tbl>
              <a:tblPr>
                <a:tableStyleId>{5C22544A-7EE6-4342-B048-85BDC9FD1C3A}</a:tableStyleId>
              </a:tblPr>
              <a:tblGrid>
                <a:gridCol w="5112568"/>
              </a:tblGrid>
              <a:tr h="740924">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1.2.3.4h Ver </a:t>
                      </a:r>
                      <a:r>
                        <a:rPr lang="pt-BR" sz="1600" u="none" strike="noStrike" dirty="0">
                          <a:effectLst/>
                          <a:latin typeface="Times New Roman" panose="02020603050405020304" pitchFamily="18" charset="0"/>
                          <a:cs typeface="Times New Roman" panose="02020603050405020304" pitchFamily="18" charset="0"/>
                        </a:rPr>
                        <a:t>se o programa contempla regras para comunicação eletrônica e políticas de comunicação com entidades externas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2334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1.2.3.4i Verificar </a:t>
                      </a:r>
                      <a:r>
                        <a:rPr lang="pt-BR" sz="1600" u="none" strike="noStrike" dirty="0">
                          <a:effectLst/>
                          <a:latin typeface="Times New Roman" panose="02020603050405020304" pitchFamily="18" charset="0"/>
                          <a:cs typeface="Times New Roman" panose="02020603050405020304" pitchFamily="18" charset="0"/>
                        </a:rPr>
                        <a:t>se o programa  inclui trabalhos de risco, condução de veículos ou máquinas elétricas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032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1.2.3.4j Verificar </a:t>
                      </a:r>
                      <a:r>
                        <a:rPr lang="pt-BR" sz="1600" u="none" strike="noStrike" dirty="0">
                          <a:effectLst/>
                          <a:latin typeface="Times New Roman" panose="02020603050405020304" pitchFamily="18" charset="0"/>
                          <a:cs typeface="Times New Roman" panose="02020603050405020304" pitchFamily="18" charset="0"/>
                        </a:rPr>
                        <a:t>se há instruções escritas  para conservação, uso e higienização de EPIs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7859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1.2.3.4k Verificar </a:t>
                      </a:r>
                      <a:r>
                        <a:rPr lang="pt-BR" sz="1600" u="none" strike="noStrike" dirty="0">
                          <a:effectLst/>
                          <a:latin typeface="Times New Roman" panose="02020603050405020304" pitchFamily="18" charset="0"/>
                          <a:cs typeface="Times New Roman" panose="02020603050405020304" pitchFamily="18" charset="0"/>
                        </a:rPr>
                        <a:t>se o Plano de emergências faz parte do programa incluindo exercícios e simulados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39848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 y="1009500"/>
            <a:ext cx="9137788"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36548252"/>
              </p:ext>
            </p:extLst>
          </p:nvPr>
        </p:nvGraphicFramePr>
        <p:xfrm>
          <a:off x="1184541" y="2996952"/>
          <a:ext cx="5184576" cy="2584985"/>
        </p:xfrm>
        <a:graphic>
          <a:graphicData uri="http://schemas.openxmlformats.org/drawingml/2006/table">
            <a:tbl>
              <a:tblPr>
                <a:tableStyleId>{5C22544A-7EE6-4342-B048-85BDC9FD1C3A}</a:tableStyleId>
              </a:tblPr>
              <a:tblGrid>
                <a:gridCol w="5184576"/>
              </a:tblGrid>
              <a:tr h="96936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1.2.3.4l Na </a:t>
                      </a:r>
                      <a:r>
                        <a:rPr lang="pt-BR" sz="1600" u="none" strike="noStrike" dirty="0">
                          <a:effectLst/>
                          <a:latin typeface="Times New Roman" panose="02020603050405020304" pitchFamily="18" charset="0"/>
                          <a:cs typeface="Times New Roman" panose="02020603050405020304" pitchFamily="18" charset="0"/>
                        </a:rPr>
                        <a:t>integração ,  admissão, e reciclagem anual . O curso de direção defensiva  pode ser ministrado por pessoal interno/externo com capacitação comprovada para tal.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96936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1.2.3.4m Verificar </a:t>
                      </a:r>
                      <a:r>
                        <a:rPr lang="pt-BR" sz="1600" u="none" strike="noStrike" dirty="0">
                          <a:effectLst/>
                          <a:latin typeface="Times New Roman" panose="02020603050405020304" pitchFamily="18" charset="0"/>
                          <a:cs typeface="Times New Roman" panose="02020603050405020304" pitchFamily="18" charset="0"/>
                        </a:rPr>
                        <a:t>se a empresa tem um programa de treinamento específico que cobre as regulamentações dos países em que opera.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4624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1.2.3.5 Verificar </a:t>
                      </a:r>
                      <a:r>
                        <a:rPr lang="pt-BR" sz="1600" u="none" strike="noStrike" dirty="0">
                          <a:effectLst/>
                          <a:latin typeface="Times New Roman" panose="02020603050405020304" pitchFamily="18" charset="0"/>
                          <a:cs typeface="Times New Roman" panose="02020603050405020304" pitchFamily="18" charset="0"/>
                        </a:rPr>
                        <a:t>se para os cursos para os quais é definido teste de competência, se há registros de que são realizados.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6512803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71784012"/>
              </p:ext>
            </p:extLst>
          </p:nvPr>
        </p:nvGraphicFramePr>
        <p:xfrm>
          <a:off x="1215710" y="2762132"/>
          <a:ext cx="5084482" cy="2952329"/>
        </p:xfrm>
        <a:graphic>
          <a:graphicData uri="http://schemas.openxmlformats.org/drawingml/2006/table">
            <a:tbl>
              <a:tblPr>
                <a:tableStyleId>{5C22544A-7EE6-4342-B048-85BDC9FD1C3A}</a:tableStyleId>
              </a:tblPr>
              <a:tblGrid>
                <a:gridCol w="5084482"/>
              </a:tblGrid>
              <a:tr h="66973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1.2.3.6 Verificar </a:t>
                      </a:r>
                      <a:r>
                        <a:rPr lang="pt-BR" sz="1600" u="none" strike="noStrike" dirty="0">
                          <a:effectLst/>
                          <a:latin typeface="Times New Roman" panose="02020603050405020304" pitchFamily="18" charset="0"/>
                          <a:cs typeface="Times New Roman" panose="02020603050405020304" pitchFamily="18" charset="0"/>
                        </a:rPr>
                        <a:t>se o programa é completado com etapa de reciclagem</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63965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1.2.3.7 Buscar </a:t>
                      </a:r>
                      <a:r>
                        <a:rPr lang="pt-BR" sz="1600" u="none" strike="noStrike" dirty="0">
                          <a:effectLst/>
                          <a:latin typeface="Times New Roman" panose="02020603050405020304" pitchFamily="18" charset="0"/>
                          <a:cs typeface="Times New Roman" panose="02020603050405020304" pitchFamily="18" charset="0"/>
                        </a:rPr>
                        <a:t>evidências de que o programa contempla </a:t>
                      </a:r>
                      <a:r>
                        <a:rPr lang="pt-BR" sz="1600" u="none" strike="noStrike" dirty="0" smtClean="0">
                          <a:effectLst/>
                          <a:latin typeface="Times New Roman" panose="02020603050405020304" pitchFamily="18" charset="0"/>
                          <a:cs typeface="Times New Roman" panose="02020603050405020304" pitchFamily="18" charset="0"/>
                        </a:rPr>
                        <a:t>transferência </a:t>
                      </a:r>
                      <a:r>
                        <a:rPr lang="pt-BR" sz="1600" u="none" strike="noStrike" dirty="0">
                          <a:effectLst/>
                          <a:latin typeface="Times New Roman" panose="02020603050405020304" pitchFamily="18" charset="0"/>
                          <a:cs typeface="Times New Roman" panose="02020603050405020304" pitchFamily="18" charset="0"/>
                        </a:rPr>
                        <a:t>de habilidades, quando mudança de porte de equipamento ou ano ou modelo , ou inclusão de automação/tecnologia na  operação do equipamento.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4294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1.2.3.8 Verificar </a:t>
                      </a:r>
                      <a:r>
                        <a:rPr lang="pt-BR" sz="1600" u="none" strike="noStrike" dirty="0">
                          <a:effectLst/>
                          <a:latin typeface="Times New Roman" panose="02020603050405020304" pitchFamily="18" charset="0"/>
                          <a:cs typeface="Times New Roman" panose="02020603050405020304" pitchFamily="18" charset="0"/>
                        </a:rPr>
                        <a:t>listas de presenças, testes, certificados.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pic>
        <p:nvPicPr>
          <p:cNvPr id="19865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7789"/>
            <a:ext cx="9144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9283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99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 y="552300"/>
            <a:ext cx="9036496" cy="257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3358466258"/>
              </p:ext>
            </p:extLst>
          </p:nvPr>
        </p:nvGraphicFramePr>
        <p:xfrm>
          <a:off x="96078" y="3312923"/>
          <a:ext cx="8842649" cy="3179451"/>
        </p:xfrm>
        <a:graphic>
          <a:graphicData uri="http://schemas.openxmlformats.org/drawingml/2006/table">
            <a:tbl>
              <a:tblPr>
                <a:tableStyleId>{5C22544A-7EE6-4342-B048-85BDC9FD1C3A}</a:tableStyleId>
              </a:tblPr>
              <a:tblGrid>
                <a:gridCol w="8842649"/>
              </a:tblGrid>
              <a:tr h="138159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1.3.1.1a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Buscar </a:t>
                      </a:r>
                      <a:r>
                        <a:rPr lang="pt-BR" sz="1600" u="none" strike="noStrike" dirty="0">
                          <a:effectLst/>
                          <a:latin typeface="Times New Roman" panose="02020603050405020304" pitchFamily="18" charset="0"/>
                          <a:cs typeface="Times New Roman" panose="02020603050405020304" pitchFamily="18" charset="0"/>
                        </a:rPr>
                        <a:t>evidências de instruções escritas e relatórios formais para investigar acidentes de qualquer natureza: trabalho, trânsito, produto, instalações ou  processos como manutenção, limpeza, abastecimento, outros. O procedimento ou instrução escrita deve esclarecer quem deve reportar , como reportar e para quem. Quem deve investigar  e o processo de acompanhamento até o fechamento das ações corretivas.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03620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1.3.1.1b Verificar </a:t>
                      </a:r>
                      <a:r>
                        <a:rPr lang="pt-BR" sz="1600" u="none" strike="noStrike" dirty="0">
                          <a:effectLst/>
                          <a:latin typeface="Times New Roman" panose="02020603050405020304" pitchFamily="18" charset="0"/>
                          <a:cs typeface="Times New Roman" panose="02020603050405020304" pitchFamily="18" charset="0"/>
                        </a:rPr>
                        <a:t>se os incidentes ou quase acidentes também são registrados e investigados com o mesmo rigor dos acidentes. A coleta e análise de dados podem indicar meios para melhorar o serviço e identificar causas de eventual diminuição de segurança ou qualidade antes que se torne uma questão emergencial.</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6165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1.3.1.1c Verificar </a:t>
                      </a:r>
                      <a:r>
                        <a:rPr lang="pt-BR" sz="1600" u="none" strike="noStrike" dirty="0">
                          <a:effectLst/>
                          <a:latin typeface="Times New Roman" panose="02020603050405020304" pitchFamily="18" charset="0"/>
                          <a:cs typeface="Times New Roman" panose="02020603050405020304" pitchFamily="18" charset="0"/>
                        </a:rPr>
                        <a:t>se  as não conformidades abrangem condições inseguras do ambiente ou da operação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8879414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0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1" y="552301"/>
            <a:ext cx="9126692" cy="50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7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1" y="1052737"/>
            <a:ext cx="9126692" cy="165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2935121187"/>
              </p:ext>
            </p:extLst>
          </p:nvPr>
        </p:nvGraphicFramePr>
        <p:xfrm>
          <a:off x="1331640" y="2996952"/>
          <a:ext cx="4968552" cy="3265591"/>
        </p:xfrm>
        <a:graphic>
          <a:graphicData uri="http://schemas.openxmlformats.org/drawingml/2006/table">
            <a:tbl>
              <a:tblPr>
                <a:tableStyleId>{5C22544A-7EE6-4342-B048-85BDC9FD1C3A}</a:tableStyleId>
              </a:tblPr>
              <a:tblGrid>
                <a:gridCol w="4968552"/>
              </a:tblGrid>
              <a:tr h="13062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1.3.1.1d</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se não conformidades ligadas </a:t>
                      </a:r>
                      <a:r>
                        <a:rPr lang="pt-BR" sz="1600" u="none" strike="noStrike" dirty="0" smtClean="0">
                          <a:effectLst/>
                          <a:latin typeface="Times New Roman" panose="02020603050405020304" pitchFamily="18" charset="0"/>
                          <a:cs typeface="Times New Roman" panose="02020603050405020304" pitchFamily="18" charset="0"/>
                        </a:rPr>
                        <a:t>  a  </a:t>
                      </a:r>
                      <a:r>
                        <a:rPr lang="pt-BR" sz="1600" u="none" strike="noStrike" dirty="0">
                          <a:effectLst/>
                          <a:latin typeface="Times New Roman" panose="02020603050405020304" pitchFamily="18" charset="0"/>
                          <a:cs typeface="Times New Roman" panose="02020603050405020304" pitchFamily="18" charset="0"/>
                        </a:rPr>
                        <a:t>multas, autos de infrações e resultado de fiscalizações também tem suas causas investigadas.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31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1.3.1.1e Verificar </a:t>
                      </a:r>
                      <a:r>
                        <a:rPr lang="pt-BR" sz="1600" u="none" strike="noStrike" dirty="0">
                          <a:effectLst/>
                          <a:latin typeface="Times New Roman" panose="02020603050405020304" pitchFamily="18" charset="0"/>
                          <a:cs typeface="Times New Roman" panose="02020603050405020304" pitchFamily="18" charset="0"/>
                        </a:rPr>
                        <a:t>se há instruções para investigar desvios na qualidade do produto.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0623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1.3.1.1f Verificar </a:t>
                      </a:r>
                      <a:r>
                        <a:rPr lang="pt-BR" sz="1600" u="none" strike="noStrike" dirty="0">
                          <a:effectLst/>
                          <a:latin typeface="Times New Roman" panose="02020603050405020304" pitchFamily="18" charset="0"/>
                          <a:cs typeface="Times New Roman" panose="02020603050405020304" pitchFamily="18" charset="0"/>
                        </a:rPr>
                        <a:t>se o aspecto documentos de transporte está contemplado no procedimento ou </a:t>
                      </a:r>
                      <a:r>
                        <a:rPr lang="pt-BR" sz="1600" u="none" strike="noStrike" dirty="0" smtClean="0">
                          <a:effectLst/>
                          <a:latin typeface="Times New Roman" panose="02020603050405020304" pitchFamily="18" charset="0"/>
                          <a:cs typeface="Times New Roman" panose="02020603050405020304" pitchFamily="18" charset="0"/>
                        </a:rPr>
                        <a:t>instruções </a:t>
                      </a:r>
                      <a:r>
                        <a:rPr lang="pt-BR" sz="1600" u="none" strike="noStrike" dirty="0">
                          <a:effectLst/>
                          <a:latin typeface="Times New Roman" panose="02020603050405020304" pitchFamily="18" charset="0"/>
                          <a:cs typeface="Times New Roman" panose="02020603050405020304" pitchFamily="18" charset="0"/>
                        </a:rPr>
                        <a:t>para abertura de não conformidades e investigação das causas.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718333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 y="552300"/>
            <a:ext cx="9126692" cy="50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29"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08" y="1052736"/>
            <a:ext cx="9126692" cy="173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a 4"/>
          <p:cNvGraphicFramePr>
            <a:graphicFrameLocks noGrp="1"/>
          </p:cNvGraphicFramePr>
          <p:nvPr>
            <p:extLst>
              <p:ext uri="{D42A27DB-BD31-4B8C-83A1-F6EECF244321}">
                <p14:modId xmlns:p14="http://schemas.microsoft.com/office/powerpoint/2010/main" val="1498826731"/>
              </p:ext>
            </p:extLst>
          </p:nvPr>
        </p:nvGraphicFramePr>
        <p:xfrm>
          <a:off x="1331640" y="3036492"/>
          <a:ext cx="5112568" cy="3223984"/>
        </p:xfrm>
        <a:graphic>
          <a:graphicData uri="http://schemas.openxmlformats.org/drawingml/2006/table">
            <a:tbl>
              <a:tblPr>
                <a:tableStyleId>{5C22544A-7EE6-4342-B048-85BDC9FD1C3A}</a:tableStyleId>
              </a:tblPr>
              <a:tblGrid>
                <a:gridCol w="5112568"/>
              </a:tblGrid>
              <a:tr h="938896">
                <a:tc>
                  <a:txBody>
                    <a:bodyPr/>
                    <a:lstStyle/>
                    <a:p>
                      <a:pPr algn="just" fontAlgn="ctr"/>
                      <a:r>
                        <a:rPr lang="pt-BR" sz="1600" dirty="0" smtClean="0">
                          <a:latin typeface="Times New Roman" panose="02020603050405020304" pitchFamily="18" charset="0"/>
                          <a:cs typeface="Times New Roman" panose="02020603050405020304" pitchFamily="18" charset="0"/>
                        </a:rPr>
                        <a:t>1.3.1.1g</a:t>
                      </a:r>
                      <a:r>
                        <a:rPr lang="pt-BR" sz="1600" baseline="0" dirty="0" smtClean="0">
                          <a:latin typeface="Times New Roman" panose="02020603050405020304" pitchFamily="18" charset="0"/>
                          <a:cs typeface="Times New Roman" panose="02020603050405020304" pitchFamily="18" charset="0"/>
                        </a:rPr>
                        <a:t> </a:t>
                      </a:r>
                      <a:r>
                        <a:rPr lang="pt-BR" sz="1600" dirty="0" smtClean="0">
                          <a:latin typeface="Times New Roman" panose="02020603050405020304" pitchFamily="18" charset="0"/>
                          <a:cs typeface="Times New Roman" panose="02020603050405020304" pitchFamily="18" charset="0"/>
                        </a:rPr>
                        <a:t>Verificar </a:t>
                      </a:r>
                      <a:r>
                        <a:rPr lang="pt-BR" sz="1600" dirty="0">
                          <a:latin typeface="Times New Roman" panose="02020603050405020304" pitchFamily="18" charset="0"/>
                          <a:cs typeface="Times New Roman" panose="02020603050405020304" pitchFamily="18" charset="0"/>
                        </a:rPr>
                        <a:t>se o procedimento contempla instruções para emplacamento, identificação e sinalização de unidades de transporte.</a:t>
                      </a:r>
                    </a:p>
                  </a:txBody>
                  <a:tcPr marL="0" marR="0" marT="0" marB="0" anchor="ctr"/>
                </a:tc>
              </a:tr>
              <a:tr h="1523392">
                <a:tc>
                  <a:txBody>
                    <a:bodyPr/>
                    <a:lstStyle/>
                    <a:p>
                      <a:pPr algn="just" fontAlgn="ctr"/>
                      <a:r>
                        <a:rPr lang="pt-BR" sz="1600" dirty="0" smtClean="0">
                          <a:latin typeface="Times New Roman" panose="02020603050405020304" pitchFamily="18" charset="0"/>
                          <a:cs typeface="Times New Roman" panose="02020603050405020304" pitchFamily="18" charset="0"/>
                        </a:rPr>
                        <a:t>1.3.1.1h Verificar </a:t>
                      </a:r>
                      <a:r>
                        <a:rPr lang="pt-BR" sz="1600" dirty="0">
                          <a:latin typeface="Times New Roman" panose="02020603050405020304" pitchFamily="18" charset="0"/>
                          <a:cs typeface="Times New Roman" panose="02020603050405020304" pitchFamily="18" charset="0"/>
                        </a:rPr>
                        <a:t>se  no procedimento cobre  instruções sobre os recibos  de retirada ou entrega ( RIE).de </a:t>
                      </a:r>
                      <a:r>
                        <a:rPr lang="pt-BR" sz="1600" dirty="0" smtClean="0">
                          <a:latin typeface="Times New Roman" panose="02020603050405020304" pitchFamily="18" charset="0"/>
                          <a:cs typeface="Times New Roman" panose="02020603050405020304" pitchFamily="18" charset="0"/>
                        </a:rPr>
                        <a:t>container  </a:t>
                      </a:r>
                      <a:r>
                        <a:rPr lang="pt-BR" sz="1600" dirty="0">
                          <a:latin typeface="Times New Roman" panose="02020603050405020304" pitchFamily="18" charset="0"/>
                          <a:cs typeface="Times New Roman" panose="02020603050405020304" pitchFamily="18" charset="0"/>
                        </a:rPr>
                        <a:t>, </a:t>
                      </a:r>
                      <a:r>
                        <a:rPr lang="pt-BR" sz="1600" dirty="0" err="1" smtClean="0">
                          <a:latin typeface="Times New Roman" panose="02020603050405020304" pitchFamily="18" charset="0"/>
                          <a:cs typeface="Times New Roman" panose="02020603050405020304" pitchFamily="18" charset="0"/>
                        </a:rPr>
                        <a:t>isotanques</a:t>
                      </a:r>
                      <a:r>
                        <a:rPr lang="pt-BR" sz="1600" dirty="0" smtClean="0">
                          <a:latin typeface="Times New Roman" panose="02020603050405020304" pitchFamily="18" charset="0"/>
                          <a:cs typeface="Times New Roman" panose="02020603050405020304" pitchFamily="18" charset="0"/>
                        </a:rPr>
                        <a:t>,  </a:t>
                      </a:r>
                      <a:r>
                        <a:rPr lang="pt-BR" sz="1600" dirty="0">
                          <a:latin typeface="Times New Roman" panose="02020603050405020304" pitchFamily="18" charset="0"/>
                          <a:cs typeface="Times New Roman" panose="02020603050405020304" pitchFamily="18" charset="0"/>
                        </a:rPr>
                        <a:t>Ex. importações, exportações, cabotagem. Toda vez que existir uma transferência de responsabilidade sobre uso do equipamento em questão.</a:t>
                      </a:r>
                    </a:p>
                  </a:txBody>
                  <a:tcPr marL="0" marR="0" marT="0" marB="0" anchor="ctr"/>
                </a:tc>
              </a:tr>
              <a:tr h="761696">
                <a:tc>
                  <a:txBody>
                    <a:bodyPr/>
                    <a:lstStyle/>
                    <a:p>
                      <a:pPr algn="just" fontAlgn="ctr"/>
                      <a:r>
                        <a:rPr lang="pt-BR" sz="1600" dirty="0" smtClean="0">
                          <a:latin typeface="Times New Roman" panose="02020603050405020304" pitchFamily="18" charset="0"/>
                          <a:cs typeface="Times New Roman" panose="02020603050405020304" pitchFamily="18" charset="0"/>
                        </a:rPr>
                        <a:t>1.3.1.1i</a:t>
                      </a:r>
                      <a:r>
                        <a:rPr lang="pt-BR" sz="1600" baseline="0" dirty="0" smtClean="0">
                          <a:latin typeface="Times New Roman" panose="02020603050405020304" pitchFamily="18" charset="0"/>
                          <a:cs typeface="Times New Roman" panose="02020603050405020304" pitchFamily="18" charset="0"/>
                        </a:rPr>
                        <a:t> </a:t>
                      </a:r>
                      <a:r>
                        <a:rPr lang="pt-BR" sz="1600" dirty="0" smtClean="0">
                          <a:latin typeface="Times New Roman" panose="02020603050405020304" pitchFamily="18" charset="0"/>
                          <a:cs typeface="Times New Roman" panose="02020603050405020304" pitchFamily="18" charset="0"/>
                        </a:rPr>
                        <a:t>Verificar </a:t>
                      </a:r>
                      <a:r>
                        <a:rPr lang="pt-BR" sz="1600" dirty="0">
                          <a:latin typeface="Times New Roman" panose="02020603050405020304" pitchFamily="18" charset="0"/>
                          <a:cs typeface="Times New Roman" panose="02020603050405020304" pitchFamily="18" charset="0"/>
                        </a:rPr>
                        <a:t>se o </a:t>
                      </a:r>
                      <a:r>
                        <a:rPr lang="pt-BR" sz="1600" dirty="0" smtClean="0">
                          <a:latin typeface="Times New Roman" panose="02020603050405020304" pitchFamily="18" charset="0"/>
                          <a:cs typeface="Times New Roman" panose="02020603050405020304" pitchFamily="18" charset="0"/>
                        </a:rPr>
                        <a:t>procedimento </a:t>
                      </a:r>
                      <a:r>
                        <a:rPr lang="pt-BR" sz="1600" dirty="0">
                          <a:latin typeface="Times New Roman" panose="02020603050405020304" pitchFamily="18" charset="0"/>
                          <a:cs typeface="Times New Roman" panose="02020603050405020304" pitchFamily="18" charset="0"/>
                        </a:rPr>
                        <a:t>contempla investigação de eventos de atraso na coleta ou entrega da carga.</a:t>
                      </a:r>
                    </a:p>
                  </a:txBody>
                  <a:tcPr marL="0" marR="0" marT="0" marB="0" anchor="ctr"/>
                </a:tc>
              </a:tr>
            </a:tbl>
          </a:graphicData>
        </a:graphic>
      </p:graphicFrame>
    </p:spTree>
    <p:extLst>
      <p:ext uri="{BB962C8B-B14F-4D97-AF65-F5344CB8AC3E}">
        <p14:creationId xmlns:p14="http://schemas.microsoft.com/office/powerpoint/2010/main" val="14630139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8" y="552300"/>
            <a:ext cx="9126692" cy="53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7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 y="1087193"/>
            <a:ext cx="9144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538031473"/>
              </p:ext>
            </p:extLst>
          </p:nvPr>
        </p:nvGraphicFramePr>
        <p:xfrm>
          <a:off x="107504" y="3429000"/>
          <a:ext cx="8856984" cy="3174037"/>
        </p:xfrm>
        <a:graphic>
          <a:graphicData uri="http://schemas.openxmlformats.org/drawingml/2006/table">
            <a:tbl>
              <a:tblPr>
                <a:tableStyleId>{5C22544A-7EE6-4342-B048-85BDC9FD1C3A}</a:tableStyleId>
              </a:tblPr>
              <a:tblGrid>
                <a:gridCol w="8856984"/>
              </a:tblGrid>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1.3.1.2</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Procurar </a:t>
                      </a:r>
                      <a:r>
                        <a:rPr lang="pt-BR" sz="1600" u="none" strike="noStrike" dirty="0">
                          <a:effectLst/>
                          <a:latin typeface="Times New Roman" panose="02020603050405020304" pitchFamily="18" charset="0"/>
                          <a:cs typeface="Times New Roman" panose="02020603050405020304" pitchFamily="18" charset="0"/>
                        </a:rPr>
                        <a:t>evidências documentais de que ações apropriadas imediatas são tomadas quando da emissão de um relatório de não conformidade.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8708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1.3.1.3</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Verificar </a:t>
                      </a:r>
                      <a:r>
                        <a:rPr lang="pt-BR" sz="1600" u="none" strike="noStrike" dirty="0">
                          <a:effectLst/>
                          <a:latin typeface="Times New Roman" panose="02020603050405020304" pitchFamily="18" charset="0"/>
                          <a:cs typeface="Times New Roman" panose="02020603050405020304" pitchFamily="18" charset="0"/>
                        </a:rPr>
                        <a:t>nos registros se é um padrão comum  a notificação imediata dos eventos e a formalização do mesmo num prazo de até 24 horas a partir de sua detecção.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349032">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1.3.1.4 Para </a:t>
                      </a:r>
                      <a:r>
                        <a:rPr lang="pt-BR" sz="1600" u="none" strike="noStrike" dirty="0">
                          <a:effectLst/>
                          <a:latin typeface="Times New Roman" panose="02020603050405020304" pitchFamily="18" charset="0"/>
                          <a:cs typeface="Times New Roman" panose="02020603050405020304" pitchFamily="18" charset="0"/>
                        </a:rPr>
                        <a:t>todas as não conformidades, um relatório deve ser preparado pela gerência responsável. Não conformidades graves relacionadas à segurança devem ser encaminhadas à alta direção. O auditor buscar evidências de que a empresa emite um relatório consolidando todas as RNC emitidas e investigadas e  se a distribuição contempla todas as áreas envolvidas na questão e na solução do problema.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68960">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1.3.1.5 Verificar  </a:t>
                      </a:r>
                      <a:r>
                        <a:rPr lang="pt-BR" sz="1600" u="none" strike="noStrike" dirty="0">
                          <a:effectLst/>
                          <a:latin typeface="Times New Roman" panose="02020603050405020304" pitchFamily="18" charset="0"/>
                          <a:cs typeface="Times New Roman" panose="02020603050405020304" pitchFamily="18" charset="0"/>
                        </a:rPr>
                        <a:t>nos registros ( lista de distribuição) se o responsável é devidamente informado de todas as não conformidade.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311682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37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2300"/>
            <a:ext cx="91440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772027132"/>
              </p:ext>
            </p:extLst>
          </p:nvPr>
        </p:nvGraphicFramePr>
        <p:xfrm>
          <a:off x="179512" y="3093720"/>
          <a:ext cx="8784976" cy="3418002"/>
        </p:xfrm>
        <a:graphic>
          <a:graphicData uri="http://schemas.openxmlformats.org/drawingml/2006/table">
            <a:tbl>
              <a:tblPr>
                <a:tableStyleId>{5C22544A-7EE6-4342-B048-85BDC9FD1C3A}</a:tableStyleId>
              </a:tblPr>
              <a:tblGrid>
                <a:gridCol w="8784976"/>
              </a:tblGrid>
              <a:tr h="57870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1.3.1.6a</a:t>
                      </a:r>
                      <a:r>
                        <a:rPr lang="pt-BR" sz="1600" u="none" strike="noStrike" baseline="0" dirty="0" smtClean="0">
                          <a:effectLst/>
                          <a:latin typeface="Times New Roman" panose="02020603050405020304" pitchFamily="18" charset="0"/>
                          <a:cs typeface="Times New Roman" panose="02020603050405020304" pitchFamily="18" charset="0"/>
                        </a:rPr>
                        <a:t> </a:t>
                      </a:r>
                      <a:r>
                        <a:rPr lang="pt-BR" sz="1600" u="none" strike="noStrike" dirty="0" smtClean="0">
                          <a:effectLst/>
                          <a:latin typeface="Times New Roman" panose="02020603050405020304" pitchFamily="18" charset="0"/>
                          <a:cs typeface="Times New Roman" panose="02020603050405020304" pitchFamily="18" charset="0"/>
                        </a:rPr>
                        <a:t>As </a:t>
                      </a:r>
                      <a:r>
                        <a:rPr lang="pt-BR" sz="1600" u="none" strike="noStrike" dirty="0">
                          <a:effectLst/>
                          <a:latin typeface="Times New Roman" panose="02020603050405020304" pitchFamily="18" charset="0"/>
                          <a:cs typeface="Times New Roman" panose="02020603050405020304" pitchFamily="18" charset="0"/>
                        </a:rPr>
                        <a:t>investigações das não conformidades devem  identificar as causas prováveis ou contribuintes para identificar a causa-raiz.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218824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1.3.1.6b Técnicas </a:t>
                      </a:r>
                      <a:r>
                        <a:rPr lang="pt-BR" sz="1600" u="none" strike="noStrike" dirty="0">
                          <a:effectLst/>
                          <a:latin typeface="Times New Roman" panose="02020603050405020304" pitchFamily="18" charset="0"/>
                          <a:cs typeface="Times New Roman" panose="02020603050405020304" pitchFamily="18" charset="0"/>
                        </a:rPr>
                        <a:t>reconhecidas podem ser usadas para identificar a causa raiz, como por exemplo, árvore de causa de falhas, diagrama de Ishikawa, Seis M`s ou seis </a:t>
                      </a:r>
                      <a:r>
                        <a:rPr lang="pt-BR" sz="1600" u="none" strike="noStrike" dirty="0" err="1">
                          <a:effectLst/>
                          <a:latin typeface="Times New Roman" panose="02020603050405020304" pitchFamily="18" charset="0"/>
                          <a:cs typeface="Times New Roman" panose="02020603050405020304" pitchFamily="18" charset="0"/>
                        </a:rPr>
                        <a:t>W´s</a:t>
                      </a:r>
                      <a:r>
                        <a:rPr lang="pt-BR" sz="1600" u="none" strike="noStrike" dirty="0">
                          <a:effectLst/>
                          <a:latin typeface="Times New Roman" panose="02020603050405020304" pitchFamily="18" charset="0"/>
                          <a:cs typeface="Times New Roman" panose="02020603050405020304" pitchFamily="18" charset="0"/>
                        </a:rPr>
                        <a:t> , não limitadas a estas metodologias. Verificar se o processo de investigação verticaliza na busca das causas das ocorrências. Checar relatórios de não conformidades cujos processos já tenham sido encerrados, verificando se o procedimento de investigação foi totalmente concluído</a:t>
                      </a:r>
                      <a:r>
                        <a:rPr lang="pt-BR" sz="1600" u="none" strike="noStrike" dirty="0" smtClean="0">
                          <a:effectLst/>
                          <a:latin typeface="Times New Roman" panose="02020603050405020304" pitchFamily="18" charset="0"/>
                          <a:cs typeface="Times New Roman" panose="02020603050405020304" pitchFamily="18" charset="0"/>
                        </a:rPr>
                        <a:t>. As </a:t>
                      </a:r>
                      <a:r>
                        <a:rPr lang="pt-BR" sz="1600" u="none" strike="noStrike" dirty="0">
                          <a:effectLst/>
                          <a:latin typeface="Times New Roman" panose="02020603050405020304" pitchFamily="18" charset="0"/>
                          <a:cs typeface="Times New Roman" panose="02020603050405020304" pitchFamily="18" charset="0"/>
                        </a:rPr>
                        <a:t>investigações devem identificar as causas-raiz  ou primárias, sem esta identificação o plano de ações pode levar a ações ineficazes, porque a  origem do problema não é atacada.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51048">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1.3.1.6c Verificar </a:t>
                      </a:r>
                      <a:r>
                        <a:rPr lang="pt-BR" sz="1600" u="none" strike="noStrike" dirty="0">
                          <a:effectLst/>
                          <a:latin typeface="Times New Roman" panose="02020603050405020304" pitchFamily="18" charset="0"/>
                          <a:cs typeface="Times New Roman" panose="02020603050405020304" pitchFamily="18" charset="0"/>
                        </a:rPr>
                        <a:t>se para cada  causa atribuída há plano de ações para elimina-la. E se há uma análise posterior da efetividade da ação.                                                                                                       .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8495184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2"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3"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48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499"/>
            <a:ext cx="91440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00805"/>
            <a:ext cx="9144000" cy="185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186798500"/>
              </p:ext>
            </p:extLst>
          </p:nvPr>
        </p:nvGraphicFramePr>
        <p:xfrm>
          <a:off x="1331640" y="3140968"/>
          <a:ext cx="4968552" cy="2812758"/>
        </p:xfrm>
        <a:graphic>
          <a:graphicData uri="http://schemas.openxmlformats.org/drawingml/2006/table">
            <a:tbl>
              <a:tblPr>
                <a:tableStyleId>{5C22544A-7EE6-4342-B048-85BDC9FD1C3A}</a:tableStyleId>
              </a:tblPr>
              <a:tblGrid>
                <a:gridCol w="4968552"/>
              </a:tblGrid>
              <a:tr h="1218123">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1.3.1.7 Verificar </a:t>
                      </a:r>
                      <a:r>
                        <a:rPr lang="pt-BR" sz="1600" u="none" strike="noStrike" dirty="0">
                          <a:effectLst/>
                          <a:latin typeface="Times New Roman" panose="02020603050405020304" pitchFamily="18" charset="0"/>
                          <a:cs typeface="Times New Roman" panose="02020603050405020304" pitchFamily="18" charset="0"/>
                        </a:rPr>
                        <a:t>se caso de uma investigação revele a necessidade de mudança de um procedimento, ela tenha sido realizada e acompanhada. </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1594635">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1.3.1.8 Verificar </a:t>
                      </a:r>
                      <a:r>
                        <a:rPr lang="pt-BR" sz="1600" u="none" strike="noStrike" dirty="0">
                          <a:effectLst/>
                          <a:latin typeface="Times New Roman" panose="02020603050405020304" pitchFamily="18" charset="0"/>
                          <a:cs typeface="Times New Roman" panose="02020603050405020304" pitchFamily="18" charset="0"/>
                        </a:rPr>
                        <a:t>em registros se o cliente é informado quando há acidentes com o produto e se isto é feito de forma rotineira. Se for apenas incidentalmente  esta questão deve receber resposta negativa.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9061435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logoabiquim-01 recortado.png"/>
          <p:cNvPicPr>
            <a:picLocks noChangeAspect="1"/>
          </p:cNvPicPr>
          <p:nvPr/>
        </p:nvPicPr>
        <p:blipFill>
          <a:blip r:embed="rId3" cstate="print"/>
          <a:stretch>
            <a:fillRect/>
          </a:stretch>
        </p:blipFill>
        <p:spPr>
          <a:xfrm>
            <a:off x="6300192" y="5637245"/>
            <a:ext cx="2664296" cy="920992"/>
          </a:xfrm>
          <a:prstGeom prst="rect">
            <a:avLst/>
          </a:prstGeom>
        </p:spPr>
      </p:pic>
      <p:pic>
        <p:nvPicPr>
          <p:cNvPr id="4" name="Imagem 3" descr="AR_compromisso_com_a_sustentabilidade.jpg"/>
          <p:cNvPicPr>
            <a:picLocks noChangeAspect="1"/>
          </p:cNvPicPr>
          <p:nvPr/>
        </p:nvPicPr>
        <p:blipFill>
          <a:blip r:embed="rId4" cstate="print"/>
          <a:stretch>
            <a:fillRect/>
          </a:stretch>
        </p:blipFill>
        <p:spPr>
          <a:xfrm>
            <a:off x="251520" y="5733258"/>
            <a:ext cx="933021" cy="745308"/>
          </a:xfrm>
          <a:prstGeom prst="rect">
            <a:avLst/>
          </a:prstGeom>
        </p:spPr>
      </p:pic>
      <p:sp>
        <p:nvSpPr>
          <p:cNvPr id="6" name="Retângulo 5"/>
          <p:cNvSpPr/>
          <p:nvPr/>
        </p:nvSpPr>
        <p:spPr>
          <a:xfrm>
            <a:off x="0" y="-32475"/>
            <a:ext cx="9144000" cy="584775"/>
          </a:xfrm>
          <a:prstGeom prst="rect">
            <a:avLst/>
          </a:prstGeom>
          <a:solidFill>
            <a:schemeClr val="accent1"/>
          </a:solidFill>
        </p:spPr>
        <p:txBody>
          <a:bodyPr wrap="square">
            <a:spAutoFit/>
          </a:bodyPr>
          <a:lstStyle/>
          <a:p>
            <a:pPr algn="ctr" eaLnBrk="1" hangingPunct="1"/>
            <a:r>
              <a:rPr lang="pt-BR" sz="3200" dirty="0" smtClean="0">
                <a:solidFill>
                  <a:schemeClr val="bg1"/>
                </a:solidFill>
                <a:latin typeface="Times New Roman" pitchFamily="18" charset="0"/>
                <a:cs typeface="Times New Roman" pitchFamily="18" charset="0"/>
              </a:rPr>
              <a:t>Gerenciamento </a:t>
            </a:r>
            <a:endParaRPr lang="pt-BR" sz="3200" dirty="0">
              <a:solidFill>
                <a:schemeClr val="bg1"/>
              </a:solidFill>
              <a:latin typeface="Times New Roman" pitchFamily="18" charset="0"/>
              <a:cs typeface="Times New Roman" pitchFamily="18" charset="0"/>
            </a:endParaRPr>
          </a:p>
        </p:txBody>
      </p:sp>
      <p:pic>
        <p:nvPicPr>
          <p:cNvPr id="2058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2300"/>
            <a:ext cx="9144000" cy="2963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ela 1"/>
          <p:cNvGraphicFramePr>
            <a:graphicFrameLocks noGrp="1"/>
          </p:cNvGraphicFramePr>
          <p:nvPr>
            <p:extLst>
              <p:ext uri="{D42A27DB-BD31-4B8C-83A1-F6EECF244321}">
                <p14:modId xmlns:p14="http://schemas.microsoft.com/office/powerpoint/2010/main" val="847036534"/>
              </p:ext>
            </p:extLst>
          </p:nvPr>
        </p:nvGraphicFramePr>
        <p:xfrm>
          <a:off x="107504" y="3573015"/>
          <a:ext cx="8928992" cy="2985222"/>
        </p:xfrm>
        <a:graphic>
          <a:graphicData uri="http://schemas.openxmlformats.org/drawingml/2006/table">
            <a:tbl>
              <a:tblPr>
                <a:tableStyleId>{5C22544A-7EE6-4342-B048-85BDC9FD1C3A}</a:tableStyleId>
              </a:tblPr>
              <a:tblGrid>
                <a:gridCol w="8928992"/>
              </a:tblGrid>
              <a:tr h="654751">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1.3.2.1 Verificar </a:t>
                      </a:r>
                      <a:r>
                        <a:rPr lang="pt-BR" sz="1600" u="none" strike="noStrike" dirty="0">
                          <a:effectLst/>
                          <a:latin typeface="Times New Roman" panose="02020603050405020304" pitchFamily="18" charset="0"/>
                          <a:cs typeface="Times New Roman" panose="02020603050405020304" pitchFamily="18" charset="0"/>
                        </a:rPr>
                        <a:t>se a empresa está registrando as medições de desempenho determinadas no item "Indicadores"   , por local avaliado.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366217">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1.3.2.2 Verificar </a:t>
                      </a:r>
                      <a:r>
                        <a:rPr lang="pt-BR" sz="1600" u="none" strike="noStrike" dirty="0">
                          <a:effectLst/>
                          <a:latin typeface="Times New Roman" panose="02020603050405020304" pitchFamily="18" charset="0"/>
                          <a:cs typeface="Times New Roman" panose="02020603050405020304" pitchFamily="18" charset="0"/>
                        </a:rPr>
                        <a:t>se o processo está disponível no local avaliado.</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53267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1.3.2.3 Verificar </a:t>
                      </a:r>
                      <a:r>
                        <a:rPr lang="pt-BR" sz="1600" u="none" strike="noStrike" dirty="0">
                          <a:effectLst/>
                          <a:latin typeface="Times New Roman" panose="02020603050405020304" pitchFamily="18" charset="0"/>
                          <a:cs typeface="Times New Roman" panose="02020603050405020304" pitchFamily="18" charset="0"/>
                        </a:rPr>
                        <a:t>se as metas acordadas com os  clientes  foram atingidas.</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632556">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1.3.2.4 Verificar </a:t>
                      </a:r>
                      <a:r>
                        <a:rPr lang="pt-BR" sz="1600" u="none" strike="noStrike" dirty="0">
                          <a:effectLst/>
                          <a:latin typeface="Times New Roman" panose="02020603050405020304" pitchFamily="18" charset="0"/>
                          <a:cs typeface="Times New Roman" panose="02020603050405020304" pitchFamily="18" charset="0"/>
                        </a:rPr>
                        <a:t>se clientes recebem informes de indicadores em reuniões de avaliação de desempenho ou outra forma.</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r h="799019">
                <a:tc>
                  <a:txBody>
                    <a:bodyPr/>
                    <a:lstStyle/>
                    <a:p>
                      <a:pPr algn="just" fontAlgn="ctr"/>
                      <a:r>
                        <a:rPr lang="pt-BR" sz="1600" u="none" strike="noStrike" dirty="0" smtClean="0">
                          <a:effectLst/>
                          <a:latin typeface="Times New Roman" panose="02020603050405020304" pitchFamily="18" charset="0"/>
                          <a:cs typeface="Times New Roman" panose="02020603050405020304" pitchFamily="18" charset="0"/>
                        </a:rPr>
                        <a:t>1.2.3.5 Os </a:t>
                      </a:r>
                      <a:r>
                        <a:rPr lang="pt-BR" sz="1600" u="none" strike="noStrike" dirty="0">
                          <a:effectLst/>
                          <a:latin typeface="Times New Roman" panose="02020603050405020304" pitchFamily="18" charset="0"/>
                          <a:cs typeface="Times New Roman" panose="02020603050405020304" pitchFamily="18" charset="0"/>
                        </a:rPr>
                        <a:t>indicadores de segurança são obrigatórios para empresas de qualquer risco e porte, que possuam empregados pelo regime CLT, conforme NR 4 quadros III e IV.</a:t>
                      </a:r>
                      <a:endParaRPr lang="pt-BR"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9133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2505</TotalTime>
  <Words>21578</Words>
  <Application>Microsoft Office PowerPoint</Application>
  <PresentationFormat>Apresentação na tela (4:3)</PresentationFormat>
  <Paragraphs>1299</Paragraphs>
  <Slides>249</Slides>
  <Notes>13</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249</vt:i4>
      </vt:variant>
    </vt:vector>
  </HeadingPairs>
  <TitlesOfParts>
    <vt:vector size="252" baseType="lpstr">
      <vt:lpstr>Personalizar design</vt:lpstr>
      <vt:lpstr>Tema do Office</vt:lpstr>
      <vt:lpstr>CorelDRAW</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Processo para a Qualificação SASSMAQ ou AR, ou ambos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Adriana</dc:creator>
  <cp:lastModifiedBy>Eva</cp:lastModifiedBy>
  <cp:revision>286</cp:revision>
  <dcterms:created xsi:type="dcterms:W3CDTF">2014-02-03T18:35:38Z</dcterms:created>
  <dcterms:modified xsi:type="dcterms:W3CDTF">2014-10-20T21:28:11Z</dcterms:modified>
</cp:coreProperties>
</file>