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Lst>
  <p:notesMasterIdLst>
    <p:notesMasterId r:id="rId277"/>
  </p:notesMasterIdLst>
  <p:handoutMasterIdLst>
    <p:handoutMasterId r:id="rId278"/>
  </p:handoutMasterIdLst>
  <p:sldIdLst>
    <p:sldId id="259" r:id="rId3"/>
    <p:sldId id="536" r:id="rId4"/>
    <p:sldId id="262" r:id="rId5"/>
    <p:sldId id="263" r:id="rId6"/>
    <p:sldId id="264" r:id="rId7"/>
    <p:sldId id="265" r:id="rId8"/>
    <p:sldId id="297" r:id="rId9"/>
    <p:sldId id="266" r:id="rId10"/>
    <p:sldId id="267" r:id="rId11"/>
    <p:sldId id="562" r:id="rId12"/>
    <p:sldId id="615" r:id="rId13"/>
    <p:sldId id="639" r:id="rId14"/>
    <p:sldId id="614" r:id="rId15"/>
    <p:sldId id="621" r:id="rId16"/>
    <p:sldId id="616" r:id="rId17"/>
    <p:sldId id="617"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4" r:id="rId31"/>
    <p:sldId id="635" r:id="rId32"/>
    <p:sldId id="765" r:id="rId33"/>
    <p:sldId id="766" r:id="rId34"/>
    <p:sldId id="261" r:id="rId35"/>
    <p:sldId id="767" r:id="rId36"/>
    <p:sldId id="638" r:id="rId37"/>
    <p:sldId id="538" r:id="rId38"/>
    <p:sldId id="640" r:id="rId39"/>
    <p:sldId id="761" r:id="rId40"/>
    <p:sldId id="760" r:id="rId41"/>
    <p:sldId id="541" r:id="rId42"/>
    <p:sldId id="643" r:id="rId43"/>
    <p:sldId id="644" r:id="rId44"/>
    <p:sldId id="645" r:id="rId45"/>
    <p:sldId id="542" r:id="rId46"/>
    <p:sldId id="641" r:id="rId47"/>
    <p:sldId id="642" r:id="rId48"/>
    <p:sldId id="659" r:id="rId49"/>
    <p:sldId id="543" r:id="rId50"/>
    <p:sldId id="646" r:id="rId51"/>
    <p:sldId id="544" r:id="rId52"/>
    <p:sldId id="545" r:id="rId53"/>
    <p:sldId id="647" r:id="rId54"/>
    <p:sldId id="648" r:id="rId55"/>
    <p:sldId id="650" r:id="rId56"/>
    <p:sldId id="546" r:id="rId57"/>
    <p:sldId id="547" r:id="rId58"/>
    <p:sldId id="651" r:id="rId59"/>
    <p:sldId id="548" r:id="rId60"/>
    <p:sldId id="652" r:id="rId61"/>
    <p:sldId id="329" r:id="rId62"/>
    <p:sldId id="549" r:id="rId63"/>
    <p:sldId id="762" r:id="rId64"/>
    <p:sldId id="658" r:id="rId65"/>
    <p:sldId id="551" r:id="rId66"/>
    <p:sldId id="552" r:id="rId67"/>
    <p:sldId id="653" r:id="rId68"/>
    <p:sldId id="654" r:id="rId69"/>
    <p:sldId id="655" r:id="rId70"/>
    <p:sldId id="656" r:id="rId71"/>
    <p:sldId id="657" r:id="rId72"/>
    <p:sldId id="953" r:id="rId73"/>
    <p:sldId id="954" r:id="rId74"/>
    <p:sldId id="955" r:id="rId75"/>
    <p:sldId id="956" r:id="rId76"/>
    <p:sldId id="957" r:id="rId77"/>
    <p:sldId id="958" r:id="rId78"/>
    <p:sldId id="959" r:id="rId79"/>
    <p:sldId id="960" r:id="rId80"/>
    <p:sldId id="961" r:id="rId81"/>
    <p:sldId id="962" r:id="rId82"/>
    <p:sldId id="963" r:id="rId83"/>
    <p:sldId id="964" r:id="rId84"/>
    <p:sldId id="965" r:id="rId85"/>
    <p:sldId id="966" r:id="rId86"/>
    <p:sldId id="358" r:id="rId87"/>
    <p:sldId id="357" r:id="rId88"/>
    <p:sldId id="356" r:id="rId89"/>
    <p:sldId id="355" r:id="rId90"/>
    <p:sldId id="354" r:id="rId91"/>
    <p:sldId id="353" r:id="rId92"/>
    <p:sldId id="359" r:id="rId93"/>
    <p:sldId id="769" r:id="rId94"/>
    <p:sldId id="770" r:id="rId95"/>
    <p:sldId id="771" r:id="rId96"/>
    <p:sldId id="772" r:id="rId97"/>
    <p:sldId id="773" r:id="rId98"/>
    <p:sldId id="774" r:id="rId99"/>
    <p:sldId id="775" r:id="rId100"/>
    <p:sldId id="776" r:id="rId101"/>
    <p:sldId id="777" r:id="rId102"/>
    <p:sldId id="778" r:id="rId103"/>
    <p:sldId id="779" r:id="rId104"/>
    <p:sldId id="780" r:id="rId105"/>
    <p:sldId id="781" r:id="rId106"/>
    <p:sldId id="782" r:id="rId107"/>
    <p:sldId id="783" r:id="rId108"/>
    <p:sldId id="784" r:id="rId109"/>
    <p:sldId id="785" r:id="rId110"/>
    <p:sldId id="786" r:id="rId111"/>
    <p:sldId id="787" r:id="rId112"/>
    <p:sldId id="788" r:id="rId113"/>
    <p:sldId id="789" r:id="rId114"/>
    <p:sldId id="790" r:id="rId115"/>
    <p:sldId id="791" r:id="rId116"/>
    <p:sldId id="792" r:id="rId117"/>
    <p:sldId id="793" r:id="rId118"/>
    <p:sldId id="794" r:id="rId119"/>
    <p:sldId id="795" r:id="rId120"/>
    <p:sldId id="796" r:id="rId121"/>
    <p:sldId id="797" r:id="rId122"/>
    <p:sldId id="798" r:id="rId123"/>
    <p:sldId id="799" r:id="rId124"/>
    <p:sldId id="800" r:id="rId125"/>
    <p:sldId id="801" r:id="rId126"/>
    <p:sldId id="802" r:id="rId127"/>
    <p:sldId id="803" r:id="rId128"/>
    <p:sldId id="804" r:id="rId129"/>
    <p:sldId id="805" r:id="rId130"/>
    <p:sldId id="806" r:id="rId131"/>
    <p:sldId id="807" r:id="rId132"/>
    <p:sldId id="808" r:id="rId133"/>
    <p:sldId id="809" r:id="rId134"/>
    <p:sldId id="810" r:id="rId135"/>
    <p:sldId id="811" r:id="rId136"/>
    <p:sldId id="812" r:id="rId137"/>
    <p:sldId id="813" r:id="rId138"/>
    <p:sldId id="814" r:id="rId139"/>
    <p:sldId id="815" r:id="rId140"/>
    <p:sldId id="817" r:id="rId141"/>
    <p:sldId id="818" r:id="rId142"/>
    <p:sldId id="819" r:id="rId143"/>
    <p:sldId id="820" r:id="rId144"/>
    <p:sldId id="821" r:id="rId145"/>
    <p:sldId id="822" r:id="rId146"/>
    <p:sldId id="823" r:id="rId147"/>
    <p:sldId id="824" r:id="rId148"/>
    <p:sldId id="825" r:id="rId149"/>
    <p:sldId id="826" r:id="rId150"/>
    <p:sldId id="827" r:id="rId151"/>
    <p:sldId id="828" r:id="rId152"/>
    <p:sldId id="829" r:id="rId153"/>
    <p:sldId id="830" r:id="rId154"/>
    <p:sldId id="831" r:id="rId155"/>
    <p:sldId id="832" r:id="rId156"/>
    <p:sldId id="833" r:id="rId157"/>
    <p:sldId id="834" r:id="rId158"/>
    <p:sldId id="835" r:id="rId159"/>
    <p:sldId id="836" r:id="rId160"/>
    <p:sldId id="837" r:id="rId161"/>
    <p:sldId id="838" r:id="rId162"/>
    <p:sldId id="839" r:id="rId163"/>
    <p:sldId id="840" r:id="rId164"/>
    <p:sldId id="841" r:id="rId165"/>
    <p:sldId id="842" r:id="rId166"/>
    <p:sldId id="843" r:id="rId167"/>
    <p:sldId id="844" r:id="rId168"/>
    <p:sldId id="845" r:id="rId169"/>
    <p:sldId id="846" r:id="rId170"/>
    <p:sldId id="847" r:id="rId171"/>
    <p:sldId id="848" r:id="rId172"/>
    <p:sldId id="849" r:id="rId173"/>
    <p:sldId id="850" r:id="rId174"/>
    <p:sldId id="851" r:id="rId175"/>
    <p:sldId id="852" r:id="rId176"/>
    <p:sldId id="853" r:id="rId177"/>
    <p:sldId id="854" r:id="rId178"/>
    <p:sldId id="855" r:id="rId179"/>
    <p:sldId id="856" r:id="rId180"/>
    <p:sldId id="857" r:id="rId181"/>
    <p:sldId id="858" r:id="rId182"/>
    <p:sldId id="859" r:id="rId183"/>
    <p:sldId id="860" r:id="rId184"/>
    <p:sldId id="861" r:id="rId185"/>
    <p:sldId id="862" r:id="rId186"/>
    <p:sldId id="863" r:id="rId187"/>
    <p:sldId id="864" r:id="rId188"/>
    <p:sldId id="865" r:id="rId189"/>
    <p:sldId id="866" r:id="rId190"/>
    <p:sldId id="867" r:id="rId191"/>
    <p:sldId id="868" r:id="rId192"/>
    <p:sldId id="869" r:id="rId193"/>
    <p:sldId id="870" r:id="rId194"/>
    <p:sldId id="871" r:id="rId195"/>
    <p:sldId id="872" r:id="rId196"/>
    <p:sldId id="873" r:id="rId197"/>
    <p:sldId id="874" r:id="rId198"/>
    <p:sldId id="875" r:id="rId199"/>
    <p:sldId id="876" r:id="rId200"/>
    <p:sldId id="877" r:id="rId201"/>
    <p:sldId id="878" r:id="rId202"/>
    <p:sldId id="879" r:id="rId203"/>
    <p:sldId id="880" r:id="rId204"/>
    <p:sldId id="881" r:id="rId205"/>
    <p:sldId id="882" r:id="rId206"/>
    <p:sldId id="883" r:id="rId207"/>
    <p:sldId id="884" r:id="rId208"/>
    <p:sldId id="885" r:id="rId209"/>
    <p:sldId id="886" r:id="rId210"/>
    <p:sldId id="887" r:id="rId211"/>
    <p:sldId id="888" r:id="rId212"/>
    <p:sldId id="889" r:id="rId213"/>
    <p:sldId id="890" r:id="rId214"/>
    <p:sldId id="891" r:id="rId215"/>
    <p:sldId id="892" r:id="rId216"/>
    <p:sldId id="893" r:id="rId217"/>
    <p:sldId id="894" r:id="rId218"/>
    <p:sldId id="895" r:id="rId219"/>
    <p:sldId id="896" r:id="rId220"/>
    <p:sldId id="897" r:id="rId221"/>
    <p:sldId id="898" r:id="rId222"/>
    <p:sldId id="899" r:id="rId223"/>
    <p:sldId id="900" r:id="rId224"/>
    <p:sldId id="901" r:id="rId225"/>
    <p:sldId id="902" r:id="rId226"/>
    <p:sldId id="903" r:id="rId227"/>
    <p:sldId id="904" r:id="rId228"/>
    <p:sldId id="905" r:id="rId229"/>
    <p:sldId id="906" r:id="rId230"/>
    <p:sldId id="907" r:id="rId231"/>
    <p:sldId id="908" r:id="rId232"/>
    <p:sldId id="909" r:id="rId233"/>
    <p:sldId id="910" r:id="rId234"/>
    <p:sldId id="911" r:id="rId235"/>
    <p:sldId id="912" r:id="rId236"/>
    <p:sldId id="913" r:id="rId237"/>
    <p:sldId id="914" r:id="rId238"/>
    <p:sldId id="915" r:id="rId239"/>
    <p:sldId id="916" r:id="rId240"/>
    <p:sldId id="917" r:id="rId241"/>
    <p:sldId id="918" r:id="rId242"/>
    <p:sldId id="919" r:id="rId243"/>
    <p:sldId id="920" r:id="rId244"/>
    <p:sldId id="921" r:id="rId245"/>
    <p:sldId id="922" r:id="rId246"/>
    <p:sldId id="923" r:id="rId247"/>
    <p:sldId id="924" r:id="rId248"/>
    <p:sldId id="925" r:id="rId249"/>
    <p:sldId id="926" r:id="rId250"/>
    <p:sldId id="927" r:id="rId251"/>
    <p:sldId id="928" r:id="rId252"/>
    <p:sldId id="929" r:id="rId253"/>
    <p:sldId id="930" r:id="rId254"/>
    <p:sldId id="931" r:id="rId255"/>
    <p:sldId id="932" r:id="rId256"/>
    <p:sldId id="933" r:id="rId257"/>
    <p:sldId id="934" r:id="rId258"/>
    <p:sldId id="935" r:id="rId259"/>
    <p:sldId id="936" r:id="rId260"/>
    <p:sldId id="937" r:id="rId261"/>
    <p:sldId id="938" r:id="rId262"/>
    <p:sldId id="939" r:id="rId263"/>
    <p:sldId id="940" r:id="rId264"/>
    <p:sldId id="941" r:id="rId265"/>
    <p:sldId id="942" r:id="rId266"/>
    <p:sldId id="943" r:id="rId267"/>
    <p:sldId id="944" r:id="rId268"/>
    <p:sldId id="945" r:id="rId269"/>
    <p:sldId id="946" r:id="rId270"/>
    <p:sldId id="947" r:id="rId271"/>
    <p:sldId id="967" r:id="rId272"/>
    <p:sldId id="948" r:id="rId273"/>
    <p:sldId id="949" r:id="rId274"/>
    <p:sldId id="950" r:id="rId275"/>
    <p:sldId id="968" r:id="rId276"/>
  </p:sldIdLst>
  <p:sldSz cx="9144000" cy="5143500" type="screen16x9"/>
  <p:notesSz cx="6858000" cy="9686925"/>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3" autoAdjust="0"/>
    <p:restoredTop sz="94660"/>
  </p:normalViewPr>
  <p:slideViewPr>
    <p:cSldViewPr>
      <p:cViewPr>
        <p:scale>
          <a:sx n="100" d="100"/>
          <a:sy n="100" d="100"/>
        </p:scale>
        <p:origin x="-390" y="15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974" y="-102"/>
      </p:cViewPr>
      <p:guideLst>
        <p:guide orient="horz" pos="3051"/>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presProps" Target="pres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viewProps" Target="viewProps.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slide" Target="slides/slide242.xml"/><Relationship Id="rId249" Type="http://schemas.openxmlformats.org/officeDocument/2006/relationships/slide" Target="slides/slide24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260" Type="http://schemas.openxmlformats.org/officeDocument/2006/relationships/slide" Target="slides/slide258.xml"/><Relationship Id="rId265" Type="http://schemas.openxmlformats.org/officeDocument/2006/relationships/slide" Target="slides/slide263.xml"/><Relationship Id="rId281"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71" Type="http://schemas.openxmlformats.org/officeDocument/2006/relationships/slide" Target="slides/slide269.xml"/><Relationship Id="rId276" Type="http://schemas.openxmlformats.org/officeDocument/2006/relationships/slide" Target="slides/slide274.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notesMaster" Target="notesMasters/notesMaster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handoutMaster" Target="handoutMasters/handoutMaster1.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va\Documents\ABIQUIM\numeros%20da%20log&#237;tic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va\Documents\ABIQUIM\numeros%20da%20log&#237;tic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va\Documents\ABIQUIM\numeros%20da%20log&#237;ti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Frota por categoria</a:t>
            </a:r>
            <a:r>
              <a:rPr lang="pt-BR" baseline="0"/>
              <a:t> de empresa</a:t>
            </a:r>
            <a:endParaRPr lang="pt-B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Plan1!$E$32</c:f>
              <c:strCache>
                <c:ptCount val="1"/>
                <c:pt idx="0">
                  <c:v>TAC</c:v>
                </c:pt>
              </c:strCache>
            </c:strRef>
          </c:tx>
          <c:invertIfNegative val="0"/>
          <c:cat>
            <c:strRef>
              <c:f>Plan1!$D$33:$D$38</c:f>
              <c:strCache>
                <c:ptCount val="6"/>
                <c:pt idx="0">
                  <c:v>caminhão leve ( 3,5 a 7,99 t)</c:v>
                </c:pt>
                <c:pt idx="1">
                  <c:v>caminhão simples ( 8 a 29 t )</c:v>
                </c:pt>
                <c:pt idx="2">
                  <c:v>caminhão trator </c:v>
                </c:pt>
                <c:pt idx="3">
                  <c:v>caminhão trator truckado</c:v>
                </c:pt>
                <c:pt idx="4">
                  <c:v>utilitários  ( 1,5 a 3,4 t )</c:v>
                </c:pt>
                <c:pt idx="5">
                  <c:v>utiliários leves ( 0,5 a 1,49 t) </c:v>
                </c:pt>
              </c:strCache>
            </c:strRef>
          </c:cat>
          <c:val>
            <c:numRef>
              <c:f>Plan1!$E$33:$E$38</c:f>
              <c:numCache>
                <c:formatCode>#,##0</c:formatCode>
                <c:ptCount val="6"/>
                <c:pt idx="0">
                  <c:v>142660</c:v>
                </c:pt>
                <c:pt idx="1">
                  <c:v>460618</c:v>
                </c:pt>
                <c:pt idx="2">
                  <c:v>144228</c:v>
                </c:pt>
                <c:pt idx="3">
                  <c:v>952</c:v>
                </c:pt>
                <c:pt idx="4">
                  <c:v>64640</c:v>
                </c:pt>
                <c:pt idx="5">
                  <c:v>27441</c:v>
                </c:pt>
              </c:numCache>
            </c:numRef>
          </c:val>
        </c:ser>
        <c:ser>
          <c:idx val="1"/>
          <c:order val="1"/>
          <c:tx>
            <c:strRef>
              <c:f>Plan1!$F$32</c:f>
              <c:strCache>
                <c:ptCount val="1"/>
                <c:pt idx="0">
                  <c:v>ETC</c:v>
                </c:pt>
              </c:strCache>
            </c:strRef>
          </c:tx>
          <c:invertIfNegative val="0"/>
          <c:cat>
            <c:strRef>
              <c:f>Plan1!$D$33:$D$38</c:f>
              <c:strCache>
                <c:ptCount val="6"/>
                <c:pt idx="0">
                  <c:v>caminhão leve ( 3,5 a 7,99 t)</c:v>
                </c:pt>
                <c:pt idx="1">
                  <c:v>caminhão simples ( 8 a 29 t )</c:v>
                </c:pt>
                <c:pt idx="2">
                  <c:v>caminhão trator </c:v>
                </c:pt>
                <c:pt idx="3">
                  <c:v>caminhão trator truckado</c:v>
                </c:pt>
                <c:pt idx="4">
                  <c:v>utilitários  ( 1,5 a 3,4 t )</c:v>
                </c:pt>
                <c:pt idx="5">
                  <c:v>utiliários leves ( 0,5 a 1,49 t) </c:v>
                </c:pt>
              </c:strCache>
            </c:strRef>
          </c:cat>
          <c:val>
            <c:numRef>
              <c:f>Plan1!$F$33:$F$38</c:f>
              <c:numCache>
                <c:formatCode>#,##0</c:formatCode>
                <c:ptCount val="6"/>
                <c:pt idx="0">
                  <c:v>58491</c:v>
                </c:pt>
                <c:pt idx="1">
                  <c:v>260792</c:v>
                </c:pt>
                <c:pt idx="2">
                  <c:v>321191</c:v>
                </c:pt>
                <c:pt idx="3">
                  <c:v>2453</c:v>
                </c:pt>
                <c:pt idx="4">
                  <c:v>30353</c:v>
                </c:pt>
                <c:pt idx="5">
                  <c:v>12718</c:v>
                </c:pt>
              </c:numCache>
            </c:numRef>
          </c:val>
        </c:ser>
        <c:ser>
          <c:idx val="2"/>
          <c:order val="2"/>
          <c:tx>
            <c:strRef>
              <c:f>Plan1!$G$32</c:f>
              <c:strCache>
                <c:ptCount val="1"/>
                <c:pt idx="0">
                  <c:v>CTC</c:v>
                </c:pt>
              </c:strCache>
            </c:strRef>
          </c:tx>
          <c:invertIfNegative val="0"/>
          <c:cat>
            <c:strRef>
              <c:f>Plan1!$D$33:$D$38</c:f>
              <c:strCache>
                <c:ptCount val="6"/>
                <c:pt idx="0">
                  <c:v>caminhão leve ( 3,5 a 7,99 t)</c:v>
                </c:pt>
                <c:pt idx="1">
                  <c:v>caminhão simples ( 8 a 29 t )</c:v>
                </c:pt>
                <c:pt idx="2">
                  <c:v>caminhão trator </c:v>
                </c:pt>
                <c:pt idx="3">
                  <c:v>caminhão trator truckado</c:v>
                </c:pt>
                <c:pt idx="4">
                  <c:v>utilitários  ( 1,5 a 3,4 t )</c:v>
                </c:pt>
                <c:pt idx="5">
                  <c:v>utiliários leves ( 0,5 a 1,49 t) </c:v>
                </c:pt>
              </c:strCache>
            </c:strRef>
          </c:cat>
          <c:val>
            <c:numRef>
              <c:f>Plan1!$G$33:$G$38</c:f>
              <c:numCache>
                <c:formatCode>#,##0</c:formatCode>
                <c:ptCount val="6"/>
                <c:pt idx="0">
                  <c:v>710</c:v>
                </c:pt>
                <c:pt idx="1">
                  <c:v>3147</c:v>
                </c:pt>
                <c:pt idx="2">
                  <c:v>5946</c:v>
                </c:pt>
                <c:pt idx="3">
                  <c:v>80</c:v>
                </c:pt>
                <c:pt idx="4">
                  <c:v>244</c:v>
                </c:pt>
                <c:pt idx="5">
                  <c:v>133</c:v>
                </c:pt>
              </c:numCache>
            </c:numRef>
          </c:val>
        </c:ser>
        <c:dLbls>
          <c:showLegendKey val="0"/>
          <c:showVal val="0"/>
          <c:showCatName val="0"/>
          <c:showSerName val="0"/>
          <c:showPercent val="0"/>
          <c:showBubbleSize val="0"/>
        </c:dLbls>
        <c:gapWidth val="150"/>
        <c:shape val="cylinder"/>
        <c:axId val="53854976"/>
        <c:axId val="53856512"/>
        <c:axId val="0"/>
      </c:bar3DChart>
      <c:catAx>
        <c:axId val="53854976"/>
        <c:scaling>
          <c:orientation val="minMax"/>
        </c:scaling>
        <c:delete val="0"/>
        <c:axPos val="l"/>
        <c:majorTickMark val="out"/>
        <c:minorTickMark val="none"/>
        <c:tickLblPos val="nextTo"/>
        <c:crossAx val="53856512"/>
        <c:crosses val="autoZero"/>
        <c:auto val="1"/>
        <c:lblAlgn val="ctr"/>
        <c:lblOffset val="100"/>
        <c:noMultiLvlLbl val="0"/>
      </c:catAx>
      <c:valAx>
        <c:axId val="53856512"/>
        <c:scaling>
          <c:orientation val="minMax"/>
        </c:scaling>
        <c:delete val="0"/>
        <c:axPos val="b"/>
        <c:majorGridlines/>
        <c:numFmt formatCode="#,##0" sourceLinked="1"/>
        <c:majorTickMark val="out"/>
        <c:minorTickMark val="none"/>
        <c:tickLblPos val="nextTo"/>
        <c:crossAx val="53854976"/>
        <c:crosses val="autoZero"/>
        <c:crossBetween val="between"/>
      </c:valAx>
      <c:dTable>
        <c:showHorzBorder val="1"/>
        <c:showVertBorder val="1"/>
        <c:showOutline val="1"/>
        <c:showKeys val="1"/>
      </c:dTable>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pt-BR"/>
              <a:t>Número</a:t>
            </a:r>
            <a:r>
              <a:rPr lang="pt-BR" baseline="0"/>
              <a:t> de empresas de transporte - por categoria x 1.000</a:t>
            </a:r>
            <a:endParaRPr lang="pt-B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Pt>
            <c:idx val="0"/>
            <c:invertIfNegative val="0"/>
            <c:bubble3D val="0"/>
            <c:spPr>
              <a:solidFill>
                <a:srgbClr val="C00000"/>
              </a:solidFill>
            </c:spPr>
          </c:dPt>
          <c:dLbls>
            <c:dLbl>
              <c:idx val="2"/>
              <c:layout>
                <c:manualLayout>
                  <c:x val="2.5000000000000001E-2"/>
                  <c:y val="-1.851851851851856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Plan1!$A$83:$A$85</c:f>
              <c:strCache>
                <c:ptCount val="3"/>
                <c:pt idx="0">
                  <c:v>ETC</c:v>
                </c:pt>
                <c:pt idx="1">
                  <c:v>TAC</c:v>
                </c:pt>
                <c:pt idx="2">
                  <c:v>CTC</c:v>
                </c:pt>
              </c:strCache>
            </c:strRef>
          </c:cat>
          <c:val>
            <c:numRef>
              <c:f>Plan1!$B$83:$B$85</c:f>
              <c:numCache>
                <c:formatCode>General</c:formatCode>
                <c:ptCount val="3"/>
                <c:pt idx="0">
                  <c:v>159.77199999999999</c:v>
                </c:pt>
                <c:pt idx="1">
                  <c:v>815.226</c:v>
                </c:pt>
                <c:pt idx="2">
                  <c:v>0.39500000000000002</c:v>
                </c:pt>
              </c:numCache>
            </c:numRef>
          </c:val>
        </c:ser>
        <c:dLbls>
          <c:showLegendKey val="0"/>
          <c:showVal val="1"/>
          <c:showCatName val="0"/>
          <c:showSerName val="0"/>
          <c:showPercent val="0"/>
          <c:showBubbleSize val="0"/>
        </c:dLbls>
        <c:gapWidth val="150"/>
        <c:shape val="box"/>
        <c:axId val="54104832"/>
        <c:axId val="54112256"/>
        <c:axId val="0"/>
      </c:bar3DChart>
      <c:catAx>
        <c:axId val="54104832"/>
        <c:scaling>
          <c:orientation val="minMax"/>
        </c:scaling>
        <c:delete val="0"/>
        <c:axPos val="l"/>
        <c:majorTickMark val="out"/>
        <c:minorTickMark val="none"/>
        <c:tickLblPos val="nextTo"/>
        <c:crossAx val="54112256"/>
        <c:crosses val="autoZero"/>
        <c:auto val="1"/>
        <c:lblAlgn val="ctr"/>
        <c:lblOffset val="100"/>
        <c:noMultiLvlLbl val="0"/>
      </c:catAx>
      <c:valAx>
        <c:axId val="54112256"/>
        <c:scaling>
          <c:orientation val="minMax"/>
        </c:scaling>
        <c:delete val="0"/>
        <c:axPos val="b"/>
        <c:majorGridlines/>
        <c:numFmt formatCode="General" sourceLinked="1"/>
        <c:majorTickMark val="out"/>
        <c:minorTickMark val="none"/>
        <c:tickLblPos val="nextTo"/>
        <c:crossAx val="54104832"/>
        <c:crosses val="autoZero"/>
        <c:crossBetween val="between"/>
      </c:valAx>
      <c:dTable>
        <c:showHorzBorder val="1"/>
        <c:showVertBorder val="1"/>
        <c:showOutline val="1"/>
        <c:showKeys val="0"/>
      </c:dTable>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2795866239521847"/>
          <c:y val="7.6507360857748966E-2"/>
          <c:w val="0.84024799433602837"/>
          <c:h val="0.75869057072005419"/>
        </c:manualLayout>
      </c:layout>
      <c:lineChart>
        <c:grouping val="stacked"/>
        <c:varyColors val="0"/>
        <c:ser>
          <c:idx val="0"/>
          <c:order val="0"/>
          <c:marker>
            <c:symbol val="none"/>
          </c:marker>
          <c:dLbls>
            <c:dLblPos val="l"/>
            <c:showLegendKey val="0"/>
            <c:showVal val="1"/>
            <c:showCatName val="0"/>
            <c:showSerName val="0"/>
            <c:showPercent val="0"/>
            <c:showBubbleSize val="0"/>
            <c:showLeaderLines val="0"/>
          </c:dLbls>
          <c:cat>
            <c:strRef>
              <c:f>Plan1!$A$58:$A$61</c:f>
              <c:strCache>
                <c:ptCount val="4"/>
                <c:pt idx="0">
                  <c:v>ETC</c:v>
                </c:pt>
                <c:pt idx="1">
                  <c:v>TAC</c:v>
                </c:pt>
                <c:pt idx="2">
                  <c:v>CTC</c:v>
                </c:pt>
                <c:pt idx="3">
                  <c:v>Md NAC.</c:v>
                </c:pt>
              </c:strCache>
            </c:strRef>
          </c:cat>
          <c:val>
            <c:numRef>
              <c:f>Plan1!$B$58:$B$61</c:f>
              <c:numCache>
                <c:formatCode>General</c:formatCode>
                <c:ptCount val="4"/>
                <c:pt idx="0">
                  <c:v>9</c:v>
                </c:pt>
                <c:pt idx="1">
                  <c:v>20.399999999999999</c:v>
                </c:pt>
                <c:pt idx="2">
                  <c:v>12.7</c:v>
                </c:pt>
                <c:pt idx="3">
                  <c:v>14</c:v>
                </c:pt>
              </c:numCache>
            </c:numRef>
          </c:val>
          <c:smooth val="0"/>
        </c:ser>
        <c:dLbls>
          <c:showLegendKey val="0"/>
          <c:showVal val="0"/>
          <c:showCatName val="0"/>
          <c:showSerName val="0"/>
          <c:showPercent val="0"/>
          <c:showBubbleSize val="0"/>
        </c:dLbls>
        <c:marker val="1"/>
        <c:smooth val="0"/>
        <c:axId val="54209536"/>
        <c:axId val="54219520"/>
      </c:lineChart>
      <c:catAx>
        <c:axId val="54209536"/>
        <c:scaling>
          <c:orientation val="minMax"/>
        </c:scaling>
        <c:delete val="0"/>
        <c:axPos val="b"/>
        <c:majorTickMark val="none"/>
        <c:minorTickMark val="none"/>
        <c:tickLblPos val="nextTo"/>
        <c:crossAx val="54219520"/>
        <c:crosses val="autoZero"/>
        <c:auto val="1"/>
        <c:lblAlgn val="ctr"/>
        <c:lblOffset val="100"/>
        <c:noMultiLvlLbl val="0"/>
      </c:catAx>
      <c:valAx>
        <c:axId val="54219520"/>
        <c:scaling>
          <c:orientation val="minMax"/>
        </c:scaling>
        <c:delete val="0"/>
        <c:axPos val="l"/>
        <c:majorGridlines/>
        <c:title>
          <c:tx>
            <c:rich>
              <a:bodyPr rot="0" vert="wordArtVert"/>
              <a:lstStyle/>
              <a:p>
                <a:pPr>
                  <a:defRPr/>
                </a:pPr>
                <a:r>
                  <a:rPr lang="en-US"/>
                  <a:t>anos</a:t>
                </a:r>
              </a:p>
            </c:rich>
          </c:tx>
          <c:overlay val="0"/>
        </c:title>
        <c:numFmt formatCode="General" sourceLinked="1"/>
        <c:majorTickMark val="none"/>
        <c:minorTickMark val="none"/>
        <c:tickLblPos val="nextTo"/>
        <c:spPr>
          <a:ln w="9525">
            <a:noFill/>
          </a:ln>
        </c:spPr>
        <c:crossAx val="54209536"/>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BFA6A-C840-4D31-B00E-49ABCCE768AF}"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pt-BR"/>
        </a:p>
      </dgm:t>
    </dgm:pt>
    <dgm:pt modelId="{16802867-70A0-47B9-84CF-F26CD3166D39}">
      <dgm:prSet phldrT="[Texto]"/>
      <dgm:spPr/>
      <dgm:t>
        <a:bodyPr/>
        <a:lstStyle/>
        <a:p>
          <a:r>
            <a:rPr lang="pt-BR" dirty="0" smtClean="0"/>
            <a:t>Transporte rodoviário</a:t>
          </a:r>
          <a:endParaRPr lang="pt-BR" dirty="0"/>
        </a:p>
      </dgm:t>
    </dgm:pt>
    <dgm:pt modelId="{3AA1F252-2871-4819-A0E9-036A1337A738}" type="parTrans" cxnId="{8596D2C6-0A88-4B4B-BBB9-12145849CE72}">
      <dgm:prSet/>
      <dgm:spPr/>
      <dgm:t>
        <a:bodyPr/>
        <a:lstStyle/>
        <a:p>
          <a:endParaRPr lang="pt-BR"/>
        </a:p>
      </dgm:t>
    </dgm:pt>
    <dgm:pt modelId="{F6D319EC-CD0B-40D2-BD99-12AAC9912E94}" type="sibTrans" cxnId="{8596D2C6-0A88-4B4B-BBB9-12145849CE72}">
      <dgm:prSet/>
      <dgm:spPr/>
      <dgm:t>
        <a:bodyPr/>
        <a:lstStyle/>
        <a:p>
          <a:endParaRPr lang="pt-BR"/>
        </a:p>
      </dgm:t>
    </dgm:pt>
    <dgm:pt modelId="{51FAEEFE-A642-4484-A795-401E2418B68D}">
      <dgm:prSet phldrT="[Texto]"/>
      <dgm:spPr/>
      <dgm:t>
        <a:bodyPr/>
        <a:lstStyle/>
        <a:p>
          <a:r>
            <a:rPr lang="pt-BR" dirty="0" smtClean="0"/>
            <a:t>Produtos perigosos</a:t>
          </a:r>
          <a:endParaRPr lang="pt-BR" dirty="0"/>
        </a:p>
      </dgm:t>
    </dgm:pt>
    <dgm:pt modelId="{D7EF8E06-26D5-473F-9902-F40E4C753B39}" type="parTrans" cxnId="{5095719C-6E83-4E01-BD55-77E19D783599}">
      <dgm:prSet/>
      <dgm:spPr/>
      <dgm:t>
        <a:bodyPr/>
        <a:lstStyle/>
        <a:p>
          <a:endParaRPr lang="pt-BR"/>
        </a:p>
      </dgm:t>
    </dgm:pt>
    <dgm:pt modelId="{2B55B46D-BBBC-42AF-926E-AC5128E61252}" type="sibTrans" cxnId="{5095719C-6E83-4E01-BD55-77E19D783599}">
      <dgm:prSet/>
      <dgm:spPr/>
      <dgm:t>
        <a:bodyPr/>
        <a:lstStyle/>
        <a:p>
          <a:endParaRPr lang="pt-BR"/>
        </a:p>
      </dgm:t>
    </dgm:pt>
    <dgm:pt modelId="{F13B4F18-52DA-44FA-99CB-71E2765B0578}">
      <dgm:prSet phldrT="[Texto]"/>
      <dgm:spPr/>
      <dgm:t>
        <a:bodyPr/>
        <a:lstStyle/>
        <a:p>
          <a:r>
            <a:rPr lang="pt-BR" dirty="0" smtClean="0"/>
            <a:t>Produtos não Perigosos</a:t>
          </a:r>
          <a:endParaRPr lang="pt-BR" dirty="0"/>
        </a:p>
      </dgm:t>
    </dgm:pt>
    <dgm:pt modelId="{8C0F61FA-8B04-426A-B4C1-36AFD6E5BF12}" type="parTrans" cxnId="{D9C84C08-E4FA-4B21-9A05-902492D0D929}">
      <dgm:prSet/>
      <dgm:spPr/>
      <dgm:t>
        <a:bodyPr/>
        <a:lstStyle/>
        <a:p>
          <a:endParaRPr lang="pt-BR"/>
        </a:p>
      </dgm:t>
    </dgm:pt>
    <dgm:pt modelId="{9FD28685-2A8A-451E-9287-0E16A0B14365}" type="sibTrans" cxnId="{D9C84C08-E4FA-4B21-9A05-902492D0D929}">
      <dgm:prSet/>
      <dgm:spPr/>
      <dgm:t>
        <a:bodyPr/>
        <a:lstStyle/>
        <a:p>
          <a:endParaRPr lang="pt-BR"/>
        </a:p>
      </dgm:t>
    </dgm:pt>
    <dgm:pt modelId="{8CA2C3F6-F7F2-4BFE-BBC2-95C1AA4DF230}">
      <dgm:prSet phldrT="[Texto]"/>
      <dgm:spPr/>
      <dgm:t>
        <a:bodyPr/>
        <a:lstStyle/>
        <a:p>
          <a:r>
            <a:rPr lang="pt-BR" dirty="0" smtClean="0"/>
            <a:t>Estação de limpeza</a:t>
          </a:r>
          <a:endParaRPr lang="pt-BR" dirty="0"/>
        </a:p>
      </dgm:t>
    </dgm:pt>
    <dgm:pt modelId="{EAE9FCD6-2C00-445A-9465-B8562F146D2E}" type="parTrans" cxnId="{D8D73108-993B-4D22-98D7-7359E0260273}">
      <dgm:prSet/>
      <dgm:spPr/>
      <dgm:t>
        <a:bodyPr/>
        <a:lstStyle/>
        <a:p>
          <a:endParaRPr lang="pt-BR"/>
        </a:p>
      </dgm:t>
    </dgm:pt>
    <dgm:pt modelId="{A2571804-600E-4A6C-A9FC-22E8DE6D8454}" type="sibTrans" cxnId="{D8D73108-993B-4D22-98D7-7359E0260273}">
      <dgm:prSet/>
      <dgm:spPr/>
      <dgm:t>
        <a:bodyPr/>
        <a:lstStyle/>
        <a:p>
          <a:endParaRPr lang="pt-BR"/>
        </a:p>
      </dgm:t>
    </dgm:pt>
    <dgm:pt modelId="{A283848C-EF7F-426D-966C-4B337F266DBC}">
      <dgm:prSet phldrT="[Texto]"/>
      <dgm:spPr/>
      <dgm:t>
        <a:bodyPr/>
        <a:lstStyle/>
        <a:p>
          <a:r>
            <a:rPr lang="pt-BR" dirty="0" smtClean="0"/>
            <a:t>Instalações dentro da empresa avaliada</a:t>
          </a:r>
          <a:endParaRPr lang="pt-BR" dirty="0"/>
        </a:p>
      </dgm:t>
    </dgm:pt>
    <dgm:pt modelId="{968ABA8D-5F82-4ED9-AD73-E0262255EE8E}" type="parTrans" cxnId="{6983B2F7-1B8C-4B84-8AA7-8435606E276A}">
      <dgm:prSet/>
      <dgm:spPr/>
      <dgm:t>
        <a:bodyPr/>
        <a:lstStyle/>
        <a:p>
          <a:endParaRPr lang="pt-BR"/>
        </a:p>
      </dgm:t>
    </dgm:pt>
    <dgm:pt modelId="{C8D4DE27-DC75-4DF3-AB13-9F083DADA901}" type="sibTrans" cxnId="{6983B2F7-1B8C-4B84-8AA7-8435606E276A}">
      <dgm:prSet/>
      <dgm:spPr/>
      <dgm:t>
        <a:bodyPr/>
        <a:lstStyle/>
        <a:p>
          <a:endParaRPr lang="pt-BR"/>
        </a:p>
      </dgm:t>
    </dgm:pt>
    <dgm:pt modelId="{1A1B402A-FBC7-43EE-B86B-FCAF9ED6B5CB}">
      <dgm:prSet phldrT="[Texto]"/>
      <dgm:spPr/>
      <dgm:t>
        <a:bodyPr/>
        <a:lstStyle/>
        <a:p>
          <a:r>
            <a:rPr lang="pt-BR" dirty="0" smtClean="0"/>
            <a:t>Prestadora de serviços independente</a:t>
          </a:r>
          <a:endParaRPr lang="pt-BR" dirty="0"/>
        </a:p>
      </dgm:t>
    </dgm:pt>
    <dgm:pt modelId="{54802C0D-88BD-48F5-962F-6E2BCBEC3E7D}" type="parTrans" cxnId="{1D3F8365-2ED9-403F-9061-0CA6C6F1B7FB}">
      <dgm:prSet/>
      <dgm:spPr/>
      <dgm:t>
        <a:bodyPr/>
        <a:lstStyle/>
        <a:p>
          <a:endParaRPr lang="pt-BR"/>
        </a:p>
      </dgm:t>
    </dgm:pt>
    <dgm:pt modelId="{2E9E2A57-DE49-45AF-BD2E-337067E21306}" type="sibTrans" cxnId="{1D3F8365-2ED9-403F-9061-0CA6C6F1B7FB}">
      <dgm:prSet/>
      <dgm:spPr/>
      <dgm:t>
        <a:bodyPr/>
        <a:lstStyle/>
        <a:p>
          <a:endParaRPr lang="pt-BR"/>
        </a:p>
      </dgm:t>
    </dgm:pt>
    <dgm:pt modelId="{BD091800-3BEC-4D3A-8DD8-FD0421BFA0B7}">
      <dgm:prSet phldrT="[Texto]"/>
      <dgm:spPr/>
      <dgm:t>
        <a:bodyPr/>
        <a:lstStyle/>
        <a:p>
          <a:r>
            <a:rPr lang="pt-BR" dirty="0" smtClean="0"/>
            <a:t>Ferroviário</a:t>
          </a:r>
          <a:endParaRPr lang="pt-BR" dirty="0"/>
        </a:p>
      </dgm:t>
    </dgm:pt>
    <dgm:pt modelId="{28298CB4-8A0A-473F-92B5-35E03250F3D2}" type="parTrans" cxnId="{AA3F90DC-003C-449B-BB6B-ED0D8C144DAB}">
      <dgm:prSet/>
      <dgm:spPr/>
      <dgm:t>
        <a:bodyPr/>
        <a:lstStyle/>
        <a:p>
          <a:endParaRPr lang="pt-BR"/>
        </a:p>
      </dgm:t>
    </dgm:pt>
    <dgm:pt modelId="{873DB173-AE54-465C-B9AC-123C417EB6EE}" type="sibTrans" cxnId="{AA3F90DC-003C-449B-BB6B-ED0D8C144DAB}">
      <dgm:prSet/>
      <dgm:spPr/>
      <dgm:t>
        <a:bodyPr/>
        <a:lstStyle/>
        <a:p>
          <a:endParaRPr lang="pt-BR"/>
        </a:p>
      </dgm:t>
    </dgm:pt>
    <dgm:pt modelId="{4DA770CD-EC19-40BB-9820-4F3990A46745}">
      <dgm:prSet phldrT="[Texto]"/>
      <dgm:spPr/>
      <dgm:t>
        <a:bodyPr/>
        <a:lstStyle/>
        <a:p>
          <a:r>
            <a:rPr lang="pt-BR" dirty="0" smtClean="0"/>
            <a:t>Granéis líquidos,  gasosos ou sólidos</a:t>
          </a:r>
          <a:endParaRPr lang="pt-BR" dirty="0"/>
        </a:p>
      </dgm:t>
    </dgm:pt>
    <dgm:pt modelId="{4951C169-133D-4557-A2C3-3FCDDA8BA0F4}" type="parTrans" cxnId="{3C40DCEF-77C0-4208-9E34-9034E179D493}">
      <dgm:prSet/>
      <dgm:spPr/>
      <dgm:t>
        <a:bodyPr/>
        <a:lstStyle/>
        <a:p>
          <a:endParaRPr lang="pt-BR"/>
        </a:p>
      </dgm:t>
    </dgm:pt>
    <dgm:pt modelId="{48A1BBAE-6919-40A1-83A2-F5B3BB382D7E}" type="sibTrans" cxnId="{3C40DCEF-77C0-4208-9E34-9034E179D493}">
      <dgm:prSet/>
      <dgm:spPr/>
      <dgm:t>
        <a:bodyPr/>
        <a:lstStyle/>
        <a:p>
          <a:endParaRPr lang="pt-BR"/>
        </a:p>
      </dgm:t>
    </dgm:pt>
    <dgm:pt modelId="{EA3A9BAD-2347-4D25-9D3B-BC0C781FD7DC}">
      <dgm:prSet phldrT="[Texto]"/>
      <dgm:spPr/>
      <dgm:t>
        <a:bodyPr/>
        <a:lstStyle/>
        <a:p>
          <a:r>
            <a:rPr lang="pt-BR" dirty="0" smtClean="0"/>
            <a:t>Produtos embalados</a:t>
          </a:r>
          <a:endParaRPr lang="pt-BR" dirty="0"/>
        </a:p>
      </dgm:t>
    </dgm:pt>
    <dgm:pt modelId="{8AB9F7AD-7388-42AE-ADDF-F56CF9E356A0}" type="parTrans" cxnId="{080F5E9A-EC34-450E-8199-625808CD401D}">
      <dgm:prSet/>
      <dgm:spPr/>
      <dgm:t>
        <a:bodyPr/>
        <a:lstStyle/>
        <a:p>
          <a:endParaRPr lang="pt-BR"/>
        </a:p>
      </dgm:t>
    </dgm:pt>
    <dgm:pt modelId="{B2388C1D-8164-41A0-8A7E-B20E620DD7A6}" type="sibTrans" cxnId="{080F5E9A-EC34-450E-8199-625808CD401D}">
      <dgm:prSet/>
      <dgm:spPr/>
      <dgm:t>
        <a:bodyPr/>
        <a:lstStyle/>
        <a:p>
          <a:endParaRPr lang="pt-BR"/>
        </a:p>
      </dgm:t>
    </dgm:pt>
    <dgm:pt modelId="{FD51C5ED-169A-44C0-8F44-823236359FBE}">
      <dgm:prSet phldrT="[Texto]"/>
      <dgm:spPr/>
      <dgm:t>
        <a:bodyPr/>
        <a:lstStyle/>
        <a:p>
          <a:r>
            <a:rPr lang="pt-BR" dirty="0" smtClean="0"/>
            <a:t>Produtos embalados</a:t>
          </a:r>
          <a:endParaRPr lang="pt-BR" dirty="0"/>
        </a:p>
      </dgm:t>
    </dgm:pt>
    <dgm:pt modelId="{787CD55E-4A34-4B7B-9FEE-98AFCA78F703}" type="parTrans" cxnId="{516052E5-C62B-45B8-A967-CA14ECC5E627}">
      <dgm:prSet/>
      <dgm:spPr/>
      <dgm:t>
        <a:bodyPr/>
        <a:lstStyle/>
        <a:p>
          <a:endParaRPr lang="pt-BR"/>
        </a:p>
      </dgm:t>
    </dgm:pt>
    <dgm:pt modelId="{A671280C-CF99-40D8-95DC-CEA2C297F4A8}" type="sibTrans" cxnId="{516052E5-C62B-45B8-A967-CA14ECC5E627}">
      <dgm:prSet/>
      <dgm:spPr/>
      <dgm:t>
        <a:bodyPr/>
        <a:lstStyle/>
        <a:p>
          <a:endParaRPr lang="pt-BR"/>
        </a:p>
      </dgm:t>
    </dgm:pt>
    <dgm:pt modelId="{9B4CA727-6FBF-4362-9728-C4C73101B4B5}">
      <dgm:prSet phldrT="[Texto]"/>
      <dgm:spPr/>
      <dgm:t>
        <a:bodyPr/>
        <a:lstStyle/>
        <a:p>
          <a:r>
            <a:rPr lang="pt-BR" dirty="0" smtClean="0"/>
            <a:t>À granel ( líquido, gasoso, sólido)</a:t>
          </a:r>
          <a:endParaRPr lang="pt-BR" dirty="0"/>
        </a:p>
      </dgm:t>
    </dgm:pt>
    <dgm:pt modelId="{E3D1A7FB-8EBA-4190-9781-002EBB66B3DB}" type="parTrans" cxnId="{317D5464-FB49-4AB0-91AC-012BF9C77D8A}">
      <dgm:prSet/>
      <dgm:spPr/>
      <dgm:t>
        <a:bodyPr/>
        <a:lstStyle/>
        <a:p>
          <a:endParaRPr lang="pt-BR"/>
        </a:p>
      </dgm:t>
    </dgm:pt>
    <dgm:pt modelId="{5698E607-B400-4C93-847F-0E5218805A09}" type="sibTrans" cxnId="{317D5464-FB49-4AB0-91AC-012BF9C77D8A}">
      <dgm:prSet/>
      <dgm:spPr/>
      <dgm:t>
        <a:bodyPr/>
        <a:lstStyle/>
        <a:p>
          <a:endParaRPr lang="pt-BR"/>
        </a:p>
      </dgm:t>
    </dgm:pt>
    <dgm:pt modelId="{AAADECB1-7DC5-4948-BCBF-863576836EC6}">
      <dgm:prSet phldrT="[Texto]"/>
      <dgm:spPr/>
      <dgm:t>
        <a:bodyPr/>
        <a:lstStyle/>
        <a:p>
          <a:r>
            <a:rPr lang="pt-BR" dirty="0" smtClean="0"/>
            <a:t>Nacional</a:t>
          </a:r>
          <a:endParaRPr lang="pt-BR" dirty="0"/>
        </a:p>
      </dgm:t>
    </dgm:pt>
    <dgm:pt modelId="{ACFA49D2-9703-4594-AB00-A2F1CD10C305}" type="parTrans" cxnId="{9C91E91B-B966-47EA-8A85-D23BB6A3033A}">
      <dgm:prSet/>
      <dgm:spPr/>
      <dgm:t>
        <a:bodyPr/>
        <a:lstStyle/>
        <a:p>
          <a:endParaRPr lang="pt-BR"/>
        </a:p>
      </dgm:t>
    </dgm:pt>
    <dgm:pt modelId="{EB521658-1773-4307-BB5F-43C72B309705}" type="sibTrans" cxnId="{9C91E91B-B966-47EA-8A85-D23BB6A3033A}">
      <dgm:prSet/>
      <dgm:spPr/>
      <dgm:t>
        <a:bodyPr/>
        <a:lstStyle/>
        <a:p>
          <a:endParaRPr lang="pt-BR"/>
        </a:p>
      </dgm:t>
    </dgm:pt>
    <dgm:pt modelId="{FE60DDB5-D6BB-46EA-A0AE-DF3903C3173C}">
      <dgm:prSet phldrT="[Texto]"/>
      <dgm:spPr/>
      <dgm:t>
        <a:bodyPr/>
        <a:lstStyle/>
        <a:p>
          <a:r>
            <a:rPr lang="pt-BR" dirty="0" smtClean="0"/>
            <a:t>Internacional</a:t>
          </a:r>
          <a:endParaRPr lang="pt-BR" dirty="0"/>
        </a:p>
      </dgm:t>
    </dgm:pt>
    <dgm:pt modelId="{506C1422-F92E-4DD8-B6C9-81474C5AEC1C}" type="parTrans" cxnId="{6F8ADFC0-26DB-41DB-918B-F946465AB9DB}">
      <dgm:prSet/>
      <dgm:spPr/>
      <dgm:t>
        <a:bodyPr/>
        <a:lstStyle/>
        <a:p>
          <a:endParaRPr lang="pt-BR"/>
        </a:p>
      </dgm:t>
    </dgm:pt>
    <dgm:pt modelId="{4953F029-A2DE-4A3F-9E36-53F81E7DF92C}" type="sibTrans" cxnId="{6F8ADFC0-26DB-41DB-918B-F946465AB9DB}">
      <dgm:prSet/>
      <dgm:spPr/>
      <dgm:t>
        <a:bodyPr/>
        <a:lstStyle/>
        <a:p>
          <a:endParaRPr lang="pt-BR"/>
        </a:p>
      </dgm:t>
    </dgm:pt>
    <dgm:pt modelId="{BE2DFE52-DB21-4331-AE49-1574D175FA6F}">
      <dgm:prSet phldrT="[Texto]"/>
      <dgm:spPr/>
      <dgm:t>
        <a:bodyPr/>
        <a:lstStyle/>
        <a:p>
          <a:r>
            <a:rPr lang="pt-BR" dirty="0" err="1" smtClean="0"/>
            <a:t>Dry</a:t>
          </a:r>
          <a:r>
            <a:rPr lang="pt-BR" dirty="0" smtClean="0"/>
            <a:t> container</a:t>
          </a:r>
          <a:endParaRPr lang="pt-BR" dirty="0"/>
        </a:p>
      </dgm:t>
    </dgm:pt>
    <dgm:pt modelId="{165C621F-E8FB-4FC5-8706-DD9CBC3F9F5D}" type="parTrans" cxnId="{EDD674CC-A862-4A36-A6DD-BAA839EAD5F7}">
      <dgm:prSet/>
      <dgm:spPr/>
      <dgm:t>
        <a:bodyPr/>
        <a:lstStyle/>
        <a:p>
          <a:endParaRPr lang="pt-BR"/>
        </a:p>
      </dgm:t>
    </dgm:pt>
    <dgm:pt modelId="{85EECE7E-FE73-4CEE-A199-30C6666F7248}" type="sibTrans" cxnId="{EDD674CC-A862-4A36-A6DD-BAA839EAD5F7}">
      <dgm:prSet/>
      <dgm:spPr/>
      <dgm:t>
        <a:bodyPr/>
        <a:lstStyle/>
        <a:p>
          <a:endParaRPr lang="pt-BR"/>
        </a:p>
      </dgm:t>
    </dgm:pt>
    <dgm:pt modelId="{AA296279-02B0-42A6-96AF-5508E76C6A18}">
      <dgm:prSet phldrT="[Texto]"/>
      <dgm:spPr/>
      <dgm:t>
        <a:bodyPr/>
        <a:lstStyle/>
        <a:p>
          <a:r>
            <a:rPr lang="pt-BR" dirty="0" smtClean="0"/>
            <a:t>Containers para líquidos</a:t>
          </a:r>
          <a:endParaRPr lang="pt-BR" dirty="0"/>
        </a:p>
      </dgm:t>
    </dgm:pt>
    <dgm:pt modelId="{90B6BE04-AB89-4353-A768-4B0E0C7AD2C3}" type="parTrans" cxnId="{001B368B-6AEE-4B4E-AC47-9B60BE95E1C3}">
      <dgm:prSet/>
      <dgm:spPr/>
      <dgm:t>
        <a:bodyPr/>
        <a:lstStyle/>
        <a:p>
          <a:endParaRPr lang="pt-BR"/>
        </a:p>
      </dgm:t>
    </dgm:pt>
    <dgm:pt modelId="{F11D788B-0C79-414C-939F-69CE79444286}" type="sibTrans" cxnId="{001B368B-6AEE-4B4E-AC47-9B60BE95E1C3}">
      <dgm:prSet/>
      <dgm:spPr/>
      <dgm:t>
        <a:bodyPr/>
        <a:lstStyle/>
        <a:p>
          <a:endParaRPr lang="pt-BR"/>
        </a:p>
      </dgm:t>
    </dgm:pt>
    <dgm:pt modelId="{C8CD5A35-8FF2-49E3-B092-FD8AADC438B1}" type="pres">
      <dgm:prSet presAssocID="{1C7BFA6A-C840-4D31-B00E-49ABCCE768AF}" presName="theList" presStyleCnt="0">
        <dgm:presLayoutVars>
          <dgm:dir/>
          <dgm:animLvl val="lvl"/>
          <dgm:resizeHandles val="exact"/>
        </dgm:presLayoutVars>
      </dgm:prSet>
      <dgm:spPr/>
      <dgm:t>
        <a:bodyPr/>
        <a:lstStyle/>
        <a:p>
          <a:endParaRPr lang="pt-BR"/>
        </a:p>
      </dgm:t>
    </dgm:pt>
    <dgm:pt modelId="{051469DF-7EBB-4D0B-8232-CA91A2238F9C}" type="pres">
      <dgm:prSet presAssocID="{16802867-70A0-47B9-84CF-F26CD3166D39}" presName="compNode" presStyleCnt="0"/>
      <dgm:spPr/>
    </dgm:pt>
    <dgm:pt modelId="{808272EB-C45E-465D-B265-B232A0DAA610}" type="pres">
      <dgm:prSet presAssocID="{16802867-70A0-47B9-84CF-F26CD3166D39}" presName="aNode" presStyleLbl="bgShp" presStyleIdx="0" presStyleCnt="3" custLinFactNeighborX="-15483" custLinFactNeighborY="7769"/>
      <dgm:spPr/>
      <dgm:t>
        <a:bodyPr/>
        <a:lstStyle/>
        <a:p>
          <a:endParaRPr lang="pt-BR"/>
        </a:p>
      </dgm:t>
    </dgm:pt>
    <dgm:pt modelId="{8789B482-F272-43AB-8388-3E53D76C7B49}" type="pres">
      <dgm:prSet presAssocID="{16802867-70A0-47B9-84CF-F26CD3166D39}" presName="textNode" presStyleLbl="bgShp" presStyleIdx="0" presStyleCnt="3"/>
      <dgm:spPr/>
      <dgm:t>
        <a:bodyPr/>
        <a:lstStyle/>
        <a:p>
          <a:endParaRPr lang="pt-BR"/>
        </a:p>
      </dgm:t>
    </dgm:pt>
    <dgm:pt modelId="{FCF28EAA-90DD-452E-BB80-A7CDB5F2E02B}" type="pres">
      <dgm:prSet presAssocID="{16802867-70A0-47B9-84CF-F26CD3166D39}" presName="compChildNode" presStyleCnt="0"/>
      <dgm:spPr/>
    </dgm:pt>
    <dgm:pt modelId="{F25A761A-B371-447B-8C8A-6F570E1C5732}" type="pres">
      <dgm:prSet presAssocID="{16802867-70A0-47B9-84CF-F26CD3166D39}" presName="theInnerList" presStyleCnt="0"/>
      <dgm:spPr/>
    </dgm:pt>
    <dgm:pt modelId="{15BB6A24-7D8F-43B6-86B8-2B2BC7E85C00}" type="pres">
      <dgm:prSet presAssocID="{51FAEEFE-A642-4484-A795-401E2418B68D}" presName="childNode" presStyleLbl="node1" presStyleIdx="0" presStyleCnt="12">
        <dgm:presLayoutVars>
          <dgm:bulletEnabled val="1"/>
        </dgm:presLayoutVars>
      </dgm:prSet>
      <dgm:spPr/>
      <dgm:t>
        <a:bodyPr/>
        <a:lstStyle/>
        <a:p>
          <a:endParaRPr lang="pt-BR"/>
        </a:p>
      </dgm:t>
    </dgm:pt>
    <dgm:pt modelId="{C1666052-F2CA-4C3F-A80B-8A867E1B9DAA}" type="pres">
      <dgm:prSet presAssocID="{51FAEEFE-A642-4484-A795-401E2418B68D}" presName="aSpace2" presStyleCnt="0"/>
      <dgm:spPr/>
    </dgm:pt>
    <dgm:pt modelId="{58EDE935-5597-4D01-BF18-A5D2D643E3D1}" type="pres">
      <dgm:prSet presAssocID="{F13B4F18-52DA-44FA-99CB-71E2765B0578}" presName="childNode" presStyleLbl="node1" presStyleIdx="1" presStyleCnt="12">
        <dgm:presLayoutVars>
          <dgm:bulletEnabled val="1"/>
        </dgm:presLayoutVars>
      </dgm:prSet>
      <dgm:spPr/>
      <dgm:t>
        <a:bodyPr/>
        <a:lstStyle/>
        <a:p>
          <a:endParaRPr lang="pt-BR"/>
        </a:p>
      </dgm:t>
    </dgm:pt>
    <dgm:pt modelId="{220D7524-8B74-449D-A556-ADE62DF5A7DC}" type="pres">
      <dgm:prSet presAssocID="{F13B4F18-52DA-44FA-99CB-71E2765B0578}" presName="aSpace2" presStyleCnt="0"/>
      <dgm:spPr/>
    </dgm:pt>
    <dgm:pt modelId="{323CAAD8-AD5F-44D1-B2A8-0AB652487C6B}" type="pres">
      <dgm:prSet presAssocID="{FD51C5ED-169A-44C0-8F44-823236359FBE}" presName="childNode" presStyleLbl="node1" presStyleIdx="2" presStyleCnt="12">
        <dgm:presLayoutVars>
          <dgm:bulletEnabled val="1"/>
        </dgm:presLayoutVars>
      </dgm:prSet>
      <dgm:spPr/>
      <dgm:t>
        <a:bodyPr/>
        <a:lstStyle/>
        <a:p>
          <a:endParaRPr lang="pt-BR"/>
        </a:p>
      </dgm:t>
    </dgm:pt>
    <dgm:pt modelId="{19C68E5D-7969-45BA-8187-E206E938BCE2}" type="pres">
      <dgm:prSet presAssocID="{FD51C5ED-169A-44C0-8F44-823236359FBE}" presName="aSpace2" presStyleCnt="0"/>
      <dgm:spPr/>
    </dgm:pt>
    <dgm:pt modelId="{E32C3A7E-E960-437C-A497-A908FDEF87E6}" type="pres">
      <dgm:prSet presAssocID="{9B4CA727-6FBF-4362-9728-C4C73101B4B5}" presName="childNode" presStyleLbl="node1" presStyleIdx="3" presStyleCnt="12">
        <dgm:presLayoutVars>
          <dgm:bulletEnabled val="1"/>
        </dgm:presLayoutVars>
      </dgm:prSet>
      <dgm:spPr/>
      <dgm:t>
        <a:bodyPr/>
        <a:lstStyle/>
        <a:p>
          <a:endParaRPr lang="pt-BR"/>
        </a:p>
      </dgm:t>
    </dgm:pt>
    <dgm:pt modelId="{6A206869-0C5C-43C8-88D0-CA3504488F46}" type="pres">
      <dgm:prSet presAssocID="{9B4CA727-6FBF-4362-9728-C4C73101B4B5}" presName="aSpace2" presStyleCnt="0"/>
      <dgm:spPr/>
    </dgm:pt>
    <dgm:pt modelId="{408F3FA1-16E2-4BFC-BD3C-E3AE61D267BF}" type="pres">
      <dgm:prSet presAssocID="{AAADECB1-7DC5-4948-BCBF-863576836EC6}" presName="childNode" presStyleLbl="node1" presStyleIdx="4" presStyleCnt="12">
        <dgm:presLayoutVars>
          <dgm:bulletEnabled val="1"/>
        </dgm:presLayoutVars>
      </dgm:prSet>
      <dgm:spPr/>
      <dgm:t>
        <a:bodyPr/>
        <a:lstStyle/>
        <a:p>
          <a:endParaRPr lang="pt-BR"/>
        </a:p>
      </dgm:t>
    </dgm:pt>
    <dgm:pt modelId="{2A26737A-E6E2-4EBB-B4C3-8D0F1F6DEC8B}" type="pres">
      <dgm:prSet presAssocID="{AAADECB1-7DC5-4948-BCBF-863576836EC6}" presName="aSpace2" presStyleCnt="0"/>
      <dgm:spPr/>
    </dgm:pt>
    <dgm:pt modelId="{A40F9DA8-9D54-40AC-ABA7-674CA970DBC9}" type="pres">
      <dgm:prSet presAssocID="{FE60DDB5-D6BB-46EA-A0AE-DF3903C3173C}" presName="childNode" presStyleLbl="node1" presStyleIdx="5" presStyleCnt="12">
        <dgm:presLayoutVars>
          <dgm:bulletEnabled val="1"/>
        </dgm:presLayoutVars>
      </dgm:prSet>
      <dgm:spPr/>
      <dgm:t>
        <a:bodyPr/>
        <a:lstStyle/>
        <a:p>
          <a:endParaRPr lang="pt-BR"/>
        </a:p>
      </dgm:t>
    </dgm:pt>
    <dgm:pt modelId="{8672FBFD-04FF-4B9E-8F5D-628B6506913F}" type="pres">
      <dgm:prSet presAssocID="{16802867-70A0-47B9-84CF-F26CD3166D39}" presName="aSpace" presStyleCnt="0"/>
      <dgm:spPr/>
    </dgm:pt>
    <dgm:pt modelId="{4001FA69-A0C0-4FFA-AC77-70984B4ADD32}" type="pres">
      <dgm:prSet presAssocID="{8CA2C3F6-F7F2-4BFE-BBC2-95C1AA4DF230}" presName="compNode" presStyleCnt="0"/>
      <dgm:spPr/>
    </dgm:pt>
    <dgm:pt modelId="{C825EFF0-FE99-4C24-A8B6-C56E418D56B7}" type="pres">
      <dgm:prSet presAssocID="{8CA2C3F6-F7F2-4BFE-BBC2-95C1AA4DF230}" presName="aNode" presStyleLbl="bgShp" presStyleIdx="1" presStyleCnt="3"/>
      <dgm:spPr/>
      <dgm:t>
        <a:bodyPr/>
        <a:lstStyle/>
        <a:p>
          <a:endParaRPr lang="pt-BR"/>
        </a:p>
      </dgm:t>
    </dgm:pt>
    <dgm:pt modelId="{E3A12916-35AB-442E-825C-25EC3A5125F1}" type="pres">
      <dgm:prSet presAssocID="{8CA2C3F6-F7F2-4BFE-BBC2-95C1AA4DF230}" presName="textNode" presStyleLbl="bgShp" presStyleIdx="1" presStyleCnt="3"/>
      <dgm:spPr/>
      <dgm:t>
        <a:bodyPr/>
        <a:lstStyle/>
        <a:p>
          <a:endParaRPr lang="pt-BR"/>
        </a:p>
      </dgm:t>
    </dgm:pt>
    <dgm:pt modelId="{A2D28461-58D7-4DC9-8D32-176A2284DC51}" type="pres">
      <dgm:prSet presAssocID="{8CA2C3F6-F7F2-4BFE-BBC2-95C1AA4DF230}" presName="compChildNode" presStyleCnt="0"/>
      <dgm:spPr/>
    </dgm:pt>
    <dgm:pt modelId="{91B336A8-C1C2-48B2-9837-6A33A953808E}" type="pres">
      <dgm:prSet presAssocID="{8CA2C3F6-F7F2-4BFE-BBC2-95C1AA4DF230}" presName="theInnerList" presStyleCnt="0"/>
      <dgm:spPr/>
    </dgm:pt>
    <dgm:pt modelId="{3CABBBCD-9E5B-415E-A72C-61B84EAAD367}" type="pres">
      <dgm:prSet presAssocID="{A283848C-EF7F-426D-966C-4B337F266DBC}" presName="childNode" presStyleLbl="node1" presStyleIdx="6" presStyleCnt="12">
        <dgm:presLayoutVars>
          <dgm:bulletEnabled val="1"/>
        </dgm:presLayoutVars>
      </dgm:prSet>
      <dgm:spPr/>
      <dgm:t>
        <a:bodyPr/>
        <a:lstStyle/>
        <a:p>
          <a:endParaRPr lang="pt-BR"/>
        </a:p>
      </dgm:t>
    </dgm:pt>
    <dgm:pt modelId="{909A38CD-DEBF-44FD-9B06-90569558C3E2}" type="pres">
      <dgm:prSet presAssocID="{A283848C-EF7F-426D-966C-4B337F266DBC}" presName="aSpace2" presStyleCnt="0"/>
      <dgm:spPr/>
    </dgm:pt>
    <dgm:pt modelId="{D3728AF4-DD93-41BE-B971-798DE551217B}" type="pres">
      <dgm:prSet presAssocID="{1A1B402A-FBC7-43EE-B86B-FCAF9ED6B5CB}" presName="childNode" presStyleLbl="node1" presStyleIdx="7" presStyleCnt="12">
        <dgm:presLayoutVars>
          <dgm:bulletEnabled val="1"/>
        </dgm:presLayoutVars>
      </dgm:prSet>
      <dgm:spPr/>
      <dgm:t>
        <a:bodyPr/>
        <a:lstStyle/>
        <a:p>
          <a:endParaRPr lang="pt-BR"/>
        </a:p>
      </dgm:t>
    </dgm:pt>
    <dgm:pt modelId="{18DC3042-97DE-494B-8390-FC383D21D69D}" type="pres">
      <dgm:prSet presAssocID="{8CA2C3F6-F7F2-4BFE-BBC2-95C1AA4DF230}" presName="aSpace" presStyleCnt="0"/>
      <dgm:spPr/>
    </dgm:pt>
    <dgm:pt modelId="{2A64DD9C-9F6C-4784-BB03-DB67A2DCD303}" type="pres">
      <dgm:prSet presAssocID="{BD091800-3BEC-4D3A-8DD8-FD0421BFA0B7}" presName="compNode" presStyleCnt="0"/>
      <dgm:spPr/>
    </dgm:pt>
    <dgm:pt modelId="{DE9E26C5-BFAA-4138-B6AC-F1C24047D91B}" type="pres">
      <dgm:prSet presAssocID="{BD091800-3BEC-4D3A-8DD8-FD0421BFA0B7}" presName="aNode" presStyleLbl="bgShp" presStyleIdx="2" presStyleCnt="3"/>
      <dgm:spPr/>
      <dgm:t>
        <a:bodyPr/>
        <a:lstStyle/>
        <a:p>
          <a:endParaRPr lang="pt-BR"/>
        </a:p>
      </dgm:t>
    </dgm:pt>
    <dgm:pt modelId="{58F6D077-928D-4731-9402-7E12E687A0FE}" type="pres">
      <dgm:prSet presAssocID="{BD091800-3BEC-4D3A-8DD8-FD0421BFA0B7}" presName="textNode" presStyleLbl="bgShp" presStyleIdx="2" presStyleCnt="3"/>
      <dgm:spPr/>
      <dgm:t>
        <a:bodyPr/>
        <a:lstStyle/>
        <a:p>
          <a:endParaRPr lang="pt-BR"/>
        </a:p>
      </dgm:t>
    </dgm:pt>
    <dgm:pt modelId="{F752D7C8-C213-4B13-A6A9-C524673FADC4}" type="pres">
      <dgm:prSet presAssocID="{BD091800-3BEC-4D3A-8DD8-FD0421BFA0B7}" presName="compChildNode" presStyleCnt="0"/>
      <dgm:spPr/>
    </dgm:pt>
    <dgm:pt modelId="{9870C6DC-AA0E-4BE0-90EE-B5AECC1F1713}" type="pres">
      <dgm:prSet presAssocID="{BD091800-3BEC-4D3A-8DD8-FD0421BFA0B7}" presName="theInnerList" presStyleCnt="0"/>
      <dgm:spPr/>
    </dgm:pt>
    <dgm:pt modelId="{C95938D6-387A-4233-9FCE-1301B2AEE76A}" type="pres">
      <dgm:prSet presAssocID="{4DA770CD-EC19-40BB-9820-4F3990A46745}" presName="childNode" presStyleLbl="node1" presStyleIdx="8" presStyleCnt="12">
        <dgm:presLayoutVars>
          <dgm:bulletEnabled val="1"/>
        </dgm:presLayoutVars>
      </dgm:prSet>
      <dgm:spPr/>
      <dgm:t>
        <a:bodyPr/>
        <a:lstStyle/>
        <a:p>
          <a:endParaRPr lang="pt-BR"/>
        </a:p>
      </dgm:t>
    </dgm:pt>
    <dgm:pt modelId="{7A77BC5F-8260-4C9A-8D38-1D16A4A5B167}" type="pres">
      <dgm:prSet presAssocID="{4DA770CD-EC19-40BB-9820-4F3990A46745}" presName="aSpace2" presStyleCnt="0"/>
      <dgm:spPr/>
    </dgm:pt>
    <dgm:pt modelId="{4C7C5A50-1169-4A8D-9690-78432216DEC7}" type="pres">
      <dgm:prSet presAssocID="{EA3A9BAD-2347-4D25-9D3B-BC0C781FD7DC}" presName="childNode" presStyleLbl="node1" presStyleIdx="9" presStyleCnt="12">
        <dgm:presLayoutVars>
          <dgm:bulletEnabled val="1"/>
        </dgm:presLayoutVars>
      </dgm:prSet>
      <dgm:spPr/>
      <dgm:t>
        <a:bodyPr/>
        <a:lstStyle/>
        <a:p>
          <a:endParaRPr lang="pt-BR"/>
        </a:p>
      </dgm:t>
    </dgm:pt>
    <dgm:pt modelId="{A9D25E02-B08A-4F70-B749-F58C73816307}" type="pres">
      <dgm:prSet presAssocID="{EA3A9BAD-2347-4D25-9D3B-BC0C781FD7DC}" presName="aSpace2" presStyleCnt="0"/>
      <dgm:spPr/>
    </dgm:pt>
    <dgm:pt modelId="{AB85C457-2B1F-4681-90FA-9E25AA1FB8D6}" type="pres">
      <dgm:prSet presAssocID="{BE2DFE52-DB21-4331-AE49-1574D175FA6F}" presName="childNode" presStyleLbl="node1" presStyleIdx="10" presStyleCnt="12">
        <dgm:presLayoutVars>
          <dgm:bulletEnabled val="1"/>
        </dgm:presLayoutVars>
      </dgm:prSet>
      <dgm:spPr/>
      <dgm:t>
        <a:bodyPr/>
        <a:lstStyle/>
        <a:p>
          <a:endParaRPr lang="pt-BR"/>
        </a:p>
      </dgm:t>
    </dgm:pt>
    <dgm:pt modelId="{500A503C-DD0A-4AC9-8A3E-AA32023EEF32}" type="pres">
      <dgm:prSet presAssocID="{BE2DFE52-DB21-4331-AE49-1574D175FA6F}" presName="aSpace2" presStyleCnt="0"/>
      <dgm:spPr/>
    </dgm:pt>
    <dgm:pt modelId="{962AE5B9-BD5F-45E9-A917-6A2394EE2FAF}" type="pres">
      <dgm:prSet presAssocID="{AA296279-02B0-42A6-96AF-5508E76C6A18}" presName="childNode" presStyleLbl="node1" presStyleIdx="11" presStyleCnt="12">
        <dgm:presLayoutVars>
          <dgm:bulletEnabled val="1"/>
        </dgm:presLayoutVars>
      </dgm:prSet>
      <dgm:spPr/>
      <dgm:t>
        <a:bodyPr/>
        <a:lstStyle/>
        <a:p>
          <a:endParaRPr lang="pt-BR"/>
        </a:p>
      </dgm:t>
    </dgm:pt>
  </dgm:ptLst>
  <dgm:cxnLst>
    <dgm:cxn modelId="{A52E6AEB-C6F0-43EE-9AD5-3D95AB998E98}" type="presOf" srcId="{A283848C-EF7F-426D-966C-4B337F266DBC}" destId="{3CABBBCD-9E5B-415E-A72C-61B84EAAD367}" srcOrd="0" destOrd="0" presId="urn:microsoft.com/office/officeart/2005/8/layout/lProcess2"/>
    <dgm:cxn modelId="{6983B2F7-1B8C-4B84-8AA7-8435606E276A}" srcId="{8CA2C3F6-F7F2-4BFE-BBC2-95C1AA4DF230}" destId="{A283848C-EF7F-426D-966C-4B337F266DBC}" srcOrd="0" destOrd="0" parTransId="{968ABA8D-5F82-4ED9-AD73-E0262255EE8E}" sibTransId="{C8D4DE27-DC75-4DF3-AB13-9F083DADA901}"/>
    <dgm:cxn modelId="{6F8ADFC0-26DB-41DB-918B-F946465AB9DB}" srcId="{16802867-70A0-47B9-84CF-F26CD3166D39}" destId="{FE60DDB5-D6BB-46EA-A0AE-DF3903C3173C}" srcOrd="5" destOrd="0" parTransId="{506C1422-F92E-4DD8-B6C9-81474C5AEC1C}" sibTransId="{4953F029-A2DE-4A3F-9E36-53F81E7DF92C}"/>
    <dgm:cxn modelId="{A215FA79-E9B3-4E9D-9644-E78DB7256A16}" type="presOf" srcId="{BD091800-3BEC-4D3A-8DD8-FD0421BFA0B7}" destId="{58F6D077-928D-4731-9402-7E12E687A0FE}" srcOrd="1" destOrd="0" presId="urn:microsoft.com/office/officeart/2005/8/layout/lProcess2"/>
    <dgm:cxn modelId="{AA3F90DC-003C-449B-BB6B-ED0D8C144DAB}" srcId="{1C7BFA6A-C840-4D31-B00E-49ABCCE768AF}" destId="{BD091800-3BEC-4D3A-8DD8-FD0421BFA0B7}" srcOrd="2" destOrd="0" parTransId="{28298CB4-8A0A-473F-92B5-35E03250F3D2}" sibTransId="{873DB173-AE54-465C-B9AC-123C417EB6EE}"/>
    <dgm:cxn modelId="{5095719C-6E83-4E01-BD55-77E19D783599}" srcId="{16802867-70A0-47B9-84CF-F26CD3166D39}" destId="{51FAEEFE-A642-4484-A795-401E2418B68D}" srcOrd="0" destOrd="0" parTransId="{D7EF8E06-26D5-473F-9902-F40E4C753B39}" sibTransId="{2B55B46D-BBBC-42AF-926E-AC5128E61252}"/>
    <dgm:cxn modelId="{42A0C561-F588-4027-B578-ED29FAE5EA62}" type="presOf" srcId="{BE2DFE52-DB21-4331-AE49-1574D175FA6F}" destId="{AB85C457-2B1F-4681-90FA-9E25AA1FB8D6}" srcOrd="0" destOrd="0" presId="urn:microsoft.com/office/officeart/2005/8/layout/lProcess2"/>
    <dgm:cxn modelId="{FC279D63-1022-4CDA-B72B-9EA94C2604F1}" type="presOf" srcId="{1A1B402A-FBC7-43EE-B86B-FCAF9ED6B5CB}" destId="{D3728AF4-DD93-41BE-B971-798DE551217B}" srcOrd="0" destOrd="0" presId="urn:microsoft.com/office/officeart/2005/8/layout/lProcess2"/>
    <dgm:cxn modelId="{45B9CD99-DA89-41B1-995F-217A45F6DD82}" type="presOf" srcId="{16802867-70A0-47B9-84CF-F26CD3166D39}" destId="{8789B482-F272-43AB-8388-3E53D76C7B49}" srcOrd="1" destOrd="0" presId="urn:microsoft.com/office/officeart/2005/8/layout/lProcess2"/>
    <dgm:cxn modelId="{A78919E3-BAD4-4BD7-85A3-252852A110DC}" type="presOf" srcId="{EA3A9BAD-2347-4D25-9D3B-BC0C781FD7DC}" destId="{4C7C5A50-1169-4A8D-9690-78432216DEC7}" srcOrd="0" destOrd="0" presId="urn:microsoft.com/office/officeart/2005/8/layout/lProcess2"/>
    <dgm:cxn modelId="{8B0AB6BC-3AF6-4216-A77A-C878F822F45F}" type="presOf" srcId="{F13B4F18-52DA-44FA-99CB-71E2765B0578}" destId="{58EDE935-5597-4D01-BF18-A5D2D643E3D1}" srcOrd="0" destOrd="0" presId="urn:microsoft.com/office/officeart/2005/8/layout/lProcess2"/>
    <dgm:cxn modelId="{516052E5-C62B-45B8-A967-CA14ECC5E627}" srcId="{16802867-70A0-47B9-84CF-F26CD3166D39}" destId="{FD51C5ED-169A-44C0-8F44-823236359FBE}" srcOrd="2" destOrd="0" parTransId="{787CD55E-4A34-4B7B-9FEE-98AFCA78F703}" sibTransId="{A671280C-CF99-40D8-95DC-CEA2C297F4A8}"/>
    <dgm:cxn modelId="{9C91E91B-B966-47EA-8A85-D23BB6A3033A}" srcId="{16802867-70A0-47B9-84CF-F26CD3166D39}" destId="{AAADECB1-7DC5-4948-BCBF-863576836EC6}" srcOrd="4" destOrd="0" parTransId="{ACFA49D2-9703-4594-AB00-A2F1CD10C305}" sibTransId="{EB521658-1773-4307-BB5F-43C72B309705}"/>
    <dgm:cxn modelId="{D9C84C08-E4FA-4B21-9A05-902492D0D929}" srcId="{16802867-70A0-47B9-84CF-F26CD3166D39}" destId="{F13B4F18-52DA-44FA-99CB-71E2765B0578}" srcOrd="1" destOrd="0" parTransId="{8C0F61FA-8B04-426A-B4C1-36AFD6E5BF12}" sibTransId="{9FD28685-2A8A-451E-9287-0E16A0B14365}"/>
    <dgm:cxn modelId="{3C40DCEF-77C0-4208-9E34-9034E179D493}" srcId="{BD091800-3BEC-4D3A-8DD8-FD0421BFA0B7}" destId="{4DA770CD-EC19-40BB-9820-4F3990A46745}" srcOrd="0" destOrd="0" parTransId="{4951C169-133D-4557-A2C3-3FCDDA8BA0F4}" sibTransId="{48A1BBAE-6919-40A1-83A2-F5B3BB382D7E}"/>
    <dgm:cxn modelId="{A3A0F110-E915-4265-B306-B877C6891DB4}" type="presOf" srcId="{4DA770CD-EC19-40BB-9820-4F3990A46745}" destId="{C95938D6-387A-4233-9FCE-1301B2AEE76A}" srcOrd="0" destOrd="0" presId="urn:microsoft.com/office/officeart/2005/8/layout/lProcess2"/>
    <dgm:cxn modelId="{534AC866-7C52-448D-A60B-4811D9E5BF6F}" type="presOf" srcId="{1C7BFA6A-C840-4D31-B00E-49ABCCE768AF}" destId="{C8CD5A35-8FF2-49E3-B092-FD8AADC438B1}" srcOrd="0" destOrd="0" presId="urn:microsoft.com/office/officeart/2005/8/layout/lProcess2"/>
    <dgm:cxn modelId="{FBB6D521-8DD4-4C40-B8D9-1A693E97D0D9}" type="presOf" srcId="{FE60DDB5-D6BB-46EA-A0AE-DF3903C3173C}" destId="{A40F9DA8-9D54-40AC-ABA7-674CA970DBC9}" srcOrd="0" destOrd="0" presId="urn:microsoft.com/office/officeart/2005/8/layout/lProcess2"/>
    <dgm:cxn modelId="{6CEB0932-CDD9-479F-AC02-2496BF7FBFA1}" type="presOf" srcId="{16802867-70A0-47B9-84CF-F26CD3166D39}" destId="{808272EB-C45E-465D-B265-B232A0DAA610}" srcOrd="0" destOrd="0" presId="urn:microsoft.com/office/officeart/2005/8/layout/lProcess2"/>
    <dgm:cxn modelId="{95AD74BA-4ABA-427D-8755-73EAD4FFC4B7}" type="presOf" srcId="{AAADECB1-7DC5-4948-BCBF-863576836EC6}" destId="{408F3FA1-16E2-4BFC-BD3C-E3AE61D267BF}" srcOrd="0" destOrd="0" presId="urn:microsoft.com/office/officeart/2005/8/layout/lProcess2"/>
    <dgm:cxn modelId="{001B368B-6AEE-4B4E-AC47-9B60BE95E1C3}" srcId="{BD091800-3BEC-4D3A-8DD8-FD0421BFA0B7}" destId="{AA296279-02B0-42A6-96AF-5508E76C6A18}" srcOrd="3" destOrd="0" parTransId="{90B6BE04-AB89-4353-A768-4B0E0C7AD2C3}" sibTransId="{F11D788B-0C79-414C-939F-69CE79444286}"/>
    <dgm:cxn modelId="{D8D73108-993B-4D22-98D7-7359E0260273}" srcId="{1C7BFA6A-C840-4D31-B00E-49ABCCE768AF}" destId="{8CA2C3F6-F7F2-4BFE-BBC2-95C1AA4DF230}" srcOrd="1" destOrd="0" parTransId="{EAE9FCD6-2C00-445A-9465-B8562F146D2E}" sibTransId="{A2571804-600E-4A6C-A9FC-22E8DE6D8454}"/>
    <dgm:cxn modelId="{33A903FB-9CDD-4A74-9DC2-0A5DB9B0184F}" type="presOf" srcId="{9B4CA727-6FBF-4362-9728-C4C73101B4B5}" destId="{E32C3A7E-E960-437C-A497-A908FDEF87E6}" srcOrd="0" destOrd="0" presId="urn:microsoft.com/office/officeart/2005/8/layout/lProcess2"/>
    <dgm:cxn modelId="{DC61ACA6-10DC-49F1-BDD2-5A0CFD05F3D6}" type="presOf" srcId="{8CA2C3F6-F7F2-4BFE-BBC2-95C1AA4DF230}" destId="{E3A12916-35AB-442E-825C-25EC3A5125F1}" srcOrd="1" destOrd="0" presId="urn:microsoft.com/office/officeart/2005/8/layout/lProcess2"/>
    <dgm:cxn modelId="{8A7517E2-8F8F-4454-A43A-C788FD480640}" type="presOf" srcId="{FD51C5ED-169A-44C0-8F44-823236359FBE}" destId="{323CAAD8-AD5F-44D1-B2A8-0AB652487C6B}" srcOrd="0" destOrd="0" presId="urn:microsoft.com/office/officeart/2005/8/layout/lProcess2"/>
    <dgm:cxn modelId="{317D5464-FB49-4AB0-91AC-012BF9C77D8A}" srcId="{16802867-70A0-47B9-84CF-F26CD3166D39}" destId="{9B4CA727-6FBF-4362-9728-C4C73101B4B5}" srcOrd="3" destOrd="0" parTransId="{E3D1A7FB-8EBA-4190-9781-002EBB66B3DB}" sibTransId="{5698E607-B400-4C93-847F-0E5218805A09}"/>
    <dgm:cxn modelId="{AD81288C-DF17-4A80-BFC3-294F43B6DD11}" type="presOf" srcId="{BD091800-3BEC-4D3A-8DD8-FD0421BFA0B7}" destId="{DE9E26C5-BFAA-4138-B6AC-F1C24047D91B}" srcOrd="0" destOrd="0" presId="urn:microsoft.com/office/officeart/2005/8/layout/lProcess2"/>
    <dgm:cxn modelId="{9F8B38CF-8580-4955-9B56-F8ED8BBBEAB9}" type="presOf" srcId="{51FAEEFE-A642-4484-A795-401E2418B68D}" destId="{15BB6A24-7D8F-43B6-86B8-2B2BC7E85C00}" srcOrd="0" destOrd="0" presId="urn:microsoft.com/office/officeart/2005/8/layout/lProcess2"/>
    <dgm:cxn modelId="{F4515192-73E2-400C-BE39-869B10CCD1E1}" type="presOf" srcId="{8CA2C3F6-F7F2-4BFE-BBC2-95C1AA4DF230}" destId="{C825EFF0-FE99-4C24-A8B6-C56E418D56B7}" srcOrd="0" destOrd="0" presId="urn:microsoft.com/office/officeart/2005/8/layout/lProcess2"/>
    <dgm:cxn modelId="{8596D2C6-0A88-4B4B-BBB9-12145849CE72}" srcId="{1C7BFA6A-C840-4D31-B00E-49ABCCE768AF}" destId="{16802867-70A0-47B9-84CF-F26CD3166D39}" srcOrd="0" destOrd="0" parTransId="{3AA1F252-2871-4819-A0E9-036A1337A738}" sibTransId="{F6D319EC-CD0B-40D2-BD99-12AAC9912E94}"/>
    <dgm:cxn modelId="{EDD674CC-A862-4A36-A6DD-BAA839EAD5F7}" srcId="{BD091800-3BEC-4D3A-8DD8-FD0421BFA0B7}" destId="{BE2DFE52-DB21-4331-AE49-1574D175FA6F}" srcOrd="2" destOrd="0" parTransId="{165C621F-E8FB-4FC5-8706-DD9CBC3F9F5D}" sibTransId="{85EECE7E-FE73-4CEE-A199-30C6666F7248}"/>
    <dgm:cxn modelId="{1D3F8365-2ED9-403F-9061-0CA6C6F1B7FB}" srcId="{8CA2C3F6-F7F2-4BFE-BBC2-95C1AA4DF230}" destId="{1A1B402A-FBC7-43EE-B86B-FCAF9ED6B5CB}" srcOrd="1" destOrd="0" parTransId="{54802C0D-88BD-48F5-962F-6E2BCBEC3E7D}" sibTransId="{2E9E2A57-DE49-45AF-BD2E-337067E21306}"/>
    <dgm:cxn modelId="{080F5E9A-EC34-450E-8199-625808CD401D}" srcId="{BD091800-3BEC-4D3A-8DD8-FD0421BFA0B7}" destId="{EA3A9BAD-2347-4D25-9D3B-BC0C781FD7DC}" srcOrd="1" destOrd="0" parTransId="{8AB9F7AD-7388-42AE-ADDF-F56CF9E356A0}" sibTransId="{B2388C1D-8164-41A0-8A7E-B20E620DD7A6}"/>
    <dgm:cxn modelId="{F87D0DE3-3F48-42CA-ADDB-2C10DE58B436}" type="presOf" srcId="{AA296279-02B0-42A6-96AF-5508E76C6A18}" destId="{962AE5B9-BD5F-45E9-A917-6A2394EE2FAF}" srcOrd="0" destOrd="0" presId="urn:microsoft.com/office/officeart/2005/8/layout/lProcess2"/>
    <dgm:cxn modelId="{7898F11B-C090-4844-862B-650E2D3A67C7}" type="presParOf" srcId="{C8CD5A35-8FF2-49E3-B092-FD8AADC438B1}" destId="{051469DF-7EBB-4D0B-8232-CA91A2238F9C}" srcOrd="0" destOrd="0" presId="urn:microsoft.com/office/officeart/2005/8/layout/lProcess2"/>
    <dgm:cxn modelId="{3B2E7743-5B3C-4D2F-B4EB-0C1DA8D67597}" type="presParOf" srcId="{051469DF-7EBB-4D0B-8232-CA91A2238F9C}" destId="{808272EB-C45E-465D-B265-B232A0DAA610}" srcOrd="0" destOrd="0" presId="urn:microsoft.com/office/officeart/2005/8/layout/lProcess2"/>
    <dgm:cxn modelId="{B2AF76CC-A67B-4D20-BCF1-53E999ED4356}" type="presParOf" srcId="{051469DF-7EBB-4D0B-8232-CA91A2238F9C}" destId="{8789B482-F272-43AB-8388-3E53D76C7B49}" srcOrd="1" destOrd="0" presId="urn:microsoft.com/office/officeart/2005/8/layout/lProcess2"/>
    <dgm:cxn modelId="{7BE7CC9A-C655-4301-A6F7-F11DA2BAB474}" type="presParOf" srcId="{051469DF-7EBB-4D0B-8232-CA91A2238F9C}" destId="{FCF28EAA-90DD-452E-BB80-A7CDB5F2E02B}" srcOrd="2" destOrd="0" presId="urn:microsoft.com/office/officeart/2005/8/layout/lProcess2"/>
    <dgm:cxn modelId="{B04C3507-7DBB-43EB-AB6C-B7399E70A1FA}" type="presParOf" srcId="{FCF28EAA-90DD-452E-BB80-A7CDB5F2E02B}" destId="{F25A761A-B371-447B-8C8A-6F570E1C5732}" srcOrd="0" destOrd="0" presId="urn:microsoft.com/office/officeart/2005/8/layout/lProcess2"/>
    <dgm:cxn modelId="{14CB6F48-20CF-4EB3-9E39-23D59E9BC46C}" type="presParOf" srcId="{F25A761A-B371-447B-8C8A-6F570E1C5732}" destId="{15BB6A24-7D8F-43B6-86B8-2B2BC7E85C00}" srcOrd="0" destOrd="0" presId="urn:microsoft.com/office/officeart/2005/8/layout/lProcess2"/>
    <dgm:cxn modelId="{41D336A1-ACD1-4EC2-9DDB-4929F2C7CF2E}" type="presParOf" srcId="{F25A761A-B371-447B-8C8A-6F570E1C5732}" destId="{C1666052-F2CA-4C3F-A80B-8A867E1B9DAA}" srcOrd="1" destOrd="0" presId="urn:microsoft.com/office/officeart/2005/8/layout/lProcess2"/>
    <dgm:cxn modelId="{D5118787-91BF-4E0A-BDDA-6EAA60D67B30}" type="presParOf" srcId="{F25A761A-B371-447B-8C8A-6F570E1C5732}" destId="{58EDE935-5597-4D01-BF18-A5D2D643E3D1}" srcOrd="2" destOrd="0" presId="urn:microsoft.com/office/officeart/2005/8/layout/lProcess2"/>
    <dgm:cxn modelId="{292DEC52-42E2-4EED-817D-AB888A2EEC5B}" type="presParOf" srcId="{F25A761A-B371-447B-8C8A-6F570E1C5732}" destId="{220D7524-8B74-449D-A556-ADE62DF5A7DC}" srcOrd="3" destOrd="0" presId="urn:microsoft.com/office/officeart/2005/8/layout/lProcess2"/>
    <dgm:cxn modelId="{B1FEEAE5-728D-4EDC-B07A-D5F068561A83}" type="presParOf" srcId="{F25A761A-B371-447B-8C8A-6F570E1C5732}" destId="{323CAAD8-AD5F-44D1-B2A8-0AB652487C6B}" srcOrd="4" destOrd="0" presId="urn:microsoft.com/office/officeart/2005/8/layout/lProcess2"/>
    <dgm:cxn modelId="{3A852EFF-8C15-4A81-ABF6-7EEDC46E03FF}" type="presParOf" srcId="{F25A761A-B371-447B-8C8A-6F570E1C5732}" destId="{19C68E5D-7969-45BA-8187-E206E938BCE2}" srcOrd="5" destOrd="0" presId="urn:microsoft.com/office/officeart/2005/8/layout/lProcess2"/>
    <dgm:cxn modelId="{16C630D1-8059-4F55-833D-0AD674930D01}" type="presParOf" srcId="{F25A761A-B371-447B-8C8A-6F570E1C5732}" destId="{E32C3A7E-E960-437C-A497-A908FDEF87E6}" srcOrd="6" destOrd="0" presId="urn:microsoft.com/office/officeart/2005/8/layout/lProcess2"/>
    <dgm:cxn modelId="{FABE34A6-4E6D-4002-B610-2BC34367E823}" type="presParOf" srcId="{F25A761A-B371-447B-8C8A-6F570E1C5732}" destId="{6A206869-0C5C-43C8-88D0-CA3504488F46}" srcOrd="7" destOrd="0" presId="urn:microsoft.com/office/officeart/2005/8/layout/lProcess2"/>
    <dgm:cxn modelId="{28C908CC-DDF6-483E-A188-7897E8635DAA}" type="presParOf" srcId="{F25A761A-B371-447B-8C8A-6F570E1C5732}" destId="{408F3FA1-16E2-4BFC-BD3C-E3AE61D267BF}" srcOrd="8" destOrd="0" presId="urn:microsoft.com/office/officeart/2005/8/layout/lProcess2"/>
    <dgm:cxn modelId="{D28C1749-17AD-4D13-8441-48C4FA9BE01C}" type="presParOf" srcId="{F25A761A-B371-447B-8C8A-6F570E1C5732}" destId="{2A26737A-E6E2-4EBB-B4C3-8D0F1F6DEC8B}" srcOrd="9" destOrd="0" presId="urn:microsoft.com/office/officeart/2005/8/layout/lProcess2"/>
    <dgm:cxn modelId="{0BB55BD8-0CA5-4EE7-BE10-8F38552ED0CB}" type="presParOf" srcId="{F25A761A-B371-447B-8C8A-6F570E1C5732}" destId="{A40F9DA8-9D54-40AC-ABA7-674CA970DBC9}" srcOrd="10" destOrd="0" presId="urn:microsoft.com/office/officeart/2005/8/layout/lProcess2"/>
    <dgm:cxn modelId="{F70B7FE0-0672-4AE3-9429-C801C640024F}" type="presParOf" srcId="{C8CD5A35-8FF2-49E3-B092-FD8AADC438B1}" destId="{8672FBFD-04FF-4B9E-8F5D-628B6506913F}" srcOrd="1" destOrd="0" presId="urn:microsoft.com/office/officeart/2005/8/layout/lProcess2"/>
    <dgm:cxn modelId="{48D3B165-1BBA-4B60-96E9-D29AA17A5E8F}" type="presParOf" srcId="{C8CD5A35-8FF2-49E3-B092-FD8AADC438B1}" destId="{4001FA69-A0C0-4FFA-AC77-70984B4ADD32}" srcOrd="2" destOrd="0" presId="urn:microsoft.com/office/officeart/2005/8/layout/lProcess2"/>
    <dgm:cxn modelId="{16D8F57E-4ADD-452D-8305-DDD937387A6A}" type="presParOf" srcId="{4001FA69-A0C0-4FFA-AC77-70984B4ADD32}" destId="{C825EFF0-FE99-4C24-A8B6-C56E418D56B7}" srcOrd="0" destOrd="0" presId="urn:microsoft.com/office/officeart/2005/8/layout/lProcess2"/>
    <dgm:cxn modelId="{62548DF1-0467-4823-9A34-B17F67F64FBD}" type="presParOf" srcId="{4001FA69-A0C0-4FFA-AC77-70984B4ADD32}" destId="{E3A12916-35AB-442E-825C-25EC3A5125F1}" srcOrd="1" destOrd="0" presId="urn:microsoft.com/office/officeart/2005/8/layout/lProcess2"/>
    <dgm:cxn modelId="{480C1587-3A9E-4E1C-8DB2-503FDDD6D5BD}" type="presParOf" srcId="{4001FA69-A0C0-4FFA-AC77-70984B4ADD32}" destId="{A2D28461-58D7-4DC9-8D32-176A2284DC51}" srcOrd="2" destOrd="0" presId="urn:microsoft.com/office/officeart/2005/8/layout/lProcess2"/>
    <dgm:cxn modelId="{8EA34AFB-E41A-40F7-9571-7BC4332285EC}" type="presParOf" srcId="{A2D28461-58D7-4DC9-8D32-176A2284DC51}" destId="{91B336A8-C1C2-48B2-9837-6A33A953808E}" srcOrd="0" destOrd="0" presId="urn:microsoft.com/office/officeart/2005/8/layout/lProcess2"/>
    <dgm:cxn modelId="{D2093D95-DBC0-4AAD-9805-C3FFCCA31BD1}" type="presParOf" srcId="{91B336A8-C1C2-48B2-9837-6A33A953808E}" destId="{3CABBBCD-9E5B-415E-A72C-61B84EAAD367}" srcOrd="0" destOrd="0" presId="urn:microsoft.com/office/officeart/2005/8/layout/lProcess2"/>
    <dgm:cxn modelId="{8FDA28C6-CC57-4593-894A-9278BA3905D2}" type="presParOf" srcId="{91B336A8-C1C2-48B2-9837-6A33A953808E}" destId="{909A38CD-DEBF-44FD-9B06-90569558C3E2}" srcOrd="1" destOrd="0" presId="urn:microsoft.com/office/officeart/2005/8/layout/lProcess2"/>
    <dgm:cxn modelId="{AD0F3B85-B4DB-4CCC-A63A-A2722409D83B}" type="presParOf" srcId="{91B336A8-C1C2-48B2-9837-6A33A953808E}" destId="{D3728AF4-DD93-41BE-B971-798DE551217B}" srcOrd="2" destOrd="0" presId="urn:microsoft.com/office/officeart/2005/8/layout/lProcess2"/>
    <dgm:cxn modelId="{D224FABE-5FBA-41B3-ADE8-513A41F704C2}" type="presParOf" srcId="{C8CD5A35-8FF2-49E3-B092-FD8AADC438B1}" destId="{18DC3042-97DE-494B-8390-FC383D21D69D}" srcOrd="3" destOrd="0" presId="urn:microsoft.com/office/officeart/2005/8/layout/lProcess2"/>
    <dgm:cxn modelId="{A9020491-C7F1-41C1-9EE1-40A489E8E489}" type="presParOf" srcId="{C8CD5A35-8FF2-49E3-B092-FD8AADC438B1}" destId="{2A64DD9C-9F6C-4784-BB03-DB67A2DCD303}" srcOrd="4" destOrd="0" presId="urn:microsoft.com/office/officeart/2005/8/layout/lProcess2"/>
    <dgm:cxn modelId="{10875EC1-E170-4D8C-80DC-9D13C49B9266}" type="presParOf" srcId="{2A64DD9C-9F6C-4784-BB03-DB67A2DCD303}" destId="{DE9E26C5-BFAA-4138-B6AC-F1C24047D91B}" srcOrd="0" destOrd="0" presId="urn:microsoft.com/office/officeart/2005/8/layout/lProcess2"/>
    <dgm:cxn modelId="{4D4D5E0F-52C7-4E42-9708-BB10571A1CE7}" type="presParOf" srcId="{2A64DD9C-9F6C-4784-BB03-DB67A2DCD303}" destId="{58F6D077-928D-4731-9402-7E12E687A0FE}" srcOrd="1" destOrd="0" presId="urn:microsoft.com/office/officeart/2005/8/layout/lProcess2"/>
    <dgm:cxn modelId="{285E6EBB-DA85-416A-AAC5-28D5A495211C}" type="presParOf" srcId="{2A64DD9C-9F6C-4784-BB03-DB67A2DCD303}" destId="{F752D7C8-C213-4B13-A6A9-C524673FADC4}" srcOrd="2" destOrd="0" presId="urn:microsoft.com/office/officeart/2005/8/layout/lProcess2"/>
    <dgm:cxn modelId="{CC537874-B1FC-4E32-B46B-B5D2FF91A12D}" type="presParOf" srcId="{F752D7C8-C213-4B13-A6A9-C524673FADC4}" destId="{9870C6DC-AA0E-4BE0-90EE-B5AECC1F1713}" srcOrd="0" destOrd="0" presId="urn:microsoft.com/office/officeart/2005/8/layout/lProcess2"/>
    <dgm:cxn modelId="{058249FE-D8B4-4AE8-9756-1B1E6672E4D9}" type="presParOf" srcId="{9870C6DC-AA0E-4BE0-90EE-B5AECC1F1713}" destId="{C95938D6-387A-4233-9FCE-1301B2AEE76A}" srcOrd="0" destOrd="0" presId="urn:microsoft.com/office/officeart/2005/8/layout/lProcess2"/>
    <dgm:cxn modelId="{1D3B1AAE-ACF8-4539-8D95-4CE68EAB11DB}" type="presParOf" srcId="{9870C6DC-AA0E-4BE0-90EE-B5AECC1F1713}" destId="{7A77BC5F-8260-4C9A-8D38-1D16A4A5B167}" srcOrd="1" destOrd="0" presId="urn:microsoft.com/office/officeart/2005/8/layout/lProcess2"/>
    <dgm:cxn modelId="{3DC52B59-A2FF-44CB-BC7A-EC9F6F26749D}" type="presParOf" srcId="{9870C6DC-AA0E-4BE0-90EE-B5AECC1F1713}" destId="{4C7C5A50-1169-4A8D-9690-78432216DEC7}" srcOrd="2" destOrd="0" presId="urn:microsoft.com/office/officeart/2005/8/layout/lProcess2"/>
    <dgm:cxn modelId="{A8905617-3E76-451B-A2BD-9C44CBE6E06B}" type="presParOf" srcId="{9870C6DC-AA0E-4BE0-90EE-B5AECC1F1713}" destId="{A9D25E02-B08A-4F70-B749-F58C73816307}" srcOrd="3" destOrd="0" presId="urn:microsoft.com/office/officeart/2005/8/layout/lProcess2"/>
    <dgm:cxn modelId="{8B703805-E542-4112-8FE6-E5A87EFF3C45}" type="presParOf" srcId="{9870C6DC-AA0E-4BE0-90EE-B5AECC1F1713}" destId="{AB85C457-2B1F-4681-90FA-9E25AA1FB8D6}" srcOrd="4" destOrd="0" presId="urn:microsoft.com/office/officeart/2005/8/layout/lProcess2"/>
    <dgm:cxn modelId="{9906FC14-8045-4FEF-B4A5-0B83FFF9BF57}" type="presParOf" srcId="{9870C6DC-AA0E-4BE0-90EE-B5AECC1F1713}" destId="{500A503C-DD0A-4AC9-8A3E-AA32023EEF32}" srcOrd="5" destOrd="0" presId="urn:microsoft.com/office/officeart/2005/8/layout/lProcess2"/>
    <dgm:cxn modelId="{0E8F2AF0-26E0-4D2B-865D-EE2BFACDE2CE}" type="presParOf" srcId="{9870C6DC-AA0E-4BE0-90EE-B5AECC1F1713}" destId="{962AE5B9-BD5F-45E9-A917-6A2394EE2FAF}"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C27E5-055D-4977-80E5-5427E18CC2B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t-BR"/>
        </a:p>
      </dgm:t>
    </dgm:pt>
    <dgm:pt modelId="{18746793-7041-47C5-A741-CD69309D2523}">
      <dgm:prSet phldrT="[Texto]"/>
      <dgm:spPr/>
      <dgm:t>
        <a:bodyPr/>
        <a:lstStyle/>
        <a:p>
          <a:r>
            <a:rPr lang="pt-BR" dirty="0" smtClean="0"/>
            <a:t>A avaliação</a:t>
          </a:r>
          <a:endParaRPr lang="pt-BR" dirty="0"/>
        </a:p>
      </dgm:t>
    </dgm:pt>
    <dgm:pt modelId="{F6B87396-5360-49E4-92B5-AD680D57751C}" type="parTrans" cxnId="{8BB661A7-F7FF-4E4A-AC27-D650E95300FC}">
      <dgm:prSet/>
      <dgm:spPr/>
      <dgm:t>
        <a:bodyPr/>
        <a:lstStyle/>
        <a:p>
          <a:endParaRPr lang="pt-BR"/>
        </a:p>
      </dgm:t>
    </dgm:pt>
    <dgm:pt modelId="{8F627D7D-6D47-4A51-8D16-A9BF0868F854}" type="sibTrans" cxnId="{8BB661A7-F7FF-4E4A-AC27-D650E95300FC}">
      <dgm:prSet/>
      <dgm:spPr/>
      <dgm:t>
        <a:bodyPr/>
        <a:lstStyle/>
        <a:p>
          <a:endParaRPr lang="pt-BR"/>
        </a:p>
      </dgm:t>
    </dgm:pt>
    <dgm:pt modelId="{65EE4A34-64EE-431E-A582-62FA72D42777}">
      <dgm:prSet phldrT="[Texto]"/>
      <dgm:spPr/>
      <dgm:t>
        <a:bodyPr/>
        <a:lstStyle/>
        <a:p>
          <a:r>
            <a:rPr lang="pt-BR" dirty="0" smtClean="0"/>
            <a:t>Qualificação do auditor</a:t>
          </a:r>
          <a:endParaRPr lang="pt-BR" dirty="0"/>
        </a:p>
      </dgm:t>
    </dgm:pt>
    <dgm:pt modelId="{B7931063-6761-48C5-806E-72B19857D143}" type="parTrans" cxnId="{8D7B7CB4-5D14-4A08-9630-4AE474850DB4}">
      <dgm:prSet/>
      <dgm:spPr/>
      <dgm:t>
        <a:bodyPr/>
        <a:lstStyle/>
        <a:p>
          <a:endParaRPr lang="pt-BR"/>
        </a:p>
      </dgm:t>
    </dgm:pt>
    <dgm:pt modelId="{1BCE508E-D8CE-49DF-A7D5-DF95A4097AA6}" type="sibTrans" cxnId="{8D7B7CB4-5D14-4A08-9630-4AE474850DB4}">
      <dgm:prSet/>
      <dgm:spPr/>
      <dgm:t>
        <a:bodyPr/>
        <a:lstStyle/>
        <a:p>
          <a:endParaRPr lang="pt-BR"/>
        </a:p>
      </dgm:t>
    </dgm:pt>
    <dgm:pt modelId="{E5700010-F031-4E83-B104-8A5D3A460349}">
      <dgm:prSet phldrT="[Texto]"/>
      <dgm:spPr/>
      <dgm:t>
        <a:bodyPr/>
        <a:lstStyle/>
        <a:p>
          <a:r>
            <a:rPr lang="pt-BR" dirty="0" smtClean="0"/>
            <a:t>Documentos da avaliação</a:t>
          </a:r>
          <a:endParaRPr lang="pt-BR" dirty="0"/>
        </a:p>
      </dgm:t>
    </dgm:pt>
    <dgm:pt modelId="{FC331BD4-2D54-4106-92C3-AAE96A5A5BF1}" type="parTrans" cxnId="{5260125D-C429-4B87-B5BB-6137CA701B5A}">
      <dgm:prSet/>
      <dgm:spPr/>
      <dgm:t>
        <a:bodyPr/>
        <a:lstStyle/>
        <a:p>
          <a:endParaRPr lang="pt-BR"/>
        </a:p>
      </dgm:t>
    </dgm:pt>
    <dgm:pt modelId="{C596DECC-9F8A-4749-A027-6480C1CAF256}" type="sibTrans" cxnId="{5260125D-C429-4B87-B5BB-6137CA701B5A}">
      <dgm:prSet/>
      <dgm:spPr/>
      <dgm:t>
        <a:bodyPr/>
        <a:lstStyle/>
        <a:p>
          <a:endParaRPr lang="pt-BR"/>
        </a:p>
      </dgm:t>
    </dgm:pt>
    <dgm:pt modelId="{9C9F6BBA-008D-4741-B87A-F63F05D4F0F1}">
      <dgm:prSet phldrT="[Texto]"/>
      <dgm:spPr/>
      <dgm:t>
        <a:bodyPr/>
        <a:lstStyle/>
        <a:p>
          <a:r>
            <a:rPr lang="pt-BR" dirty="0" smtClean="0"/>
            <a:t>Indicadores de desempenho</a:t>
          </a:r>
          <a:endParaRPr lang="pt-BR" dirty="0"/>
        </a:p>
      </dgm:t>
    </dgm:pt>
    <dgm:pt modelId="{6BF76F66-C4A9-479C-8DC6-D4F5881DD8C3}" type="parTrans" cxnId="{297D63A4-2370-4836-9060-C1F08CC64D1C}">
      <dgm:prSet/>
      <dgm:spPr/>
      <dgm:t>
        <a:bodyPr/>
        <a:lstStyle/>
        <a:p>
          <a:endParaRPr lang="pt-BR"/>
        </a:p>
      </dgm:t>
    </dgm:pt>
    <dgm:pt modelId="{9D9AED3F-6E6A-4D41-BD78-DB30981C88A5}" type="sibTrans" cxnId="{297D63A4-2370-4836-9060-C1F08CC64D1C}">
      <dgm:prSet/>
      <dgm:spPr/>
      <dgm:t>
        <a:bodyPr/>
        <a:lstStyle/>
        <a:p>
          <a:endParaRPr lang="pt-BR"/>
        </a:p>
      </dgm:t>
    </dgm:pt>
    <dgm:pt modelId="{F942D587-823F-4C2A-9929-E1347039A869}">
      <dgm:prSet phldrT="[Texto]"/>
      <dgm:spPr/>
      <dgm:t>
        <a:bodyPr/>
        <a:lstStyle/>
        <a:p>
          <a:r>
            <a:rPr lang="pt-BR" dirty="0" smtClean="0"/>
            <a:t>Perfil da empresa avaliada</a:t>
          </a:r>
          <a:endParaRPr lang="pt-BR" dirty="0"/>
        </a:p>
      </dgm:t>
    </dgm:pt>
    <dgm:pt modelId="{C112CFAF-5A72-4416-A6FE-1F658D85B11D}" type="parTrans" cxnId="{5F32CB8A-4735-4E86-9AF5-564DD8F5E033}">
      <dgm:prSet/>
      <dgm:spPr/>
      <dgm:t>
        <a:bodyPr/>
        <a:lstStyle/>
        <a:p>
          <a:endParaRPr lang="pt-BR"/>
        </a:p>
      </dgm:t>
    </dgm:pt>
    <dgm:pt modelId="{6D1CC6B1-B3B3-44FA-B383-FA3A6F7C2D1B}" type="sibTrans" cxnId="{5F32CB8A-4735-4E86-9AF5-564DD8F5E033}">
      <dgm:prSet/>
      <dgm:spPr/>
      <dgm:t>
        <a:bodyPr/>
        <a:lstStyle/>
        <a:p>
          <a:endParaRPr lang="pt-BR"/>
        </a:p>
      </dgm:t>
    </dgm:pt>
    <dgm:pt modelId="{DA37EBDF-4701-41E9-A44C-F74AC0384D36}" type="pres">
      <dgm:prSet presAssocID="{CA3C27E5-055D-4977-80E5-5427E18CC2BF}" presName="diagram" presStyleCnt="0">
        <dgm:presLayoutVars>
          <dgm:dir/>
          <dgm:resizeHandles val="exact"/>
        </dgm:presLayoutVars>
      </dgm:prSet>
      <dgm:spPr/>
      <dgm:t>
        <a:bodyPr/>
        <a:lstStyle/>
        <a:p>
          <a:endParaRPr lang="pt-BR"/>
        </a:p>
      </dgm:t>
    </dgm:pt>
    <dgm:pt modelId="{C82367F9-A35C-4A35-B705-101E1ECDBE13}" type="pres">
      <dgm:prSet presAssocID="{18746793-7041-47C5-A741-CD69309D2523}" presName="node" presStyleLbl="node1" presStyleIdx="0" presStyleCnt="5">
        <dgm:presLayoutVars>
          <dgm:bulletEnabled val="1"/>
        </dgm:presLayoutVars>
      </dgm:prSet>
      <dgm:spPr/>
      <dgm:t>
        <a:bodyPr/>
        <a:lstStyle/>
        <a:p>
          <a:endParaRPr lang="pt-BR"/>
        </a:p>
      </dgm:t>
    </dgm:pt>
    <dgm:pt modelId="{6BE55528-249F-4963-AF93-83739FED927D}" type="pres">
      <dgm:prSet presAssocID="{8F627D7D-6D47-4A51-8D16-A9BF0868F854}" presName="sibTrans" presStyleCnt="0"/>
      <dgm:spPr/>
    </dgm:pt>
    <dgm:pt modelId="{B397BDBD-A702-4E8D-9553-474EDE46D0FA}" type="pres">
      <dgm:prSet presAssocID="{65EE4A34-64EE-431E-A582-62FA72D42777}" presName="node" presStyleLbl="node1" presStyleIdx="1" presStyleCnt="5">
        <dgm:presLayoutVars>
          <dgm:bulletEnabled val="1"/>
        </dgm:presLayoutVars>
      </dgm:prSet>
      <dgm:spPr/>
      <dgm:t>
        <a:bodyPr/>
        <a:lstStyle/>
        <a:p>
          <a:endParaRPr lang="pt-BR"/>
        </a:p>
      </dgm:t>
    </dgm:pt>
    <dgm:pt modelId="{85241122-38E2-48EA-A4B2-98A5C10246CA}" type="pres">
      <dgm:prSet presAssocID="{1BCE508E-D8CE-49DF-A7D5-DF95A4097AA6}" presName="sibTrans" presStyleCnt="0"/>
      <dgm:spPr/>
    </dgm:pt>
    <dgm:pt modelId="{A4BEA5FA-191C-4AA7-8C13-EA1CF3CE855A}" type="pres">
      <dgm:prSet presAssocID="{E5700010-F031-4E83-B104-8A5D3A460349}" presName="node" presStyleLbl="node1" presStyleIdx="2" presStyleCnt="5">
        <dgm:presLayoutVars>
          <dgm:bulletEnabled val="1"/>
        </dgm:presLayoutVars>
      </dgm:prSet>
      <dgm:spPr/>
      <dgm:t>
        <a:bodyPr/>
        <a:lstStyle/>
        <a:p>
          <a:endParaRPr lang="pt-BR"/>
        </a:p>
      </dgm:t>
    </dgm:pt>
    <dgm:pt modelId="{3F019F03-5B0D-4827-A633-FF294E760913}" type="pres">
      <dgm:prSet presAssocID="{C596DECC-9F8A-4749-A027-6480C1CAF256}" presName="sibTrans" presStyleCnt="0"/>
      <dgm:spPr/>
    </dgm:pt>
    <dgm:pt modelId="{E5651C7B-F507-423C-BA3E-40D1C50C093B}" type="pres">
      <dgm:prSet presAssocID="{9C9F6BBA-008D-4741-B87A-F63F05D4F0F1}" presName="node" presStyleLbl="node1" presStyleIdx="3" presStyleCnt="5">
        <dgm:presLayoutVars>
          <dgm:bulletEnabled val="1"/>
        </dgm:presLayoutVars>
      </dgm:prSet>
      <dgm:spPr/>
      <dgm:t>
        <a:bodyPr/>
        <a:lstStyle/>
        <a:p>
          <a:endParaRPr lang="pt-BR"/>
        </a:p>
      </dgm:t>
    </dgm:pt>
    <dgm:pt modelId="{8EED6E7E-C793-49ED-AF10-33132DD8F160}" type="pres">
      <dgm:prSet presAssocID="{9D9AED3F-6E6A-4D41-BD78-DB30981C88A5}" presName="sibTrans" presStyleCnt="0"/>
      <dgm:spPr/>
    </dgm:pt>
    <dgm:pt modelId="{9FE1082D-997E-45CE-8B53-FEE47D1CC4F1}" type="pres">
      <dgm:prSet presAssocID="{F942D587-823F-4C2A-9929-E1347039A869}" presName="node" presStyleLbl="node1" presStyleIdx="4" presStyleCnt="5">
        <dgm:presLayoutVars>
          <dgm:bulletEnabled val="1"/>
        </dgm:presLayoutVars>
      </dgm:prSet>
      <dgm:spPr/>
      <dgm:t>
        <a:bodyPr/>
        <a:lstStyle/>
        <a:p>
          <a:endParaRPr lang="pt-BR"/>
        </a:p>
      </dgm:t>
    </dgm:pt>
  </dgm:ptLst>
  <dgm:cxnLst>
    <dgm:cxn modelId="{5260125D-C429-4B87-B5BB-6137CA701B5A}" srcId="{CA3C27E5-055D-4977-80E5-5427E18CC2BF}" destId="{E5700010-F031-4E83-B104-8A5D3A460349}" srcOrd="2" destOrd="0" parTransId="{FC331BD4-2D54-4106-92C3-AAE96A5A5BF1}" sibTransId="{C596DECC-9F8A-4749-A027-6480C1CAF256}"/>
    <dgm:cxn modelId="{297D63A4-2370-4836-9060-C1F08CC64D1C}" srcId="{CA3C27E5-055D-4977-80E5-5427E18CC2BF}" destId="{9C9F6BBA-008D-4741-B87A-F63F05D4F0F1}" srcOrd="3" destOrd="0" parTransId="{6BF76F66-C4A9-479C-8DC6-D4F5881DD8C3}" sibTransId="{9D9AED3F-6E6A-4D41-BD78-DB30981C88A5}"/>
    <dgm:cxn modelId="{25145E4E-9408-401B-A6C7-141E503B1F4B}" type="presOf" srcId="{CA3C27E5-055D-4977-80E5-5427E18CC2BF}" destId="{DA37EBDF-4701-41E9-A44C-F74AC0384D36}" srcOrd="0" destOrd="0" presId="urn:microsoft.com/office/officeart/2005/8/layout/default"/>
    <dgm:cxn modelId="{64D1A104-B3F0-4C82-8C7D-A194F1706C1F}" type="presOf" srcId="{9C9F6BBA-008D-4741-B87A-F63F05D4F0F1}" destId="{E5651C7B-F507-423C-BA3E-40D1C50C093B}" srcOrd="0" destOrd="0" presId="urn:microsoft.com/office/officeart/2005/8/layout/default"/>
    <dgm:cxn modelId="{8BB661A7-F7FF-4E4A-AC27-D650E95300FC}" srcId="{CA3C27E5-055D-4977-80E5-5427E18CC2BF}" destId="{18746793-7041-47C5-A741-CD69309D2523}" srcOrd="0" destOrd="0" parTransId="{F6B87396-5360-49E4-92B5-AD680D57751C}" sibTransId="{8F627D7D-6D47-4A51-8D16-A9BF0868F854}"/>
    <dgm:cxn modelId="{9EA1CCBC-F361-48EC-BB00-1D7CC051EBB6}" type="presOf" srcId="{65EE4A34-64EE-431E-A582-62FA72D42777}" destId="{B397BDBD-A702-4E8D-9553-474EDE46D0FA}" srcOrd="0" destOrd="0" presId="urn:microsoft.com/office/officeart/2005/8/layout/default"/>
    <dgm:cxn modelId="{7BFD2B54-946B-4E22-BF64-9A0FC15FA331}" type="presOf" srcId="{18746793-7041-47C5-A741-CD69309D2523}" destId="{C82367F9-A35C-4A35-B705-101E1ECDBE13}" srcOrd="0" destOrd="0" presId="urn:microsoft.com/office/officeart/2005/8/layout/default"/>
    <dgm:cxn modelId="{8D7B7CB4-5D14-4A08-9630-4AE474850DB4}" srcId="{CA3C27E5-055D-4977-80E5-5427E18CC2BF}" destId="{65EE4A34-64EE-431E-A582-62FA72D42777}" srcOrd="1" destOrd="0" parTransId="{B7931063-6761-48C5-806E-72B19857D143}" sibTransId="{1BCE508E-D8CE-49DF-A7D5-DF95A4097AA6}"/>
    <dgm:cxn modelId="{331B7863-7BAE-4C18-B964-7E25B3B7B799}" type="presOf" srcId="{F942D587-823F-4C2A-9929-E1347039A869}" destId="{9FE1082D-997E-45CE-8B53-FEE47D1CC4F1}" srcOrd="0" destOrd="0" presId="urn:microsoft.com/office/officeart/2005/8/layout/default"/>
    <dgm:cxn modelId="{5F32CB8A-4735-4E86-9AF5-564DD8F5E033}" srcId="{CA3C27E5-055D-4977-80E5-5427E18CC2BF}" destId="{F942D587-823F-4C2A-9929-E1347039A869}" srcOrd="4" destOrd="0" parTransId="{C112CFAF-5A72-4416-A6FE-1F658D85B11D}" sibTransId="{6D1CC6B1-B3B3-44FA-B383-FA3A6F7C2D1B}"/>
    <dgm:cxn modelId="{39B65AF6-4CC9-4A86-BC78-D07D6BE77B53}" type="presOf" srcId="{E5700010-F031-4E83-B104-8A5D3A460349}" destId="{A4BEA5FA-191C-4AA7-8C13-EA1CF3CE855A}" srcOrd="0" destOrd="0" presId="urn:microsoft.com/office/officeart/2005/8/layout/default"/>
    <dgm:cxn modelId="{67FB6533-33B3-40F5-A1A7-5C994DAAD7AF}" type="presParOf" srcId="{DA37EBDF-4701-41E9-A44C-F74AC0384D36}" destId="{C82367F9-A35C-4A35-B705-101E1ECDBE13}" srcOrd="0" destOrd="0" presId="urn:microsoft.com/office/officeart/2005/8/layout/default"/>
    <dgm:cxn modelId="{15F350B5-9555-4FDC-85E8-6736446B432E}" type="presParOf" srcId="{DA37EBDF-4701-41E9-A44C-F74AC0384D36}" destId="{6BE55528-249F-4963-AF93-83739FED927D}" srcOrd="1" destOrd="0" presId="urn:microsoft.com/office/officeart/2005/8/layout/default"/>
    <dgm:cxn modelId="{B9B6E5A1-14C5-48CA-AFCA-D6359EB42D56}" type="presParOf" srcId="{DA37EBDF-4701-41E9-A44C-F74AC0384D36}" destId="{B397BDBD-A702-4E8D-9553-474EDE46D0FA}" srcOrd="2" destOrd="0" presId="urn:microsoft.com/office/officeart/2005/8/layout/default"/>
    <dgm:cxn modelId="{63B6E3C5-9D00-4349-8C3E-3FB88ADAE227}" type="presParOf" srcId="{DA37EBDF-4701-41E9-A44C-F74AC0384D36}" destId="{85241122-38E2-48EA-A4B2-98A5C10246CA}" srcOrd="3" destOrd="0" presId="urn:microsoft.com/office/officeart/2005/8/layout/default"/>
    <dgm:cxn modelId="{CD640E61-98EA-4F66-896E-EED171A3B9A4}" type="presParOf" srcId="{DA37EBDF-4701-41E9-A44C-F74AC0384D36}" destId="{A4BEA5FA-191C-4AA7-8C13-EA1CF3CE855A}" srcOrd="4" destOrd="0" presId="urn:microsoft.com/office/officeart/2005/8/layout/default"/>
    <dgm:cxn modelId="{AAD8AD56-8171-42B7-AA69-057E6CFBF4DA}" type="presParOf" srcId="{DA37EBDF-4701-41E9-A44C-F74AC0384D36}" destId="{3F019F03-5B0D-4827-A633-FF294E760913}" srcOrd="5" destOrd="0" presId="urn:microsoft.com/office/officeart/2005/8/layout/default"/>
    <dgm:cxn modelId="{43315DC3-EB3E-4AA1-BE83-C0EB18930E15}" type="presParOf" srcId="{DA37EBDF-4701-41E9-A44C-F74AC0384D36}" destId="{E5651C7B-F507-423C-BA3E-40D1C50C093B}" srcOrd="6" destOrd="0" presId="urn:microsoft.com/office/officeart/2005/8/layout/default"/>
    <dgm:cxn modelId="{82639022-A528-4408-B871-01B387F39744}" type="presParOf" srcId="{DA37EBDF-4701-41E9-A44C-F74AC0384D36}" destId="{8EED6E7E-C793-49ED-AF10-33132DD8F160}" srcOrd="7" destOrd="0" presId="urn:microsoft.com/office/officeart/2005/8/layout/default"/>
    <dgm:cxn modelId="{D3F04AF6-26E5-487E-9374-6682354987E3}" type="presParOf" srcId="{DA37EBDF-4701-41E9-A44C-F74AC0384D36}" destId="{9FE1082D-997E-45CE-8B53-FEE47D1CC4F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FBE6D-C57C-44E1-9294-148FE7D505C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750A2D1E-950D-4F25-8749-EE063DE25152}">
      <dgm:prSet phldrT="[Texto]"/>
      <dgm:spPr>
        <a:solidFill>
          <a:schemeClr val="accent2"/>
        </a:solidFill>
      </dgm:spPr>
      <dgm:t>
        <a:bodyPr/>
        <a:lstStyle/>
        <a:p>
          <a:r>
            <a:rPr lang="pt-BR" dirty="0" smtClean="0"/>
            <a:t>1. gerenciamento</a:t>
          </a:r>
          <a:endParaRPr lang="pt-BR" dirty="0"/>
        </a:p>
      </dgm:t>
    </dgm:pt>
    <dgm:pt modelId="{F8C89355-9147-42EE-9A47-C326EC16E08F}" type="parTrans" cxnId="{C6DA3017-2145-4DF0-BBB6-000372CD04A6}">
      <dgm:prSet/>
      <dgm:spPr/>
      <dgm:t>
        <a:bodyPr/>
        <a:lstStyle/>
        <a:p>
          <a:endParaRPr lang="pt-BR"/>
        </a:p>
      </dgm:t>
    </dgm:pt>
    <dgm:pt modelId="{207E39EA-3A98-4B44-9E88-3903EB5B4BAF}" type="sibTrans" cxnId="{C6DA3017-2145-4DF0-BBB6-000372CD04A6}">
      <dgm:prSet/>
      <dgm:spPr/>
      <dgm:t>
        <a:bodyPr/>
        <a:lstStyle/>
        <a:p>
          <a:endParaRPr lang="pt-BR"/>
        </a:p>
      </dgm:t>
    </dgm:pt>
    <dgm:pt modelId="{B902B938-A567-483F-B5B0-B7453B6EAED3}">
      <dgm:prSet phldrT="[Texto]"/>
      <dgm:spPr>
        <a:solidFill>
          <a:schemeClr val="accent4">
            <a:lumMod val="75000"/>
          </a:schemeClr>
        </a:solidFill>
      </dgm:spPr>
      <dgm:t>
        <a:bodyPr/>
        <a:lstStyle/>
        <a:p>
          <a:r>
            <a:rPr lang="pt-BR" dirty="0" smtClean="0"/>
            <a:t>2. Saúde, Segurança , meio Ambiente</a:t>
          </a:r>
          <a:endParaRPr lang="pt-BR" dirty="0"/>
        </a:p>
      </dgm:t>
    </dgm:pt>
    <dgm:pt modelId="{41DE8540-2040-4A8E-8351-1FB5379A3FDA}" type="parTrans" cxnId="{BF956E5C-D4A6-47B0-AA14-5839C6E9C766}">
      <dgm:prSet/>
      <dgm:spPr/>
      <dgm:t>
        <a:bodyPr/>
        <a:lstStyle/>
        <a:p>
          <a:endParaRPr lang="pt-BR"/>
        </a:p>
      </dgm:t>
    </dgm:pt>
    <dgm:pt modelId="{F775943F-CF10-482D-94E7-B3871F533666}" type="sibTrans" cxnId="{BF956E5C-D4A6-47B0-AA14-5839C6E9C766}">
      <dgm:prSet/>
      <dgm:spPr/>
      <dgm:t>
        <a:bodyPr/>
        <a:lstStyle/>
        <a:p>
          <a:endParaRPr lang="pt-BR"/>
        </a:p>
      </dgm:t>
    </dgm:pt>
    <dgm:pt modelId="{45C45B44-FBE6-4111-80BF-4E51321E4528}">
      <dgm:prSet phldrT="[Texto]"/>
      <dgm:spPr>
        <a:solidFill>
          <a:srgbClr val="00B050"/>
        </a:solidFill>
      </dgm:spPr>
      <dgm:t>
        <a:bodyPr/>
        <a:lstStyle/>
        <a:p>
          <a:r>
            <a:rPr lang="pt-BR" dirty="0" smtClean="0"/>
            <a:t>3. Equipamentos		</a:t>
          </a:r>
          <a:endParaRPr lang="pt-BR" dirty="0"/>
        </a:p>
      </dgm:t>
    </dgm:pt>
    <dgm:pt modelId="{F408C79E-BE02-46CD-971E-415B58B0728F}" type="parTrans" cxnId="{8F26F78D-16A1-4090-869E-FB11000EB98E}">
      <dgm:prSet/>
      <dgm:spPr/>
      <dgm:t>
        <a:bodyPr/>
        <a:lstStyle/>
        <a:p>
          <a:endParaRPr lang="pt-BR"/>
        </a:p>
      </dgm:t>
    </dgm:pt>
    <dgm:pt modelId="{18203786-30AB-4F0D-808A-C3CDD9442E49}" type="sibTrans" cxnId="{8F26F78D-16A1-4090-869E-FB11000EB98E}">
      <dgm:prSet/>
      <dgm:spPr/>
      <dgm:t>
        <a:bodyPr/>
        <a:lstStyle/>
        <a:p>
          <a:endParaRPr lang="pt-BR"/>
        </a:p>
      </dgm:t>
    </dgm:pt>
    <dgm:pt modelId="{1A87DD50-4D38-47C6-8B52-37C5C59E33C5}">
      <dgm:prSet phldrT="[Texto]"/>
      <dgm:spPr/>
      <dgm:t>
        <a:bodyPr/>
        <a:lstStyle/>
        <a:p>
          <a:r>
            <a:rPr lang="pt-BR" dirty="0" smtClean="0"/>
            <a:t>4. Planejamento de operações</a:t>
          </a:r>
          <a:endParaRPr lang="pt-BR" dirty="0"/>
        </a:p>
      </dgm:t>
    </dgm:pt>
    <dgm:pt modelId="{6034F90F-D6D8-413B-AEBA-7A097659E037}" type="parTrans" cxnId="{FCA189FB-70C0-44CC-A36A-A7CA68AAC747}">
      <dgm:prSet/>
      <dgm:spPr/>
      <dgm:t>
        <a:bodyPr/>
        <a:lstStyle/>
        <a:p>
          <a:endParaRPr lang="pt-BR"/>
        </a:p>
      </dgm:t>
    </dgm:pt>
    <dgm:pt modelId="{A4AED247-3368-4A3D-BF57-D7F97A19E3DA}" type="sibTrans" cxnId="{FCA189FB-70C0-44CC-A36A-A7CA68AAC747}">
      <dgm:prSet/>
      <dgm:spPr/>
      <dgm:t>
        <a:bodyPr/>
        <a:lstStyle/>
        <a:p>
          <a:endParaRPr lang="pt-BR"/>
        </a:p>
      </dgm:t>
    </dgm:pt>
    <dgm:pt modelId="{6E60E239-2B8A-4540-89CB-F47DB5B336E8}">
      <dgm:prSet phldrT="[Texto]"/>
      <dgm:spPr>
        <a:solidFill>
          <a:schemeClr val="accent6">
            <a:lumMod val="75000"/>
          </a:schemeClr>
        </a:solidFill>
      </dgm:spPr>
      <dgm:t>
        <a:bodyPr/>
        <a:lstStyle/>
        <a:p>
          <a:r>
            <a:rPr lang="pt-BR" dirty="0" smtClean="0"/>
            <a:t>5. Segurança patrimonial e confidencialidade</a:t>
          </a:r>
          <a:endParaRPr lang="pt-BR" dirty="0"/>
        </a:p>
      </dgm:t>
    </dgm:pt>
    <dgm:pt modelId="{44979DD1-6D89-476A-8303-1C443108071D}" type="parTrans" cxnId="{45088460-E320-4763-8A1F-A1E801DFAF76}">
      <dgm:prSet/>
      <dgm:spPr/>
      <dgm:t>
        <a:bodyPr/>
        <a:lstStyle/>
        <a:p>
          <a:endParaRPr lang="pt-BR"/>
        </a:p>
      </dgm:t>
    </dgm:pt>
    <dgm:pt modelId="{2F905836-2503-45A7-9827-526F51BC9630}" type="sibTrans" cxnId="{45088460-E320-4763-8A1F-A1E801DFAF76}">
      <dgm:prSet/>
      <dgm:spPr/>
      <dgm:t>
        <a:bodyPr/>
        <a:lstStyle/>
        <a:p>
          <a:endParaRPr lang="pt-BR"/>
        </a:p>
      </dgm:t>
    </dgm:pt>
    <dgm:pt modelId="{92BFE7F5-84DA-4EB4-A2BC-0445DC664E97}">
      <dgm:prSet phldrT="[Texto]"/>
      <dgm:spPr>
        <a:solidFill>
          <a:schemeClr val="bg2">
            <a:lumMod val="50000"/>
          </a:schemeClr>
        </a:solidFill>
      </dgm:spPr>
      <dgm:t>
        <a:bodyPr/>
        <a:lstStyle/>
        <a:p>
          <a:r>
            <a:rPr lang="pt-BR" dirty="0" smtClean="0"/>
            <a:t>Inspeção do local</a:t>
          </a:r>
          <a:endParaRPr lang="pt-BR" dirty="0"/>
        </a:p>
      </dgm:t>
    </dgm:pt>
    <dgm:pt modelId="{18942AC7-0B76-46DA-B731-75C8DC90D42F}" type="parTrans" cxnId="{D7440F3E-BA7D-43B1-95A2-A40711B6CFF6}">
      <dgm:prSet/>
      <dgm:spPr/>
      <dgm:t>
        <a:bodyPr/>
        <a:lstStyle/>
        <a:p>
          <a:endParaRPr lang="pt-BR"/>
        </a:p>
      </dgm:t>
    </dgm:pt>
    <dgm:pt modelId="{BA4534AB-D24D-4707-AB92-034A8965B36D}" type="sibTrans" cxnId="{D7440F3E-BA7D-43B1-95A2-A40711B6CFF6}">
      <dgm:prSet/>
      <dgm:spPr/>
      <dgm:t>
        <a:bodyPr/>
        <a:lstStyle/>
        <a:p>
          <a:endParaRPr lang="pt-BR"/>
        </a:p>
      </dgm:t>
    </dgm:pt>
    <dgm:pt modelId="{36F66872-2167-41D9-AC31-6685FC5753A4}" type="pres">
      <dgm:prSet presAssocID="{4CFFBE6D-C57C-44E1-9294-148FE7D505C1}" presName="linear" presStyleCnt="0">
        <dgm:presLayoutVars>
          <dgm:dir/>
          <dgm:animLvl val="lvl"/>
          <dgm:resizeHandles val="exact"/>
        </dgm:presLayoutVars>
      </dgm:prSet>
      <dgm:spPr/>
      <dgm:t>
        <a:bodyPr/>
        <a:lstStyle/>
        <a:p>
          <a:endParaRPr lang="pt-BR"/>
        </a:p>
      </dgm:t>
    </dgm:pt>
    <dgm:pt modelId="{5AE713E7-3DE1-4702-A601-FD807E0E452A}" type="pres">
      <dgm:prSet presAssocID="{750A2D1E-950D-4F25-8749-EE063DE25152}" presName="parentLin" presStyleCnt="0"/>
      <dgm:spPr/>
    </dgm:pt>
    <dgm:pt modelId="{6E7DDD78-6396-4A7A-AB49-0DEBF2DECDD6}" type="pres">
      <dgm:prSet presAssocID="{750A2D1E-950D-4F25-8749-EE063DE25152}" presName="parentLeftMargin" presStyleLbl="node1" presStyleIdx="0" presStyleCnt="6"/>
      <dgm:spPr/>
      <dgm:t>
        <a:bodyPr/>
        <a:lstStyle/>
        <a:p>
          <a:endParaRPr lang="pt-BR"/>
        </a:p>
      </dgm:t>
    </dgm:pt>
    <dgm:pt modelId="{AC0F321E-8349-4E4C-998F-E924ABACF115}" type="pres">
      <dgm:prSet presAssocID="{750A2D1E-950D-4F25-8749-EE063DE25152}" presName="parentText" presStyleLbl="node1" presStyleIdx="0" presStyleCnt="6">
        <dgm:presLayoutVars>
          <dgm:chMax val="0"/>
          <dgm:bulletEnabled val="1"/>
        </dgm:presLayoutVars>
      </dgm:prSet>
      <dgm:spPr/>
      <dgm:t>
        <a:bodyPr/>
        <a:lstStyle/>
        <a:p>
          <a:endParaRPr lang="pt-BR"/>
        </a:p>
      </dgm:t>
    </dgm:pt>
    <dgm:pt modelId="{F1845F56-C5E7-46D5-9294-EE3C75879078}" type="pres">
      <dgm:prSet presAssocID="{750A2D1E-950D-4F25-8749-EE063DE25152}" presName="negativeSpace" presStyleCnt="0"/>
      <dgm:spPr/>
    </dgm:pt>
    <dgm:pt modelId="{D9108225-6A11-4CF0-9F57-C6BFAD9F76FF}" type="pres">
      <dgm:prSet presAssocID="{750A2D1E-950D-4F25-8749-EE063DE25152}" presName="childText" presStyleLbl="conFgAcc1" presStyleIdx="0" presStyleCnt="6">
        <dgm:presLayoutVars>
          <dgm:bulletEnabled val="1"/>
        </dgm:presLayoutVars>
      </dgm:prSet>
      <dgm:spPr/>
    </dgm:pt>
    <dgm:pt modelId="{346A8EAE-2665-408A-B0BF-D50BF25CAA83}" type="pres">
      <dgm:prSet presAssocID="{207E39EA-3A98-4B44-9E88-3903EB5B4BAF}" presName="spaceBetweenRectangles" presStyleCnt="0"/>
      <dgm:spPr/>
    </dgm:pt>
    <dgm:pt modelId="{764C2972-C779-4212-B0B8-0BE5D21B73FD}" type="pres">
      <dgm:prSet presAssocID="{B902B938-A567-483F-B5B0-B7453B6EAED3}" presName="parentLin" presStyleCnt="0"/>
      <dgm:spPr/>
    </dgm:pt>
    <dgm:pt modelId="{6073D287-4386-4A4D-9AF8-F6E4DC4D8E33}" type="pres">
      <dgm:prSet presAssocID="{B902B938-A567-483F-B5B0-B7453B6EAED3}" presName="parentLeftMargin" presStyleLbl="node1" presStyleIdx="0" presStyleCnt="6"/>
      <dgm:spPr/>
      <dgm:t>
        <a:bodyPr/>
        <a:lstStyle/>
        <a:p>
          <a:endParaRPr lang="pt-BR"/>
        </a:p>
      </dgm:t>
    </dgm:pt>
    <dgm:pt modelId="{8ADB2565-6879-4E3B-A6B5-368280D030ED}" type="pres">
      <dgm:prSet presAssocID="{B902B938-A567-483F-B5B0-B7453B6EAED3}" presName="parentText" presStyleLbl="node1" presStyleIdx="1" presStyleCnt="6">
        <dgm:presLayoutVars>
          <dgm:chMax val="0"/>
          <dgm:bulletEnabled val="1"/>
        </dgm:presLayoutVars>
      </dgm:prSet>
      <dgm:spPr/>
      <dgm:t>
        <a:bodyPr/>
        <a:lstStyle/>
        <a:p>
          <a:endParaRPr lang="pt-BR"/>
        </a:p>
      </dgm:t>
    </dgm:pt>
    <dgm:pt modelId="{BA68CC1B-4972-4BE2-B9FF-2307EE771C17}" type="pres">
      <dgm:prSet presAssocID="{B902B938-A567-483F-B5B0-B7453B6EAED3}" presName="negativeSpace" presStyleCnt="0"/>
      <dgm:spPr/>
    </dgm:pt>
    <dgm:pt modelId="{A6E3FE69-921B-465C-95B9-E03B260F105C}" type="pres">
      <dgm:prSet presAssocID="{B902B938-A567-483F-B5B0-B7453B6EAED3}" presName="childText" presStyleLbl="conFgAcc1" presStyleIdx="1" presStyleCnt="6">
        <dgm:presLayoutVars>
          <dgm:bulletEnabled val="1"/>
        </dgm:presLayoutVars>
      </dgm:prSet>
      <dgm:spPr/>
    </dgm:pt>
    <dgm:pt modelId="{781486EC-C448-4103-AC2F-990A7FB9CBCC}" type="pres">
      <dgm:prSet presAssocID="{F775943F-CF10-482D-94E7-B3871F533666}" presName="spaceBetweenRectangles" presStyleCnt="0"/>
      <dgm:spPr/>
    </dgm:pt>
    <dgm:pt modelId="{B2F336FC-1210-4179-B91B-0D4CC0FBEC85}" type="pres">
      <dgm:prSet presAssocID="{45C45B44-FBE6-4111-80BF-4E51321E4528}" presName="parentLin" presStyleCnt="0"/>
      <dgm:spPr/>
    </dgm:pt>
    <dgm:pt modelId="{5DF6AD17-84F4-4BD8-9935-0150AB280950}" type="pres">
      <dgm:prSet presAssocID="{45C45B44-FBE6-4111-80BF-4E51321E4528}" presName="parentLeftMargin" presStyleLbl="node1" presStyleIdx="1" presStyleCnt="6"/>
      <dgm:spPr/>
      <dgm:t>
        <a:bodyPr/>
        <a:lstStyle/>
        <a:p>
          <a:endParaRPr lang="pt-BR"/>
        </a:p>
      </dgm:t>
    </dgm:pt>
    <dgm:pt modelId="{A5586D00-7E8C-4A01-9E35-CEB4E06A8BCA}" type="pres">
      <dgm:prSet presAssocID="{45C45B44-FBE6-4111-80BF-4E51321E4528}" presName="parentText" presStyleLbl="node1" presStyleIdx="2" presStyleCnt="6">
        <dgm:presLayoutVars>
          <dgm:chMax val="0"/>
          <dgm:bulletEnabled val="1"/>
        </dgm:presLayoutVars>
      </dgm:prSet>
      <dgm:spPr/>
      <dgm:t>
        <a:bodyPr/>
        <a:lstStyle/>
        <a:p>
          <a:endParaRPr lang="pt-BR"/>
        </a:p>
      </dgm:t>
    </dgm:pt>
    <dgm:pt modelId="{50A3EC3A-2636-4C14-A06F-88D9AA92345D}" type="pres">
      <dgm:prSet presAssocID="{45C45B44-FBE6-4111-80BF-4E51321E4528}" presName="negativeSpace" presStyleCnt="0"/>
      <dgm:spPr/>
    </dgm:pt>
    <dgm:pt modelId="{F219CA55-9142-46F0-A7A0-070323607627}" type="pres">
      <dgm:prSet presAssocID="{45C45B44-FBE6-4111-80BF-4E51321E4528}" presName="childText" presStyleLbl="conFgAcc1" presStyleIdx="2" presStyleCnt="6">
        <dgm:presLayoutVars>
          <dgm:bulletEnabled val="1"/>
        </dgm:presLayoutVars>
      </dgm:prSet>
      <dgm:spPr/>
    </dgm:pt>
    <dgm:pt modelId="{63DE070F-CB26-4365-93CC-F39468F57BEE}" type="pres">
      <dgm:prSet presAssocID="{18203786-30AB-4F0D-808A-C3CDD9442E49}" presName="spaceBetweenRectangles" presStyleCnt="0"/>
      <dgm:spPr/>
    </dgm:pt>
    <dgm:pt modelId="{1555143C-A5E0-4967-A180-A488707B87AF}" type="pres">
      <dgm:prSet presAssocID="{1A87DD50-4D38-47C6-8B52-37C5C59E33C5}" presName="parentLin" presStyleCnt="0"/>
      <dgm:spPr/>
    </dgm:pt>
    <dgm:pt modelId="{FC07AF2B-A7EE-43A2-99F8-823C3E346369}" type="pres">
      <dgm:prSet presAssocID="{1A87DD50-4D38-47C6-8B52-37C5C59E33C5}" presName="parentLeftMargin" presStyleLbl="node1" presStyleIdx="2" presStyleCnt="6"/>
      <dgm:spPr/>
      <dgm:t>
        <a:bodyPr/>
        <a:lstStyle/>
        <a:p>
          <a:endParaRPr lang="pt-BR"/>
        </a:p>
      </dgm:t>
    </dgm:pt>
    <dgm:pt modelId="{7A10FCFE-0634-4F61-801E-0480DC345FCC}" type="pres">
      <dgm:prSet presAssocID="{1A87DD50-4D38-47C6-8B52-37C5C59E33C5}" presName="parentText" presStyleLbl="node1" presStyleIdx="3" presStyleCnt="6">
        <dgm:presLayoutVars>
          <dgm:chMax val="0"/>
          <dgm:bulletEnabled val="1"/>
        </dgm:presLayoutVars>
      </dgm:prSet>
      <dgm:spPr/>
      <dgm:t>
        <a:bodyPr/>
        <a:lstStyle/>
        <a:p>
          <a:endParaRPr lang="pt-BR"/>
        </a:p>
      </dgm:t>
    </dgm:pt>
    <dgm:pt modelId="{D0192FE1-621C-4776-9C9D-163D5AB6252E}" type="pres">
      <dgm:prSet presAssocID="{1A87DD50-4D38-47C6-8B52-37C5C59E33C5}" presName="negativeSpace" presStyleCnt="0"/>
      <dgm:spPr/>
    </dgm:pt>
    <dgm:pt modelId="{125252D3-B692-4735-B8DE-68AD5CADD816}" type="pres">
      <dgm:prSet presAssocID="{1A87DD50-4D38-47C6-8B52-37C5C59E33C5}" presName="childText" presStyleLbl="conFgAcc1" presStyleIdx="3" presStyleCnt="6">
        <dgm:presLayoutVars>
          <dgm:bulletEnabled val="1"/>
        </dgm:presLayoutVars>
      </dgm:prSet>
      <dgm:spPr/>
    </dgm:pt>
    <dgm:pt modelId="{C18116F0-9F38-4B61-B58D-2E748B2CF86E}" type="pres">
      <dgm:prSet presAssocID="{A4AED247-3368-4A3D-BF57-D7F97A19E3DA}" presName="spaceBetweenRectangles" presStyleCnt="0"/>
      <dgm:spPr/>
    </dgm:pt>
    <dgm:pt modelId="{5D9D22EC-D4DD-4A80-B1ED-126D8E8B94A5}" type="pres">
      <dgm:prSet presAssocID="{6E60E239-2B8A-4540-89CB-F47DB5B336E8}" presName="parentLin" presStyleCnt="0"/>
      <dgm:spPr/>
    </dgm:pt>
    <dgm:pt modelId="{9DED7D1F-06C0-46B8-A781-1CC84084677C}" type="pres">
      <dgm:prSet presAssocID="{6E60E239-2B8A-4540-89CB-F47DB5B336E8}" presName="parentLeftMargin" presStyleLbl="node1" presStyleIdx="3" presStyleCnt="6"/>
      <dgm:spPr/>
      <dgm:t>
        <a:bodyPr/>
        <a:lstStyle/>
        <a:p>
          <a:endParaRPr lang="pt-BR"/>
        </a:p>
      </dgm:t>
    </dgm:pt>
    <dgm:pt modelId="{5FF7A3F1-3F49-4E74-80CD-BEEF7A5BD24A}" type="pres">
      <dgm:prSet presAssocID="{6E60E239-2B8A-4540-89CB-F47DB5B336E8}" presName="parentText" presStyleLbl="node1" presStyleIdx="4" presStyleCnt="6">
        <dgm:presLayoutVars>
          <dgm:chMax val="0"/>
          <dgm:bulletEnabled val="1"/>
        </dgm:presLayoutVars>
      </dgm:prSet>
      <dgm:spPr/>
      <dgm:t>
        <a:bodyPr/>
        <a:lstStyle/>
        <a:p>
          <a:endParaRPr lang="pt-BR"/>
        </a:p>
      </dgm:t>
    </dgm:pt>
    <dgm:pt modelId="{397A7F9F-91AB-4BB6-B21B-DF395C81371B}" type="pres">
      <dgm:prSet presAssocID="{6E60E239-2B8A-4540-89CB-F47DB5B336E8}" presName="negativeSpace" presStyleCnt="0"/>
      <dgm:spPr/>
    </dgm:pt>
    <dgm:pt modelId="{0C790E0B-8259-4FDA-ACA8-C3E0518D3C3C}" type="pres">
      <dgm:prSet presAssocID="{6E60E239-2B8A-4540-89CB-F47DB5B336E8}" presName="childText" presStyleLbl="conFgAcc1" presStyleIdx="4" presStyleCnt="6">
        <dgm:presLayoutVars>
          <dgm:bulletEnabled val="1"/>
        </dgm:presLayoutVars>
      </dgm:prSet>
      <dgm:spPr/>
    </dgm:pt>
    <dgm:pt modelId="{48792B15-D7DA-4DDC-B24A-43EE26A7E81B}" type="pres">
      <dgm:prSet presAssocID="{2F905836-2503-45A7-9827-526F51BC9630}" presName="spaceBetweenRectangles" presStyleCnt="0"/>
      <dgm:spPr/>
    </dgm:pt>
    <dgm:pt modelId="{63CE39E8-78E5-4BA6-BDDD-92F6FC3290A1}" type="pres">
      <dgm:prSet presAssocID="{92BFE7F5-84DA-4EB4-A2BC-0445DC664E97}" presName="parentLin" presStyleCnt="0"/>
      <dgm:spPr/>
    </dgm:pt>
    <dgm:pt modelId="{27E86F1E-E08F-453D-9241-F0EE9E3B0F16}" type="pres">
      <dgm:prSet presAssocID="{92BFE7F5-84DA-4EB4-A2BC-0445DC664E97}" presName="parentLeftMargin" presStyleLbl="node1" presStyleIdx="4" presStyleCnt="6"/>
      <dgm:spPr/>
      <dgm:t>
        <a:bodyPr/>
        <a:lstStyle/>
        <a:p>
          <a:endParaRPr lang="pt-BR"/>
        </a:p>
      </dgm:t>
    </dgm:pt>
    <dgm:pt modelId="{21C574A5-4F06-411A-A412-ABB45EACC7A0}" type="pres">
      <dgm:prSet presAssocID="{92BFE7F5-84DA-4EB4-A2BC-0445DC664E97}" presName="parentText" presStyleLbl="node1" presStyleIdx="5" presStyleCnt="6">
        <dgm:presLayoutVars>
          <dgm:chMax val="0"/>
          <dgm:bulletEnabled val="1"/>
        </dgm:presLayoutVars>
      </dgm:prSet>
      <dgm:spPr/>
      <dgm:t>
        <a:bodyPr/>
        <a:lstStyle/>
        <a:p>
          <a:endParaRPr lang="pt-BR"/>
        </a:p>
      </dgm:t>
    </dgm:pt>
    <dgm:pt modelId="{F357277E-963D-4B9D-B71B-11744AB311B3}" type="pres">
      <dgm:prSet presAssocID="{92BFE7F5-84DA-4EB4-A2BC-0445DC664E97}" presName="negativeSpace" presStyleCnt="0"/>
      <dgm:spPr/>
    </dgm:pt>
    <dgm:pt modelId="{B07B445B-6352-4B28-9650-825AEE3F5756}" type="pres">
      <dgm:prSet presAssocID="{92BFE7F5-84DA-4EB4-A2BC-0445DC664E97}" presName="childText" presStyleLbl="conFgAcc1" presStyleIdx="5" presStyleCnt="6">
        <dgm:presLayoutVars>
          <dgm:bulletEnabled val="1"/>
        </dgm:presLayoutVars>
      </dgm:prSet>
      <dgm:spPr/>
    </dgm:pt>
  </dgm:ptLst>
  <dgm:cxnLst>
    <dgm:cxn modelId="{45088460-E320-4763-8A1F-A1E801DFAF76}" srcId="{4CFFBE6D-C57C-44E1-9294-148FE7D505C1}" destId="{6E60E239-2B8A-4540-89CB-F47DB5B336E8}" srcOrd="4" destOrd="0" parTransId="{44979DD1-6D89-476A-8303-1C443108071D}" sibTransId="{2F905836-2503-45A7-9827-526F51BC9630}"/>
    <dgm:cxn modelId="{8F26F78D-16A1-4090-869E-FB11000EB98E}" srcId="{4CFFBE6D-C57C-44E1-9294-148FE7D505C1}" destId="{45C45B44-FBE6-4111-80BF-4E51321E4528}" srcOrd="2" destOrd="0" parTransId="{F408C79E-BE02-46CD-971E-415B58B0728F}" sibTransId="{18203786-30AB-4F0D-808A-C3CDD9442E49}"/>
    <dgm:cxn modelId="{FCA189FB-70C0-44CC-A36A-A7CA68AAC747}" srcId="{4CFFBE6D-C57C-44E1-9294-148FE7D505C1}" destId="{1A87DD50-4D38-47C6-8B52-37C5C59E33C5}" srcOrd="3" destOrd="0" parTransId="{6034F90F-D6D8-413B-AEBA-7A097659E037}" sibTransId="{A4AED247-3368-4A3D-BF57-D7F97A19E3DA}"/>
    <dgm:cxn modelId="{49FB334E-C514-44F2-8B83-A1AA438E3FDB}" type="presOf" srcId="{6E60E239-2B8A-4540-89CB-F47DB5B336E8}" destId="{5FF7A3F1-3F49-4E74-80CD-BEEF7A5BD24A}" srcOrd="1" destOrd="0" presId="urn:microsoft.com/office/officeart/2005/8/layout/list1"/>
    <dgm:cxn modelId="{BF956E5C-D4A6-47B0-AA14-5839C6E9C766}" srcId="{4CFFBE6D-C57C-44E1-9294-148FE7D505C1}" destId="{B902B938-A567-483F-B5B0-B7453B6EAED3}" srcOrd="1" destOrd="0" parTransId="{41DE8540-2040-4A8E-8351-1FB5379A3FDA}" sibTransId="{F775943F-CF10-482D-94E7-B3871F533666}"/>
    <dgm:cxn modelId="{BAACA098-E14E-4AFA-BE7A-E551C10AE039}" type="presOf" srcId="{45C45B44-FBE6-4111-80BF-4E51321E4528}" destId="{5DF6AD17-84F4-4BD8-9935-0150AB280950}" srcOrd="0" destOrd="0" presId="urn:microsoft.com/office/officeart/2005/8/layout/list1"/>
    <dgm:cxn modelId="{C6DA3017-2145-4DF0-BBB6-000372CD04A6}" srcId="{4CFFBE6D-C57C-44E1-9294-148FE7D505C1}" destId="{750A2D1E-950D-4F25-8749-EE063DE25152}" srcOrd="0" destOrd="0" parTransId="{F8C89355-9147-42EE-9A47-C326EC16E08F}" sibTransId="{207E39EA-3A98-4B44-9E88-3903EB5B4BAF}"/>
    <dgm:cxn modelId="{418E68A2-6002-46B2-AB19-ABECFC63D08B}" type="presOf" srcId="{750A2D1E-950D-4F25-8749-EE063DE25152}" destId="{6E7DDD78-6396-4A7A-AB49-0DEBF2DECDD6}" srcOrd="0" destOrd="0" presId="urn:microsoft.com/office/officeart/2005/8/layout/list1"/>
    <dgm:cxn modelId="{74AFBF70-6F74-4768-AF96-BBAE07F78380}" type="presOf" srcId="{45C45B44-FBE6-4111-80BF-4E51321E4528}" destId="{A5586D00-7E8C-4A01-9E35-CEB4E06A8BCA}" srcOrd="1" destOrd="0" presId="urn:microsoft.com/office/officeart/2005/8/layout/list1"/>
    <dgm:cxn modelId="{74AD9B6B-B229-4310-BD7C-6411C0739A75}" type="presOf" srcId="{92BFE7F5-84DA-4EB4-A2BC-0445DC664E97}" destId="{21C574A5-4F06-411A-A412-ABB45EACC7A0}" srcOrd="1" destOrd="0" presId="urn:microsoft.com/office/officeart/2005/8/layout/list1"/>
    <dgm:cxn modelId="{D7440F3E-BA7D-43B1-95A2-A40711B6CFF6}" srcId="{4CFFBE6D-C57C-44E1-9294-148FE7D505C1}" destId="{92BFE7F5-84DA-4EB4-A2BC-0445DC664E97}" srcOrd="5" destOrd="0" parTransId="{18942AC7-0B76-46DA-B731-75C8DC90D42F}" sibTransId="{BA4534AB-D24D-4707-AB92-034A8965B36D}"/>
    <dgm:cxn modelId="{87BA15B9-7A74-4BEF-8AEC-67E4A27BB88D}" type="presOf" srcId="{B902B938-A567-483F-B5B0-B7453B6EAED3}" destId="{6073D287-4386-4A4D-9AF8-F6E4DC4D8E33}" srcOrd="0" destOrd="0" presId="urn:microsoft.com/office/officeart/2005/8/layout/list1"/>
    <dgm:cxn modelId="{8761D16E-C21D-4248-8645-14C8C02B45A4}" type="presOf" srcId="{92BFE7F5-84DA-4EB4-A2BC-0445DC664E97}" destId="{27E86F1E-E08F-453D-9241-F0EE9E3B0F16}" srcOrd="0" destOrd="0" presId="urn:microsoft.com/office/officeart/2005/8/layout/list1"/>
    <dgm:cxn modelId="{6379344A-3AAB-4C82-B420-9D70BF211FA6}" type="presOf" srcId="{1A87DD50-4D38-47C6-8B52-37C5C59E33C5}" destId="{FC07AF2B-A7EE-43A2-99F8-823C3E346369}" srcOrd="0" destOrd="0" presId="urn:microsoft.com/office/officeart/2005/8/layout/list1"/>
    <dgm:cxn modelId="{7EDE4183-B798-4AEF-B384-D4220BA17B59}" type="presOf" srcId="{750A2D1E-950D-4F25-8749-EE063DE25152}" destId="{AC0F321E-8349-4E4C-998F-E924ABACF115}" srcOrd="1" destOrd="0" presId="urn:microsoft.com/office/officeart/2005/8/layout/list1"/>
    <dgm:cxn modelId="{5C23863A-DF86-4D59-905C-BDD0DFFAB228}" type="presOf" srcId="{4CFFBE6D-C57C-44E1-9294-148FE7D505C1}" destId="{36F66872-2167-41D9-AC31-6685FC5753A4}" srcOrd="0" destOrd="0" presId="urn:microsoft.com/office/officeart/2005/8/layout/list1"/>
    <dgm:cxn modelId="{A459409F-9832-4013-A240-139B89283972}" type="presOf" srcId="{B902B938-A567-483F-B5B0-B7453B6EAED3}" destId="{8ADB2565-6879-4E3B-A6B5-368280D030ED}" srcOrd="1" destOrd="0" presId="urn:microsoft.com/office/officeart/2005/8/layout/list1"/>
    <dgm:cxn modelId="{A7EBC4C4-67B2-400D-9519-89E1F2FA76B6}" type="presOf" srcId="{6E60E239-2B8A-4540-89CB-F47DB5B336E8}" destId="{9DED7D1F-06C0-46B8-A781-1CC84084677C}" srcOrd="0" destOrd="0" presId="urn:microsoft.com/office/officeart/2005/8/layout/list1"/>
    <dgm:cxn modelId="{49734A24-2CC7-466B-A37E-96E610F2688B}" type="presOf" srcId="{1A87DD50-4D38-47C6-8B52-37C5C59E33C5}" destId="{7A10FCFE-0634-4F61-801E-0480DC345FCC}" srcOrd="1" destOrd="0" presId="urn:microsoft.com/office/officeart/2005/8/layout/list1"/>
    <dgm:cxn modelId="{CE84472D-6342-4703-89C3-11447E07B365}" type="presParOf" srcId="{36F66872-2167-41D9-AC31-6685FC5753A4}" destId="{5AE713E7-3DE1-4702-A601-FD807E0E452A}" srcOrd="0" destOrd="0" presId="urn:microsoft.com/office/officeart/2005/8/layout/list1"/>
    <dgm:cxn modelId="{E7F1D1DD-8215-4CA7-9E58-92D590359413}" type="presParOf" srcId="{5AE713E7-3DE1-4702-A601-FD807E0E452A}" destId="{6E7DDD78-6396-4A7A-AB49-0DEBF2DECDD6}" srcOrd="0" destOrd="0" presId="urn:microsoft.com/office/officeart/2005/8/layout/list1"/>
    <dgm:cxn modelId="{F0C58AB5-8AE1-48F8-B6C8-292141DCE484}" type="presParOf" srcId="{5AE713E7-3DE1-4702-A601-FD807E0E452A}" destId="{AC0F321E-8349-4E4C-998F-E924ABACF115}" srcOrd="1" destOrd="0" presId="urn:microsoft.com/office/officeart/2005/8/layout/list1"/>
    <dgm:cxn modelId="{8372BAE9-3CB2-456D-A05A-710E9113F385}" type="presParOf" srcId="{36F66872-2167-41D9-AC31-6685FC5753A4}" destId="{F1845F56-C5E7-46D5-9294-EE3C75879078}" srcOrd="1" destOrd="0" presId="urn:microsoft.com/office/officeart/2005/8/layout/list1"/>
    <dgm:cxn modelId="{E2F46339-786F-421D-8CFF-FD36037FC84A}" type="presParOf" srcId="{36F66872-2167-41D9-AC31-6685FC5753A4}" destId="{D9108225-6A11-4CF0-9F57-C6BFAD9F76FF}" srcOrd="2" destOrd="0" presId="urn:microsoft.com/office/officeart/2005/8/layout/list1"/>
    <dgm:cxn modelId="{A7028CDC-507F-4BD1-8BFF-8EA8CF51D2C9}" type="presParOf" srcId="{36F66872-2167-41D9-AC31-6685FC5753A4}" destId="{346A8EAE-2665-408A-B0BF-D50BF25CAA83}" srcOrd="3" destOrd="0" presId="urn:microsoft.com/office/officeart/2005/8/layout/list1"/>
    <dgm:cxn modelId="{37B2C4DB-83D3-4973-9E8A-0D63DDFD2085}" type="presParOf" srcId="{36F66872-2167-41D9-AC31-6685FC5753A4}" destId="{764C2972-C779-4212-B0B8-0BE5D21B73FD}" srcOrd="4" destOrd="0" presId="urn:microsoft.com/office/officeart/2005/8/layout/list1"/>
    <dgm:cxn modelId="{86F97494-6769-4E2E-ADA6-FF921D9A1401}" type="presParOf" srcId="{764C2972-C779-4212-B0B8-0BE5D21B73FD}" destId="{6073D287-4386-4A4D-9AF8-F6E4DC4D8E33}" srcOrd="0" destOrd="0" presId="urn:microsoft.com/office/officeart/2005/8/layout/list1"/>
    <dgm:cxn modelId="{52F423EB-DCB5-4FDD-9CB8-5F28A8D6130C}" type="presParOf" srcId="{764C2972-C779-4212-B0B8-0BE5D21B73FD}" destId="{8ADB2565-6879-4E3B-A6B5-368280D030ED}" srcOrd="1" destOrd="0" presId="urn:microsoft.com/office/officeart/2005/8/layout/list1"/>
    <dgm:cxn modelId="{01473098-AD7F-4B8F-BF93-5C5548284872}" type="presParOf" srcId="{36F66872-2167-41D9-AC31-6685FC5753A4}" destId="{BA68CC1B-4972-4BE2-B9FF-2307EE771C17}" srcOrd="5" destOrd="0" presId="urn:microsoft.com/office/officeart/2005/8/layout/list1"/>
    <dgm:cxn modelId="{B35B8F65-178F-466B-8F61-180A711F19D9}" type="presParOf" srcId="{36F66872-2167-41D9-AC31-6685FC5753A4}" destId="{A6E3FE69-921B-465C-95B9-E03B260F105C}" srcOrd="6" destOrd="0" presId="urn:microsoft.com/office/officeart/2005/8/layout/list1"/>
    <dgm:cxn modelId="{E8A4A527-AB3B-4820-AA63-6AEF0572E658}" type="presParOf" srcId="{36F66872-2167-41D9-AC31-6685FC5753A4}" destId="{781486EC-C448-4103-AC2F-990A7FB9CBCC}" srcOrd="7" destOrd="0" presId="urn:microsoft.com/office/officeart/2005/8/layout/list1"/>
    <dgm:cxn modelId="{7715457F-2CBB-4E29-8B22-B940BFC5A373}" type="presParOf" srcId="{36F66872-2167-41D9-AC31-6685FC5753A4}" destId="{B2F336FC-1210-4179-B91B-0D4CC0FBEC85}" srcOrd="8" destOrd="0" presId="urn:microsoft.com/office/officeart/2005/8/layout/list1"/>
    <dgm:cxn modelId="{29500D67-FEEA-4A8F-8A5D-913AB9AB4B72}" type="presParOf" srcId="{B2F336FC-1210-4179-B91B-0D4CC0FBEC85}" destId="{5DF6AD17-84F4-4BD8-9935-0150AB280950}" srcOrd="0" destOrd="0" presId="urn:microsoft.com/office/officeart/2005/8/layout/list1"/>
    <dgm:cxn modelId="{72652BB3-CF12-4A38-9198-21367A9C07E7}" type="presParOf" srcId="{B2F336FC-1210-4179-B91B-0D4CC0FBEC85}" destId="{A5586D00-7E8C-4A01-9E35-CEB4E06A8BCA}" srcOrd="1" destOrd="0" presId="urn:microsoft.com/office/officeart/2005/8/layout/list1"/>
    <dgm:cxn modelId="{88E599E3-066B-4675-96A2-359EFA5B38FA}" type="presParOf" srcId="{36F66872-2167-41D9-AC31-6685FC5753A4}" destId="{50A3EC3A-2636-4C14-A06F-88D9AA92345D}" srcOrd="9" destOrd="0" presId="urn:microsoft.com/office/officeart/2005/8/layout/list1"/>
    <dgm:cxn modelId="{9E52C31C-7B4B-4693-BB25-B745588CB27F}" type="presParOf" srcId="{36F66872-2167-41D9-AC31-6685FC5753A4}" destId="{F219CA55-9142-46F0-A7A0-070323607627}" srcOrd="10" destOrd="0" presId="urn:microsoft.com/office/officeart/2005/8/layout/list1"/>
    <dgm:cxn modelId="{821CD978-81A1-488B-9F6A-6E944F3F3770}" type="presParOf" srcId="{36F66872-2167-41D9-AC31-6685FC5753A4}" destId="{63DE070F-CB26-4365-93CC-F39468F57BEE}" srcOrd="11" destOrd="0" presId="urn:microsoft.com/office/officeart/2005/8/layout/list1"/>
    <dgm:cxn modelId="{2CE21B37-811B-4EAD-8546-65D138A95B89}" type="presParOf" srcId="{36F66872-2167-41D9-AC31-6685FC5753A4}" destId="{1555143C-A5E0-4967-A180-A488707B87AF}" srcOrd="12" destOrd="0" presId="urn:microsoft.com/office/officeart/2005/8/layout/list1"/>
    <dgm:cxn modelId="{E83A00F4-C752-4B1A-AEAF-14E7A2B5F69F}" type="presParOf" srcId="{1555143C-A5E0-4967-A180-A488707B87AF}" destId="{FC07AF2B-A7EE-43A2-99F8-823C3E346369}" srcOrd="0" destOrd="0" presId="urn:microsoft.com/office/officeart/2005/8/layout/list1"/>
    <dgm:cxn modelId="{50DC840D-80E5-40B7-8829-A42BC0EC191A}" type="presParOf" srcId="{1555143C-A5E0-4967-A180-A488707B87AF}" destId="{7A10FCFE-0634-4F61-801E-0480DC345FCC}" srcOrd="1" destOrd="0" presId="urn:microsoft.com/office/officeart/2005/8/layout/list1"/>
    <dgm:cxn modelId="{23CDB2F5-6FE6-497A-B5AA-B36DE1393FC6}" type="presParOf" srcId="{36F66872-2167-41D9-AC31-6685FC5753A4}" destId="{D0192FE1-621C-4776-9C9D-163D5AB6252E}" srcOrd="13" destOrd="0" presId="urn:microsoft.com/office/officeart/2005/8/layout/list1"/>
    <dgm:cxn modelId="{81C286B2-22D1-4D38-893B-B0AC224885E7}" type="presParOf" srcId="{36F66872-2167-41D9-AC31-6685FC5753A4}" destId="{125252D3-B692-4735-B8DE-68AD5CADD816}" srcOrd="14" destOrd="0" presId="urn:microsoft.com/office/officeart/2005/8/layout/list1"/>
    <dgm:cxn modelId="{11C9DED0-3958-4701-9DB0-F25540FBFDA9}" type="presParOf" srcId="{36F66872-2167-41D9-AC31-6685FC5753A4}" destId="{C18116F0-9F38-4B61-B58D-2E748B2CF86E}" srcOrd="15" destOrd="0" presId="urn:microsoft.com/office/officeart/2005/8/layout/list1"/>
    <dgm:cxn modelId="{DA5B72E2-9C55-425F-9207-4F2DD3742D09}" type="presParOf" srcId="{36F66872-2167-41D9-AC31-6685FC5753A4}" destId="{5D9D22EC-D4DD-4A80-B1ED-126D8E8B94A5}" srcOrd="16" destOrd="0" presId="urn:microsoft.com/office/officeart/2005/8/layout/list1"/>
    <dgm:cxn modelId="{F829FEA5-2227-4888-B5B8-4E9E5D78A455}" type="presParOf" srcId="{5D9D22EC-D4DD-4A80-B1ED-126D8E8B94A5}" destId="{9DED7D1F-06C0-46B8-A781-1CC84084677C}" srcOrd="0" destOrd="0" presId="urn:microsoft.com/office/officeart/2005/8/layout/list1"/>
    <dgm:cxn modelId="{051F2ADD-451A-40FE-9DF5-B4A91F04EEF3}" type="presParOf" srcId="{5D9D22EC-D4DD-4A80-B1ED-126D8E8B94A5}" destId="{5FF7A3F1-3F49-4E74-80CD-BEEF7A5BD24A}" srcOrd="1" destOrd="0" presId="urn:microsoft.com/office/officeart/2005/8/layout/list1"/>
    <dgm:cxn modelId="{74A8CFA3-A602-47DD-B8D6-96A3CB52A163}" type="presParOf" srcId="{36F66872-2167-41D9-AC31-6685FC5753A4}" destId="{397A7F9F-91AB-4BB6-B21B-DF395C81371B}" srcOrd="17" destOrd="0" presId="urn:microsoft.com/office/officeart/2005/8/layout/list1"/>
    <dgm:cxn modelId="{69D899E7-DB26-489C-A090-7828B642F582}" type="presParOf" srcId="{36F66872-2167-41D9-AC31-6685FC5753A4}" destId="{0C790E0B-8259-4FDA-ACA8-C3E0518D3C3C}" srcOrd="18" destOrd="0" presId="urn:microsoft.com/office/officeart/2005/8/layout/list1"/>
    <dgm:cxn modelId="{5A766734-853B-46C1-B91D-B0B3C7F14B16}" type="presParOf" srcId="{36F66872-2167-41D9-AC31-6685FC5753A4}" destId="{48792B15-D7DA-4DDC-B24A-43EE26A7E81B}" srcOrd="19" destOrd="0" presId="urn:microsoft.com/office/officeart/2005/8/layout/list1"/>
    <dgm:cxn modelId="{34DE492B-CF3C-47EF-A206-CC0B62BA0553}" type="presParOf" srcId="{36F66872-2167-41D9-AC31-6685FC5753A4}" destId="{63CE39E8-78E5-4BA6-BDDD-92F6FC3290A1}" srcOrd="20" destOrd="0" presId="urn:microsoft.com/office/officeart/2005/8/layout/list1"/>
    <dgm:cxn modelId="{3FAF0E7B-7105-41CF-955C-FDACC53008D9}" type="presParOf" srcId="{63CE39E8-78E5-4BA6-BDDD-92F6FC3290A1}" destId="{27E86F1E-E08F-453D-9241-F0EE9E3B0F16}" srcOrd="0" destOrd="0" presId="urn:microsoft.com/office/officeart/2005/8/layout/list1"/>
    <dgm:cxn modelId="{D154BBA7-EEB1-498A-A06C-B59916D95190}" type="presParOf" srcId="{63CE39E8-78E5-4BA6-BDDD-92F6FC3290A1}" destId="{21C574A5-4F06-411A-A412-ABB45EACC7A0}" srcOrd="1" destOrd="0" presId="urn:microsoft.com/office/officeart/2005/8/layout/list1"/>
    <dgm:cxn modelId="{5781A45D-1A3D-4F0F-B04A-F136DBF832DA}" type="presParOf" srcId="{36F66872-2167-41D9-AC31-6685FC5753A4}" destId="{F357277E-963D-4B9D-B71B-11744AB311B3}" srcOrd="21" destOrd="0" presId="urn:microsoft.com/office/officeart/2005/8/layout/list1"/>
    <dgm:cxn modelId="{5FFCF81A-59FF-4A22-B40A-906FCDAB66A7}" type="presParOf" srcId="{36F66872-2167-41D9-AC31-6685FC5753A4}" destId="{B07B445B-6352-4B28-9650-825AEE3F5756}"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E5932F-F7AC-48E6-9208-9F0E0F92926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t-BR"/>
        </a:p>
      </dgm:t>
    </dgm:pt>
    <dgm:pt modelId="{AB118432-4C0E-487A-ACE7-11F683DC16FA}">
      <dgm:prSet phldrT="[Texto]"/>
      <dgm:spPr/>
      <dgm:t>
        <a:bodyPr/>
        <a:lstStyle/>
        <a:p>
          <a:r>
            <a:rPr lang="pt-BR" dirty="0" smtClean="0"/>
            <a:t>Diretoria</a:t>
          </a:r>
          <a:endParaRPr lang="pt-BR" dirty="0"/>
        </a:p>
      </dgm:t>
    </dgm:pt>
    <dgm:pt modelId="{759C45A0-327C-439F-8CD7-0D5A2BD40119}" type="parTrans" cxnId="{C8BF9140-16B3-4EF8-BBAB-AE16FFF2CDD8}">
      <dgm:prSet/>
      <dgm:spPr/>
      <dgm:t>
        <a:bodyPr/>
        <a:lstStyle/>
        <a:p>
          <a:endParaRPr lang="pt-BR"/>
        </a:p>
      </dgm:t>
    </dgm:pt>
    <dgm:pt modelId="{CCB18148-2CE7-45FC-A87E-7C3FD586423B}" type="sibTrans" cxnId="{C8BF9140-16B3-4EF8-BBAB-AE16FFF2CDD8}">
      <dgm:prSet/>
      <dgm:spPr/>
      <dgm:t>
        <a:bodyPr/>
        <a:lstStyle/>
        <a:p>
          <a:endParaRPr lang="pt-BR"/>
        </a:p>
      </dgm:t>
    </dgm:pt>
    <dgm:pt modelId="{077EF3ED-0E17-469E-9A7B-7209FE72A39B}">
      <dgm:prSet phldrT="[Texto]"/>
      <dgm:spPr/>
      <dgm:t>
        <a:bodyPr/>
        <a:lstStyle/>
        <a:p>
          <a:r>
            <a:rPr lang="pt-BR" dirty="0" smtClean="0"/>
            <a:t>Coord. Qualidade</a:t>
          </a:r>
          <a:endParaRPr lang="pt-BR" dirty="0"/>
        </a:p>
      </dgm:t>
    </dgm:pt>
    <dgm:pt modelId="{A23CEBBD-7285-4C39-AF69-AE4FF6FA1F43}" type="parTrans" cxnId="{0B304653-5B47-4437-868D-8F6F81422F4F}">
      <dgm:prSet/>
      <dgm:spPr/>
      <dgm:t>
        <a:bodyPr/>
        <a:lstStyle/>
        <a:p>
          <a:endParaRPr lang="pt-BR"/>
        </a:p>
      </dgm:t>
    </dgm:pt>
    <dgm:pt modelId="{60B5D513-7B70-4E7B-9107-9116AE94FEC8}" type="sibTrans" cxnId="{0B304653-5B47-4437-868D-8F6F81422F4F}">
      <dgm:prSet/>
      <dgm:spPr/>
      <dgm:t>
        <a:bodyPr/>
        <a:lstStyle/>
        <a:p>
          <a:endParaRPr lang="pt-BR"/>
        </a:p>
      </dgm:t>
    </dgm:pt>
    <dgm:pt modelId="{C7422B4B-2160-4882-8F38-210AF42A968A}">
      <dgm:prSet phldrT="[Texto]"/>
      <dgm:spPr/>
      <dgm:t>
        <a:bodyPr/>
        <a:lstStyle/>
        <a:p>
          <a:r>
            <a:rPr lang="pt-BR" dirty="0" smtClean="0"/>
            <a:t>Atendimento ao cliente</a:t>
          </a:r>
          <a:endParaRPr lang="pt-BR" dirty="0"/>
        </a:p>
      </dgm:t>
    </dgm:pt>
    <dgm:pt modelId="{5A69C058-0912-4F2D-994F-3BCFD9692903}" type="parTrans" cxnId="{62E9A12F-6CD6-4B88-A0DF-4640A4958AEA}">
      <dgm:prSet/>
      <dgm:spPr/>
      <dgm:t>
        <a:bodyPr/>
        <a:lstStyle/>
        <a:p>
          <a:endParaRPr lang="pt-BR"/>
        </a:p>
      </dgm:t>
    </dgm:pt>
    <dgm:pt modelId="{25C7C459-083D-4FB6-8C7B-468A08DC4791}" type="sibTrans" cxnId="{62E9A12F-6CD6-4B88-A0DF-4640A4958AEA}">
      <dgm:prSet/>
      <dgm:spPr/>
      <dgm:t>
        <a:bodyPr/>
        <a:lstStyle/>
        <a:p>
          <a:endParaRPr lang="pt-BR"/>
        </a:p>
      </dgm:t>
    </dgm:pt>
    <dgm:pt modelId="{EB2BD043-6065-4095-A56A-F88942C70A80}">
      <dgm:prSet phldrT="[Texto]"/>
      <dgm:spPr/>
      <dgm:t>
        <a:bodyPr/>
        <a:lstStyle/>
        <a:p>
          <a:r>
            <a:rPr lang="pt-BR" dirty="0" err="1" smtClean="0"/>
            <a:t>Gte</a:t>
          </a:r>
          <a:r>
            <a:rPr lang="pt-BR" dirty="0" smtClean="0"/>
            <a:t> operações</a:t>
          </a:r>
          <a:endParaRPr lang="pt-BR" dirty="0"/>
        </a:p>
      </dgm:t>
    </dgm:pt>
    <dgm:pt modelId="{C780522C-4FAA-401D-BACC-1A3CED59CC64}" type="parTrans" cxnId="{2C54D1F4-8508-472B-918D-DC0D1C7080C2}">
      <dgm:prSet/>
      <dgm:spPr/>
      <dgm:t>
        <a:bodyPr/>
        <a:lstStyle/>
        <a:p>
          <a:endParaRPr lang="pt-BR"/>
        </a:p>
      </dgm:t>
    </dgm:pt>
    <dgm:pt modelId="{AF67874C-554E-4876-874B-2B891C2AD9A3}" type="sibTrans" cxnId="{2C54D1F4-8508-472B-918D-DC0D1C7080C2}">
      <dgm:prSet/>
      <dgm:spPr/>
      <dgm:t>
        <a:bodyPr/>
        <a:lstStyle/>
        <a:p>
          <a:endParaRPr lang="pt-BR"/>
        </a:p>
      </dgm:t>
    </dgm:pt>
    <dgm:pt modelId="{9E25DD8F-C36F-497A-92D1-87FB077A00CB}">
      <dgm:prSet phldrT="[Texto]"/>
      <dgm:spPr/>
      <dgm:t>
        <a:bodyPr/>
        <a:lstStyle/>
        <a:p>
          <a:r>
            <a:rPr lang="pt-BR" dirty="0" smtClean="0"/>
            <a:t>Supervisor operações / Coord. Qualidade</a:t>
          </a:r>
          <a:endParaRPr lang="pt-BR" dirty="0"/>
        </a:p>
      </dgm:t>
    </dgm:pt>
    <dgm:pt modelId="{FDE3C370-CD8F-4B5E-A861-818AC44605A1}" type="parTrans" cxnId="{446947D0-1E73-4EAC-8CFD-747A9BF6ED80}">
      <dgm:prSet/>
      <dgm:spPr/>
      <dgm:t>
        <a:bodyPr/>
        <a:lstStyle/>
        <a:p>
          <a:endParaRPr lang="pt-BR"/>
        </a:p>
      </dgm:t>
    </dgm:pt>
    <dgm:pt modelId="{91C71E50-4164-4252-9CBF-32C3DCF17E4B}" type="sibTrans" cxnId="{446947D0-1E73-4EAC-8CFD-747A9BF6ED80}">
      <dgm:prSet/>
      <dgm:spPr/>
      <dgm:t>
        <a:bodyPr/>
        <a:lstStyle/>
        <a:p>
          <a:endParaRPr lang="pt-BR"/>
        </a:p>
      </dgm:t>
    </dgm:pt>
    <dgm:pt modelId="{10C400A8-6735-4477-ACDE-F85C4A6BA213}">
      <dgm:prSet phldrT="[Texto]"/>
      <dgm:spPr/>
      <dgm:t>
        <a:bodyPr/>
        <a:lstStyle/>
        <a:p>
          <a:r>
            <a:rPr lang="pt-BR" dirty="0" smtClean="0"/>
            <a:t>Staff: SSMA e Qualidade</a:t>
          </a:r>
          <a:endParaRPr lang="pt-BR" dirty="0"/>
        </a:p>
      </dgm:t>
    </dgm:pt>
    <dgm:pt modelId="{F74C21EE-2CC8-467A-B168-471A51C0E3F6}" type="parTrans" cxnId="{842590BD-DCEF-46B7-81C6-300F0F35FCB5}">
      <dgm:prSet/>
      <dgm:spPr/>
      <dgm:t>
        <a:bodyPr/>
        <a:lstStyle/>
        <a:p>
          <a:endParaRPr lang="pt-BR"/>
        </a:p>
      </dgm:t>
    </dgm:pt>
    <dgm:pt modelId="{4FF656BE-3A6E-4C74-94FF-850FFEABBF27}" type="sibTrans" cxnId="{842590BD-DCEF-46B7-81C6-300F0F35FCB5}">
      <dgm:prSet/>
      <dgm:spPr/>
      <dgm:t>
        <a:bodyPr/>
        <a:lstStyle/>
        <a:p>
          <a:endParaRPr lang="pt-BR"/>
        </a:p>
      </dgm:t>
    </dgm:pt>
    <dgm:pt modelId="{F5DB6B88-2823-4583-900B-53BC80D294D6}" type="pres">
      <dgm:prSet presAssocID="{B9E5932F-F7AC-48E6-9208-9F0E0F929266}" presName="hierChild1" presStyleCnt="0">
        <dgm:presLayoutVars>
          <dgm:chPref val="1"/>
          <dgm:dir/>
          <dgm:animOne val="branch"/>
          <dgm:animLvl val="lvl"/>
          <dgm:resizeHandles/>
        </dgm:presLayoutVars>
      </dgm:prSet>
      <dgm:spPr/>
      <dgm:t>
        <a:bodyPr/>
        <a:lstStyle/>
        <a:p>
          <a:endParaRPr lang="pt-BR"/>
        </a:p>
      </dgm:t>
    </dgm:pt>
    <dgm:pt modelId="{83288BA0-0BCA-4EA6-80F3-A81E73FE89FC}" type="pres">
      <dgm:prSet presAssocID="{AB118432-4C0E-487A-ACE7-11F683DC16FA}" presName="hierRoot1" presStyleCnt="0"/>
      <dgm:spPr/>
    </dgm:pt>
    <dgm:pt modelId="{296C024F-DF91-4949-889A-9B71592D8F72}" type="pres">
      <dgm:prSet presAssocID="{AB118432-4C0E-487A-ACE7-11F683DC16FA}" presName="composite" presStyleCnt="0"/>
      <dgm:spPr/>
    </dgm:pt>
    <dgm:pt modelId="{4DBD9C02-6CE0-41F4-91A6-8970F122893C}" type="pres">
      <dgm:prSet presAssocID="{AB118432-4C0E-487A-ACE7-11F683DC16FA}" presName="background" presStyleLbl="node0" presStyleIdx="0" presStyleCnt="2"/>
      <dgm:spPr/>
    </dgm:pt>
    <dgm:pt modelId="{D7FC6198-A2C3-41AD-92C3-DF521DB9DEFC}" type="pres">
      <dgm:prSet presAssocID="{AB118432-4C0E-487A-ACE7-11F683DC16FA}" presName="text" presStyleLbl="fgAcc0" presStyleIdx="0" presStyleCnt="2" custLinFactNeighborX="96556" custLinFactNeighborY="-74703">
        <dgm:presLayoutVars>
          <dgm:chPref val="3"/>
        </dgm:presLayoutVars>
      </dgm:prSet>
      <dgm:spPr/>
      <dgm:t>
        <a:bodyPr/>
        <a:lstStyle/>
        <a:p>
          <a:endParaRPr lang="pt-BR"/>
        </a:p>
      </dgm:t>
    </dgm:pt>
    <dgm:pt modelId="{3536F804-044A-4D58-9D76-D1CFC06D8276}" type="pres">
      <dgm:prSet presAssocID="{AB118432-4C0E-487A-ACE7-11F683DC16FA}" presName="hierChild2" presStyleCnt="0"/>
      <dgm:spPr/>
    </dgm:pt>
    <dgm:pt modelId="{46057A01-A716-4B62-947C-A0F34D4D7F4A}" type="pres">
      <dgm:prSet presAssocID="{10C400A8-6735-4477-ACDE-F85C4A6BA213}" presName="hierRoot1" presStyleCnt="0"/>
      <dgm:spPr/>
    </dgm:pt>
    <dgm:pt modelId="{39EE51D9-0CEB-4209-A9C8-E48B82272554}" type="pres">
      <dgm:prSet presAssocID="{10C400A8-6735-4477-ACDE-F85C4A6BA213}" presName="composite" presStyleCnt="0"/>
      <dgm:spPr/>
    </dgm:pt>
    <dgm:pt modelId="{9C085B18-48C4-47AE-B064-D5CCF3D07437}" type="pres">
      <dgm:prSet presAssocID="{10C400A8-6735-4477-ACDE-F85C4A6BA213}" presName="background" presStyleLbl="node0" presStyleIdx="1" presStyleCnt="2"/>
      <dgm:spPr/>
    </dgm:pt>
    <dgm:pt modelId="{FC66117C-C298-4B17-A445-81C94F740D4E}" type="pres">
      <dgm:prSet presAssocID="{10C400A8-6735-4477-ACDE-F85C4A6BA213}" presName="text" presStyleLbl="fgAcc0" presStyleIdx="1" presStyleCnt="2" custLinFactX="400000" custLinFactY="-103360" custLinFactNeighborX="447656" custLinFactNeighborY="-200000">
        <dgm:presLayoutVars>
          <dgm:chPref val="3"/>
        </dgm:presLayoutVars>
      </dgm:prSet>
      <dgm:spPr/>
      <dgm:t>
        <a:bodyPr/>
        <a:lstStyle/>
        <a:p>
          <a:endParaRPr lang="pt-BR"/>
        </a:p>
      </dgm:t>
    </dgm:pt>
    <dgm:pt modelId="{97CA2C7E-A21B-4DAD-8F82-8BE68B6FAD5F}" type="pres">
      <dgm:prSet presAssocID="{10C400A8-6735-4477-ACDE-F85C4A6BA213}" presName="hierChild2" presStyleCnt="0"/>
      <dgm:spPr/>
    </dgm:pt>
    <dgm:pt modelId="{A3A2A890-9C33-4965-BD2C-25195D7FE82E}" type="pres">
      <dgm:prSet presAssocID="{A23CEBBD-7285-4C39-AF69-AE4FF6FA1F43}" presName="Name10" presStyleLbl="parChTrans1D2" presStyleIdx="0" presStyleCnt="2"/>
      <dgm:spPr/>
      <dgm:t>
        <a:bodyPr/>
        <a:lstStyle/>
        <a:p>
          <a:endParaRPr lang="pt-BR"/>
        </a:p>
      </dgm:t>
    </dgm:pt>
    <dgm:pt modelId="{0F428E29-43EB-4378-A13A-41C8B8EFB3D9}" type="pres">
      <dgm:prSet presAssocID="{077EF3ED-0E17-469E-9A7B-7209FE72A39B}" presName="hierRoot2" presStyleCnt="0"/>
      <dgm:spPr/>
    </dgm:pt>
    <dgm:pt modelId="{7845AE20-B24A-4651-8A10-FFE3C9FB19FC}" type="pres">
      <dgm:prSet presAssocID="{077EF3ED-0E17-469E-9A7B-7209FE72A39B}" presName="composite2" presStyleCnt="0"/>
      <dgm:spPr/>
    </dgm:pt>
    <dgm:pt modelId="{F2165C51-6C10-40E9-9A99-594896F22760}" type="pres">
      <dgm:prSet presAssocID="{077EF3ED-0E17-469E-9A7B-7209FE72A39B}" presName="background2" presStyleLbl="node2" presStyleIdx="0" presStyleCnt="2"/>
      <dgm:spPr/>
    </dgm:pt>
    <dgm:pt modelId="{94EA41C1-3121-48D3-8C57-E6E9912DEDD3}" type="pres">
      <dgm:prSet presAssocID="{077EF3ED-0E17-469E-9A7B-7209FE72A39B}" presName="text2" presStyleLbl="fgAcc2" presStyleIdx="0" presStyleCnt="2">
        <dgm:presLayoutVars>
          <dgm:chPref val="3"/>
        </dgm:presLayoutVars>
      </dgm:prSet>
      <dgm:spPr/>
      <dgm:t>
        <a:bodyPr/>
        <a:lstStyle/>
        <a:p>
          <a:endParaRPr lang="pt-BR"/>
        </a:p>
      </dgm:t>
    </dgm:pt>
    <dgm:pt modelId="{BFF931FC-9E52-4EDC-99EC-33A6D3AADFEA}" type="pres">
      <dgm:prSet presAssocID="{077EF3ED-0E17-469E-9A7B-7209FE72A39B}" presName="hierChild3" presStyleCnt="0"/>
      <dgm:spPr/>
    </dgm:pt>
    <dgm:pt modelId="{87D27C9E-3EF8-4882-B345-2683F4BD0B14}" type="pres">
      <dgm:prSet presAssocID="{5A69C058-0912-4F2D-994F-3BCFD9692903}" presName="Name17" presStyleLbl="parChTrans1D3" presStyleIdx="0" presStyleCnt="2"/>
      <dgm:spPr/>
      <dgm:t>
        <a:bodyPr/>
        <a:lstStyle/>
        <a:p>
          <a:endParaRPr lang="pt-BR"/>
        </a:p>
      </dgm:t>
    </dgm:pt>
    <dgm:pt modelId="{B96F9667-5E99-4431-B37B-95E905D35B81}" type="pres">
      <dgm:prSet presAssocID="{C7422B4B-2160-4882-8F38-210AF42A968A}" presName="hierRoot3" presStyleCnt="0"/>
      <dgm:spPr/>
    </dgm:pt>
    <dgm:pt modelId="{6B6EE885-C7C4-47E5-B869-B0A42CECEFCC}" type="pres">
      <dgm:prSet presAssocID="{C7422B4B-2160-4882-8F38-210AF42A968A}" presName="composite3" presStyleCnt="0"/>
      <dgm:spPr/>
    </dgm:pt>
    <dgm:pt modelId="{B8647627-943E-462B-884F-B732D721AFF0}" type="pres">
      <dgm:prSet presAssocID="{C7422B4B-2160-4882-8F38-210AF42A968A}" presName="background3" presStyleLbl="node3" presStyleIdx="0" presStyleCnt="2"/>
      <dgm:spPr/>
    </dgm:pt>
    <dgm:pt modelId="{03E2FABF-8312-40F7-8100-AC9C817EEB77}" type="pres">
      <dgm:prSet presAssocID="{C7422B4B-2160-4882-8F38-210AF42A968A}" presName="text3" presStyleLbl="fgAcc3" presStyleIdx="0" presStyleCnt="2">
        <dgm:presLayoutVars>
          <dgm:chPref val="3"/>
        </dgm:presLayoutVars>
      </dgm:prSet>
      <dgm:spPr/>
      <dgm:t>
        <a:bodyPr/>
        <a:lstStyle/>
        <a:p>
          <a:endParaRPr lang="pt-BR"/>
        </a:p>
      </dgm:t>
    </dgm:pt>
    <dgm:pt modelId="{B0F0E034-2207-4416-A548-803729533A6E}" type="pres">
      <dgm:prSet presAssocID="{C7422B4B-2160-4882-8F38-210AF42A968A}" presName="hierChild4" presStyleCnt="0"/>
      <dgm:spPr/>
    </dgm:pt>
    <dgm:pt modelId="{8DDFC3E2-72BA-47A7-80D1-2176131F3596}" type="pres">
      <dgm:prSet presAssocID="{C780522C-4FAA-401D-BACC-1A3CED59CC64}" presName="Name10" presStyleLbl="parChTrans1D2" presStyleIdx="1" presStyleCnt="2"/>
      <dgm:spPr/>
      <dgm:t>
        <a:bodyPr/>
        <a:lstStyle/>
        <a:p>
          <a:endParaRPr lang="pt-BR"/>
        </a:p>
      </dgm:t>
    </dgm:pt>
    <dgm:pt modelId="{B6A010D7-819C-4634-B8FA-80527A793AC5}" type="pres">
      <dgm:prSet presAssocID="{EB2BD043-6065-4095-A56A-F88942C70A80}" presName="hierRoot2" presStyleCnt="0"/>
      <dgm:spPr/>
    </dgm:pt>
    <dgm:pt modelId="{70DC1ABF-18CF-494A-A415-62C9F5F8AAA1}" type="pres">
      <dgm:prSet presAssocID="{EB2BD043-6065-4095-A56A-F88942C70A80}" presName="composite2" presStyleCnt="0"/>
      <dgm:spPr/>
    </dgm:pt>
    <dgm:pt modelId="{7A5B1B0C-E011-494A-9D4B-EBBEB93649BA}" type="pres">
      <dgm:prSet presAssocID="{EB2BD043-6065-4095-A56A-F88942C70A80}" presName="background2" presStyleLbl="node2" presStyleIdx="1" presStyleCnt="2"/>
      <dgm:spPr/>
    </dgm:pt>
    <dgm:pt modelId="{15D2EE81-50B0-4A7D-9396-F3FDA1DA9F49}" type="pres">
      <dgm:prSet presAssocID="{EB2BD043-6065-4095-A56A-F88942C70A80}" presName="text2" presStyleLbl="fgAcc2" presStyleIdx="1" presStyleCnt="2" custLinFactNeighborX="3030" custLinFactNeighborY="36253">
        <dgm:presLayoutVars>
          <dgm:chPref val="3"/>
        </dgm:presLayoutVars>
      </dgm:prSet>
      <dgm:spPr/>
      <dgm:t>
        <a:bodyPr/>
        <a:lstStyle/>
        <a:p>
          <a:endParaRPr lang="pt-BR"/>
        </a:p>
      </dgm:t>
    </dgm:pt>
    <dgm:pt modelId="{B421F780-A21C-4202-9420-B469FF2AF60B}" type="pres">
      <dgm:prSet presAssocID="{EB2BD043-6065-4095-A56A-F88942C70A80}" presName="hierChild3" presStyleCnt="0"/>
      <dgm:spPr/>
    </dgm:pt>
    <dgm:pt modelId="{2D6D82E4-86A9-45A0-B2C8-534C3DF59853}" type="pres">
      <dgm:prSet presAssocID="{FDE3C370-CD8F-4B5E-A861-818AC44605A1}" presName="Name17" presStyleLbl="parChTrans1D3" presStyleIdx="1" presStyleCnt="2"/>
      <dgm:spPr/>
      <dgm:t>
        <a:bodyPr/>
        <a:lstStyle/>
        <a:p>
          <a:endParaRPr lang="pt-BR"/>
        </a:p>
      </dgm:t>
    </dgm:pt>
    <dgm:pt modelId="{89514340-483F-4282-ABCE-6970B1A96D62}" type="pres">
      <dgm:prSet presAssocID="{9E25DD8F-C36F-497A-92D1-87FB077A00CB}" presName="hierRoot3" presStyleCnt="0"/>
      <dgm:spPr/>
    </dgm:pt>
    <dgm:pt modelId="{1DFDE637-78CD-4511-878F-B33A4A0A4D1E}" type="pres">
      <dgm:prSet presAssocID="{9E25DD8F-C36F-497A-92D1-87FB077A00CB}" presName="composite3" presStyleCnt="0"/>
      <dgm:spPr/>
    </dgm:pt>
    <dgm:pt modelId="{558C0A8E-7F65-405D-82DE-167F481B070E}" type="pres">
      <dgm:prSet presAssocID="{9E25DD8F-C36F-497A-92D1-87FB077A00CB}" presName="background3" presStyleLbl="node3" presStyleIdx="1" presStyleCnt="2"/>
      <dgm:spPr/>
    </dgm:pt>
    <dgm:pt modelId="{66BA6B95-5B9C-4111-AA45-B39FD9610D52}" type="pres">
      <dgm:prSet presAssocID="{9E25DD8F-C36F-497A-92D1-87FB077A00CB}" presName="text3" presStyleLbl="fgAcc3" presStyleIdx="1" presStyleCnt="2" custLinFactNeighborX="11111" custLinFactNeighborY="30687">
        <dgm:presLayoutVars>
          <dgm:chPref val="3"/>
        </dgm:presLayoutVars>
      </dgm:prSet>
      <dgm:spPr/>
      <dgm:t>
        <a:bodyPr/>
        <a:lstStyle/>
        <a:p>
          <a:endParaRPr lang="pt-BR"/>
        </a:p>
      </dgm:t>
    </dgm:pt>
    <dgm:pt modelId="{4246CB7F-7CCD-41D0-882A-D0772A4A1561}" type="pres">
      <dgm:prSet presAssocID="{9E25DD8F-C36F-497A-92D1-87FB077A00CB}" presName="hierChild4" presStyleCnt="0"/>
      <dgm:spPr/>
    </dgm:pt>
  </dgm:ptLst>
  <dgm:cxnLst>
    <dgm:cxn modelId="{D03D7A2D-1DFF-4AD9-9861-B920B2AA730D}" type="presOf" srcId="{9E25DD8F-C36F-497A-92D1-87FB077A00CB}" destId="{66BA6B95-5B9C-4111-AA45-B39FD9610D52}" srcOrd="0" destOrd="0" presId="urn:microsoft.com/office/officeart/2005/8/layout/hierarchy1"/>
    <dgm:cxn modelId="{65FA008B-C4CB-401C-BB7E-EA5F93133D10}" type="presOf" srcId="{B9E5932F-F7AC-48E6-9208-9F0E0F929266}" destId="{F5DB6B88-2823-4583-900B-53BC80D294D6}" srcOrd="0" destOrd="0" presId="urn:microsoft.com/office/officeart/2005/8/layout/hierarchy1"/>
    <dgm:cxn modelId="{B52686AB-5ABA-4699-BAF8-B5D15824AF31}" type="presOf" srcId="{10C400A8-6735-4477-ACDE-F85C4A6BA213}" destId="{FC66117C-C298-4B17-A445-81C94F740D4E}" srcOrd="0" destOrd="0" presId="urn:microsoft.com/office/officeart/2005/8/layout/hierarchy1"/>
    <dgm:cxn modelId="{901797D5-18AF-4F67-9282-DB2AC3773B5D}" type="presOf" srcId="{AB118432-4C0E-487A-ACE7-11F683DC16FA}" destId="{D7FC6198-A2C3-41AD-92C3-DF521DB9DEFC}" srcOrd="0" destOrd="0" presId="urn:microsoft.com/office/officeart/2005/8/layout/hierarchy1"/>
    <dgm:cxn modelId="{62E9A12F-6CD6-4B88-A0DF-4640A4958AEA}" srcId="{077EF3ED-0E17-469E-9A7B-7209FE72A39B}" destId="{C7422B4B-2160-4882-8F38-210AF42A968A}" srcOrd="0" destOrd="0" parTransId="{5A69C058-0912-4F2D-994F-3BCFD9692903}" sibTransId="{25C7C459-083D-4FB6-8C7B-468A08DC4791}"/>
    <dgm:cxn modelId="{B88ECAB1-2E5E-4518-9B21-912FE3929F68}" type="presOf" srcId="{C7422B4B-2160-4882-8F38-210AF42A968A}" destId="{03E2FABF-8312-40F7-8100-AC9C817EEB77}" srcOrd="0" destOrd="0" presId="urn:microsoft.com/office/officeart/2005/8/layout/hierarchy1"/>
    <dgm:cxn modelId="{C8BF9140-16B3-4EF8-BBAB-AE16FFF2CDD8}" srcId="{B9E5932F-F7AC-48E6-9208-9F0E0F929266}" destId="{AB118432-4C0E-487A-ACE7-11F683DC16FA}" srcOrd="0" destOrd="0" parTransId="{759C45A0-327C-439F-8CD7-0D5A2BD40119}" sibTransId="{CCB18148-2CE7-45FC-A87E-7C3FD586423B}"/>
    <dgm:cxn modelId="{59FC4BAF-4A33-46EC-93CE-A299891EB837}" type="presOf" srcId="{077EF3ED-0E17-469E-9A7B-7209FE72A39B}" destId="{94EA41C1-3121-48D3-8C57-E6E9912DEDD3}" srcOrd="0" destOrd="0" presId="urn:microsoft.com/office/officeart/2005/8/layout/hierarchy1"/>
    <dgm:cxn modelId="{842590BD-DCEF-46B7-81C6-300F0F35FCB5}" srcId="{B9E5932F-F7AC-48E6-9208-9F0E0F929266}" destId="{10C400A8-6735-4477-ACDE-F85C4A6BA213}" srcOrd="1" destOrd="0" parTransId="{F74C21EE-2CC8-467A-B168-471A51C0E3F6}" sibTransId="{4FF656BE-3A6E-4C74-94FF-850FFEABBF27}"/>
    <dgm:cxn modelId="{10EA68FB-ABB7-4939-9F24-E7C0F3305A27}" type="presOf" srcId="{FDE3C370-CD8F-4B5E-A861-818AC44605A1}" destId="{2D6D82E4-86A9-45A0-B2C8-534C3DF59853}" srcOrd="0" destOrd="0" presId="urn:microsoft.com/office/officeart/2005/8/layout/hierarchy1"/>
    <dgm:cxn modelId="{2C54D1F4-8508-472B-918D-DC0D1C7080C2}" srcId="{10C400A8-6735-4477-ACDE-F85C4A6BA213}" destId="{EB2BD043-6065-4095-A56A-F88942C70A80}" srcOrd="1" destOrd="0" parTransId="{C780522C-4FAA-401D-BACC-1A3CED59CC64}" sibTransId="{AF67874C-554E-4876-874B-2B891C2AD9A3}"/>
    <dgm:cxn modelId="{0B304653-5B47-4437-868D-8F6F81422F4F}" srcId="{10C400A8-6735-4477-ACDE-F85C4A6BA213}" destId="{077EF3ED-0E17-469E-9A7B-7209FE72A39B}" srcOrd="0" destOrd="0" parTransId="{A23CEBBD-7285-4C39-AF69-AE4FF6FA1F43}" sibTransId="{60B5D513-7B70-4E7B-9107-9116AE94FEC8}"/>
    <dgm:cxn modelId="{95D58BC5-995E-46D2-AF63-FDDCCD7F1A29}" type="presOf" srcId="{C780522C-4FAA-401D-BACC-1A3CED59CC64}" destId="{8DDFC3E2-72BA-47A7-80D1-2176131F3596}" srcOrd="0" destOrd="0" presId="urn:microsoft.com/office/officeart/2005/8/layout/hierarchy1"/>
    <dgm:cxn modelId="{5206B3DD-C9B3-4FC9-AA02-E8A944712AF7}" type="presOf" srcId="{EB2BD043-6065-4095-A56A-F88942C70A80}" destId="{15D2EE81-50B0-4A7D-9396-F3FDA1DA9F49}" srcOrd="0" destOrd="0" presId="urn:microsoft.com/office/officeart/2005/8/layout/hierarchy1"/>
    <dgm:cxn modelId="{B6B52B26-8957-434E-B312-AE562167B311}" type="presOf" srcId="{5A69C058-0912-4F2D-994F-3BCFD9692903}" destId="{87D27C9E-3EF8-4882-B345-2683F4BD0B14}" srcOrd="0" destOrd="0" presId="urn:microsoft.com/office/officeart/2005/8/layout/hierarchy1"/>
    <dgm:cxn modelId="{446947D0-1E73-4EAC-8CFD-747A9BF6ED80}" srcId="{EB2BD043-6065-4095-A56A-F88942C70A80}" destId="{9E25DD8F-C36F-497A-92D1-87FB077A00CB}" srcOrd="0" destOrd="0" parTransId="{FDE3C370-CD8F-4B5E-A861-818AC44605A1}" sibTransId="{91C71E50-4164-4252-9CBF-32C3DCF17E4B}"/>
    <dgm:cxn modelId="{B0939BDE-B2EE-4AFB-ABCB-8C006CB694FA}" type="presOf" srcId="{A23CEBBD-7285-4C39-AF69-AE4FF6FA1F43}" destId="{A3A2A890-9C33-4965-BD2C-25195D7FE82E}" srcOrd="0" destOrd="0" presId="urn:microsoft.com/office/officeart/2005/8/layout/hierarchy1"/>
    <dgm:cxn modelId="{64CD5AD3-919F-4E2D-819C-A9D17C2C325C}" type="presParOf" srcId="{F5DB6B88-2823-4583-900B-53BC80D294D6}" destId="{83288BA0-0BCA-4EA6-80F3-A81E73FE89FC}" srcOrd="0" destOrd="0" presId="urn:microsoft.com/office/officeart/2005/8/layout/hierarchy1"/>
    <dgm:cxn modelId="{DEBF502C-9B01-4CEB-8EA7-320794D6F9D8}" type="presParOf" srcId="{83288BA0-0BCA-4EA6-80F3-A81E73FE89FC}" destId="{296C024F-DF91-4949-889A-9B71592D8F72}" srcOrd="0" destOrd="0" presId="urn:microsoft.com/office/officeart/2005/8/layout/hierarchy1"/>
    <dgm:cxn modelId="{C3A97B4E-4732-470A-9B16-3D8A25AA600C}" type="presParOf" srcId="{296C024F-DF91-4949-889A-9B71592D8F72}" destId="{4DBD9C02-6CE0-41F4-91A6-8970F122893C}" srcOrd="0" destOrd="0" presId="urn:microsoft.com/office/officeart/2005/8/layout/hierarchy1"/>
    <dgm:cxn modelId="{9FE70501-3D59-4275-BF8B-ABE1FDD1FF69}" type="presParOf" srcId="{296C024F-DF91-4949-889A-9B71592D8F72}" destId="{D7FC6198-A2C3-41AD-92C3-DF521DB9DEFC}" srcOrd="1" destOrd="0" presId="urn:microsoft.com/office/officeart/2005/8/layout/hierarchy1"/>
    <dgm:cxn modelId="{D913B15B-EF85-45B3-9B4F-6E9172730A33}" type="presParOf" srcId="{83288BA0-0BCA-4EA6-80F3-A81E73FE89FC}" destId="{3536F804-044A-4D58-9D76-D1CFC06D8276}" srcOrd="1" destOrd="0" presId="urn:microsoft.com/office/officeart/2005/8/layout/hierarchy1"/>
    <dgm:cxn modelId="{3369FA23-C49B-4DC8-8BC8-B40D33685767}" type="presParOf" srcId="{F5DB6B88-2823-4583-900B-53BC80D294D6}" destId="{46057A01-A716-4B62-947C-A0F34D4D7F4A}" srcOrd="1" destOrd="0" presId="urn:microsoft.com/office/officeart/2005/8/layout/hierarchy1"/>
    <dgm:cxn modelId="{0FE2D49E-5EF3-4A71-A6C2-082757BE44E0}" type="presParOf" srcId="{46057A01-A716-4B62-947C-A0F34D4D7F4A}" destId="{39EE51D9-0CEB-4209-A9C8-E48B82272554}" srcOrd="0" destOrd="0" presId="urn:microsoft.com/office/officeart/2005/8/layout/hierarchy1"/>
    <dgm:cxn modelId="{F66B020A-0FD8-478C-B184-39F7DCEAFA28}" type="presParOf" srcId="{39EE51D9-0CEB-4209-A9C8-E48B82272554}" destId="{9C085B18-48C4-47AE-B064-D5CCF3D07437}" srcOrd="0" destOrd="0" presId="urn:microsoft.com/office/officeart/2005/8/layout/hierarchy1"/>
    <dgm:cxn modelId="{719F61AD-D968-4EDF-9A43-C8E0146A2842}" type="presParOf" srcId="{39EE51D9-0CEB-4209-A9C8-E48B82272554}" destId="{FC66117C-C298-4B17-A445-81C94F740D4E}" srcOrd="1" destOrd="0" presId="urn:microsoft.com/office/officeart/2005/8/layout/hierarchy1"/>
    <dgm:cxn modelId="{A8507E33-76C8-4149-AAA1-3785E89F8FCE}" type="presParOf" srcId="{46057A01-A716-4B62-947C-A0F34D4D7F4A}" destId="{97CA2C7E-A21B-4DAD-8F82-8BE68B6FAD5F}" srcOrd="1" destOrd="0" presId="urn:microsoft.com/office/officeart/2005/8/layout/hierarchy1"/>
    <dgm:cxn modelId="{985DD626-05C6-4974-A98E-42D2863EE030}" type="presParOf" srcId="{97CA2C7E-A21B-4DAD-8F82-8BE68B6FAD5F}" destId="{A3A2A890-9C33-4965-BD2C-25195D7FE82E}" srcOrd="0" destOrd="0" presId="urn:microsoft.com/office/officeart/2005/8/layout/hierarchy1"/>
    <dgm:cxn modelId="{5F335CCE-E2CD-4A29-8CE2-0B0DEEA3F73A}" type="presParOf" srcId="{97CA2C7E-A21B-4DAD-8F82-8BE68B6FAD5F}" destId="{0F428E29-43EB-4378-A13A-41C8B8EFB3D9}" srcOrd="1" destOrd="0" presId="urn:microsoft.com/office/officeart/2005/8/layout/hierarchy1"/>
    <dgm:cxn modelId="{89E7E070-2254-4F34-824B-188DF7617C70}" type="presParOf" srcId="{0F428E29-43EB-4378-A13A-41C8B8EFB3D9}" destId="{7845AE20-B24A-4651-8A10-FFE3C9FB19FC}" srcOrd="0" destOrd="0" presId="urn:microsoft.com/office/officeart/2005/8/layout/hierarchy1"/>
    <dgm:cxn modelId="{B7761AE5-0A1C-48EB-A334-8E4902CE658F}" type="presParOf" srcId="{7845AE20-B24A-4651-8A10-FFE3C9FB19FC}" destId="{F2165C51-6C10-40E9-9A99-594896F22760}" srcOrd="0" destOrd="0" presId="urn:microsoft.com/office/officeart/2005/8/layout/hierarchy1"/>
    <dgm:cxn modelId="{2DBFED5A-B150-4777-8D8E-E851C6417C86}" type="presParOf" srcId="{7845AE20-B24A-4651-8A10-FFE3C9FB19FC}" destId="{94EA41C1-3121-48D3-8C57-E6E9912DEDD3}" srcOrd="1" destOrd="0" presId="urn:microsoft.com/office/officeart/2005/8/layout/hierarchy1"/>
    <dgm:cxn modelId="{FEDC7EC0-46EF-4ABF-9B0A-93F7ED12DF3C}" type="presParOf" srcId="{0F428E29-43EB-4378-A13A-41C8B8EFB3D9}" destId="{BFF931FC-9E52-4EDC-99EC-33A6D3AADFEA}" srcOrd="1" destOrd="0" presId="urn:microsoft.com/office/officeart/2005/8/layout/hierarchy1"/>
    <dgm:cxn modelId="{6CCB047A-98EC-4AA7-86A1-695F74163B1E}" type="presParOf" srcId="{BFF931FC-9E52-4EDC-99EC-33A6D3AADFEA}" destId="{87D27C9E-3EF8-4882-B345-2683F4BD0B14}" srcOrd="0" destOrd="0" presId="urn:microsoft.com/office/officeart/2005/8/layout/hierarchy1"/>
    <dgm:cxn modelId="{374A82F4-9F96-4318-A287-503A739FF59E}" type="presParOf" srcId="{BFF931FC-9E52-4EDC-99EC-33A6D3AADFEA}" destId="{B96F9667-5E99-4431-B37B-95E905D35B81}" srcOrd="1" destOrd="0" presId="urn:microsoft.com/office/officeart/2005/8/layout/hierarchy1"/>
    <dgm:cxn modelId="{C45A63A7-5AC3-4F7B-9046-B7FBBD3EA447}" type="presParOf" srcId="{B96F9667-5E99-4431-B37B-95E905D35B81}" destId="{6B6EE885-C7C4-47E5-B869-B0A42CECEFCC}" srcOrd="0" destOrd="0" presId="urn:microsoft.com/office/officeart/2005/8/layout/hierarchy1"/>
    <dgm:cxn modelId="{2B149DC0-D2D4-48B1-BCDE-FAAEF61AA725}" type="presParOf" srcId="{6B6EE885-C7C4-47E5-B869-B0A42CECEFCC}" destId="{B8647627-943E-462B-884F-B732D721AFF0}" srcOrd="0" destOrd="0" presId="urn:microsoft.com/office/officeart/2005/8/layout/hierarchy1"/>
    <dgm:cxn modelId="{E92EFA47-551F-463C-AF1F-DCEBF78DF21B}" type="presParOf" srcId="{6B6EE885-C7C4-47E5-B869-B0A42CECEFCC}" destId="{03E2FABF-8312-40F7-8100-AC9C817EEB77}" srcOrd="1" destOrd="0" presId="urn:microsoft.com/office/officeart/2005/8/layout/hierarchy1"/>
    <dgm:cxn modelId="{AB2BBF8C-77AF-4CBF-8B93-7A0BBA7DD3DC}" type="presParOf" srcId="{B96F9667-5E99-4431-B37B-95E905D35B81}" destId="{B0F0E034-2207-4416-A548-803729533A6E}" srcOrd="1" destOrd="0" presId="urn:microsoft.com/office/officeart/2005/8/layout/hierarchy1"/>
    <dgm:cxn modelId="{952B9030-B9F1-4FDD-AD3C-A4F7F5343FD3}" type="presParOf" srcId="{97CA2C7E-A21B-4DAD-8F82-8BE68B6FAD5F}" destId="{8DDFC3E2-72BA-47A7-80D1-2176131F3596}" srcOrd="2" destOrd="0" presId="urn:microsoft.com/office/officeart/2005/8/layout/hierarchy1"/>
    <dgm:cxn modelId="{F4ECFB88-1778-4E98-B234-BC78452BFE37}" type="presParOf" srcId="{97CA2C7E-A21B-4DAD-8F82-8BE68B6FAD5F}" destId="{B6A010D7-819C-4634-B8FA-80527A793AC5}" srcOrd="3" destOrd="0" presId="urn:microsoft.com/office/officeart/2005/8/layout/hierarchy1"/>
    <dgm:cxn modelId="{F520F954-651D-46CC-90A1-2876165F9205}" type="presParOf" srcId="{B6A010D7-819C-4634-B8FA-80527A793AC5}" destId="{70DC1ABF-18CF-494A-A415-62C9F5F8AAA1}" srcOrd="0" destOrd="0" presId="urn:microsoft.com/office/officeart/2005/8/layout/hierarchy1"/>
    <dgm:cxn modelId="{7FB70962-6D28-4097-99FA-101C3A59F6E5}" type="presParOf" srcId="{70DC1ABF-18CF-494A-A415-62C9F5F8AAA1}" destId="{7A5B1B0C-E011-494A-9D4B-EBBEB93649BA}" srcOrd="0" destOrd="0" presId="urn:microsoft.com/office/officeart/2005/8/layout/hierarchy1"/>
    <dgm:cxn modelId="{61BA92E8-B330-431A-8EC5-412CCDB0BE01}" type="presParOf" srcId="{70DC1ABF-18CF-494A-A415-62C9F5F8AAA1}" destId="{15D2EE81-50B0-4A7D-9396-F3FDA1DA9F49}" srcOrd="1" destOrd="0" presId="urn:microsoft.com/office/officeart/2005/8/layout/hierarchy1"/>
    <dgm:cxn modelId="{E1743826-FCA7-4732-8C4A-7E3416C9061B}" type="presParOf" srcId="{B6A010D7-819C-4634-B8FA-80527A793AC5}" destId="{B421F780-A21C-4202-9420-B469FF2AF60B}" srcOrd="1" destOrd="0" presId="urn:microsoft.com/office/officeart/2005/8/layout/hierarchy1"/>
    <dgm:cxn modelId="{1B892E2A-57E5-4188-8DBE-8D676050510A}" type="presParOf" srcId="{B421F780-A21C-4202-9420-B469FF2AF60B}" destId="{2D6D82E4-86A9-45A0-B2C8-534C3DF59853}" srcOrd="0" destOrd="0" presId="urn:microsoft.com/office/officeart/2005/8/layout/hierarchy1"/>
    <dgm:cxn modelId="{E1DAF0EB-44B3-4729-83E3-9D1672911593}" type="presParOf" srcId="{B421F780-A21C-4202-9420-B469FF2AF60B}" destId="{89514340-483F-4282-ABCE-6970B1A96D62}" srcOrd="1" destOrd="0" presId="urn:microsoft.com/office/officeart/2005/8/layout/hierarchy1"/>
    <dgm:cxn modelId="{FBF71402-1C3A-4341-A785-D6543962983A}" type="presParOf" srcId="{89514340-483F-4282-ABCE-6970B1A96D62}" destId="{1DFDE637-78CD-4511-878F-B33A4A0A4D1E}" srcOrd="0" destOrd="0" presId="urn:microsoft.com/office/officeart/2005/8/layout/hierarchy1"/>
    <dgm:cxn modelId="{9BB52DBD-D63E-4A78-9AC5-03C27F6064DC}" type="presParOf" srcId="{1DFDE637-78CD-4511-878F-B33A4A0A4D1E}" destId="{558C0A8E-7F65-405D-82DE-167F481B070E}" srcOrd="0" destOrd="0" presId="urn:microsoft.com/office/officeart/2005/8/layout/hierarchy1"/>
    <dgm:cxn modelId="{110D70E4-8703-4D32-BCEE-0A3B56A7AFC0}" type="presParOf" srcId="{1DFDE637-78CD-4511-878F-B33A4A0A4D1E}" destId="{66BA6B95-5B9C-4111-AA45-B39FD9610D52}" srcOrd="1" destOrd="0" presId="urn:microsoft.com/office/officeart/2005/8/layout/hierarchy1"/>
    <dgm:cxn modelId="{CC085BA4-4E51-441A-952D-2D380770A698}" type="presParOf" srcId="{89514340-483F-4282-ABCE-6970B1A96D62}" destId="{4246CB7F-7CCD-41D0-882A-D0772A4A156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841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84188"/>
          </a:xfrm>
          <a:prstGeom prst="rect">
            <a:avLst/>
          </a:prstGeom>
        </p:spPr>
        <p:txBody>
          <a:bodyPr vert="horz" lIns="91440" tIns="45720" rIns="91440" bIns="45720" rtlCol="0"/>
          <a:lstStyle>
            <a:lvl1pPr algn="r">
              <a:defRPr sz="1200"/>
            </a:lvl1pPr>
          </a:lstStyle>
          <a:p>
            <a:fld id="{CDE3B5DE-DC97-4A80-8705-5716BF184EA4}" type="datetimeFigureOut">
              <a:rPr lang="pt-BR" smtClean="0"/>
              <a:pPr/>
              <a:t>20/10/2014</a:t>
            </a:fld>
            <a:endParaRPr lang="pt-BR"/>
          </a:p>
        </p:txBody>
      </p:sp>
      <p:sp>
        <p:nvSpPr>
          <p:cNvPr id="4" name="Espaço Reservado para Rodapé 3"/>
          <p:cNvSpPr>
            <a:spLocks noGrp="1"/>
          </p:cNvSpPr>
          <p:nvPr>
            <p:ph type="ftr" sz="quarter" idx="2"/>
          </p:nvPr>
        </p:nvSpPr>
        <p:spPr>
          <a:xfrm>
            <a:off x="0" y="9201150"/>
            <a:ext cx="2971800" cy="48418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9201150"/>
            <a:ext cx="2971800" cy="484188"/>
          </a:xfrm>
          <a:prstGeom prst="rect">
            <a:avLst/>
          </a:prstGeom>
        </p:spPr>
        <p:txBody>
          <a:bodyPr vert="horz" lIns="91440" tIns="45720" rIns="91440" bIns="45720" rtlCol="0" anchor="b"/>
          <a:lstStyle>
            <a:lvl1pPr algn="r">
              <a:defRPr sz="1200"/>
            </a:lvl1pPr>
          </a:lstStyle>
          <a:p>
            <a:fld id="{A9EC2EFB-4F89-4043-80ED-765F594519B7}" type="slidenum">
              <a:rPr lang="pt-BR" smtClean="0"/>
              <a:pPr/>
              <a:t>‹nº›</a:t>
            </a:fld>
            <a:endParaRPr lang="pt-BR"/>
          </a:p>
        </p:txBody>
      </p:sp>
    </p:spTree>
    <p:extLst>
      <p:ext uri="{BB962C8B-B14F-4D97-AF65-F5344CB8AC3E}">
        <p14:creationId xmlns:p14="http://schemas.microsoft.com/office/powerpoint/2010/main" val="960995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84346"/>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84346"/>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DDD9D9B-052A-4383-85FF-8EF90AB87D35}" type="datetimeFigureOut">
              <a:rPr lang="pt-BR"/>
              <a:pPr>
                <a:defRPr/>
              </a:pPr>
              <a:t>20/10/2014</a:t>
            </a:fld>
            <a:endParaRPr lang="pt-BR"/>
          </a:p>
        </p:txBody>
      </p:sp>
      <p:sp>
        <p:nvSpPr>
          <p:cNvPr id="4" name="Espaço Reservado para Imagem de Slide 3"/>
          <p:cNvSpPr>
            <a:spLocks noGrp="1" noRot="1" noChangeAspect="1"/>
          </p:cNvSpPr>
          <p:nvPr>
            <p:ph type="sldImg" idx="2"/>
          </p:nvPr>
        </p:nvSpPr>
        <p:spPr>
          <a:xfrm>
            <a:off x="201613" y="727075"/>
            <a:ext cx="6454775" cy="36322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200898"/>
            <a:ext cx="2971800" cy="484346"/>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9200898"/>
            <a:ext cx="2971800" cy="484346"/>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69A7BB7-E4E3-4373-B51A-ED98F6DE9F99}" type="slidenum">
              <a:rPr lang="pt-BR"/>
              <a:pPr>
                <a:defRPr/>
              </a:pPr>
              <a:t>‹nº›</a:t>
            </a:fld>
            <a:endParaRPr lang="pt-BR"/>
          </a:p>
        </p:txBody>
      </p:sp>
    </p:spTree>
    <p:extLst>
      <p:ext uri="{BB962C8B-B14F-4D97-AF65-F5344CB8AC3E}">
        <p14:creationId xmlns:p14="http://schemas.microsoft.com/office/powerpoint/2010/main" val="2141772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11</a:t>
            </a:fld>
            <a:endParaRPr lang="pt-BR"/>
          </a:p>
        </p:txBody>
      </p:sp>
    </p:spTree>
    <p:extLst>
      <p:ext uri="{BB962C8B-B14F-4D97-AF65-F5344CB8AC3E}">
        <p14:creationId xmlns:p14="http://schemas.microsoft.com/office/powerpoint/2010/main" val="2697395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138</a:t>
            </a:fld>
            <a:endParaRPr lang="pt-BR"/>
          </a:p>
        </p:txBody>
      </p:sp>
    </p:spTree>
    <p:extLst>
      <p:ext uri="{BB962C8B-B14F-4D97-AF65-F5344CB8AC3E}">
        <p14:creationId xmlns:p14="http://schemas.microsoft.com/office/powerpoint/2010/main" val="140692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163</a:t>
            </a:fld>
            <a:endParaRPr lang="pt-BR"/>
          </a:p>
        </p:txBody>
      </p:sp>
    </p:spTree>
    <p:extLst>
      <p:ext uri="{BB962C8B-B14F-4D97-AF65-F5344CB8AC3E}">
        <p14:creationId xmlns:p14="http://schemas.microsoft.com/office/powerpoint/2010/main" val="164365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165</a:t>
            </a:fld>
            <a:endParaRPr lang="pt-BR"/>
          </a:p>
        </p:txBody>
      </p:sp>
    </p:spTree>
    <p:extLst>
      <p:ext uri="{BB962C8B-B14F-4D97-AF65-F5344CB8AC3E}">
        <p14:creationId xmlns:p14="http://schemas.microsoft.com/office/powerpoint/2010/main" val="1057840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187</a:t>
            </a:fld>
            <a:endParaRPr lang="pt-BR"/>
          </a:p>
        </p:txBody>
      </p:sp>
    </p:spTree>
    <p:extLst>
      <p:ext uri="{BB962C8B-B14F-4D97-AF65-F5344CB8AC3E}">
        <p14:creationId xmlns:p14="http://schemas.microsoft.com/office/powerpoint/2010/main" val="15964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231</a:t>
            </a:fld>
            <a:endParaRPr lang="pt-BR"/>
          </a:p>
        </p:txBody>
      </p:sp>
    </p:spTree>
    <p:extLst>
      <p:ext uri="{BB962C8B-B14F-4D97-AF65-F5344CB8AC3E}">
        <p14:creationId xmlns:p14="http://schemas.microsoft.com/office/powerpoint/2010/main" val="380496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257</a:t>
            </a:fld>
            <a:endParaRPr lang="pt-BR"/>
          </a:p>
        </p:txBody>
      </p:sp>
    </p:spTree>
    <p:extLst>
      <p:ext uri="{BB962C8B-B14F-4D97-AF65-F5344CB8AC3E}">
        <p14:creationId xmlns:p14="http://schemas.microsoft.com/office/powerpoint/2010/main" val="2365676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260</a:t>
            </a:fld>
            <a:endParaRPr lang="pt-BR"/>
          </a:p>
        </p:txBody>
      </p:sp>
    </p:spTree>
    <p:extLst>
      <p:ext uri="{BB962C8B-B14F-4D97-AF65-F5344CB8AC3E}">
        <p14:creationId xmlns:p14="http://schemas.microsoft.com/office/powerpoint/2010/main" val="90131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274</a:t>
            </a:fld>
            <a:endParaRPr lang="pt-BR"/>
          </a:p>
        </p:txBody>
      </p:sp>
    </p:spTree>
    <p:extLst>
      <p:ext uri="{BB962C8B-B14F-4D97-AF65-F5344CB8AC3E}">
        <p14:creationId xmlns:p14="http://schemas.microsoft.com/office/powerpoint/2010/main" val="304838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26</a:t>
            </a:fld>
            <a:endParaRPr lang="pt-BR"/>
          </a:p>
        </p:txBody>
      </p:sp>
    </p:spTree>
    <p:extLst>
      <p:ext uri="{BB962C8B-B14F-4D97-AF65-F5344CB8AC3E}">
        <p14:creationId xmlns:p14="http://schemas.microsoft.com/office/powerpoint/2010/main" val="181316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30</a:t>
            </a:fld>
            <a:endParaRPr lang="pt-BR"/>
          </a:p>
        </p:txBody>
      </p:sp>
    </p:spTree>
    <p:extLst>
      <p:ext uri="{BB962C8B-B14F-4D97-AF65-F5344CB8AC3E}">
        <p14:creationId xmlns:p14="http://schemas.microsoft.com/office/powerpoint/2010/main" val="251087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31</a:t>
            </a:fld>
            <a:endParaRPr lang="pt-BR"/>
          </a:p>
        </p:txBody>
      </p:sp>
    </p:spTree>
    <p:extLst>
      <p:ext uri="{BB962C8B-B14F-4D97-AF65-F5344CB8AC3E}">
        <p14:creationId xmlns:p14="http://schemas.microsoft.com/office/powerpoint/2010/main" val="251087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32</a:t>
            </a:fld>
            <a:endParaRPr lang="pt-BR"/>
          </a:p>
        </p:txBody>
      </p:sp>
    </p:spTree>
    <p:extLst>
      <p:ext uri="{BB962C8B-B14F-4D97-AF65-F5344CB8AC3E}">
        <p14:creationId xmlns:p14="http://schemas.microsoft.com/office/powerpoint/2010/main" val="2510871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103</a:t>
            </a:fld>
            <a:endParaRPr lang="pt-BR"/>
          </a:p>
        </p:txBody>
      </p:sp>
    </p:spTree>
    <p:extLst>
      <p:ext uri="{BB962C8B-B14F-4D97-AF65-F5344CB8AC3E}">
        <p14:creationId xmlns:p14="http://schemas.microsoft.com/office/powerpoint/2010/main" val="141954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105</a:t>
            </a:fld>
            <a:endParaRPr lang="pt-BR"/>
          </a:p>
        </p:txBody>
      </p:sp>
    </p:spTree>
    <p:extLst>
      <p:ext uri="{BB962C8B-B14F-4D97-AF65-F5344CB8AC3E}">
        <p14:creationId xmlns:p14="http://schemas.microsoft.com/office/powerpoint/2010/main" val="105332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123</a:t>
            </a:fld>
            <a:endParaRPr lang="pt-BR"/>
          </a:p>
        </p:txBody>
      </p:sp>
    </p:spTree>
    <p:extLst>
      <p:ext uri="{BB962C8B-B14F-4D97-AF65-F5344CB8AC3E}">
        <p14:creationId xmlns:p14="http://schemas.microsoft.com/office/powerpoint/2010/main" val="372783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127</a:t>
            </a:fld>
            <a:endParaRPr lang="pt-BR"/>
          </a:p>
        </p:txBody>
      </p:sp>
    </p:spTree>
    <p:extLst>
      <p:ext uri="{BB962C8B-B14F-4D97-AF65-F5344CB8AC3E}">
        <p14:creationId xmlns:p14="http://schemas.microsoft.com/office/powerpoint/2010/main" val="244295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7" name="Espaço Reservado para Texto 6"/>
          <p:cNvSpPr>
            <a:spLocks noGrp="1"/>
          </p:cNvSpPr>
          <p:nvPr>
            <p:ph type="body" sz="quarter" idx="13"/>
          </p:nvPr>
        </p:nvSpPr>
        <p:spPr>
          <a:xfrm>
            <a:off x="683568" y="1059582"/>
            <a:ext cx="7920880" cy="3078342"/>
          </a:xfrm>
        </p:spPr>
        <p:txBody>
          <a:bodyPr/>
          <a:lstStyle>
            <a:lvl1pPr>
              <a:defRPr>
                <a:solidFill>
                  <a:schemeClr val="tx2">
                    <a:lumMod val="75000"/>
                  </a:schemeClr>
                </a:solidFill>
              </a:defRPr>
            </a:lvl1pPr>
          </a:lstStyle>
          <a:p>
            <a:pPr lvl="0"/>
            <a:endParaRPr lang="pt-BR" dirty="0"/>
          </a:p>
        </p:txBody>
      </p:sp>
      <p:sp>
        <p:nvSpPr>
          <p:cNvPr id="8" name="Título 7"/>
          <p:cNvSpPr>
            <a:spLocks noGrp="1"/>
          </p:cNvSpPr>
          <p:nvPr>
            <p:ph type="title"/>
          </p:nvPr>
        </p:nvSpPr>
        <p:spPr>
          <a:xfrm>
            <a:off x="1979712" y="0"/>
            <a:ext cx="7164288" cy="857250"/>
          </a:xfrm>
        </p:spPr>
        <p:txBody>
          <a:bodyPr/>
          <a:lstStyle/>
          <a:p>
            <a:r>
              <a:rPr lang="pt-BR" smtClean="0"/>
              <a:t>Clique para editar o estilo do título mestre</a:t>
            </a: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503747A-3E83-42F9-BFC9-FB9993D0F932}" type="datetimeFigureOut">
              <a:rPr lang="pt-BR" smtClean="0"/>
              <a:t>20/10/2014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E2A83D9-1DD2-422A-B01B-39CF7B3E57DB}"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503747A-3E83-42F9-BFC9-FB9993D0F932}" type="datetimeFigureOut">
              <a:rPr lang="pt-BR" smtClean="0"/>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2A83D9-1DD2-422A-B01B-39CF7B3E57DB}" type="slidenum">
              <a:rPr lang="pt-BR" smtClean="0"/>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503747A-3E83-42F9-BFC9-FB9993D0F932}" type="datetimeFigureOut">
              <a:rPr lang="pt-BR" smtClean="0"/>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2A83D9-1DD2-422A-B01B-39CF7B3E57DB}" type="slidenum">
              <a:rPr lang="pt-BR" smtClean="0"/>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
        <p:nvSpPr>
          <p:cNvPr id="7" name="Espaço Reservado para Texto 6"/>
          <p:cNvSpPr>
            <a:spLocks noGrp="1"/>
          </p:cNvSpPr>
          <p:nvPr>
            <p:ph type="body" sz="quarter" idx="13"/>
          </p:nvPr>
        </p:nvSpPr>
        <p:spPr>
          <a:xfrm>
            <a:off x="683568" y="1059582"/>
            <a:ext cx="7920880" cy="3078342"/>
          </a:xfrm>
        </p:spPr>
        <p:txBody>
          <a:bodyPr/>
          <a:lstStyle>
            <a:lvl1pPr>
              <a:defRPr>
                <a:solidFill>
                  <a:schemeClr val="tx2">
                    <a:lumMod val="75000"/>
                  </a:schemeClr>
                </a:solidFill>
              </a:defRPr>
            </a:lvl1pPr>
          </a:lstStyle>
          <a:p>
            <a:pPr lvl="0"/>
            <a:endParaRPr lang="pt-BR" dirty="0"/>
          </a:p>
        </p:txBody>
      </p:sp>
      <p:sp>
        <p:nvSpPr>
          <p:cNvPr id="8" name="Título 7"/>
          <p:cNvSpPr>
            <a:spLocks noGrp="1"/>
          </p:cNvSpPr>
          <p:nvPr>
            <p:ph type="title"/>
          </p:nvPr>
        </p:nvSpPr>
        <p:spPr>
          <a:xfrm>
            <a:off x="1979712" y="0"/>
            <a:ext cx="7164288" cy="857250"/>
          </a:xfr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68163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503747A-3E83-42F9-BFC9-FB9993D0F932}" type="datetimeFigureOut">
              <a:rPr lang="pt-BR" smtClean="0"/>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2A83D9-1DD2-422A-B01B-39CF7B3E57DB}"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503747A-3E83-42F9-BFC9-FB9993D0F932}" type="datetimeFigureOut">
              <a:rPr lang="pt-BR" smtClean="0"/>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2A83D9-1DD2-422A-B01B-39CF7B3E57DB}"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1503747A-3E83-42F9-BFC9-FB9993D0F932}" type="datetimeFigureOut">
              <a:rPr lang="pt-BR" smtClean="0"/>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2A83D9-1DD2-422A-B01B-39CF7B3E57DB}"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503747A-3E83-42F9-BFC9-FB9993D0F932}" type="datetimeFigureOut">
              <a:rPr lang="pt-BR" smtClean="0"/>
              <a:t>20/10/2014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E2A83D9-1DD2-422A-B01B-39CF7B3E57DB}"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503747A-3E83-42F9-BFC9-FB9993D0F932}" type="datetimeFigureOut">
              <a:rPr lang="pt-BR" smtClean="0"/>
              <a:t>20/10/2014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E2A83D9-1DD2-422A-B01B-39CF7B3E57DB}"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1503747A-3E83-42F9-BFC9-FB9993D0F932}" type="datetimeFigureOut">
              <a:rPr lang="pt-BR" smtClean="0"/>
              <a:t>20/10/2014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E2A83D9-1DD2-422A-B01B-39CF7B3E57DB}"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503747A-3E83-42F9-BFC9-FB9993D0F932}" type="datetimeFigureOut">
              <a:rPr lang="pt-BR" smtClean="0"/>
              <a:t>20/10/2014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E2A83D9-1DD2-422A-B01B-39CF7B3E57DB}"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503747A-3E83-42F9-BFC9-FB9993D0F932}" type="datetimeFigureOut">
              <a:rPr lang="pt-BR" smtClean="0"/>
              <a:t>20/10/2014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E2A83D9-1DD2-422A-B01B-39CF7B3E57DB}"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vmlDrawing" Target="../drawings/vmlDrawing1.vml"/><Relationship Id="rId7" Type="http://schemas.openxmlformats.org/officeDocument/2006/relationships/oleObject" Target="../embeddings/oleObject2.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0" y="1"/>
            <a:ext cx="9144000" cy="84415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8" name="Imagem 4" descr="torre2.jpg"/>
          <p:cNvPicPr>
            <a:picLocks noChangeAspect="1"/>
          </p:cNvPicPr>
          <p:nvPr/>
        </p:nvPicPr>
        <p:blipFill>
          <a:blip r:embed="rId4" cstate="print"/>
          <a:srcRect r="-537"/>
          <a:stretch>
            <a:fillRect/>
          </a:stretch>
        </p:blipFill>
        <p:spPr bwMode="auto">
          <a:xfrm>
            <a:off x="0" y="1"/>
            <a:ext cx="2051050" cy="844154"/>
          </a:xfrm>
          <a:prstGeom prst="rect">
            <a:avLst/>
          </a:prstGeom>
          <a:noFill/>
          <a:ln w="9525">
            <a:noFill/>
            <a:miter lim="800000"/>
            <a:headEnd/>
            <a:tailEnd/>
          </a:ln>
        </p:spPr>
      </p:pic>
      <p:sp>
        <p:nvSpPr>
          <p:cNvPr id="2" name="Espaço Reservado para Título 1"/>
          <p:cNvSpPr>
            <a:spLocks noGrp="1"/>
          </p:cNvSpPr>
          <p:nvPr>
            <p:ph type="title"/>
          </p:nvPr>
        </p:nvSpPr>
        <p:spPr>
          <a:xfrm>
            <a:off x="1979712" y="0"/>
            <a:ext cx="7164288" cy="857250"/>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endParaRPr lang="pt-BR" dirty="0"/>
          </a:p>
        </p:txBody>
      </p:sp>
      <p:sp>
        <p:nvSpPr>
          <p:cNvPr id="4" name="Espaço Reservado para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E8935B-4015-4361-8438-C791DAE0AC1A}" type="datetimeFigureOut">
              <a:rPr lang="pt-BR" smtClean="0"/>
              <a:pPr/>
              <a:t>20/10/2014</a:t>
            </a:fld>
            <a:endParaRPr lang="pt-BR"/>
          </a:p>
        </p:txBody>
      </p:sp>
      <p:sp>
        <p:nvSpPr>
          <p:cNvPr id="5" name="Espaço Reservado para Rodapé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0BFD7B-051B-405B-AE9C-8BDA37687184}" type="slidenum">
              <a:rPr lang="pt-BR" smtClean="0"/>
              <a:pPr/>
              <a:t>‹nº›</a:t>
            </a:fld>
            <a:endParaRPr lang="pt-BR"/>
          </a:p>
        </p:txBody>
      </p:sp>
      <p:graphicFrame>
        <p:nvGraphicFramePr>
          <p:cNvPr id="167938" name="Object 2"/>
          <p:cNvGraphicFramePr>
            <a:graphicFrameLocks noChangeAspect="1"/>
          </p:cNvGraphicFramePr>
          <p:nvPr>
            <p:extLst>
              <p:ext uri="{D42A27DB-BD31-4B8C-83A1-F6EECF244321}">
                <p14:modId xmlns:p14="http://schemas.microsoft.com/office/powerpoint/2010/main" val="1805987682"/>
              </p:ext>
            </p:extLst>
          </p:nvPr>
        </p:nvGraphicFramePr>
        <p:xfrm>
          <a:off x="161756" y="4587974"/>
          <a:ext cx="863769" cy="452438"/>
        </p:xfrm>
        <a:graphic>
          <a:graphicData uri="http://schemas.openxmlformats.org/presentationml/2006/ole">
            <mc:AlternateContent xmlns:mc="http://schemas.openxmlformats.org/markup-compatibility/2006">
              <mc:Choice xmlns:v="urn:schemas-microsoft-com:vml" Requires="v">
                <p:oleObj spid="_x0000_s168488" name="CorelDRAW" r:id="rId5" imgW="3969720" imgH="2390040" progId="">
                  <p:embed/>
                </p:oleObj>
              </mc:Choice>
              <mc:Fallback>
                <p:oleObj name="CorelDRAW" r:id="rId5" imgW="3969720" imgH="239004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756" y="4587974"/>
                        <a:ext cx="863769"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39" name="Object 3"/>
          <p:cNvGraphicFramePr>
            <a:graphicFrameLocks noChangeAspect="1"/>
          </p:cNvGraphicFramePr>
          <p:nvPr>
            <p:extLst>
              <p:ext uri="{D42A27DB-BD31-4B8C-83A1-F6EECF244321}">
                <p14:modId xmlns:p14="http://schemas.microsoft.com/office/powerpoint/2010/main" val="3074291954"/>
              </p:ext>
            </p:extLst>
          </p:nvPr>
        </p:nvGraphicFramePr>
        <p:xfrm>
          <a:off x="7884368" y="4803998"/>
          <a:ext cx="1152723" cy="248841"/>
        </p:xfrm>
        <a:graphic>
          <a:graphicData uri="http://schemas.openxmlformats.org/presentationml/2006/ole">
            <mc:AlternateContent xmlns:mc="http://schemas.openxmlformats.org/markup-compatibility/2006">
              <mc:Choice xmlns:v="urn:schemas-microsoft-com:vml" Requires="v">
                <p:oleObj spid="_x0000_s168489" name="CorelDRAW" r:id="rId7" imgW="4815720" imgH="1225800" progId="">
                  <p:embed/>
                </p:oleObj>
              </mc:Choice>
              <mc:Fallback>
                <p:oleObj name="CorelDRAW" r:id="rId7" imgW="4815720" imgH="122580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4368" y="4803998"/>
                        <a:ext cx="1152723" cy="248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03747A-3E83-42F9-BFC9-FB9993D0F932}" type="datetimeFigureOut">
              <a:rPr lang="pt-BR" smtClean="0"/>
              <a:t>20/10/2014</a:t>
            </a:fld>
            <a:endParaRPr lang="pt-BR"/>
          </a:p>
        </p:txBody>
      </p:sp>
      <p:sp>
        <p:nvSpPr>
          <p:cNvPr id="5" name="Espaço Reservado para Rodap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E2A83D9-1DD2-422A-B01B-39CF7B3E57DB}"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9.emf"/></Relationships>
</file>

<file path=ppt/slides/_rels/slide10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jpeg"/><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90.emf"/><Relationship Id="rId9" Type="http://schemas.microsoft.com/office/2007/relationships/diagramDrawing" Target="../diagrams/drawing4.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91.emf"/></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2.emf"/><Relationship Id="rId4" Type="http://schemas.openxmlformats.org/officeDocument/2006/relationships/image" Target="../media/image5.jpeg"/></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4.emf"/><Relationship Id="rId4" Type="http://schemas.openxmlformats.org/officeDocument/2006/relationships/image" Target="../media/image93.emf"/></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5.emf"/><Relationship Id="rId5" Type="http://schemas.openxmlformats.org/officeDocument/2006/relationships/image" Target="../media/image93.emf"/><Relationship Id="rId4" Type="http://schemas.openxmlformats.org/officeDocument/2006/relationships/image" Target="../media/image5.jpeg"/></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6.emf"/><Relationship Id="rId4" Type="http://schemas.openxmlformats.org/officeDocument/2006/relationships/image" Target="../media/image93.emf"/></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8.jpeg"/><Relationship Id="rId4" Type="http://schemas.openxmlformats.org/officeDocument/2006/relationships/image" Target="../media/image97.emf"/></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99.emf"/></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1.emf"/><Relationship Id="rId4" Type="http://schemas.openxmlformats.org/officeDocument/2006/relationships/image" Target="../media/image100.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1.emf"/><Relationship Id="rId4" Type="http://schemas.openxmlformats.org/officeDocument/2006/relationships/image" Target="../media/image102.emf"/></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3.emf"/></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4.emf"/></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5.emf"/></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6.emf"/></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8.emf"/><Relationship Id="rId4" Type="http://schemas.openxmlformats.org/officeDocument/2006/relationships/image" Target="../media/image107.emf"/></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9.emf"/></Relationships>
</file>

<file path=ppt/slides/_rels/slide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1.emf"/><Relationship Id="rId4" Type="http://schemas.openxmlformats.org/officeDocument/2006/relationships/image" Target="../media/image110.emf"/></Relationships>
</file>

<file path=ppt/slides/_rels/slide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2.emf"/><Relationship Id="rId4" Type="http://schemas.openxmlformats.org/officeDocument/2006/relationships/image" Target="../media/image110.emf"/></Relationships>
</file>

<file path=ppt/slides/_rels/slide1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3.emf"/><Relationship Id="rId4" Type="http://schemas.openxmlformats.org/officeDocument/2006/relationships/image" Target="../media/image110.emf"/></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4.emf"/><Relationship Id="rId4" Type="http://schemas.openxmlformats.org/officeDocument/2006/relationships/image" Target="../media/image110.emf"/></Relationships>
</file>

<file path=ppt/slides/_rels/slide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5.emf"/></Relationships>
</file>

<file path=ppt/slides/_rels/slide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7.emf"/><Relationship Id="rId4" Type="http://schemas.openxmlformats.org/officeDocument/2006/relationships/image" Target="../media/image116.emf"/></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8.emf"/><Relationship Id="rId5" Type="http://schemas.openxmlformats.org/officeDocument/2006/relationships/image" Target="../media/image116.emf"/><Relationship Id="rId4" Type="http://schemas.openxmlformats.org/officeDocument/2006/relationships/image" Target="../media/image5.jpeg"/></Relationships>
</file>

<file path=ppt/slides/_rels/slide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9.emf"/><Relationship Id="rId4" Type="http://schemas.openxmlformats.org/officeDocument/2006/relationships/image" Target="../media/image116.emf"/></Relationships>
</file>

<file path=ppt/slides/_rels/slide1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20.emf"/></Relationships>
</file>

<file path=ppt/slides/_rels/slide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2.emf"/><Relationship Id="rId4" Type="http://schemas.openxmlformats.org/officeDocument/2006/relationships/image" Target="../media/image121.emf"/></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3.emf"/><Relationship Id="rId4" Type="http://schemas.openxmlformats.org/officeDocument/2006/relationships/image" Target="../media/image5.jpeg"/></Relationships>
</file>

<file path=ppt/slides/_rels/slide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24.emf"/></Relationships>
</file>

<file path=ppt/slides/_rels/slide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6.emf"/><Relationship Id="rId4" Type="http://schemas.openxmlformats.org/officeDocument/2006/relationships/image" Target="../media/image125.emf"/></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8.jpeg"/><Relationship Id="rId4" Type="http://schemas.openxmlformats.org/officeDocument/2006/relationships/image" Target="../media/image127.emf"/></Relationships>
</file>

<file path=ppt/slides/_rels/slide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29.emf"/></Relationships>
</file>

<file path=ppt/slides/_rels/slide1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0.emf"/></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32.emf"/><Relationship Id="rId4" Type="http://schemas.openxmlformats.org/officeDocument/2006/relationships/image" Target="../media/image131.emf"/></Relationships>
</file>

<file path=ppt/slides/_rels/slide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3.emf"/></Relationships>
</file>

<file path=ppt/slides/_rels/slide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35.emf"/><Relationship Id="rId4" Type="http://schemas.openxmlformats.org/officeDocument/2006/relationships/image" Target="../media/image134.emf"/></Relationships>
</file>

<file path=ppt/slides/_rels/slide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36.emf"/><Relationship Id="rId4" Type="http://schemas.openxmlformats.org/officeDocument/2006/relationships/image" Target="../media/image134.emf"/></Relationships>
</file>

<file path=ppt/slides/_rels/slide1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38.jpg"/><Relationship Id="rId4" Type="http://schemas.openxmlformats.org/officeDocument/2006/relationships/image" Target="../media/image137.emf"/></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39.emf"/><Relationship Id="rId4" Type="http://schemas.openxmlformats.org/officeDocument/2006/relationships/image" Target="../media/image5.jpeg"/></Relationships>
</file>

<file path=ppt/slides/_rels/slide1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40.jp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antt.gov.br/RNTRC_emnumeros.asp" TargetMode="Externa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41.emf"/></Relationships>
</file>

<file path=ppt/slides/_rels/slide1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43.emf"/><Relationship Id="rId4" Type="http://schemas.openxmlformats.org/officeDocument/2006/relationships/image" Target="../media/image142.emf"/></Relationships>
</file>

<file path=ppt/slides/_rels/slide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44.emf"/></Relationships>
</file>

<file path=ppt/slides/_rels/slide1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45.emf"/></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46.emf"/></Relationships>
</file>

<file path=ppt/slides/_rels/slide1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47.emf"/></Relationships>
</file>

<file path=ppt/slides/_rels/slide1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48.emf"/></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49.emf"/></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1.emf"/><Relationship Id="rId4" Type="http://schemas.openxmlformats.org/officeDocument/2006/relationships/image" Target="../media/image150.emf"/></Relationships>
</file>

<file path=ppt/slides/_rels/slide1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53.jpg"/><Relationship Id="rId5" Type="http://schemas.openxmlformats.org/officeDocument/2006/relationships/image" Target="../media/image152.emf"/><Relationship Id="rId4" Type="http://schemas.openxmlformats.org/officeDocument/2006/relationships/image" Target="../media/image150.emf"/></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54.emf"/></Relationships>
</file>

<file path=ppt/slides/_rels/slide1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6.emf"/><Relationship Id="rId4" Type="http://schemas.openxmlformats.org/officeDocument/2006/relationships/image" Target="../media/image155.emf"/></Relationships>
</file>

<file path=ppt/slides/_rels/slide1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3.jpg"/><Relationship Id="rId4" Type="http://schemas.openxmlformats.org/officeDocument/2006/relationships/image" Target="../media/image157.emf"/></Relationships>
</file>

<file path=ppt/slides/_rels/slide1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58.emf"/></Relationships>
</file>

<file path=ppt/slides/_rels/slide1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60.emf"/><Relationship Id="rId4" Type="http://schemas.openxmlformats.org/officeDocument/2006/relationships/image" Target="../media/image159.emf"/></Relationships>
</file>

<file path=ppt/slides/_rels/slide1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1.emf"/></Relationships>
</file>

<file path=ppt/slides/_rels/slide1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64.jpg"/><Relationship Id="rId5" Type="http://schemas.openxmlformats.org/officeDocument/2006/relationships/image" Target="../media/image163.emf"/><Relationship Id="rId4" Type="http://schemas.openxmlformats.org/officeDocument/2006/relationships/image" Target="../media/image162.emf"/></Relationships>
</file>

<file path=ppt/slides/_rels/slide1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5.emf"/></Relationships>
</file>

<file path=ppt/slides/_rels/slide1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67.emf"/><Relationship Id="rId4" Type="http://schemas.openxmlformats.org/officeDocument/2006/relationships/image" Target="../media/image166.emf"/></Relationships>
</file>

<file path=ppt/slides/_rels/slide1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8.emf"/></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emf"/><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jpeg"/></Relationships>
</file>

<file path=ppt/slides/_rels/slide1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9.emf"/></Relationships>
</file>

<file path=ppt/slides/_rels/slide1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0.emf"/></Relationships>
</file>

<file path=ppt/slides/_rels/slide1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1.emf"/></Relationships>
</file>

<file path=ppt/slides/_rels/slide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72.emf"/><Relationship Id="rId4" Type="http://schemas.openxmlformats.org/officeDocument/2006/relationships/image" Target="../media/image5.jpeg"/></Relationships>
</file>

<file path=ppt/slides/_rels/slide1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74.emf"/><Relationship Id="rId4" Type="http://schemas.openxmlformats.org/officeDocument/2006/relationships/image" Target="../media/image173.emf"/></Relationships>
</file>

<file path=ppt/slides/_rels/slide1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75.emf"/><Relationship Id="rId4" Type="http://schemas.openxmlformats.org/officeDocument/2006/relationships/image" Target="../media/image5.jpeg"/></Relationships>
</file>

<file path=ppt/slides/_rels/slide1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6.emf"/></Relationships>
</file>

<file path=ppt/slides/_rels/slide1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7.emf"/></Relationships>
</file>

<file path=ppt/slides/_rels/slide1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8.emf"/></Relationships>
</file>

<file path=ppt/slides/_rels/slide1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9.emf"/></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1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80.emf"/></Relationships>
</file>

<file path=ppt/slides/_rels/slide1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83.jpeg"/><Relationship Id="rId5" Type="http://schemas.openxmlformats.org/officeDocument/2006/relationships/image" Target="../media/image182.emf"/><Relationship Id="rId4" Type="http://schemas.openxmlformats.org/officeDocument/2006/relationships/image" Target="../media/image181.emf"/></Relationships>
</file>

<file path=ppt/slides/_rels/slide1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84.emf"/></Relationships>
</file>

<file path=ppt/slides/_rels/slide1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83.jpeg"/><Relationship Id="rId5" Type="http://schemas.openxmlformats.org/officeDocument/2006/relationships/image" Target="../media/image186.emf"/><Relationship Id="rId4" Type="http://schemas.openxmlformats.org/officeDocument/2006/relationships/image" Target="../media/image185.emf"/></Relationships>
</file>

<file path=ppt/slides/_rels/slide1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87.emf"/></Relationships>
</file>

<file path=ppt/slides/_rels/slide1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88.emf"/></Relationships>
</file>

<file path=ppt/slides/_rels/slide1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89.emf"/></Relationships>
</file>

<file path=ppt/slides/_rels/slide1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0.emf"/></Relationships>
</file>

<file path=ppt/slides/_rels/slide1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1.emf"/></Relationships>
</file>

<file path=ppt/slides/_rels/slide1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2.em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94.emf"/><Relationship Id="rId4" Type="http://schemas.openxmlformats.org/officeDocument/2006/relationships/image" Target="../media/image193.emf"/></Relationships>
</file>

<file path=ppt/slides/_rels/slide1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5.emf"/></Relationships>
</file>

<file path=ppt/slides/_rels/slide1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97.emf"/><Relationship Id="rId4" Type="http://schemas.openxmlformats.org/officeDocument/2006/relationships/image" Target="../media/image196.emf"/></Relationships>
</file>

<file path=ppt/slides/_rels/slide1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98.emf"/><Relationship Id="rId4" Type="http://schemas.openxmlformats.org/officeDocument/2006/relationships/image" Target="../media/image196.emf"/></Relationships>
</file>

<file path=ppt/slides/_rels/slide1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99.emf"/><Relationship Id="rId4" Type="http://schemas.openxmlformats.org/officeDocument/2006/relationships/image" Target="../media/image196.emf"/></Relationships>
</file>

<file path=ppt/slides/_rels/slide1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00.emf"/></Relationships>
</file>

<file path=ppt/slides/_rels/slide1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01.jpeg"/></Relationships>
</file>

<file path=ppt/slides/_rels/slide1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02.emf"/><Relationship Id="rId4" Type="http://schemas.openxmlformats.org/officeDocument/2006/relationships/image" Target="../media/image5.jpeg"/></Relationships>
</file>

<file path=ppt/slides/_rels/slide1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03.emf"/></Relationships>
</file>

<file path=ppt/slides/_rels/slide1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04.emf"/></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05.emf"/></Relationships>
</file>

<file path=ppt/slides/_rels/slide1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06.emf"/></Relationships>
</file>

<file path=ppt/slides/_rels/slide1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07.emf"/></Relationships>
</file>

<file path=ppt/slides/_rels/slide1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08.emf"/></Relationships>
</file>

<file path=ppt/slides/_rels/slide1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09.emf"/></Relationships>
</file>

<file path=ppt/slides/_rels/slide1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10.emf"/></Relationships>
</file>

<file path=ppt/slides/_rels/slide1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12.emf"/><Relationship Id="rId4" Type="http://schemas.openxmlformats.org/officeDocument/2006/relationships/image" Target="../media/image211.emf"/></Relationships>
</file>

<file path=ppt/slides/_rels/slide1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13.emf"/></Relationships>
</file>

<file path=ppt/slides/_rels/slide1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15.emf"/><Relationship Id="rId4" Type="http://schemas.openxmlformats.org/officeDocument/2006/relationships/image" Target="../media/image214.emf"/></Relationships>
</file>

<file path=ppt/slides/_rels/slide1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16.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17.emf"/></Relationships>
</file>

<file path=ppt/slides/_rels/slide2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19.jpeg"/><Relationship Id="rId4" Type="http://schemas.openxmlformats.org/officeDocument/2006/relationships/image" Target="../media/image218.emf"/></Relationships>
</file>

<file path=ppt/slides/_rels/slide2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0.emf"/></Relationships>
</file>

<file path=ppt/slides/_rels/slide2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1.emf"/></Relationships>
</file>

<file path=ppt/slides/_rels/slide2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2.emf"/></Relationships>
</file>

<file path=ppt/slides/_rels/slide2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3.emf"/></Relationships>
</file>

<file path=ppt/slides/_rels/slide2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4.emf"/></Relationships>
</file>

<file path=ppt/slides/_rels/slide2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26.emf"/><Relationship Id="rId4" Type="http://schemas.openxmlformats.org/officeDocument/2006/relationships/image" Target="../media/image225.emf"/></Relationships>
</file>

<file path=ppt/slides/_rels/slide2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7.emf"/></Relationships>
</file>

<file path=ppt/slides/_rels/slide2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8.emf"/></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9.emf"/></Relationships>
</file>

<file path=ppt/slides/_rels/slide2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30.emf"/></Relationships>
</file>

<file path=ppt/slides/_rels/slide2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31.emf"/></Relationships>
</file>

<file path=ppt/slides/_rels/slide2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33.emf"/><Relationship Id="rId4" Type="http://schemas.openxmlformats.org/officeDocument/2006/relationships/image" Target="../media/image232.emf"/></Relationships>
</file>

<file path=ppt/slides/_rels/slide2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34.emf"/><Relationship Id="rId4" Type="http://schemas.openxmlformats.org/officeDocument/2006/relationships/image" Target="../media/image232.emf"/></Relationships>
</file>

<file path=ppt/slides/_rels/slide2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36.jpeg"/><Relationship Id="rId4" Type="http://schemas.openxmlformats.org/officeDocument/2006/relationships/image" Target="../media/image235.emf"/></Relationships>
</file>

<file path=ppt/slides/_rels/slide2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37.emf"/></Relationships>
</file>

<file path=ppt/slides/_rels/slide2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38.emf"/></Relationships>
</file>

<file path=ppt/slides/_rels/slide2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39.emf"/></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41.emf"/><Relationship Id="rId4" Type="http://schemas.openxmlformats.org/officeDocument/2006/relationships/image" Target="../media/image240.emf"/></Relationships>
</file>

<file path=ppt/slides/_rels/slide2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41.emf"/><Relationship Id="rId4" Type="http://schemas.openxmlformats.org/officeDocument/2006/relationships/image" Target="../media/image242.emf"/></Relationships>
</file>

<file path=ppt/slides/_rels/slide2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3.emf"/></Relationships>
</file>

<file path=ppt/slides/_rels/slide2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46.jpg"/><Relationship Id="rId5" Type="http://schemas.openxmlformats.org/officeDocument/2006/relationships/image" Target="../media/image245.emf"/><Relationship Id="rId4" Type="http://schemas.openxmlformats.org/officeDocument/2006/relationships/image" Target="../media/image244.emf"/></Relationships>
</file>

<file path=ppt/slides/_rels/slide2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7.emf"/></Relationships>
</file>

<file path=ppt/slides/_rels/slide2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8.emf"/></Relationships>
</file>

<file path=ppt/slides/_rels/slide2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9.emf"/></Relationships>
</file>

<file path=ppt/slides/_rels/slide2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51.emf"/><Relationship Id="rId4" Type="http://schemas.openxmlformats.org/officeDocument/2006/relationships/image" Target="../media/image250.emf"/></Relationships>
</file>

<file path=ppt/slides/_rels/slide2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53.emf"/><Relationship Id="rId4" Type="http://schemas.openxmlformats.org/officeDocument/2006/relationships/image" Target="../media/image252.png"/></Relationships>
</file>

<file path=ppt/slides/_rels/slide2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54.emf"/></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2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56.emf"/><Relationship Id="rId4" Type="http://schemas.openxmlformats.org/officeDocument/2006/relationships/image" Target="../media/image255.emf"/></Relationships>
</file>

<file path=ppt/slides/_rels/slide2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57.emf"/><Relationship Id="rId5" Type="http://schemas.openxmlformats.org/officeDocument/2006/relationships/image" Target="../media/image255.emf"/><Relationship Id="rId4" Type="http://schemas.openxmlformats.org/officeDocument/2006/relationships/image" Target="../media/image5.jpeg"/></Relationships>
</file>

<file path=ppt/slides/_rels/slide2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258.emf"/></Relationships>
</file>

<file path=ppt/slides/_rels/slide2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59.emf"/></Relationships>
</file>

<file path=ppt/slides/_rels/slide2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60.emf"/></Relationships>
</file>

<file path=ppt/slides/_rels/slide2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61.emf"/></Relationships>
</file>

<file path=ppt/slides/_rels/slide2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62.emf"/></Relationships>
</file>

<file path=ppt/slides/_rels/slide2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65.emf"/><Relationship Id="rId5" Type="http://schemas.openxmlformats.org/officeDocument/2006/relationships/image" Target="../media/image264.emf"/><Relationship Id="rId4" Type="http://schemas.openxmlformats.org/officeDocument/2006/relationships/image" Target="../media/image263.emf"/></Relationships>
</file>

<file path=ppt/slides/_rels/slide2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66.emf"/></Relationships>
</file>

<file path=ppt/slides/_rels/slide2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67.emf"/></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69.emf"/><Relationship Id="rId4" Type="http://schemas.openxmlformats.org/officeDocument/2006/relationships/image" Target="../media/image268.emf"/></Relationships>
</file>

<file path=ppt/slides/_rels/slide2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0.emf"/></Relationships>
</file>

<file path=ppt/slides/_rels/slide2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1.emf"/></Relationships>
</file>

<file path=ppt/slides/_rels/slide2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73.emf"/><Relationship Id="rId4" Type="http://schemas.openxmlformats.org/officeDocument/2006/relationships/image" Target="../media/image272.emf"/></Relationships>
</file>

<file path=ppt/slides/_rels/slide2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4.emf"/></Relationships>
</file>

<file path=ppt/slides/_rels/slide2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5.emf"/></Relationships>
</file>

<file path=ppt/slides/_rels/slide2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6.emf"/></Relationships>
</file>

<file path=ppt/slides/_rels/slide2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7.emf"/></Relationships>
</file>

<file path=ppt/slides/_rels/slide2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8.emf"/></Relationships>
</file>

<file path=ppt/slides/_rels/slide2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80.emf"/><Relationship Id="rId4" Type="http://schemas.openxmlformats.org/officeDocument/2006/relationships/image" Target="../media/image279.emf"/></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1.emf"/></Relationships>
</file>

<file path=ppt/slides/_rels/slide2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82.png"/></Relationships>
</file>

<file path=ppt/slides/_rels/slide2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3.emf"/></Relationships>
</file>

<file path=ppt/slides/_rels/slide2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86.jpg"/><Relationship Id="rId5" Type="http://schemas.openxmlformats.org/officeDocument/2006/relationships/image" Target="../media/image285.emf"/><Relationship Id="rId4" Type="http://schemas.openxmlformats.org/officeDocument/2006/relationships/image" Target="../media/image284.emf"/></Relationships>
</file>

<file path=ppt/slides/_rels/slide2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7.emf"/></Relationships>
</file>

<file path=ppt/slides/_rels/slide2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89.jpg"/><Relationship Id="rId4" Type="http://schemas.openxmlformats.org/officeDocument/2006/relationships/image" Target="../media/image288.emf"/></Relationships>
</file>

<file path=ppt/slides/_rels/slide2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90.jpg"/></Relationships>
</file>

<file path=ppt/slides/_rels/slide2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91.emf"/><Relationship Id="rId4" Type="http://schemas.openxmlformats.org/officeDocument/2006/relationships/image" Target="../media/image5.jpeg"/></Relationships>
</file>

<file path=ppt/slides/_rels/slide2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2.emf"/></Relationships>
</file>

<file path=ppt/slides/_rels/slide2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3.emf"/></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94.emf"/><Relationship Id="rId4" Type="http://schemas.openxmlformats.org/officeDocument/2006/relationships/image" Target="../media/image5.jpeg"/></Relationships>
</file>

<file path=ppt/slides/_rels/slide2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5.emf"/></Relationships>
</file>

<file path=ppt/slides/_rels/slide2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6.emf"/></Relationships>
</file>

<file path=ppt/slides/_rels/slide2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7.emf"/></Relationships>
</file>

<file path=ppt/slides/_rels/slide2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8.emf"/></Relationships>
</file>

<file path=ppt/slides/_rels/slide2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9.emf"/></Relationships>
</file>

<file path=ppt/slides/_rels/slide2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00.emf"/></Relationships>
</file>

<file path=ppt/slides/_rels/slide2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01.emf"/></Relationships>
</file>

<file path=ppt/slides/_rels/slide2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03.emf"/><Relationship Id="rId4" Type="http://schemas.openxmlformats.org/officeDocument/2006/relationships/image" Target="../media/image302.emf"/></Relationships>
</file>

<file path=ppt/slides/_rels/slide2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04.emf"/></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05.emf"/></Relationships>
</file>

<file path=ppt/slides/_rels/slide2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06.emf"/></Relationships>
</file>

<file path=ppt/slides/_rels/slide2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07.jpg"/></Relationships>
</file>

<file path=ppt/slides/_rels/slide2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08.png"/></Relationships>
</file>

<file path=ppt/slides/_rels/slide2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09.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emf"/></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50.jp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51.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52.jp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g"/></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6.jp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57.jpg"/></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1.jpg"/></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2.emf"/></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3.emf"/></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4.emf"/></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5.emf"/></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6.emf"/></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7.emf"/></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8.emf"/></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9.emf"/></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0.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g"/></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1.emf"/></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2.emf"/></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3.emf"/></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4.emf"/></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5.emf"/></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6.png"/></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77.emf"/></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1.jpeg"/><Relationship Id="rId5" Type="http://schemas.openxmlformats.org/officeDocument/2006/relationships/image" Target="../media/image80.emf"/><Relationship Id="rId4" Type="http://schemas.openxmlformats.org/officeDocument/2006/relationships/image" Target="../media/image77.emf"/></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7.emf"/><Relationship Id="rId4" Type="http://schemas.openxmlformats.org/officeDocument/2006/relationships/image" Target="../media/image82.emf"/></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4.jpg"/><Relationship Id="rId5" Type="http://schemas.openxmlformats.org/officeDocument/2006/relationships/image" Target="../media/image83.emf"/><Relationship Id="rId4" Type="http://schemas.openxmlformats.org/officeDocument/2006/relationships/image" Target="../media/image77.emf"/></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5.emf"/></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87.emf"/><Relationship Id="rId4" Type="http://schemas.openxmlformats.org/officeDocument/2006/relationships/image" Target="../media/image86.emf"/></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88.emf"/><Relationship Id="rId4" Type="http://schemas.openxmlformats.org/officeDocument/2006/relationships/image" Target="../media/image8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159232" y="4301151"/>
            <a:ext cx="1316424" cy="795953"/>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47555" cy="509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ângulo 7"/>
          <p:cNvSpPr/>
          <p:nvPr/>
        </p:nvSpPr>
        <p:spPr>
          <a:xfrm>
            <a:off x="4355976" y="978891"/>
            <a:ext cx="4392488" cy="2831544"/>
          </a:xfrm>
          <a:prstGeom prst="rect">
            <a:avLst/>
          </a:prstGeom>
        </p:spPr>
        <p:txBody>
          <a:bodyPr wrap="square">
            <a:spAutoFit/>
          </a:bodyPr>
          <a:lstStyle/>
          <a:p>
            <a:pPr algn="ctr"/>
            <a:r>
              <a:rPr lang="pt-BR" sz="2000" dirty="0" smtClean="0">
                <a:solidFill>
                  <a:schemeClr val="tx2">
                    <a:lumMod val="75000"/>
                  </a:schemeClr>
                </a:solidFill>
                <a:latin typeface="Times New Roman" panose="02020603050405020304" pitchFamily="18" charset="0"/>
                <a:cs typeface="Times New Roman" panose="02020603050405020304" pitchFamily="18" charset="0"/>
              </a:rPr>
              <a:t>FORMAÇÃO  </a:t>
            </a:r>
            <a:r>
              <a:rPr lang="pt-BR" sz="2000" dirty="0">
                <a:solidFill>
                  <a:schemeClr val="tx2">
                    <a:lumMod val="75000"/>
                  </a:schemeClr>
                </a:solidFill>
                <a:latin typeface="Times New Roman" panose="02020603050405020304" pitchFamily="18" charset="0"/>
                <a:cs typeface="Times New Roman" panose="02020603050405020304" pitchFamily="18" charset="0"/>
              </a:rPr>
              <a:t>DE </a:t>
            </a:r>
            <a:r>
              <a:rPr lang="pt-BR" sz="2000" dirty="0" smtClean="0">
                <a:solidFill>
                  <a:schemeClr val="tx2">
                    <a:lumMod val="75000"/>
                  </a:schemeClr>
                </a:solidFill>
                <a:latin typeface="Times New Roman" panose="02020603050405020304" pitchFamily="18" charset="0"/>
                <a:cs typeface="Times New Roman" panose="02020603050405020304" pitchFamily="18" charset="0"/>
              </a:rPr>
              <a:t>AUDITOR LIDER </a:t>
            </a:r>
            <a:r>
              <a:rPr lang="pt-BR" sz="2000" dirty="0">
                <a:solidFill>
                  <a:schemeClr val="tx2">
                    <a:lumMod val="75000"/>
                  </a:schemeClr>
                </a:solidFill>
                <a:latin typeface="Times New Roman" panose="02020603050405020304" pitchFamily="18" charset="0"/>
                <a:cs typeface="Times New Roman" panose="02020603050405020304" pitchFamily="18" charset="0"/>
              </a:rPr>
              <a:t/>
            </a:r>
            <a:br>
              <a:rPr lang="pt-BR" sz="2000" dirty="0">
                <a:solidFill>
                  <a:schemeClr val="tx2">
                    <a:lumMod val="75000"/>
                  </a:schemeClr>
                </a:solidFill>
                <a:latin typeface="Times New Roman" panose="02020603050405020304" pitchFamily="18" charset="0"/>
                <a:cs typeface="Times New Roman" panose="02020603050405020304" pitchFamily="18" charset="0"/>
              </a:rPr>
            </a:br>
            <a:r>
              <a:rPr lang="pt-BR" sz="2000" dirty="0" smtClean="0">
                <a:solidFill>
                  <a:schemeClr val="tx2">
                    <a:lumMod val="75000"/>
                  </a:schemeClr>
                </a:solidFill>
                <a:latin typeface="Times New Roman" panose="02020603050405020304" pitchFamily="18" charset="0"/>
                <a:cs typeface="Times New Roman" panose="02020603050405020304" pitchFamily="18" charset="0"/>
              </a:rPr>
              <a:t>SASSMAQ – Módulo Rodoviário</a:t>
            </a:r>
          </a:p>
          <a:p>
            <a:pPr algn="ctr"/>
            <a:endParaRPr lang="pt-BR" dirty="0" smtClean="0">
              <a:solidFill>
                <a:schemeClr val="tx2">
                  <a:lumMod val="75000"/>
                </a:schemeClr>
              </a:solidFill>
              <a:latin typeface="Times New Roman" panose="02020603050405020304" pitchFamily="18" charset="0"/>
              <a:cs typeface="Times New Roman" panose="02020603050405020304" pitchFamily="18" charset="0"/>
            </a:endParaRPr>
          </a:p>
          <a:p>
            <a:pPr algn="ctr"/>
            <a:r>
              <a:rPr lang="pt-BR" dirty="0" smtClean="0">
                <a:solidFill>
                  <a:schemeClr val="tx2">
                    <a:lumMod val="75000"/>
                  </a:schemeClr>
                </a:solidFill>
                <a:latin typeface="Times New Roman" panose="02020603050405020304" pitchFamily="18" charset="0"/>
                <a:cs typeface="Times New Roman" panose="02020603050405020304" pitchFamily="18" charset="0"/>
              </a:rPr>
              <a:t>ABIQUIM </a:t>
            </a:r>
            <a:r>
              <a:rPr lang="pt-BR" dirty="0">
                <a:solidFill>
                  <a:schemeClr val="tx2">
                    <a:lumMod val="75000"/>
                  </a:schemeClr>
                </a:solidFill>
                <a:latin typeface="Times New Roman" panose="02020603050405020304" pitchFamily="18" charset="0"/>
                <a:cs typeface="Times New Roman" panose="02020603050405020304" pitchFamily="18" charset="0"/>
              </a:rPr>
              <a:t>– ASSOCIAÇÃO BRASILEIRA DA INDÚSTRIA QUÍMICA</a:t>
            </a:r>
            <a:br>
              <a:rPr lang="pt-BR" dirty="0">
                <a:solidFill>
                  <a:schemeClr val="tx2">
                    <a:lumMod val="75000"/>
                  </a:schemeClr>
                </a:solidFill>
                <a:latin typeface="Times New Roman" panose="02020603050405020304" pitchFamily="18" charset="0"/>
                <a:cs typeface="Times New Roman" panose="02020603050405020304" pitchFamily="18" charset="0"/>
              </a:rPr>
            </a:br>
            <a:endParaRPr lang="pt-BR" dirty="0" smtClean="0">
              <a:solidFill>
                <a:schemeClr val="tx2">
                  <a:lumMod val="75000"/>
                </a:schemeClr>
              </a:solidFill>
              <a:latin typeface="Times New Roman" panose="02020603050405020304" pitchFamily="18" charset="0"/>
              <a:cs typeface="Times New Roman" panose="02020603050405020304" pitchFamily="18" charset="0"/>
            </a:endParaRPr>
          </a:p>
          <a:p>
            <a:pPr algn="ctr"/>
            <a:r>
              <a:rPr lang="pt-BR" dirty="0" smtClean="0">
                <a:solidFill>
                  <a:schemeClr val="tx2">
                    <a:lumMod val="75000"/>
                  </a:schemeClr>
                </a:solidFill>
                <a:latin typeface="Times New Roman" panose="02020603050405020304" pitchFamily="18" charset="0"/>
                <a:cs typeface="Times New Roman" panose="02020603050405020304" pitchFamily="18" charset="0"/>
              </a:rPr>
              <a:t>Rua </a:t>
            </a:r>
            <a:r>
              <a:rPr lang="pt-BR" dirty="0" err="1">
                <a:solidFill>
                  <a:schemeClr val="tx2">
                    <a:lumMod val="75000"/>
                  </a:schemeClr>
                </a:solidFill>
                <a:latin typeface="Times New Roman" panose="02020603050405020304" pitchFamily="18" charset="0"/>
                <a:cs typeface="Times New Roman" panose="02020603050405020304" pitchFamily="18" charset="0"/>
              </a:rPr>
              <a:t>Chedid</a:t>
            </a:r>
            <a:r>
              <a:rPr lang="pt-BR" dirty="0">
                <a:solidFill>
                  <a:schemeClr val="tx2">
                    <a:lumMod val="75000"/>
                  </a:schemeClr>
                </a:solidFill>
                <a:latin typeface="Times New Roman" panose="02020603050405020304" pitchFamily="18" charset="0"/>
                <a:cs typeface="Times New Roman" panose="02020603050405020304" pitchFamily="18" charset="0"/>
              </a:rPr>
              <a:t> </a:t>
            </a:r>
            <a:r>
              <a:rPr lang="pt-BR" dirty="0" err="1">
                <a:solidFill>
                  <a:schemeClr val="tx2">
                    <a:lumMod val="75000"/>
                  </a:schemeClr>
                </a:solidFill>
                <a:latin typeface="Times New Roman" panose="02020603050405020304" pitchFamily="18" charset="0"/>
                <a:cs typeface="Times New Roman" panose="02020603050405020304" pitchFamily="18" charset="0"/>
              </a:rPr>
              <a:t>Jafet</a:t>
            </a:r>
            <a:r>
              <a:rPr lang="pt-BR" dirty="0">
                <a:solidFill>
                  <a:schemeClr val="tx2">
                    <a:lumMod val="75000"/>
                  </a:schemeClr>
                </a:solidFill>
                <a:latin typeface="Times New Roman" panose="02020603050405020304" pitchFamily="18" charset="0"/>
                <a:cs typeface="Times New Roman" panose="02020603050405020304" pitchFamily="18" charset="0"/>
              </a:rPr>
              <a:t>, 222 – Vila </a:t>
            </a:r>
            <a:r>
              <a:rPr lang="pt-BR" dirty="0" err="1">
                <a:solidFill>
                  <a:schemeClr val="tx2">
                    <a:lumMod val="75000"/>
                  </a:schemeClr>
                </a:solidFill>
                <a:latin typeface="Times New Roman" panose="02020603050405020304" pitchFamily="18" charset="0"/>
                <a:cs typeface="Times New Roman" panose="02020603050405020304" pitchFamily="18" charset="0"/>
              </a:rPr>
              <a:t>Olimpia</a:t>
            </a:r>
            <a:r>
              <a:rPr lang="pt-BR" dirty="0">
                <a:solidFill>
                  <a:schemeClr val="tx2">
                    <a:lumMod val="75000"/>
                  </a:schemeClr>
                </a:solidFill>
                <a:latin typeface="Times New Roman" panose="02020603050405020304" pitchFamily="18" charset="0"/>
                <a:cs typeface="Times New Roman" panose="02020603050405020304" pitchFamily="18" charset="0"/>
              </a:rPr>
              <a:t> – </a:t>
            </a:r>
            <a:r>
              <a:rPr lang="pt-BR" dirty="0" smtClean="0">
                <a:solidFill>
                  <a:schemeClr val="tx2">
                    <a:lumMod val="75000"/>
                  </a:schemeClr>
                </a:solidFill>
                <a:latin typeface="Times New Roman" panose="02020603050405020304" pitchFamily="18" charset="0"/>
                <a:cs typeface="Times New Roman" panose="02020603050405020304" pitchFamily="18" charset="0"/>
              </a:rPr>
              <a:t>S</a:t>
            </a:r>
          </a:p>
          <a:p>
            <a:pPr algn="ctr"/>
            <a:endParaRPr lang="pt-BR" dirty="0">
              <a:solidFill>
                <a:schemeClr val="tx2">
                  <a:lumMod val="75000"/>
                </a:schemeClr>
              </a:solidFill>
              <a:latin typeface="Times New Roman" panose="02020603050405020304" pitchFamily="18" charset="0"/>
              <a:cs typeface="Times New Roman" panose="02020603050405020304" pitchFamily="18" charset="0"/>
            </a:endParaRPr>
          </a:p>
          <a:p>
            <a:pPr algn="ctr"/>
            <a:endParaRPr lang="pt-BR" sz="1600" dirty="0" smtClean="0">
              <a:solidFill>
                <a:schemeClr val="tx2">
                  <a:lumMod val="75000"/>
                </a:schemeClr>
              </a:solidFill>
              <a:latin typeface="Times New Roman" panose="02020603050405020304" pitchFamily="18" charset="0"/>
              <a:cs typeface="Times New Roman" panose="02020603050405020304" pitchFamily="18" charset="0"/>
            </a:endParaRPr>
          </a:p>
          <a:p>
            <a:pPr algn="ctr"/>
            <a:r>
              <a:rPr lang="pt-BR" sz="1400" dirty="0">
                <a:solidFill>
                  <a:schemeClr val="tx2">
                    <a:lumMod val="75000"/>
                  </a:schemeClr>
                </a:solidFill>
                <a:latin typeface="Times New Roman" panose="02020603050405020304" pitchFamily="18" charset="0"/>
                <a:cs typeface="Times New Roman" panose="02020603050405020304" pitchFamily="18" charset="0"/>
              </a:rPr>
              <a:t>Instrução: Eva </a:t>
            </a:r>
            <a:r>
              <a:rPr lang="pt-BR" sz="1400" dirty="0" err="1">
                <a:solidFill>
                  <a:schemeClr val="tx2">
                    <a:lumMod val="75000"/>
                  </a:schemeClr>
                </a:solidFill>
                <a:latin typeface="Times New Roman" panose="02020603050405020304" pitchFamily="18" charset="0"/>
                <a:cs typeface="Times New Roman" panose="02020603050405020304" pitchFamily="18" charset="0"/>
              </a:rPr>
              <a:t>Cancissu</a:t>
            </a:r>
            <a:r>
              <a:rPr lang="pt-BR" sz="1400" dirty="0">
                <a:solidFill>
                  <a:schemeClr val="tx2">
                    <a:lumMod val="75000"/>
                  </a:schemeClr>
                </a:solidFill>
                <a:latin typeface="Times New Roman" panose="02020603050405020304" pitchFamily="18" charset="0"/>
                <a:cs typeface="Times New Roman" panose="02020603050405020304" pitchFamily="18" charset="0"/>
              </a:rPr>
              <a:t> </a:t>
            </a:r>
            <a:r>
              <a:rPr lang="pt-BR" sz="1400" dirty="0" smtClean="0">
                <a:solidFill>
                  <a:schemeClr val="tx2">
                    <a:lumMod val="75000"/>
                  </a:schemeClr>
                </a:solidFill>
                <a:latin typeface="Times New Roman" panose="02020603050405020304" pitchFamily="18" charset="0"/>
                <a:cs typeface="Times New Roman" panose="02020603050405020304" pitchFamily="18" charset="0"/>
              </a:rPr>
              <a:t>Moraes</a:t>
            </a:r>
            <a:endParaRPr lang="pt-BR" sz="14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1077218"/>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O processo de avaliação </a:t>
            </a:r>
            <a:r>
              <a:rPr lang="pt-BR" sz="3200" dirty="0" smtClean="0">
                <a:solidFill>
                  <a:schemeClr val="bg1"/>
                </a:solidFill>
                <a:latin typeface="Times New Roman" pitchFamily="18" charset="0"/>
                <a:cs typeface="Times New Roman" pitchFamily="18" charset="0"/>
              </a:rPr>
              <a:t>SASSMAQ</a:t>
            </a:r>
          </a:p>
          <a:p>
            <a:pPr algn="ctr" eaLnBrk="1" hangingPunct="1"/>
            <a:r>
              <a:rPr lang="pt-BR" sz="3200" dirty="0" smtClean="0">
                <a:solidFill>
                  <a:schemeClr val="bg1"/>
                </a:solidFill>
                <a:latin typeface="Times New Roman" pitchFamily="18" charset="0"/>
                <a:cs typeface="Times New Roman" pitchFamily="18" charset="0"/>
              </a:rPr>
              <a:t>Possíveis escopo de avaliação </a:t>
            </a:r>
            <a:endParaRPr lang="pt-BR" sz="3200" dirty="0">
              <a:solidFill>
                <a:schemeClr val="bg1"/>
              </a:solidFill>
              <a:latin typeface="Times New Roman" pitchFamily="18" charset="0"/>
              <a:cs typeface="Times New Roman" pitchFamily="18" charset="0"/>
            </a:endParaRPr>
          </a:p>
        </p:txBody>
      </p:sp>
      <p:graphicFrame>
        <p:nvGraphicFramePr>
          <p:cNvPr id="3" name="Diagrama 2"/>
          <p:cNvGraphicFramePr/>
          <p:nvPr>
            <p:extLst>
              <p:ext uri="{D42A27DB-BD31-4B8C-83A1-F6EECF244321}">
                <p14:modId xmlns:p14="http://schemas.microsoft.com/office/powerpoint/2010/main" val="2715848741"/>
              </p:ext>
            </p:extLst>
          </p:nvPr>
        </p:nvGraphicFramePr>
        <p:xfrm>
          <a:off x="899592" y="1215894"/>
          <a:ext cx="7344816" cy="34023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94404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6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4" y="531868"/>
            <a:ext cx="9144000" cy="19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934171132"/>
              </p:ext>
            </p:extLst>
          </p:nvPr>
        </p:nvGraphicFramePr>
        <p:xfrm>
          <a:off x="107504" y="2580574"/>
          <a:ext cx="8928992" cy="2346960"/>
        </p:xfrm>
        <a:graphic>
          <a:graphicData uri="http://schemas.openxmlformats.org/drawingml/2006/table">
            <a:tbl>
              <a:tblPr>
                <a:tableStyleId>{5C22544A-7EE6-4342-B048-85BDC9FD1C3A}</a:tableStyleId>
              </a:tblPr>
              <a:tblGrid>
                <a:gridCol w="8928992"/>
              </a:tblGrid>
              <a:tr h="603209">
                <a:tc>
                  <a:txBody>
                    <a:bodyPr/>
                    <a:lstStyle/>
                    <a:p>
                      <a:pPr algn="just" fontAlgn="ctr"/>
                      <a:r>
                        <a:rPr lang="pt-BR" sz="1400" u="none" strike="noStrike" dirty="0" smtClean="0">
                          <a:effectLst/>
                        </a:rPr>
                        <a:t>1.1.3.1</a:t>
                      </a:r>
                      <a:r>
                        <a:rPr lang="pt-BR" sz="1400" u="none" strike="noStrike" baseline="0" dirty="0" smtClean="0">
                          <a:effectLst/>
                        </a:rPr>
                        <a:t> </a:t>
                      </a:r>
                      <a:r>
                        <a:rPr lang="pt-BR" sz="1400" u="none" strike="noStrike" dirty="0" smtClean="0">
                          <a:effectLst/>
                        </a:rPr>
                        <a:t>Verificar </a:t>
                      </a:r>
                      <a:r>
                        <a:rPr lang="pt-BR" sz="1400" u="none" strike="noStrike" dirty="0">
                          <a:effectLst/>
                        </a:rPr>
                        <a:t>se a empresa apontou formalmente um coordenador por meio de notificação escrita. </a:t>
                      </a:r>
                      <a:r>
                        <a:rPr lang="pt-BR" sz="1400" u="none" strike="noStrike" dirty="0" smtClean="0">
                          <a:effectLst/>
                        </a:rPr>
                        <a:t>Verificar </a:t>
                      </a:r>
                      <a:r>
                        <a:rPr lang="pt-BR" sz="1400" u="none" strike="noStrike" dirty="0">
                          <a:effectLst/>
                        </a:rPr>
                        <a:t>a participação do coordenador em treinamentos de manuseio, armazenagem e transporte de produtos </a:t>
                      </a:r>
                      <a:r>
                        <a:rPr lang="pt-BR" sz="1400" u="none" strike="noStrike" dirty="0" smtClean="0">
                          <a:effectLst/>
                        </a:rPr>
                        <a:t>químicos.</a:t>
                      </a:r>
                    </a:p>
                    <a:p>
                      <a:pPr algn="just" fontAlgn="ctr"/>
                      <a:endParaRPr lang="pt-BR" sz="1400" b="0" i="0" u="none" strike="noStrike" dirty="0">
                        <a:solidFill>
                          <a:srgbClr val="1F497D"/>
                        </a:solidFill>
                        <a:effectLst/>
                        <a:latin typeface="Arial"/>
                      </a:endParaRPr>
                    </a:p>
                  </a:txBody>
                  <a:tcPr marL="0" marR="0" marT="0" marB="0" anchor="ctr"/>
                </a:tc>
              </a:tr>
              <a:tr h="1206419">
                <a:tc>
                  <a:txBody>
                    <a:bodyPr/>
                    <a:lstStyle/>
                    <a:p>
                      <a:pPr algn="just" fontAlgn="b"/>
                      <a:r>
                        <a:rPr lang="pt-BR" sz="1400" u="none" strike="noStrike" dirty="0" smtClean="0">
                          <a:effectLst/>
                        </a:rPr>
                        <a:t>1.1.3.2 Verificar </a:t>
                      </a:r>
                      <a:r>
                        <a:rPr lang="pt-BR" sz="1400" u="none" strike="noStrike" dirty="0">
                          <a:effectLst/>
                        </a:rPr>
                        <a:t>se o Coordenador produziu um Relatório  resumindo as atividades relativas ao transporte de bens perigosos no ano anterior. Conteúdo básico do relatório:  Produtos perigosos movimentados , quantidade (Tonelagem ou M3) classes de risco, estados de origem e destino . Não  é preciso mencionar dados que possam comprometer a segurança patrimonial, tais como : nomes de embarcadores ou destinatários, nomes de produtos ou empresas, valores, especificações de produtos</a:t>
                      </a:r>
                      <a:r>
                        <a:rPr lang="pt-BR" sz="1400" u="none" strike="noStrike" dirty="0" smtClean="0">
                          <a:effectLst/>
                        </a:rPr>
                        <a:t>.</a:t>
                      </a:r>
                    </a:p>
                    <a:p>
                      <a:pPr algn="just" fontAlgn="b"/>
                      <a:endParaRPr lang="pt-BR" sz="1400" b="0" i="0" u="none" strike="noStrike" dirty="0">
                        <a:solidFill>
                          <a:srgbClr val="1F497D"/>
                        </a:solidFill>
                        <a:effectLst/>
                        <a:latin typeface="Arial"/>
                      </a:endParaRPr>
                    </a:p>
                  </a:txBody>
                  <a:tcPr marL="0" marR="0" marT="0" marB="0" anchor="b"/>
                </a:tc>
              </a:tr>
              <a:tr h="402140">
                <a:tc>
                  <a:txBody>
                    <a:bodyPr/>
                    <a:lstStyle/>
                    <a:p>
                      <a:pPr algn="just" fontAlgn="ctr"/>
                      <a:r>
                        <a:rPr lang="pt-BR" sz="1400" u="none" strike="noStrike" dirty="0" smtClean="0">
                          <a:effectLst/>
                        </a:rPr>
                        <a:t>1.1.3.3 Verificar </a:t>
                      </a:r>
                      <a:r>
                        <a:rPr lang="pt-BR" sz="1400" u="none" strike="noStrike" dirty="0">
                          <a:effectLst/>
                        </a:rPr>
                        <a:t>se o relatório foi </a:t>
                      </a:r>
                      <a:r>
                        <a:rPr lang="pt-BR" sz="1400" u="none" strike="noStrike" dirty="0" smtClean="0">
                          <a:effectLst/>
                        </a:rPr>
                        <a:t>encaminhado  </a:t>
                      </a:r>
                      <a:r>
                        <a:rPr lang="pt-BR" sz="1400" u="none" strike="noStrike" dirty="0">
                          <a:effectLst/>
                        </a:rPr>
                        <a:t>ao chefe da alta direção. </a:t>
                      </a:r>
                      <a:endParaRPr lang="pt-BR" sz="1400" u="none" strike="noStrike" dirty="0" smtClean="0">
                        <a:effectLst/>
                      </a:endParaRPr>
                    </a:p>
                    <a:p>
                      <a:pPr algn="just" fontAlgn="ct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1302145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7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 y="621974"/>
            <a:ext cx="9139944" cy="132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864784714"/>
              </p:ext>
            </p:extLst>
          </p:nvPr>
        </p:nvGraphicFramePr>
        <p:xfrm>
          <a:off x="1115616" y="2024236"/>
          <a:ext cx="5184576" cy="2059682"/>
        </p:xfrm>
        <a:graphic>
          <a:graphicData uri="http://schemas.openxmlformats.org/drawingml/2006/table">
            <a:tbl>
              <a:tblPr>
                <a:tableStyleId>{5C22544A-7EE6-4342-B048-85BDC9FD1C3A}</a:tableStyleId>
              </a:tblPr>
              <a:tblGrid>
                <a:gridCol w="5184576"/>
              </a:tblGrid>
              <a:tr h="1029841">
                <a:tc>
                  <a:txBody>
                    <a:bodyPr/>
                    <a:lstStyle/>
                    <a:p>
                      <a:pPr algn="just" fontAlgn="ctr"/>
                      <a:r>
                        <a:rPr lang="pt-BR" sz="1400" u="none" strike="noStrike" dirty="0" smtClean="0">
                          <a:effectLst/>
                        </a:rPr>
                        <a:t>1.1.4.1 Deve </a:t>
                      </a:r>
                      <a:r>
                        <a:rPr lang="pt-BR" sz="1400" u="none" strike="noStrike" dirty="0">
                          <a:effectLst/>
                        </a:rPr>
                        <a:t>haver um organograma mostrando os cargos ou funções individuais e a quem eles devem responder. As classificações dos cargos ou funções devem descrever os trabalhos realizados</a:t>
                      </a:r>
                      <a:r>
                        <a:rPr lang="pt-BR" sz="1400" u="none" strike="noStrike" dirty="0" smtClean="0">
                          <a:effectLst/>
                        </a:rPr>
                        <a:t>.</a:t>
                      </a:r>
                    </a:p>
                    <a:p>
                      <a:pPr algn="just" fontAlgn="ctr"/>
                      <a:endParaRPr lang="pt-BR" sz="1400" b="0" i="0" u="none" strike="noStrike" dirty="0">
                        <a:solidFill>
                          <a:srgbClr val="1F497D"/>
                        </a:solidFill>
                        <a:effectLst/>
                        <a:latin typeface="Arial"/>
                      </a:endParaRPr>
                    </a:p>
                  </a:txBody>
                  <a:tcPr marL="0" marR="0" marT="0" marB="0" anchor="ctr"/>
                </a:tc>
              </a:tr>
              <a:tr h="1029841">
                <a:tc>
                  <a:txBody>
                    <a:bodyPr/>
                    <a:lstStyle/>
                    <a:p>
                      <a:pPr algn="just" fontAlgn="ctr"/>
                      <a:r>
                        <a:rPr lang="pt-BR" sz="1400" u="none" strike="noStrike" dirty="0" smtClean="0">
                          <a:effectLst/>
                        </a:rPr>
                        <a:t>1..1.4.2 É  </a:t>
                      </a:r>
                      <a:r>
                        <a:rPr lang="pt-BR" sz="1400" u="none" strike="noStrike" dirty="0">
                          <a:effectLst/>
                        </a:rPr>
                        <a:t>necessário haver a descrição detalhada dos cargos, atividades desenvolvidas por um cargo ou função, com deveres e responsabilidades , inclusive por SSMA e Qualidade</a:t>
                      </a:r>
                      <a:r>
                        <a:rPr lang="pt-BR" sz="1400" u="none" strike="noStrike" dirty="0" smtClean="0">
                          <a:effectLst/>
                        </a:rPr>
                        <a:t>.</a:t>
                      </a:r>
                    </a:p>
                    <a:p>
                      <a:pPr algn="just" fontAlgn="ctr"/>
                      <a:endParaRPr lang="pt-BR" sz="1400" b="0" i="0" u="none" strike="noStrike" dirty="0">
                        <a:solidFill>
                          <a:srgbClr val="1F497D"/>
                        </a:solidFill>
                        <a:effectLst/>
                        <a:latin typeface="Arial"/>
                      </a:endParaRPr>
                    </a:p>
                  </a:txBody>
                  <a:tcPr marL="0" marR="0" marT="0" marB="0" anchor="ctr"/>
                </a:tc>
              </a:tr>
            </a:tbl>
          </a:graphicData>
        </a:graphic>
      </p:graphicFrame>
      <p:graphicFrame>
        <p:nvGraphicFramePr>
          <p:cNvPr id="11" name="Diagrama 10"/>
          <p:cNvGraphicFramePr/>
          <p:nvPr>
            <p:extLst>
              <p:ext uri="{D42A27DB-BD31-4B8C-83A1-F6EECF244321}">
                <p14:modId xmlns:p14="http://schemas.microsoft.com/office/powerpoint/2010/main" val="3309070699"/>
              </p:ext>
            </p:extLst>
          </p:nvPr>
        </p:nvGraphicFramePr>
        <p:xfrm>
          <a:off x="5292080" y="2085696"/>
          <a:ext cx="3528392" cy="18902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550773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8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4" y="624281"/>
            <a:ext cx="912094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549090013"/>
              </p:ext>
            </p:extLst>
          </p:nvPr>
        </p:nvGraphicFramePr>
        <p:xfrm>
          <a:off x="251520" y="2191676"/>
          <a:ext cx="8712968" cy="2092268"/>
        </p:xfrm>
        <a:graphic>
          <a:graphicData uri="http://schemas.openxmlformats.org/drawingml/2006/table">
            <a:tbl>
              <a:tblPr>
                <a:tableStyleId>{5C22544A-7EE6-4342-B048-85BDC9FD1C3A}</a:tableStyleId>
              </a:tblPr>
              <a:tblGrid>
                <a:gridCol w="8712968"/>
              </a:tblGrid>
              <a:tr h="2092268">
                <a:tc>
                  <a:txBody>
                    <a:bodyPr/>
                    <a:lstStyle/>
                    <a:p>
                      <a:pPr algn="just" fontAlgn="b"/>
                      <a:r>
                        <a:rPr lang="pt-BR" sz="1400" u="none" strike="noStrike" dirty="0" smtClean="0">
                          <a:effectLst/>
                        </a:rPr>
                        <a:t>1.1.5.1 Nesta </a:t>
                      </a:r>
                      <a:r>
                        <a:rPr lang="pt-BR" sz="1400" u="none" strike="noStrike" dirty="0">
                          <a:effectLst/>
                        </a:rPr>
                        <a:t>seção procura-se  evidência de que haja:    </a:t>
                      </a:r>
                      <a:endParaRPr lang="pt-BR" sz="1400" u="none" strike="noStrike" dirty="0" smtClean="0">
                        <a:effectLst/>
                      </a:endParaRPr>
                    </a:p>
                    <a:p>
                      <a:pPr marL="0" indent="0" algn="just" fontAlgn="b">
                        <a:buNone/>
                      </a:pPr>
                      <a:r>
                        <a:rPr lang="pt-BR" sz="1400" u="none" strike="noStrike" dirty="0" smtClean="0">
                          <a:effectLst/>
                        </a:rPr>
                        <a:t>a) Uma </a:t>
                      </a:r>
                      <a:r>
                        <a:rPr lang="pt-BR" sz="1400" u="none" strike="noStrike" dirty="0">
                          <a:effectLst/>
                        </a:rPr>
                        <a:t>revisão formal pela gerência dos sistemas de gestão de saúde, segurança, meio ambiente e qualidade ( questões 1.1.5.1 e 1.1.5.2) ;  b) uma revisão de questões de saúde, segurança e meio ambiente e qualidade,( questões 1.1.5.3 a 1.1.5.5) , c) discussões abertas e respostas aos funcionários e subcontratados em questões de SASSMAQ (questões 1.1.5.6 a 1.1.5.10), d) Reuniões regulares de altos gerentes operacionais, por exemplo, gerente de operações, engenheiro da frota de veículos, etc., em que questões do SASSMAQ sejam regularmente discutidas ( questão 1.1.5.11) .   Todas estas reuniões devem ser formais, gerar registros e fica definida a periodicidade mínima de 6 meses e o registro em atas ou documento similar</a:t>
                      </a:r>
                      <a:r>
                        <a:rPr lang="pt-BR" sz="1400" u="none" strike="noStrike" dirty="0" smtClean="0">
                          <a:effectLst/>
                        </a:rPr>
                        <a:t>.</a:t>
                      </a:r>
                    </a:p>
                    <a:p>
                      <a:pPr marL="342900" indent="-342900" algn="just" fontAlgn="b">
                        <a:buAutoNum type="alphaLcParenR"/>
                      </a:pPr>
                      <a:endParaRPr lang="pt-BR" sz="1400" b="0" i="0" u="none" strike="noStrike" dirty="0">
                        <a:solidFill>
                          <a:srgbClr val="1F497D"/>
                        </a:solidFill>
                        <a:effectLst/>
                        <a:latin typeface="Arial"/>
                      </a:endParaRPr>
                    </a:p>
                  </a:txBody>
                  <a:tcPr marL="0" marR="0" marT="0" marB="0" anchor="b"/>
                </a:tc>
              </a:tr>
            </a:tbl>
          </a:graphicData>
        </a:graphic>
      </p:graphicFrame>
    </p:spTree>
    <p:extLst>
      <p:ext uri="{BB962C8B-B14F-4D97-AF65-F5344CB8AC3E}">
        <p14:creationId xmlns:p14="http://schemas.microsoft.com/office/powerpoint/2010/main" val="589941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92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8817"/>
            <a:ext cx="9144000" cy="206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711627836"/>
              </p:ext>
            </p:extLst>
          </p:nvPr>
        </p:nvGraphicFramePr>
        <p:xfrm>
          <a:off x="107504" y="2715766"/>
          <a:ext cx="8856984" cy="2224616"/>
        </p:xfrm>
        <a:graphic>
          <a:graphicData uri="http://schemas.openxmlformats.org/drawingml/2006/table">
            <a:tbl>
              <a:tblPr>
                <a:tableStyleId>{5C22544A-7EE6-4342-B048-85BDC9FD1C3A}</a:tableStyleId>
              </a:tblPr>
              <a:tblGrid>
                <a:gridCol w="8856984"/>
              </a:tblGrid>
              <a:tr h="657117">
                <a:tc>
                  <a:txBody>
                    <a:bodyPr/>
                    <a:lstStyle/>
                    <a:p>
                      <a:pPr algn="just" fontAlgn="ctr"/>
                      <a:r>
                        <a:rPr lang="pt-BR" sz="1400" u="none" strike="noStrike" dirty="0" smtClean="0">
                          <a:effectLst/>
                        </a:rPr>
                        <a:t>1.1.5.2a</a:t>
                      </a:r>
                      <a:r>
                        <a:rPr lang="pt-BR" sz="1400" u="none" strike="noStrike" baseline="0" dirty="0" smtClean="0">
                          <a:effectLst/>
                        </a:rPr>
                        <a:t> </a:t>
                      </a:r>
                      <a:r>
                        <a:rPr lang="pt-BR" sz="1400" u="none" strike="noStrike" dirty="0" smtClean="0">
                          <a:effectLst/>
                        </a:rPr>
                        <a:t>Buscar </a:t>
                      </a:r>
                      <a:r>
                        <a:rPr lang="pt-BR" sz="1400" u="none" strike="noStrike" dirty="0">
                          <a:effectLst/>
                        </a:rPr>
                        <a:t>evidências de que as auditorias  internas foram realizadas. Verificar se nas reuniões, através de atas discutem-se as ações recomendadas no plano de ações  e se foram realizadas ou estão em cronograma de execução.</a:t>
                      </a:r>
                      <a:endParaRPr lang="pt-BR" sz="1400" b="0" i="0" u="none" strike="noStrike" dirty="0">
                        <a:solidFill>
                          <a:srgbClr val="1F497D"/>
                        </a:solidFill>
                        <a:effectLst/>
                        <a:latin typeface="Arial"/>
                      </a:endParaRPr>
                    </a:p>
                  </a:txBody>
                  <a:tcPr marL="0" marR="0" marT="0" marB="0" anchor="ctr"/>
                </a:tc>
              </a:tr>
              <a:tr h="492838">
                <a:tc>
                  <a:txBody>
                    <a:bodyPr/>
                    <a:lstStyle/>
                    <a:p>
                      <a:pPr algn="just" fontAlgn="ctr"/>
                      <a:r>
                        <a:rPr lang="pt-BR" sz="1400" u="none" strike="noStrike" dirty="0" smtClean="0">
                          <a:effectLst/>
                        </a:rPr>
                        <a:t>1.1.5.2b Verificar </a:t>
                      </a:r>
                      <a:r>
                        <a:rPr lang="pt-BR" sz="1400" u="none" strike="noStrike" dirty="0">
                          <a:effectLst/>
                        </a:rPr>
                        <a:t>se na ata discute-se se as ações estão funcionando e se os eventos ou não conformidades cessaram. Se há ações específicas para atingir os objetivos de SSMAQ</a:t>
                      </a:r>
                      <a:endParaRPr lang="pt-BR" sz="1400" b="0" i="0" u="none" strike="noStrike" dirty="0">
                        <a:solidFill>
                          <a:srgbClr val="1F497D"/>
                        </a:solidFill>
                        <a:effectLst/>
                        <a:latin typeface="Arial"/>
                      </a:endParaRPr>
                    </a:p>
                  </a:txBody>
                  <a:tcPr marL="0" marR="0" marT="0" marB="0" anchor="ctr"/>
                </a:tc>
              </a:tr>
              <a:tr h="581823">
                <a:tc>
                  <a:txBody>
                    <a:bodyPr/>
                    <a:lstStyle/>
                    <a:p>
                      <a:pPr algn="just" fontAlgn="ctr"/>
                      <a:r>
                        <a:rPr lang="pt-BR" sz="1400" u="none" strike="noStrike" dirty="0" smtClean="0">
                          <a:effectLst/>
                        </a:rPr>
                        <a:t>1.1.5.2.c Verificar </a:t>
                      </a:r>
                      <a:r>
                        <a:rPr lang="pt-BR" sz="1400" u="none" strike="noStrike" dirty="0">
                          <a:effectLst/>
                        </a:rPr>
                        <a:t>se os registros das reuniões apontam especificamente as melhorias implementadas ou necessidades de atualização da forma de implementar estas melhorias.</a:t>
                      </a:r>
                      <a:endParaRPr lang="pt-BR" sz="1400" b="0" i="0" u="none" strike="noStrike" dirty="0">
                        <a:solidFill>
                          <a:srgbClr val="1F497D"/>
                        </a:solidFill>
                        <a:effectLst/>
                        <a:latin typeface="Arial"/>
                      </a:endParaRPr>
                    </a:p>
                  </a:txBody>
                  <a:tcPr marL="0" marR="0" marT="0" marB="0" anchor="ctr"/>
                </a:tc>
              </a:tr>
              <a:tr h="492838">
                <a:tc>
                  <a:txBody>
                    <a:bodyPr/>
                    <a:lstStyle/>
                    <a:p>
                      <a:pPr algn="just" fontAlgn="ctr"/>
                      <a:r>
                        <a:rPr lang="pt-BR" sz="1400" u="none" strike="noStrike" dirty="0" smtClean="0">
                          <a:effectLst/>
                        </a:rPr>
                        <a:t>1.1.5.2d As </a:t>
                      </a:r>
                      <a:r>
                        <a:rPr lang="pt-BR" sz="1400" u="none" strike="noStrike" dirty="0">
                          <a:effectLst/>
                        </a:rPr>
                        <a:t>queixas dos clientes devem ser esclarecidas em relação a requisitos de contrato. Deve haver ações específicas para eliminar queixas de clientes.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4582369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822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2" y="560418"/>
            <a:ext cx="9111209" cy="33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7" y="864573"/>
            <a:ext cx="9111209"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668345270"/>
              </p:ext>
            </p:extLst>
          </p:nvPr>
        </p:nvGraphicFramePr>
        <p:xfrm>
          <a:off x="107504" y="3007699"/>
          <a:ext cx="8928992" cy="1995186"/>
        </p:xfrm>
        <a:graphic>
          <a:graphicData uri="http://schemas.openxmlformats.org/drawingml/2006/table">
            <a:tbl>
              <a:tblPr>
                <a:tableStyleId>{5C22544A-7EE6-4342-B048-85BDC9FD1C3A}</a:tableStyleId>
              </a:tblPr>
              <a:tblGrid>
                <a:gridCol w="8928992"/>
              </a:tblGrid>
              <a:tr h="547569">
                <a:tc>
                  <a:txBody>
                    <a:bodyPr/>
                    <a:lstStyle/>
                    <a:p>
                      <a:pPr algn="just" fontAlgn="ctr"/>
                      <a:r>
                        <a:rPr lang="pt-BR" sz="1200" u="none" strike="noStrike" dirty="0" smtClean="0">
                          <a:effectLst/>
                        </a:rPr>
                        <a:t>1.1.5.3 Verificar </a:t>
                      </a:r>
                      <a:r>
                        <a:rPr lang="pt-BR" sz="1200" u="none" strike="noStrike" dirty="0">
                          <a:effectLst/>
                        </a:rPr>
                        <a:t>se a alta direção promove reuniões pelo menos semestrais com a gerência e considera os registros de 1.1.5.1 . Nesta reunião a alta direção deve estabelecer objetivo e metas de SSMAQ, em função dos resultados observados das atas de reuniões de 1.1.5.1</a:t>
                      </a:r>
                      <a:endParaRPr lang="pt-BR" sz="1200" b="0" i="0" u="none" strike="noStrike" dirty="0">
                        <a:solidFill>
                          <a:srgbClr val="1F497D"/>
                        </a:solidFill>
                        <a:effectLst/>
                        <a:latin typeface="Arial"/>
                      </a:endParaRPr>
                    </a:p>
                  </a:txBody>
                  <a:tcPr marL="0" marR="0" marT="0" marB="0" anchor="ctr"/>
                </a:tc>
              </a:tr>
              <a:tr h="441472">
                <a:tc>
                  <a:txBody>
                    <a:bodyPr/>
                    <a:lstStyle/>
                    <a:p>
                      <a:pPr algn="just" fontAlgn="ctr"/>
                      <a:r>
                        <a:rPr lang="pt-BR" sz="1200" u="none" strike="noStrike" dirty="0" smtClean="0">
                          <a:effectLst/>
                        </a:rPr>
                        <a:t>1.1.5.4 Buscar </a:t>
                      </a:r>
                      <a:r>
                        <a:rPr lang="pt-BR" sz="1200" u="none" strike="noStrike" dirty="0">
                          <a:effectLst/>
                        </a:rPr>
                        <a:t>evidências de que concluídas as auditorias e as não conformidades são objeto de abertura de relatório de não conformidade, com </a:t>
                      </a:r>
                      <a:r>
                        <a:rPr lang="pt-BR" sz="1200" u="none" strike="noStrike" dirty="0" smtClean="0">
                          <a:effectLst/>
                        </a:rPr>
                        <a:t>investigação </a:t>
                      </a:r>
                      <a:r>
                        <a:rPr lang="pt-BR" sz="1200" u="none" strike="noStrike" dirty="0">
                          <a:effectLst/>
                        </a:rPr>
                        <a:t>das causas e  planos de ações. </a:t>
                      </a:r>
                      <a:endParaRPr lang="pt-BR" sz="1200" b="0" i="0" u="none" strike="noStrike" dirty="0">
                        <a:solidFill>
                          <a:srgbClr val="1F497D"/>
                        </a:solidFill>
                        <a:effectLst/>
                        <a:latin typeface="Arial"/>
                      </a:endParaRPr>
                    </a:p>
                  </a:txBody>
                  <a:tcPr marL="0" marR="0" marT="0" marB="0" anchor="ctr"/>
                </a:tc>
              </a:tr>
              <a:tr h="390137">
                <a:tc>
                  <a:txBody>
                    <a:bodyPr/>
                    <a:lstStyle/>
                    <a:p>
                      <a:pPr algn="just" fontAlgn="ctr"/>
                      <a:r>
                        <a:rPr lang="pt-BR" sz="1200" u="none" strike="noStrike" dirty="0" smtClean="0">
                          <a:effectLst/>
                        </a:rPr>
                        <a:t>1.1.5.5 Verificar </a:t>
                      </a:r>
                      <a:r>
                        <a:rPr lang="pt-BR" sz="1200" u="none" strike="noStrike" dirty="0">
                          <a:effectLst/>
                        </a:rPr>
                        <a:t>se os assuntos discutidos são registrados com acompanhamento subsequente até que as ações se completem.</a:t>
                      </a:r>
                      <a:endParaRPr lang="pt-BR" sz="1200" b="0" i="0" u="none" strike="noStrike" dirty="0">
                        <a:solidFill>
                          <a:srgbClr val="1F497D"/>
                        </a:solidFill>
                        <a:effectLst/>
                        <a:latin typeface="Arial"/>
                      </a:endParaRPr>
                    </a:p>
                  </a:txBody>
                  <a:tcPr marL="0" marR="0" marT="0" marB="0" anchor="ctr"/>
                </a:tc>
              </a:tr>
              <a:tr h="616008">
                <a:tc>
                  <a:txBody>
                    <a:bodyPr/>
                    <a:lstStyle/>
                    <a:p>
                      <a:pPr algn="just" fontAlgn="ctr"/>
                      <a:r>
                        <a:rPr lang="pt-BR" sz="1200" u="none" strike="noStrike" dirty="0" smtClean="0">
                          <a:effectLst/>
                        </a:rPr>
                        <a:t>1.1.5.6 Nestas </a:t>
                      </a:r>
                      <a:r>
                        <a:rPr lang="pt-BR" sz="1200" u="none" strike="noStrike" dirty="0">
                          <a:effectLst/>
                        </a:rPr>
                        <a:t>reuniões  pode ser chamada e encorajada  a participação de outros níveis funcionais e dos subcontratados, devem ser discutidos os resultados da investigações de  não conformidades, incidentes, acidentes ,  lições aprendidas em SSMAQ , queixas de clientes  e ações de melhorias planejadas. </a:t>
                      </a:r>
                      <a:endParaRPr lang="pt-BR" sz="12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3051736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76" y="593018"/>
            <a:ext cx="9111209" cy="33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2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92" y="915566"/>
            <a:ext cx="9111209"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554609979"/>
              </p:ext>
            </p:extLst>
          </p:nvPr>
        </p:nvGraphicFramePr>
        <p:xfrm>
          <a:off x="231911" y="2679762"/>
          <a:ext cx="8712968" cy="2238916"/>
        </p:xfrm>
        <a:graphic>
          <a:graphicData uri="http://schemas.openxmlformats.org/drawingml/2006/table">
            <a:tbl>
              <a:tblPr>
                <a:tableStyleId>{5C22544A-7EE6-4342-B048-85BDC9FD1C3A}</a:tableStyleId>
              </a:tblPr>
              <a:tblGrid>
                <a:gridCol w="8712968"/>
              </a:tblGrid>
              <a:tr h="652640">
                <a:tc>
                  <a:txBody>
                    <a:bodyPr/>
                    <a:lstStyle/>
                    <a:p>
                      <a:pPr algn="just" fontAlgn="ctr"/>
                      <a:r>
                        <a:rPr lang="pt-BR" sz="1400" u="none" strike="noStrike" dirty="0" smtClean="0">
                          <a:effectLst/>
                        </a:rPr>
                        <a:t>1.1.5.7 Buscar </a:t>
                      </a:r>
                      <a:r>
                        <a:rPr lang="pt-BR" sz="1400" u="none" strike="noStrike" dirty="0">
                          <a:effectLst/>
                        </a:rPr>
                        <a:t>evidências de que são registradas ações, responsabilidades e prazos , incluindo administração, funcionários da operação e subcontratados, quando o caso</a:t>
                      </a:r>
                      <a:r>
                        <a:rPr lang="pt-BR" sz="1400" u="none" strike="noStrike" dirty="0" smtClean="0">
                          <a:effectLst/>
                        </a:rPr>
                        <a:t>.</a:t>
                      </a:r>
                    </a:p>
                    <a:p>
                      <a:pPr algn="just" fontAlgn="ctr"/>
                      <a:endParaRPr lang="pt-BR" sz="1400" b="0" i="0" u="none" strike="noStrike" dirty="0">
                        <a:solidFill>
                          <a:srgbClr val="1F497D"/>
                        </a:solidFill>
                        <a:effectLst/>
                        <a:latin typeface="Arial"/>
                      </a:endParaRPr>
                    </a:p>
                  </a:txBody>
                  <a:tcPr marL="0" marR="0" marT="0" marB="0" anchor="ctr"/>
                </a:tc>
              </a:tr>
              <a:tr h="543866">
                <a:tc>
                  <a:txBody>
                    <a:bodyPr/>
                    <a:lstStyle/>
                    <a:p>
                      <a:pPr algn="just" fontAlgn="ctr"/>
                      <a:r>
                        <a:rPr lang="pt-BR" sz="1400" u="none" strike="noStrike" dirty="0" smtClean="0">
                          <a:effectLst/>
                        </a:rPr>
                        <a:t>1.1.5.8 Verificar </a:t>
                      </a:r>
                      <a:r>
                        <a:rPr lang="pt-BR" sz="1400" u="none" strike="noStrike" dirty="0">
                          <a:effectLst/>
                        </a:rPr>
                        <a:t>se os assuntos discutidos são registrados com acompanhamento subsequente até que as ações do Plano se </a:t>
                      </a:r>
                      <a:r>
                        <a:rPr lang="pt-BR" sz="1400" u="none" strike="noStrike" dirty="0" smtClean="0">
                          <a:effectLst/>
                        </a:rPr>
                        <a:t>completem.</a:t>
                      </a:r>
                      <a:endParaRPr lang="pt-BR" sz="1400" b="0" i="0" u="none" strike="noStrike" dirty="0">
                        <a:solidFill>
                          <a:srgbClr val="1F497D"/>
                        </a:solidFill>
                        <a:effectLst/>
                        <a:latin typeface="Arial"/>
                      </a:endParaRPr>
                    </a:p>
                  </a:txBody>
                  <a:tcPr marL="0" marR="0" marT="0" marB="0" anchor="ctr"/>
                </a:tc>
              </a:tr>
              <a:tr h="1042410">
                <a:tc>
                  <a:txBody>
                    <a:bodyPr/>
                    <a:lstStyle/>
                    <a:p>
                      <a:pPr algn="just" fontAlgn="b"/>
                      <a:r>
                        <a:rPr lang="pt-BR" sz="1400" u="none" strike="noStrike" dirty="0" smtClean="0">
                          <a:effectLst/>
                        </a:rPr>
                        <a:t>1.1.5.9 Verificar </a:t>
                      </a:r>
                      <a:r>
                        <a:rPr lang="pt-BR" sz="1400" u="none" strike="noStrike" dirty="0">
                          <a:effectLst/>
                        </a:rPr>
                        <a:t>se os indicadores são registros utilizados para verificação das tendência s e se são discutidos e divulgados entre todos os funcionários e subcontratados envolvidos nos processos considerados. Os indicadores devem servir de norte para revisões de planos ou estabelecimento de novos objetivos .</a:t>
                      </a:r>
                      <a:endParaRPr lang="pt-BR" sz="1400" b="0" i="0" u="none" strike="noStrike" dirty="0">
                        <a:solidFill>
                          <a:srgbClr val="1F497D"/>
                        </a:solidFill>
                        <a:effectLst/>
                        <a:latin typeface="Arial"/>
                      </a:endParaRPr>
                    </a:p>
                  </a:txBody>
                  <a:tcPr marL="0" marR="0" marT="0" marB="0" anchor="b"/>
                </a:tc>
              </a:tr>
            </a:tbl>
          </a:graphicData>
        </a:graphic>
      </p:graphicFrame>
    </p:spTree>
    <p:extLst>
      <p:ext uri="{BB962C8B-B14F-4D97-AF65-F5344CB8AC3E}">
        <p14:creationId xmlns:p14="http://schemas.microsoft.com/office/powerpoint/2010/main" val="404748799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 y="559367"/>
            <a:ext cx="9111209" cy="47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32545"/>
            <a:ext cx="9111209"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613817367"/>
              </p:ext>
            </p:extLst>
          </p:nvPr>
        </p:nvGraphicFramePr>
        <p:xfrm>
          <a:off x="1148773" y="2581276"/>
          <a:ext cx="5040560" cy="1728192"/>
        </p:xfrm>
        <a:graphic>
          <a:graphicData uri="http://schemas.openxmlformats.org/drawingml/2006/table">
            <a:tbl>
              <a:tblPr>
                <a:tableStyleId>{5C22544A-7EE6-4342-B048-85BDC9FD1C3A}</a:tableStyleId>
              </a:tblPr>
              <a:tblGrid>
                <a:gridCol w="5040560"/>
              </a:tblGrid>
              <a:tr h="1011625">
                <a:tc>
                  <a:txBody>
                    <a:bodyPr/>
                    <a:lstStyle/>
                    <a:p>
                      <a:pPr algn="just" fontAlgn="ctr"/>
                      <a:r>
                        <a:rPr lang="pt-BR" sz="1400" u="none" strike="noStrike" dirty="0" smtClean="0">
                          <a:effectLst/>
                        </a:rPr>
                        <a:t>1.1.5.10 A </a:t>
                      </a:r>
                      <a:r>
                        <a:rPr lang="pt-BR" sz="1400" u="none" strike="noStrike" dirty="0">
                          <a:effectLst/>
                        </a:rPr>
                        <a:t>alta direção deve participar pelo menos uma vez ao ano das reuniões de análise de desempenho, porém pode participar  de todas as reuniões anuais, se tiver disponibilidade.</a:t>
                      </a:r>
                      <a:endParaRPr lang="pt-BR" sz="1400" b="0" i="0" u="none" strike="noStrike" dirty="0">
                        <a:solidFill>
                          <a:srgbClr val="1F497D"/>
                        </a:solidFill>
                        <a:effectLst/>
                        <a:latin typeface="Arial"/>
                      </a:endParaRPr>
                    </a:p>
                  </a:txBody>
                  <a:tcPr marL="0" marR="0" marT="0" marB="0" anchor="ctr"/>
                </a:tc>
              </a:tr>
              <a:tr h="716567">
                <a:tc>
                  <a:txBody>
                    <a:bodyPr/>
                    <a:lstStyle/>
                    <a:p>
                      <a:pPr algn="just" fontAlgn="ctr"/>
                      <a:r>
                        <a:rPr lang="pt-BR" sz="1400" u="none" strike="noStrike" dirty="0" smtClean="0">
                          <a:effectLst/>
                        </a:rPr>
                        <a:t>1.1.5.11Verificar </a:t>
                      </a:r>
                      <a:r>
                        <a:rPr lang="pt-BR" sz="1400" u="none" strike="noStrike" dirty="0">
                          <a:effectLst/>
                        </a:rPr>
                        <a:t>se questões de SSMAQ aparecem com destaque nas pautas das reuniões regulares da gerencia.</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6913304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9" y="560418"/>
            <a:ext cx="9144000" cy="193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9094330"/>
              </p:ext>
            </p:extLst>
          </p:nvPr>
        </p:nvGraphicFramePr>
        <p:xfrm>
          <a:off x="1184541" y="2571524"/>
          <a:ext cx="5187659" cy="2001782"/>
        </p:xfrm>
        <a:graphic>
          <a:graphicData uri="http://schemas.openxmlformats.org/drawingml/2006/table">
            <a:tbl>
              <a:tblPr>
                <a:tableStyleId>{5C22544A-7EE6-4342-B048-85BDC9FD1C3A}</a:tableStyleId>
              </a:tblPr>
              <a:tblGrid>
                <a:gridCol w="5187659"/>
              </a:tblGrid>
              <a:tr h="2001782">
                <a:tc>
                  <a:txBody>
                    <a:bodyPr/>
                    <a:lstStyle/>
                    <a:p>
                      <a:pPr algn="just" fontAlgn="ctr"/>
                      <a:r>
                        <a:rPr lang="pt-BR" sz="1400" u="none" strike="noStrike" dirty="0" smtClean="0">
                          <a:effectLst/>
                        </a:rPr>
                        <a:t>1.2.1.1 O </a:t>
                      </a:r>
                      <a:r>
                        <a:rPr lang="pt-BR" sz="1400" u="none" strike="noStrike" dirty="0">
                          <a:effectLst/>
                        </a:rPr>
                        <a:t>treinamento de integração no período inicial do emprego orienta o indivíduo para os valores, procedimentos e políticas centrais da companhia. Espera-se que treinamento de integração cubra, pelo menos, políticas de SSMA e qualidade, promoção de atitudes de SSMAQ, sistemas de gestão de SSMAQ, manual da qualidade, planos e padrões, relacionamento com o cliente e respostas a emergências. O treinamento de integração pode ser formal ou informal, mas em ambos os casos deve haver registros disponíveis que indiquem quem foi treinado, quando , por quem e em quais assuntos.</a:t>
                      </a:r>
                      <a:endParaRPr lang="pt-BR" sz="1400" b="0" i="0" u="none" strike="noStrike" dirty="0">
                        <a:solidFill>
                          <a:srgbClr val="1F497D"/>
                        </a:solidFill>
                        <a:effectLst/>
                        <a:latin typeface="Arial"/>
                      </a:endParaRPr>
                    </a:p>
                  </a:txBody>
                  <a:tcPr marL="0" marR="0" marT="0" marB="0" anchor="ctr"/>
                </a:tc>
              </a:tr>
            </a:tbl>
          </a:graphicData>
        </a:graphic>
      </p:graphicFrame>
      <p:pic>
        <p:nvPicPr>
          <p:cNvPr id="10" name="Imagem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0406" y="2787774"/>
            <a:ext cx="2459004" cy="129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9174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86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170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746847393"/>
              </p:ext>
            </p:extLst>
          </p:nvPr>
        </p:nvGraphicFramePr>
        <p:xfrm>
          <a:off x="1331640" y="2355726"/>
          <a:ext cx="4968552" cy="2263140"/>
        </p:xfrm>
        <a:graphic>
          <a:graphicData uri="http://schemas.openxmlformats.org/drawingml/2006/table">
            <a:tbl>
              <a:tblPr>
                <a:tableStyleId>{5C22544A-7EE6-4342-B048-85BDC9FD1C3A}</a:tableStyleId>
              </a:tblPr>
              <a:tblGrid>
                <a:gridCol w="4968552"/>
              </a:tblGrid>
              <a:tr h="1234440">
                <a:tc>
                  <a:txBody>
                    <a:bodyPr/>
                    <a:lstStyle/>
                    <a:p>
                      <a:pPr algn="just" fontAlgn="ctr"/>
                      <a:r>
                        <a:rPr lang="pt-BR" sz="1400" u="none" strike="noStrike" dirty="0" smtClean="0">
                          <a:effectLst/>
                        </a:rPr>
                        <a:t>1.2.1.2a</a:t>
                      </a:r>
                      <a:r>
                        <a:rPr lang="pt-BR" sz="1400" u="none" strike="noStrike" baseline="0" dirty="0" smtClean="0">
                          <a:effectLst/>
                        </a:rPr>
                        <a:t> </a:t>
                      </a:r>
                      <a:r>
                        <a:rPr lang="pt-BR" sz="1400" u="none" strike="noStrike" dirty="0" smtClean="0">
                          <a:effectLst/>
                        </a:rPr>
                        <a:t>Espera-se </a:t>
                      </a:r>
                      <a:r>
                        <a:rPr lang="pt-BR" sz="1400" u="none" strike="noStrike" dirty="0">
                          <a:effectLst/>
                        </a:rPr>
                        <a:t>que todos os gerentes e supervisores tem treinamento formal em suas áreas de atuação. Espera-se também que as necessidades de treinamento dos gerentes e supervisores sejam revisadas pelo menos anualmente e que sejam tomadas ações para atender às necessidades.</a:t>
                      </a:r>
                      <a:endParaRPr lang="pt-BR" sz="1400" b="0" i="0" u="none" strike="noStrike" dirty="0">
                        <a:solidFill>
                          <a:srgbClr val="1F497D"/>
                        </a:solidFill>
                        <a:effectLst/>
                        <a:latin typeface="Arial"/>
                      </a:endParaRPr>
                    </a:p>
                  </a:txBody>
                  <a:tcPr marL="0" marR="0" marT="0" marB="0" anchor="ctr"/>
                </a:tc>
              </a:tr>
              <a:tr h="1028700">
                <a:tc>
                  <a:txBody>
                    <a:bodyPr/>
                    <a:lstStyle/>
                    <a:p>
                      <a:pPr algn="just" fontAlgn="ctr"/>
                      <a:r>
                        <a:rPr lang="pt-BR" sz="1400" u="none" strike="noStrike" dirty="0" smtClean="0">
                          <a:effectLst/>
                        </a:rPr>
                        <a:t>1.2.1.2</a:t>
                      </a:r>
                      <a:r>
                        <a:rPr lang="pt-BR" sz="1400" u="none" strike="noStrike" baseline="0" dirty="0" smtClean="0">
                          <a:effectLst/>
                        </a:rPr>
                        <a:t>b </a:t>
                      </a:r>
                      <a:r>
                        <a:rPr lang="pt-BR" sz="1400" u="none" strike="noStrike" dirty="0" smtClean="0">
                          <a:effectLst/>
                        </a:rPr>
                        <a:t>Verificar </a:t>
                      </a:r>
                      <a:r>
                        <a:rPr lang="pt-BR" sz="1400" u="none" strike="noStrike" dirty="0">
                          <a:effectLst/>
                        </a:rPr>
                        <a:t>se o  programa de treinamento de gerentes inclui atualização em  legislação, regulamentos técnicos  e normas aplicáveis ao desempenho da função. Este programa deve incluir atualização em legislação de produtos perigosos.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516978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87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7" y="1131591"/>
            <a:ext cx="9144000" cy="151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3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3" y="560090"/>
            <a:ext cx="9138186"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751297198"/>
              </p:ext>
            </p:extLst>
          </p:nvPr>
        </p:nvGraphicFramePr>
        <p:xfrm>
          <a:off x="249660" y="2741149"/>
          <a:ext cx="8786836" cy="2164556"/>
        </p:xfrm>
        <a:graphic>
          <a:graphicData uri="http://schemas.openxmlformats.org/drawingml/2006/table">
            <a:tbl>
              <a:tblPr>
                <a:tableStyleId>{5C22544A-7EE6-4342-B048-85BDC9FD1C3A}</a:tableStyleId>
              </a:tblPr>
              <a:tblGrid>
                <a:gridCol w="8786836"/>
              </a:tblGrid>
              <a:tr h="964406">
                <a:tc>
                  <a:txBody>
                    <a:bodyPr/>
                    <a:lstStyle/>
                    <a:p>
                      <a:pPr algn="just" fontAlgn="ctr"/>
                      <a:r>
                        <a:rPr lang="pt-BR" sz="1400" u="none" strike="noStrike" dirty="0" smtClean="0">
                          <a:effectLst/>
                        </a:rPr>
                        <a:t>1.2.1.2c Verificar </a:t>
                      </a:r>
                      <a:r>
                        <a:rPr lang="pt-BR" sz="1400" u="none" strike="noStrike" dirty="0">
                          <a:effectLst/>
                        </a:rPr>
                        <a:t>se elementos da análise de riscos estão contemplados no programa, se considera os produtos e processos críticos e as operações que devem ser especialmente controladas, quanto a segurança. Exigências específicas de segurança por clientes em contratos ou reuniões de implantação de operações.</a:t>
                      </a:r>
                      <a:endParaRPr lang="pt-BR" sz="1400" b="0" i="0" u="none" strike="noStrike" dirty="0">
                        <a:solidFill>
                          <a:srgbClr val="1F497D"/>
                        </a:solidFill>
                        <a:effectLst/>
                        <a:latin typeface="Arial"/>
                      </a:endParaRPr>
                    </a:p>
                  </a:txBody>
                  <a:tcPr marL="0" marR="0" marT="0" marB="0" anchor="ctr"/>
                </a:tc>
              </a:tr>
              <a:tr h="685800">
                <a:tc>
                  <a:txBody>
                    <a:bodyPr/>
                    <a:lstStyle/>
                    <a:p>
                      <a:pPr algn="just" fontAlgn="ctr"/>
                      <a:r>
                        <a:rPr lang="pt-BR" sz="1400" u="none" strike="noStrike" dirty="0" smtClean="0">
                          <a:effectLst/>
                        </a:rPr>
                        <a:t>1.2.1.2d Verificar </a:t>
                      </a:r>
                      <a:r>
                        <a:rPr lang="pt-BR" sz="1400" u="none" strike="noStrike" dirty="0">
                          <a:effectLst/>
                        </a:rPr>
                        <a:t>se o programa de treinamento anual  prevê instruções ou cursos para atender requisitos legais  federais, estaduais e locais, incluindo licenças,  resíduos, </a:t>
                      </a:r>
                      <a:r>
                        <a:rPr lang="pt-BR" sz="1400" u="none" strike="noStrike" dirty="0" smtClean="0">
                          <a:effectLst/>
                        </a:rPr>
                        <a:t>emergências </a:t>
                      </a:r>
                      <a:r>
                        <a:rPr lang="pt-BR" sz="1400" u="none" strike="noStrike" dirty="0">
                          <a:effectLst/>
                        </a:rPr>
                        <a:t>rodoviárias com vazamentos de produtos químicos e documentação de processos.</a:t>
                      </a:r>
                      <a:endParaRPr lang="pt-BR" sz="1400" b="0" i="0" u="none" strike="noStrike" dirty="0">
                        <a:solidFill>
                          <a:srgbClr val="1F497D"/>
                        </a:solidFill>
                        <a:effectLst/>
                        <a:latin typeface="Arial"/>
                      </a:endParaRPr>
                    </a:p>
                  </a:txBody>
                  <a:tcPr marL="0" marR="0" marT="0" marB="0" anchor="ctr"/>
                </a:tc>
              </a:tr>
              <a:tr h="514350">
                <a:tc>
                  <a:txBody>
                    <a:bodyPr/>
                    <a:lstStyle/>
                    <a:p>
                      <a:pPr algn="just" fontAlgn="ctr"/>
                      <a:r>
                        <a:rPr lang="pt-BR" sz="1400" u="none" strike="noStrike" dirty="0" smtClean="0">
                          <a:effectLst/>
                        </a:rPr>
                        <a:t>1.2.1.2e Verificar  </a:t>
                      </a:r>
                      <a:r>
                        <a:rPr lang="pt-BR" sz="1400" u="none" strike="noStrike" dirty="0">
                          <a:effectLst/>
                        </a:rPr>
                        <a:t>se o  programa de treinamento contempla requisitos de contrato com clientes , as instruções de trabalho e procedimentos padrões.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249587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123478"/>
            <a:ext cx="66964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Logística de produtos químicos no Brasil</a:t>
            </a:r>
          </a:p>
        </p:txBody>
      </p:sp>
      <p:sp>
        <p:nvSpPr>
          <p:cNvPr id="4" name="CaixaDeTexto 1"/>
          <p:cNvSpPr txBox="1">
            <a:spLocks noGrp="1" noChangeArrowheads="1"/>
          </p:cNvSpPr>
          <p:nvPr>
            <p:ph type="body" sz="quarter" idx="13"/>
          </p:nvPr>
        </p:nvSpPr>
        <p:spPr bwMode="auto">
          <a:xfrm>
            <a:off x="5652120" y="1419622"/>
            <a:ext cx="2663974"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marL="0" algn="just" eaLnBrk="1" hangingPunct="1"/>
            <a:r>
              <a:rPr lang="pt-BR" sz="1800" b="0" dirty="0" smtClean="0">
                <a:solidFill>
                  <a:schemeClr val="tx2">
                    <a:lumMod val="50000"/>
                  </a:schemeClr>
                </a:solidFill>
              </a:rPr>
              <a:t>61</a:t>
            </a:r>
            <a:r>
              <a:rPr lang="pt-BR" sz="1800" b="0" dirty="0">
                <a:solidFill>
                  <a:schemeClr val="tx2">
                    <a:lumMod val="50000"/>
                  </a:schemeClr>
                </a:solidFill>
              </a:rPr>
              <a:t>%  do  PIB é transportado pelo modal </a:t>
            </a:r>
            <a:r>
              <a:rPr lang="pt-BR" sz="1800" b="0" dirty="0" smtClean="0">
                <a:solidFill>
                  <a:schemeClr val="tx2">
                    <a:lumMod val="50000"/>
                  </a:schemeClr>
                </a:solidFill>
              </a:rPr>
              <a:t>rodoviário. Este número já foi superior a 70%.</a:t>
            </a:r>
          </a:p>
          <a:p>
            <a:pPr marL="0" algn="just" eaLnBrk="1" hangingPunct="1"/>
            <a:endParaRPr lang="pt-BR" sz="1800" b="0" dirty="0">
              <a:solidFill>
                <a:schemeClr val="tx2">
                  <a:lumMod val="50000"/>
                </a:schemeClr>
              </a:solidFill>
            </a:endParaRPr>
          </a:p>
          <a:p>
            <a:pPr marL="0" algn="just" eaLnBrk="1" hangingPunct="1"/>
            <a:r>
              <a:rPr lang="pt-BR" sz="1800" b="0" dirty="0" smtClean="0">
                <a:solidFill>
                  <a:schemeClr val="tx2">
                    <a:lumMod val="50000"/>
                  </a:schemeClr>
                </a:solidFill>
              </a:rPr>
              <a:t>Os modais que competem com o rodoviário nas cargas são o ferroviário e a cabotagem. </a:t>
            </a:r>
            <a:endParaRPr lang="pt-BR" sz="1800" b="0" dirty="0">
              <a:solidFill>
                <a:schemeClr val="tx2">
                  <a:lumMod val="50000"/>
                </a:schemeClr>
              </a:solidFill>
            </a:endParaRPr>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14717"/>
            <a:ext cx="6120680" cy="420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0" y="0"/>
            <a:ext cx="9144000" cy="584775"/>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 – O  Setor</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76487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884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9" y="1112124"/>
            <a:ext cx="9169084"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8" y="560418"/>
            <a:ext cx="9138186"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799800867"/>
              </p:ext>
            </p:extLst>
          </p:nvPr>
        </p:nvGraphicFramePr>
        <p:xfrm>
          <a:off x="1331640" y="2427734"/>
          <a:ext cx="4968552" cy="2322258"/>
        </p:xfrm>
        <a:graphic>
          <a:graphicData uri="http://schemas.openxmlformats.org/drawingml/2006/table">
            <a:tbl>
              <a:tblPr>
                <a:tableStyleId>{5C22544A-7EE6-4342-B048-85BDC9FD1C3A}</a:tableStyleId>
              </a:tblPr>
              <a:tblGrid>
                <a:gridCol w="4968552"/>
              </a:tblGrid>
              <a:tr h="834911">
                <a:tc>
                  <a:txBody>
                    <a:bodyPr/>
                    <a:lstStyle/>
                    <a:p>
                      <a:pPr algn="just" fontAlgn="ctr"/>
                      <a:r>
                        <a:rPr lang="pt-BR" sz="1400" u="none" strike="noStrike" dirty="0" smtClean="0">
                          <a:effectLst/>
                        </a:rPr>
                        <a:t>1.2.1.3 Verificar </a:t>
                      </a:r>
                      <a:r>
                        <a:rPr lang="pt-BR" sz="1400" u="none" strike="noStrike" dirty="0">
                          <a:effectLst/>
                        </a:rPr>
                        <a:t>os registros para checar quem foi treinado, quando e por quem e para checar que os registros estão atualizados</a:t>
                      </a:r>
                      <a:endParaRPr lang="pt-BR" sz="1400" b="0" i="0" u="none" strike="noStrike" dirty="0">
                        <a:solidFill>
                          <a:srgbClr val="1F497D"/>
                        </a:solidFill>
                        <a:effectLst/>
                        <a:latin typeface="Arial"/>
                      </a:endParaRPr>
                    </a:p>
                  </a:txBody>
                  <a:tcPr marL="0" marR="0" marT="0" marB="0" anchor="ctr"/>
                </a:tc>
              </a:tr>
              <a:tr h="1487347">
                <a:tc>
                  <a:txBody>
                    <a:bodyPr/>
                    <a:lstStyle/>
                    <a:p>
                      <a:pPr algn="just" fontAlgn="ctr"/>
                      <a:r>
                        <a:rPr lang="pt-BR" sz="1400" u="none" strike="noStrike" dirty="0" smtClean="0">
                          <a:effectLst/>
                        </a:rPr>
                        <a:t>1.2.1.4</a:t>
                      </a:r>
                      <a:r>
                        <a:rPr lang="pt-BR" sz="1400" u="none" strike="noStrike" baseline="0" dirty="0" smtClean="0">
                          <a:effectLst/>
                        </a:rPr>
                        <a:t> </a:t>
                      </a:r>
                      <a:r>
                        <a:rPr lang="pt-BR" sz="1400" u="none" strike="noStrike" dirty="0" smtClean="0">
                          <a:effectLst/>
                        </a:rPr>
                        <a:t>Testes </a:t>
                      </a:r>
                      <a:r>
                        <a:rPr lang="pt-BR" sz="1400" u="none" strike="noStrike" dirty="0">
                          <a:effectLst/>
                        </a:rPr>
                        <a:t>de conhecimento e competência são a melhor forma de estabelecer a eficiência do treinamento. Os testes podem ser de natureza prática e avaliados por alguém  que não seja o instrutor.  Alternativamente testes escritos podem ser usados.  Buscar evidências documentais de que esses testes ocorrem.</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4802779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849474021"/>
              </p:ext>
            </p:extLst>
          </p:nvPr>
        </p:nvGraphicFramePr>
        <p:xfrm>
          <a:off x="107504" y="2715766"/>
          <a:ext cx="8856984" cy="2202913"/>
        </p:xfrm>
        <a:graphic>
          <a:graphicData uri="http://schemas.openxmlformats.org/drawingml/2006/table">
            <a:tbl>
              <a:tblPr>
                <a:tableStyleId>{5C22544A-7EE6-4342-B048-85BDC9FD1C3A}</a:tableStyleId>
              </a:tblPr>
              <a:tblGrid>
                <a:gridCol w="8856984"/>
              </a:tblGrid>
              <a:tr h="1161810">
                <a:tc>
                  <a:txBody>
                    <a:bodyPr/>
                    <a:lstStyle/>
                    <a:p>
                      <a:pPr algn="just" fontAlgn="ctr"/>
                      <a:r>
                        <a:rPr lang="pt-BR" sz="1400" u="none" strike="noStrike" dirty="0" smtClean="0">
                          <a:effectLst/>
                        </a:rPr>
                        <a:t>1.2.2.1 Para </a:t>
                      </a:r>
                      <a:r>
                        <a:rPr lang="pt-BR" sz="1400" u="none" strike="noStrike" dirty="0">
                          <a:effectLst/>
                        </a:rPr>
                        <a:t>identificar as necessidades de treinamento é necessária uma lista das tarefas desempenhadas. O inventário de tarefas, também exigido para definir práticas de trabalho seguras e de qualidade, é parte importante na definição das necessidades de treinamento de cada  funcionário.  Além das exigências de trabalho, as qualificações do funcionário também devem ser levadas em conta na definição dos treinamentos necessários.</a:t>
                      </a:r>
                      <a:endParaRPr lang="pt-BR" sz="1400" b="0" i="0" u="none" strike="noStrike" dirty="0">
                        <a:solidFill>
                          <a:srgbClr val="1F497D"/>
                        </a:solidFill>
                        <a:effectLst/>
                        <a:latin typeface="Arial"/>
                      </a:endParaRPr>
                    </a:p>
                  </a:txBody>
                  <a:tcPr marL="0" marR="0" marT="0" marB="0" anchor="ctr"/>
                </a:tc>
              </a:tr>
              <a:tr h="618627">
                <a:tc>
                  <a:txBody>
                    <a:bodyPr/>
                    <a:lstStyle/>
                    <a:p>
                      <a:pPr algn="just" fontAlgn="ctr"/>
                      <a:r>
                        <a:rPr lang="pt-BR" sz="1400" u="none" strike="noStrike" dirty="0" smtClean="0">
                          <a:effectLst/>
                        </a:rPr>
                        <a:t>1.2.2.2 Buscar </a:t>
                      </a:r>
                      <a:r>
                        <a:rPr lang="pt-BR" sz="1400" u="none" strike="noStrike" dirty="0">
                          <a:effectLst/>
                        </a:rPr>
                        <a:t>certificados de treinamento válidos  em instituto reconhecido para esta competência, só poderá realizar auditorias internas o funcionário capacitado para esta atribuição.</a:t>
                      </a:r>
                      <a:endParaRPr lang="pt-BR" sz="1400" b="0" i="0" u="none" strike="noStrike" dirty="0">
                        <a:solidFill>
                          <a:srgbClr val="1F497D"/>
                        </a:solidFill>
                        <a:effectLst/>
                        <a:latin typeface="Arial"/>
                      </a:endParaRPr>
                    </a:p>
                  </a:txBody>
                  <a:tcPr marL="0" marR="0" marT="0" marB="0" anchor="ctr"/>
                </a:tc>
              </a:tr>
              <a:tr h="422476">
                <a:tc>
                  <a:txBody>
                    <a:bodyPr/>
                    <a:lstStyle/>
                    <a:p>
                      <a:pPr algn="just" fontAlgn="ctr"/>
                      <a:r>
                        <a:rPr lang="pt-BR" sz="1400" u="none" strike="noStrike" dirty="0" smtClean="0">
                          <a:effectLst/>
                        </a:rPr>
                        <a:t>1.2.2.3 Buscar </a:t>
                      </a:r>
                      <a:r>
                        <a:rPr lang="pt-BR" sz="1400" u="none" strike="noStrike" dirty="0">
                          <a:effectLst/>
                        </a:rPr>
                        <a:t>certificados de treinamento válidos, em instituto reconhecido para esta competência.</a:t>
                      </a:r>
                      <a:endParaRPr lang="pt-BR" sz="1400" b="0" i="0" u="none" strike="noStrike" dirty="0">
                        <a:solidFill>
                          <a:srgbClr val="1F497D"/>
                        </a:solidFill>
                        <a:effectLst/>
                        <a:latin typeface="Arial"/>
                      </a:endParaRPr>
                    </a:p>
                  </a:txBody>
                  <a:tcPr marL="0" marR="0" marT="0" marB="0" anchor="ctr"/>
                </a:tc>
              </a:tr>
            </a:tbl>
          </a:graphicData>
        </a:graphic>
      </p:graphicFrame>
      <p:pic>
        <p:nvPicPr>
          <p:cNvPr id="173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9"/>
            <a:ext cx="9144000" cy="201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3710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0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1" y="642190"/>
            <a:ext cx="9132439"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480677465"/>
              </p:ext>
            </p:extLst>
          </p:nvPr>
        </p:nvGraphicFramePr>
        <p:xfrm>
          <a:off x="1259632" y="2355726"/>
          <a:ext cx="5112568" cy="1872208"/>
        </p:xfrm>
        <a:graphic>
          <a:graphicData uri="http://schemas.openxmlformats.org/drawingml/2006/table">
            <a:tbl>
              <a:tblPr>
                <a:tableStyleId>{5C22544A-7EE6-4342-B048-85BDC9FD1C3A}</a:tableStyleId>
              </a:tblPr>
              <a:tblGrid>
                <a:gridCol w="5112568"/>
              </a:tblGrid>
              <a:tr h="1231041">
                <a:tc>
                  <a:txBody>
                    <a:bodyPr/>
                    <a:lstStyle/>
                    <a:p>
                      <a:pPr algn="just" fontAlgn="ctr"/>
                      <a:r>
                        <a:rPr lang="pt-BR" sz="1400" u="none" strike="noStrike" dirty="0" smtClean="0">
                          <a:effectLst/>
                        </a:rPr>
                        <a:t>1.2.3.1</a:t>
                      </a:r>
                      <a:r>
                        <a:rPr lang="pt-BR" sz="1400" u="none" strike="noStrike" baseline="0" dirty="0" smtClean="0">
                          <a:effectLst/>
                        </a:rPr>
                        <a:t> </a:t>
                      </a:r>
                      <a:r>
                        <a:rPr lang="pt-BR" sz="1400" u="none" strike="noStrike" dirty="0" smtClean="0">
                          <a:effectLst/>
                        </a:rPr>
                        <a:t>estes </a:t>
                      </a:r>
                      <a:r>
                        <a:rPr lang="pt-BR" sz="1400" u="none" strike="noStrike" dirty="0">
                          <a:effectLst/>
                        </a:rPr>
                        <a:t>de conhecimento e competência são a melhor forma de estabelecer a eficiência do treinamento. Os testes podem ser de natureza prática e avaliados por alguém  que não seja o instrutor.  Alternativamente testes escritos podem ser usados.  Buscar evidências documentais dos testes.</a:t>
                      </a:r>
                      <a:endParaRPr lang="pt-BR" sz="1400" b="0" i="0" u="none" strike="noStrike" dirty="0">
                        <a:solidFill>
                          <a:srgbClr val="1F497D"/>
                        </a:solidFill>
                        <a:effectLst/>
                        <a:latin typeface="Arial"/>
                      </a:endParaRPr>
                    </a:p>
                  </a:txBody>
                  <a:tcPr marL="0" marR="0" marT="0" marB="0" anchor="ctr"/>
                </a:tc>
              </a:tr>
              <a:tr h="641167">
                <a:tc>
                  <a:txBody>
                    <a:bodyPr/>
                    <a:lstStyle/>
                    <a:p>
                      <a:pPr algn="just" fontAlgn="ctr"/>
                      <a:r>
                        <a:rPr lang="pt-BR" sz="1400" u="none" strike="noStrike" dirty="0" smtClean="0">
                          <a:effectLst/>
                        </a:rPr>
                        <a:t>1.2.3.2 O </a:t>
                      </a:r>
                      <a:r>
                        <a:rPr lang="pt-BR" sz="1400" u="none" strike="noStrike" dirty="0">
                          <a:effectLst/>
                        </a:rPr>
                        <a:t>auditor deve verificar as datas de emissões de inventário de treinamento para confrontar datas.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1652377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1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155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166596046"/>
              </p:ext>
            </p:extLst>
          </p:nvPr>
        </p:nvGraphicFramePr>
        <p:xfrm>
          <a:off x="1331640" y="2193708"/>
          <a:ext cx="5040560" cy="2674620"/>
        </p:xfrm>
        <a:graphic>
          <a:graphicData uri="http://schemas.openxmlformats.org/drawingml/2006/table">
            <a:tbl>
              <a:tblPr>
                <a:tableStyleId>{5C22544A-7EE6-4342-B048-85BDC9FD1C3A}</a:tableStyleId>
              </a:tblPr>
              <a:tblGrid>
                <a:gridCol w="5040560"/>
              </a:tblGrid>
              <a:tr h="1440180">
                <a:tc>
                  <a:txBody>
                    <a:bodyPr/>
                    <a:lstStyle/>
                    <a:p>
                      <a:pPr algn="just" fontAlgn="ctr"/>
                      <a:r>
                        <a:rPr lang="pt-BR" sz="1400" u="none" strike="noStrike" dirty="0" smtClean="0">
                          <a:effectLst/>
                        </a:rPr>
                        <a:t>1.2.3.3a</a:t>
                      </a:r>
                      <a:r>
                        <a:rPr lang="pt-BR" sz="1400" u="none" strike="noStrike" baseline="0" dirty="0" smtClean="0">
                          <a:effectLst/>
                        </a:rPr>
                        <a:t> </a:t>
                      </a:r>
                      <a:r>
                        <a:rPr lang="pt-BR" sz="1400" u="none" strike="noStrike" dirty="0" smtClean="0">
                          <a:effectLst/>
                        </a:rPr>
                        <a:t>O </a:t>
                      </a:r>
                      <a:r>
                        <a:rPr lang="pt-BR" sz="1400" u="none" strike="noStrike" dirty="0">
                          <a:effectLst/>
                        </a:rPr>
                        <a:t>auditor deve verificar as atividades e treinamentos requeridos para capacitar os trabalhadores. Não apenas os que representarem riscos, mas todo tipo de trabalho que deva ser claramente instruído em integração e reciclagens periódicas anuais</a:t>
                      </a:r>
                      <a:r>
                        <a:rPr lang="pt-BR" sz="1400" u="none" strike="noStrike" dirty="0" smtClean="0">
                          <a:effectLst/>
                        </a:rPr>
                        <a:t>.</a:t>
                      </a:r>
                    </a:p>
                    <a:p>
                      <a:pPr algn="just" fontAlgn="ctr"/>
                      <a:endParaRPr lang="pt-BR" sz="1400" b="0" i="0" u="none" strike="noStrike" dirty="0">
                        <a:solidFill>
                          <a:srgbClr val="1F497D"/>
                        </a:solidFill>
                        <a:effectLst/>
                        <a:latin typeface="Arial"/>
                      </a:endParaRPr>
                    </a:p>
                  </a:txBody>
                  <a:tcPr marL="0" marR="0" marT="0" marB="0" anchor="ctr"/>
                </a:tc>
              </a:tr>
              <a:tr h="1234440">
                <a:tc>
                  <a:txBody>
                    <a:bodyPr/>
                    <a:lstStyle/>
                    <a:p>
                      <a:pPr algn="just" fontAlgn="ctr"/>
                      <a:r>
                        <a:rPr lang="pt-BR" sz="1400" u="none" strike="noStrike" dirty="0" smtClean="0">
                          <a:effectLst/>
                        </a:rPr>
                        <a:t>1.2.3.3b</a:t>
                      </a:r>
                      <a:r>
                        <a:rPr lang="pt-BR" sz="1400" u="none" strike="noStrike" baseline="0" dirty="0" smtClean="0">
                          <a:effectLst/>
                        </a:rPr>
                        <a:t> </a:t>
                      </a:r>
                      <a:r>
                        <a:rPr lang="pt-BR" sz="1400" u="none" strike="noStrike" dirty="0" smtClean="0">
                          <a:effectLst/>
                        </a:rPr>
                        <a:t>Verificar </a:t>
                      </a:r>
                      <a:r>
                        <a:rPr lang="pt-BR" sz="1400" u="none" strike="noStrike" dirty="0">
                          <a:effectLst/>
                        </a:rPr>
                        <a:t>se as exigências legais estão contempladas, ex.  reciclagem a cada 5 anos de motoristas de produtos perigosos,  treinamento em Permissões de Trabalho, para trabalhos de risco  sob permissão, treinamentos em </a:t>
                      </a:r>
                      <a:r>
                        <a:rPr lang="pt-BR" sz="1400" u="none" strike="noStrike" dirty="0" smtClean="0">
                          <a:effectLst/>
                        </a:rPr>
                        <a:t>atualização </a:t>
                      </a:r>
                      <a:r>
                        <a:rPr lang="pt-BR" sz="1400" u="none" strike="noStrike" dirty="0">
                          <a:effectLst/>
                        </a:rPr>
                        <a:t>de legislação de transporte e normas.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0259202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2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1" y="612846"/>
            <a:ext cx="9132439" cy="17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404828378"/>
              </p:ext>
            </p:extLst>
          </p:nvPr>
        </p:nvGraphicFramePr>
        <p:xfrm>
          <a:off x="1259631" y="2499742"/>
          <a:ext cx="5040561" cy="2274919"/>
        </p:xfrm>
        <a:graphic>
          <a:graphicData uri="http://schemas.openxmlformats.org/drawingml/2006/table">
            <a:tbl>
              <a:tblPr>
                <a:tableStyleId>{5C22544A-7EE6-4342-B048-85BDC9FD1C3A}</a:tableStyleId>
              </a:tblPr>
              <a:tblGrid>
                <a:gridCol w="5040561"/>
              </a:tblGrid>
              <a:tr h="760441">
                <a:tc>
                  <a:txBody>
                    <a:bodyPr/>
                    <a:lstStyle/>
                    <a:p>
                      <a:pPr algn="just" fontAlgn="ctr"/>
                      <a:r>
                        <a:rPr lang="pt-BR" sz="1400" u="none" strike="noStrike" dirty="0" smtClean="0">
                          <a:effectLst/>
                        </a:rPr>
                        <a:t>1.2.3.3</a:t>
                      </a:r>
                      <a:r>
                        <a:rPr lang="pt-BR" sz="1400" u="none" strike="noStrike" baseline="0" dirty="0" smtClean="0">
                          <a:effectLst/>
                        </a:rPr>
                        <a:t>c </a:t>
                      </a:r>
                      <a:r>
                        <a:rPr lang="pt-BR" sz="1400" u="none" strike="noStrike" dirty="0" smtClean="0">
                          <a:effectLst/>
                        </a:rPr>
                        <a:t>Primeiro </a:t>
                      </a:r>
                      <a:r>
                        <a:rPr lang="pt-BR" sz="1400" u="none" strike="noStrike" dirty="0">
                          <a:effectLst/>
                        </a:rPr>
                        <a:t>curso até 120 dias da admissão e reciclagem  periodicidade mínima bienal.</a:t>
                      </a:r>
                      <a:endParaRPr lang="pt-BR" sz="1400" b="0" i="0" u="none" strike="noStrike" dirty="0">
                        <a:solidFill>
                          <a:srgbClr val="1F497D"/>
                        </a:solidFill>
                        <a:effectLst/>
                        <a:latin typeface="Arial"/>
                      </a:endParaRPr>
                    </a:p>
                  </a:txBody>
                  <a:tcPr marL="0" marR="0" marT="0" marB="0" anchor="ctr"/>
                </a:tc>
              </a:tr>
              <a:tr h="592343">
                <a:tc>
                  <a:txBody>
                    <a:bodyPr/>
                    <a:lstStyle/>
                    <a:p>
                      <a:pPr algn="just" fontAlgn="ctr"/>
                      <a:r>
                        <a:rPr lang="pt-BR" sz="1400" u="none" strike="noStrike" dirty="0" smtClean="0">
                          <a:effectLst/>
                        </a:rPr>
                        <a:t>1.2.3.3d Integração </a:t>
                      </a:r>
                      <a:r>
                        <a:rPr lang="pt-BR" sz="1400" u="none" strike="noStrike" dirty="0">
                          <a:effectLst/>
                        </a:rPr>
                        <a:t>curso até 120 dias da admissão  e reciclagem periodicidade mínima bienal.</a:t>
                      </a:r>
                      <a:endParaRPr lang="pt-BR" sz="1400" b="0" i="0" u="none" strike="noStrike" dirty="0">
                        <a:solidFill>
                          <a:srgbClr val="1F497D"/>
                        </a:solidFill>
                        <a:effectLst/>
                        <a:latin typeface="Arial"/>
                      </a:endParaRPr>
                    </a:p>
                  </a:txBody>
                  <a:tcPr marL="0" marR="0" marT="0" marB="0" anchor="ctr"/>
                </a:tc>
              </a:tr>
              <a:tr h="922135">
                <a:tc>
                  <a:txBody>
                    <a:bodyPr/>
                    <a:lstStyle/>
                    <a:p>
                      <a:pPr algn="just" fontAlgn="ctr"/>
                      <a:r>
                        <a:rPr lang="pt-BR" sz="1400" u="none" strike="noStrike" dirty="0" smtClean="0">
                          <a:effectLst/>
                        </a:rPr>
                        <a:t>1.2.3.3e Divulgação </a:t>
                      </a:r>
                      <a:r>
                        <a:rPr lang="pt-BR" sz="1400" u="none" strike="noStrike" dirty="0">
                          <a:effectLst/>
                        </a:rPr>
                        <a:t>do conteúdo do PPRA para todas as pessoas envolvidas nas atividades dos riscos definidos no relatório. Periodicidade anual ou quando o PPRA for revisado antes de um ano, devido a alguma alteração significativa dos riscos.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0798715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3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4" y="829568"/>
            <a:ext cx="91191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5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05" y="560418"/>
            <a:ext cx="911918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769515082"/>
              </p:ext>
            </p:extLst>
          </p:nvPr>
        </p:nvGraphicFramePr>
        <p:xfrm>
          <a:off x="1259632" y="2139702"/>
          <a:ext cx="5040560" cy="2208263"/>
        </p:xfrm>
        <a:graphic>
          <a:graphicData uri="http://schemas.openxmlformats.org/drawingml/2006/table">
            <a:tbl>
              <a:tblPr>
                <a:tableStyleId>{5C22544A-7EE6-4342-B048-85BDC9FD1C3A}</a:tableStyleId>
              </a:tblPr>
              <a:tblGrid>
                <a:gridCol w="5040560"/>
              </a:tblGrid>
              <a:tr h="1160129">
                <a:tc>
                  <a:txBody>
                    <a:bodyPr/>
                    <a:lstStyle/>
                    <a:p>
                      <a:pPr algn="just" fontAlgn="ctr"/>
                      <a:r>
                        <a:rPr lang="pt-BR" sz="1400" u="none" strike="noStrike" dirty="0" smtClean="0">
                          <a:effectLst/>
                        </a:rPr>
                        <a:t>1.2.3.3f Verificar </a:t>
                      </a:r>
                      <a:r>
                        <a:rPr lang="pt-BR" sz="1400" u="none" strike="noStrike" dirty="0">
                          <a:effectLst/>
                        </a:rPr>
                        <a:t>se o programa contempla atendimento  a contrato com clientes e fornecedores, tais como : a preservação de embalagem, evitar retrabalhos,  entregas pontuais, documentação correta, cobrança/pagamento corretos para </a:t>
                      </a:r>
                      <a:r>
                        <a:rPr lang="pt-BR" sz="1400" u="none" strike="noStrike" dirty="0" smtClean="0">
                          <a:effectLst/>
                        </a:rPr>
                        <a:t>administrativos /financeiros</a:t>
                      </a:r>
                      <a:r>
                        <a:rPr lang="pt-BR" sz="1400" u="none" strike="noStrike" dirty="0">
                          <a:effectLst/>
                        </a:rPr>
                        <a:t>, além de treinamentos em procedimentos padrões relacionados a função.</a:t>
                      </a:r>
                      <a:endParaRPr lang="pt-BR" sz="1400" b="0" i="0" u="none" strike="noStrike" dirty="0">
                        <a:solidFill>
                          <a:srgbClr val="1F497D"/>
                        </a:solidFill>
                        <a:effectLst/>
                        <a:latin typeface="Arial"/>
                      </a:endParaRPr>
                    </a:p>
                  </a:txBody>
                  <a:tcPr marL="0" marR="0" marT="0" marB="0" anchor="ctr"/>
                </a:tc>
              </a:tr>
              <a:tr h="928103">
                <a:tc>
                  <a:txBody>
                    <a:bodyPr/>
                    <a:lstStyle/>
                    <a:p>
                      <a:pPr algn="just" fontAlgn="ctr"/>
                      <a:r>
                        <a:rPr lang="pt-BR" sz="1400" u="none" strike="noStrike" dirty="0" smtClean="0">
                          <a:effectLst/>
                        </a:rPr>
                        <a:t>1.2.3.3g Verificar </a:t>
                      </a:r>
                      <a:r>
                        <a:rPr lang="pt-BR" sz="1400" u="none" strike="noStrike" dirty="0">
                          <a:effectLst/>
                        </a:rPr>
                        <a:t>se há </a:t>
                      </a:r>
                      <a:r>
                        <a:rPr lang="pt-BR" sz="1400" u="none" strike="noStrike" dirty="0" smtClean="0">
                          <a:effectLst/>
                        </a:rPr>
                        <a:t>noção </a:t>
                      </a:r>
                      <a:r>
                        <a:rPr lang="pt-BR" sz="1400" u="none" strike="noStrike" dirty="0">
                          <a:effectLst/>
                        </a:rPr>
                        <a:t>geral da política ambiental e tratamento de avarias, resíduos, inservíveis. Se aborda, de acordo com a aplicabilidade &amp; função, treinamentos sobre  licenciamentos e porte de licenças em veículos, quando obrigatórias.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5123199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4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8737"/>
            <a:ext cx="9144000" cy="149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890281267"/>
              </p:ext>
            </p:extLst>
          </p:nvPr>
        </p:nvGraphicFramePr>
        <p:xfrm>
          <a:off x="1187245" y="2251554"/>
          <a:ext cx="5187659" cy="2359485"/>
        </p:xfrm>
        <a:graphic>
          <a:graphicData uri="http://schemas.openxmlformats.org/drawingml/2006/table">
            <a:tbl>
              <a:tblPr>
                <a:tableStyleId>{5C22544A-7EE6-4342-B048-85BDC9FD1C3A}</a:tableStyleId>
              </a:tblPr>
              <a:tblGrid>
                <a:gridCol w="5187659"/>
              </a:tblGrid>
              <a:tr h="414164">
                <a:tc>
                  <a:txBody>
                    <a:bodyPr/>
                    <a:lstStyle/>
                    <a:p>
                      <a:pPr algn="just" fontAlgn="ctr"/>
                      <a:r>
                        <a:rPr lang="pt-BR" sz="1400" u="none" strike="noStrike" dirty="0" smtClean="0">
                          <a:effectLst/>
                        </a:rPr>
                        <a:t>1.2.3.4a</a:t>
                      </a:r>
                      <a:r>
                        <a:rPr lang="pt-BR" sz="1400" u="none" strike="noStrike" baseline="0" dirty="0" smtClean="0">
                          <a:effectLst/>
                        </a:rPr>
                        <a:t> </a:t>
                      </a:r>
                      <a:r>
                        <a:rPr lang="pt-BR" sz="1400" u="none" strike="noStrike" dirty="0" smtClean="0">
                          <a:effectLst/>
                        </a:rPr>
                        <a:t>Verificar responsabilidade </a:t>
                      </a:r>
                      <a:r>
                        <a:rPr lang="pt-BR" sz="1400" u="none" strike="noStrike" dirty="0">
                          <a:effectLst/>
                        </a:rPr>
                        <a:t>pessoal em relação á função x tarefa;</a:t>
                      </a:r>
                      <a:endParaRPr lang="pt-BR" sz="1400" b="0" i="0" u="none" strike="noStrike" dirty="0">
                        <a:solidFill>
                          <a:srgbClr val="1F497D"/>
                        </a:solidFill>
                        <a:effectLst/>
                        <a:latin typeface="Arial"/>
                      </a:endParaRPr>
                    </a:p>
                  </a:txBody>
                  <a:tcPr marL="0" marR="0" marT="0" marB="0" anchor="ctr"/>
                </a:tc>
              </a:tr>
              <a:tr h="638503">
                <a:tc>
                  <a:txBody>
                    <a:bodyPr/>
                    <a:lstStyle/>
                    <a:p>
                      <a:pPr algn="just" fontAlgn="ctr"/>
                      <a:r>
                        <a:rPr lang="pt-BR" sz="1400" u="none" strike="noStrike" dirty="0" smtClean="0">
                          <a:effectLst/>
                        </a:rPr>
                        <a:t>1.2.3.4b O </a:t>
                      </a:r>
                      <a:r>
                        <a:rPr lang="pt-BR" sz="1400" u="none" strike="noStrike" dirty="0">
                          <a:effectLst/>
                        </a:rPr>
                        <a:t>auditor deve verificar se há orientação especifica para comunicar os incidentes/acidentes, abrir investigação e tratar.</a:t>
                      </a:r>
                      <a:endParaRPr lang="pt-BR" sz="1400" b="0" i="0" u="none" strike="noStrike" dirty="0">
                        <a:solidFill>
                          <a:srgbClr val="1F497D"/>
                        </a:solidFill>
                        <a:effectLst/>
                        <a:latin typeface="Arial"/>
                      </a:endParaRPr>
                    </a:p>
                  </a:txBody>
                  <a:tcPr marL="0" marR="0" marT="0" marB="0" anchor="ctr"/>
                </a:tc>
              </a:tr>
              <a:tr h="1294262">
                <a:tc>
                  <a:txBody>
                    <a:bodyPr/>
                    <a:lstStyle/>
                    <a:p>
                      <a:pPr algn="just" fontAlgn="ctr"/>
                      <a:r>
                        <a:rPr lang="pt-BR" sz="1400" u="none" strike="noStrike" dirty="0" smtClean="0">
                          <a:effectLst/>
                        </a:rPr>
                        <a:t>1.2.3.4c Deve </a:t>
                      </a:r>
                      <a:r>
                        <a:rPr lang="pt-BR" sz="1400" u="none" strike="noStrike" dirty="0">
                          <a:effectLst/>
                        </a:rPr>
                        <a:t>ser apresentado registros de treinamento e evidências que comprovem este tipo de divulgação. Este tópico pode ser atendido por murais, campanhas e programas de comportamento seguro estruturados como DDS/ DSS ,  observações do auditor da conduta dos funcionários dentro da empresa, compartilhamento de lições aprendidas entre unidades avaliadas ou setores de uma mesma.</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55001715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55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43558"/>
            <a:ext cx="9144000" cy="170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2219064447"/>
              </p:ext>
            </p:extLst>
          </p:nvPr>
        </p:nvGraphicFramePr>
        <p:xfrm>
          <a:off x="251520" y="2643757"/>
          <a:ext cx="8712968" cy="2358264"/>
        </p:xfrm>
        <a:graphic>
          <a:graphicData uri="http://schemas.openxmlformats.org/drawingml/2006/table">
            <a:tbl>
              <a:tblPr>
                <a:tableStyleId>{5C22544A-7EE6-4342-B048-85BDC9FD1C3A}</a:tableStyleId>
              </a:tblPr>
              <a:tblGrid>
                <a:gridCol w="8712968"/>
              </a:tblGrid>
              <a:tr h="564060">
                <a:tc>
                  <a:txBody>
                    <a:bodyPr/>
                    <a:lstStyle/>
                    <a:p>
                      <a:pPr algn="just" fontAlgn="ctr"/>
                      <a:r>
                        <a:rPr lang="pt-BR" sz="1400" u="none" strike="noStrike" dirty="0" smtClean="0">
                          <a:effectLst/>
                        </a:rPr>
                        <a:t>1.2.3.4d Verificar </a:t>
                      </a:r>
                      <a:r>
                        <a:rPr lang="pt-BR" sz="1400" u="none" strike="noStrike" dirty="0">
                          <a:effectLst/>
                        </a:rPr>
                        <a:t>se a forma como deve ser o relacionamento com clientes está contemplada no programa. Se da implantação de um novo contrato os requisitos são passados às funções pertinentes em treinamento.</a:t>
                      </a:r>
                      <a:endParaRPr lang="pt-BR" sz="1400" b="0" i="0" u="none" strike="noStrike" dirty="0">
                        <a:solidFill>
                          <a:srgbClr val="1F497D"/>
                        </a:solidFill>
                        <a:effectLst/>
                        <a:latin typeface="Arial"/>
                      </a:endParaRPr>
                    </a:p>
                  </a:txBody>
                  <a:tcPr marL="0" marR="0" marT="0" marB="0" anchor="ctr"/>
                </a:tc>
              </a:tr>
              <a:tr h="512630">
                <a:tc>
                  <a:txBody>
                    <a:bodyPr/>
                    <a:lstStyle/>
                    <a:p>
                      <a:pPr algn="just" fontAlgn="ctr"/>
                      <a:r>
                        <a:rPr lang="pt-BR" sz="1400" u="none" strike="noStrike" dirty="0" smtClean="0">
                          <a:effectLst/>
                        </a:rPr>
                        <a:t>1.2.3.4e No </a:t>
                      </a:r>
                      <a:r>
                        <a:rPr lang="pt-BR" sz="1400" u="none" strike="noStrike" dirty="0">
                          <a:effectLst/>
                        </a:rPr>
                        <a:t>programa de treinamento deve haver instruções específicas para atendimento de contrato  ou acordos comerciais com clientes</a:t>
                      </a:r>
                      <a:endParaRPr lang="pt-BR" sz="1400" b="0" i="0" u="none" strike="noStrike" dirty="0">
                        <a:solidFill>
                          <a:srgbClr val="1F497D"/>
                        </a:solidFill>
                        <a:effectLst/>
                        <a:latin typeface="Arial"/>
                      </a:endParaRPr>
                    </a:p>
                  </a:txBody>
                  <a:tcPr marL="0" marR="0" marT="0" marB="0" anchor="ctr"/>
                </a:tc>
              </a:tr>
              <a:tr h="768944">
                <a:tc>
                  <a:txBody>
                    <a:bodyPr/>
                    <a:lstStyle/>
                    <a:p>
                      <a:pPr algn="just" fontAlgn="ctr"/>
                      <a:r>
                        <a:rPr lang="pt-BR" sz="1400" u="none" strike="noStrike" dirty="0" smtClean="0">
                          <a:effectLst/>
                        </a:rPr>
                        <a:t>1.2.3.4f Verificar </a:t>
                      </a:r>
                      <a:r>
                        <a:rPr lang="pt-BR" sz="1400" u="none" strike="noStrike" dirty="0">
                          <a:effectLst/>
                        </a:rPr>
                        <a:t>se há treinamentos de procedimentos operacionais e trabalhos de riscos sob permissão. Se são inseridos treinamentos baseados nos processos que sofreram modificações, nas </a:t>
                      </a:r>
                      <a:r>
                        <a:rPr lang="pt-BR" sz="1400" u="none" strike="noStrike" dirty="0" smtClean="0">
                          <a:effectLst/>
                        </a:rPr>
                        <a:t>implantações </a:t>
                      </a:r>
                      <a:r>
                        <a:rPr lang="pt-BR" sz="1400" u="none" strike="noStrike" dirty="0">
                          <a:effectLst/>
                        </a:rPr>
                        <a:t>de novas operações ou alteração de operações antigas.</a:t>
                      </a:r>
                      <a:endParaRPr lang="pt-BR" sz="1400" b="0" i="0" u="none" strike="noStrike" dirty="0">
                        <a:solidFill>
                          <a:srgbClr val="1F497D"/>
                        </a:solidFill>
                        <a:effectLst/>
                        <a:latin typeface="Arial"/>
                      </a:endParaRPr>
                    </a:p>
                  </a:txBody>
                  <a:tcPr marL="0" marR="0" marT="0" marB="0" anchor="ctr"/>
                </a:tc>
              </a:tr>
              <a:tr h="512630">
                <a:tc>
                  <a:txBody>
                    <a:bodyPr/>
                    <a:lstStyle/>
                    <a:p>
                      <a:pPr algn="just" fontAlgn="ctr"/>
                      <a:r>
                        <a:rPr lang="pt-BR" sz="1400" u="none" strike="noStrike" dirty="0" smtClean="0">
                          <a:effectLst/>
                        </a:rPr>
                        <a:t>1.2.3.4g Buscar </a:t>
                      </a:r>
                      <a:r>
                        <a:rPr lang="pt-BR" sz="1400" u="none" strike="noStrike" dirty="0">
                          <a:effectLst/>
                        </a:rPr>
                        <a:t>evidências que o manuseio de produtos químicos está adequadamente coberto pelo programa de treinamento, instruindo sobre formas de manuseio, uso de EPIs .</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09931694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 y="560418"/>
            <a:ext cx="9144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 y="903318"/>
            <a:ext cx="9138186" cy="166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4172600423"/>
              </p:ext>
            </p:extLst>
          </p:nvPr>
        </p:nvGraphicFramePr>
        <p:xfrm>
          <a:off x="1259632" y="2649337"/>
          <a:ext cx="5112568" cy="2209587"/>
        </p:xfrm>
        <a:graphic>
          <a:graphicData uri="http://schemas.openxmlformats.org/drawingml/2006/table">
            <a:tbl>
              <a:tblPr>
                <a:tableStyleId>{5C22544A-7EE6-4342-B048-85BDC9FD1C3A}</a:tableStyleId>
              </a:tblPr>
              <a:tblGrid>
                <a:gridCol w="5112568"/>
              </a:tblGrid>
              <a:tr h="555693">
                <a:tc>
                  <a:txBody>
                    <a:bodyPr/>
                    <a:lstStyle/>
                    <a:p>
                      <a:pPr algn="just" fontAlgn="ctr"/>
                      <a:r>
                        <a:rPr lang="pt-BR" sz="1400" u="none" strike="noStrike" dirty="0" smtClean="0">
                          <a:effectLst/>
                        </a:rPr>
                        <a:t>1.2.3.4h Ver </a:t>
                      </a:r>
                      <a:r>
                        <a:rPr lang="pt-BR" sz="1400" u="none" strike="noStrike" dirty="0">
                          <a:effectLst/>
                        </a:rPr>
                        <a:t>se o programa contempla regras para comunicação eletrônica e políticas de comunicação com entidades externas</a:t>
                      </a:r>
                      <a:endParaRPr lang="pt-BR" sz="1400" b="0" i="0" u="none" strike="noStrike" dirty="0">
                        <a:solidFill>
                          <a:srgbClr val="1F497D"/>
                        </a:solidFill>
                        <a:effectLst/>
                        <a:latin typeface="Arial"/>
                      </a:endParaRPr>
                    </a:p>
                  </a:txBody>
                  <a:tcPr marL="0" marR="0" marT="0" marB="0" anchor="ctr"/>
                </a:tc>
              </a:tr>
              <a:tr h="542507">
                <a:tc>
                  <a:txBody>
                    <a:bodyPr/>
                    <a:lstStyle/>
                    <a:p>
                      <a:pPr algn="just" fontAlgn="ctr"/>
                      <a:r>
                        <a:rPr lang="pt-BR" sz="1400" u="none" strike="noStrike" dirty="0" smtClean="0">
                          <a:effectLst/>
                        </a:rPr>
                        <a:t>1.2.3.4i Verificar </a:t>
                      </a:r>
                      <a:r>
                        <a:rPr lang="pt-BR" sz="1400" u="none" strike="noStrike" dirty="0">
                          <a:effectLst/>
                        </a:rPr>
                        <a:t>se o programa  inclui trabalhos de risco, condução de veículos ou máquinas elétricas</a:t>
                      </a:r>
                      <a:endParaRPr lang="pt-BR" sz="1400" b="0" i="0" u="none" strike="noStrike" dirty="0">
                        <a:solidFill>
                          <a:srgbClr val="1F497D"/>
                        </a:solidFill>
                        <a:effectLst/>
                        <a:latin typeface="Arial"/>
                      </a:endParaRPr>
                    </a:p>
                  </a:txBody>
                  <a:tcPr marL="0" marR="0" marT="0" marB="0" anchor="ctr"/>
                </a:tc>
              </a:tr>
              <a:tr h="527438">
                <a:tc>
                  <a:txBody>
                    <a:bodyPr/>
                    <a:lstStyle/>
                    <a:p>
                      <a:pPr algn="just" fontAlgn="ctr"/>
                      <a:r>
                        <a:rPr lang="pt-BR" sz="1400" u="none" strike="noStrike" dirty="0" smtClean="0">
                          <a:effectLst/>
                        </a:rPr>
                        <a:t>1.2.3.4j Verificar </a:t>
                      </a:r>
                      <a:r>
                        <a:rPr lang="pt-BR" sz="1400" u="none" strike="noStrike" dirty="0">
                          <a:effectLst/>
                        </a:rPr>
                        <a:t>se há instruções escritas  para conservação, uso e higienização de EPIs</a:t>
                      </a:r>
                      <a:endParaRPr lang="pt-BR" sz="1400" b="0" i="0" u="none" strike="noStrike" dirty="0">
                        <a:solidFill>
                          <a:srgbClr val="1F497D"/>
                        </a:solidFill>
                        <a:effectLst/>
                        <a:latin typeface="Arial"/>
                      </a:endParaRPr>
                    </a:p>
                  </a:txBody>
                  <a:tcPr marL="0" marR="0" marT="0" marB="0" anchor="ctr"/>
                </a:tc>
              </a:tr>
              <a:tr h="583949">
                <a:tc>
                  <a:txBody>
                    <a:bodyPr/>
                    <a:lstStyle/>
                    <a:p>
                      <a:pPr algn="just" fontAlgn="ctr"/>
                      <a:r>
                        <a:rPr lang="pt-BR" sz="1400" u="none" strike="noStrike" dirty="0" smtClean="0">
                          <a:effectLst/>
                        </a:rPr>
                        <a:t>1.2.3.4k Verificar </a:t>
                      </a:r>
                      <a:r>
                        <a:rPr lang="pt-BR" sz="1400" u="none" strike="noStrike" dirty="0">
                          <a:effectLst/>
                        </a:rPr>
                        <a:t>se o Plano de emergências faz parte do programa incluindo exercícios e simulados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03037745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63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99" y="903318"/>
            <a:ext cx="9137788"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590963115"/>
              </p:ext>
            </p:extLst>
          </p:nvPr>
        </p:nvGraphicFramePr>
        <p:xfrm>
          <a:off x="1259632" y="2355727"/>
          <a:ext cx="5184576" cy="1938739"/>
        </p:xfrm>
        <a:graphic>
          <a:graphicData uri="http://schemas.openxmlformats.org/drawingml/2006/table">
            <a:tbl>
              <a:tblPr>
                <a:tableStyleId>{5C22544A-7EE6-4342-B048-85BDC9FD1C3A}</a:tableStyleId>
              </a:tblPr>
              <a:tblGrid>
                <a:gridCol w="5184576"/>
              </a:tblGrid>
              <a:tr h="727027">
                <a:tc>
                  <a:txBody>
                    <a:bodyPr/>
                    <a:lstStyle/>
                    <a:p>
                      <a:pPr algn="just" fontAlgn="ctr"/>
                      <a:r>
                        <a:rPr lang="pt-BR" sz="1400" u="none" strike="noStrike" dirty="0" smtClean="0">
                          <a:effectLst/>
                        </a:rPr>
                        <a:t>1.2.3.4l Na </a:t>
                      </a:r>
                      <a:r>
                        <a:rPr lang="pt-BR" sz="1400" u="none" strike="noStrike" dirty="0">
                          <a:effectLst/>
                        </a:rPr>
                        <a:t>integração ,  admissão, e reciclagem anual . O curso de direção defensiva  pode ser ministrado por pessoal interno/externo com capacitação comprovada para tal.</a:t>
                      </a:r>
                      <a:endParaRPr lang="pt-BR" sz="1400" b="0" i="0" u="none" strike="noStrike" dirty="0">
                        <a:solidFill>
                          <a:srgbClr val="1F497D"/>
                        </a:solidFill>
                        <a:effectLst/>
                        <a:latin typeface="Arial"/>
                      </a:endParaRPr>
                    </a:p>
                  </a:txBody>
                  <a:tcPr marL="0" marR="0" marT="0" marB="0" anchor="ctr"/>
                </a:tc>
              </a:tr>
              <a:tr h="727027">
                <a:tc>
                  <a:txBody>
                    <a:bodyPr/>
                    <a:lstStyle/>
                    <a:p>
                      <a:pPr algn="just" fontAlgn="ctr"/>
                      <a:r>
                        <a:rPr lang="pt-BR" sz="1400" u="none" strike="noStrike" dirty="0" smtClean="0">
                          <a:effectLst/>
                        </a:rPr>
                        <a:t>1.2.3.4m Verificar </a:t>
                      </a:r>
                      <a:r>
                        <a:rPr lang="pt-BR" sz="1400" u="none" strike="noStrike" dirty="0">
                          <a:effectLst/>
                        </a:rPr>
                        <a:t>se a empresa tem um programa de treinamento específico que cobre as regulamentações dos países em que opera.</a:t>
                      </a:r>
                      <a:endParaRPr lang="pt-BR" sz="1400" b="0" i="0" u="none" strike="noStrike" dirty="0">
                        <a:solidFill>
                          <a:srgbClr val="1F497D"/>
                        </a:solidFill>
                        <a:effectLst/>
                        <a:latin typeface="Arial"/>
                      </a:endParaRPr>
                    </a:p>
                  </a:txBody>
                  <a:tcPr marL="0" marR="0" marT="0" marB="0" anchor="ctr"/>
                </a:tc>
              </a:tr>
              <a:tr h="484685">
                <a:tc>
                  <a:txBody>
                    <a:bodyPr/>
                    <a:lstStyle/>
                    <a:p>
                      <a:pPr algn="just" fontAlgn="ctr"/>
                      <a:r>
                        <a:rPr lang="pt-BR" sz="1400" u="none" strike="noStrike" dirty="0" smtClean="0">
                          <a:effectLst/>
                        </a:rPr>
                        <a:t>1.2.3.5 Verificar </a:t>
                      </a:r>
                      <a:r>
                        <a:rPr lang="pt-BR" sz="1400" u="none" strike="noStrike" dirty="0">
                          <a:effectLst/>
                        </a:rPr>
                        <a:t>se para os cursos para os quais é definido teste de competência, se há registros de que são realizados.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514000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
          <p:cNvSpPr txBox="1">
            <a:spLocks noChangeArrowheads="1"/>
          </p:cNvSpPr>
          <p:nvPr/>
        </p:nvSpPr>
        <p:spPr bwMode="auto">
          <a:xfrm>
            <a:off x="2699792" y="123478"/>
            <a:ext cx="6120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Logística de produtos químicos </a:t>
            </a:r>
          </a:p>
        </p:txBody>
      </p:sp>
      <p:graphicFrame>
        <p:nvGraphicFramePr>
          <p:cNvPr id="7" name="Tabela 6"/>
          <p:cNvGraphicFramePr>
            <a:graphicFrameLocks noGrp="1"/>
          </p:cNvGraphicFramePr>
          <p:nvPr>
            <p:extLst>
              <p:ext uri="{D42A27DB-BD31-4B8C-83A1-F6EECF244321}">
                <p14:modId xmlns:p14="http://schemas.microsoft.com/office/powerpoint/2010/main" val="149281935"/>
              </p:ext>
            </p:extLst>
          </p:nvPr>
        </p:nvGraphicFramePr>
        <p:xfrm>
          <a:off x="6516216" y="987574"/>
          <a:ext cx="2627784" cy="3312398"/>
        </p:xfrm>
        <a:graphic>
          <a:graphicData uri="http://schemas.openxmlformats.org/drawingml/2006/table">
            <a:tbl>
              <a:tblPr firstRow="1" firstCol="1" bandRow="1">
                <a:tableStyleId>{5C22544A-7EE6-4342-B048-85BDC9FD1C3A}</a:tableStyleId>
              </a:tblPr>
              <a:tblGrid>
                <a:gridCol w="1401749"/>
                <a:gridCol w="1226035"/>
              </a:tblGrid>
              <a:tr h="428321">
                <a:tc>
                  <a:txBody>
                    <a:bodyPr/>
                    <a:lstStyle/>
                    <a:p>
                      <a:pPr algn="ctr">
                        <a:lnSpc>
                          <a:spcPct val="115000"/>
                        </a:lnSpc>
                        <a:spcAft>
                          <a:spcPts val="750"/>
                        </a:spcAft>
                      </a:pPr>
                      <a:r>
                        <a:rPr lang="pt-BR" sz="1100" dirty="0" smtClean="0">
                          <a:solidFill>
                            <a:schemeClr val="bg1"/>
                          </a:solidFill>
                          <a:effectLst/>
                          <a:latin typeface="Calibri"/>
                          <a:ea typeface="Calibri"/>
                          <a:cs typeface="Times New Roman"/>
                        </a:rPr>
                        <a:t>VEÍCULOS DE CARGA</a:t>
                      </a:r>
                      <a:endParaRPr lang="pt-BR" sz="1100" dirty="0">
                        <a:solidFill>
                          <a:schemeClr val="bg1"/>
                        </a:solidFill>
                        <a:effectLst/>
                        <a:latin typeface="Calibri"/>
                        <a:ea typeface="Calibri"/>
                        <a:cs typeface="Times New Roman"/>
                      </a:endParaRPr>
                    </a:p>
                  </a:txBody>
                  <a:tcPr marL="19050" marR="19050" marT="19050" marB="19050" anchor="ctr"/>
                </a:tc>
                <a:tc>
                  <a:txBody>
                    <a:bodyPr/>
                    <a:lstStyle/>
                    <a:p>
                      <a:pPr algn="ctr">
                        <a:lnSpc>
                          <a:spcPct val="115000"/>
                        </a:lnSpc>
                        <a:spcAft>
                          <a:spcPts val="750"/>
                        </a:spcAft>
                      </a:pPr>
                      <a:r>
                        <a:rPr lang="pt-BR" sz="1100" dirty="0" smtClean="0">
                          <a:effectLst/>
                          <a:latin typeface="Calibri"/>
                          <a:ea typeface="Calibri"/>
                          <a:cs typeface="Times New Roman"/>
                        </a:rPr>
                        <a:t>FROTA NACIONAL</a:t>
                      </a:r>
                      <a:endParaRPr lang="pt-BR" sz="1100" dirty="0">
                        <a:effectLst/>
                        <a:latin typeface="Calibri"/>
                        <a:ea typeface="Calibri"/>
                        <a:cs typeface="Times New Roman"/>
                      </a:endParaRPr>
                    </a:p>
                  </a:txBody>
                  <a:tcPr marL="19050" marR="19050" marT="19050" marB="19050" anchor="ctr"/>
                </a:tc>
              </a:tr>
              <a:tr h="270408">
                <a:tc>
                  <a:txBody>
                    <a:bodyPr/>
                    <a:lstStyle/>
                    <a:p>
                      <a:pPr>
                        <a:lnSpc>
                          <a:spcPct val="115000"/>
                        </a:lnSpc>
                        <a:spcAft>
                          <a:spcPts val="750"/>
                        </a:spcAft>
                      </a:pPr>
                      <a:r>
                        <a:rPr lang="pt-BR" sz="900" dirty="0" smtClean="0">
                          <a:effectLst/>
                        </a:rPr>
                        <a:t>CAMIONETA ( 1,5  a 3,49 t)</a:t>
                      </a:r>
                      <a:endParaRPr lang="pt-BR" sz="1100" dirty="0">
                        <a:effectLst/>
                        <a:latin typeface="Calibri"/>
                        <a:ea typeface="Calibri"/>
                        <a:cs typeface="Times New Roman"/>
                      </a:endParaRPr>
                    </a:p>
                  </a:txBody>
                  <a:tcPr marL="19050" marR="19050" marT="19050" marB="19050" anchor="ctr"/>
                </a:tc>
                <a:tc>
                  <a:txBody>
                    <a:bodyPr/>
                    <a:lstStyle/>
                    <a:p>
                      <a:pPr algn="ctr">
                        <a:lnSpc>
                          <a:spcPct val="115000"/>
                        </a:lnSpc>
                        <a:spcAft>
                          <a:spcPts val="750"/>
                        </a:spcAft>
                      </a:pPr>
                      <a:r>
                        <a:rPr lang="pt-BR" sz="1100" dirty="0" smtClean="0">
                          <a:effectLst/>
                          <a:latin typeface="Calibri"/>
                          <a:ea typeface="Calibri"/>
                          <a:cs typeface="Times New Roman"/>
                        </a:rPr>
                        <a:t>95.237</a:t>
                      </a:r>
                      <a:endParaRPr lang="pt-BR" sz="1100" dirty="0">
                        <a:effectLst/>
                        <a:latin typeface="Calibri"/>
                        <a:ea typeface="Calibri"/>
                        <a:cs typeface="Times New Roman"/>
                      </a:endParaRPr>
                    </a:p>
                  </a:txBody>
                  <a:tcPr marL="19050" marR="19050" marT="19050" marB="19050" anchor="ctr"/>
                </a:tc>
              </a:tr>
              <a:tr h="270408">
                <a:tc>
                  <a:txBody>
                    <a:bodyPr/>
                    <a:lstStyle/>
                    <a:p>
                      <a:pPr>
                        <a:lnSpc>
                          <a:spcPct val="115000"/>
                        </a:lnSpc>
                        <a:spcAft>
                          <a:spcPts val="750"/>
                        </a:spcAft>
                      </a:pPr>
                      <a:r>
                        <a:rPr lang="pt-BR" sz="900" dirty="0" smtClean="0">
                          <a:effectLst/>
                        </a:rPr>
                        <a:t>UTILITÁRIO ( 0,5 a 1,49 t )</a:t>
                      </a:r>
                      <a:endParaRPr lang="pt-BR" sz="1100" dirty="0">
                        <a:effectLst/>
                        <a:latin typeface="Calibri"/>
                        <a:ea typeface="Calibri"/>
                        <a:cs typeface="Times New Roman"/>
                      </a:endParaRPr>
                    </a:p>
                  </a:txBody>
                  <a:tcPr marL="19050" marR="19050" marT="19050" marB="19050" anchor="ctr"/>
                </a:tc>
                <a:tc>
                  <a:txBody>
                    <a:bodyPr/>
                    <a:lstStyle/>
                    <a:p>
                      <a:pPr algn="ctr">
                        <a:lnSpc>
                          <a:spcPct val="115000"/>
                        </a:lnSpc>
                        <a:spcAft>
                          <a:spcPts val="750"/>
                        </a:spcAft>
                      </a:pPr>
                      <a:r>
                        <a:rPr lang="pt-BR" sz="900" dirty="0" smtClean="0">
                          <a:effectLst/>
                          <a:latin typeface="+mn-lt"/>
                          <a:ea typeface="+mn-ea"/>
                          <a:cs typeface="+mn-cs"/>
                        </a:rPr>
                        <a:t>40.292</a:t>
                      </a:r>
                      <a:endParaRPr lang="pt-BR" sz="1100" dirty="0">
                        <a:effectLst/>
                        <a:latin typeface="Calibri"/>
                        <a:ea typeface="Calibri"/>
                        <a:cs typeface="Times New Roman"/>
                      </a:endParaRPr>
                    </a:p>
                  </a:txBody>
                  <a:tcPr marL="19050" marR="19050" marT="19050" marB="19050" anchor="ctr"/>
                </a:tc>
              </a:tr>
              <a:tr h="270408">
                <a:tc>
                  <a:txBody>
                    <a:bodyPr/>
                    <a:lstStyle/>
                    <a:p>
                      <a:pPr>
                        <a:lnSpc>
                          <a:spcPct val="115000"/>
                        </a:lnSpc>
                        <a:spcAft>
                          <a:spcPts val="750"/>
                        </a:spcAft>
                      </a:pPr>
                      <a:r>
                        <a:rPr lang="pt-BR" sz="900" dirty="0" smtClean="0">
                          <a:effectLst/>
                        </a:rPr>
                        <a:t>CAMINHÃO  leve( 3,5 a 7,99 t</a:t>
                      </a:r>
                      <a:r>
                        <a:rPr lang="pt-BR" sz="900" baseline="0" dirty="0" smtClean="0">
                          <a:effectLst/>
                        </a:rPr>
                        <a:t> ) </a:t>
                      </a:r>
                      <a:endParaRPr lang="pt-BR" sz="1100" dirty="0">
                        <a:effectLst/>
                        <a:latin typeface="Calibri"/>
                        <a:ea typeface="Calibri"/>
                        <a:cs typeface="Times New Roman"/>
                      </a:endParaRPr>
                    </a:p>
                  </a:txBody>
                  <a:tcPr marL="19050" marR="19050" marT="19050" marB="19050" anchor="ctr"/>
                </a:tc>
                <a:tc>
                  <a:txBody>
                    <a:bodyPr/>
                    <a:lstStyle/>
                    <a:p>
                      <a:pPr algn="ctr">
                        <a:lnSpc>
                          <a:spcPct val="115000"/>
                        </a:lnSpc>
                        <a:spcAft>
                          <a:spcPts val="750"/>
                        </a:spcAft>
                      </a:pPr>
                      <a:r>
                        <a:rPr lang="pt-BR" sz="1100" dirty="0" smtClean="0">
                          <a:effectLst/>
                          <a:latin typeface="Calibri"/>
                          <a:ea typeface="Calibri"/>
                          <a:cs typeface="Times New Roman"/>
                        </a:rPr>
                        <a:t>201.861</a:t>
                      </a:r>
                      <a:endParaRPr lang="pt-BR" sz="1100" dirty="0">
                        <a:effectLst/>
                        <a:latin typeface="Calibri"/>
                        <a:ea typeface="Calibri"/>
                        <a:cs typeface="Times New Roman"/>
                      </a:endParaRPr>
                    </a:p>
                  </a:txBody>
                  <a:tcPr marL="19050" marR="19050" marT="19050" marB="19050" anchor="ctr"/>
                </a:tc>
              </a:tr>
              <a:tr h="270408">
                <a:tc>
                  <a:txBody>
                    <a:bodyPr/>
                    <a:lstStyle/>
                    <a:p>
                      <a:pPr>
                        <a:lnSpc>
                          <a:spcPct val="115000"/>
                        </a:lnSpc>
                        <a:spcAft>
                          <a:spcPts val="750"/>
                        </a:spcAft>
                      </a:pPr>
                      <a:r>
                        <a:rPr lang="pt-BR" sz="900" dirty="0">
                          <a:effectLst/>
                        </a:rPr>
                        <a:t>CAMINHÃO </a:t>
                      </a:r>
                      <a:r>
                        <a:rPr lang="pt-BR" sz="900" dirty="0" smtClean="0">
                          <a:effectLst/>
                        </a:rPr>
                        <a:t> ( 8 a 29 t) </a:t>
                      </a:r>
                      <a:endParaRPr lang="pt-BR" sz="1100" dirty="0">
                        <a:effectLst/>
                        <a:latin typeface="Calibri"/>
                        <a:ea typeface="Calibri"/>
                        <a:cs typeface="Times New Roman"/>
                      </a:endParaRPr>
                    </a:p>
                  </a:txBody>
                  <a:tcPr marL="19050" marR="19050" marT="19050" marB="19050" anchor="ctr"/>
                </a:tc>
                <a:tc>
                  <a:txBody>
                    <a:bodyPr/>
                    <a:lstStyle/>
                    <a:p>
                      <a:pPr algn="ctr">
                        <a:lnSpc>
                          <a:spcPct val="115000"/>
                        </a:lnSpc>
                        <a:spcAft>
                          <a:spcPts val="750"/>
                        </a:spcAft>
                      </a:pPr>
                      <a:r>
                        <a:rPr lang="pt-BR" sz="1100" dirty="0" smtClean="0">
                          <a:effectLst/>
                          <a:latin typeface="Calibri"/>
                          <a:ea typeface="Calibri"/>
                          <a:cs typeface="Times New Roman"/>
                        </a:rPr>
                        <a:t>724.557</a:t>
                      </a:r>
                      <a:endParaRPr lang="pt-BR" sz="1100" dirty="0">
                        <a:effectLst/>
                        <a:latin typeface="Calibri"/>
                        <a:ea typeface="Calibri"/>
                        <a:cs typeface="Times New Roman"/>
                      </a:endParaRPr>
                    </a:p>
                  </a:txBody>
                  <a:tcPr marL="19050" marR="19050" marT="19050" marB="19050" anchor="ctr"/>
                </a:tc>
              </a:tr>
              <a:tr h="270408">
                <a:tc>
                  <a:txBody>
                    <a:bodyPr/>
                    <a:lstStyle/>
                    <a:p>
                      <a:pPr>
                        <a:lnSpc>
                          <a:spcPct val="115000"/>
                        </a:lnSpc>
                        <a:spcAft>
                          <a:spcPts val="750"/>
                        </a:spcAft>
                      </a:pPr>
                      <a:r>
                        <a:rPr lang="pt-BR" sz="900" dirty="0" smtClean="0">
                          <a:effectLst/>
                        </a:rPr>
                        <a:t>CAMINHÃO</a:t>
                      </a:r>
                      <a:r>
                        <a:rPr lang="pt-BR" sz="900" baseline="0" dirty="0" smtClean="0">
                          <a:effectLst/>
                        </a:rPr>
                        <a:t> TRATOR</a:t>
                      </a:r>
                      <a:endParaRPr lang="pt-BR" sz="1100" dirty="0">
                        <a:effectLst/>
                        <a:latin typeface="Calibri"/>
                        <a:ea typeface="Calibri"/>
                        <a:cs typeface="Times New Roman"/>
                      </a:endParaRPr>
                    </a:p>
                  </a:txBody>
                  <a:tcPr marL="19050" marR="19050" marT="19050" marB="19050" anchor="ctr"/>
                </a:tc>
                <a:tc>
                  <a:txBody>
                    <a:bodyPr/>
                    <a:lstStyle/>
                    <a:p>
                      <a:pPr algn="ctr">
                        <a:lnSpc>
                          <a:spcPct val="115000"/>
                        </a:lnSpc>
                        <a:spcAft>
                          <a:spcPts val="750"/>
                        </a:spcAft>
                      </a:pPr>
                      <a:r>
                        <a:rPr lang="pt-BR" sz="1100" dirty="0" smtClean="0">
                          <a:effectLst/>
                          <a:latin typeface="Calibri"/>
                          <a:ea typeface="Calibri"/>
                          <a:cs typeface="Times New Roman"/>
                        </a:rPr>
                        <a:t>471.365</a:t>
                      </a:r>
                      <a:endParaRPr lang="pt-BR" sz="1100" dirty="0">
                        <a:effectLst/>
                        <a:latin typeface="Calibri"/>
                        <a:ea typeface="Calibri"/>
                        <a:cs typeface="Times New Roman"/>
                      </a:endParaRPr>
                    </a:p>
                  </a:txBody>
                  <a:tcPr marL="19050" marR="19050" marT="19050" marB="19050" anchor="ctr"/>
                </a:tc>
              </a:tr>
              <a:tr h="270408">
                <a:tc>
                  <a:txBody>
                    <a:bodyPr/>
                    <a:lstStyle/>
                    <a:p>
                      <a:pPr>
                        <a:lnSpc>
                          <a:spcPct val="115000"/>
                        </a:lnSpc>
                        <a:spcAft>
                          <a:spcPts val="750"/>
                        </a:spcAft>
                      </a:pPr>
                      <a:r>
                        <a:rPr lang="pt-BR" sz="900" dirty="0" smtClean="0">
                          <a:effectLst/>
                        </a:rPr>
                        <a:t>CAMINHÃO TRATOR TK</a:t>
                      </a:r>
                      <a:endParaRPr lang="pt-BR" sz="1100" dirty="0">
                        <a:effectLst/>
                        <a:latin typeface="Calibri"/>
                        <a:ea typeface="Calibri"/>
                        <a:cs typeface="Times New Roman"/>
                      </a:endParaRPr>
                    </a:p>
                  </a:txBody>
                  <a:tcPr marL="19050" marR="19050" marT="19050" marB="19050" anchor="ctr"/>
                </a:tc>
                <a:tc>
                  <a:txBody>
                    <a:bodyPr/>
                    <a:lstStyle/>
                    <a:p>
                      <a:pPr algn="ctr">
                        <a:lnSpc>
                          <a:spcPct val="115000"/>
                        </a:lnSpc>
                        <a:spcAft>
                          <a:spcPts val="750"/>
                        </a:spcAft>
                      </a:pPr>
                      <a:r>
                        <a:rPr lang="pt-BR" sz="1100" dirty="0" smtClean="0">
                          <a:effectLst/>
                          <a:latin typeface="Calibri"/>
                          <a:ea typeface="Calibri"/>
                          <a:cs typeface="Times New Roman"/>
                        </a:rPr>
                        <a:t>3.485</a:t>
                      </a:r>
                      <a:endParaRPr lang="pt-BR" sz="1100" dirty="0">
                        <a:effectLst/>
                        <a:latin typeface="Calibri"/>
                        <a:ea typeface="Calibri"/>
                        <a:cs typeface="Times New Roman"/>
                      </a:endParaRPr>
                    </a:p>
                  </a:txBody>
                  <a:tcPr marL="19050" marR="19050" marT="19050" marB="19050" anchor="ctr"/>
                </a:tc>
              </a:tr>
              <a:tr h="270408">
                <a:tc>
                  <a:txBody>
                    <a:bodyPr/>
                    <a:lstStyle/>
                    <a:p>
                      <a:pPr>
                        <a:lnSpc>
                          <a:spcPct val="115000"/>
                        </a:lnSpc>
                        <a:spcAft>
                          <a:spcPts val="750"/>
                        </a:spcAft>
                      </a:pPr>
                      <a:r>
                        <a:rPr lang="pt-BR" sz="1100" dirty="0" smtClean="0">
                          <a:effectLst/>
                          <a:latin typeface="Calibri"/>
                          <a:ea typeface="Calibri"/>
                          <a:cs typeface="Times New Roman"/>
                        </a:rPr>
                        <a:t>SEMI</a:t>
                      </a:r>
                      <a:r>
                        <a:rPr lang="pt-BR" sz="1100" baseline="0" dirty="0" smtClean="0">
                          <a:effectLst/>
                          <a:latin typeface="Calibri"/>
                          <a:ea typeface="Calibri"/>
                          <a:cs typeface="Times New Roman"/>
                        </a:rPr>
                        <a:t> REBOQUES</a:t>
                      </a:r>
                      <a:endParaRPr lang="pt-BR" sz="1100" dirty="0">
                        <a:effectLst/>
                        <a:latin typeface="Calibri"/>
                        <a:ea typeface="Calibri"/>
                        <a:cs typeface="Times New Roman"/>
                      </a:endParaRPr>
                    </a:p>
                  </a:txBody>
                  <a:tcPr marL="19050" marR="19050" marT="19050" marB="19050" anchor="ctr"/>
                </a:tc>
                <a:tc>
                  <a:txBody>
                    <a:bodyPr/>
                    <a:lstStyle/>
                    <a:p>
                      <a:pPr algn="ctr">
                        <a:lnSpc>
                          <a:spcPct val="115000"/>
                        </a:lnSpc>
                        <a:spcAft>
                          <a:spcPts val="750"/>
                        </a:spcAft>
                      </a:pPr>
                      <a:r>
                        <a:rPr lang="pt-BR" sz="1100" dirty="0" smtClean="0">
                          <a:effectLst/>
                          <a:latin typeface="Calibri"/>
                          <a:ea typeface="Calibri"/>
                          <a:cs typeface="Times New Roman"/>
                        </a:rPr>
                        <a:t>581.888</a:t>
                      </a:r>
                      <a:endParaRPr lang="pt-BR" sz="1100" dirty="0">
                        <a:effectLst/>
                        <a:latin typeface="Calibri"/>
                        <a:ea typeface="Calibri"/>
                        <a:cs typeface="Times New Roman"/>
                      </a:endParaRPr>
                    </a:p>
                  </a:txBody>
                  <a:tcPr marL="19050" marR="19050" marT="19050" marB="19050" anchor="ctr"/>
                </a:tc>
              </a:tr>
              <a:tr h="367245">
                <a:tc>
                  <a:txBody>
                    <a:bodyPr/>
                    <a:lstStyle/>
                    <a:p>
                      <a:pPr>
                        <a:lnSpc>
                          <a:spcPct val="115000"/>
                        </a:lnSpc>
                        <a:spcAft>
                          <a:spcPts val="750"/>
                        </a:spcAft>
                      </a:pPr>
                      <a:r>
                        <a:rPr lang="pt-BR" sz="1100" dirty="0" smtClean="0">
                          <a:effectLst/>
                          <a:latin typeface="Calibri"/>
                          <a:ea typeface="Calibri"/>
                          <a:cs typeface="Times New Roman"/>
                        </a:rPr>
                        <a:t>REBOQUES</a:t>
                      </a:r>
                      <a:endParaRPr lang="pt-BR" sz="1100" dirty="0">
                        <a:effectLst/>
                        <a:latin typeface="Calibri"/>
                        <a:ea typeface="Calibri"/>
                        <a:cs typeface="Times New Roman"/>
                      </a:endParaRPr>
                    </a:p>
                  </a:txBody>
                  <a:tcPr marL="19050" marR="19050" marT="19050" marB="19050" anchor="ctr"/>
                </a:tc>
                <a:tc>
                  <a:txBody>
                    <a:bodyPr/>
                    <a:lstStyle/>
                    <a:p>
                      <a:pPr algn="ctr">
                        <a:lnSpc>
                          <a:spcPct val="115000"/>
                        </a:lnSpc>
                        <a:spcAft>
                          <a:spcPts val="750"/>
                        </a:spcAft>
                      </a:pPr>
                      <a:r>
                        <a:rPr lang="pt-BR" sz="1100" dirty="0" smtClean="0">
                          <a:effectLst/>
                          <a:latin typeface="Calibri"/>
                          <a:ea typeface="Calibri"/>
                          <a:cs typeface="Times New Roman"/>
                        </a:rPr>
                        <a:t>42.212</a:t>
                      </a:r>
                      <a:endParaRPr lang="pt-BR" sz="1100" dirty="0">
                        <a:effectLst/>
                        <a:latin typeface="Calibri"/>
                        <a:ea typeface="Calibri"/>
                        <a:cs typeface="Times New Roman"/>
                      </a:endParaRPr>
                    </a:p>
                  </a:txBody>
                  <a:tcPr marL="19050" marR="19050" marT="19050" marB="19050" anchor="ctr"/>
                </a:tc>
              </a:tr>
              <a:tr h="270408">
                <a:tc>
                  <a:txBody>
                    <a:bodyPr/>
                    <a:lstStyle/>
                    <a:p>
                      <a:pPr>
                        <a:lnSpc>
                          <a:spcPct val="115000"/>
                        </a:lnSpc>
                        <a:spcAft>
                          <a:spcPts val="750"/>
                        </a:spcAft>
                      </a:pPr>
                      <a:r>
                        <a:rPr lang="pt-BR" sz="1100" dirty="0" smtClean="0">
                          <a:effectLst/>
                          <a:latin typeface="Calibri"/>
                          <a:ea typeface="Calibri"/>
                          <a:cs typeface="Times New Roman"/>
                        </a:rPr>
                        <a:t>BITREM</a:t>
                      </a:r>
                      <a:endParaRPr lang="pt-BR" sz="1100" dirty="0">
                        <a:effectLst/>
                        <a:latin typeface="Calibri"/>
                        <a:ea typeface="Calibri"/>
                        <a:cs typeface="Times New Roman"/>
                      </a:endParaRPr>
                    </a:p>
                  </a:txBody>
                  <a:tcPr marL="19050" marR="19050" marT="19050" marB="19050" anchor="ctr"/>
                </a:tc>
                <a:tc>
                  <a:txBody>
                    <a:bodyPr/>
                    <a:lstStyle/>
                    <a:p>
                      <a:pPr algn="ctr">
                        <a:lnSpc>
                          <a:spcPct val="115000"/>
                        </a:lnSpc>
                        <a:spcAft>
                          <a:spcPts val="750"/>
                        </a:spcAft>
                      </a:pPr>
                      <a:r>
                        <a:rPr lang="pt-BR" sz="1100" dirty="0" smtClean="0">
                          <a:effectLst/>
                          <a:latin typeface="Calibri"/>
                          <a:ea typeface="Calibri"/>
                          <a:cs typeface="Times New Roman"/>
                        </a:rPr>
                        <a:t>2.568</a:t>
                      </a:r>
                      <a:endParaRPr lang="pt-BR" sz="1100" dirty="0">
                        <a:effectLst/>
                        <a:latin typeface="Calibri"/>
                        <a:ea typeface="Calibri"/>
                        <a:cs typeface="Times New Roman"/>
                      </a:endParaRPr>
                    </a:p>
                  </a:txBody>
                  <a:tcPr marL="19050" marR="19050" marT="19050" marB="19050" anchor="ctr"/>
                </a:tc>
              </a:tr>
              <a:tr h="270408">
                <a:tc gridSpan="2">
                  <a:txBody>
                    <a:bodyPr/>
                    <a:lstStyle/>
                    <a:p>
                      <a:pPr>
                        <a:lnSpc>
                          <a:spcPct val="115000"/>
                        </a:lnSpc>
                        <a:spcAft>
                          <a:spcPts val="750"/>
                        </a:spcAft>
                      </a:pPr>
                      <a:r>
                        <a:rPr lang="pt-BR" sz="900" dirty="0">
                          <a:effectLst/>
                        </a:rPr>
                        <a:t>Fonte: </a:t>
                      </a:r>
                      <a:r>
                        <a:rPr lang="pt-BR" sz="900" dirty="0" smtClean="0">
                          <a:effectLst/>
                        </a:rPr>
                        <a:t>DENATRAN </a:t>
                      </a:r>
                      <a:r>
                        <a:rPr lang="pt-BR" sz="900" dirty="0">
                          <a:effectLst/>
                        </a:rPr>
                        <a:t>- </a:t>
                      </a:r>
                      <a:r>
                        <a:rPr lang="pt-BR" sz="900" dirty="0" smtClean="0">
                          <a:effectLst/>
                        </a:rPr>
                        <a:t>08-2014            </a:t>
                      </a:r>
                      <a:r>
                        <a:rPr lang="pt-BR" sz="1200" b="1" dirty="0" smtClean="0">
                          <a:effectLst/>
                        </a:rPr>
                        <a:t>2.165.465</a:t>
                      </a:r>
                      <a:endParaRPr lang="pt-BR" sz="1200" b="1" dirty="0">
                        <a:effectLst/>
                        <a:latin typeface="Calibri"/>
                        <a:ea typeface="Calibri"/>
                        <a:cs typeface="Times New Roman"/>
                      </a:endParaRPr>
                    </a:p>
                  </a:txBody>
                  <a:tcPr marL="19050" marR="19050" marT="19050" marB="19050" anchor="ctr"/>
                </a:tc>
                <a:tc hMerge="1">
                  <a:txBody>
                    <a:bodyPr/>
                    <a:lstStyle/>
                    <a:p>
                      <a:endParaRPr lang="pt-BR"/>
                    </a:p>
                  </a:txBody>
                  <a:tcPr/>
                </a:tc>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3495947089"/>
              </p:ext>
            </p:extLst>
          </p:nvPr>
        </p:nvGraphicFramePr>
        <p:xfrm>
          <a:off x="0" y="646331"/>
          <a:ext cx="6300192" cy="4497169"/>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0" y="0"/>
            <a:ext cx="9144000" cy="584775"/>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 – O  Setor</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82369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951291458"/>
              </p:ext>
            </p:extLst>
          </p:nvPr>
        </p:nvGraphicFramePr>
        <p:xfrm>
          <a:off x="1215710" y="2193708"/>
          <a:ext cx="5084482" cy="2214247"/>
        </p:xfrm>
        <a:graphic>
          <a:graphicData uri="http://schemas.openxmlformats.org/drawingml/2006/table">
            <a:tbl>
              <a:tblPr>
                <a:tableStyleId>{5C22544A-7EE6-4342-B048-85BDC9FD1C3A}</a:tableStyleId>
              </a:tblPr>
              <a:tblGrid>
                <a:gridCol w="5084482"/>
              </a:tblGrid>
              <a:tr h="502300">
                <a:tc>
                  <a:txBody>
                    <a:bodyPr/>
                    <a:lstStyle/>
                    <a:p>
                      <a:pPr algn="just" fontAlgn="ctr"/>
                      <a:r>
                        <a:rPr lang="pt-BR" sz="1400" u="none" strike="noStrike" dirty="0" smtClean="0">
                          <a:effectLst/>
                        </a:rPr>
                        <a:t>1.2.3.6 Verificar </a:t>
                      </a:r>
                      <a:r>
                        <a:rPr lang="pt-BR" sz="1400" u="none" strike="noStrike" dirty="0">
                          <a:effectLst/>
                        </a:rPr>
                        <a:t>se o programa é completado com etapa de reciclagem</a:t>
                      </a:r>
                      <a:endParaRPr lang="pt-BR" sz="1400" b="0" i="0" u="none" strike="noStrike" dirty="0">
                        <a:solidFill>
                          <a:srgbClr val="1F497D"/>
                        </a:solidFill>
                        <a:effectLst/>
                        <a:latin typeface="Arial"/>
                      </a:endParaRPr>
                    </a:p>
                  </a:txBody>
                  <a:tcPr marL="0" marR="0" marT="0" marB="0" anchor="ctr"/>
                </a:tc>
              </a:tr>
              <a:tr h="1229740">
                <a:tc>
                  <a:txBody>
                    <a:bodyPr/>
                    <a:lstStyle/>
                    <a:p>
                      <a:pPr algn="just" fontAlgn="ctr"/>
                      <a:r>
                        <a:rPr lang="pt-BR" sz="1400" u="none" strike="noStrike" dirty="0" smtClean="0">
                          <a:effectLst/>
                        </a:rPr>
                        <a:t>1.2.3.7 Buscar </a:t>
                      </a:r>
                      <a:r>
                        <a:rPr lang="pt-BR" sz="1400" u="none" strike="noStrike" dirty="0">
                          <a:effectLst/>
                        </a:rPr>
                        <a:t>evidências de que o programa contempla </a:t>
                      </a:r>
                      <a:r>
                        <a:rPr lang="pt-BR" sz="1400" u="none" strike="noStrike" dirty="0" smtClean="0">
                          <a:effectLst/>
                        </a:rPr>
                        <a:t>transferência </a:t>
                      </a:r>
                      <a:r>
                        <a:rPr lang="pt-BR" sz="1400" u="none" strike="noStrike" dirty="0">
                          <a:effectLst/>
                        </a:rPr>
                        <a:t>de habilidades, quando mudança de porte de equipamento ou ano ou modelo , ou inclusão de automação/tecnologia na  operação do equipamento.</a:t>
                      </a:r>
                      <a:endParaRPr lang="pt-BR" sz="1400" b="0" i="0" u="none" strike="noStrike" dirty="0">
                        <a:solidFill>
                          <a:srgbClr val="1F497D"/>
                        </a:solidFill>
                        <a:effectLst/>
                        <a:latin typeface="Arial"/>
                      </a:endParaRPr>
                    </a:p>
                  </a:txBody>
                  <a:tcPr marL="0" marR="0" marT="0" marB="0" anchor="ctr"/>
                </a:tc>
              </a:tr>
              <a:tr h="482207">
                <a:tc>
                  <a:txBody>
                    <a:bodyPr/>
                    <a:lstStyle/>
                    <a:p>
                      <a:pPr algn="just" fontAlgn="ctr"/>
                      <a:r>
                        <a:rPr lang="pt-BR" sz="1400" u="none" strike="noStrike" dirty="0" smtClean="0">
                          <a:effectLst/>
                        </a:rPr>
                        <a:t>1.2.3.8 Verificar </a:t>
                      </a:r>
                      <a:r>
                        <a:rPr lang="pt-BR" sz="1400" u="none" strike="noStrike" dirty="0">
                          <a:effectLst/>
                        </a:rPr>
                        <a:t>listas de presenças, testes, certificados.</a:t>
                      </a:r>
                      <a:endParaRPr lang="pt-BR" sz="1400" b="0" i="0" u="none" strike="noStrike" dirty="0">
                        <a:solidFill>
                          <a:srgbClr val="1F497D"/>
                        </a:solidFill>
                        <a:effectLst/>
                        <a:latin typeface="Arial"/>
                      </a:endParaRPr>
                    </a:p>
                  </a:txBody>
                  <a:tcPr marL="0" marR="0" marT="0" marB="0" anchor="ctr"/>
                </a:tc>
              </a:tr>
            </a:tbl>
          </a:graphicData>
        </a:graphic>
      </p:graphicFrame>
      <p:pic>
        <p:nvPicPr>
          <p:cNvPr id="19865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68666"/>
            <a:ext cx="9144000" cy="122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9972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96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 y="560418"/>
            <a:ext cx="9036496"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47888848"/>
              </p:ext>
            </p:extLst>
          </p:nvPr>
        </p:nvGraphicFramePr>
        <p:xfrm>
          <a:off x="107505" y="2643758"/>
          <a:ext cx="8842649" cy="2384588"/>
        </p:xfrm>
        <a:graphic>
          <a:graphicData uri="http://schemas.openxmlformats.org/drawingml/2006/table">
            <a:tbl>
              <a:tblPr>
                <a:tableStyleId>{5C22544A-7EE6-4342-B048-85BDC9FD1C3A}</a:tableStyleId>
              </a:tblPr>
              <a:tblGrid>
                <a:gridCol w="8842649"/>
              </a:tblGrid>
              <a:tr h="1036199">
                <a:tc>
                  <a:txBody>
                    <a:bodyPr/>
                    <a:lstStyle/>
                    <a:p>
                      <a:pPr algn="just" fontAlgn="ctr"/>
                      <a:r>
                        <a:rPr lang="pt-BR" sz="1300" u="none" strike="noStrike" dirty="0" smtClean="0">
                          <a:effectLst/>
                        </a:rPr>
                        <a:t>1.3.1.1a</a:t>
                      </a:r>
                      <a:r>
                        <a:rPr lang="pt-BR" sz="1300" u="none" strike="noStrike" baseline="0" dirty="0" smtClean="0">
                          <a:effectLst/>
                        </a:rPr>
                        <a:t> </a:t>
                      </a:r>
                      <a:r>
                        <a:rPr lang="pt-BR" sz="1300" u="none" strike="noStrike" dirty="0" smtClean="0">
                          <a:effectLst/>
                        </a:rPr>
                        <a:t>Buscar </a:t>
                      </a:r>
                      <a:r>
                        <a:rPr lang="pt-BR" sz="1300" u="none" strike="noStrike" dirty="0">
                          <a:effectLst/>
                        </a:rPr>
                        <a:t>evidências de instruções escritas e relatórios formais para investigar acidentes de qualquer natureza: trabalho, trânsito, produto, instalações ou  processos como manutenção, limpeza, abastecimento, outros. O procedimento ou instrução escrita deve esclarecer quem deve reportar , como reportar e para quem. Quem deve investigar  e o processo de acompanhamento até o fechamento das ações corretivas. </a:t>
                      </a:r>
                      <a:endParaRPr lang="pt-BR" sz="1300" b="0" i="0" u="none" strike="noStrike" dirty="0">
                        <a:solidFill>
                          <a:srgbClr val="1F497D"/>
                        </a:solidFill>
                        <a:effectLst/>
                        <a:latin typeface="Arial"/>
                      </a:endParaRPr>
                    </a:p>
                  </a:txBody>
                  <a:tcPr marL="0" marR="0" marT="0" marB="0" anchor="ctr"/>
                </a:tc>
              </a:tr>
              <a:tr h="777150">
                <a:tc>
                  <a:txBody>
                    <a:bodyPr/>
                    <a:lstStyle/>
                    <a:p>
                      <a:pPr algn="just" fontAlgn="ctr"/>
                      <a:r>
                        <a:rPr lang="pt-BR" sz="1300" u="none" strike="noStrike" dirty="0" smtClean="0">
                          <a:effectLst/>
                        </a:rPr>
                        <a:t>1.3.1.1b Verificar </a:t>
                      </a:r>
                      <a:r>
                        <a:rPr lang="pt-BR" sz="1300" u="none" strike="noStrike" dirty="0">
                          <a:effectLst/>
                        </a:rPr>
                        <a:t>se os incidentes ou quase acidentes também são registrados e investigados com o mesmo rigor dos acidentes. A coleta e análise de dados podem indicar meios para melhorar o serviço e identificar causas de eventual diminuição de segurança ou qualidade antes que se torne uma questão emergencial.</a:t>
                      </a:r>
                      <a:endParaRPr lang="pt-BR" sz="1300" b="0" i="0" u="none" strike="noStrike" dirty="0">
                        <a:solidFill>
                          <a:srgbClr val="1F497D"/>
                        </a:solidFill>
                        <a:effectLst/>
                        <a:latin typeface="Arial"/>
                      </a:endParaRPr>
                    </a:p>
                  </a:txBody>
                  <a:tcPr marL="0" marR="0" marT="0" marB="0" anchor="ctr"/>
                </a:tc>
              </a:tr>
              <a:tr h="571239">
                <a:tc>
                  <a:txBody>
                    <a:bodyPr/>
                    <a:lstStyle/>
                    <a:p>
                      <a:pPr algn="just" fontAlgn="ctr"/>
                      <a:r>
                        <a:rPr lang="pt-BR" sz="1300" u="none" strike="noStrike" dirty="0" smtClean="0">
                          <a:effectLst/>
                        </a:rPr>
                        <a:t>1.3.1.1c Verificar </a:t>
                      </a:r>
                      <a:r>
                        <a:rPr lang="pt-BR" sz="1300" u="none" strike="noStrike" dirty="0">
                          <a:effectLst/>
                        </a:rPr>
                        <a:t>se  as não conformidades abrangem condições inseguras do ambiente ou da operação</a:t>
                      </a:r>
                      <a:endParaRPr lang="pt-BR" sz="13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68372479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07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0" y="560418"/>
            <a:ext cx="9126692" cy="46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7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70" y="1013008"/>
            <a:ext cx="9126692"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790958138"/>
              </p:ext>
            </p:extLst>
          </p:nvPr>
        </p:nvGraphicFramePr>
        <p:xfrm>
          <a:off x="1331640" y="2393732"/>
          <a:ext cx="4968552" cy="2449193"/>
        </p:xfrm>
        <a:graphic>
          <a:graphicData uri="http://schemas.openxmlformats.org/drawingml/2006/table">
            <a:tbl>
              <a:tblPr>
                <a:tableStyleId>{5C22544A-7EE6-4342-B048-85BDC9FD1C3A}</a:tableStyleId>
              </a:tblPr>
              <a:tblGrid>
                <a:gridCol w="4968552"/>
              </a:tblGrid>
              <a:tr h="979677">
                <a:tc>
                  <a:txBody>
                    <a:bodyPr/>
                    <a:lstStyle/>
                    <a:p>
                      <a:pPr algn="just" fontAlgn="ctr"/>
                      <a:r>
                        <a:rPr lang="pt-BR" sz="1400" u="none" strike="noStrike" dirty="0" smtClean="0">
                          <a:effectLst/>
                        </a:rPr>
                        <a:t>1.3.1.1d</a:t>
                      </a:r>
                      <a:r>
                        <a:rPr lang="pt-BR" sz="1400" u="none" strike="noStrike" baseline="0" dirty="0" smtClean="0">
                          <a:effectLst/>
                        </a:rPr>
                        <a:t> </a:t>
                      </a:r>
                      <a:r>
                        <a:rPr lang="pt-BR" sz="1400" u="none" strike="noStrike" dirty="0" smtClean="0">
                          <a:effectLst/>
                        </a:rPr>
                        <a:t>Verificar </a:t>
                      </a:r>
                      <a:r>
                        <a:rPr lang="pt-BR" sz="1400" u="none" strike="noStrike" dirty="0">
                          <a:effectLst/>
                        </a:rPr>
                        <a:t>se não conformidades ligadas </a:t>
                      </a:r>
                      <a:r>
                        <a:rPr lang="pt-BR" sz="1400" u="none" strike="noStrike" dirty="0" smtClean="0">
                          <a:effectLst/>
                        </a:rPr>
                        <a:t>  a  </a:t>
                      </a:r>
                      <a:r>
                        <a:rPr lang="pt-BR" sz="1400" u="none" strike="noStrike" dirty="0">
                          <a:effectLst/>
                        </a:rPr>
                        <a:t>multas, autos de infrações e resultado de fiscalizações também tem suas causas investigadas.</a:t>
                      </a:r>
                      <a:endParaRPr lang="pt-BR" sz="1400" b="0" i="0" u="none" strike="noStrike" dirty="0">
                        <a:solidFill>
                          <a:srgbClr val="1F497D"/>
                        </a:solidFill>
                        <a:effectLst/>
                        <a:latin typeface="Arial"/>
                      </a:endParaRPr>
                    </a:p>
                  </a:txBody>
                  <a:tcPr marL="0" marR="0" marT="0" marB="0" anchor="ctr"/>
                </a:tc>
              </a:tr>
              <a:tr h="489839">
                <a:tc>
                  <a:txBody>
                    <a:bodyPr/>
                    <a:lstStyle/>
                    <a:p>
                      <a:pPr algn="just" fontAlgn="ctr"/>
                      <a:r>
                        <a:rPr lang="pt-BR" sz="1400" u="none" strike="noStrike" dirty="0" smtClean="0">
                          <a:effectLst/>
                        </a:rPr>
                        <a:t>1.3.1.1e Verificar </a:t>
                      </a:r>
                      <a:r>
                        <a:rPr lang="pt-BR" sz="1400" u="none" strike="noStrike" dirty="0">
                          <a:effectLst/>
                        </a:rPr>
                        <a:t>se há instruções para investigar desvios na qualidade do produto.                                                                                                                       </a:t>
                      </a:r>
                      <a:endParaRPr lang="pt-BR" sz="1400" b="0" i="0" u="none" strike="noStrike" dirty="0">
                        <a:solidFill>
                          <a:srgbClr val="1F497D"/>
                        </a:solidFill>
                        <a:effectLst/>
                        <a:latin typeface="Arial"/>
                      </a:endParaRPr>
                    </a:p>
                  </a:txBody>
                  <a:tcPr marL="0" marR="0" marT="0" marB="0" anchor="ctr"/>
                </a:tc>
              </a:tr>
              <a:tr h="979677">
                <a:tc>
                  <a:txBody>
                    <a:bodyPr/>
                    <a:lstStyle/>
                    <a:p>
                      <a:pPr algn="just" fontAlgn="ctr"/>
                      <a:r>
                        <a:rPr lang="pt-BR" sz="1400" u="none" strike="noStrike" dirty="0" smtClean="0">
                          <a:effectLst/>
                        </a:rPr>
                        <a:t>1.3.1.1f Verificar </a:t>
                      </a:r>
                      <a:r>
                        <a:rPr lang="pt-BR" sz="1400" u="none" strike="noStrike" dirty="0">
                          <a:effectLst/>
                        </a:rPr>
                        <a:t>se o aspecto documentos de transporte está contemplado no procedimento ou </a:t>
                      </a:r>
                      <a:r>
                        <a:rPr lang="pt-BR" sz="1400" u="none" strike="noStrike" dirty="0" smtClean="0">
                          <a:effectLst/>
                        </a:rPr>
                        <a:t>instruções </a:t>
                      </a:r>
                      <a:r>
                        <a:rPr lang="pt-BR" sz="1400" u="none" strike="noStrike" dirty="0">
                          <a:effectLst/>
                        </a:rPr>
                        <a:t>para abertura de não conformidades e investigação das causas. </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62964345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8" y="560418"/>
            <a:ext cx="9126692" cy="47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29"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08" y="1008469"/>
            <a:ext cx="9126692"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4161502937"/>
              </p:ext>
            </p:extLst>
          </p:nvPr>
        </p:nvGraphicFramePr>
        <p:xfrm>
          <a:off x="1259632" y="2500689"/>
          <a:ext cx="5112568" cy="2417988"/>
        </p:xfrm>
        <a:graphic>
          <a:graphicData uri="http://schemas.openxmlformats.org/drawingml/2006/table">
            <a:tbl>
              <a:tblPr>
                <a:tableStyleId>{5C22544A-7EE6-4342-B048-85BDC9FD1C3A}</a:tableStyleId>
              </a:tblPr>
              <a:tblGrid>
                <a:gridCol w="5112568"/>
              </a:tblGrid>
              <a:tr h="704172">
                <a:tc>
                  <a:txBody>
                    <a:bodyPr/>
                    <a:lstStyle/>
                    <a:p>
                      <a:pPr algn="just" fontAlgn="ctr"/>
                      <a:r>
                        <a:rPr lang="pt-BR" sz="1400" dirty="0" smtClean="0"/>
                        <a:t>1.3.1.1g</a:t>
                      </a:r>
                      <a:r>
                        <a:rPr lang="pt-BR" sz="1400" baseline="0" dirty="0" smtClean="0"/>
                        <a:t> </a:t>
                      </a:r>
                      <a:r>
                        <a:rPr lang="pt-BR" sz="1400" dirty="0" smtClean="0"/>
                        <a:t>Verificar </a:t>
                      </a:r>
                      <a:r>
                        <a:rPr lang="pt-BR" sz="1400" dirty="0"/>
                        <a:t>se o procedimento contempla instruções para emplacamento, identificação e sinalização de unidades de transporte.</a:t>
                      </a:r>
                    </a:p>
                  </a:txBody>
                  <a:tcPr marL="0" marR="0" marT="0" marB="0" anchor="ctr"/>
                </a:tc>
              </a:tr>
              <a:tr h="1142544">
                <a:tc>
                  <a:txBody>
                    <a:bodyPr/>
                    <a:lstStyle/>
                    <a:p>
                      <a:pPr algn="just" fontAlgn="ctr"/>
                      <a:r>
                        <a:rPr lang="pt-BR" sz="1400" dirty="0" smtClean="0"/>
                        <a:t>1.3.1.1h Verificar </a:t>
                      </a:r>
                      <a:r>
                        <a:rPr lang="pt-BR" sz="1400" dirty="0"/>
                        <a:t>se  no procedimento cobre  instruções sobre os recibos  de retirada ou entrega ( RIE).de </a:t>
                      </a:r>
                      <a:r>
                        <a:rPr lang="pt-BR" sz="1400" dirty="0" smtClean="0"/>
                        <a:t>container  </a:t>
                      </a:r>
                      <a:r>
                        <a:rPr lang="pt-BR" sz="1400" dirty="0"/>
                        <a:t>, </a:t>
                      </a:r>
                      <a:r>
                        <a:rPr lang="pt-BR" sz="1400" dirty="0" err="1" smtClean="0"/>
                        <a:t>isotanques</a:t>
                      </a:r>
                      <a:r>
                        <a:rPr lang="pt-BR" sz="1400" dirty="0" smtClean="0"/>
                        <a:t>,  </a:t>
                      </a:r>
                      <a:r>
                        <a:rPr lang="pt-BR" sz="1400" dirty="0"/>
                        <a:t>Ex. importações, exportações, cabotagem. Toda vez que existir uma transferência de responsabilidade sobre uso do equipamento em questão.</a:t>
                      </a:r>
                    </a:p>
                  </a:txBody>
                  <a:tcPr marL="0" marR="0" marT="0" marB="0" anchor="ctr"/>
                </a:tc>
              </a:tr>
              <a:tr h="571272">
                <a:tc>
                  <a:txBody>
                    <a:bodyPr/>
                    <a:lstStyle/>
                    <a:p>
                      <a:pPr algn="just" fontAlgn="ctr"/>
                      <a:r>
                        <a:rPr lang="pt-BR" sz="1400" dirty="0" smtClean="0"/>
                        <a:t>1.3.1.1i</a:t>
                      </a:r>
                      <a:r>
                        <a:rPr lang="pt-BR" sz="1400" baseline="0" dirty="0" smtClean="0"/>
                        <a:t> </a:t>
                      </a:r>
                      <a:r>
                        <a:rPr lang="pt-BR" sz="1400" dirty="0" smtClean="0"/>
                        <a:t>Verificar </a:t>
                      </a:r>
                      <a:r>
                        <a:rPr lang="pt-BR" sz="1400" dirty="0"/>
                        <a:t>se o </a:t>
                      </a:r>
                      <a:r>
                        <a:rPr lang="pt-BR" sz="1400" dirty="0" smtClean="0"/>
                        <a:t>procedimento </a:t>
                      </a:r>
                      <a:r>
                        <a:rPr lang="pt-BR" sz="1400" dirty="0"/>
                        <a:t>contempla investigação de eventos de atraso na coleta ou entrega da carga.</a:t>
                      </a:r>
                    </a:p>
                  </a:txBody>
                  <a:tcPr marL="0" marR="0" marT="0" marB="0" anchor="ctr"/>
                </a:tc>
              </a:tr>
            </a:tbl>
          </a:graphicData>
        </a:graphic>
      </p:graphicFrame>
    </p:spTree>
    <p:extLst>
      <p:ext uri="{BB962C8B-B14F-4D97-AF65-F5344CB8AC3E}">
        <p14:creationId xmlns:p14="http://schemas.microsoft.com/office/powerpoint/2010/main" val="331756866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8" y="537782"/>
            <a:ext cx="9126692" cy="40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7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8" y="929824"/>
            <a:ext cx="9144000" cy="165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890691973"/>
              </p:ext>
            </p:extLst>
          </p:nvPr>
        </p:nvGraphicFramePr>
        <p:xfrm>
          <a:off x="107504" y="2742012"/>
          <a:ext cx="8856984" cy="2380528"/>
        </p:xfrm>
        <a:graphic>
          <a:graphicData uri="http://schemas.openxmlformats.org/drawingml/2006/table">
            <a:tbl>
              <a:tblPr>
                <a:tableStyleId>{5C22544A-7EE6-4342-B048-85BDC9FD1C3A}</a:tableStyleId>
              </a:tblPr>
              <a:tblGrid>
                <a:gridCol w="8856984"/>
              </a:tblGrid>
              <a:tr h="395911">
                <a:tc>
                  <a:txBody>
                    <a:bodyPr/>
                    <a:lstStyle/>
                    <a:p>
                      <a:pPr algn="just" fontAlgn="ctr"/>
                      <a:r>
                        <a:rPr lang="pt-BR" sz="1400" u="none" strike="noStrike" dirty="0" smtClean="0">
                          <a:effectLst/>
                        </a:rPr>
                        <a:t>1.3.1.2</a:t>
                      </a:r>
                      <a:r>
                        <a:rPr lang="pt-BR" sz="1400" u="none" strike="noStrike" baseline="0" dirty="0" smtClean="0">
                          <a:effectLst/>
                        </a:rPr>
                        <a:t> </a:t>
                      </a:r>
                      <a:r>
                        <a:rPr lang="pt-BR" sz="1400" u="none" strike="noStrike" dirty="0" smtClean="0">
                          <a:effectLst/>
                        </a:rPr>
                        <a:t>Procurar </a:t>
                      </a:r>
                      <a:r>
                        <a:rPr lang="pt-BR" sz="1400" u="none" strike="noStrike" dirty="0">
                          <a:effectLst/>
                        </a:rPr>
                        <a:t>evidências documentais de que ações apropriadas imediatas são tomadas quando da emissão de um relatório de não conformidade. </a:t>
                      </a:r>
                      <a:endParaRPr lang="pt-BR" sz="1400" b="0" i="0" u="none" strike="noStrike" dirty="0">
                        <a:solidFill>
                          <a:srgbClr val="1F497D"/>
                        </a:solidFill>
                        <a:effectLst/>
                        <a:latin typeface="Arial"/>
                      </a:endParaRPr>
                    </a:p>
                  </a:txBody>
                  <a:tcPr marL="0" marR="0" marT="0" marB="0" anchor="ctr"/>
                </a:tc>
              </a:tr>
              <a:tr h="515314">
                <a:tc>
                  <a:txBody>
                    <a:bodyPr/>
                    <a:lstStyle/>
                    <a:p>
                      <a:pPr algn="just" fontAlgn="ctr"/>
                      <a:r>
                        <a:rPr lang="pt-BR" sz="1400" u="none" strike="noStrike" dirty="0" smtClean="0">
                          <a:effectLst/>
                        </a:rPr>
                        <a:t>1.3.1.3</a:t>
                      </a:r>
                      <a:r>
                        <a:rPr lang="pt-BR" sz="1400" u="none" strike="noStrike" baseline="0" dirty="0" smtClean="0">
                          <a:effectLst/>
                        </a:rPr>
                        <a:t> </a:t>
                      </a:r>
                      <a:r>
                        <a:rPr lang="pt-BR" sz="1400" u="none" strike="noStrike" dirty="0" smtClean="0">
                          <a:effectLst/>
                        </a:rPr>
                        <a:t>Verificar </a:t>
                      </a:r>
                      <a:r>
                        <a:rPr lang="pt-BR" sz="1400" u="none" strike="noStrike" dirty="0">
                          <a:effectLst/>
                        </a:rPr>
                        <a:t>nos registros se é um padrão comum  a notificação imediata dos eventos e a formalização do mesmo num prazo de até 24 horas a partir de sua detecção. </a:t>
                      </a:r>
                      <a:endParaRPr lang="pt-BR" sz="1400" b="0" i="0" u="none" strike="noStrike" dirty="0">
                        <a:solidFill>
                          <a:srgbClr val="1F497D"/>
                        </a:solidFill>
                        <a:effectLst/>
                        <a:latin typeface="Arial"/>
                      </a:endParaRPr>
                    </a:p>
                  </a:txBody>
                  <a:tcPr marL="0" marR="0" marT="0" marB="0" anchor="ctr"/>
                </a:tc>
              </a:tr>
              <a:tr h="1011774">
                <a:tc>
                  <a:txBody>
                    <a:bodyPr/>
                    <a:lstStyle/>
                    <a:p>
                      <a:pPr algn="just" fontAlgn="ctr"/>
                      <a:r>
                        <a:rPr lang="pt-BR" sz="1400" u="none" strike="noStrike" dirty="0" smtClean="0">
                          <a:effectLst/>
                        </a:rPr>
                        <a:t>1.3.1.4 Para </a:t>
                      </a:r>
                      <a:r>
                        <a:rPr lang="pt-BR" sz="1400" u="none" strike="noStrike" dirty="0">
                          <a:effectLst/>
                        </a:rPr>
                        <a:t>todas as não conformidades, um relatório deve ser preparado pela gerência responsável. Não conformidades graves relacionadas à segurança devem ser encaminhadas à alta direção. O auditor buscar evidências de que a empresa emite um relatório consolidando todas as RNC emitidas e investigadas e  se a distribuição contempla todas as áreas envolvidas na questão e na solução do problema.</a:t>
                      </a:r>
                      <a:endParaRPr lang="pt-BR" sz="1400" b="0" i="0" u="none" strike="noStrike" dirty="0">
                        <a:solidFill>
                          <a:srgbClr val="1F497D"/>
                        </a:solidFill>
                        <a:effectLst/>
                        <a:latin typeface="Arial"/>
                      </a:endParaRPr>
                    </a:p>
                  </a:txBody>
                  <a:tcPr marL="0" marR="0" marT="0" marB="0" anchor="ctr"/>
                </a:tc>
              </a:tr>
              <a:tr h="351921">
                <a:tc>
                  <a:txBody>
                    <a:bodyPr/>
                    <a:lstStyle/>
                    <a:p>
                      <a:pPr algn="just" fontAlgn="ctr"/>
                      <a:r>
                        <a:rPr lang="pt-BR" sz="1400" u="none" strike="noStrike" dirty="0" smtClean="0">
                          <a:effectLst/>
                        </a:rPr>
                        <a:t>1.3.1.5 Verificar  </a:t>
                      </a:r>
                      <a:r>
                        <a:rPr lang="pt-BR" sz="1400" u="none" strike="noStrike" dirty="0">
                          <a:effectLst/>
                        </a:rPr>
                        <a:t>nos registros ( lista de distribuição) se o responsável é devidamente informado de todas as não conformidade.  </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7442655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37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7201"/>
            <a:ext cx="9144000" cy="166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362039308"/>
              </p:ext>
            </p:extLst>
          </p:nvPr>
        </p:nvGraphicFramePr>
        <p:xfrm>
          <a:off x="179512" y="2294822"/>
          <a:ext cx="8784976" cy="2563502"/>
        </p:xfrm>
        <a:graphic>
          <a:graphicData uri="http://schemas.openxmlformats.org/drawingml/2006/table">
            <a:tbl>
              <a:tblPr>
                <a:tableStyleId>{5C22544A-7EE6-4342-B048-85BDC9FD1C3A}</a:tableStyleId>
              </a:tblPr>
              <a:tblGrid>
                <a:gridCol w="8784976"/>
              </a:tblGrid>
              <a:tr h="434032">
                <a:tc>
                  <a:txBody>
                    <a:bodyPr/>
                    <a:lstStyle/>
                    <a:p>
                      <a:pPr algn="just" fontAlgn="ctr"/>
                      <a:r>
                        <a:rPr lang="pt-BR" sz="1400" u="none" strike="noStrike" dirty="0" smtClean="0">
                          <a:effectLst/>
                        </a:rPr>
                        <a:t>1.3.1.6a</a:t>
                      </a:r>
                      <a:r>
                        <a:rPr lang="pt-BR" sz="1400" u="none" strike="noStrike" baseline="0" dirty="0" smtClean="0">
                          <a:effectLst/>
                        </a:rPr>
                        <a:t> </a:t>
                      </a:r>
                      <a:r>
                        <a:rPr lang="pt-BR" sz="1400" u="none" strike="noStrike" dirty="0" smtClean="0">
                          <a:effectLst/>
                        </a:rPr>
                        <a:t>As </a:t>
                      </a:r>
                      <a:r>
                        <a:rPr lang="pt-BR" sz="1400" u="none" strike="noStrike" dirty="0">
                          <a:effectLst/>
                        </a:rPr>
                        <a:t>investigações das não conformidades devem  identificar as causas prováveis ou contribuintes para identificar a causa-raiz. </a:t>
                      </a:r>
                      <a:endParaRPr lang="pt-BR" sz="1400" b="0" i="0" u="none" strike="noStrike" dirty="0">
                        <a:solidFill>
                          <a:srgbClr val="1F497D"/>
                        </a:solidFill>
                        <a:effectLst/>
                        <a:latin typeface="Arial"/>
                      </a:endParaRPr>
                    </a:p>
                  </a:txBody>
                  <a:tcPr marL="0" marR="0" marT="0" marB="0" anchor="ctr"/>
                </a:tc>
              </a:tr>
              <a:tr h="1641184">
                <a:tc>
                  <a:txBody>
                    <a:bodyPr/>
                    <a:lstStyle/>
                    <a:p>
                      <a:pPr algn="just" fontAlgn="ctr"/>
                      <a:r>
                        <a:rPr lang="pt-BR" sz="1400" u="none" strike="noStrike" dirty="0" smtClean="0">
                          <a:effectLst/>
                        </a:rPr>
                        <a:t>1.3.1.6b Técnicas </a:t>
                      </a:r>
                      <a:r>
                        <a:rPr lang="pt-BR" sz="1400" u="none" strike="noStrike" dirty="0">
                          <a:effectLst/>
                        </a:rPr>
                        <a:t>reconhecidas podem ser usadas para identificar a causa raiz, como por exemplo, árvore de causa de falhas, diagrama de Ishikawa, Seis M`s ou seis </a:t>
                      </a:r>
                      <a:r>
                        <a:rPr lang="pt-BR" sz="1400" u="none" strike="noStrike" dirty="0" err="1">
                          <a:effectLst/>
                        </a:rPr>
                        <a:t>W´s</a:t>
                      </a:r>
                      <a:r>
                        <a:rPr lang="pt-BR" sz="1400" u="none" strike="noStrike" dirty="0">
                          <a:effectLst/>
                        </a:rPr>
                        <a:t> , não limitadas a estas metodologias. Verificar se o processo de investigação verticaliza na busca das causas das ocorrências. Checar relatórios de não conformidades cujos processos já tenham sido encerrados, verificando se o procedimento de investigação foi totalmente </a:t>
                      </a:r>
                      <a:r>
                        <a:rPr lang="pt-BR" sz="1400" u="none" strike="noStrike" dirty="0" err="1">
                          <a:effectLst/>
                        </a:rPr>
                        <a:t>concluído.As</a:t>
                      </a:r>
                      <a:r>
                        <a:rPr lang="pt-BR" sz="1400" u="none" strike="noStrike" dirty="0">
                          <a:effectLst/>
                        </a:rPr>
                        <a:t> investigações devem identificar as causas-raiz  ou primárias, sem esta identificação o plano de ações pode levar a ações ineficazes, porque a  origem do problema não é atacada.</a:t>
                      </a:r>
                      <a:endParaRPr lang="pt-BR" sz="1400" b="0" i="0" u="none" strike="noStrike" dirty="0">
                        <a:solidFill>
                          <a:srgbClr val="1F497D"/>
                        </a:solidFill>
                        <a:effectLst/>
                        <a:latin typeface="Arial"/>
                      </a:endParaRPr>
                    </a:p>
                  </a:txBody>
                  <a:tcPr marL="0" marR="0" marT="0" marB="0" anchor="ctr"/>
                </a:tc>
              </a:tr>
              <a:tr h="488286">
                <a:tc>
                  <a:txBody>
                    <a:bodyPr/>
                    <a:lstStyle/>
                    <a:p>
                      <a:pPr algn="just" fontAlgn="ctr"/>
                      <a:r>
                        <a:rPr lang="pt-BR" sz="1400" u="none" strike="noStrike" dirty="0" smtClean="0">
                          <a:effectLst/>
                        </a:rPr>
                        <a:t>1.3.1.6c Verificar </a:t>
                      </a:r>
                      <a:r>
                        <a:rPr lang="pt-BR" sz="1400" u="none" strike="noStrike" dirty="0">
                          <a:effectLst/>
                        </a:rPr>
                        <a:t>se para cada  causa atribuída há plano de ações para elimina-la. E se há uma análise posterior da efetividade da ação.                                                                                                       .                                                                                               </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9621975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4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36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91238"/>
            <a:ext cx="9144000" cy="139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031182544"/>
              </p:ext>
            </p:extLst>
          </p:nvPr>
        </p:nvGraphicFramePr>
        <p:xfrm>
          <a:off x="1331640" y="2463738"/>
          <a:ext cx="4968552" cy="2109568"/>
        </p:xfrm>
        <a:graphic>
          <a:graphicData uri="http://schemas.openxmlformats.org/drawingml/2006/table">
            <a:tbl>
              <a:tblPr>
                <a:tableStyleId>{5C22544A-7EE6-4342-B048-85BDC9FD1C3A}</a:tableStyleId>
              </a:tblPr>
              <a:tblGrid>
                <a:gridCol w="4968552"/>
              </a:tblGrid>
              <a:tr h="913592">
                <a:tc>
                  <a:txBody>
                    <a:bodyPr/>
                    <a:lstStyle/>
                    <a:p>
                      <a:pPr algn="just" fontAlgn="ctr"/>
                      <a:r>
                        <a:rPr lang="pt-BR" sz="1400" u="none" strike="noStrike" dirty="0" smtClean="0">
                          <a:effectLst/>
                        </a:rPr>
                        <a:t>1.3.1.7 Verificar </a:t>
                      </a:r>
                      <a:r>
                        <a:rPr lang="pt-BR" sz="1400" u="none" strike="noStrike" dirty="0">
                          <a:effectLst/>
                        </a:rPr>
                        <a:t>se caso de uma investigação revele a necessidade de mudança de um procedimento, ela tenha sido realizada e acompanhada. </a:t>
                      </a:r>
                      <a:endParaRPr lang="pt-BR" sz="1400" b="0" i="0" u="none" strike="noStrike" dirty="0">
                        <a:solidFill>
                          <a:srgbClr val="1F497D"/>
                        </a:solidFill>
                        <a:effectLst/>
                        <a:latin typeface="Arial"/>
                      </a:endParaRPr>
                    </a:p>
                  </a:txBody>
                  <a:tcPr marL="0" marR="0" marT="0" marB="0" anchor="ctr"/>
                </a:tc>
              </a:tr>
              <a:tr h="1195976">
                <a:tc>
                  <a:txBody>
                    <a:bodyPr/>
                    <a:lstStyle/>
                    <a:p>
                      <a:pPr algn="just" fontAlgn="ctr"/>
                      <a:r>
                        <a:rPr lang="pt-BR" sz="1400" u="none" strike="noStrike" dirty="0" smtClean="0">
                          <a:effectLst/>
                        </a:rPr>
                        <a:t>1.3.1.8 Verificar </a:t>
                      </a:r>
                      <a:r>
                        <a:rPr lang="pt-BR" sz="1400" u="none" strike="noStrike" dirty="0">
                          <a:effectLst/>
                        </a:rPr>
                        <a:t>em registros se o cliente é informado quando há acidentes com o produto e se isto é feito de forma rotineira. Se for apenas incidentalmente  esta questão deve receber resposta negativa.</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40935083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58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4894"/>
            <a:ext cx="9144000" cy="222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763998596"/>
              </p:ext>
            </p:extLst>
          </p:nvPr>
        </p:nvGraphicFramePr>
        <p:xfrm>
          <a:off x="107504" y="2841780"/>
          <a:ext cx="8928992" cy="2238916"/>
        </p:xfrm>
        <a:graphic>
          <a:graphicData uri="http://schemas.openxmlformats.org/drawingml/2006/table">
            <a:tbl>
              <a:tblPr>
                <a:tableStyleId>{5C22544A-7EE6-4342-B048-85BDC9FD1C3A}</a:tableStyleId>
              </a:tblPr>
              <a:tblGrid>
                <a:gridCol w="8928992"/>
              </a:tblGrid>
              <a:tr h="491063">
                <a:tc>
                  <a:txBody>
                    <a:bodyPr/>
                    <a:lstStyle/>
                    <a:p>
                      <a:pPr algn="just" fontAlgn="ctr"/>
                      <a:r>
                        <a:rPr lang="pt-BR" sz="1400" u="none" strike="noStrike" dirty="0" smtClean="0">
                          <a:effectLst/>
                        </a:rPr>
                        <a:t>1.3.2.1 Verificar </a:t>
                      </a:r>
                      <a:r>
                        <a:rPr lang="pt-BR" sz="1400" u="none" strike="noStrike" dirty="0">
                          <a:effectLst/>
                        </a:rPr>
                        <a:t>se a empresa está registrando as medições de desempenho determinadas no item "Indicadores"   , por local avaliado.</a:t>
                      </a:r>
                      <a:endParaRPr lang="pt-BR" sz="1400" b="0" i="0" u="none" strike="noStrike" dirty="0">
                        <a:solidFill>
                          <a:srgbClr val="1F497D"/>
                        </a:solidFill>
                        <a:effectLst/>
                        <a:latin typeface="Arial"/>
                      </a:endParaRPr>
                    </a:p>
                  </a:txBody>
                  <a:tcPr marL="0" marR="0" marT="0" marB="0" anchor="ctr"/>
                </a:tc>
              </a:tr>
              <a:tr h="274663">
                <a:tc>
                  <a:txBody>
                    <a:bodyPr/>
                    <a:lstStyle/>
                    <a:p>
                      <a:pPr algn="just" fontAlgn="ctr"/>
                      <a:r>
                        <a:rPr lang="pt-BR" sz="1400" u="none" strike="noStrike" dirty="0" smtClean="0">
                          <a:effectLst/>
                        </a:rPr>
                        <a:t>1.3.2.2 Verificar </a:t>
                      </a:r>
                      <a:r>
                        <a:rPr lang="pt-BR" sz="1400" u="none" strike="noStrike" dirty="0">
                          <a:effectLst/>
                        </a:rPr>
                        <a:t>se o processo está disponível no local avaliado.</a:t>
                      </a:r>
                      <a:endParaRPr lang="pt-BR" sz="1400" b="0" i="0" u="none" strike="noStrike" dirty="0">
                        <a:solidFill>
                          <a:srgbClr val="1F497D"/>
                        </a:solidFill>
                        <a:effectLst/>
                        <a:latin typeface="Arial"/>
                      </a:endParaRPr>
                    </a:p>
                  </a:txBody>
                  <a:tcPr marL="0" marR="0" marT="0" marB="0" anchor="ctr"/>
                </a:tc>
              </a:tr>
              <a:tr h="399509">
                <a:tc>
                  <a:txBody>
                    <a:bodyPr/>
                    <a:lstStyle/>
                    <a:p>
                      <a:pPr algn="just" fontAlgn="ctr"/>
                      <a:r>
                        <a:rPr lang="pt-BR" sz="1400" u="none" strike="noStrike" dirty="0" smtClean="0">
                          <a:effectLst/>
                        </a:rPr>
                        <a:t>1.3.2.3 Verificar </a:t>
                      </a:r>
                      <a:r>
                        <a:rPr lang="pt-BR" sz="1400" u="none" strike="noStrike" dirty="0">
                          <a:effectLst/>
                        </a:rPr>
                        <a:t>se as metas acordadas com os  clientes  foram atingidas.</a:t>
                      </a:r>
                      <a:endParaRPr lang="pt-BR" sz="1400" b="0" i="0" u="none" strike="noStrike" dirty="0">
                        <a:solidFill>
                          <a:srgbClr val="1F497D"/>
                        </a:solidFill>
                        <a:effectLst/>
                        <a:latin typeface="Arial"/>
                      </a:endParaRPr>
                    </a:p>
                  </a:txBody>
                  <a:tcPr marL="0" marR="0" marT="0" marB="0" anchor="ctr"/>
                </a:tc>
              </a:tr>
              <a:tr h="474417">
                <a:tc>
                  <a:txBody>
                    <a:bodyPr/>
                    <a:lstStyle/>
                    <a:p>
                      <a:pPr algn="just" fontAlgn="ctr"/>
                      <a:r>
                        <a:rPr lang="pt-BR" sz="1400" u="none" strike="noStrike" dirty="0" smtClean="0">
                          <a:effectLst/>
                        </a:rPr>
                        <a:t>1.3.2.4 Verificar </a:t>
                      </a:r>
                      <a:r>
                        <a:rPr lang="pt-BR" sz="1400" u="none" strike="noStrike" dirty="0">
                          <a:effectLst/>
                        </a:rPr>
                        <a:t>se clientes recebem informes de indicadores em reuniões de avaliação de desempenho ou outra forma.</a:t>
                      </a:r>
                      <a:endParaRPr lang="pt-BR" sz="1400" b="0" i="0" u="none" strike="noStrike" dirty="0">
                        <a:solidFill>
                          <a:srgbClr val="1F497D"/>
                        </a:solidFill>
                        <a:effectLst/>
                        <a:latin typeface="Arial"/>
                      </a:endParaRPr>
                    </a:p>
                  </a:txBody>
                  <a:tcPr marL="0" marR="0" marT="0" marB="0" anchor="ctr"/>
                </a:tc>
              </a:tr>
              <a:tr h="599264">
                <a:tc>
                  <a:txBody>
                    <a:bodyPr/>
                    <a:lstStyle/>
                    <a:p>
                      <a:pPr algn="just" fontAlgn="ctr"/>
                      <a:r>
                        <a:rPr lang="pt-BR" sz="1400" u="none" strike="noStrike" dirty="0" smtClean="0">
                          <a:effectLst/>
                        </a:rPr>
                        <a:t>1.2.3.5 Os </a:t>
                      </a:r>
                      <a:r>
                        <a:rPr lang="pt-BR" sz="1400" u="none" strike="noStrike" dirty="0">
                          <a:effectLst/>
                        </a:rPr>
                        <a:t>indicadores de segurança são obrigatórios para empresas de qualquer risco e porte, que possuam empregados pelo regime CLT, conforme NR 4 quadros III e IV.</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6786284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6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5" y="560418"/>
            <a:ext cx="9144000" cy="215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459425253"/>
              </p:ext>
            </p:extLst>
          </p:nvPr>
        </p:nvGraphicFramePr>
        <p:xfrm>
          <a:off x="1259632" y="2771267"/>
          <a:ext cx="5040560" cy="2346960"/>
        </p:xfrm>
        <a:graphic>
          <a:graphicData uri="http://schemas.openxmlformats.org/drawingml/2006/table">
            <a:tbl>
              <a:tblPr>
                <a:tableStyleId>{5C22544A-7EE6-4342-B048-85BDC9FD1C3A}</a:tableStyleId>
              </a:tblPr>
              <a:tblGrid>
                <a:gridCol w="5040560"/>
              </a:tblGrid>
              <a:tr h="371475">
                <a:tc>
                  <a:txBody>
                    <a:bodyPr/>
                    <a:lstStyle/>
                    <a:p>
                      <a:pPr algn="l" fontAlgn="ctr"/>
                      <a:r>
                        <a:rPr lang="pt-BR" sz="1400" u="none" strike="noStrike" dirty="0" smtClean="0">
                          <a:effectLst/>
                        </a:rPr>
                        <a:t>1.4.1.1 Verificar </a:t>
                      </a:r>
                      <a:r>
                        <a:rPr lang="pt-BR" sz="1400" u="none" strike="noStrike" dirty="0">
                          <a:effectLst/>
                        </a:rPr>
                        <a:t>evidências no sistema de gestão de recursos humanos na empresa.</a:t>
                      </a:r>
                      <a:endParaRPr lang="pt-BR" sz="1400" b="0" i="0" u="none" strike="noStrike" dirty="0">
                        <a:solidFill>
                          <a:srgbClr val="1F497D"/>
                        </a:solidFill>
                        <a:effectLst/>
                        <a:latin typeface="Arial"/>
                      </a:endParaRPr>
                    </a:p>
                  </a:txBody>
                  <a:tcPr marL="0" marR="0" marT="0" marB="0" anchor="ctr"/>
                </a:tc>
              </a:tr>
              <a:tr h="335756">
                <a:tc>
                  <a:txBody>
                    <a:bodyPr/>
                    <a:lstStyle/>
                    <a:p>
                      <a:pPr algn="just" fontAlgn="ctr"/>
                      <a:r>
                        <a:rPr lang="pt-BR" sz="1400" u="none" strike="noStrike" dirty="0" smtClean="0">
                          <a:effectLst/>
                        </a:rPr>
                        <a:t>1.4.1.2</a:t>
                      </a:r>
                      <a:r>
                        <a:rPr lang="pt-BR" sz="1400" u="none" strike="noStrike" baseline="0" dirty="0" smtClean="0">
                          <a:effectLst/>
                        </a:rPr>
                        <a:t> </a:t>
                      </a:r>
                      <a:r>
                        <a:rPr lang="pt-BR" sz="1400" u="none" strike="noStrike" dirty="0" smtClean="0">
                          <a:effectLst/>
                        </a:rPr>
                        <a:t>Verificar </a:t>
                      </a:r>
                      <a:r>
                        <a:rPr lang="pt-BR" sz="1400" u="none" strike="noStrike" dirty="0">
                          <a:effectLst/>
                        </a:rPr>
                        <a:t>evidências no sistema de gestão de recursos humanos na empresa.</a:t>
                      </a:r>
                      <a:endParaRPr lang="pt-BR" sz="1400" b="0" i="0" u="none" strike="noStrike" dirty="0">
                        <a:solidFill>
                          <a:srgbClr val="1F497D"/>
                        </a:solidFill>
                        <a:effectLst/>
                        <a:latin typeface="Arial"/>
                      </a:endParaRPr>
                    </a:p>
                  </a:txBody>
                  <a:tcPr marL="0" marR="0" marT="0" marB="0" anchor="ctr"/>
                </a:tc>
              </a:tr>
              <a:tr h="1440180">
                <a:tc>
                  <a:txBody>
                    <a:bodyPr/>
                    <a:lstStyle/>
                    <a:p>
                      <a:pPr algn="just" fontAlgn="ctr"/>
                      <a:r>
                        <a:rPr lang="pt-BR" sz="1400" u="none" strike="noStrike" dirty="0" smtClean="0">
                          <a:effectLst/>
                        </a:rPr>
                        <a:t>1.4.1.3 O </a:t>
                      </a:r>
                      <a:r>
                        <a:rPr lang="pt-BR" sz="1400" u="none" strike="noStrike" dirty="0">
                          <a:effectLst/>
                        </a:rPr>
                        <a:t>auditor deve verificar se o PCMSO contem  exame médico  e exames  complementares relacionados aos  riscos do local  de  trabalho, ainda que o motorista seja registrado numa matriz ( escritório). Para os motoristas são exigidos no mínimo os seguintes exames complementares  : oftalmológico, hemograma completo, ECG, EEG,  </a:t>
                      </a:r>
                      <a:r>
                        <a:rPr lang="pt-BR" sz="1400" u="none" strike="noStrike" dirty="0" err="1" smtClean="0">
                          <a:effectLst/>
                        </a:rPr>
                        <a:t>audiométrico</a:t>
                      </a:r>
                      <a:r>
                        <a:rPr lang="pt-BR" sz="1400" u="none" strike="noStrike" dirty="0" smtClean="0">
                          <a:effectLst/>
                        </a:rPr>
                        <a:t> </a:t>
                      </a:r>
                      <a:r>
                        <a:rPr lang="pt-BR" sz="1400" u="none" strike="noStrike" dirty="0">
                          <a:effectLst/>
                        </a:rPr>
                        <a:t>,  validados no ASO pelo médico do trabalho. Deve ser verificado o exame psicológico para motoristas na admissão.</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87140457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19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0390"/>
            <a:ext cx="914400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46153"/>
            <a:ext cx="9144000" cy="179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2925291899"/>
              </p:ext>
            </p:extLst>
          </p:nvPr>
        </p:nvGraphicFramePr>
        <p:xfrm>
          <a:off x="1207032" y="2728657"/>
          <a:ext cx="5165168" cy="2249805"/>
        </p:xfrm>
        <a:graphic>
          <a:graphicData uri="http://schemas.openxmlformats.org/drawingml/2006/table">
            <a:tbl>
              <a:tblPr>
                <a:tableStyleId>{5C22544A-7EE6-4342-B048-85BDC9FD1C3A}</a:tableStyleId>
              </a:tblPr>
              <a:tblGrid>
                <a:gridCol w="5165168"/>
              </a:tblGrid>
              <a:tr h="365760">
                <a:tc>
                  <a:txBody>
                    <a:bodyPr/>
                    <a:lstStyle/>
                    <a:p>
                      <a:pPr algn="just" fontAlgn="ctr"/>
                      <a:r>
                        <a:rPr lang="pt-BR" sz="1400" u="none" strike="noStrike" dirty="0" smtClean="0">
                          <a:effectLst/>
                        </a:rPr>
                        <a:t>1.4.1.1c</a:t>
                      </a:r>
                      <a:r>
                        <a:rPr lang="pt-BR" sz="1400" u="none" strike="noStrike" baseline="0" dirty="0" smtClean="0">
                          <a:effectLst/>
                        </a:rPr>
                        <a:t> </a:t>
                      </a:r>
                      <a:r>
                        <a:rPr lang="pt-BR" sz="1400" u="none" strike="noStrike" dirty="0" smtClean="0">
                          <a:effectLst/>
                        </a:rPr>
                        <a:t>Verificar </a:t>
                      </a:r>
                      <a:r>
                        <a:rPr lang="pt-BR" sz="1400" u="none" strike="noStrike" dirty="0">
                          <a:effectLst/>
                        </a:rPr>
                        <a:t>se há evidências de que os testes práticos são aplicados e se há registros desta execução.</a:t>
                      </a:r>
                      <a:endParaRPr lang="pt-BR" sz="1400" b="0" i="0" u="none" strike="noStrike" dirty="0">
                        <a:solidFill>
                          <a:srgbClr val="1F497D"/>
                        </a:solidFill>
                        <a:effectLst/>
                        <a:latin typeface="Arial"/>
                      </a:endParaRPr>
                    </a:p>
                  </a:txBody>
                  <a:tcPr marL="0" marR="0" marT="0" marB="0" anchor="ctr"/>
                </a:tc>
              </a:tr>
              <a:tr h="542925">
                <a:tc>
                  <a:txBody>
                    <a:bodyPr/>
                    <a:lstStyle/>
                    <a:p>
                      <a:pPr algn="just" fontAlgn="ctr"/>
                      <a:r>
                        <a:rPr lang="pt-BR" sz="1400" u="none" strike="noStrike" dirty="0" smtClean="0">
                          <a:effectLst/>
                        </a:rPr>
                        <a:t>1.4.1.1d</a:t>
                      </a:r>
                      <a:r>
                        <a:rPr lang="pt-BR" sz="1400" u="none" strike="noStrike" baseline="0" dirty="0" smtClean="0">
                          <a:effectLst/>
                        </a:rPr>
                        <a:t> </a:t>
                      </a:r>
                      <a:r>
                        <a:rPr lang="pt-BR" sz="1400" u="none" strike="noStrike" dirty="0" smtClean="0">
                          <a:effectLst/>
                        </a:rPr>
                        <a:t>Verificar </a:t>
                      </a:r>
                      <a:r>
                        <a:rPr lang="pt-BR" sz="1400" u="none" strike="noStrike" dirty="0">
                          <a:effectLst/>
                        </a:rPr>
                        <a:t>se a empresa opera transporte internacional e se considera conhecimentos do idioma do outro país no processo seletivo</a:t>
                      </a:r>
                      <a:endParaRPr lang="pt-BR" sz="1400" b="0" i="0" u="none" strike="noStrike" dirty="0">
                        <a:solidFill>
                          <a:srgbClr val="1F497D"/>
                        </a:solidFill>
                        <a:effectLst/>
                        <a:latin typeface="Arial"/>
                      </a:endParaRPr>
                    </a:p>
                  </a:txBody>
                  <a:tcPr marL="0" marR="0" marT="0" marB="0" anchor="ctr"/>
                </a:tc>
              </a:tr>
              <a:tr h="585788">
                <a:tc>
                  <a:txBody>
                    <a:bodyPr/>
                    <a:lstStyle/>
                    <a:p>
                      <a:pPr algn="just" fontAlgn="ctr"/>
                      <a:r>
                        <a:rPr lang="pt-BR" sz="1400" u="none" strike="noStrike" dirty="0" smtClean="0">
                          <a:effectLst/>
                        </a:rPr>
                        <a:t>1.4.1.2 Verificar </a:t>
                      </a:r>
                      <a:r>
                        <a:rPr lang="pt-BR" sz="1400" u="none" strike="noStrike" dirty="0">
                          <a:effectLst/>
                        </a:rPr>
                        <a:t>se o pessoal contratado é regular ou ocasional. Em ambos os casos deve haver uma política escrita, exigindo que o mesmo critério seja empregado.</a:t>
                      </a:r>
                      <a:endParaRPr lang="pt-BR" sz="1400" b="0" i="0" u="none" strike="noStrike" dirty="0">
                        <a:solidFill>
                          <a:srgbClr val="1F497D"/>
                        </a:solidFill>
                        <a:effectLst/>
                        <a:latin typeface="Arial"/>
                      </a:endParaRPr>
                    </a:p>
                  </a:txBody>
                  <a:tcPr marL="0" marR="0" marT="0" marB="0" anchor="ctr"/>
                </a:tc>
              </a:tr>
              <a:tr h="635794">
                <a:tc>
                  <a:txBody>
                    <a:bodyPr/>
                    <a:lstStyle/>
                    <a:p>
                      <a:pPr algn="just" fontAlgn="ctr"/>
                      <a:r>
                        <a:rPr lang="pt-BR" sz="1400" u="none" strike="noStrike" dirty="0" smtClean="0">
                          <a:effectLst/>
                        </a:rPr>
                        <a:t>1.4.1.3 Buscar </a:t>
                      </a:r>
                      <a:r>
                        <a:rPr lang="pt-BR" sz="1400" u="none" strike="noStrike" dirty="0">
                          <a:effectLst/>
                        </a:rPr>
                        <a:t>evidências de que a politica de recrutamento e seleção está sendo seguida. A amostragem está estabelecida na Tabela de Dimensionamento das disposições gerais.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795362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
          <p:cNvSpPr txBox="1">
            <a:spLocks noChangeArrowheads="1"/>
          </p:cNvSpPr>
          <p:nvPr/>
        </p:nvSpPr>
        <p:spPr bwMode="auto">
          <a:xfrm>
            <a:off x="2699792" y="123478"/>
            <a:ext cx="6120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Logística de produtos químicos </a:t>
            </a:r>
          </a:p>
        </p:txBody>
      </p:sp>
      <p:graphicFrame>
        <p:nvGraphicFramePr>
          <p:cNvPr id="7" name="Gráfico 6"/>
          <p:cNvGraphicFramePr>
            <a:graphicFrameLocks/>
          </p:cNvGraphicFramePr>
          <p:nvPr>
            <p:extLst>
              <p:ext uri="{D42A27DB-BD31-4B8C-83A1-F6EECF244321}">
                <p14:modId xmlns:p14="http://schemas.microsoft.com/office/powerpoint/2010/main" val="3230035923"/>
              </p:ext>
            </p:extLst>
          </p:nvPr>
        </p:nvGraphicFramePr>
        <p:xfrm>
          <a:off x="1259632" y="915566"/>
          <a:ext cx="6912768"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0" y="0"/>
            <a:ext cx="9144000" cy="584775"/>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 – O  Setor</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73094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09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6" y="560418"/>
            <a:ext cx="91440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084447538"/>
              </p:ext>
            </p:extLst>
          </p:nvPr>
        </p:nvGraphicFramePr>
        <p:xfrm>
          <a:off x="1151824" y="2355727"/>
          <a:ext cx="5184576" cy="2232437"/>
        </p:xfrm>
        <a:graphic>
          <a:graphicData uri="http://schemas.openxmlformats.org/drawingml/2006/table">
            <a:tbl>
              <a:tblPr>
                <a:tableStyleId>{5C22544A-7EE6-4342-B048-85BDC9FD1C3A}</a:tableStyleId>
              </a:tblPr>
              <a:tblGrid>
                <a:gridCol w="5184576"/>
              </a:tblGrid>
              <a:tr h="1379704">
                <a:tc>
                  <a:txBody>
                    <a:bodyPr/>
                    <a:lstStyle/>
                    <a:p>
                      <a:pPr algn="just" fontAlgn="ctr"/>
                      <a:r>
                        <a:rPr lang="pt-BR" sz="1400" u="none" strike="noStrike" dirty="0" smtClean="0">
                          <a:effectLst/>
                        </a:rPr>
                        <a:t>1.4.2.1 O </a:t>
                      </a:r>
                      <a:r>
                        <a:rPr lang="pt-BR" sz="1400" u="none" strike="noStrike" dirty="0">
                          <a:effectLst/>
                        </a:rPr>
                        <a:t>procedimento disciplinar deve estar escrito e comunicado a todos os funcionários. Confirme perguntando a alguns funcionários sobre a política de disciplina. Este procedimento pode ser específico ou  dentro de um código de conduta da  empresa .</a:t>
                      </a:r>
                      <a:endParaRPr lang="pt-BR" sz="1400" b="0" i="0" u="none" strike="noStrike" dirty="0">
                        <a:solidFill>
                          <a:srgbClr val="1F497D"/>
                        </a:solidFill>
                        <a:effectLst/>
                        <a:latin typeface="Arial"/>
                      </a:endParaRPr>
                    </a:p>
                  </a:txBody>
                  <a:tcPr marL="0" marR="0" marT="0" marB="0" anchor="ctr"/>
                </a:tc>
              </a:tr>
              <a:tr h="431157">
                <a:tc>
                  <a:txBody>
                    <a:bodyPr/>
                    <a:lstStyle/>
                    <a:p>
                      <a:pPr algn="just" fontAlgn="ctr"/>
                      <a:r>
                        <a:rPr lang="pt-BR" sz="1400" u="none" strike="noStrike" dirty="0" smtClean="0">
                          <a:effectLst/>
                        </a:rPr>
                        <a:t>1.4.2.2 Verificar </a:t>
                      </a:r>
                      <a:r>
                        <a:rPr lang="pt-BR" sz="1400" u="none" strike="noStrike" dirty="0">
                          <a:effectLst/>
                        </a:rPr>
                        <a:t>nos registros quem administra o procedimento . </a:t>
                      </a:r>
                      <a:endParaRPr lang="pt-BR" sz="1400" b="0" i="0" u="none" strike="noStrike" dirty="0">
                        <a:solidFill>
                          <a:srgbClr val="1F497D"/>
                        </a:solidFill>
                        <a:effectLst/>
                        <a:latin typeface="Arial"/>
                      </a:endParaRPr>
                    </a:p>
                  </a:txBody>
                  <a:tcPr marL="0" marR="0" marT="0" marB="0" anchor="ctr"/>
                </a:tc>
              </a:tr>
              <a:tr h="421576">
                <a:tc>
                  <a:txBody>
                    <a:bodyPr/>
                    <a:lstStyle/>
                    <a:p>
                      <a:pPr algn="just" fontAlgn="ctr"/>
                      <a:r>
                        <a:rPr lang="pt-BR" sz="1400" u="none" strike="noStrike" dirty="0" smtClean="0">
                          <a:effectLst/>
                        </a:rPr>
                        <a:t>1.4.2.3 Verificar </a:t>
                      </a:r>
                      <a:r>
                        <a:rPr lang="pt-BR" sz="1400" u="none" strike="noStrike" dirty="0">
                          <a:effectLst/>
                        </a:rPr>
                        <a:t>os registros se permitido. </a:t>
                      </a:r>
                      <a:endParaRPr lang="pt-BR" sz="1400" b="0" i="0" u="none" strike="noStrike" dirty="0">
                        <a:solidFill>
                          <a:srgbClr val="1F497D"/>
                        </a:solidFill>
                        <a:effectLst/>
                        <a:latin typeface="Arial"/>
                      </a:endParaRPr>
                    </a:p>
                  </a:txBody>
                  <a:tcPr marL="0" marR="0" marT="0" marB="0" anchor="ctr"/>
                </a:tc>
              </a:tr>
            </a:tbl>
          </a:graphicData>
        </a:graphic>
      </p:graphicFrame>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6933" y="2405422"/>
            <a:ext cx="2170814" cy="1822512"/>
          </a:xfrm>
          <a:prstGeom prst="rect">
            <a:avLst/>
          </a:prstGeom>
        </p:spPr>
      </p:pic>
    </p:spTree>
    <p:extLst>
      <p:ext uri="{BB962C8B-B14F-4D97-AF65-F5344CB8AC3E}">
        <p14:creationId xmlns:p14="http://schemas.microsoft.com/office/powerpoint/2010/main" val="318939095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99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6" y="621974"/>
            <a:ext cx="9144000" cy="167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999513485"/>
              </p:ext>
            </p:extLst>
          </p:nvPr>
        </p:nvGraphicFramePr>
        <p:xfrm>
          <a:off x="1331640" y="2427735"/>
          <a:ext cx="5040560" cy="1980219"/>
        </p:xfrm>
        <a:graphic>
          <a:graphicData uri="http://schemas.openxmlformats.org/drawingml/2006/table">
            <a:tbl>
              <a:tblPr>
                <a:tableStyleId>{5C22544A-7EE6-4342-B048-85BDC9FD1C3A}</a:tableStyleId>
              </a:tblPr>
              <a:tblGrid>
                <a:gridCol w="5040560"/>
              </a:tblGrid>
              <a:tr h="660073">
                <a:tc>
                  <a:txBody>
                    <a:bodyPr/>
                    <a:lstStyle/>
                    <a:p>
                      <a:pPr algn="just" fontAlgn="ctr"/>
                      <a:r>
                        <a:rPr lang="pt-BR" sz="1400" u="none" strike="noStrike" dirty="0" smtClean="0">
                          <a:effectLst/>
                        </a:rPr>
                        <a:t>1.4.3.1 Buscar </a:t>
                      </a:r>
                      <a:r>
                        <a:rPr lang="pt-BR" sz="1400" u="none" strike="noStrike" dirty="0">
                          <a:effectLst/>
                        </a:rPr>
                        <a:t>evidências de que existe a política para proibição de uso de álcool ou drogas.</a:t>
                      </a:r>
                      <a:endParaRPr lang="pt-BR" sz="1400" b="0" i="0" u="none" strike="noStrike" dirty="0">
                        <a:solidFill>
                          <a:srgbClr val="1F497D"/>
                        </a:solidFill>
                        <a:effectLst/>
                        <a:latin typeface="Arial"/>
                      </a:endParaRPr>
                    </a:p>
                  </a:txBody>
                  <a:tcPr marL="0" marR="0" marT="0" marB="0" anchor="ctr"/>
                </a:tc>
              </a:tr>
              <a:tr h="573976">
                <a:tc>
                  <a:txBody>
                    <a:bodyPr/>
                    <a:lstStyle/>
                    <a:p>
                      <a:pPr algn="just" fontAlgn="ctr"/>
                      <a:r>
                        <a:rPr lang="pt-BR" sz="1400" u="none" strike="noStrike" dirty="0" smtClean="0">
                          <a:effectLst/>
                        </a:rPr>
                        <a:t>1.4.3.2 Confirmar </a:t>
                      </a:r>
                      <a:r>
                        <a:rPr lang="pt-BR" sz="1400" u="none" strike="noStrike" dirty="0">
                          <a:effectLst/>
                        </a:rPr>
                        <a:t>se todos recebem cópias da  declaração desta política e se eles estão cientes dela.</a:t>
                      </a:r>
                      <a:endParaRPr lang="pt-BR" sz="1400" b="0" i="0" u="none" strike="noStrike" dirty="0">
                        <a:solidFill>
                          <a:srgbClr val="1F497D"/>
                        </a:solidFill>
                        <a:effectLst/>
                        <a:latin typeface="Arial"/>
                      </a:endParaRPr>
                    </a:p>
                  </a:txBody>
                  <a:tcPr marL="0" marR="0" marT="0" marB="0" anchor="ctr"/>
                </a:tc>
              </a:tr>
              <a:tr h="746170">
                <a:tc>
                  <a:txBody>
                    <a:bodyPr/>
                    <a:lstStyle/>
                    <a:p>
                      <a:pPr algn="just" fontAlgn="ctr"/>
                      <a:r>
                        <a:rPr lang="pt-BR" sz="1400" u="none" strike="noStrike" dirty="0" smtClean="0">
                          <a:effectLst/>
                        </a:rPr>
                        <a:t>1.4.3.3 Entrevistar </a:t>
                      </a:r>
                      <a:r>
                        <a:rPr lang="pt-BR" sz="1400" u="none" strike="noStrike" dirty="0">
                          <a:effectLst/>
                        </a:rPr>
                        <a:t>subcontratados para checar conhecimento da política contra o uso de álcool ou drogas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7203450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88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 y="560418"/>
            <a:ext cx="9138186"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258722807"/>
              </p:ext>
            </p:extLst>
          </p:nvPr>
        </p:nvGraphicFramePr>
        <p:xfrm>
          <a:off x="1259632" y="2733768"/>
          <a:ext cx="5112568" cy="2184910"/>
        </p:xfrm>
        <a:graphic>
          <a:graphicData uri="http://schemas.openxmlformats.org/drawingml/2006/table">
            <a:tbl>
              <a:tblPr>
                <a:tableStyleId>{5C22544A-7EE6-4342-B048-85BDC9FD1C3A}</a:tableStyleId>
              </a:tblPr>
              <a:tblGrid>
                <a:gridCol w="5112568"/>
              </a:tblGrid>
              <a:tr h="583961">
                <a:tc>
                  <a:txBody>
                    <a:bodyPr/>
                    <a:lstStyle/>
                    <a:p>
                      <a:pPr algn="just" fontAlgn="ctr"/>
                      <a:r>
                        <a:rPr lang="pt-BR" sz="1400" u="none" strike="noStrike" dirty="0" smtClean="0">
                          <a:effectLst/>
                        </a:rPr>
                        <a:t>1.5.1.1 Responder </a:t>
                      </a:r>
                      <a:r>
                        <a:rPr lang="pt-BR" sz="1400" u="none" strike="noStrike" dirty="0">
                          <a:effectLst/>
                        </a:rPr>
                        <a:t>positivamente se houver pelo menos um quadro com informações importantes e que tenha localização destacada.</a:t>
                      </a:r>
                      <a:endParaRPr lang="pt-BR" sz="1400" b="0" i="0" u="none" strike="noStrike" dirty="0">
                        <a:solidFill>
                          <a:srgbClr val="1F497D"/>
                        </a:solidFill>
                        <a:effectLst/>
                        <a:latin typeface="Arial"/>
                      </a:endParaRPr>
                    </a:p>
                  </a:txBody>
                  <a:tcPr marL="0" marR="0" marT="0" marB="0" anchor="ctr"/>
                </a:tc>
              </a:tr>
              <a:tr h="1034957">
                <a:tc>
                  <a:txBody>
                    <a:bodyPr/>
                    <a:lstStyle/>
                    <a:p>
                      <a:pPr algn="just" fontAlgn="ctr"/>
                      <a:r>
                        <a:rPr lang="pt-BR" sz="1400" u="none" strike="noStrike" dirty="0" smtClean="0">
                          <a:effectLst/>
                        </a:rPr>
                        <a:t>1.5.1.2 Os </a:t>
                      </a:r>
                      <a:r>
                        <a:rPr lang="pt-BR" sz="1400" u="none" strike="noStrike" dirty="0">
                          <a:effectLst/>
                        </a:rPr>
                        <a:t>quadros não devem ser entulhados com excesso de material ou informações que não dizem respeito a SSMA e Qualidade. As publicações devem estar datadas e ser atualizadas,  informações de uso permanente devem ser </a:t>
                      </a:r>
                      <a:r>
                        <a:rPr lang="pt-BR" sz="1400" u="none" strike="noStrike" dirty="0" smtClean="0">
                          <a:effectLst/>
                        </a:rPr>
                        <a:t>periodicamente </a:t>
                      </a:r>
                      <a:r>
                        <a:rPr lang="pt-BR" sz="1400" u="none" strike="noStrike" dirty="0">
                          <a:effectLst/>
                        </a:rPr>
                        <a:t>reeditadas.</a:t>
                      </a:r>
                      <a:endParaRPr lang="pt-BR" sz="1400" b="0" i="0" u="none" strike="noStrike" dirty="0">
                        <a:solidFill>
                          <a:srgbClr val="1F497D"/>
                        </a:solidFill>
                        <a:effectLst/>
                        <a:latin typeface="Arial"/>
                      </a:endParaRPr>
                    </a:p>
                  </a:txBody>
                  <a:tcPr marL="0" marR="0" marT="0" marB="0" anchor="ctr"/>
                </a:tc>
              </a:tr>
              <a:tr h="565992">
                <a:tc>
                  <a:txBody>
                    <a:bodyPr/>
                    <a:lstStyle/>
                    <a:p>
                      <a:pPr algn="just" fontAlgn="ctr"/>
                      <a:r>
                        <a:rPr lang="pt-BR" sz="1400" u="none" strike="noStrike" dirty="0" smtClean="0">
                          <a:effectLst/>
                        </a:rPr>
                        <a:t>1.5.1.3 Avaliar </a:t>
                      </a:r>
                      <a:r>
                        <a:rPr lang="pt-BR" sz="1400" u="none" strike="noStrike" dirty="0">
                          <a:effectLst/>
                        </a:rPr>
                        <a:t>se a linguagem pode ser compreendida pelos entrevistados, através do conhecimento dos avisos em linhas gerais.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17893413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78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4" y="560418"/>
            <a:ext cx="9144000" cy="43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 y="998026"/>
            <a:ext cx="913818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778152073"/>
              </p:ext>
            </p:extLst>
          </p:nvPr>
        </p:nvGraphicFramePr>
        <p:xfrm>
          <a:off x="107505" y="2787774"/>
          <a:ext cx="8928992" cy="2214247"/>
        </p:xfrm>
        <a:graphic>
          <a:graphicData uri="http://schemas.openxmlformats.org/drawingml/2006/table">
            <a:tbl>
              <a:tblPr>
                <a:tableStyleId>{5C22544A-7EE6-4342-B048-85BDC9FD1C3A}</a:tableStyleId>
              </a:tblPr>
              <a:tblGrid>
                <a:gridCol w="8928992"/>
              </a:tblGrid>
              <a:tr h="1107124">
                <a:tc>
                  <a:txBody>
                    <a:bodyPr/>
                    <a:lstStyle/>
                    <a:p>
                      <a:pPr algn="just" fontAlgn="ctr"/>
                      <a:r>
                        <a:rPr lang="pt-BR" sz="1400" u="none" strike="noStrike" dirty="0" smtClean="0">
                          <a:effectLst/>
                        </a:rPr>
                        <a:t>1.5.1.4 O </a:t>
                      </a:r>
                      <a:r>
                        <a:rPr lang="pt-BR" sz="1400" u="none" strike="noStrike" dirty="0">
                          <a:effectLst/>
                        </a:rPr>
                        <a:t>programa Olho Vivo , da  ABIQUIM  , é requerido apenas  para empresas parceiras e signatárias do Atuação Responsável, as prestadoras de serviços que não participam destes programas podem adotar um programa próprio ou o que melhor servir para promoção de comportamentos seguros  forma estruturada, com avaliações de participação dos motoristas, tais como  Olho Vivo,  Transportadora da Vida entre outros. Deve haver treinamentos nestes temas, conforme item 1.2.3.3.c</a:t>
                      </a:r>
                      <a:endParaRPr lang="pt-BR" sz="1400" b="0" i="0" u="none" strike="noStrike" dirty="0">
                        <a:solidFill>
                          <a:srgbClr val="1F497D"/>
                        </a:solidFill>
                        <a:effectLst/>
                        <a:latin typeface="Arial"/>
                      </a:endParaRPr>
                    </a:p>
                  </a:txBody>
                  <a:tcPr marL="0" marR="0" marT="0" marB="0" anchor="ctr"/>
                </a:tc>
              </a:tr>
              <a:tr h="664274">
                <a:tc>
                  <a:txBody>
                    <a:bodyPr/>
                    <a:lstStyle/>
                    <a:p>
                      <a:pPr algn="just" fontAlgn="ctr"/>
                      <a:r>
                        <a:rPr lang="pt-BR" sz="1400" u="none" strike="noStrike" dirty="0" smtClean="0">
                          <a:effectLst/>
                        </a:rPr>
                        <a:t>1.5.1.5 A </a:t>
                      </a:r>
                      <a:r>
                        <a:rPr lang="pt-BR" sz="1400" u="none" strike="noStrike" dirty="0">
                          <a:effectLst/>
                        </a:rPr>
                        <a:t>empresa  também pode estabelecer um programa de reconhecimento para incentivar comportamentos seguros para outras funções, tais como operadores de carga e descarga, operadores de máquinas, frentistas, mecânicos, administrativos e outros.</a:t>
                      </a:r>
                      <a:endParaRPr lang="pt-BR" sz="1400" b="0" i="0" u="none" strike="noStrike" dirty="0">
                        <a:solidFill>
                          <a:srgbClr val="1F497D"/>
                        </a:solidFill>
                        <a:effectLst/>
                        <a:latin typeface="Arial"/>
                      </a:endParaRPr>
                    </a:p>
                  </a:txBody>
                  <a:tcPr marL="0" marR="0" marT="0" marB="0" anchor="ctr"/>
                </a:tc>
              </a:tr>
              <a:tr h="442849">
                <a:tc>
                  <a:txBody>
                    <a:bodyPr/>
                    <a:lstStyle/>
                    <a:p>
                      <a:pPr algn="just" fontAlgn="ctr"/>
                      <a:r>
                        <a:rPr lang="pt-BR" sz="1400" u="none" strike="noStrike" dirty="0" smtClean="0">
                          <a:effectLst/>
                        </a:rPr>
                        <a:t>1.5.1.6 Verificar </a:t>
                      </a:r>
                      <a:r>
                        <a:rPr lang="pt-BR" sz="1400" u="none" strike="noStrike" dirty="0">
                          <a:effectLst/>
                        </a:rPr>
                        <a:t>se há premiações ou reconhecimento  por comportamento seguro, com regras bem definidas e participação acessível.</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28155471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2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 y="616666"/>
            <a:ext cx="9036496"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264474904"/>
              </p:ext>
            </p:extLst>
          </p:nvPr>
        </p:nvGraphicFramePr>
        <p:xfrm>
          <a:off x="179512" y="2715765"/>
          <a:ext cx="8784976" cy="2340262"/>
        </p:xfrm>
        <a:graphic>
          <a:graphicData uri="http://schemas.openxmlformats.org/drawingml/2006/table">
            <a:tbl>
              <a:tblPr>
                <a:tableStyleId>{5C22544A-7EE6-4342-B048-85BDC9FD1C3A}</a:tableStyleId>
              </a:tblPr>
              <a:tblGrid>
                <a:gridCol w="8784976"/>
              </a:tblGrid>
              <a:tr h="798169">
                <a:tc>
                  <a:txBody>
                    <a:bodyPr/>
                    <a:lstStyle/>
                    <a:p>
                      <a:pPr algn="just" fontAlgn="ctr"/>
                      <a:r>
                        <a:rPr lang="pt-BR" sz="1400" u="none" strike="noStrike" dirty="0" smtClean="0">
                          <a:effectLst/>
                        </a:rPr>
                        <a:t>1.6.1.1 O </a:t>
                      </a:r>
                      <a:r>
                        <a:rPr lang="pt-BR" sz="1400" u="none" strike="noStrike" dirty="0">
                          <a:effectLst/>
                        </a:rPr>
                        <a:t>auditor deve procurar um plano escrito de auditoria interna indicando um sistema detalhado. Deve estar disponível um documento que apresente detalhes sobre o que vai ser auditado, as áreas, a frequência e quem vai fazê-la e com prazo estabelecido.  </a:t>
                      </a:r>
                      <a:endParaRPr lang="pt-BR" sz="1400" b="0" i="0" u="none" strike="noStrike" dirty="0">
                        <a:solidFill>
                          <a:srgbClr val="1F497D"/>
                        </a:solidFill>
                        <a:effectLst/>
                        <a:latin typeface="Arial"/>
                      </a:endParaRPr>
                    </a:p>
                  </a:txBody>
                  <a:tcPr marL="0" marR="0" marT="0" marB="0" anchor="ctr"/>
                </a:tc>
              </a:tr>
              <a:tr h="658683">
                <a:tc>
                  <a:txBody>
                    <a:bodyPr/>
                    <a:lstStyle/>
                    <a:p>
                      <a:pPr algn="just" fontAlgn="ctr"/>
                      <a:r>
                        <a:rPr lang="pt-BR" sz="1400" u="none" strike="noStrike" dirty="0" smtClean="0">
                          <a:effectLst/>
                        </a:rPr>
                        <a:t>1.6.1.2 Procurar </a:t>
                      </a:r>
                      <a:r>
                        <a:rPr lang="pt-BR" sz="1400" u="none" strike="noStrike" dirty="0">
                          <a:effectLst/>
                        </a:rPr>
                        <a:t>procedimentos escritos de auditoria interna com responsabilidades definidas. O procedimento deve estar atualizado e aprovado.</a:t>
                      </a:r>
                      <a:endParaRPr lang="pt-BR" sz="1400" b="0" i="0" u="none" strike="noStrike" dirty="0">
                        <a:solidFill>
                          <a:srgbClr val="1F497D"/>
                        </a:solidFill>
                        <a:effectLst/>
                        <a:latin typeface="Arial"/>
                      </a:endParaRPr>
                    </a:p>
                  </a:txBody>
                  <a:tcPr marL="0" marR="0" marT="0" marB="0" anchor="ctr"/>
                </a:tc>
              </a:tr>
              <a:tr h="883410">
                <a:tc>
                  <a:txBody>
                    <a:bodyPr/>
                    <a:lstStyle/>
                    <a:p>
                      <a:pPr algn="just" fontAlgn="ctr"/>
                      <a:r>
                        <a:rPr lang="pt-BR" sz="1400" u="none" strike="noStrike" dirty="0" smtClean="0">
                          <a:effectLst/>
                        </a:rPr>
                        <a:t>1.6.1.3 Auditorias </a:t>
                      </a:r>
                      <a:r>
                        <a:rPr lang="pt-BR" sz="1400" u="none" strike="noStrike" dirty="0">
                          <a:effectLst/>
                        </a:rPr>
                        <a:t>internas devem ser feitas por pessoas com treinamento em técnicas e procedimentos de auditoria e avaliação. Pedir evidências objetivas  (diploma, certificado de participação) . Aceitar treinamentos para auditoria interna em ISO 9001, SGI ou SASSMAQ.</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44432078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50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764"/>
            <a:ext cx="91440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62558"/>
            <a:ext cx="9144000" cy="180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713113298"/>
              </p:ext>
            </p:extLst>
          </p:nvPr>
        </p:nvGraphicFramePr>
        <p:xfrm>
          <a:off x="107505" y="2758661"/>
          <a:ext cx="8928991" cy="2283605"/>
        </p:xfrm>
        <a:graphic>
          <a:graphicData uri="http://schemas.openxmlformats.org/drawingml/2006/table">
            <a:tbl>
              <a:tblPr>
                <a:tableStyleId>{5C22544A-7EE6-4342-B048-85BDC9FD1C3A}</a:tableStyleId>
              </a:tblPr>
              <a:tblGrid>
                <a:gridCol w="8928991"/>
              </a:tblGrid>
              <a:tr h="437802">
                <a:tc>
                  <a:txBody>
                    <a:bodyPr/>
                    <a:lstStyle/>
                    <a:p>
                      <a:pPr algn="just" fontAlgn="ctr"/>
                      <a:r>
                        <a:rPr lang="pt-BR" sz="1400" u="none" strike="noStrike" dirty="0" smtClean="0">
                          <a:effectLst/>
                        </a:rPr>
                        <a:t>1.6.1.4 Procurar </a:t>
                      </a:r>
                      <a:r>
                        <a:rPr lang="pt-BR" sz="1400" u="none" strike="noStrike" dirty="0">
                          <a:effectLst/>
                        </a:rPr>
                        <a:t>evidências de que todas as auditorias são conduzidas imparcialmente. Verificar os relatórios de auditoria.</a:t>
                      </a:r>
                      <a:endParaRPr lang="pt-BR" sz="1400" b="0" i="0" u="none" strike="noStrike" dirty="0">
                        <a:solidFill>
                          <a:srgbClr val="1F497D"/>
                        </a:solidFill>
                        <a:effectLst/>
                        <a:latin typeface="Arial"/>
                      </a:endParaRPr>
                    </a:p>
                  </a:txBody>
                  <a:tcPr marL="0" marR="0" marT="0" marB="0" anchor="ctr"/>
                </a:tc>
              </a:tr>
              <a:tr h="671800">
                <a:tc>
                  <a:txBody>
                    <a:bodyPr/>
                    <a:lstStyle/>
                    <a:p>
                      <a:pPr algn="just" fontAlgn="ctr"/>
                      <a:r>
                        <a:rPr lang="pt-BR" sz="1400" u="none" strike="noStrike" dirty="0" smtClean="0">
                          <a:effectLst/>
                        </a:rPr>
                        <a:t>1.6.1.5 Para </a:t>
                      </a:r>
                      <a:r>
                        <a:rPr lang="pt-BR" sz="1400" u="none" strike="noStrike" dirty="0">
                          <a:effectLst/>
                        </a:rPr>
                        <a:t>evitar resultados tendenciosos, os profissionais </a:t>
                      </a:r>
                      <a:r>
                        <a:rPr lang="pt-BR" sz="1400" u="none" strike="noStrike" dirty="0" smtClean="0">
                          <a:effectLst/>
                        </a:rPr>
                        <a:t>designados </a:t>
                      </a:r>
                      <a:r>
                        <a:rPr lang="pt-BR" sz="1400" u="none" strike="noStrike" dirty="0">
                          <a:effectLst/>
                        </a:rPr>
                        <a:t>para a auditoria em assuntos específicos devem ser independentes daquela operação e não devem estar envolvidos diretamente com a atividade.</a:t>
                      </a:r>
                      <a:endParaRPr lang="pt-BR" sz="1400" b="0" i="0" u="none" strike="noStrike" dirty="0">
                        <a:solidFill>
                          <a:srgbClr val="1F497D"/>
                        </a:solidFill>
                        <a:effectLst/>
                        <a:latin typeface="Arial"/>
                      </a:endParaRPr>
                    </a:p>
                  </a:txBody>
                  <a:tcPr marL="0" marR="0" marT="0" marB="0" anchor="ctr"/>
                </a:tc>
              </a:tr>
              <a:tr h="747283">
                <a:tc>
                  <a:txBody>
                    <a:bodyPr/>
                    <a:lstStyle/>
                    <a:p>
                      <a:pPr algn="just" fontAlgn="ctr"/>
                      <a:r>
                        <a:rPr lang="pt-BR" sz="1400" u="none" strike="noStrike" dirty="0" smtClean="0">
                          <a:effectLst/>
                        </a:rPr>
                        <a:t>1.6.1.6 O </a:t>
                      </a:r>
                      <a:r>
                        <a:rPr lang="pt-BR" sz="1400" u="none" strike="noStrike" dirty="0">
                          <a:effectLst/>
                        </a:rPr>
                        <a:t>auditor deve julgar se a auditoria está adequada abrangendo os aspectos de SSMAQ orientados neste questionário, cobrindo todos os tópicos e se a amostragem utilizada está coerente com o porte e complexidade das operações da empresa.</a:t>
                      </a:r>
                      <a:endParaRPr lang="pt-BR" sz="1400" b="0" i="0" u="none" strike="noStrike" dirty="0">
                        <a:solidFill>
                          <a:srgbClr val="1F497D"/>
                        </a:solidFill>
                        <a:effectLst/>
                        <a:latin typeface="Arial"/>
                      </a:endParaRPr>
                    </a:p>
                  </a:txBody>
                  <a:tcPr marL="0" marR="0" marT="0" marB="0" anchor="ctr"/>
                </a:tc>
              </a:tr>
              <a:tr h="411480">
                <a:tc>
                  <a:txBody>
                    <a:bodyPr/>
                    <a:lstStyle/>
                    <a:p>
                      <a:pPr algn="just" fontAlgn="ctr"/>
                      <a:r>
                        <a:rPr lang="pt-BR" sz="1400" u="none" strike="noStrike" dirty="0" smtClean="0">
                          <a:effectLst/>
                        </a:rPr>
                        <a:t>1.6.1.7 Comparar </a:t>
                      </a:r>
                      <a:r>
                        <a:rPr lang="pt-BR" sz="1400" u="none" strike="noStrike" dirty="0">
                          <a:effectLst/>
                        </a:rPr>
                        <a:t>os planos de auditoria com as inspeções realizadas. Os prazos mencionados no plano documentado devem ser cumpridos.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35984926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50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0390"/>
            <a:ext cx="91440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1" y="874728"/>
            <a:ext cx="9132439" cy="207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025114383"/>
              </p:ext>
            </p:extLst>
          </p:nvPr>
        </p:nvGraphicFramePr>
        <p:xfrm>
          <a:off x="107504" y="3075805"/>
          <a:ext cx="8928992" cy="1944218"/>
        </p:xfrm>
        <a:graphic>
          <a:graphicData uri="http://schemas.openxmlformats.org/drawingml/2006/table">
            <a:tbl>
              <a:tblPr>
                <a:tableStyleId>{5C22544A-7EE6-4342-B048-85BDC9FD1C3A}</a:tableStyleId>
              </a:tblPr>
              <a:tblGrid>
                <a:gridCol w="8928992"/>
              </a:tblGrid>
              <a:tr h="373837">
                <a:tc>
                  <a:txBody>
                    <a:bodyPr/>
                    <a:lstStyle/>
                    <a:p>
                      <a:pPr algn="just" fontAlgn="ctr"/>
                      <a:r>
                        <a:rPr lang="pt-BR" sz="1200" u="none" strike="noStrike" dirty="0" smtClean="0">
                          <a:effectLst/>
                        </a:rPr>
                        <a:t>1.6.1.8    Verificar </a:t>
                      </a:r>
                      <a:r>
                        <a:rPr lang="pt-BR" sz="1200" u="none" strike="noStrike" dirty="0">
                          <a:effectLst/>
                        </a:rPr>
                        <a:t>o Plano de Ações, se ações estão sendo tomadas, se as não conformidades apontadas em relatório de auditorias estão todas cobertas no plano de ações.</a:t>
                      </a:r>
                      <a:endParaRPr lang="pt-BR" sz="1200" b="0" i="0" u="none" strike="noStrike" dirty="0">
                        <a:solidFill>
                          <a:srgbClr val="1F497D"/>
                        </a:solidFill>
                        <a:effectLst/>
                        <a:latin typeface="Arial"/>
                      </a:endParaRPr>
                    </a:p>
                  </a:txBody>
                  <a:tcPr marL="0" marR="0" marT="0" marB="0" anchor="ctr"/>
                </a:tc>
              </a:tr>
              <a:tr h="285051">
                <a:tc>
                  <a:txBody>
                    <a:bodyPr/>
                    <a:lstStyle/>
                    <a:p>
                      <a:pPr algn="just" fontAlgn="ctr"/>
                      <a:r>
                        <a:rPr lang="pt-BR" sz="1200" u="none" strike="noStrike" dirty="0" smtClean="0">
                          <a:effectLst/>
                        </a:rPr>
                        <a:t>1.6.1.9    Verificar </a:t>
                      </a:r>
                      <a:r>
                        <a:rPr lang="pt-BR" sz="1200" u="none" strike="noStrike" dirty="0">
                          <a:effectLst/>
                        </a:rPr>
                        <a:t>com a gerencia se é o caso. Pedir evidências objetivas de seu envolvimento.</a:t>
                      </a:r>
                      <a:endParaRPr lang="pt-BR" sz="1200" b="0" i="0" u="none" strike="noStrike" dirty="0">
                        <a:solidFill>
                          <a:srgbClr val="1F497D"/>
                        </a:solidFill>
                        <a:effectLst/>
                        <a:latin typeface="Arial"/>
                      </a:endParaRPr>
                    </a:p>
                  </a:txBody>
                  <a:tcPr marL="0" marR="0" marT="0" marB="0" anchor="ctr"/>
                </a:tc>
              </a:tr>
              <a:tr h="387855">
                <a:tc>
                  <a:txBody>
                    <a:bodyPr/>
                    <a:lstStyle/>
                    <a:p>
                      <a:pPr algn="just" fontAlgn="ctr"/>
                      <a:r>
                        <a:rPr lang="pt-BR" sz="1200" u="none" strike="noStrike" dirty="0" smtClean="0">
                          <a:effectLst/>
                        </a:rPr>
                        <a:t>1.6.1.10 Verificar </a:t>
                      </a:r>
                      <a:r>
                        <a:rPr lang="pt-BR" sz="1200" u="none" strike="noStrike" dirty="0">
                          <a:effectLst/>
                        </a:rPr>
                        <a:t>na lista de distribuição se a gerencia superior é informada imediatamente dos resultados e recomendações de todas as auditorias realizadas.</a:t>
                      </a:r>
                      <a:endParaRPr lang="pt-BR" sz="1200" b="0" i="0" u="none" strike="noStrike" dirty="0">
                        <a:solidFill>
                          <a:srgbClr val="1F497D"/>
                        </a:solidFill>
                        <a:effectLst/>
                        <a:latin typeface="Arial"/>
                      </a:endParaRPr>
                    </a:p>
                  </a:txBody>
                  <a:tcPr marL="0" marR="0" marT="0" marB="0" anchor="ctr"/>
                </a:tc>
              </a:tr>
              <a:tr h="560754">
                <a:tc>
                  <a:txBody>
                    <a:bodyPr/>
                    <a:lstStyle/>
                    <a:p>
                      <a:pPr algn="just" fontAlgn="ctr"/>
                      <a:r>
                        <a:rPr lang="pt-BR" sz="1200" u="none" strike="noStrike" dirty="0" smtClean="0">
                          <a:effectLst/>
                        </a:rPr>
                        <a:t>1.6.1.11 Para </a:t>
                      </a:r>
                      <a:r>
                        <a:rPr lang="pt-BR" sz="1200" u="none" strike="noStrike" dirty="0">
                          <a:effectLst/>
                        </a:rPr>
                        <a:t>mostrar seu compromisso com assuntos de SSMA e Qualidade é importante que a alta administração participe de algumas auditorias internas . A chave é mostrar que SSMA e Qualidade são assuntos de altíssima prioridade para a empresa. Verificar presença de diretores em alguns relatórios de auditoria.</a:t>
                      </a:r>
                      <a:endParaRPr lang="pt-BR" sz="1200" b="0" i="0" u="none" strike="noStrike" dirty="0">
                        <a:solidFill>
                          <a:srgbClr val="1F497D"/>
                        </a:solidFill>
                        <a:effectLst/>
                        <a:latin typeface="Arial"/>
                      </a:endParaRPr>
                    </a:p>
                  </a:txBody>
                  <a:tcPr marL="0" marR="0" marT="0" marB="0" anchor="ctr"/>
                </a:tc>
              </a:tr>
              <a:tr h="336721">
                <a:tc>
                  <a:txBody>
                    <a:bodyPr/>
                    <a:lstStyle/>
                    <a:p>
                      <a:pPr algn="just" fontAlgn="ctr"/>
                      <a:r>
                        <a:rPr lang="pt-BR" sz="1200" u="none" strike="noStrike" dirty="0" smtClean="0">
                          <a:effectLst/>
                        </a:rPr>
                        <a:t>1.6.1.12  Comparar </a:t>
                      </a:r>
                      <a:r>
                        <a:rPr lang="pt-BR" sz="1200" u="none" strike="noStrike" dirty="0">
                          <a:effectLst/>
                        </a:rPr>
                        <a:t>os planos de auditoria e verificar  se foram atendidos, se há uma preocupação  em melhorias nas auditorias internas.</a:t>
                      </a:r>
                      <a:endParaRPr lang="pt-BR" sz="12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40430423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60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7" y="771550"/>
            <a:ext cx="9138186" cy="189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341813177"/>
              </p:ext>
            </p:extLst>
          </p:nvPr>
        </p:nvGraphicFramePr>
        <p:xfrm>
          <a:off x="1331641" y="3034972"/>
          <a:ext cx="4968551" cy="914400"/>
        </p:xfrm>
        <a:graphic>
          <a:graphicData uri="http://schemas.openxmlformats.org/drawingml/2006/table">
            <a:tbl>
              <a:tblPr>
                <a:tableStyleId>{5C22544A-7EE6-4342-B048-85BDC9FD1C3A}</a:tableStyleId>
              </a:tblPr>
              <a:tblGrid>
                <a:gridCol w="4968551"/>
              </a:tblGrid>
              <a:tr h="914400">
                <a:tc>
                  <a:txBody>
                    <a:bodyPr/>
                    <a:lstStyle/>
                    <a:p>
                      <a:pPr algn="just" fontAlgn="ctr"/>
                      <a:r>
                        <a:rPr lang="pt-BR" sz="1400" u="none" strike="noStrike" dirty="0" smtClean="0">
                          <a:effectLst/>
                        </a:rPr>
                        <a:t>1.7.1</a:t>
                      </a:r>
                      <a:r>
                        <a:rPr lang="pt-BR" sz="1400" u="none" strike="noStrike" baseline="0" dirty="0" smtClean="0">
                          <a:effectLst/>
                        </a:rPr>
                        <a:t>.1</a:t>
                      </a:r>
                      <a:r>
                        <a:rPr lang="pt-BR" sz="1400" u="none" strike="noStrike" dirty="0" smtClean="0">
                          <a:effectLst/>
                        </a:rPr>
                        <a:t>Verificar </a:t>
                      </a:r>
                      <a:r>
                        <a:rPr lang="pt-BR" sz="1400" u="none" strike="noStrike" dirty="0">
                          <a:effectLst/>
                        </a:rPr>
                        <a:t>evidências de participação de membros da diretoria e, eventos maiores fora da companhia.</a:t>
                      </a:r>
                      <a:endParaRPr lang="pt-BR" sz="1400" b="0" i="0" u="none" strike="noStrike" dirty="0">
                        <a:solidFill>
                          <a:srgbClr val="1F497D"/>
                        </a:solidFill>
                        <a:effectLst/>
                        <a:latin typeface="Arial"/>
                      </a:endParaRPr>
                    </a:p>
                  </a:txBody>
                  <a:tcPr marL="0" marR="0" marT="0" marB="0" anchor="ctr"/>
                </a:tc>
              </a:tr>
            </a:tbl>
          </a:graphicData>
        </a:graphic>
      </p:graphicFrame>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5540" y="2841780"/>
            <a:ext cx="2133600" cy="1100138"/>
          </a:xfrm>
          <a:prstGeom prst="rect">
            <a:avLst/>
          </a:prstGeom>
        </p:spPr>
      </p:pic>
    </p:spTree>
    <p:extLst>
      <p:ext uri="{BB962C8B-B14F-4D97-AF65-F5344CB8AC3E}">
        <p14:creationId xmlns:p14="http://schemas.microsoft.com/office/powerpoint/2010/main" val="219287771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401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7998"/>
            <a:ext cx="91440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937663309"/>
              </p:ext>
            </p:extLst>
          </p:nvPr>
        </p:nvGraphicFramePr>
        <p:xfrm>
          <a:off x="1272630" y="2899120"/>
          <a:ext cx="5040560" cy="1674186"/>
        </p:xfrm>
        <a:graphic>
          <a:graphicData uri="http://schemas.openxmlformats.org/drawingml/2006/table">
            <a:tbl>
              <a:tblPr>
                <a:tableStyleId>{5C22544A-7EE6-4342-B048-85BDC9FD1C3A}</a:tableStyleId>
              </a:tblPr>
              <a:tblGrid>
                <a:gridCol w="5040560"/>
              </a:tblGrid>
              <a:tr h="777686">
                <a:tc>
                  <a:txBody>
                    <a:bodyPr/>
                    <a:lstStyle/>
                    <a:p>
                      <a:pPr algn="just" fontAlgn="ctr"/>
                      <a:r>
                        <a:rPr lang="pt-BR" sz="1400" u="none" strike="noStrike" dirty="0" smtClean="0">
                          <a:effectLst/>
                        </a:rPr>
                        <a:t>1.8.1.1a</a:t>
                      </a:r>
                      <a:r>
                        <a:rPr lang="pt-BR" sz="1400" u="none" strike="noStrike" baseline="0" dirty="0" smtClean="0">
                          <a:effectLst/>
                        </a:rPr>
                        <a:t> </a:t>
                      </a:r>
                      <a:r>
                        <a:rPr lang="pt-BR" sz="1400" u="none" strike="noStrike" dirty="0" smtClean="0">
                          <a:effectLst/>
                        </a:rPr>
                        <a:t>O </a:t>
                      </a:r>
                      <a:r>
                        <a:rPr lang="pt-BR" sz="1400" u="none" strike="noStrike" dirty="0">
                          <a:effectLst/>
                        </a:rPr>
                        <a:t>procedimento deve ser revisado , atualizado e aprovado, além de prever como os registros e dados da empresa serão controlados e guardados</a:t>
                      </a:r>
                      <a:endParaRPr lang="pt-BR" sz="1400" b="0" i="0" u="none" strike="noStrike" dirty="0">
                        <a:solidFill>
                          <a:srgbClr val="1F497D"/>
                        </a:solidFill>
                        <a:effectLst/>
                        <a:latin typeface="Arial"/>
                      </a:endParaRPr>
                    </a:p>
                  </a:txBody>
                  <a:tcPr marL="0" marR="0" marT="0" marB="0" anchor="ctr"/>
                </a:tc>
              </a:tr>
              <a:tr h="896500">
                <a:tc>
                  <a:txBody>
                    <a:bodyPr/>
                    <a:lstStyle/>
                    <a:p>
                      <a:pPr algn="just" fontAlgn="ctr"/>
                      <a:r>
                        <a:rPr lang="pt-BR" sz="1400" u="none" strike="noStrike" dirty="0" smtClean="0">
                          <a:effectLst/>
                        </a:rPr>
                        <a:t>1.8.1.1b</a:t>
                      </a:r>
                      <a:r>
                        <a:rPr lang="pt-BR" sz="1400" u="none" strike="noStrike" baseline="0" dirty="0" smtClean="0">
                          <a:effectLst/>
                        </a:rPr>
                        <a:t> </a:t>
                      </a:r>
                      <a:r>
                        <a:rPr lang="pt-BR" sz="1400" u="none" strike="noStrike" dirty="0" smtClean="0">
                          <a:effectLst/>
                        </a:rPr>
                        <a:t>Estabelecer </a:t>
                      </a:r>
                      <a:r>
                        <a:rPr lang="pt-BR" sz="1400" u="none" strike="noStrike" dirty="0">
                          <a:effectLst/>
                        </a:rPr>
                        <a:t>sistemática de consulta e atualização de documentos para atendimento a requisitos legais. Verificar leis, portarias, resoluções normas (  exemplos : INMETRO, Contran , </a:t>
                      </a:r>
                      <a:r>
                        <a:rPr lang="pt-BR" sz="1400" u="none" strike="noStrike" dirty="0" err="1">
                          <a:effectLst/>
                        </a:rPr>
                        <a:t>NR´s</a:t>
                      </a:r>
                      <a:r>
                        <a:rPr lang="pt-BR" sz="1400" u="none" strike="noStrike" dirty="0">
                          <a:effectLst/>
                        </a:rPr>
                        <a:t>, ANTT, de produto, ambiental, ABNT)</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79184303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1"/>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SASSMAQ – Saúde, Segurança, Meio Ambiente </a:t>
            </a:r>
            <a:endParaRPr lang="pt-BR" sz="3200" dirty="0">
              <a:solidFill>
                <a:schemeClr val="bg1"/>
              </a:solidFill>
              <a:latin typeface="Times New Roman" pitchFamily="18" charset="0"/>
              <a:cs typeface="Times New Roman" pitchFamily="18" charset="0"/>
            </a:endParaRPr>
          </a:p>
        </p:txBody>
      </p:sp>
      <p:sp>
        <p:nvSpPr>
          <p:cNvPr id="6" name="Espaço Reservado para Texto 1"/>
          <p:cNvSpPr txBox="1">
            <a:spLocks/>
          </p:cNvSpPr>
          <p:nvPr/>
        </p:nvSpPr>
        <p:spPr>
          <a:xfrm>
            <a:off x="2081895" y="789552"/>
            <a:ext cx="6984776" cy="401444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dirty="0" smtClean="0">
                <a:latin typeface="Times New Roman" panose="02020603050405020304" pitchFamily="18" charset="0"/>
                <a:cs typeface="Times New Roman" panose="02020603050405020304" pitchFamily="18" charset="0"/>
              </a:rPr>
              <a:t>2. Segurança, saúde e meio ambiente</a:t>
            </a: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Verifica se estão sendo mantidos padrões elevados em segurança, saúde e  cuidado ambiental e se há a devida preocupação pela proteção dos funcionários, do público e do ambiente. Nesta área de avaliação há um grande número de questões mandatórias.</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A base para cumprir os quesitos de SS MA é a pesquisa de legislação aplicável  e atendimento a legislação. O guia do  manual considera as Normas regulamentadoras do trabalho para as  questões de SS.</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Do mesmo modo para as questões de MA são consideradas as legislações federais, estaduais e locais.</a:t>
            </a:r>
            <a:endParaRPr lang="pt-BR" sz="1800"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1" y="2301721"/>
            <a:ext cx="1830374" cy="1566174"/>
          </a:xfrm>
          <a:prstGeom prst="rect">
            <a:avLst/>
          </a:prstGeom>
        </p:spPr>
      </p:pic>
    </p:spTree>
    <p:extLst>
      <p:ext uri="{BB962C8B-B14F-4D97-AF65-F5344CB8AC3E}">
        <p14:creationId xmlns:p14="http://schemas.microsoft.com/office/powerpoint/2010/main" val="3688810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123478"/>
            <a:ext cx="66964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Logística de produtos químicos no Brasil</a:t>
            </a:r>
          </a:p>
        </p:txBody>
      </p:sp>
      <p:sp>
        <p:nvSpPr>
          <p:cNvPr id="11" name="Retângulo 10"/>
          <p:cNvSpPr/>
          <p:nvPr/>
        </p:nvSpPr>
        <p:spPr>
          <a:xfrm>
            <a:off x="1139950" y="4621441"/>
            <a:ext cx="4572000" cy="246221"/>
          </a:xfrm>
          <a:prstGeom prst="rect">
            <a:avLst/>
          </a:prstGeom>
        </p:spPr>
        <p:txBody>
          <a:bodyPr>
            <a:spAutoFit/>
          </a:bodyPr>
          <a:lstStyle/>
          <a:p>
            <a:pPr eaLnBrk="1" hangingPunct="1"/>
            <a:r>
              <a:rPr lang="pt-BR" sz="1000" i="1" dirty="0">
                <a:solidFill>
                  <a:schemeClr val="tx2"/>
                </a:solidFill>
              </a:rPr>
              <a:t>Fonte: </a:t>
            </a:r>
            <a:r>
              <a:rPr lang="pt-BR" sz="1000" i="1" dirty="0" smtClean="0">
                <a:solidFill>
                  <a:schemeClr val="tx2"/>
                </a:solidFill>
                <a:hlinkClick r:id="rId2"/>
              </a:rPr>
              <a:t>www.antt.gov.br/RNTRC_emnumeros.asp</a:t>
            </a:r>
            <a:r>
              <a:rPr lang="pt-BR" sz="1000" i="1" dirty="0" smtClean="0">
                <a:solidFill>
                  <a:schemeClr val="tx2"/>
                </a:solidFill>
              </a:rPr>
              <a:t> -   </a:t>
            </a:r>
            <a:endParaRPr lang="pt-BR" sz="1000" i="1" dirty="0">
              <a:solidFill>
                <a:schemeClr val="tx2"/>
              </a:solidFill>
            </a:endParaRPr>
          </a:p>
        </p:txBody>
      </p:sp>
      <p:sp>
        <p:nvSpPr>
          <p:cNvPr id="15" name="Retângulo 14"/>
          <p:cNvSpPr/>
          <p:nvPr/>
        </p:nvSpPr>
        <p:spPr>
          <a:xfrm>
            <a:off x="1115616" y="4867662"/>
            <a:ext cx="2677862" cy="246221"/>
          </a:xfrm>
          <a:prstGeom prst="rect">
            <a:avLst/>
          </a:prstGeom>
        </p:spPr>
        <p:txBody>
          <a:bodyPr wrap="square">
            <a:spAutoFit/>
          </a:bodyPr>
          <a:lstStyle/>
          <a:p>
            <a:pPr lvl="0"/>
            <a:r>
              <a:rPr lang="pt-BR" altLang="pt-BR" sz="1000" b="1" dirty="0">
                <a:solidFill>
                  <a:srgbClr val="666666"/>
                </a:solidFill>
                <a:latin typeface="Arial" pitchFamily="34" charset="0"/>
                <a:cs typeface="Arial" pitchFamily="34" charset="0"/>
              </a:rPr>
              <a:t>Atualizado em: </a:t>
            </a:r>
            <a:r>
              <a:rPr lang="pt-BR" altLang="pt-BR" sz="1000" b="1" dirty="0" smtClean="0">
                <a:solidFill>
                  <a:srgbClr val="666666"/>
                </a:solidFill>
                <a:latin typeface="Arial" pitchFamily="34" charset="0"/>
                <a:cs typeface="Arial" pitchFamily="34" charset="0"/>
              </a:rPr>
              <a:t>06/08/2014 </a:t>
            </a:r>
            <a:r>
              <a:rPr lang="pt-BR" altLang="pt-BR" sz="1000" b="1" dirty="0">
                <a:solidFill>
                  <a:srgbClr val="666666"/>
                </a:solidFill>
                <a:latin typeface="Arial" pitchFamily="34" charset="0"/>
                <a:cs typeface="Arial" pitchFamily="34" charset="0"/>
              </a:rPr>
              <a:t>às 02:0</a:t>
            </a:r>
            <a:endParaRPr lang="pt-BR" altLang="pt-BR" sz="1000" dirty="0">
              <a:latin typeface="Arial" pitchFamily="34" charset="0"/>
              <a:cs typeface="Arial" pitchFamily="34" charset="0"/>
            </a:endParaRPr>
          </a:p>
        </p:txBody>
      </p:sp>
      <p:graphicFrame>
        <p:nvGraphicFramePr>
          <p:cNvPr id="12" name="Gráfico 11"/>
          <p:cNvGraphicFramePr>
            <a:graphicFrameLocks/>
          </p:cNvGraphicFramePr>
          <p:nvPr>
            <p:extLst>
              <p:ext uri="{D42A27DB-BD31-4B8C-83A1-F6EECF244321}">
                <p14:modId xmlns:p14="http://schemas.microsoft.com/office/powerpoint/2010/main" val="3608490470"/>
              </p:ext>
            </p:extLst>
          </p:nvPr>
        </p:nvGraphicFramePr>
        <p:xfrm>
          <a:off x="230312" y="643305"/>
          <a:ext cx="6391275" cy="3849891"/>
        </p:xfrm>
        <a:graphic>
          <a:graphicData uri="http://schemas.openxmlformats.org/drawingml/2006/chart">
            <c:chart xmlns:c="http://schemas.openxmlformats.org/drawingml/2006/chart" xmlns:r="http://schemas.openxmlformats.org/officeDocument/2006/relationships" r:id="rId3"/>
          </a:graphicData>
        </a:graphic>
      </p:graphicFrame>
      <p:sp>
        <p:nvSpPr>
          <p:cNvPr id="2" name="CaixaDeTexto 1"/>
          <p:cNvSpPr txBox="1"/>
          <p:nvPr/>
        </p:nvSpPr>
        <p:spPr>
          <a:xfrm>
            <a:off x="6516216" y="987574"/>
            <a:ext cx="2410520" cy="3046988"/>
          </a:xfrm>
          <a:prstGeom prst="rect">
            <a:avLst/>
          </a:prstGeom>
          <a:noFill/>
          <a:ln>
            <a:solidFill>
              <a:srgbClr val="C00000"/>
            </a:solidFill>
          </a:ln>
        </p:spPr>
        <p:txBody>
          <a:bodyPr wrap="square" rtlCol="0">
            <a:spAutoFit/>
          </a:bodyPr>
          <a:lstStyle/>
          <a:p>
            <a:pPr algn="just"/>
            <a:r>
              <a:rPr lang="pt-BR" sz="1600" dirty="0" smtClean="0"/>
              <a:t>De acordo com as disposições  do SASSMAQ no transporte de cargas embaladas , a frota deve ter idade média de 10 anos e na carga à granel 07 anos.</a:t>
            </a:r>
          </a:p>
          <a:p>
            <a:pPr algn="just"/>
            <a:r>
              <a:rPr lang="pt-BR" sz="1600" dirty="0"/>
              <a:t> </a:t>
            </a:r>
            <a:endParaRPr lang="pt-BR" sz="1600" dirty="0" smtClean="0"/>
          </a:p>
          <a:p>
            <a:pPr algn="just"/>
            <a:endParaRPr lang="pt-BR" sz="1600" dirty="0"/>
          </a:p>
          <a:p>
            <a:pPr algn="just"/>
            <a:r>
              <a:rPr lang="pt-BR" sz="1600" b="1" i="1" dirty="0" smtClean="0"/>
              <a:t>Aspecto idade da frota subcontratadas</a:t>
            </a:r>
            <a:endParaRPr lang="pt-BR" sz="1600" b="1" i="1" dirty="0"/>
          </a:p>
        </p:txBody>
      </p:sp>
      <p:sp>
        <p:nvSpPr>
          <p:cNvPr id="8" name="CaixaDeTexto 7"/>
          <p:cNvSpPr txBox="1"/>
          <p:nvPr/>
        </p:nvSpPr>
        <p:spPr>
          <a:xfrm>
            <a:off x="0" y="0"/>
            <a:ext cx="9144000" cy="584775"/>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 – O  Setor</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05962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2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06117"/>
            <a:ext cx="9144001" cy="253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54541395"/>
              </p:ext>
            </p:extLst>
          </p:nvPr>
        </p:nvGraphicFramePr>
        <p:xfrm>
          <a:off x="107504" y="3160385"/>
          <a:ext cx="8856984" cy="1950720"/>
        </p:xfrm>
        <a:graphic>
          <a:graphicData uri="http://schemas.openxmlformats.org/drawingml/2006/table">
            <a:tbl>
              <a:tblPr>
                <a:tableStyleId>{5C22544A-7EE6-4342-B048-85BDC9FD1C3A}</a:tableStyleId>
              </a:tblPr>
              <a:tblGrid>
                <a:gridCol w="8856984"/>
              </a:tblGrid>
              <a:tr h="715114">
                <a:tc>
                  <a:txBody>
                    <a:bodyPr/>
                    <a:lstStyle/>
                    <a:p>
                      <a:pPr algn="just" fontAlgn="ctr"/>
                      <a:r>
                        <a:rPr lang="pt-BR" sz="1600" u="none" strike="noStrike" dirty="0" smtClean="0">
                          <a:effectLst/>
                        </a:rPr>
                        <a:t>2.1.1.1a O </a:t>
                      </a:r>
                      <a:r>
                        <a:rPr lang="pt-BR" sz="1600" u="none" strike="noStrike" dirty="0">
                          <a:effectLst/>
                        </a:rPr>
                        <a:t>auditor deverá verificar se a  empresa identificou os aspectos e impactos ambientais, perigos e riscos à segurança e demais fatores que possam contribuir com geração de eventos indesejáveis e se são compatíveis os laudos e comprovados com documentação técnica.</a:t>
                      </a:r>
                      <a:endParaRPr lang="pt-BR" sz="1600" b="0" i="0" u="none" strike="noStrike" dirty="0">
                        <a:solidFill>
                          <a:srgbClr val="1F497D"/>
                        </a:solidFill>
                        <a:effectLst/>
                        <a:latin typeface="Arial"/>
                      </a:endParaRPr>
                    </a:p>
                  </a:txBody>
                  <a:tcPr marL="0" marR="0" marT="0" marB="0" anchor="ctr"/>
                </a:tc>
              </a:tr>
              <a:tr h="704666">
                <a:tc>
                  <a:txBody>
                    <a:bodyPr/>
                    <a:lstStyle/>
                    <a:p>
                      <a:pPr algn="l" fontAlgn="ctr"/>
                      <a:r>
                        <a:rPr lang="pt-BR" sz="1600" u="none" strike="noStrike" dirty="0" smtClean="0">
                          <a:effectLst/>
                        </a:rPr>
                        <a:t>2.1.1.1b O </a:t>
                      </a:r>
                      <a:r>
                        <a:rPr lang="pt-BR" sz="1600" u="none" strike="noStrike" dirty="0">
                          <a:effectLst/>
                        </a:rPr>
                        <a:t>sistema  deve  prever riscos de ocorrências potenciais fora da empresa (rodovias, operações fora do site sob responsabilidade do prestador de serviços ) que envolvam perdas ou derrame de  produtos químicos  e prever um Plano de atendimento a emergências externas.</a:t>
                      </a:r>
                      <a:endParaRPr lang="pt-BR" sz="1600" b="0" i="0" u="none" strike="noStrike" dirty="0">
                        <a:solidFill>
                          <a:srgbClr val="1F497D"/>
                        </a:solidFill>
                        <a:effectLst/>
                        <a:latin typeface="Arial"/>
                      </a:endParaRPr>
                    </a:p>
                  </a:txBody>
                  <a:tcPr marL="0" marR="0" marT="0" marB="0" anchor="ctr"/>
                </a:tc>
              </a:tr>
              <a:tr h="469778">
                <a:tc>
                  <a:txBody>
                    <a:bodyPr/>
                    <a:lstStyle/>
                    <a:p>
                      <a:pPr algn="l" fontAlgn="ctr"/>
                      <a:r>
                        <a:rPr lang="pt-BR" sz="1600" u="none" strike="noStrike" dirty="0" smtClean="0">
                          <a:effectLst/>
                        </a:rPr>
                        <a:t>2.1.1.1c O  </a:t>
                      </a:r>
                      <a:r>
                        <a:rPr lang="pt-BR" sz="1600" u="none" strike="noStrike" dirty="0">
                          <a:effectLst/>
                        </a:rPr>
                        <a:t>sistema deve prever em seus cenários os riscos potenciais de  exposição, que possa afetar ou ferir pessoas.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24008926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3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 y="483518"/>
            <a:ext cx="9151369"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7575"/>
            <a:ext cx="914528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488155090"/>
              </p:ext>
            </p:extLst>
          </p:nvPr>
        </p:nvGraphicFramePr>
        <p:xfrm>
          <a:off x="107503" y="2498495"/>
          <a:ext cx="8928993" cy="2401378"/>
        </p:xfrm>
        <a:graphic>
          <a:graphicData uri="http://schemas.openxmlformats.org/drawingml/2006/table">
            <a:tbl>
              <a:tblPr>
                <a:tableStyleId>{5C22544A-7EE6-4342-B048-85BDC9FD1C3A}</a:tableStyleId>
              </a:tblPr>
              <a:tblGrid>
                <a:gridCol w="8928993"/>
              </a:tblGrid>
              <a:tr h="643754">
                <a:tc>
                  <a:txBody>
                    <a:bodyPr/>
                    <a:lstStyle/>
                    <a:p>
                      <a:pPr algn="just" fontAlgn="ctr"/>
                      <a:r>
                        <a:rPr lang="pt-BR" sz="1400" u="none" strike="noStrike" dirty="0" smtClean="0">
                          <a:effectLst/>
                        </a:rPr>
                        <a:t>2.1.1.1d O </a:t>
                      </a:r>
                      <a:r>
                        <a:rPr lang="pt-BR" sz="1400" u="none" strike="noStrike" dirty="0">
                          <a:effectLst/>
                        </a:rPr>
                        <a:t>sistema deve considerar os riscos potenciais de emissões para o meio ambiente,  decorrentes de operação inadequada do veículo ou equipamento, especificação ou acidentes/incidentes  com derrame de produtos </a:t>
                      </a:r>
                      <a:r>
                        <a:rPr lang="pt-BR" sz="1400" u="none" strike="noStrike" dirty="0" smtClean="0">
                          <a:effectLst/>
                        </a:rPr>
                        <a:t>químicos  </a:t>
                      </a:r>
                      <a:r>
                        <a:rPr lang="pt-BR" sz="1400" u="none" strike="noStrike" dirty="0">
                          <a:effectLst/>
                        </a:rPr>
                        <a:t>para o ambiente.</a:t>
                      </a:r>
                      <a:endParaRPr lang="pt-BR" sz="1400" b="0" i="0" u="none" strike="noStrike" dirty="0">
                        <a:solidFill>
                          <a:srgbClr val="1F497D"/>
                        </a:solidFill>
                        <a:effectLst/>
                        <a:latin typeface="Arial"/>
                      </a:endParaRPr>
                    </a:p>
                  </a:txBody>
                  <a:tcPr marL="0" marR="0" marT="0" marB="0" anchor="ctr"/>
                </a:tc>
              </a:tr>
              <a:tr h="264104">
                <a:tc>
                  <a:txBody>
                    <a:bodyPr/>
                    <a:lstStyle/>
                    <a:p>
                      <a:pPr algn="just" fontAlgn="ctr"/>
                      <a:r>
                        <a:rPr lang="pt-BR" sz="1400" u="none" strike="noStrike" dirty="0" smtClean="0">
                          <a:effectLst/>
                        </a:rPr>
                        <a:t>2.1.1.1e O </a:t>
                      </a:r>
                      <a:r>
                        <a:rPr lang="pt-BR" sz="1400" u="none" strike="noStrike" dirty="0">
                          <a:effectLst/>
                        </a:rPr>
                        <a:t>sistema deve analisar os procedimentos para  manutenção de veículos e </a:t>
                      </a:r>
                      <a:r>
                        <a:rPr lang="pt-BR" sz="1400" u="none" strike="noStrike" dirty="0" smtClean="0">
                          <a:effectLst/>
                        </a:rPr>
                        <a:t>equipamentos.</a:t>
                      </a:r>
                      <a:endParaRPr lang="pt-BR" sz="1400" b="0" i="0" u="none" strike="noStrike" dirty="0">
                        <a:solidFill>
                          <a:srgbClr val="1F497D"/>
                        </a:solidFill>
                        <a:effectLst/>
                        <a:latin typeface="Arial"/>
                      </a:endParaRPr>
                    </a:p>
                  </a:txBody>
                  <a:tcPr marL="0" marR="0" marT="0" marB="0" anchor="ctr"/>
                </a:tc>
              </a:tr>
              <a:tr h="1452571">
                <a:tc>
                  <a:txBody>
                    <a:bodyPr/>
                    <a:lstStyle/>
                    <a:p>
                      <a:pPr algn="just" fontAlgn="ctr"/>
                      <a:r>
                        <a:rPr lang="pt-BR" sz="1400" u="none" strike="noStrike" dirty="0" smtClean="0">
                          <a:effectLst/>
                        </a:rPr>
                        <a:t>2.1.1.1f</a:t>
                      </a:r>
                      <a:r>
                        <a:rPr lang="pt-BR" sz="1400" u="none" strike="noStrike" baseline="0" dirty="0" smtClean="0">
                          <a:effectLst/>
                        </a:rPr>
                        <a:t> </a:t>
                      </a:r>
                      <a:r>
                        <a:rPr lang="pt-BR" sz="1400" u="none" strike="noStrike" dirty="0" smtClean="0">
                          <a:effectLst/>
                        </a:rPr>
                        <a:t>O </a:t>
                      </a:r>
                      <a:r>
                        <a:rPr lang="pt-BR" sz="1400" u="none" strike="noStrike" dirty="0">
                          <a:effectLst/>
                        </a:rPr>
                        <a:t>sistema deve analisar aspectos das rotas antes de recomendá-las para as operações com produtos químicos ( perigosos ou não) qual o objetivo da escolha desta rota, critérios para adota-la, mapeando os trechos onde aparecem os pontos críticos ( marcando trechos da via onde há histórico de roubos e outros sinistros, passagem por áreas de preservação, centros urbanos, restrições de uso de vias total ou por horário  ) , locais  que podem ser autorizados para parada, locais que podem ser autorizados para pernoite, existência de infraestrutura, tais como: telefones de emergência, existência de acostamento,  pavimentação, sinalização, postos de polícia, Bombeiros, hospitais, locais de abastecimento de veículos.  </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1898723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7289"/>
            <a:ext cx="9144000" cy="164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963044276"/>
              </p:ext>
            </p:extLst>
          </p:nvPr>
        </p:nvGraphicFramePr>
        <p:xfrm>
          <a:off x="107504" y="2283718"/>
          <a:ext cx="8856984" cy="2678553"/>
        </p:xfrm>
        <a:graphic>
          <a:graphicData uri="http://schemas.openxmlformats.org/drawingml/2006/table">
            <a:tbl>
              <a:tblPr>
                <a:tableStyleId>{5C22544A-7EE6-4342-B048-85BDC9FD1C3A}</a:tableStyleId>
              </a:tblPr>
              <a:tblGrid>
                <a:gridCol w="8856984"/>
              </a:tblGrid>
              <a:tr h="673943">
                <a:tc>
                  <a:txBody>
                    <a:bodyPr/>
                    <a:lstStyle/>
                    <a:p>
                      <a:pPr algn="just" fontAlgn="ctr"/>
                      <a:r>
                        <a:rPr lang="pt-BR" sz="1500" u="none" strike="noStrike" dirty="0" smtClean="0">
                          <a:effectLst/>
                        </a:rPr>
                        <a:t>2.1.1.2 O </a:t>
                      </a:r>
                      <a:r>
                        <a:rPr lang="pt-BR" sz="1500" u="none" strike="noStrike" dirty="0">
                          <a:effectLst/>
                        </a:rPr>
                        <a:t>processo de identificar e avaliar riscos deve ser reavaliado em  intervalos regulares ou quando houver mudanças significativas ( novas rotas ou alteração de rota). </a:t>
                      </a:r>
                      <a:endParaRPr lang="pt-BR" sz="1500" b="0" i="0" u="none" strike="noStrike" dirty="0">
                        <a:solidFill>
                          <a:srgbClr val="1F497D"/>
                        </a:solidFill>
                        <a:effectLst/>
                        <a:latin typeface="Arial"/>
                      </a:endParaRPr>
                    </a:p>
                  </a:txBody>
                  <a:tcPr marL="0" marR="0" marT="0" marB="0" anchor="ctr"/>
                </a:tc>
              </a:tr>
              <a:tr h="1002305">
                <a:tc>
                  <a:txBody>
                    <a:bodyPr/>
                    <a:lstStyle/>
                    <a:p>
                      <a:pPr algn="just" fontAlgn="ctr"/>
                      <a:r>
                        <a:rPr lang="pt-BR" sz="1500" u="none" strike="noStrike" dirty="0" smtClean="0">
                          <a:effectLst/>
                        </a:rPr>
                        <a:t>2.1.1.3 Este </a:t>
                      </a:r>
                      <a:r>
                        <a:rPr lang="pt-BR" sz="1500" u="none" strike="noStrike" dirty="0">
                          <a:effectLst/>
                        </a:rPr>
                        <a:t>plano deve identificar produtos ( ver Anexo lista HCDG) , análise de risco para cada produto considerado: avaliação de vulnerabilidade,  (</a:t>
                      </a:r>
                      <a:r>
                        <a:rPr lang="pt-BR" sz="1500" u="none" strike="noStrike" dirty="0" smtClean="0">
                          <a:effectLst/>
                        </a:rPr>
                        <a:t>adversários</a:t>
                      </a:r>
                      <a:r>
                        <a:rPr lang="pt-BR" sz="1500" u="none" strike="noStrike" dirty="0">
                          <a:effectLst/>
                        </a:rPr>
                        <a:t>, ataque intencional por publico interno, vandalismo, corrupção), avaliação dos cenários por produto, medidas de proteção, medidas de contingência, medidas de controle.</a:t>
                      </a:r>
                      <a:endParaRPr lang="pt-BR" sz="1500" b="0" i="0" u="none" strike="noStrike" dirty="0">
                        <a:solidFill>
                          <a:srgbClr val="1F497D"/>
                        </a:solidFill>
                        <a:effectLst/>
                        <a:latin typeface="Arial"/>
                      </a:endParaRPr>
                    </a:p>
                  </a:txBody>
                  <a:tcPr marL="0" marR="0" marT="0" marB="0" anchor="ctr"/>
                </a:tc>
              </a:tr>
              <a:tr h="1002305">
                <a:tc>
                  <a:txBody>
                    <a:bodyPr/>
                    <a:lstStyle/>
                    <a:p>
                      <a:pPr algn="just" fontAlgn="ctr"/>
                      <a:r>
                        <a:rPr lang="pt-BR" sz="1500" u="none" strike="noStrike" dirty="0" smtClean="0">
                          <a:effectLst/>
                        </a:rPr>
                        <a:t>2.1.1.4 Esta </a:t>
                      </a:r>
                      <a:r>
                        <a:rPr lang="pt-BR" sz="1500" u="none" strike="noStrike" dirty="0">
                          <a:effectLst/>
                        </a:rPr>
                        <a:t>avaliação deve ser feita por pessoas qualificadas no meio de segurança industrial e patrimonial, que tenham experiência de mercado ou receberam treinamento específico para esta atividade. As avaliações podem ser lideradas por engenheiros ou técnicos de segurança, químicos, técnicos capacitados em sistemas patrimoniais e de seguradoras.</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48813802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6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37" y="560418"/>
            <a:ext cx="9129463"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191967353"/>
              </p:ext>
            </p:extLst>
          </p:nvPr>
        </p:nvGraphicFramePr>
        <p:xfrm>
          <a:off x="222784" y="3003798"/>
          <a:ext cx="8741704" cy="1914880"/>
        </p:xfrm>
        <a:graphic>
          <a:graphicData uri="http://schemas.openxmlformats.org/drawingml/2006/table">
            <a:tbl>
              <a:tblPr>
                <a:tableStyleId>{5C22544A-7EE6-4342-B048-85BDC9FD1C3A}</a:tableStyleId>
              </a:tblPr>
              <a:tblGrid>
                <a:gridCol w="8741704"/>
              </a:tblGrid>
              <a:tr h="669278">
                <a:tc>
                  <a:txBody>
                    <a:bodyPr/>
                    <a:lstStyle/>
                    <a:p>
                      <a:pPr algn="just" fontAlgn="ctr"/>
                      <a:r>
                        <a:rPr lang="pt-BR" sz="1600" u="none" strike="noStrike" dirty="0" smtClean="0">
                          <a:effectLst/>
                        </a:rPr>
                        <a:t>2.1.2.1a </a:t>
                      </a:r>
                      <a:r>
                        <a:rPr lang="pt-BR" sz="1600" u="none" strike="noStrike" baseline="0" dirty="0" smtClean="0">
                          <a:effectLst/>
                        </a:rPr>
                        <a:t> </a:t>
                      </a:r>
                      <a:r>
                        <a:rPr lang="pt-BR" sz="1600" u="none" strike="noStrike" dirty="0" smtClean="0">
                          <a:effectLst/>
                        </a:rPr>
                        <a:t>Verificar </a:t>
                      </a:r>
                      <a:r>
                        <a:rPr lang="pt-BR" sz="1600" u="none" strike="noStrike" dirty="0">
                          <a:effectLst/>
                        </a:rPr>
                        <a:t>se a empresa retoma todo o processo, adotando as técnicas e metodologias apropriadas ao caso.</a:t>
                      </a:r>
                      <a:endParaRPr lang="pt-BR" sz="1600" b="0" i="0" u="none" strike="noStrike" dirty="0">
                        <a:solidFill>
                          <a:srgbClr val="1F497D"/>
                        </a:solidFill>
                        <a:effectLst/>
                        <a:latin typeface="Arial"/>
                      </a:endParaRPr>
                    </a:p>
                  </a:txBody>
                  <a:tcPr marL="0" marR="0" marT="0" marB="0" anchor="ctr"/>
                </a:tc>
              </a:tr>
              <a:tr h="1245602">
                <a:tc>
                  <a:txBody>
                    <a:bodyPr/>
                    <a:lstStyle/>
                    <a:p>
                      <a:pPr algn="just" fontAlgn="ctr"/>
                      <a:r>
                        <a:rPr lang="pt-BR" sz="1600" u="none" strike="noStrike" dirty="0" smtClean="0">
                          <a:effectLst/>
                        </a:rPr>
                        <a:t>2.1.2.1</a:t>
                      </a:r>
                      <a:r>
                        <a:rPr lang="pt-BR" sz="1600" u="none" strike="noStrike" baseline="0" dirty="0" smtClean="0">
                          <a:effectLst/>
                        </a:rPr>
                        <a:t>b </a:t>
                      </a:r>
                      <a:r>
                        <a:rPr lang="pt-BR" sz="1600" u="none" strike="noStrike" dirty="0" smtClean="0">
                          <a:effectLst/>
                        </a:rPr>
                        <a:t>Os </a:t>
                      </a:r>
                      <a:r>
                        <a:rPr lang="pt-BR" sz="1600" u="none" strike="noStrike" dirty="0">
                          <a:effectLst/>
                        </a:rPr>
                        <a:t>Planos de Gerenciamento de Riscos devem ser revisados toda vez que ocorrer mudança favorável ou desfavorável, que diminua ou aumente os riscos, esta revisão deve estar suportada em processo de gerenciamento da mudança. Quando trata-se de processos ou equipamentos é preciso contemplar revisão de treinamento de operadores.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74539039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a:solidFill>
                  <a:schemeClr val="bg1"/>
                </a:solidFill>
                <a:latin typeface="Times New Roman" pitchFamily="18" charset="0"/>
                <a:cs typeface="Times New Roman" pitchFamily="18" charset="0"/>
              </a:rPr>
              <a:t>S</a:t>
            </a:r>
            <a:r>
              <a:rPr lang="pt-BR" sz="3600" dirty="0" smtClean="0">
                <a:solidFill>
                  <a:schemeClr val="bg1"/>
                </a:solidFill>
                <a:latin typeface="Times New Roman" pitchFamily="18" charset="0"/>
                <a:cs typeface="Times New Roman" pitchFamily="18" charset="0"/>
              </a:rPr>
              <a:t>aúde, Segurança e Meio Ambiente </a:t>
            </a:r>
            <a:endParaRPr lang="pt-BR" sz="3600" dirty="0">
              <a:solidFill>
                <a:schemeClr val="bg1"/>
              </a:solidFill>
              <a:latin typeface="Times New Roman" pitchFamily="18" charset="0"/>
              <a:cs typeface="Times New Roman" pitchFamily="18" charset="0"/>
            </a:endParaRPr>
          </a:p>
        </p:txBody>
      </p:sp>
      <p:pic>
        <p:nvPicPr>
          <p:cNvPr id="187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03392"/>
            <a:ext cx="8928992" cy="204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687093105"/>
              </p:ext>
            </p:extLst>
          </p:nvPr>
        </p:nvGraphicFramePr>
        <p:xfrm>
          <a:off x="107504" y="2732230"/>
          <a:ext cx="8856984" cy="2407444"/>
        </p:xfrm>
        <a:graphic>
          <a:graphicData uri="http://schemas.openxmlformats.org/drawingml/2006/table">
            <a:tbl>
              <a:tblPr>
                <a:tableStyleId>{5C22544A-7EE6-4342-B048-85BDC9FD1C3A}</a:tableStyleId>
              </a:tblPr>
              <a:tblGrid>
                <a:gridCol w="8856984"/>
              </a:tblGrid>
              <a:tr h="785813">
                <a:tc>
                  <a:txBody>
                    <a:bodyPr/>
                    <a:lstStyle/>
                    <a:p>
                      <a:pPr algn="just" fontAlgn="ctr"/>
                      <a:r>
                        <a:rPr lang="pt-BR" sz="1500" u="none" strike="noStrike" dirty="0" smtClean="0">
                          <a:effectLst/>
                        </a:rPr>
                        <a:t>2.2.1.1.a Instruções </a:t>
                      </a:r>
                      <a:r>
                        <a:rPr lang="pt-BR" sz="1500" u="none" strike="noStrike" dirty="0">
                          <a:effectLst/>
                        </a:rPr>
                        <a:t>e procedimentos devem estar escritos em detalhes e declarar quais são as responsabilidades particulares e o padrão de desempenho esperado. Durante a inspeção local , deve-se verificar se o pessoal entende todas as exigências e procedimentos. </a:t>
                      </a:r>
                      <a:endParaRPr lang="pt-BR" sz="1500" b="0" i="0" u="none" strike="noStrike" dirty="0">
                        <a:solidFill>
                          <a:srgbClr val="16365C"/>
                        </a:solidFill>
                        <a:effectLst/>
                        <a:latin typeface="Arial"/>
                      </a:endParaRPr>
                    </a:p>
                  </a:txBody>
                  <a:tcPr marL="0" marR="0" marT="0" marB="0" anchor="ctr"/>
                </a:tc>
              </a:tr>
              <a:tr h="764381">
                <a:tc>
                  <a:txBody>
                    <a:bodyPr/>
                    <a:lstStyle/>
                    <a:p>
                      <a:pPr algn="just" fontAlgn="ctr"/>
                      <a:r>
                        <a:rPr lang="pt-BR" sz="1500" u="none" strike="noStrike" dirty="0" smtClean="0">
                          <a:effectLst/>
                        </a:rPr>
                        <a:t>2.2.1.1b</a:t>
                      </a:r>
                      <a:r>
                        <a:rPr lang="pt-BR" sz="1500" u="none" strike="noStrike" baseline="0" dirty="0" smtClean="0">
                          <a:effectLst/>
                        </a:rPr>
                        <a:t> </a:t>
                      </a:r>
                      <a:r>
                        <a:rPr lang="pt-BR" sz="1500" u="none" strike="noStrike" dirty="0" smtClean="0">
                          <a:effectLst/>
                        </a:rPr>
                        <a:t>Instruções </a:t>
                      </a:r>
                      <a:r>
                        <a:rPr lang="pt-BR" sz="1500" u="none" strike="noStrike" dirty="0">
                          <a:effectLst/>
                        </a:rPr>
                        <a:t>e procedimentos devem estar escritos em detalhes e declarar quais são as responsabilidades particulares e o padrão de desempenho esperado. Durante a inspeção local , deve-se verificar se o pessoal entende todas as exigências e procedimentos. </a:t>
                      </a:r>
                      <a:endParaRPr lang="pt-BR" sz="1500" b="0" i="0" u="none" strike="noStrike" dirty="0">
                        <a:solidFill>
                          <a:srgbClr val="16365C"/>
                        </a:solidFill>
                        <a:effectLst/>
                        <a:latin typeface="Arial"/>
                      </a:endParaRPr>
                    </a:p>
                  </a:txBody>
                  <a:tcPr marL="0" marR="0" marT="0" marB="0" anchor="ctr"/>
                </a:tc>
              </a:tr>
              <a:tr h="857250">
                <a:tc>
                  <a:txBody>
                    <a:bodyPr/>
                    <a:lstStyle/>
                    <a:p>
                      <a:pPr algn="just" fontAlgn="ctr"/>
                      <a:r>
                        <a:rPr lang="pt-BR" sz="1500" u="none" strike="noStrike" dirty="0" smtClean="0">
                          <a:effectLst/>
                        </a:rPr>
                        <a:t>2.2.1.1.c O </a:t>
                      </a:r>
                      <a:r>
                        <a:rPr lang="pt-BR" sz="1500" u="none" strike="noStrike" dirty="0">
                          <a:effectLst/>
                        </a:rPr>
                        <a:t>auditor deve buscar evidências de comunicação dos defeitos em equipamentos próprios não limitados a aplicação do </a:t>
                      </a:r>
                      <a:r>
                        <a:rPr lang="pt-BR" sz="1500" u="none" strike="noStrike" dirty="0" err="1">
                          <a:effectLst/>
                        </a:rPr>
                        <a:t>check</a:t>
                      </a:r>
                      <a:r>
                        <a:rPr lang="pt-BR" sz="1500" u="none" strike="noStrike" dirty="0">
                          <a:effectLst/>
                        </a:rPr>
                        <a:t> </a:t>
                      </a:r>
                      <a:r>
                        <a:rPr lang="pt-BR" sz="1500" u="none" strike="noStrike" dirty="0" err="1">
                          <a:effectLst/>
                        </a:rPr>
                        <a:t>list</a:t>
                      </a:r>
                      <a:r>
                        <a:rPr lang="pt-BR" sz="1500" u="none" strike="noStrike" dirty="0">
                          <a:effectLst/>
                        </a:rPr>
                        <a:t>, uma vez que podem ocorrer após o carregamento e durante a viagem. O procedimento deve prever como relatar tais defeitos em cada circunstância. </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50577766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84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3530"/>
            <a:ext cx="91243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3907332188"/>
              </p:ext>
            </p:extLst>
          </p:nvPr>
        </p:nvGraphicFramePr>
        <p:xfrm>
          <a:off x="107504" y="2283718"/>
          <a:ext cx="8856984" cy="2634960"/>
        </p:xfrm>
        <a:graphic>
          <a:graphicData uri="http://schemas.openxmlformats.org/drawingml/2006/table">
            <a:tbl>
              <a:tblPr>
                <a:tableStyleId>{5C22544A-7EE6-4342-B048-85BDC9FD1C3A}</a:tableStyleId>
              </a:tblPr>
              <a:tblGrid>
                <a:gridCol w="8856984"/>
              </a:tblGrid>
              <a:tr h="1049417">
                <a:tc>
                  <a:txBody>
                    <a:bodyPr/>
                    <a:lstStyle/>
                    <a:p>
                      <a:pPr algn="just" fontAlgn="ctr"/>
                      <a:r>
                        <a:rPr lang="pt-BR" sz="1500" u="none" strike="noStrike" dirty="0" smtClean="0">
                          <a:effectLst/>
                        </a:rPr>
                        <a:t>2.1.1.1d O </a:t>
                      </a:r>
                      <a:r>
                        <a:rPr lang="pt-BR" sz="1500" u="none" strike="noStrike" dirty="0">
                          <a:effectLst/>
                        </a:rPr>
                        <a:t>auditor deve buscar evidências de comunicação dos defeitos em equipamentos subcontratados não limitados a aplicação do </a:t>
                      </a:r>
                      <a:r>
                        <a:rPr lang="pt-BR" sz="1500" u="none" strike="noStrike" dirty="0" err="1">
                          <a:effectLst/>
                        </a:rPr>
                        <a:t>check</a:t>
                      </a:r>
                      <a:r>
                        <a:rPr lang="pt-BR" sz="1500" u="none" strike="noStrike" dirty="0">
                          <a:effectLst/>
                        </a:rPr>
                        <a:t> </a:t>
                      </a:r>
                      <a:r>
                        <a:rPr lang="pt-BR" sz="1500" u="none" strike="noStrike" dirty="0" err="1">
                          <a:effectLst/>
                        </a:rPr>
                        <a:t>list</a:t>
                      </a:r>
                      <a:r>
                        <a:rPr lang="pt-BR" sz="1500" u="none" strike="noStrike" dirty="0">
                          <a:effectLst/>
                        </a:rPr>
                        <a:t>, uma vez que podem ocorrer após o carregamento e durante a viagem. O procedimento deve prever como relatar tais defeitos em cada circunstância. </a:t>
                      </a:r>
                      <a:endParaRPr lang="pt-BR" sz="1500" b="0" i="0" u="none" strike="noStrike" dirty="0">
                        <a:solidFill>
                          <a:srgbClr val="1F497D"/>
                        </a:solidFill>
                        <a:effectLst/>
                        <a:latin typeface="Arial"/>
                      </a:endParaRPr>
                    </a:p>
                  </a:txBody>
                  <a:tcPr marL="0" marR="0" marT="0" marB="0" anchor="ctr"/>
                </a:tc>
              </a:tr>
              <a:tr h="530417">
                <a:tc>
                  <a:txBody>
                    <a:bodyPr/>
                    <a:lstStyle/>
                    <a:p>
                      <a:pPr algn="just" fontAlgn="ctr"/>
                      <a:r>
                        <a:rPr lang="pt-BR" sz="1500" u="none" strike="noStrike" dirty="0" smtClean="0">
                          <a:effectLst/>
                        </a:rPr>
                        <a:t>2.1.1.1e Verificar  </a:t>
                      </a:r>
                      <a:r>
                        <a:rPr lang="pt-BR" sz="1500" u="none" strike="noStrike" dirty="0">
                          <a:effectLst/>
                        </a:rPr>
                        <a:t>se os procedimentos incluem  a comunicação ,correção de defeitos em equipamentos ou veículos próprios e verificação da execução .</a:t>
                      </a:r>
                      <a:endParaRPr lang="pt-BR" sz="1500" b="0" i="0" u="none" strike="noStrike" dirty="0">
                        <a:solidFill>
                          <a:srgbClr val="1F497D"/>
                        </a:solidFill>
                        <a:effectLst/>
                        <a:latin typeface="Arial"/>
                      </a:endParaRPr>
                    </a:p>
                  </a:txBody>
                  <a:tcPr marL="0" marR="0" marT="0" marB="0" anchor="ctr"/>
                </a:tc>
              </a:tr>
              <a:tr h="530417">
                <a:tc>
                  <a:txBody>
                    <a:bodyPr/>
                    <a:lstStyle/>
                    <a:p>
                      <a:pPr algn="just" fontAlgn="ctr"/>
                      <a:r>
                        <a:rPr lang="pt-BR" sz="1500" u="none" strike="noStrike" dirty="0" smtClean="0">
                          <a:effectLst/>
                        </a:rPr>
                        <a:t>2.1.1.1f Verificar  </a:t>
                      </a:r>
                      <a:r>
                        <a:rPr lang="pt-BR" sz="1500" u="none" strike="noStrike" dirty="0">
                          <a:effectLst/>
                        </a:rPr>
                        <a:t>se os procedimentos incluem  a comunicação ,correção de defeitos em equipamentos ou veículos subcontratados e verificação da execução .</a:t>
                      </a:r>
                      <a:endParaRPr lang="pt-BR" sz="1500" b="0" i="0" u="none" strike="noStrike" dirty="0">
                        <a:solidFill>
                          <a:srgbClr val="1F497D"/>
                        </a:solidFill>
                        <a:effectLst/>
                        <a:latin typeface="Arial"/>
                      </a:endParaRPr>
                    </a:p>
                  </a:txBody>
                  <a:tcPr marL="0" marR="0" marT="0" marB="0" anchor="ctr"/>
                </a:tc>
              </a:tr>
              <a:tr h="524709">
                <a:tc>
                  <a:txBody>
                    <a:bodyPr/>
                    <a:lstStyle/>
                    <a:p>
                      <a:pPr algn="just" fontAlgn="ctr"/>
                      <a:r>
                        <a:rPr lang="pt-BR" sz="1500" u="none" strike="noStrike" dirty="0" smtClean="0">
                          <a:effectLst/>
                        </a:rPr>
                        <a:t>2.1.1.g Verificar </a:t>
                      </a:r>
                      <a:r>
                        <a:rPr lang="pt-BR" sz="1500" u="none" strike="noStrike" dirty="0">
                          <a:effectLst/>
                        </a:rPr>
                        <a:t>evidências de um programa , para frota própria,  de testes de válvulas , seus respectivos registros e periodicidade dos testes.</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88570614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9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5" y="560418"/>
            <a:ext cx="9116009" cy="143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107024820"/>
              </p:ext>
            </p:extLst>
          </p:nvPr>
        </p:nvGraphicFramePr>
        <p:xfrm>
          <a:off x="57384" y="2283718"/>
          <a:ext cx="8907104" cy="2575207"/>
        </p:xfrm>
        <a:graphic>
          <a:graphicData uri="http://schemas.openxmlformats.org/drawingml/2006/table">
            <a:tbl>
              <a:tblPr>
                <a:tableStyleId>{5C22544A-7EE6-4342-B048-85BDC9FD1C3A}</a:tableStyleId>
              </a:tblPr>
              <a:tblGrid>
                <a:gridCol w="8907104"/>
              </a:tblGrid>
              <a:tr h="792371">
                <a:tc>
                  <a:txBody>
                    <a:bodyPr/>
                    <a:lstStyle/>
                    <a:p>
                      <a:pPr algn="just" fontAlgn="ctr"/>
                      <a:r>
                        <a:rPr lang="pt-BR" sz="1600" u="none" strike="noStrike" dirty="0" smtClean="0">
                          <a:effectLst/>
                        </a:rPr>
                        <a:t>2.1.1.1h  Verificar </a:t>
                      </a:r>
                      <a:r>
                        <a:rPr lang="pt-BR" sz="1600" u="none" strike="noStrike" dirty="0">
                          <a:effectLst/>
                        </a:rPr>
                        <a:t>evidências de um programa , para frota própria,  de testes de </a:t>
                      </a:r>
                      <a:r>
                        <a:rPr lang="pt-BR" sz="1600" u="none" strike="noStrike" dirty="0" err="1" smtClean="0">
                          <a:effectLst/>
                        </a:rPr>
                        <a:t>mangotes</a:t>
                      </a:r>
                      <a:r>
                        <a:rPr lang="pt-BR" sz="1600" u="none" strike="noStrike" dirty="0" smtClean="0">
                          <a:effectLst/>
                        </a:rPr>
                        <a:t> e  </a:t>
                      </a:r>
                      <a:r>
                        <a:rPr lang="pt-BR" sz="1600" u="none" strike="noStrike" dirty="0">
                          <a:effectLst/>
                        </a:rPr>
                        <a:t>seus respectivos registros e periodicidade dos testes.</a:t>
                      </a:r>
                      <a:endParaRPr lang="pt-BR" sz="1600" b="0" i="0" u="none" strike="noStrike" dirty="0">
                        <a:solidFill>
                          <a:srgbClr val="1F497D"/>
                        </a:solidFill>
                        <a:effectLst/>
                        <a:latin typeface="Arial"/>
                      </a:endParaRPr>
                    </a:p>
                  </a:txBody>
                  <a:tcPr marL="0" marR="0" marT="0" marB="0" anchor="ctr"/>
                </a:tc>
              </a:tr>
              <a:tr h="891418">
                <a:tc>
                  <a:txBody>
                    <a:bodyPr/>
                    <a:lstStyle/>
                    <a:p>
                      <a:pPr algn="just" fontAlgn="ctr"/>
                      <a:r>
                        <a:rPr lang="pt-BR" sz="1600" u="none" strike="noStrike" dirty="0" smtClean="0">
                          <a:effectLst/>
                        </a:rPr>
                        <a:t>2.1.1.1i</a:t>
                      </a:r>
                      <a:r>
                        <a:rPr lang="pt-BR" sz="1600" u="none" strike="noStrike" baseline="0" dirty="0" smtClean="0">
                          <a:effectLst/>
                        </a:rPr>
                        <a:t>  </a:t>
                      </a:r>
                      <a:r>
                        <a:rPr lang="pt-BR" sz="1600" u="none" strike="noStrike" dirty="0" smtClean="0">
                          <a:effectLst/>
                        </a:rPr>
                        <a:t>Verificar </a:t>
                      </a:r>
                      <a:r>
                        <a:rPr lang="pt-BR" sz="1600" u="none" strike="noStrike" dirty="0">
                          <a:effectLst/>
                        </a:rPr>
                        <a:t>evidências de um programa , para frota subcontratada,  de testes de </a:t>
                      </a:r>
                      <a:r>
                        <a:rPr lang="pt-BR" sz="1600" u="none" strike="noStrike" dirty="0" err="1">
                          <a:effectLst/>
                        </a:rPr>
                        <a:t>mangotes</a:t>
                      </a:r>
                      <a:r>
                        <a:rPr lang="pt-BR" sz="1600" u="none" strike="noStrike" dirty="0">
                          <a:effectLst/>
                        </a:rPr>
                        <a:t> , seus respectivos registros e periodicidade dos testes.</a:t>
                      </a:r>
                      <a:endParaRPr lang="pt-BR" sz="1600" b="0" i="0" u="none" strike="noStrike" dirty="0">
                        <a:solidFill>
                          <a:srgbClr val="1F497D"/>
                        </a:solidFill>
                        <a:effectLst/>
                        <a:latin typeface="Arial"/>
                      </a:endParaRPr>
                    </a:p>
                  </a:txBody>
                  <a:tcPr marL="0" marR="0" marT="0" marB="0" anchor="ctr"/>
                </a:tc>
              </a:tr>
              <a:tr h="891418">
                <a:tc>
                  <a:txBody>
                    <a:bodyPr/>
                    <a:lstStyle/>
                    <a:p>
                      <a:pPr algn="just" fontAlgn="ctr"/>
                      <a:r>
                        <a:rPr lang="pt-BR" sz="1600" u="none" strike="noStrike" dirty="0" smtClean="0">
                          <a:effectLst/>
                        </a:rPr>
                        <a:t>2.1.1.1j Verificar </a:t>
                      </a:r>
                      <a:r>
                        <a:rPr lang="pt-BR" sz="1600" u="none" strike="noStrike" dirty="0">
                          <a:effectLst/>
                        </a:rPr>
                        <a:t>evidências de um programa , para frota subcontratada,  de testes de </a:t>
                      </a:r>
                      <a:r>
                        <a:rPr lang="pt-BR" sz="1600" u="none" strike="noStrike" dirty="0" err="1" smtClean="0">
                          <a:effectLst/>
                        </a:rPr>
                        <a:t>mangotes</a:t>
                      </a:r>
                      <a:r>
                        <a:rPr lang="pt-BR" sz="1600" u="none" strike="noStrike" baseline="0" dirty="0" smtClean="0">
                          <a:effectLst/>
                        </a:rPr>
                        <a:t> e</a:t>
                      </a:r>
                      <a:r>
                        <a:rPr lang="pt-BR" sz="1600" u="none" strike="noStrike" dirty="0" smtClean="0">
                          <a:effectLst/>
                        </a:rPr>
                        <a:t> </a:t>
                      </a:r>
                      <a:r>
                        <a:rPr lang="pt-BR" sz="1600" u="none" strike="noStrike" dirty="0">
                          <a:effectLst/>
                        </a:rPr>
                        <a:t>seus respectivos registros e periodicidade dos testes.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56206032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0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3" y="560418"/>
            <a:ext cx="9038938"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559452171"/>
              </p:ext>
            </p:extLst>
          </p:nvPr>
        </p:nvGraphicFramePr>
        <p:xfrm>
          <a:off x="179511" y="2406278"/>
          <a:ext cx="8784977" cy="2452647"/>
        </p:xfrm>
        <a:graphic>
          <a:graphicData uri="http://schemas.openxmlformats.org/drawingml/2006/table">
            <a:tbl>
              <a:tblPr>
                <a:tableStyleId>{5C22544A-7EE6-4342-B048-85BDC9FD1C3A}</a:tableStyleId>
              </a:tblPr>
              <a:tblGrid>
                <a:gridCol w="8784977"/>
              </a:tblGrid>
              <a:tr h="461675">
                <a:tc>
                  <a:txBody>
                    <a:bodyPr/>
                    <a:lstStyle/>
                    <a:p>
                      <a:pPr algn="just" fontAlgn="ctr"/>
                      <a:r>
                        <a:rPr lang="pt-BR" sz="1600" u="none" strike="noStrike" dirty="0" smtClean="0">
                          <a:effectLst/>
                        </a:rPr>
                        <a:t>2.1.1.1k  O </a:t>
                      </a:r>
                      <a:r>
                        <a:rPr lang="pt-BR" sz="1600" u="none" strike="noStrike" dirty="0">
                          <a:effectLst/>
                        </a:rPr>
                        <a:t>programa deve prever parte rodante, mecânica, elétrica , pneumática, etc.</a:t>
                      </a:r>
                      <a:endParaRPr lang="pt-BR" sz="1600" b="0" i="0" u="none" strike="noStrike" dirty="0">
                        <a:solidFill>
                          <a:srgbClr val="1F497D"/>
                        </a:solidFill>
                        <a:effectLst/>
                        <a:latin typeface="Arial"/>
                      </a:endParaRPr>
                    </a:p>
                  </a:txBody>
                  <a:tcPr marL="0" marR="0" marT="0" marB="0" anchor="ctr"/>
                </a:tc>
              </a:tr>
              <a:tr h="605948">
                <a:tc>
                  <a:txBody>
                    <a:bodyPr/>
                    <a:lstStyle/>
                    <a:p>
                      <a:pPr algn="just" fontAlgn="ctr"/>
                      <a:r>
                        <a:rPr lang="pt-BR" sz="1600" u="none" strike="noStrike" dirty="0" smtClean="0">
                          <a:effectLst/>
                        </a:rPr>
                        <a:t>2.1.1.1l  O </a:t>
                      </a:r>
                      <a:r>
                        <a:rPr lang="pt-BR" sz="1600" u="none" strike="noStrike" dirty="0">
                          <a:effectLst/>
                        </a:rPr>
                        <a:t>programa deve prever parte rodante, carroçaria,  mecânica, elétrica , pneumática, etc.</a:t>
                      </a:r>
                      <a:endParaRPr lang="pt-BR" sz="1600" b="0" i="0" u="none" strike="noStrike" dirty="0">
                        <a:solidFill>
                          <a:srgbClr val="1F497D"/>
                        </a:solidFill>
                        <a:effectLst/>
                        <a:latin typeface="Arial"/>
                      </a:endParaRPr>
                    </a:p>
                  </a:txBody>
                  <a:tcPr marL="0" marR="0" marT="0" marB="0" anchor="ctr"/>
                </a:tc>
              </a:tr>
              <a:tr h="817549">
                <a:tc>
                  <a:txBody>
                    <a:bodyPr/>
                    <a:lstStyle/>
                    <a:p>
                      <a:pPr algn="just" fontAlgn="ctr"/>
                      <a:r>
                        <a:rPr lang="pt-BR" sz="1600" u="none" strike="noStrike" dirty="0" smtClean="0">
                          <a:effectLst/>
                        </a:rPr>
                        <a:t>2.1.1.1m  Verificar </a:t>
                      </a:r>
                      <a:r>
                        <a:rPr lang="pt-BR" sz="1600" u="none" strike="noStrike" dirty="0">
                          <a:effectLst/>
                        </a:rPr>
                        <a:t>se o programa inclui a manutenção da parte estrutural, paredes, teto, assoalho, sistema de travas no chassi porta container e fechamento, conforme legislação em vigor.</a:t>
                      </a:r>
                      <a:endParaRPr lang="pt-BR" sz="1600" b="0" i="0" u="none" strike="noStrike" dirty="0">
                        <a:solidFill>
                          <a:srgbClr val="1F497D"/>
                        </a:solidFill>
                        <a:effectLst/>
                        <a:latin typeface="Arial"/>
                      </a:endParaRPr>
                    </a:p>
                  </a:txBody>
                  <a:tcPr marL="0" marR="0" marT="0" marB="0" anchor="ctr"/>
                </a:tc>
              </a:tr>
              <a:tr h="567475">
                <a:tc>
                  <a:txBody>
                    <a:bodyPr/>
                    <a:lstStyle/>
                    <a:p>
                      <a:pPr algn="just" fontAlgn="ctr"/>
                      <a:r>
                        <a:rPr lang="pt-BR" sz="1600" u="none" strike="noStrike" dirty="0" smtClean="0">
                          <a:effectLst/>
                        </a:rPr>
                        <a:t>2.1.1.1n  O </a:t>
                      </a:r>
                      <a:r>
                        <a:rPr lang="pt-BR" sz="1600" u="none" strike="noStrike" dirty="0">
                          <a:effectLst/>
                        </a:rPr>
                        <a:t>programa deve prever parte rodante, carroçaria,  mecânica, elétrica , pneumática, trava twist </a:t>
                      </a:r>
                      <a:r>
                        <a:rPr lang="pt-BR" sz="1600" u="none" strike="noStrike" dirty="0" err="1">
                          <a:effectLst/>
                        </a:rPr>
                        <a:t>locks</a:t>
                      </a:r>
                      <a:r>
                        <a:rPr lang="pt-BR" sz="1600" u="none" strike="noStrike" dirty="0">
                          <a:effectLst/>
                        </a:rPr>
                        <a:t>, etc.</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45646603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1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0418"/>
            <a:ext cx="9144000" cy="32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881887"/>
            <a:ext cx="9144001" cy="130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040728994"/>
              </p:ext>
            </p:extLst>
          </p:nvPr>
        </p:nvGraphicFramePr>
        <p:xfrm>
          <a:off x="140692" y="2504927"/>
          <a:ext cx="8823796" cy="2353997"/>
        </p:xfrm>
        <a:graphic>
          <a:graphicData uri="http://schemas.openxmlformats.org/drawingml/2006/table">
            <a:tbl>
              <a:tblPr>
                <a:tableStyleId>{5C22544A-7EE6-4342-B048-85BDC9FD1C3A}</a:tableStyleId>
              </a:tblPr>
              <a:tblGrid>
                <a:gridCol w="8823796"/>
              </a:tblGrid>
              <a:tr h="555008">
                <a:tc>
                  <a:txBody>
                    <a:bodyPr/>
                    <a:lstStyle/>
                    <a:p>
                      <a:pPr algn="just" fontAlgn="ctr"/>
                      <a:r>
                        <a:rPr lang="pt-BR" sz="1600" u="none" strike="noStrike" dirty="0" smtClean="0">
                          <a:effectLst/>
                        </a:rPr>
                        <a:t>2.1.1.1o     O </a:t>
                      </a:r>
                      <a:r>
                        <a:rPr lang="pt-BR" sz="1600" u="none" strike="noStrike" dirty="0">
                          <a:effectLst/>
                        </a:rPr>
                        <a:t>programa deve prever parte rodante, tanques/vasos,  mecânica, elétrica , pneumática, etc.</a:t>
                      </a:r>
                      <a:endParaRPr lang="pt-BR" sz="1600" b="0" i="0" u="none" strike="noStrike" dirty="0">
                        <a:solidFill>
                          <a:srgbClr val="1F497D"/>
                        </a:solidFill>
                        <a:effectLst/>
                        <a:latin typeface="Arial"/>
                      </a:endParaRPr>
                    </a:p>
                  </a:txBody>
                  <a:tcPr marL="0" marR="0" marT="0" marB="0" anchor="ctr"/>
                </a:tc>
              </a:tr>
              <a:tr h="564576">
                <a:tc>
                  <a:txBody>
                    <a:bodyPr/>
                    <a:lstStyle/>
                    <a:p>
                      <a:pPr algn="just" fontAlgn="ctr"/>
                      <a:r>
                        <a:rPr lang="pt-BR" sz="1600" u="none" strike="noStrike" dirty="0" smtClean="0">
                          <a:effectLst/>
                        </a:rPr>
                        <a:t>2.1.1.1p    O </a:t>
                      </a:r>
                      <a:r>
                        <a:rPr lang="pt-BR" sz="1600" u="none" strike="noStrike" dirty="0">
                          <a:effectLst/>
                        </a:rPr>
                        <a:t>programa deve prever parte rodante, silos,  mecânica, elétrica , pneumática, etc.</a:t>
                      </a:r>
                      <a:endParaRPr lang="pt-BR" sz="1600" b="0" i="0" u="none" strike="noStrike" dirty="0">
                        <a:solidFill>
                          <a:srgbClr val="1F497D"/>
                        </a:solidFill>
                        <a:effectLst/>
                        <a:latin typeface="Arial"/>
                      </a:endParaRPr>
                    </a:p>
                  </a:txBody>
                  <a:tcPr marL="0" marR="0" marT="0" marB="0" anchor="ctr"/>
                </a:tc>
              </a:tr>
              <a:tr h="861219">
                <a:tc>
                  <a:txBody>
                    <a:bodyPr/>
                    <a:lstStyle/>
                    <a:p>
                      <a:pPr algn="just" fontAlgn="ctr"/>
                      <a:r>
                        <a:rPr lang="pt-BR" sz="1600" u="none" strike="noStrike" dirty="0" smtClean="0">
                          <a:effectLst/>
                        </a:rPr>
                        <a:t>2.1.1.1q    Verificar </a:t>
                      </a:r>
                      <a:r>
                        <a:rPr lang="pt-BR" sz="1600" u="none" strike="noStrike" dirty="0">
                          <a:effectLst/>
                        </a:rPr>
                        <a:t>se o programa inclui a manutenção da parte estrutural, revestimento, isolamento, válvulas,  sistema de travas no chassi porta container, conforme legislação em vigor.</a:t>
                      </a:r>
                      <a:endParaRPr lang="pt-BR" sz="1600" b="0" i="0" u="none" strike="noStrike" dirty="0">
                        <a:solidFill>
                          <a:srgbClr val="1F497D"/>
                        </a:solidFill>
                        <a:effectLst/>
                        <a:latin typeface="Arial"/>
                      </a:endParaRPr>
                    </a:p>
                  </a:txBody>
                  <a:tcPr marL="0" marR="0" marT="0" marB="0" anchor="ctr"/>
                </a:tc>
              </a:tr>
              <a:tr h="373194">
                <a:tc>
                  <a:txBody>
                    <a:bodyPr/>
                    <a:lstStyle/>
                    <a:p>
                      <a:pPr algn="just" fontAlgn="ctr"/>
                      <a:r>
                        <a:rPr lang="pt-BR" sz="1600" u="none" strike="noStrike" dirty="0" smtClean="0">
                          <a:effectLst/>
                        </a:rPr>
                        <a:t>2.1.1.1r   Verificar </a:t>
                      </a:r>
                      <a:r>
                        <a:rPr lang="pt-BR" sz="1600" u="none" strike="noStrike" dirty="0">
                          <a:effectLst/>
                        </a:rPr>
                        <a:t>se  há um  programa de inspeção e manutenção preventiva.</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9999149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1450"/>
            <a:ext cx="9144000" cy="39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5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951570"/>
            <a:ext cx="9152156"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07136923"/>
              </p:ext>
            </p:extLst>
          </p:nvPr>
        </p:nvGraphicFramePr>
        <p:xfrm>
          <a:off x="1331640" y="2158946"/>
          <a:ext cx="4539588" cy="2772308"/>
        </p:xfrm>
        <a:graphic>
          <a:graphicData uri="http://schemas.openxmlformats.org/drawingml/2006/table">
            <a:tbl>
              <a:tblPr>
                <a:tableStyleId>{5C22544A-7EE6-4342-B048-85BDC9FD1C3A}</a:tableStyleId>
              </a:tblPr>
              <a:tblGrid>
                <a:gridCol w="4539588"/>
              </a:tblGrid>
              <a:tr h="842220">
                <a:tc>
                  <a:txBody>
                    <a:bodyPr/>
                    <a:lstStyle/>
                    <a:p>
                      <a:pPr algn="just" fontAlgn="ctr"/>
                      <a:r>
                        <a:rPr lang="pt-BR" sz="1600" u="none" strike="noStrike" dirty="0" smtClean="0">
                          <a:effectLst/>
                        </a:rPr>
                        <a:t>2.1.1.1s  Verificar </a:t>
                      </a:r>
                      <a:r>
                        <a:rPr lang="pt-BR" sz="1600" u="none" strike="noStrike" dirty="0">
                          <a:effectLst/>
                        </a:rPr>
                        <a:t>se  há um  programa de inspeção e manutenção preventiva.</a:t>
                      </a:r>
                      <a:endParaRPr lang="pt-BR" sz="1600" b="0" i="0" u="none" strike="noStrike" dirty="0">
                        <a:solidFill>
                          <a:srgbClr val="1F497D"/>
                        </a:solidFill>
                        <a:effectLst/>
                        <a:latin typeface="Arial"/>
                      </a:endParaRPr>
                    </a:p>
                  </a:txBody>
                  <a:tcPr marL="0" marR="0" marT="0" marB="0" anchor="ctr"/>
                </a:tc>
              </a:tr>
              <a:tr h="859766">
                <a:tc>
                  <a:txBody>
                    <a:bodyPr/>
                    <a:lstStyle/>
                    <a:p>
                      <a:pPr algn="just" fontAlgn="ctr"/>
                      <a:r>
                        <a:rPr lang="pt-BR" sz="1600" u="none" strike="noStrike" dirty="0" smtClean="0">
                          <a:effectLst/>
                        </a:rPr>
                        <a:t>2.1.1.1t</a:t>
                      </a:r>
                      <a:r>
                        <a:rPr lang="pt-BR" sz="1600" u="none" strike="noStrike" baseline="0" dirty="0" smtClean="0">
                          <a:effectLst/>
                        </a:rPr>
                        <a:t>  </a:t>
                      </a:r>
                      <a:r>
                        <a:rPr lang="pt-BR" sz="1600" u="none" strike="noStrike" dirty="0" smtClean="0">
                          <a:effectLst/>
                        </a:rPr>
                        <a:t>Verificar </a:t>
                      </a:r>
                      <a:r>
                        <a:rPr lang="pt-BR" sz="1600" u="none" strike="noStrike" dirty="0">
                          <a:effectLst/>
                        </a:rPr>
                        <a:t>atendimento a legislação CONTRAN e INMETRO.</a:t>
                      </a:r>
                      <a:endParaRPr lang="pt-BR" sz="1600" b="0" i="0" u="none" strike="noStrike" dirty="0">
                        <a:solidFill>
                          <a:srgbClr val="1F497D"/>
                        </a:solidFill>
                        <a:effectLst/>
                        <a:latin typeface="Arial"/>
                      </a:endParaRPr>
                    </a:p>
                  </a:txBody>
                  <a:tcPr marL="0" marR="0" marT="0" marB="0" anchor="ctr"/>
                </a:tc>
              </a:tr>
              <a:tr h="1070322">
                <a:tc>
                  <a:txBody>
                    <a:bodyPr/>
                    <a:lstStyle/>
                    <a:p>
                      <a:pPr algn="just" fontAlgn="ctr"/>
                      <a:r>
                        <a:rPr lang="pt-BR" sz="1600" u="none" strike="noStrike" dirty="0" smtClean="0">
                          <a:effectLst/>
                        </a:rPr>
                        <a:t>2.1.11u   Verificar </a:t>
                      </a:r>
                      <a:r>
                        <a:rPr lang="pt-BR" sz="1600" u="none" strike="noStrike" dirty="0">
                          <a:effectLst/>
                        </a:rPr>
                        <a:t>atendimento a legislação CONTRAN e INMETRO.</a:t>
                      </a:r>
                      <a:endParaRPr lang="pt-BR" sz="1600" b="0" i="0" u="none" strike="noStrike" dirty="0">
                        <a:solidFill>
                          <a:srgbClr val="1F497D"/>
                        </a:solidFill>
                        <a:effectLst/>
                        <a:latin typeface="Arial"/>
                      </a:endParaRPr>
                    </a:p>
                  </a:txBody>
                  <a:tcPr marL="0" marR="0" marT="0" marB="0" anchor="ctr"/>
                </a:tc>
              </a:tr>
            </a:tbl>
          </a:graphicData>
        </a:graphic>
      </p:graphicFrame>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68" y="2134385"/>
            <a:ext cx="2880320" cy="2149162"/>
          </a:xfrm>
          <a:prstGeom prst="rect">
            <a:avLst/>
          </a:prstGeom>
        </p:spPr>
      </p:pic>
    </p:spTree>
    <p:extLst>
      <p:ext uri="{BB962C8B-B14F-4D97-AF65-F5344CB8AC3E}">
        <p14:creationId xmlns:p14="http://schemas.microsoft.com/office/powerpoint/2010/main" val="4156006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123478"/>
            <a:ext cx="66964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Logística de produtos químicos no Brasil</a:t>
            </a:r>
          </a:p>
        </p:txBody>
      </p:sp>
      <p:sp>
        <p:nvSpPr>
          <p:cNvPr id="4" name="Espaço Reservado para Texto 3"/>
          <p:cNvSpPr txBox="1">
            <a:spLocks noGrp="1"/>
          </p:cNvSpPr>
          <p:nvPr>
            <p:ph type="body" sz="quarter" idx="13"/>
          </p:nvPr>
        </p:nvSpPr>
        <p:spPr>
          <a:xfrm>
            <a:off x="5471939" y="1347614"/>
            <a:ext cx="3384054" cy="2007216"/>
          </a:xfrm>
          <a:prstGeom prst="rect">
            <a:avLst/>
          </a:prstGeom>
          <a:noFill/>
        </p:spPr>
        <p:txBody>
          <a:bodyPr wrap="square">
            <a:spAutoFit/>
          </a:bodyPr>
          <a:lstStyle/>
          <a:p>
            <a:pPr marL="0" indent="0" algn="just">
              <a:lnSpc>
                <a:spcPts val="2860"/>
              </a:lnSpc>
              <a:buNone/>
              <a:defRPr/>
            </a:pPr>
            <a:r>
              <a:rPr lang="pt-BR" sz="1800" b="0" dirty="0" smtClean="0">
                <a:solidFill>
                  <a:schemeClr val="tx2">
                    <a:lumMod val="50000"/>
                  </a:schemeClr>
                </a:solidFill>
                <a:latin typeface="Times New Roman" pitchFamily="18" charset="0"/>
                <a:cs typeface="Times New Roman" pitchFamily="18" charset="0"/>
              </a:rPr>
              <a:t>Condições </a:t>
            </a:r>
            <a:r>
              <a:rPr lang="pt-BR" sz="1800" b="0" dirty="0">
                <a:solidFill>
                  <a:schemeClr val="tx2">
                    <a:lumMod val="50000"/>
                  </a:schemeClr>
                </a:solidFill>
                <a:latin typeface="Times New Roman" pitchFamily="18" charset="0"/>
                <a:cs typeface="Times New Roman" pitchFamily="18" charset="0"/>
              </a:rPr>
              <a:t>das rodovias</a:t>
            </a:r>
            <a:r>
              <a:rPr lang="pt-BR" sz="1800" b="0" dirty="0" smtClean="0">
                <a:solidFill>
                  <a:schemeClr val="tx2">
                    <a:lumMod val="50000"/>
                  </a:schemeClr>
                </a:solidFill>
                <a:latin typeface="Times New Roman" pitchFamily="18" charset="0"/>
                <a:cs typeface="Times New Roman" pitchFamily="18" charset="0"/>
              </a:rPr>
              <a:t>:  O </a:t>
            </a:r>
            <a:r>
              <a:rPr lang="pt-BR" sz="1800" b="0" dirty="0">
                <a:solidFill>
                  <a:schemeClr val="tx2">
                    <a:lumMod val="50000"/>
                  </a:schemeClr>
                </a:solidFill>
                <a:latin typeface="Times New Roman" pitchFamily="18" charset="0"/>
                <a:cs typeface="Times New Roman" pitchFamily="18" charset="0"/>
              </a:rPr>
              <a:t>Brasil tem cerca de </a:t>
            </a:r>
            <a:r>
              <a:rPr lang="pt-BR" sz="1800" b="0" dirty="0" smtClean="0">
                <a:solidFill>
                  <a:schemeClr val="tx2">
                    <a:lumMod val="50000"/>
                  </a:schemeClr>
                </a:solidFill>
                <a:latin typeface="Times New Roman" pitchFamily="18" charset="0"/>
                <a:cs typeface="Times New Roman" pitchFamily="18" charset="0"/>
              </a:rPr>
              <a:t>1.7 milhões de </a:t>
            </a:r>
            <a:r>
              <a:rPr lang="pt-BR" sz="1800" b="0" dirty="0">
                <a:solidFill>
                  <a:schemeClr val="tx2">
                    <a:lumMod val="50000"/>
                  </a:schemeClr>
                </a:solidFill>
                <a:latin typeface="Times New Roman" pitchFamily="18" charset="0"/>
                <a:cs typeface="Times New Roman" pitchFamily="18" charset="0"/>
              </a:rPr>
              <a:t>Km de rodovias;</a:t>
            </a:r>
          </a:p>
          <a:p>
            <a:pPr algn="just">
              <a:lnSpc>
                <a:spcPts val="2860"/>
              </a:lnSpc>
              <a:defRPr/>
            </a:pPr>
            <a:r>
              <a:rPr lang="pt-BR" sz="1800" b="0" dirty="0" smtClean="0">
                <a:solidFill>
                  <a:schemeClr val="tx2">
                    <a:lumMod val="50000"/>
                  </a:schemeClr>
                </a:solidFill>
                <a:latin typeface="Times New Roman" pitchFamily="18" charset="0"/>
                <a:cs typeface="Times New Roman" pitchFamily="18" charset="0"/>
              </a:rPr>
              <a:t>Apenas </a:t>
            </a:r>
            <a:r>
              <a:rPr lang="pt-BR" sz="1800" b="0" dirty="0">
                <a:solidFill>
                  <a:schemeClr val="tx2">
                    <a:lumMod val="50000"/>
                  </a:schemeClr>
                </a:solidFill>
                <a:latin typeface="Times New Roman" pitchFamily="18" charset="0"/>
                <a:cs typeface="Times New Roman" pitchFamily="18" charset="0"/>
              </a:rPr>
              <a:t>11,1% desta </a:t>
            </a:r>
            <a:r>
              <a:rPr lang="pt-BR" sz="1800" b="0" dirty="0" smtClean="0">
                <a:solidFill>
                  <a:schemeClr val="tx2">
                    <a:lumMod val="50000"/>
                  </a:schemeClr>
                </a:solidFill>
                <a:latin typeface="Times New Roman" pitchFamily="18" charset="0"/>
                <a:cs typeface="Times New Roman" pitchFamily="18" charset="0"/>
              </a:rPr>
              <a:t>extensã</a:t>
            </a:r>
            <a:r>
              <a:rPr lang="pt-BR" sz="1800" dirty="0" smtClean="0">
                <a:solidFill>
                  <a:schemeClr val="tx2">
                    <a:lumMod val="50000"/>
                  </a:schemeClr>
                </a:solidFill>
                <a:latin typeface="Times New Roman" pitchFamily="18" charset="0"/>
                <a:cs typeface="Times New Roman" pitchFamily="18" charset="0"/>
              </a:rPr>
              <a:t>o é </a:t>
            </a:r>
            <a:r>
              <a:rPr lang="pt-BR" sz="1800" b="0" dirty="0" smtClean="0">
                <a:solidFill>
                  <a:schemeClr val="tx2">
                    <a:lumMod val="50000"/>
                  </a:schemeClr>
                </a:solidFill>
                <a:latin typeface="Times New Roman" pitchFamily="18" charset="0"/>
                <a:cs typeface="Times New Roman" pitchFamily="18" charset="0"/>
              </a:rPr>
              <a:t>pavimentada.</a:t>
            </a:r>
            <a:endParaRPr lang="pt-BR" sz="1800" b="0" dirty="0">
              <a:solidFill>
                <a:schemeClr val="tx2">
                  <a:lumMod val="50000"/>
                </a:schemeClr>
              </a:solidFill>
              <a:latin typeface="Times New Roman" pitchFamily="18" charset="0"/>
              <a:cs typeface="Times New Roman" pitchFamily="18" charset="0"/>
            </a:endParaRPr>
          </a:p>
        </p:txBody>
      </p:sp>
      <p:pic>
        <p:nvPicPr>
          <p:cNvPr id="169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31590"/>
            <a:ext cx="6336704" cy="375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0" y="0"/>
            <a:ext cx="9144000" cy="584775"/>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 – O  Setor</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35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3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8861"/>
            <a:ext cx="9176387" cy="180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550222980"/>
              </p:ext>
            </p:extLst>
          </p:nvPr>
        </p:nvGraphicFramePr>
        <p:xfrm>
          <a:off x="251520" y="2571750"/>
          <a:ext cx="8712968" cy="2336262"/>
        </p:xfrm>
        <a:graphic>
          <a:graphicData uri="http://schemas.openxmlformats.org/drawingml/2006/table">
            <a:tbl>
              <a:tblPr>
                <a:tableStyleId>{5C22544A-7EE6-4342-B048-85BDC9FD1C3A}</a:tableStyleId>
              </a:tblPr>
              <a:tblGrid>
                <a:gridCol w="8712968"/>
              </a:tblGrid>
              <a:tr h="406306">
                <a:tc>
                  <a:txBody>
                    <a:bodyPr/>
                    <a:lstStyle/>
                    <a:p>
                      <a:pPr algn="just" fontAlgn="ctr"/>
                      <a:r>
                        <a:rPr lang="pt-BR" sz="1600" u="none" strike="noStrike" dirty="0" smtClean="0">
                          <a:effectLst/>
                        </a:rPr>
                        <a:t>2.2.1.2a</a:t>
                      </a:r>
                      <a:r>
                        <a:rPr lang="pt-BR" sz="1600" u="none" strike="noStrike" baseline="0" dirty="0" smtClean="0">
                          <a:effectLst/>
                        </a:rPr>
                        <a:t>    </a:t>
                      </a:r>
                      <a:r>
                        <a:rPr lang="pt-BR" sz="1600" u="none" strike="noStrike" dirty="0" smtClean="0">
                          <a:effectLst/>
                        </a:rPr>
                        <a:t>O </a:t>
                      </a:r>
                      <a:r>
                        <a:rPr lang="pt-BR" sz="1600" u="none" strike="noStrike" dirty="0">
                          <a:effectLst/>
                        </a:rPr>
                        <a:t>programa deve prever parte rodante, mecânica, elétrica , pneumática, etc.</a:t>
                      </a:r>
                      <a:endParaRPr lang="pt-BR" sz="1600" b="0" i="0" u="none" strike="noStrike" dirty="0">
                        <a:solidFill>
                          <a:srgbClr val="1F497D"/>
                        </a:solidFill>
                        <a:effectLst/>
                        <a:latin typeface="Arial"/>
                      </a:endParaRPr>
                    </a:p>
                  </a:txBody>
                  <a:tcPr marL="0" marR="0" marT="0" marB="0" anchor="ctr"/>
                </a:tc>
              </a:tr>
              <a:tr h="524813">
                <a:tc>
                  <a:txBody>
                    <a:bodyPr/>
                    <a:lstStyle/>
                    <a:p>
                      <a:pPr algn="just" fontAlgn="ctr"/>
                      <a:r>
                        <a:rPr lang="pt-BR" sz="1600" u="none" strike="noStrike" dirty="0" smtClean="0">
                          <a:effectLst/>
                        </a:rPr>
                        <a:t>2.2.1.2b   O </a:t>
                      </a:r>
                      <a:r>
                        <a:rPr lang="pt-BR" sz="1600" u="none" strike="noStrike" dirty="0">
                          <a:effectLst/>
                        </a:rPr>
                        <a:t>programa deve prever parte rodante, carroçaria,  mecânica, elétrica , pneumática, etc.</a:t>
                      </a:r>
                      <a:endParaRPr lang="pt-BR" sz="1600" b="0" i="0" u="none" strike="noStrike" dirty="0">
                        <a:solidFill>
                          <a:srgbClr val="1F497D"/>
                        </a:solidFill>
                        <a:effectLst/>
                        <a:latin typeface="Arial"/>
                      </a:endParaRPr>
                    </a:p>
                  </a:txBody>
                  <a:tcPr marL="0" marR="0" marT="0" marB="0" anchor="ctr"/>
                </a:tc>
              </a:tr>
              <a:tr h="863401">
                <a:tc>
                  <a:txBody>
                    <a:bodyPr/>
                    <a:lstStyle/>
                    <a:p>
                      <a:pPr algn="just" fontAlgn="ctr"/>
                      <a:r>
                        <a:rPr lang="pt-BR" sz="1600" u="none" strike="noStrike" dirty="0" smtClean="0">
                          <a:effectLst/>
                        </a:rPr>
                        <a:t>2.2.1.2c   Verificar </a:t>
                      </a:r>
                      <a:r>
                        <a:rPr lang="pt-BR" sz="1600" u="none" strike="noStrike" dirty="0">
                          <a:effectLst/>
                        </a:rPr>
                        <a:t>se o programa inclui a manutenção da parte estrutural, paredes, teto, assoalho, sistema de travas no chassi porta container e fechamento, conforme legislação em vigor.</a:t>
                      </a:r>
                      <a:endParaRPr lang="pt-BR" sz="1600" b="0" i="0" u="none" strike="noStrike" dirty="0">
                        <a:solidFill>
                          <a:srgbClr val="1F497D"/>
                        </a:solidFill>
                        <a:effectLst/>
                        <a:latin typeface="Arial"/>
                      </a:endParaRPr>
                    </a:p>
                  </a:txBody>
                  <a:tcPr marL="0" marR="0" marT="0" marB="0" anchor="ctr"/>
                </a:tc>
              </a:tr>
              <a:tr h="541742">
                <a:tc>
                  <a:txBody>
                    <a:bodyPr/>
                    <a:lstStyle/>
                    <a:p>
                      <a:pPr algn="just" fontAlgn="ctr"/>
                      <a:r>
                        <a:rPr lang="pt-BR" sz="1600" u="none" strike="noStrike" dirty="0" smtClean="0">
                          <a:effectLst/>
                        </a:rPr>
                        <a:t>2.2.1.2d  O </a:t>
                      </a:r>
                      <a:r>
                        <a:rPr lang="pt-BR" sz="1600" u="none" strike="noStrike" dirty="0">
                          <a:effectLst/>
                        </a:rPr>
                        <a:t>programa deve prever parte rodante, carroçaria,  mecânica, elétrica , pneumática, trava twist </a:t>
                      </a:r>
                      <a:r>
                        <a:rPr lang="pt-BR" sz="1600" u="none" strike="noStrike" dirty="0" err="1">
                          <a:effectLst/>
                        </a:rPr>
                        <a:t>locks</a:t>
                      </a:r>
                      <a:r>
                        <a:rPr lang="pt-BR" sz="1600" u="none" strike="noStrike" dirty="0">
                          <a:effectLst/>
                        </a:rPr>
                        <a:t>, etc.</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95970171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4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39037"/>
            <a:ext cx="9144000" cy="127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0418"/>
            <a:ext cx="9144000" cy="37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86200420"/>
              </p:ext>
            </p:extLst>
          </p:nvPr>
        </p:nvGraphicFramePr>
        <p:xfrm>
          <a:off x="107504" y="2355727"/>
          <a:ext cx="8856984" cy="2562951"/>
        </p:xfrm>
        <a:graphic>
          <a:graphicData uri="http://schemas.openxmlformats.org/drawingml/2006/table">
            <a:tbl>
              <a:tblPr>
                <a:tableStyleId>{5C22544A-7EE6-4342-B048-85BDC9FD1C3A}</a:tableStyleId>
              </a:tblPr>
              <a:tblGrid>
                <a:gridCol w="8856984"/>
              </a:tblGrid>
              <a:tr h="592753">
                <a:tc>
                  <a:txBody>
                    <a:bodyPr/>
                    <a:lstStyle/>
                    <a:p>
                      <a:pPr algn="just" fontAlgn="ctr"/>
                      <a:r>
                        <a:rPr lang="pt-BR" sz="1600" u="none" strike="noStrike" dirty="0" smtClean="0">
                          <a:effectLst/>
                        </a:rPr>
                        <a:t>2.2.1.2e</a:t>
                      </a:r>
                      <a:r>
                        <a:rPr lang="pt-BR" sz="1600" u="none" strike="noStrike" baseline="0" dirty="0" smtClean="0">
                          <a:effectLst/>
                        </a:rPr>
                        <a:t>   </a:t>
                      </a:r>
                      <a:r>
                        <a:rPr lang="pt-BR" sz="1600" u="none" strike="noStrike" dirty="0" smtClean="0">
                          <a:effectLst/>
                        </a:rPr>
                        <a:t>O </a:t>
                      </a:r>
                      <a:r>
                        <a:rPr lang="pt-BR" sz="1600" u="none" strike="noStrike" dirty="0">
                          <a:effectLst/>
                        </a:rPr>
                        <a:t>programa deve prever parte rodante, tanques/vasos,  mecânica, elétrica , pneumática, etc.</a:t>
                      </a:r>
                      <a:endParaRPr lang="pt-BR" sz="1600" b="0" i="0" u="none" strike="noStrike" dirty="0">
                        <a:solidFill>
                          <a:srgbClr val="1F497D"/>
                        </a:solidFill>
                        <a:effectLst/>
                        <a:latin typeface="Arial"/>
                      </a:endParaRPr>
                    </a:p>
                  </a:txBody>
                  <a:tcPr marL="0" marR="0" marT="0" marB="0" anchor="ctr"/>
                </a:tc>
              </a:tr>
              <a:tr h="592753">
                <a:tc>
                  <a:txBody>
                    <a:bodyPr/>
                    <a:lstStyle/>
                    <a:p>
                      <a:pPr algn="just" fontAlgn="ctr"/>
                      <a:r>
                        <a:rPr lang="pt-BR" sz="1600" u="none" strike="noStrike" dirty="0" smtClean="0">
                          <a:effectLst/>
                        </a:rPr>
                        <a:t>2.2.1.2f   O </a:t>
                      </a:r>
                      <a:r>
                        <a:rPr lang="pt-BR" sz="1600" u="none" strike="noStrike" dirty="0">
                          <a:effectLst/>
                        </a:rPr>
                        <a:t>programa deve prever parte rodante, silos,  mecânica, elétrica , pneumática, etc.</a:t>
                      </a:r>
                      <a:endParaRPr lang="pt-BR" sz="1600" b="0" i="0" u="none" strike="noStrike" dirty="0">
                        <a:solidFill>
                          <a:srgbClr val="1F497D"/>
                        </a:solidFill>
                        <a:effectLst/>
                        <a:latin typeface="Arial"/>
                      </a:endParaRPr>
                    </a:p>
                  </a:txBody>
                  <a:tcPr marL="0" marR="0" marT="0" marB="0" anchor="ctr"/>
                </a:tc>
              </a:tr>
              <a:tr h="812918">
                <a:tc>
                  <a:txBody>
                    <a:bodyPr/>
                    <a:lstStyle/>
                    <a:p>
                      <a:pPr algn="just" fontAlgn="ctr"/>
                      <a:r>
                        <a:rPr lang="pt-BR" sz="1600" u="none" strike="noStrike" dirty="0" smtClean="0">
                          <a:effectLst/>
                        </a:rPr>
                        <a:t>2.2.1.2g Verificar </a:t>
                      </a:r>
                      <a:r>
                        <a:rPr lang="pt-BR" sz="1600" u="none" strike="noStrike" dirty="0">
                          <a:effectLst/>
                        </a:rPr>
                        <a:t>se o programa inclui a manutenção da parte estrutural, revestimento, isolamento, válvulas,  sistema de travas no chassi porta container, conforme legislação em vigor.</a:t>
                      </a:r>
                      <a:endParaRPr lang="pt-BR" sz="1600" b="0" i="0" u="none" strike="noStrike" dirty="0">
                        <a:solidFill>
                          <a:srgbClr val="1F497D"/>
                        </a:solidFill>
                        <a:effectLst/>
                        <a:latin typeface="Arial"/>
                      </a:endParaRPr>
                    </a:p>
                  </a:txBody>
                  <a:tcPr marL="0" marR="0" marT="0" marB="0" anchor="ctr"/>
                </a:tc>
              </a:tr>
              <a:tr h="564527">
                <a:tc>
                  <a:txBody>
                    <a:bodyPr/>
                    <a:lstStyle/>
                    <a:p>
                      <a:pPr algn="just" fontAlgn="ctr"/>
                      <a:r>
                        <a:rPr lang="pt-BR" sz="1600" u="none" strike="noStrike" dirty="0" smtClean="0">
                          <a:effectLst/>
                        </a:rPr>
                        <a:t>2.2.1.2h Verificar </a:t>
                      </a:r>
                      <a:r>
                        <a:rPr lang="pt-BR" sz="1600" u="none" strike="noStrike" dirty="0">
                          <a:effectLst/>
                        </a:rPr>
                        <a:t>se  há um  programa de inspeção e manutenção preventiva.</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75581719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55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0" y="560418"/>
            <a:ext cx="914400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55828122"/>
              </p:ext>
            </p:extLst>
          </p:nvPr>
        </p:nvGraphicFramePr>
        <p:xfrm>
          <a:off x="1197507" y="2035870"/>
          <a:ext cx="4971635" cy="2771984"/>
        </p:xfrm>
        <a:graphic>
          <a:graphicData uri="http://schemas.openxmlformats.org/drawingml/2006/table">
            <a:tbl>
              <a:tblPr>
                <a:tableStyleId>{5C22544A-7EE6-4342-B048-85BDC9FD1C3A}</a:tableStyleId>
              </a:tblPr>
              <a:tblGrid>
                <a:gridCol w="4971635"/>
              </a:tblGrid>
              <a:tr h="889420">
                <a:tc>
                  <a:txBody>
                    <a:bodyPr/>
                    <a:lstStyle/>
                    <a:p>
                      <a:pPr algn="just" fontAlgn="ctr"/>
                      <a:r>
                        <a:rPr lang="pt-BR" sz="1600" u="none" strike="noStrike" dirty="0" smtClean="0">
                          <a:effectLst/>
                        </a:rPr>
                        <a:t>2.2.1.2i Verificar </a:t>
                      </a:r>
                      <a:r>
                        <a:rPr lang="pt-BR" sz="1600" u="none" strike="noStrike" dirty="0">
                          <a:effectLst/>
                        </a:rPr>
                        <a:t>se  há um  programa de inspeção e manutenção preventiva</a:t>
                      </a:r>
                      <a:r>
                        <a:rPr lang="pt-BR" sz="1600" u="none" strike="noStrike" dirty="0" smtClean="0">
                          <a:effectLst/>
                        </a:rPr>
                        <a:t>.</a:t>
                      </a:r>
                    </a:p>
                    <a:p>
                      <a:pPr algn="just" fontAlgn="ctr"/>
                      <a:endParaRPr lang="pt-BR" sz="1600" b="0" i="0" u="none" strike="noStrike" dirty="0">
                        <a:solidFill>
                          <a:srgbClr val="1F497D"/>
                        </a:solidFill>
                        <a:effectLst/>
                        <a:latin typeface="Arial"/>
                      </a:endParaRPr>
                    </a:p>
                  </a:txBody>
                  <a:tcPr marL="0" marR="0" marT="0" marB="0" anchor="ctr"/>
                </a:tc>
              </a:tr>
              <a:tr h="663364">
                <a:tc>
                  <a:txBody>
                    <a:bodyPr/>
                    <a:lstStyle/>
                    <a:p>
                      <a:pPr algn="just" fontAlgn="ctr"/>
                      <a:r>
                        <a:rPr lang="pt-BR" sz="1600" u="none" strike="noStrike" dirty="0" smtClean="0">
                          <a:effectLst/>
                        </a:rPr>
                        <a:t>2.2.1.2j</a:t>
                      </a:r>
                      <a:r>
                        <a:rPr lang="pt-BR" sz="1600" u="none" strike="noStrike" baseline="0" dirty="0" smtClean="0">
                          <a:effectLst/>
                        </a:rPr>
                        <a:t> </a:t>
                      </a:r>
                      <a:r>
                        <a:rPr lang="pt-BR" sz="1600" u="none" strike="noStrike" dirty="0" smtClean="0">
                          <a:effectLst/>
                        </a:rPr>
                        <a:t>Verificar </a:t>
                      </a:r>
                      <a:r>
                        <a:rPr lang="pt-BR" sz="1600" u="none" strike="noStrike" dirty="0">
                          <a:effectLst/>
                        </a:rPr>
                        <a:t>atendimento a legislação CONTRAN e INMETRO.</a:t>
                      </a:r>
                      <a:endParaRPr lang="pt-BR" sz="1600" b="0" i="0" u="none" strike="noStrike" dirty="0">
                        <a:solidFill>
                          <a:srgbClr val="1F497D"/>
                        </a:solidFill>
                        <a:effectLst/>
                        <a:latin typeface="Arial"/>
                      </a:endParaRPr>
                    </a:p>
                  </a:txBody>
                  <a:tcPr marL="0" marR="0" marT="0" marB="0" anchor="ctr"/>
                </a:tc>
              </a:tr>
              <a:tr h="1137058">
                <a:tc>
                  <a:txBody>
                    <a:bodyPr/>
                    <a:lstStyle/>
                    <a:p>
                      <a:pPr algn="just" fontAlgn="ctr"/>
                      <a:r>
                        <a:rPr lang="pt-BR" sz="1600" u="none" strike="noStrike" dirty="0" smtClean="0">
                          <a:effectLst/>
                        </a:rPr>
                        <a:t>2.2.1.2k</a:t>
                      </a:r>
                      <a:r>
                        <a:rPr lang="pt-BR" sz="1600" u="none" strike="noStrike" baseline="0" dirty="0" smtClean="0">
                          <a:effectLst/>
                        </a:rPr>
                        <a:t> </a:t>
                      </a:r>
                      <a:r>
                        <a:rPr lang="pt-BR" sz="1600" u="none" strike="noStrike" dirty="0" smtClean="0">
                          <a:effectLst/>
                        </a:rPr>
                        <a:t>Verificar </a:t>
                      </a:r>
                      <a:r>
                        <a:rPr lang="pt-BR" sz="1600" u="none" strike="noStrike" dirty="0">
                          <a:effectLst/>
                        </a:rPr>
                        <a:t>atendimento a legislação CONTRAN e INMETRO</a:t>
                      </a:r>
                      <a:r>
                        <a:rPr lang="pt-BR" sz="1600" u="none" strike="noStrike" dirty="0" smtClean="0">
                          <a:effectLst/>
                        </a:rPr>
                        <a:t>.</a:t>
                      </a:r>
                    </a:p>
                    <a:p>
                      <a:pPr algn="just" fontAlgn="ctr"/>
                      <a:endParaRPr lang="pt-BR" sz="1600" u="none" strike="noStrike" dirty="0" smtClean="0">
                        <a:effectLst/>
                      </a:endParaRPr>
                    </a:p>
                    <a:p>
                      <a:pPr algn="just" fontAlgn="ctr"/>
                      <a:r>
                        <a:rPr lang="pt-BR" sz="1600" u="none" strike="noStrike" dirty="0" smtClean="0">
                          <a:effectLst/>
                        </a:rPr>
                        <a:t>2.2.1.2l  Verificar se </a:t>
                      </a:r>
                      <a:r>
                        <a:rPr lang="pt-BR" sz="1600" u="none" strike="noStrike" baseline="0" dirty="0" smtClean="0">
                          <a:effectLst/>
                        </a:rPr>
                        <a:t> instruções de operação contemplam procedimentos de segurança para cada caso.</a:t>
                      </a:r>
                      <a:endParaRPr lang="pt-BR" sz="1600" b="0" i="0" u="none" strike="noStrike" dirty="0" smtClean="0">
                        <a:solidFill>
                          <a:srgbClr val="1F497D"/>
                        </a:solidFill>
                        <a:effectLst/>
                        <a:latin typeface="Arial"/>
                      </a:endParaRPr>
                    </a:p>
                  </a:txBody>
                  <a:tcPr marL="0" marR="0" marT="0" marB="0" anchor="ctr"/>
                </a:tc>
              </a:tr>
            </a:tbl>
          </a:graphicData>
        </a:graphic>
      </p:graphicFrame>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2330180"/>
            <a:ext cx="2639888" cy="1969763"/>
          </a:xfrm>
          <a:prstGeom prst="rect">
            <a:avLst/>
          </a:prstGeom>
        </p:spPr>
      </p:pic>
    </p:spTree>
    <p:extLst>
      <p:ext uri="{BB962C8B-B14F-4D97-AF65-F5344CB8AC3E}">
        <p14:creationId xmlns:p14="http://schemas.microsoft.com/office/powerpoint/2010/main" val="124692996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66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 y="508207"/>
            <a:ext cx="9144000" cy="165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899127908"/>
              </p:ext>
            </p:extLst>
          </p:nvPr>
        </p:nvGraphicFramePr>
        <p:xfrm>
          <a:off x="107504" y="2217754"/>
          <a:ext cx="8856984" cy="2743673"/>
        </p:xfrm>
        <a:graphic>
          <a:graphicData uri="http://schemas.openxmlformats.org/drawingml/2006/table">
            <a:tbl>
              <a:tblPr>
                <a:tableStyleId>{5C22544A-7EE6-4342-B048-85BDC9FD1C3A}</a:tableStyleId>
              </a:tblPr>
              <a:tblGrid>
                <a:gridCol w="8856984"/>
              </a:tblGrid>
              <a:tr h="1029821">
                <a:tc>
                  <a:txBody>
                    <a:bodyPr/>
                    <a:lstStyle/>
                    <a:p>
                      <a:pPr algn="just" fontAlgn="ctr"/>
                      <a:r>
                        <a:rPr lang="pt-BR" sz="1400" u="none" strike="noStrike" dirty="0" smtClean="0">
                          <a:effectLst/>
                        </a:rPr>
                        <a:t>2.2.1.3a</a:t>
                      </a:r>
                      <a:r>
                        <a:rPr lang="pt-BR" sz="1400" u="none" strike="noStrike" baseline="0" dirty="0" smtClean="0">
                          <a:effectLst/>
                        </a:rPr>
                        <a:t>   </a:t>
                      </a:r>
                      <a:r>
                        <a:rPr lang="pt-BR" sz="1400" u="none" strike="noStrike" dirty="0" smtClean="0">
                          <a:effectLst/>
                        </a:rPr>
                        <a:t>Verificar </a:t>
                      </a:r>
                      <a:r>
                        <a:rPr lang="pt-BR" sz="1400" u="none" strike="noStrike" dirty="0">
                          <a:effectLst/>
                        </a:rPr>
                        <a:t>se as autorizações de trabalho para entrada em espaço confinado, por colaborador próprio ou terceiro, tomar como base a NR 33,  contemplam medidas prévias de medição de nível de oxigênio, uso de equipamento respiratório apropriado e inspecionado e acompanhado por homem fora do espaço confinado, condições em que o trabalho deve ser realizado , advertências e proibições</a:t>
                      </a:r>
                      <a:endParaRPr lang="pt-BR" sz="1400" b="0" i="0" u="none" strike="noStrike" dirty="0">
                        <a:solidFill>
                          <a:srgbClr val="1F497D"/>
                        </a:solidFill>
                        <a:effectLst/>
                        <a:latin typeface="Arial"/>
                      </a:endParaRPr>
                    </a:p>
                  </a:txBody>
                  <a:tcPr marL="0" marR="0" marT="0" marB="0" anchor="ctr"/>
                </a:tc>
              </a:tr>
              <a:tr h="862835">
                <a:tc>
                  <a:txBody>
                    <a:bodyPr/>
                    <a:lstStyle/>
                    <a:p>
                      <a:pPr algn="just" fontAlgn="ctr"/>
                      <a:r>
                        <a:rPr lang="pt-BR" sz="1400" u="none" strike="noStrike" dirty="0" smtClean="0">
                          <a:effectLst/>
                        </a:rPr>
                        <a:t>2.2.1.3b  Verificar </a:t>
                      </a:r>
                      <a:r>
                        <a:rPr lang="pt-BR" sz="1400" u="none" strike="noStrike" dirty="0">
                          <a:effectLst/>
                        </a:rPr>
                        <a:t>se as autorizações de trabalho em bacias de contenção, por colaborador próprio ou terceiro, (Ex. NR 20 para inflamáveis) , reparos em bacia de tanque de combustível, contemplam medidas apropriadas de proteção para realização do trabalho em segurança no ambiente, uso de EPIS as advertências e proibições.</a:t>
                      </a:r>
                      <a:endParaRPr lang="pt-BR" sz="1400" b="0" i="0" u="none" strike="noStrike" dirty="0">
                        <a:solidFill>
                          <a:srgbClr val="1F497D"/>
                        </a:solidFill>
                        <a:effectLst/>
                        <a:latin typeface="Arial"/>
                      </a:endParaRPr>
                    </a:p>
                  </a:txBody>
                  <a:tcPr marL="0" marR="0" marT="0" marB="0" anchor="ctr"/>
                </a:tc>
              </a:tr>
              <a:tr h="851017">
                <a:tc>
                  <a:txBody>
                    <a:bodyPr/>
                    <a:lstStyle/>
                    <a:p>
                      <a:pPr algn="just" fontAlgn="ctr"/>
                      <a:r>
                        <a:rPr lang="pt-BR" sz="1400" u="none" strike="noStrike" dirty="0" smtClean="0">
                          <a:effectLst/>
                        </a:rPr>
                        <a:t>2.2.1.3c   Verificar </a:t>
                      </a:r>
                      <a:r>
                        <a:rPr lang="pt-BR" sz="1400" u="none" strike="noStrike" dirty="0">
                          <a:effectLst/>
                        </a:rPr>
                        <a:t>se as autorizações de trabalho à quente, por colaborador próprio ou terceiro, ( NR 15)  ex. oficinas mecânicas que realizam soldas, reparo em serpentinas, aplicação de vapor, contemplam medidas apropriadas de proteção para realização do trabalho em segurança no ambiente, uso de EPIS as advertências e proibições.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02196885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7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75274"/>
            <a:ext cx="9144000" cy="50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967597"/>
            <a:ext cx="9144001"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719328366"/>
              </p:ext>
            </p:extLst>
          </p:nvPr>
        </p:nvGraphicFramePr>
        <p:xfrm>
          <a:off x="262743" y="2283717"/>
          <a:ext cx="8748463" cy="2414305"/>
        </p:xfrm>
        <a:graphic>
          <a:graphicData uri="http://schemas.openxmlformats.org/drawingml/2006/table">
            <a:tbl>
              <a:tblPr>
                <a:tableStyleId>{5C22544A-7EE6-4342-B048-85BDC9FD1C3A}</a:tableStyleId>
              </a:tblPr>
              <a:tblGrid>
                <a:gridCol w="8748463"/>
              </a:tblGrid>
              <a:tr h="936159">
                <a:tc>
                  <a:txBody>
                    <a:bodyPr/>
                    <a:lstStyle/>
                    <a:p>
                      <a:pPr algn="just" fontAlgn="ctr"/>
                      <a:r>
                        <a:rPr lang="pt-BR" sz="1500" u="none" strike="noStrike" dirty="0" smtClean="0">
                          <a:effectLst/>
                        </a:rPr>
                        <a:t>2.2.1.3d</a:t>
                      </a:r>
                      <a:r>
                        <a:rPr lang="pt-BR" sz="1500" u="none" strike="noStrike" baseline="0" dirty="0" smtClean="0">
                          <a:effectLst/>
                        </a:rPr>
                        <a:t>   </a:t>
                      </a:r>
                      <a:r>
                        <a:rPr lang="pt-BR" sz="1500" u="none" strike="noStrike" dirty="0" smtClean="0">
                          <a:effectLst/>
                        </a:rPr>
                        <a:t>Verificar </a:t>
                      </a:r>
                      <a:r>
                        <a:rPr lang="pt-BR" sz="1500" u="none" strike="noStrike" dirty="0">
                          <a:effectLst/>
                        </a:rPr>
                        <a:t>se as autorizações de trabalho à frio, por colaborador próprio ou terceiro, considerar como referência a NR 15,  contemplam medidas apropriadas de proteção para realização do trabalho em segurança no ambiente, uso de EPIS e roupas de proteção contra o frio, as advertências e proibições.</a:t>
                      </a:r>
                      <a:endParaRPr lang="pt-BR" sz="1500" b="0" i="0" u="none" strike="noStrike" dirty="0">
                        <a:solidFill>
                          <a:srgbClr val="1F497D"/>
                        </a:solidFill>
                        <a:effectLst/>
                        <a:latin typeface="Arial"/>
                      </a:endParaRPr>
                    </a:p>
                  </a:txBody>
                  <a:tcPr marL="0" marR="0" marT="0" marB="0" anchor="ctr"/>
                </a:tc>
              </a:tr>
              <a:tr h="633491">
                <a:tc>
                  <a:txBody>
                    <a:bodyPr/>
                    <a:lstStyle/>
                    <a:p>
                      <a:pPr algn="just" fontAlgn="ctr"/>
                      <a:r>
                        <a:rPr lang="pt-BR" sz="1500" u="none" strike="noStrike" dirty="0" smtClean="0">
                          <a:effectLst/>
                        </a:rPr>
                        <a:t>2.2.1.3e   Verificar </a:t>
                      </a:r>
                      <a:r>
                        <a:rPr lang="pt-BR" sz="1500" u="none" strike="noStrike" dirty="0">
                          <a:effectLst/>
                        </a:rPr>
                        <a:t>se há permissão de trabalho para equipamentos energizados , por colaborador próprio ou terceiro,  NR 10,  e se recomenda que a tarefa seja feita por eletricista credenciado para  tensão considerada.</a:t>
                      </a:r>
                      <a:endParaRPr lang="pt-BR" sz="1500" b="0" i="0" u="none" strike="noStrike" dirty="0">
                        <a:solidFill>
                          <a:srgbClr val="1F497D"/>
                        </a:solidFill>
                        <a:effectLst/>
                        <a:latin typeface="Arial"/>
                      </a:endParaRPr>
                    </a:p>
                  </a:txBody>
                  <a:tcPr marL="0" marR="0" marT="0" marB="0" anchor="ctr"/>
                </a:tc>
              </a:tr>
              <a:tr h="844655">
                <a:tc>
                  <a:txBody>
                    <a:bodyPr/>
                    <a:lstStyle/>
                    <a:p>
                      <a:pPr algn="just" fontAlgn="ctr"/>
                      <a:r>
                        <a:rPr lang="pt-BR" sz="1500" u="none" strike="noStrike" dirty="0" smtClean="0">
                          <a:effectLst/>
                        </a:rPr>
                        <a:t>2.2.1.3f</a:t>
                      </a:r>
                      <a:r>
                        <a:rPr lang="pt-BR" sz="1500" u="none" strike="noStrike" baseline="0" dirty="0" smtClean="0">
                          <a:effectLst/>
                        </a:rPr>
                        <a:t>   </a:t>
                      </a:r>
                      <a:r>
                        <a:rPr lang="pt-BR" sz="1500" u="none" strike="noStrike" dirty="0" smtClean="0">
                          <a:effectLst/>
                        </a:rPr>
                        <a:t>Verificar </a:t>
                      </a:r>
                      <a:r>
                        <a:rPr lang="pt-BR" sz="1500" u="none" strike="noStrike" dirty="0">
                          <a:effectLst/>
                        </a:rPr>
                        <a:t>se há permissão de </a:t>
                      </a:r>
                      <a:r>
                        <a:rPr lang="pt-BR" sz="1500" u="none" strike="noStrike" dirty="0" smtClean="0">
                          <a:effectLst/>
                        </a:rPr>
                        <a:t>trabalho </a:t>
                      </a:r>
                      <a:r>
                        <a:rPr lang="pt-BR" sz="1500" u="none" strike="noStrike" dirty="0">
                          <a:effectLst/>
                        </a:rPr>
                        <a:t>em altura, por colaborador próprio ou terceiro, ex. manutenções , carga e descarga, tomar como base a  NR 35. Obrigatório uso de linha de vida e ponto de ancoragem compatível com o peso do operador, para tarefas acima de 2 metros de altura,</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2387508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8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3519"/>
            <a:ext cx="914109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57602031"/>
              </p:ext>
            </p:extLst>
          </p:nvPr>
        </p:nvGraphicFramePr>
        <p:xfrm>
          <a:off x="107504" y="2576289"/>
          <a:ext cx="8928992" cy="2371725"/>
        </p:xfrm>
        <a:graphic>
          <a:graphicData uri="http://schemas.openxmlformats.org/drawingml/2006/table">
            <a:tbl>
              <a:tblPr>
                <a:tableStyleId>{5C22544A-7EE6-4342-B048-85BDC9FD1C3A}</a:tableStyleId>
              </a:tblPr>
              <a:tblGrid>
                <a:gridCol w="8928992"/>
              </a:tblGrid>
              <a:tr h="857250">
                <a:tc>
                  <a:txBody>
                    <a:bodyPr/>
                    <a:lstStyle/>
                    <a:p>
                      <a:pPr algn="just" fontAlgn="ctr"/>
                      <a:r>
                        <a:rPr lang="pt-BR" sz="1500" u="none" strike="noStrike" dirty="0" smtClean="0">
                          <a:effectLst/>
                        </a:rPr>
                        <a:t>2.2.2.1a  Deve </a:t>
                      </a:r>
                      <a:r>
                        <a:rPr lang="pt-BR" sz="1500" u="none" strike="noStrike" dirty="0">
                          <a:effectLst/>
                        </a:rPr>
                        <a:t>haver um procedimento claro e compreensível, definindo em detalhes quais EPIs devem ser usados e em quais circunstância, levando em conta as instruções do cliente</a:t>
                      </a:r>
                      <a:r>
                        <a:rPr lang="pt-BR" sz="1500" u="none" strike="noStrike" dirty="0" smtClean="0">
                          <a:effectLst/>
                        </a:rPr>
                        <a:t>. Verificar </a:t>
                      </a:r>
                      <a:r>
                        <a:rPr lang="pt-BR" sz="1500" u="none" strike="noStrike" dirty="0">
                          <a:effectLst/>
                        </a:rPr>
                        <a:t>em  detalhes. Além disso, cada procedimento operacional deve especificar quais são os </a:t>
                      </a:r>
                      <a:r>
                        <a:rPr lang="pt-BR" sz="1500" u="none" strike="noStrike" dirty="0" smtClean="0">
                          <a:effectLst/>
                        </a:rPr>
                        <a:t>EPIs </a:t>
                      </a:r>
                      <a:r>
                        <a:rPr lang="pt-BR" sz="1500" u="none" strike="noStrike" dirty="0">
                          <a:effectLst/>
                        </a:rPr>
                        <a:t>adequados para cada produto e ou operação. </a:t>
                      </a:r>
                      <a:endParaRPr lang="pt-BR" sz="1500" b="0" i="0" u="none" strike="noStrike" dirty="0">
                        <a:solidFill>
                          <a:srgbClr val="1F497D"/>
                        </a:solidFill>
                        <a:effectLst/>
                        <a:latin typeface="Arial"/>
                      </a:endParaRPr>
                    </a:p>
                  </a:txBody>
                  <a:tcPr marL="0" marR="0" marT="0" marB="0" anchor="ctr"/>
                </a:tc>
              </a:tr>
              <a:tr h="685800">
                <a:tc>
                  <a:txBody>
                    <a:bodyPr/>
                    <a:lstStyle/>
                    <a:p>
                      <a:pPr algn="just" fontAlgn="ctr"/>
                      <a:r>
                        <a:rPr lang="pt-BR" sz="1500" u="none" strike="noStrike" dirty="0" smtClean="0">
                          <a:effectLst/>
                        </a:rPr>
                        <a:t>2.2.2.1b A </a:t>
                      </a:r>
                      <a:r>
                        <a:rPr lang="pt-BR" sz="1500" u="none" strike="noStrike" dirty="0">
                          <a:effectLst/>
                        </a:rPr>
                        <a:t>inspeção dos equipamentos deve ser documentada, com indicação da data de inspeção, nome do inspetor e comentários. A regularidade será definida de acordo com as  condições de uso e conservação do equipamento.</a:t>
                      </a:r>
                      <a:endParaRPr lang="pt-BR" sz="1500" b="0" i="0" u="none" strike="noStrike" dirty="0">
                        <a:solidFill>
                          <a:srgbClr val="1F497D"/>
                        </a:solidFill>
                        <a:effectLst/>
                        <a:latin typeface="Arial"/>
                      </a:endParaRPr>
                    </a:p>
                  </a:txBody>
                  <a:tcPr marL="0" marR="0" marT="0" marB="0" anchor="ctr"/>
                </a:tc>
              </a:tr>
              <a:tr h="828675">
                <a:tc>
                  <a:txBody>
                    <a:bodyPr/>
                    <a:lstStyle/>
                    <a:p>
                      <a:pPr algn="just" fontAlgn="ctr"/>
                      <a:r>
                        <a:rPr lang="pt-BR" sz="1500" u="none" strike="noStrike" dirty="0" smtClean="0">
                          <a:effectLst/>
                        </a:rPr>
                        <a:t>2.2.2.1c  O </a:t>
                      </a:r>
                      <a:r>
                        <a:rPr lang="pt-BR" sz="1500" u="none" strike="noStrike" dirty="0">
                          <a:effectLst/>
                        </a:rPr>
                        <a:t>auditor deve verificar se  foi considerado na definição dos EPIs  as exigências para produtos com perigos específicos e operação . Usar como referência os produtos cuja quantidade limitada na embalagem ou isenta no veículo for igual a Zero, de acordo com a legislação.</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5090399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968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8" y="546448"/>
            <a:ext cx="913277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 y="843558"/>
            <a:ext cx="9130207" cy="126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9061" y="2340099"/>
            <a:ext cx="2886557" cy="1674186"/>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3913666535"/>
              </p:ext>
            </p:extLst>
          </p:nvPr>
        </p:nvGraphicFramePr>
        <p:xfrm>
          <a:off x="1433450" y="2211710"/>
          <a:ext cx="4755611" cy="2826313"/>
        </p:xfrm>
        <a:graphic>
          <a:graphicData uri="http://schemas.openxmlformats.org/drawingml/2006/table">
            <a:tbl>
              <a:tblPr>
                <a:tableStyleId>{5C22544A-7EE6-4342-B048-85BDC9FD1C3A}</a:tableStyleId>
              </a:tblPr>
              <a:tblGrid>
                <a:gridCol w="4755611"/>
              </a:tblGrid>
              <a:tr h="807518">
                <a:tc>
                  <a:txBody>
                    <a:bodyPr/>
                    <a:lstStyle/>
                    <a:p>
                      <a:pPr algn="just" fontAlgn="ctr"/>
                      <a:r>
                        <a:rPr lang="pt-BR" sz="1600" u="none" strike="noStrike" dirty="0" smtClean="0">
                          <a:effectLst/>
                        </a:rPr>
                        <a:t>2.2.2.1d</a:t>
                      </a:r>
                      <a:r>
                        <a:rPr lang="pt-BR" sz="1600" u="none" strike="noStrike" baseline="0" dirty="0" smtClean="0">
                          <a:effectLst/>
                        </a:rPr>
                        <a:t> </a:t>
                      </a:r>
                      <a:r>
                        <a:rPr lang="pt-BR" sz="1600" u="none" strike="noStrike" dirty="0" smtClean="0">
                          <a:effectLst/>
                        </a:rPr>
                        <a:t>Verificação </a:t>
                      </a:r>
                      <a:r>
                        <a:rPr lang="pt-BR" sz="1600" u="none" strike="noStrike" dirty="0">
                          <a:effectLst/>
                        </a:rPr>
                        <a:t>local mediante o estabelecido em procedimento para cada produto ou operação.</a:t>
                      </a:r>
                      <a:endParaRPr lang="pt-BR" sz="1600" b="0" i="0" u="none" strike="noStrike" dirty="0">
                        <a:solidFill>
                          <a:srgbClr val="1F497D"/>
                        </a:solidFill>
                        <a:effectLst/>
                        <a:latin typeface="Arial"/>
                      </a:endParaRPr>
                    </a:p>
                  </a:txBody>
                  <a:tcPr marL="0" marR="0" marT="0" marB="0" anchor="ctr"/>
                </a:tc>
              </a:tr>
              <a:tr h="1211277">
                <a:tc>
                  <a:txBody>
                    <a:bodyPr/>
                    <a:lstStyle/>
                    <a:p>
                      <a:pPr algn="just" fontAlgn="ctr"/>
                      <a:r>
                        <a:rPr lang="pt-BR" sz="1600" u="none" strike="noStrike" dirty="0" smtClean="0">
                          <a:effectLst/>
                        </a:rPr>
                        <a:t>2.2.2.1e Verificação </a:t>
                      </a:r>
                      <a:r>
                        <a:rPr lang="pt-BR" sz="1600" u="none" strike="noStrike" dirty="0">
                          <a:effectLst/>
                        </a:rPr>
                        <a:t>da existência dos protocolos de entrega, substituições, registros de inspeção ,disponibilidade e preservação em estoques para troca.</a:t>
                      </a:r>
                      <a:endParaRPr lang="pt-BR" sz="1600" b="0" i="0" u="none" strike="noStrike" dirty="0">
                        <a:solidFill>
                          <a:srgbClr val="1F497D"/>
                        </a:solidFill>
                        <a:effectLst/>
                        <a:latin typeface="Arial"/>
                      </a:endParaRPr>
                    </a:p>
                  </a:txBody>
                  <a:tcPr marL="0" marR="0" marT="0" marB="0" anchor="ctr"/>
                </a:tc>
              </a:tr>
              <a:tr h="807518">
                <a:tc>
                  <a:txBody>
                    <a:bodyPr/>
                    <a:lstStyle/>
                    <a:p>
                      <a:pPr algn="just" fontAlgn="ctr"/>
                      <a:r>
                        <a:rPr lang="pt-BR" sz="1600" u="none" strike="noStrike" dirty="0" smtClean="0">
                          <a:effectLst/>
                        </a:rPr>
                        <a:t>2.2.2.1f Verificar </a:t>
                      </a:r>
                      <a:r>
                        <a:rPr lang="pt-BR" sz="1600" u="none" strike="noStrike" dirty="0">
                          <a:effectLst/>
                        </a:rPr>
                        <a:t>se os EPIs possuem marca indelével do Certificado de Aprovação gravado nas peças e dentro da validade.</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6918546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07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 y="560418"/>
            <a:ext cx="9144000" cy="182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579877486"/>
              </p:ext>
            </p:extLst>
          </p:nvPr>
        </p:nvGraphicFramePr>
        <p:xfrm>
          <a:off x="80275" y="2499742"/>
          <a:ext cx="8956222" cy="2522966"/>
        </p:xfrm>
        <a:graphic>
          <a:graphicData uri="http://schemas.openxmlformats.org/drawingml/2006/table">
            <a:tbl>
              <a:tblPr>
                <a:tableStyleId>{5C22544A-7EE6-4342-B048-85BDC9FD1C3A}</a:tableStyleId>
              </a:tblPr>
              <a:tblGrid>
                <a:gridCol w="8956222"/>
              </a:tblGrid>
              <a:tr h="898385">
                <a:tc>
                  <a:txBody>
                    <a:bodyPr/>
                    <a:lstStyle/>
                    <a:p>
                      <a:pPr algn="just" fontAlgn="ctr"/>
                      <a:r>
                        <a:rPr lang="pt-BR" sz="1500" u="none" strike="noStrike" dirty="0" smtClean="0">
                          <a:effectLst/>
                        </a:rPr>
                        <a:t>2.2.2.2a  Deve </a:t>
                      </a:r>
                      <a:r>
                        <a:rPr lang="pt-BR" sz="1500" u="none" strike="noStrike" dirty="0">
                          <a:effectLst/>
                        </a:rPr>
                        <a:t>haver um procedimento claro e compreensível, definindo em detalhes quais EPIs devem ser usados e em quais circunstância, levando em conta as instruções do cliente</a:t>
                      </a:r>
                      <a:r>
                        <a:rPr lang="pt-BR" sz="1500" u="none" strike="noStrike" dirty="0" smtClean="0">
                          <a:effectLst/>
                        </a:rPr>
                        <a:t>. Verificar </a:t>
                      </a:r>
                      <a:r>
                        <a:rPr lang="pt-BR" sz="1500" u="none" strike="noStrike" dirty="0">
                          <a:effectLst/>
                        </a:rPr>
                        <a:t>em  detalhes. Além disso, cada procedimento operacional deve especificar quais são os </a:t>
                      </a:r>
                      <a:r>
                        <a:rPr lang="pt-BR" sz="1500" u="none" strike="noStrike" dirty="0" smtClean="0">
                          <a:effectLst/>
                        </a:rPr>
                        <a:t>EPIs </a:t>
                      </a:r>
                      <a:r>
                        <a:rPr lang="pt-BR" sz="1500" u="none" strike="noStrike" dirty="0">
                          <a:effectLst/>
                        </a:rPr>
                        <a:t>adequados para cada produto e ou operação. </a:t>
                      </a:r>
                      <a:endParaRPr lang="pt-BR" sz="1500" b="0" i="0" u="none" strike="noStrike" dirty="0">
                        <a:solidFill>
                          <a:srgbClr val="1F497D"/>
                        </a:solidFill>
                        <a:effectLst/>
                        <a:latin typeface="Arial"/>
                      </a:endParaRPr>
                    </a:p>
                  </a:txBody>
                  <a:tcPr marL="0" marR="0" marT="0" marB="0" anchor="ctr"/>
                </a:tc>
              </a:tr>
              <a:tr h="718709">
                <a:tc>
                  <a:txBody>
                    <a:bodyPr/>
                    <a:lstStyle/>
                    <a:p>
                      <a:pPr algn="just" fontAlgn="ctr"/>
                      <a:r>
                        <a:rPr lang="pt-BR" sz="1500" u="none" strike="noStrike" dirty="0" smtClean="0">
                          <a:effectLst/>
                        </a:rPr>
                        <a:t>2.2.2.2b A </a:t>
                      </a:r>
                      <a:r>
                        <a:rPr lang="pt-BR" sz="1500" u="none" strike="noStrike" dirty="0">
                          <a:effectLst/>
                        </a:rPr>
                        <a:t>inspeção dos equipamentos deve ser documentada, com indicação da data de inspeção, nome do inspetor e comentários. A regularidade será definida de acordo com as  condições de uso e conservação do equipamento.</a:t>
                      </a:r>
                      <a:endParaRPr lang="pt-BR" sz="1500" b="0" i="0" u="none" strike="noStrike" dirty="0">
                        <a:solidFill>
                          <a:srgbClr val="1F497D"/>
                        </a:solidFill>
                        <a:effectLst/>
                        <a:latin typeface="Arial"/>
                      </a:endParaRPr>
                    </a:p>
                  </a:txBody>
                  <a:tcPr marL="0" marR="0" marT="0" marB="0" anchor="ctr"/>
                </a:tc>
              </a:tr>
              <a:tr h="905872">
                <a:tc>
                  <a:txBody>
                    <a:bodyPr/>
                    <a:lstStyle/>
                    <a:p>
                      <a:pPr algn="just" fontAlgn="ctr"/>
                      <a:r>
                        <a:rPr lang="pt-BR" sz="1500" u="none" strike="noStrike" dirty="0" smtClean="0">
                          <a:effectLst/>
                        </a:rPr>
                        <a:t>2.2.2.2c  O </a:t>
                      </a:r>
                      <a:r>
                        <a:rPr lang="pt-BR" sz="1500" u="none" strike="noStrike" dirty="0">
                          <a:effectLst/>
                        </a:rPr>
                        <a:t>auditor deve verificar se  foi considerado na definição dos EPIs  as exigências para produtos com perigos específicos e operação . Usar como referência os produtos cuja quantidade limitada na embalagem ou isenta no veículo for igual a Zero, de acordo com a legislação.</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69612491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1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02766"/>
            <a:ext cx="9144000" cy="37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5" y="871835"/>
            <a:ext cx="9144000" cy="130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946737468"/>
              </p:ext>
            </p:extLst>
          </p:nvPr>
        </p:nvGraphicFramePr>
        <p:xfrm>
          <a:off x="1331640" y="2307468"/>
          <a:ext cx="4968552" cy="2611210"/>
        </p:xfrm>
        <a:graphic>
          <a:graphicData uri="http://schemas.openxmlformats.org/drawingml/2006/table">
            <a:tbl>
              <a:tblPr>
                <a:tableStyleId>{5C22544A-7EE6-4342-B048-85BDC9FD1C3A}</a:tableStyleId>
              </a:tblPr>
              <a:tblGrid>
                <a:gridCol w="4968552"/>
              </a:tblGrid>
              <a:tr h="746060">
                <a:tc>
                  <a:txBody>
                    <a:bodyPr/>
                    <a:lstStyle/>
                    <a:p>
                      <a:pPr algn="just" fontAlgn="ctr"/>
                      <a:r>
                        <a:rPr lang="pt-BR" sz="1600" u="none" strike="noStrike" dirty="0" smtClean="0">
                          <a:effectLst/>
                        </a:rPr>
                        <a:t>2.2.2.2d Verificação </a:t>
                      </a:r>
                      <a:r>
                        <a:rPr lang="pt-BR" sz="1600" u="none" strike="noStrike" dirty="0">
                          <a:effectLst/>
                        </a:rPr>
                        <a:t>local mediante o estabelecido em procedimento para cada produto ou operação.</a:t>
                      </a:r>
                      <a:endParaRPr lang="pt-BR" sz="1600" b="0" i="0" u="none" strike="noStrike" dirty="0">
                        <a:solidFill>
                          <a:srgbClr val="1F497D"/>
                        </a:solidFill>
                        <a:effectLst/>
                        <a:latin typeface="Arial"/>
                      </a:endParaRPr>
                    </a:p>
                  </a:txBody>
                  <a:tcPr marL="0" marR="0" marT="0" marB="0" anchor="ctr"/>
                </a:tc>
              </a:tr>
              <a:tr h="1119090">
                <a:tc>
                  <a:txBody>
                    <a:bodyPr/>
                    <a:lstStyle/>
                    <a:p>
                      <a:pPr algn="just" fontAlgn="ctr"/>
                      <a:r>
                        <a:rPr lang="pt-BR" sz="1600" u="none" strike="noStrike" dirty="0" smtClean="0">
                          <a:effectLst/>
                        </a:rPr>
                        <a:t>2.2.2.2e Verificação </a:t>
                      </a:r>
                      <a:r>
                        <a:rPr lang="pt-BR" sz="1600" u="none" strike="noStrike" dirty="0">
                          <a:effectLst/>
                        </a:rPr>
                        <a:t>da existência dos protocolos de entrega, substituições, registros de inspeção ,disponibilidade e preservação em estoques para troca.</a:t>
                      </a:r>
                      <a:endParaRPr lang="pt-BR" sz="1600" b="0" i="0" u="none" strike="noStrike" dirty="0">
                        <a:solidFill>
                          <a:srgbClr val="1F497D"/>
                        </a:solidFill>
                        <a:effectLst/>
                        <a:latin typeface="Arial"/>
                      </a:endParaRPr>
                    </a:p>
                  </a:txBody>
                  <a:tcPr marL="0" marR="0" marT="0" marB="0" anchor="ctr"/>
                </a:tc>
              </a:tr>
              <a:tr h="746060">
                <a:tc>
                  <a:txBody>
                    <a:bodyPr/>
                    <a:lstStyle/>
                    <a:p>
                      <a:pPr algn="just" fontAlgn="ctr"/>
                      <a:r>
                        <a:rPr lang="pt-BR" sz="1600" u="none" strike="noStrike" dirty="0" smtClean="0">
                          <a:effectLst/>
                        </a:rPr>
                        <a:t>2.2.2.2f Verificar </a:t>
                      </a:r>
                      <a:r>
                        <a:rPr lang="pt-BR" sz="1600" u="none" strike="noStrike" dirty="0">
                          <a:effectLst/>
                        </a:rPr>
                        <a:t>se os EPIs possuem marca indelével do Certificado de Aprovação gravado nas peças e dentro da validade.</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50187002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2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0" y="560418"/>
            <a:ext cx="9144000" cy="208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669821950"/>
              </p:ext>
            </p:extLst>
          </p:nvPr>
        </p:nvGraphicFramePr>
        <p:xfrm>
          <a:off x="117850" y="2760551"/>
          <a:ext cx="8912899" cy="2295474"/>
        </p:xfrm>
        <a:graphic>
          <a:graphicData uri="http://schemas.openxmlformats.org/drawingml/2006/table">
            <a:tbl>
              <a:tblPr>
                <a:tableStyleId>{5C22544A-7EE6-4342-B048-85BDC9FD1C3A}</a:tableStyleId>
              </a:tblPr>
              <a:tblGrid>
                <a:gridCol w="8912899"/>
              </a:tblGrid>
              <a:tr h="1004270">
                <a:tc>
                  <a:txBody>
                    <a:bodyPr/>
                    <a:lstStyle/>
                    <a:p>
                      <a:pPr algn="just" fontAlgn="ctr"/>
                      <a:r>
                        <a:rPr lang="pt-BR" sz="1500" u="none" strike="noStrike" dirty="0" smtClean="0">
                          <a:effectLst/>
                        </a:rPr>
                        <a:t>2.2.3.1  Verificar </a:t>
                      </a:r>
                      <a:r>
                        <a:rPr lang="pt-BR" sz="1500" u="none" strike="noStrike" dirty="0">
                          <a:effectLst/>
                        </a:rPr>
                        <a:t>se os motoristas tem procedimentos/instruções escritas para o estacionamento de veículos. Para produtos perigosos  existem exigências especificas adicionais .  Verificar  evidências de que a empresa instrui os motoristas para o estacionamento indicados no </a:t>
                      </a:r>
                      <a:r>
                        <a:rPr lang="pt-BR" sz="1500" u="none" strike="noStrike" dirty="0" err="1">
                          <a:effectLst/>
                        </a:rPr>
                        <a:t>rotograma</a:t>
                      </a:r>
                      <a:r>
                        <a:rPr lang="pt-BR" sz="1500" u="none" strike="noStrike" dirty="0">
                          <a:effectLst/>
                        </a:rPr>
                        <a:t>, planejamento de viagem, manual do motorista. Entrevistar motoristas  escolhidos </a:t>
                      </a:r>
                      <a:r>
                        <a:rPr lang="pt-BR" sz="1500" u="none" strike="noStrike" dirty="0" smtClean="0">
                          <a:effectLst/>
                        </a:rPr>
                        <a:t>aleatoriamente </a:t>
                      </a:r>
                      <a:r>
                        <a:rPr lang="pt-BR" sz="1500" u="none" strike="noStrike" dirty="0">
                          <a:effectLst/>
                        </a:rPr>
                        <a:t>se eles conhecem essas instruções.   </a:t>
                      </a:r>
                      <a:endParaRPr lang="pt-BR" sz="1500" b="0" i="0" u="none" strike="noStrike" dirty="0">
                        <a:solidFill>
                          <a:srgbClr val="1F497D"/>
                        </a:solidFill>
                        <a:effectLst/>
                        <a:latin typeface="Arial"/>
                      </a:endParaRPr>
                    </a:p>
                  </a:txBody>
                  <a:tcPr marL="0" marR="0" marT="0" marB="0" anchor="ctr"/>
                </a:tc>
              </a:tr>
              <a:tr h="286934">
                <a:tc>
                  <a:txBody>
                    <a:bodyPr/>
                    <a:lstStyle/>
                    <a:p>
                      <a:pPr algn="just" fontAlgn="ctr"/>
                      <a:r>
                        <a:rPr lang="pt-BR" sz="1500" u="none" strike="noStrike" dirty="0" smtClean="0">
                          <a:effectLst/>
                        </a:rPr>
                        <a:t>2.2.3.2 </a:t>
                      </a:r>
                      <a:r>
                        <a:rPr lang="pt-BR" sz="1500" u="none" strike="noStrike" baseline="0" dirty="0" smtClean="0">
                          <a:effectLst/>
                        </a:rPr>
                        <a:t> </a:t>
                      </a:r>
                      <a:r>
                        <a:rPr lang="pt-BR" sz="1500" u="none" strike="noStrike" dirty="0" smtClean="0">
                          <a:effectLst/>
                        </a:rPr>
                        <a:t>O </a:t>
                      </a:r>
                      <a:r>
                        <a:rPr lang="pt-BR" sz="1500" u="none" strike="noStrike" dirty="0">
                          <a:effectLst/>
                        </a:rPr>
                        <a:t>mesmo procedimentos de 2.2.3.1 para motoristas </a:t>
                      </a:r>
                      <a:r>
                        <a:rPr lang="pt-BR" sz="1500" u="none" strike="noStrike" dirty="0" smtClean="0">
                          <a:effectLst/>
                        </a:rPr>
                        <a:t>subcontratados</a:t>
                      </a:r>
                      <a:r>
                        <a:rPr lang="pt-BR" sz="1500" u="none" strike="noStrike" dirty="0">
                          <a:effectLst/>
                        </a:rPr>
                        <a:t>.</a:t>
                      </a:r>
                      <a:endParaRPr lang="pt-BR" sz="1500" b="0" i="0" u="none" strike="noStrike" dirty="0">
                        <a:solidFill>
                          <a:srgbClr val="1F497D"/>
                        </a:solidFill>
                        <a:effectLst/>
                        <a:latin typeface="Arial"/>
                      </a:endParaRPr>
                    </a:p>
                  </a:txBody>
                  <a:tcPr marL="0" marR="0" marT="0" marB="0" anchor="ctr"/>
                </a:tc>
              </a:tr>
              <a:tr h="717336">
                <a:tc>
                  <a:txBody>
                    <a:bodyPr/>
                    <a:lstStyle/>
                    <a:p>
                      <a:pPr algn="just" fontAlgn="ctr"/>
                      <a:r>
                        <a:rPr lang="pt-BR" sz="1500" u="none" strike="noStrike" dirty="0" smtClean="0">
                          <a:effectLst/>
                        </a:rPr>
                        <a:t>2.2.3.3  Esse </a:t>
                      </a:r>
                      <a:r>
                        <a:rPr lang="pt-BR" sz="1500" u="none" strike="noStrike" dirty="0">
                          <a:effectLst/>
                        </a:rPr>
                        <a:t>procedimento deve estar em vigor no local para garantir a segregação  de  produtos  perigosos ou não perigosos . Isto é essencial para minimizar os riscos em caso de emergência . Em alguns casos essa orientação pode estar especificada na autorização ambiental do local . </a:t>
                      </a:r>
                      <a:endParaRPr lang="pt-BR" sz="1500" b="0" i="0" u="none" strike="noStrike" dirty="0">
                        <a:solidFill>
                          <a:srgbClr val="FF0000"/>
                        </a:solidFill>
                        <a:effectLst/>
                        <a:latin typeface="Arial"/>
                      </a:endParaRPr>
                    </a:p>
                  </a:txBody>
                  <a:tcPr marL="0" marR="0" marT="0" marB="0" anchor="ctr"/>
                </a:tc>
              </a:tr>
              <a:tr h="286934">
                <a:tc>
                  <a:txBody>
                    <a:bodyPr/>
                    <a:lstStyle/>
                    <a:p>
                      <a:pPr algn="just" fontAlgn="ctr"/>
                      <a:r>
                        <a:rPr lang="pt-BR" sz="1500" u="none" strike="noStrike" dirty="0" smtClean="0">
                          <a:effectLst/>
                        </a:rPr>
                        <a:t>2.2.3.4  O </a:t>
                      </a:r>
                      <a:r>
                        <a:rPr lang="pt-BR" sz="1500" u="none" strike="noStrike" dirty="0">
                          <a:effectLst/>
                        </a:rPr>
                        <a:t>mesmo procedimento item 2.2.3.3 para veículos subcontratados.</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764063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123478"/>
            <a:ext cx="66964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Logística de produtos químicos no Brasil</a:t>
            </a:r>
          </a:p>
        </p:txBody>
      </p:sp>
      <p:pic>
        <p:nvPicPr>
          <p:cNvPr id="172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668581"/>
            <a:ext cx="6434708" cy="430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6" y="2211710"/>
            <a:ext cx="2559679" cy="1350436"/>
          </a:xfrm>
          <a:prstGeom prst="rect">
            <a:avLst/>
          </a:prstGeom>
        </p:spPr>
      </p:pic>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9" y="3562146"/>
            <a:ext cx="2560202" cy="1581354"/>
          </a:xfrm>
          <a:prstGeom prst="rect">
            <a:avLst/>
          </a:prstGeom>
        </p:spPr>
      </p:pic>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91244"/>
            <a:ext cx="2564903" cy="1620466"/>
          </a:xfrm>
          <a:prstGeom prst="rect">
            <a:avLst/>
          </a:prstGeom>
        </p:spPr>
      </p:pic>
      <p:sp>
        <p:nvSpPr>
          <p:cNvPr id="9" name="CaixaDeTexto 8"/>
          <p:cNvSpPr txBox="1"/>
          <p:nvPr/>
        </p:nvSpPr>
        <p:spPr>
          <a:xfrm>
            <a:off x="-10519" y="6470"/>
            <a:ext cx="9179868" cy="584775"/>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 – O  Setor</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16891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37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9" y="560419"/>
            <a:ext cx="9099146" cy="193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54351094"/>
              </p:ext>
            </p:extLst>
          </p:nvPr>
        </p:nvGraphicFramePr>
        <p:xfrm>
          <a:off x="145356" y="2577568"/>
          <a:ext cx="8819131" cy="2402206"/>
        </p:xfrm>
        <a:graphic>
          <a:graphicData uri="http://schemas.openxmlformats.org/drawingml/2006/table">
            <a:tbl>
              <a:tblPr>
                <a:tableStyleId>{5C22544A-7EE6-4342-B048-85BDC9FD1C3A}</a:tableStyleId>
              </a:tblPr>
              <a:tblGrid>
                <a:gridCol w="8819131"/>
              </a:tblGrid>
              <a:tr h="814388">
                <a:tc>
                  <a:txBody>
                    <a:bodyPr/>
                    <a:lstStyle/>
                    <a:p>
                      <a:pPr algn="just" fontAlgn="ctr"/>
                      <a:r>
                        <a:rPr lang="pt-BR" sz="1600" u="none" strike="noStrike" dirty="0" smtClean="0">
                          <a:effectLst/>
                        </a:rPr>
                        <a:t>2.2.4.1a   O </a:t>
                      </a:r>
                      <a:r>
                        <a:rPr lang="pt-BR" sz="1600" u="none" strike="noStrike" dirty="0">
                          <a:effectLst/>
                        </a:rPr>
                        <a:t>Plano escrito de emergências deve cobrir todos os itens listados e ser atualizado regularmente. Checar se todos os arranjos e acordos descritos existem e estão vigentes. O Plano de emergências deve cobrir atividades dentro e fora da empresa, se houver .</a:t>
                      </a:r>
                      <a:endParaRPr lang="pt-BR" sz="1600" b="0" i="0" u="none" strike="noStrike" dirty="0">
                        <a:solidFill>
                          <a:srgbClr val="1F497D"/>
                        </a:solidFill>
                        <a:effectLst/>
                        <a:latin typeface="Arial"/>
                      </a:endParaRPr>
                    </a:p>
                  </a:txBody>
                  <a:tcPr marL="0" marR="0" marT="0" marB="0" anchor="ctr"/>
                </a:tc>
              </a:tr>
              <a:tr h="585788">
                <a:tc>
                  <a:txBody>
                    <a:bodyPr/>
                    <a:lstStyle/>
                    <a:p>
                      <a:pPr algn="just" fontAlgn="ctr"/>
                      <a:r>
                        <a:rPr lang="pt-BR" sz="1600" u="none" strike="noStrike" dirty="0" smtClean="0">
                          <a:effectLst/>
                        </a:rPr>
                        <a:t>2.2.4.1b   Uma </a:t>
                      </a:r>
                      <a:r>
                        <a:rPr lang="pt-BR" sz="1600" u="none" strike="noStrike" dirty="0">
                          <a:effectLst/>
                        </a:rPr>
                        <a:t>matriz de acionamento com as responsabilidades individuais dentro do plano deve ser elaborada. Verificar se cada indivíduo  conhece sua responsabilidade particular em caso de emergência.</a:t>
                      </a:r>
                      <a:endParaRPr lang="pt-BR" sz="1600" b="0" i="0" u="none" strike="noStrike" dirty="0">
                        <a:solidFill>
                          <a:srgbClr val="1F497D"/>
                        </a:solidFill>
                        <a:effectLst/>
                        <a:latin typeface="Arial"/>
                      </a:endParaRPr>
                    </a:p>
                  </a:txBody>
                  <a:tcPr marL="0" marR="0" marT="0" marB="0" anchor="ctr"/>
                </a:tc>
              </a:tr>
              <a:tr h="442913">
                <a:tc>
                  <a:txBody>
                    <a:bodyPr/>
                    <a:lstStyle/>
                    <a:p>
                      <a:pPr algn="just" fontAlgn="ctr"/>
                      <a:r>
                        <a:rPr lang="pt-BR" sz="1600" u="none" strike="noStrike" dirty="0" smtClean="0">
                          <a:effectLst/>
                        </a:rPr>
                        <a:t>2.2.4.1c    A </a:t>
                      </a:r>
                      <a:r>
                        <a:rPr lang="pt-BR" sz="1600" u="none" strike="noStrike" dirty="0">
                          <a:effectLst/>
                        </a:rPr>
                        <a:t>empresa deve apresentar um acordo \contrato com empresas de atendimento externo de emergência. </a:t>
                      </a:r>
                      <a:endParaRPr lang="pt-BR" sz="1600" b="0" i="0" u="none" strike="noStrike" dirty="0">
                        <a:solidFill>
                          <a:srgbClr val="1F497D"/>
                        </a:solidFill>
                        <a:effectLst/>
                        <a:latin typeface="Arial"/>
                      </a:endParaRPr>
                    </a:p>
                  </a:txBody>
                  <a:tcPr marL="0" marR="0" marT="0" marB="0" anchor="ctr"/>
                </a:tc>
              </a:tr>
              <a:tr h="514350">
                <a:tc>
                  <a:txBody>
                    <a:bodyPr/>
                    <a:lstStyle/>
                    <a:p>
                      <a:pPr algn="just" fontAlgn="ctr"/>
                      <a:r>
                        <a:rPr lang="pt-BR" sz="1600" u="none" strike="noStrike" dirty="0" smtClean="0">
                          <a:effectLst/>
                        </a:rPr>
                        <a:t>2.2.4.1d   Quando </a:t>
                      </a:r>
                      <a:r>
                        <a:rPr lang="pt-BR" sz="1600" u="none" strike="noStrike" dirty="0">
                          <a:effectLst/>
                        </a:rPr>
                        <a:t>empresas subcontratadas para atendimento de emergências o contrato ou acordo deve prever em seu escopo atendimento 24 horas dias na rota definida.</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76775007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4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 y="560418"/>
            <a:ext cx="9142715" cy="126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3846128295"/>
              </p:ext>
            </p:extLst>
          </p:nvPr>
        </p:nvGraphicFramePr>
        <p:xfrm>
          <a:off x="1184542" y="1995686"/>
          <a:ext cx="5115651" cy="2790309"/>
        </p:xfrm>
        <a:graphic>
          <a:graphicData uri="http://schemas.openxmlformats.org/drawingml/2006/table">
            <a:tbl>
              <a:tblPr>
                <a:tableStyleId>{5C22544A-7EE6-4342-B048-85BDC9FD1C3A}</a:tableStyleId>
              </a:tblPr>
              <a:tblGrid>
                <a:gridCol w="5115651"/>
              </a:tblGrid>
              <a:tr h="970805">
                <a:tc>
                  <a:txBody>
                    <a:bodyPr/>
                    <a:lstStyle/>
                    <a:p>
                      <a:pPr algn="just" fontAlgn="ctr"/>
                      <a:r>
                        <a:rPr lang="pt-BR" sz="1600" u="none" strike="noStrike" dirty="0" smtClean="0">
                          <a:effectLst/>
                        </a:rPr>
                        <a:t>2.2.4.1e  Cada </a:t>
                      </a:r>
                      <a:r>
                        <a:rPr lang="pt-BR" sz="1600" u="none" strike="noStrike" dirty="0">
                          <a:effectLst/>
                        </a:rPr>
                        <a:t>responsável indicado da matriz de responsabilidades deve ser treinado no </a:t>
                      </a:r>
                      <a:r>
                        <a:rPr lang="pt-BR" sz="1600" u="none" strike="noStrike" dirty="0" smtClean="0">
                          <a:effectLst/>
                        </a:rPr>
                        <a:t>plano</a:t>
                      </a:r>
                      <a:r>
                        <a:rPr lang="pt-BR" sz="1600" u="none" strike="noStrike" dirty="0">
                          <a:effectLst/>
                        </a:rPr>
                        <a:t>. O treinamento deve incluir simulações de possíveis cenários.</a:t>
                      </a:r>
                      <a:endParaRPr lang="pt-BR" sz="1600" b="0" i="0" u="none" strike="noStrike" dirty="0">
                        <a:solidFill>
                          <a:srgbClr val="1F497D"/>
                        </a:solidFill>
                        <a:effectLst/>
                        <a:latin typeface="Arial"/>
                      </a:endParaRPr>
                    </a:p>
                  </a:txBody>
                  <a:tcPr marL="0" marR="0" marT="0" marB="0" anchor="ctr"/>
                </a:tc>
              </a:tr>
              <a:tr h="796776">
                <a:tc>
                  <a:txBody>
                    <a:bodyPr/>
                    <a:lstStyle/>
                    <a:p>
                      <a:pPr algn="just" fontAlgn="ctr"/>
                      <a:r>
                        <a:rPr lang="pt-BR" sz="1600" u="none" strike="noStrike" dirty="0" smtClean="0">
                          <a:effectLst/>
                        </a:rPr>
                        <a:t>2.2.4.1f</a:t>
                      </a:r>
                      <a:r>
                        <a:rPr lang="pt-BR" sz="1600" u="none" strike="noStrike" baseline="0" dirty="0" smtClean="0">
                          <a:effectLst/>
                        </a:rPr>
                        <a:t>   </a:t>
                      </a:r>
                      <a:r>
                        <a:rPr lang="pt-BR" sz="1600" u="none" strike="noStrike" dirty="0" smtClean="0">
                          <a:effectLst/>
                        </a:rPr>
                        <a:t>Buscar </a:t>
                      </a:r>
                      <a:r>
                        <a:rPr lang="pt-BR" sz="1600" u="none" strike="noStrike" dirty="0">
                          <a:effectLst/>
                        </a:rPr>
                        <a:t>evidências de que as exigências dos contratos ou acordos com clientes estão  contempladas no Plano de Atendimento a Emergências.</a:t>
                      </a:r>
                      <a:endParaRPr lang="pt-BR" sz="1600" b="0" i="0" u="none" strike="noStrike" dirty="0">
                        <a:solidFill>
                          <a:srgbClr val="1F497D"/>
                        </a:solidFill>
                        <a:effectLst/>
                        <a:latin typeface="Arial"/>
                      </a:endParaRPr>
                    </a:p>
                  </a:txBody>
                  <a:tcPr marL="0" marR="0" marT="0" marB="0" anchor="ctr"/>
                </a:tc>
              </a:tr>
              <a:tr h="1022728">
                <a:tc>
                  <a:txBody>
                    <a:bodyPr/>
                    <a:lstStyle/>
                    <a:p>
                      <a:pPr algn="just" fontAlgn="ctr"/>
                      <a:r>
                        <a:rPr lang="pt-BR" sz="1600" u="none" strike="noStrike" dirty="0" smtClean="0">
                          <a:effectLst/>
                        </a:rPr>
                        <a:t>2.2.4.1g</a:t>
                      </a:r>
                      <a:r>
                        <a:rPr lang="pt-BR" sz="1600" u="none" strike="noStrike" baseline="0" dirty="0" smtClean="0">
                          <a:effectLst/>
                        </a:rPr>
                        <a:t>  </a:t>
                      </a:r>
                      <a:r>
                        <a:rPr lang="pt-BR" sz="1600" u="none" strike="noStrike" dirty="0" smtClean="0">
                          <a:effectLst/>
                        </a:rPr>
                        <a:t>Uma </a:t>
                      </a:r>
                      <a:r>
                        <a:rPr lang="pt-BR" sz="1600" u="none" strike="noStrike" dirty="0">
                          <a:effectLst/>
                        </a:rPr>
                        <a:t>matriz de acionamento com as responsabilidades individuais dentro do plano deve ser elaborada, com os telefones dos órgãos públicos, autoridades e clientes.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09481224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5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92441"/>
            <a:ext cx="9144000" cy="137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143431583"/>
              </p:ext>
            </p:extLst>
          </p:nvPr>
        </p:nvGraphicFramePr>
        <p:xfrm>
          <a:off x="179512" y="2283718"/>
          <a:ext cx="8784976" cy="2682281"/>
        </p:xfrm>
        <a:graphic>
          <a:graphicData uri="http://schemas.openxmlformats.org/drawingml/2006/table">
            <a:tbl>
              <a:tblPr>
                <a:tableStyleId>{5C22544A-7EE6-4342-B048-85BDC9FD1C3A}</a:tableStyleId>
              </a:tblPr>
              <a:tblGrid>
                <a:gridCol w="8784976"/>
              </a:tblGrid>
              <a:tr h="454219">
                <a:tc>
                  <a:txBody>
                    <a:bodyPr/>
                    <a:lstStyle/>
                    <a:p>
                      <a:pPr algn="just" fontAlgn="ctr"/>
                      <a:r>
                        <a:rPr lang="pt-BR" sz="1600" u="none" strike="noStrike" dirty="0" smtClean="0">
                          <a:effectLst/>
                        </a:rPr>
                        <a:t>2.2.4.2   Evidências </a:t>
                      </a:r>
                      <a:r>
                        <a:rPr lang="pt-BR" sz="1600" u="none" strike="noStrike" dirty="0">
                          <a:effectLst/>
                        </a:rPr>
                        <a:t>de comunicação. A formalização deve ocorrer em até 24 horas, a comunicação deve ser imediata.</a:t>
                      </a:r>
                      <a:endParaRPr lang="pt-BR" sz="1600" b="0" i="0" u="none" strike="noStrike" dirty="0">
                        <a:solidFill>
                          <a:srgbClr val="003366"/>
                        </a:solidFill>
                        <a:effectLst/>
                        <a:latin typeface="Arial"/>
                      </a:endParaRPr>
                    </a:p>
                  </a:txBody>
                  <a:tcPr marL="0" marR="0" marT="0" marB="0" anchor="ctr"/>
                </a:tc>
              </a:tr>
              <a:tr h="658381">
                <a:tc>
                  <a:txBody>
                    <a:bodyPr/>
                    <a:lstStyle/>
                    <a:p>
                      <a:pPr algn="just" fontAlgn="ctr"/>
                      <a:r>
                        <a:rPr lang="pt-BR" sz="1600" u="none" strike="noStrike" dirty="0" smtClean="0">
                          <a:effectLst/>
                        </a:rPr>
                        <a:t>2.2.4.3   Verificar </a:t>
                      </a:r>
                      <a:r>
                        <a:rPr lang="pt-BR" sz="1600" u="none" strike="noStrike" dirty="0">
                          <a:effectLst/>
                        </a:rPr>
                        <a:t>se o meio de retenção das </a:t>
                      </a:r>
                      <a:r>
                        <a:rPr lang="pt-BR" sz="1600" u="none" strike="noStrike" dirty="0" err="1">
                          <a:effectLst/>
                        </a:rPr>
                        <a:t>FISPQs</a:t>
                      </a:r>
                      <a:r>
                        <a:rPr lang="pt-BR" sz="1600" u="none" strike="noStrike" dirty="0">
                          <a:effectLst/>
                        </a:rPr>
                        <a:t> definido pela empresa, físico ou eletrônico, permite a acessibilidade às </a:t>
                      </a:r>
                      <a:r>
                        <a:rPr lang="pt-BR" sz="1600" u="none" strike="noStrike" dirty="0" err="1" smtClean="0">
                          <a:effectLst/>
                        </a:rPr>
                        <a:t>FISPQs</a:t>
                      </a:r>
                      <a:r>
                        <a:rPr lang="pt-BR" sz="1600" u="none" strike="noStrike" dirty="0" smtClean="0">
                          <a:effectLst/>
                        </a:rPr>
                        <a:t> </a:t>
                      </a:r>
                      <a:r>
                        <a:rPr lang="pt-BR" sz="1600" u="none" strike="noStrike" dirty="0">
                          <a:effectLst/>
                        </a:rPr>
                        <a:t>dentro da transportadora.</a:t>
                      </a:r>
                      <a:endParaRPr lang="pt-BR" sz="1600" b="0" i="0" u="none" strike="noStrike" dirty="0">
                        <a:solidFill>
                          <a:srgbClr val="1F497D"/>
                        </a:solidFill>
                        <a:effectLst/>
                        <a:latin typeface="Arial"/>
                      </a:endParaRPr>
                    </a:p>
                  </a:txBody>
                  <a:tcPr marL="0" marR="0" marT="0" marB="0" anchor="ctr"/>
                </a:tc>
              </a:tr>
              <a:tr h="1536220">
                <a:tc>
                  <a:txBody>
                    <a:bodyPr/>
                    <a:lstStyle/>
                    <a:p>
                      <a:pPr algn="just" fontAlgn="ctr"/>
                      <a:r>
                        <a:rPr lang="pt-BR" sz="1600" u="none" strike="noStrike" dirty="0" smtClean="0">
                          <a:effectLst/>
                        </a:rPr>
                        <a:t>2.2.4.4</a:t>
                      </a:r>
                      <a:r>
                        <a:rPr lang="pt-BR" sz="1600" u="none" strike="noStrike" baseline="0" dirty="0" smtClean="0">
                          <a:effectLst/>
                        </a:rPr>
                        <a:t>  </a:t>
                      </a:r>
                      <a:r>
                        <a:rPr lang="pt-BR" sz="1600" u="none" strike="noStrike" dirty="0" smtClean="0">
                          <a:effectLst/>
                        </a:rPr>
                        <a:t>São </a:t>
                      </a:r>
                      <a:r>
                        <a:rPr lang="pt-BR" sz="1600" u="none" strike="noStrike" dirty="0">
                          <a:effectLst/>
                        </a:rPr>
                        <a:t>exigidas evidências de um exercício prático Para testar o sistema  para emergências externas durante os últimos 12 meses. Esse exercício pode se limitar ao </a:t>
                      </a:r>
                      <a:r>
                        <a:rPr lang="pt-BR" sz="1600" u="none" strike="noStrike" dirty="0" smtClean="0">
                          <a:effectLst/>
                        </a:rPr>
                        <a:t>sistema </a:t>
                      </a:r>
                      <a:r>
                        <a:rPr lang="pt-BR" sz="1600" u="none" strike="noStrike" dirty="0">
                          <a:effectLst/>
                        </a:rPr>
                        <a:t>de comunicação e ações tomadas internamente para lidar com uma emergência externa ( não é exigido que se faça uma simulação externa). Um relatório detalhado de  avaliação de um incidente externo durante os últimos 12 meses também atende às exigências dessa questão.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03437124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68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9958"/>
            <a:ext cx="9144000" cy="182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238211946"/>
              </p:ext>
            </p:extLst>
          </p:nvPr>
        </p:nvGraphicFramePr>
        <p:xfrm>
          <a:off x="256184" y="2409732"/>
          <a:ext cx="8708303" cy="2508946"/>
        </p:xfrm>
        <a:graphic>
          <a:graphicData uri="http://schemas.openxmlformats.org/drawingml/2006/table">
            <a:tbl>
              <a:tblPr>
                <a:tableStyleId>{5C22544A-7EE6-4342-B048-85BDC9FD1C3A}</a:tableStyleId>
              </a:tblPr>
              <a:tblGrid>
                <a:gridCol w="8708303"/>
              </a:tblGrid>
              <a:tr h="457906">
                <a:tc>
                  <a:txBody>
                    <a:bodyPr/>
                    <a:lstStyle/>
                    <a:p>
                      <a:pPr algn="l" fontAlgn="ctr"/>
                      <a:r>
                        <a:rPr lang="pt-BR" sz="1600" u="none" strike="noStrike" dirty="0" smtClean="0">
                          <a:effectLst/>
                        </a:rPr>
                        <a:t>2.2.5.1a    Verificar </a:t>
                      </a:r>
                      <a:r>
                        <a:rPr lang="pt-BR" sz="1600" u="none" strike="noStrike" dirty="0">
                          <a:effectLst/>
                        </a:rPr>
                        <a:t>se a empresa possui certificação SASSMAQ válida EL</a:t>
                      </a:r>
                      <a:endParaRPr lang="pt-BR" sz="1600" b="0" i="0" u="none" strike="noStrike" dirty="0">
                        <a:solidFill>
                          <a:srgbClr val="1F497D"/>
                        </a:solidFill>
                        <a:effectLst/>
                        <a:latin typeface="Arial"/>
                      </a:endParaRPr>
                    </a:p>
                  </a:txBody>
                  <a:tcPr marL="0" marR="0" marT="0" marB="0" anchor="ctr"/>
                </a:tc>
              </a:tr>
              <a:tr h="858575">
                <a:tc>
                  <a:txBody>
                    <a:bodyPr/>
                    <a:lstStyle/>
                    <a:p>
                      <a:pPr algn="l" fontAlgn="ctr"/>
                      <a:r>
                        <a:rPr lang="pt-BR" sz="1600" u="none" strike="noStrike" dirty="0" smtClean="0">
                          <a:effectLst/>
                        </a:rPr>
                        <a:t>2.2.5.1b    Verificar </a:t>
                      </a:r>
                      <a:r>
                        <a:rPr lang="pt-BR" sz="1600" u="none" strike="noStrike" dirty="0">
                          <a:effectLst/>
                        </a:rPr>
                        <a:t>se a empresa possui Registro de </a:t>
                      </a:r>
                      <a:r>
                        <a:rPr lang="pt-BR" sz="1600" u="none" strike="noStrike" dirty="0" err="1">
                          <a:effectLst/>
                        </a:rPr>
                        <a:t>descontaminador</a:t>
                      </a:r>
                      <a:r>
                        <a:rPr lang="pt-BR" sz="1600" u="none" strike="noStrike" dirty="0">
                          <a:effectLst/>
                        </a:rPr>
                        <a:t> </a:t>
                      </a:r>
                      <a:r>
                        <a:rPr lang="pt-BR" sz="1600" u="none" strike="noStrike" dirty="0" smtClean="0">
                          <a:effectLst/>
                        </a:rPr>
                        <a:t>– RD (*)  </a:t>
                      </a:r>
                      <a:r>
                        <a:rPr lang="pt-BR" sz="1600" u="none" strike="noStrike" dirty="0">
                          <a:effectLst/>
                        </a:rPr>
                        <a:t>, conforme Portaria 255/07 INMETRO. O Certificado de descontaminação é exigido antes de manutenções e inspeção veicular INMETRO.</a:t>
                      </a:r>
                      <a:endParaRPr lang="pt-BR" sz="1600" b="0" i="0" u="none" strike="noStrike" dirty="0">
                        <a:solidFill>
                          <a:srgbClr val="1F497D"/>
                        </a:solidFill>
                        <a:effectLst/>
                        <a:latin typeface="Arial"/>
                      </a:endParaRPr>
                    </a:p>
                  </a:txBody>
                  <a:tcPr marL="0" marR="0" marT="0" marB="0" anchor="ctr"/>
                </a:tc>
              </a:tr>
              <a:tr h="1192465">
                <a:tc>
                  <a:txBody>
                    <a:bodyPr/>
                    <a:lstStyle/>
                    <a:p>
                      <a:pPr algn="just" fontAlgn="ctr"/>
                      <a:r>
                        <a:rPr lang="pt-BR" sz="1600" u="none" strike="noStrike" dirty="0" smtClean="0">
                          <a:effectLst/>
                        </a:rPr>
                        <a:t>2.2.5.1c</a:t>
                      </a:r>
                      <a:r>
                        <a:rPr lang="pt-BR" sz="1600" u="none" strike="noStrike" baseline="0" dirty="0" smtClean="0">
                          <a:effectLst/>
                        </a:rPr>
                        <a:t>   </a:t>
                      </a:r>
                      <a:r>
                        <a:rPr lang="pt-BR" sz="1600" u="none" strike="noStrike" dirty="0" smtClean="0">
                          <a:effectLst/>
                        </a:rPr>
                        <a:t>Quando </a:t>
                      </a:r>
                      <a:r>
                        <a:rPr lang="pt-BR" sz="1600" u="none" strike="noStrike" dirty="0">
                          <a:effectLst/>
                        </a:rPr>
                        <a:t>a limpeza é feita na própria instalação, verificar evidências da existência de procedimentos para a limpeza, utilização de equipamentos e tratamento de resíduos , bem como a licença do órgão ambiental se couber, bem como autorização ambiental de disposição de resíduos.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44514668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78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05928"/>
            <a:ext cx="9144000"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 y="855972"/>
            <a:ext cx="9144000" cy="122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105387033"/>
              </p:ext>
            </p:extLst>
          </p:nvPr>
        </p:nvGraphicFramePr>
        <p:xfrm>
          <a:off x="140692" y="2211711"/>
          <a:ext cx="8823796" cy="2706967"/>
        </p:xfrm>
        <a:graphic>
          <a:graphicData uri="http://schemas.openxmlformats.org/drawingml/2006/table">
            <a:tbl>
              <a:tblPr>
                <a:tableStyleId>{5C22544A-7EE6-4342-B048-85BDC9FD1C3A}</a:tableStyleId>
              </a:tblPr>
              <a:tblGrid>
                <a:gridCol w="8823796"/>
              </a:tblGrid>
              <a:tr h="1041141">
                <a:tc>
                  <a:txBody>
                    <a:bodyPr/>
                    <a:lstStyle/>
                    <a:p>
                      <a:pPr algn="just" fontAlgn="ctr"/>
                      <a:r>
                        <a:rPr lang="pt-BR" sz="1600" u="none" strike="noStrike" dirty="0" smtClean="0">
                          <a:effectLst/>
                        </a:rPr>
                        <a:t>2.2.5.1d  Os </a:t>
                      </a:r>
                      <a:r>
                        <a:rPr lang="pt-BR" sz="1600" u="none" strike="noStrike" dirty="0">
                          <a:effectLst/>
                        </a:rPr>
                        <a:t>procedimentos de limpeza devem cobrir aspectos de SSMA, como :  preparação do equipamento para receber limpeza, como vaporização, </a:t>
                      </a:r>
                      <a:r>
                        <a:rPr lang="pt-BR" sz="1600" u="none" strike="noStrike" dirty="0" err="1">
                          <a:effectLst/>
                        </a:rPr>
                        <a:t>desgaseificação</a:t>
                      </a:r>
                      <a:r>
                        <a:rPr lang="pt-BR" sz="1600" u="none" strike="noStrike" dirty="0">
                          <a:effectLst/>
                        </a:rPr>
                        <a:t>, quando o caso, permissão de trabalho com as precauções para entrada em espaços confinados, uso dos EPIs  definidos em procedimento de </a:t>
                      </a:r>
                      <a:r>
                        <a:rPr lang="pt-BR" sz="1600" u="none" strike="noStrike" dirty="0" err="1">
                          <a:effectLst/>
                        </a:rPr>
                        <a:t>limpeza,etc</a:t>
                      </a:r>
                      <a:r>
                        <a:rPr lang="pt-BR" sz="1600" u="none" strike="noStrike" dirty="0">
                          <a:effectLst/>
                        </a:rPr>
                        <a:t>.</a:t>
                      </a:r>
                      <a:endParaRPr lang="pt-BR" sz="1600" b="0" i="0" u="none" strike="noStrike" dirty="0">
                        <a:solidFill>
                          <a:srgbClr val="1F497D"/>
                        </a:solidFill>
                        <a:effectLst/>
                        <a:latin typeface="Arial"/>
                      </a:endParaRPr>
                    </a:p>
                  </a:txBody>
                  <a:tcPr marL="0" marR="0" marT="0" marB="0" anchor="ctr"/>
                </a:tc>
              </a:tr>
              <a:tr h="624685">
                <a:tc>
                  <a:txBody>
                    <a:bodyPr/>
                    <a:lstStyle/>
                    <a:p>
                      <a:pPr algn="just" fontAlgn="ctr"/>
                      <a:r>
                        <a:rPr lang="pt-BR" sz="1600" u="none" strike="noStrike" dirty="0" smtClean="0">
                          <a:effectLst/>
                        </a:rPr>
                        <a:t>2.2.5.1e  Verificar </a:t>
                      </a:r>
                      <a:r>
                        <a:rPr lang="pt-BR" sz="1600" u="none" strike="noStrike" dirty="0">
                          <a:effectLst/>
                        </a:rPr>
                        <a:t>a existência de procedimentos para a  lavagem e descontaminação de equipamentos, de acordo com o produto  (s) transportado(s) .</a:t>
                      </a:r>
                      <a:endParaRPr lang="pt-BR" sz="1600" b="0" i="0" u="none" strike="noStrike" dirty="0">
                        <a:solidFill>
                          <a:srgbClr val="1F497D"/>
                        </a:solidFill>
                        <a:effectLst/>
                        <a:latin typeface="Arial"/>
                      </a:endParaRPr>
                    </a:p>
                  </a:txBody>
                  <a:tcPr marL="0" marR="0" marT="0" marB="0" anchor="ctr"/>
                </a:tc>
              </a:tr>
              <a:tr h="1041141">
                <a:tc>
                  <a:txBody>
                    <a:bodyPr/>
                    <a:lstStyle/>
                    <a:p>
                      <a:pPr algn="just" fontAlgn="ctr"/>
                      <a:r>
                        <a:rPr lang="pt-BR" sz="1600" u="none" strike="noStrike" dirty="0" smtClean="0">
                          <a:effectLst/>
                        </a:rPr>
                        <a:t>2.2.5.1f   O </a:t>
                      </a:r>
                      <a:r>
                        <a:rPr lang="pt-BR" sz="1600" u="none" strike="noStrike" dirty="0">
                          <a:effectLst/>
                        </a:rPr>
                        <a:t>local deve fazer parte da área autorizada e identificada para operação da empresa, possuir contenção primária de piso. O processo de armazenamento dos resíduos, enquanto aguardam destinação final deve ser previamente estabelecido, identificando os conteúdos dos recipientes.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73264837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88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2" y="565272"/>
            <a:ext cx="9132168" cy="189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488799593"/>
              </p:ext>
            </p:extLst>
          </p:nvPr>
        </p:nvGraphicFramePr>
        <p:xfrm>
          <a:off x="251520" y="2643757"/>
          <a:ext cx="8712968" cy="2215167"/>
        </p:xfrm>
        <a:graphic>
          <a:graphicData uri="http://schemas.openxmlformats.org/drawingml/2006/table">
            <a:tbl>
              <a:tblPr>
                <a:tableStyleId>{5C22544A-7EE6-4342-B048-85BDC9FD1C3A}</a:tableStyleId>
              </a:tblPr>
              <a:tblGrid>
                <a:gridCol w="8712968"/>
              </a:tblGrid>
              <a:tr h="392355">
                <a:tc>
                  <a:txBody>
                    <a:bodyPr/>
                    <a:lstStyle/>
                    <a:p>
                      <a:pPr algn="l" fontAlgn="ctr"/>
                      <a:r>
                        <a:rPr lang="pt-BR" sz="1600" u="none" strike="noStrike" dirty="0" smtClean="0">
                          <a:effectLst/>
                        </a:rPr>
                        <a:t>2.2.5.2a    Verificar </a:t>
                      </a:r>
                      <a:r>
                        <a:rPr lang="pt-BR" sz="1600" u="none" strike="noStrike" dirty="0">
                          <a:effectLst/>
                        </a:rPr>
                        <a:t>se a empresa possui certificação SASSMAQ válida EL</a:t>
                      </a:r>
                      <a:endParaRPr lang="pt-BR" sz="1600" b="0" i="0" u="none" strike="noStrike" dirty="0">
                        <a:solidFill>
                          <a:srgbClr val="1F497D"/>
                        </a:solidFill>
                        <a:effectLst/>
                        <a:latin typeface="Arial"/>
                      </a:endParaRPr>
                    </a:p>
                  </a:txBody>
                  <a:tcPr marL="0" marR="0" marT="0" marB="0" anchor="ctr"/>
                </a:tc>
              </a:tr>
              <a:tr h="547661">
                <a:tc>
                  <a:txBody>
                    <a:bodyPr/>
                    <a:lstStyle/>
                    <a:p>
                      <a:pPr algn="l" fontAlgn="ctr"/>
                      <a:r>
                        <a:rPr lang="pt-BR" sz="1600" u="none" strike="noStrike" dirty="0" smtClean="0">
                          <a:effectLst/>
                        </a:rPr>
                        <a:t>2.2.5.2b    Verificar </a:t>
                      </a:r>
                      <a:r>
                        <a:rPr lang="pt-BR" sz="1600" u="none" strike="noStrike" dirty="0">
                          <a:effectLst/>
                        </a:rPr>
                        <a:t>se a empresa possui Registro de </a:t>
                      </a:r>
                      <a:r>
                        <a:rPr lang="pt-BR" sz="1600" u="none" strike="noStrike" dirty="0" err="1">
                          <a:effectLst/>
                        </a:rPr>
                        <a:t>descontaminador</a:t>
                      </a:r>
                      <a:r>
                        <a:rPr lang="pt-BR" sz="1600" u="none" strike="noStrike" dirty="0">
                          <a:effectLst/>
                        </a:rPr>
                        <a:t> - RD , conforme Portaria 255/07 INMETRO. </a:t>
                      </a:r>
                      <a:endParaRPr lang="pt-BR" sz="1600" b="0" i="0" u="none" strike="noStrike" dirty="0">
                        <a:solidFill>
                          <a:srgbClr val="1F497D"/>
                        </a:solidFill>
                        <a:effectLst/>
                        <a:latin typeface="Arial"/>
                      </a:endParaRPr>
                    </a:p>
                  </a:txBody>
                  <a:tcPr marL="0" marR="0" marT="0" marB="0" anchor="ctr"/>
                </a:tc>
              </a:tr>
              <a:tr h="735664">
                <a:tc>
                  <a:txBody>
                    <a:bodyPr/>
                    <a:lstStyle/>
                    <a:p>
                      <a:pPr algn="just" fontAlgn="ctr"/>
                      <a:r>
                        <a:rPr lang="pt-BR" sz="1600" u="none" strike="noStrike" dirty="0" smtClean="0">
                          <a:effectLst/>
                        </a:rPr>
                        <a:t>2.2.5.2c    Verificar </a:t>
                      </a:r>
                      <a:r>
                        <a:rPr lang="pt-BR" sz="1600" u="none" strike="noStrike" dirty="0">
                          <a:effectLst/>
                        </a:rPr>
                        <a:t>as  autorizações  e licenças ambientais estaduais de funcionamento e disposição de resíduos. Verificar também demais licenças bombeiros, prefeitura, polícia federal, civil, IBAMA, etc.</a:t>
                      </a:r>
                      <a:endParaRPr lang="pt-BR" sz="1600" b="0" i="0" u="none" strike="noStrike" dirty="0">
                        <a:solidFill>
                          <a:srgbClr val="1F497D"/>
                        </a:solidFill>
                        <a:effectLst/>
                        <a:latin typeface="Arial"/>
                      </a:endParaRPr>
                    </a:p>
                  </a:txBody>
                  <a:tcPr marL="0" marR="0" marT="0" marB="0" anchor="ctr"/>
                </a:tc>
              </a:tr>
              <a:tr h="539487">
                <a:tc>
                  <a:txBody>
                    <a:bodyPr/>
                    <a:lstStyle/>
                    <a:p>
                      <a:pPr algn="just" fontAlgn="ctr"/>
                      <a:r>
                        <a:rPr lang="pt-BR" sz="1600" u="none" strike="noStrike" dirty="0" smtClean="0">
                          <a:effectLst/>
                        </a:rPr>
                        <a:t>2.2.5.2d  Esta </a:t>
                      </a:r>
                      <a:r>
                        <a:rPr lang="pt-BR" sz="1600" u="none" strike="noStrike" dirty="0">
                          <a:effectLst/>
                        </a:rPr>
                        <a:t>instrução pode estar no Manual do Motorista, em planejamento de viagem ou outra forma de instrução formal.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83583378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 y="460390"/>
            <a:ext cx="9169018" cy="139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0344956"/>
              </p:ext>
            </p:extLst>
          </p:nvPr>
        </p:nvGraphicFramePr>
        <p:xfrm>
          <a:off x="1331640" y="2139702"/>
          <a:ext cx="4968552" cy="2592288"/>
        </p:xfrm>
        <a:graphic>
          <a:graphicData uri="http://schemas.openxmlformats.org/drawingml/2006/table">
            <a:tbl>
              <a:tblPr>
                <a:tableStyleId>{5C22544A-7EE6-4342-B048-85BDC9FD1C3A}</a:tableStyleId>
              </a:tblPr>
              <a:tblGrid>
                <a:gridCol w="4968552"/>
              </a:tblGrid>
              <a:tr h="1429686">
                <a:tc>
                  <a:txBody>
                    <a:bodyPr/>
                    <a:lstStyle/>
                    <a:p>
                      <a:pPr algn="just" fontAlgn="ctr"/>
                      <a:r>
                        <a:rPr lang="pt-BR" sz="1600" u="none" strike="noStrike" dirty="0" smtClean="0">
                          <a:effectLst/>
                        </a:rPr>
                        <a:t>2.2.5.3a</a:t>
                      </a:r>
                      <a:r>
                        <a:rPr lang="pt-BR" sz="1600" u="none" strike="noStrike" baseline="0" dirty="0" smtClean="0">
                          <a:effectLst/>
                        </a:rPr>
                        <a:t>   </a:t>
                      </a:r>
                      <a:r>
                        <a:rPr lang="pt-BR" sz="1600" u="none" strike="noStrike" dirty="0" smtClean="0">
                          <a:effectLst/>
                        </a:rPr>
                        <a:t>Verificar </a:t>
                      </a:r>
                      <a:r>
                        <a:rPr lang="pt-BR" sz="1600" u="none" strike="noStrike" dirty="0">
                          <a:effectLst/>
                        </a:rPr>
                        <a:t>as  autorizações  e licenças ambientais estaduais de funcionamento e disposição de resíduos. Verificar também demais licenças bombeiros, prefeitura, polícia federal, civil, IBAMA, etc.</a:t>
                      </a:r>
                      <a:endParaRPr lang="pt-BR" sz="1600" b="0" i="0" u="none" strike="noStrike" dirty="0">
                        <a:solidFill>
                          <a:srgbClr val="1F497D"/>
                        </a:solidFill>
                        <a:effectLst/>
                        <a:latin typeface="Arial"/>
                      </a:endParaRPr>
                    </a:p>
                  </a:txBody>
                  <a:tcPr marL="0" marR="0" marT="0" marB="0" anchor="ctr"/>
                </a:tc>
              </a:tr>
              <a:tr h="1162602">
                <a:tc>
                  <a:txBody>
                    <a:bodyPr/>
                    <a:lstStyle/>
                    <a:p>
                      <a:pPr algn="just" fontAlgn="ctr"/>
                      <a:r>
                        <a:rPr lang="pt-BR" sz="1600" u="none" strike="noStrike" dirty="0" smtClean="0">
                          <a:effectLst/>
                        </a:rPr>
                        <a:t>2.2.5.3b   Esta </a:t>
                      </a:r>
                      <a:r>
                        <a:rPr lang="pt-BR" sz="1600" u="none" strike="noStrike" dirty="0">
                          <a:effectLst/>
                        </a:rPr>
                        <a:t>instrução pode estar no Manual do Motorista, em planejamento de viagem ou outra forma de instrução formal.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51312491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9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01711"/>
            <a:ext cx="9144000"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846823130"/>
              </p:ext>
            </p:extLst>
          </p:nvPr>
        </p:nvGraphicFramePr>
        <p:xfrm>
          <a:off x="1197507" y="2316224"/>
          <a:ext cx="5112210" cy="2682240"/>
        </p:xfrm>
        <a:graphic>
          <a:graphicData uri="http://schemas.openxmlformats.org/drawingml/2006/table">
            <a:tbl>
              <a:tblPr>
                <a:tableStyleId>{5C22544A-7EE6-4342-B048-85BDC9FD1C3A}</a:tableStyleId>
              </a:tblPr>
              <a:tblGrid>
                <a:gridCol w="5112210"/>
              </a:tblGrid>
              <a:tr h="1173152">
                <a:tc>
                  <a:txBody>
                    <a:bodyPr/>
                    <a:lstStyle/>
                    <a:p>
                      <a:pPr algn="just" fontAlgn="ctr"/>
                      <a:r>
                        <a:rPr lang="pt-BR" sz="1600" u="none" strike="noStrike" dirty="0" smtClean="0">
                          <a:effectLst/>
                        </a:rPr>
                        <a:t>2.3.1.1  Verificar </a:t>
                      </a:r>
                      <a:r>
                        <a:rPr lang="pt-BR" sz="1600" u="none" strike="noStrike" dirty="0">
                          <a:effectLst/>
                        </a:rPr>
                        <a:t>se há acesso a uma versão válida das regulamentações relevantes, por exemplo, decretos, </a:t>
                      </a:r>
                      <a:r>
                        <a:rPr lang="pt-BR" sz="1600" u="none" strike="noStrike" dirty="0" smtClean="0">
                          <a:effectLst/>
                        </a:rPr>
                        <a:t>NBR </a:t>
                      </a:r>
                      <a:r>
                        <a:rPr lang="pt-BR" sz="1600" u="none" strike="noStrike" dirty="0">
                          <a:effectLst/>
                        </a:rPr>
                        <a:t>ou equivalente, em cópia física ou eletrônica. Responda positivamente se a documentação estiver atualizada e houver evidências de que foi utilizada.</a:t>
                      </a:r>
                      <a:endParaRPr lang="pt-BR" sz="1600" b="0" i="0" u="none" strike="noStrike" dirty="0">
                        <a:solidFill>
                          <a:srgbClr val="1F497D"/>
                        </a:solidFill>
                        <a:effectLst/>
                        <a:latin typeface="Arial"/>
                      </a:endParaRPr>
                    </a:p>
                  </a:txBody>
                  <a:tcPr marL="0" marR="0" marT="0" marB="0" anchor="ctr"/>
                </a:tc>
              </a:tr>
              <a:tr h="1222034">
                <a:tc>
                  <a:txBody>
                    <a:bodyPr/>
                    <a:lstStyle/>
                    <a:p>
                      <a:pPr algn="just" fontAlgn="ctr"/>
                      <a:r>
                        <a:rPr lang="pt-BR" sz="1600" u="none" strike="noStrike" dirty="0" smtClean="0">
                          <a:effectLst/>
                        </a:rPr>
                        <a:t>2.3.1.2  Em </a:t>
                      </a:r>
                      <a:r>
                        <a:rPr lang="pt-BR" sz="1600" u="none" strike="noStrike" dirty="0">
                          <a:effectLst/>
                        </a:rPr>
                        <a:t>caso de acidente ou exposição ao produto, deve haver um procedimento que exija os dados de segurança do produto antes do manuseio. Dados de segurança do produto devem ser informados pelo fornecedor, centros de emergência ou outras fontes. Checar a disponibilidade das </a:t>
                      </a:r>
                      <a:r>
                        <a:rPr lang="pt-BR" sz="1600" u="none" strike="noStrike" dirty="0" err="1" smtClean="0">
                          <a:effectLst/>
                        </a:rPr>
                        <a:t>FISPQs</a:t>
                      </a:r>
                      <a:r>
                        <a:rPr lang="pt-BR" sz="1600" u="none" strike="noStrike" dirty="0">
                          <a:effectLst/>
                        </a:rPr>
                        <a:t>.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96450746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09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1" y="560418"/>
            <a:ext cx="9131019" cy="155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970174522"/>
              </p:ext>
            </p:extLst>
          </p:nvPr>
        </p:nvGraphicFramePr>
        <p:xfrm>
          <a:off x="251520" y="2355725"/>
          <a:ext cx="8712968" cy="2503199"/>
        </p:xfrm>
        <a:graphic>
          <a:graphicData uri="http://schemas.openxmlformats.org/drawingml/2006/table">
            <a:tbl>
              <a:tblPr>
                <a:tableStyleId>{5C22544A-7EE6-4342-B048-85BDC9FD1C3A}</a:tableStyleId>
              </a:tblPr>
              <a:tblGrid>
                <a:gridCol w="8712968"/>
              </a:tblGrid>
              <a:tr h="732148">
                <a:tc>
                  <a:txBody>
                    <a:bodyPr/>
                    <a:lstStyle/>
                    <a:p>
                      <a:pPr algn="just" fontAlgn="ctr"/>
                      <a:r>
                        <a:rPr lang="pt-BR" sz="1600" u="none" strike="noStrike" dirty="0" smtClean="0">
                          <a:effectLst/>
                        </a:rPr>
                        <a:t>2.3.2.1   Uma </a:t>
                      </a:r>
                      <a:r>
                        <a:rPr lang="pt-BR" sz="1600" u="none" strike="noStrike" dirty="0">
                          <a:effectLst/>
                        </a:rPr>
                        <a:t>revisão de todos os produtos químicos deve estar documentada e pode envolver fornecedores/fabricantes . A FISPQ dos produtos deve ser examinada para avaliação dos riscos à saúde ocupacional.</a:t>
                      </a:r>
                      <a:endParaRPr lang="pt-BR" sz="1600" b="0" i="0" u="none" strike="noStrike" dirty="0">
                        <a:solidFill>
                          <a:srgbClr val="1F497D"/>
                        </a:solidFill>
                        <a:effectLst/>
                        <a:latin typeface="Arial"/>
                      </a:endParaRPr>
                    </a:p>
                  </a:txBody>
                  <a:tcPr marL="0" marR="0" marT="0" marB="0" anchor="ctr"/>
                </a:tc>
              </a:tr>
              <a:tr h="1016872">
                <a:tc>
                  <a:txBody>
                    <a:bodyPr/>
                    <a:lstStyle/>
                    <a:p>
                      <a:pPr algn="just" fontAlgn="ctr"/>
                      <a:r>
                        <a:rPr lang="pt-BR" sz="1600" u="none" strike="noStrike" dirty="0" smtClean="0">
                          <a:effectLst/>
                        </a:rPr>
                        <a:t>2.3.2.2.     Uma </a:t>
                      </a:r>
                      <a:r>
                        <a:rPr lang="pt-BR" sz="1600" u="none" strike="noStrike" dirty="0">
                          <a:effectLst/>
                        </a:rPr>
                        <a:t>revisão dos riscos à saúde ocupacional deve ser conduzida antes do primeiro pedido de transporte de um novo produto para que todas as medidas preventivas sejam colocadas em prática. A empresa deve apresentar o PPRA programa de prevenção de Riscos Ambientais , conforme Portaria 3214/78 NR 9.</a:t>
                      </a:r>
                      <a:endParaRPr lang="pt-BR" sz="1600" b="0" i="0" u="none" strike="noStrike" dirty="0">
                        <a:solidFill>
                          <a:srgbClr val="1F497D"/>
                        </a:solidFill>
                        <a:effectLst/>
                        <a:latin typeface="Arial"/>
                      </a:endParaRPr>
                    </a:p>
                  </a:txBody>
                  <a:tcPr marL="0" marR="0" marT="0" marB="0" anchor="ctr"/>
                </a:tc>
              </a:tr>
              <a:tr h="754179">
                <a:tc>
                  <a:txBody>
                    <a:bodyPr/>
                    <a:lstStyle/>
                    <a:p>
                      <a:pPr algn="just" fontAlgn="ctr"/>
                      <a:r>
                        <a:rPr lang="pt-BR" sz="1600" u="none" strike="noStrike" dirty="0" smtClean="0">
                          <a:effectLst/>
                        </a:rPr>
                        <a:t>2.3.2.3</a:t>
                      </a:r>
                      <a:r>
                        <a:rPr lang="pt-BR" sz="1600" u="none" strike="noStrike" baseline="0" dirty="0" smtClean="0">
                          <a:effectLst/>
                        </a:rPr>
                        <a:t>   </a:t>
                      </a:r>
                      <a:r>
                        <a:rPr lang="pt-BR" sz="1600" u="none" strike="noStrike" dirty="0" smtClean="0">
                          <a:effectLst/>
                        </a:rPr>
                        <a:t>Essa </a:t>
                      </a:r>
                      <a:r>
                        <a:rPr lang="pt-BR" sz="1600" u="none" strike="noStrike" dirty="0">
                          <a:effectLst/>
                        </a:rPr>
                        <a:t>avaliação deve ser conduzida por um especialista em saúde ocupacional da própria empresa ou por um contratado.</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83575970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19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7" y="567314"/>
            <a:ext cx="9110262" cy="158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664889327"/>
              </p:ext>
            </p:extLst>
          </p:nvPr>
        </p:nvGraphicFramePr>
        <p:xfrm>
          <a:off x="1216557" y="2411046"/>
          <a:ext cx="5115651" cy="2132544"/>
        </p:xfrm>
        <a:graphic>
          <a:graphicData uri="http://schemas.openxmlformats.org/drawingml/2006/table">
            <a:tbl>
              <a:tblPr>
                <a:tableStyleId>{5C22544A-7EE6-4342-B048-85BDC9FD1C3A}</a:tableStyleId>
              </a:tblPr>
              <a:tblGrid>
                <a:gridCol w="5115651"/>
              </a:tblGrid>
              <a:tr h="1161080">
                <a:tc>
                  <a:txBody>
                    <a:bodyPr/>
                    <a:lstStyle/>
                    <a:p>
                      <a:pPr algn="just" fontAlgn="ctr"/>
                      <a:r>
                        <a:rPr lang="pt-BR" sz="1600" u="none" strike="noStrike" dirty="0" smtClean="0">
                          <a:effectLst/>
                        </a:rPr>
                        <a:t>2.3.3.1 Para </a:t>
                      </a:r>
                      <a:r>
                        <a:rPr lang="pt-BR" sz="1600" u="none" strike="noStrike" dirty="0">
                          <a:effectLst/>
                        </a:rPr>
                        <a:t>cada risco à saúde identificado ( ver 2.3.2) devem ser estabelecidos controles como métodos de engenharia, especificações de equipamentos, procedimentos apropriados e equipamentos de proteção coletiva e individual.</a:t>
                      </a:r>
                      <a:endParaRPr lang="pt-BR" sz="1600" b="0" i="0" u="none" strike="noStrike" dirty="0">
                        <a:solidFill>
                          <a:srgbClr val="1F497D"/>
                        </a:solidFill>
                        <a:effectLst/>
                        <a:latin typeface="Arial"/>
                      </a:endParaRPr>
                    </a:p>
                  </a:txBody>
                  <a:tcPr marL="0" marR="0" marT="0" marB="0" anchor="ctr"/>
                </a:tc>
              </a:tr>
              <a:tr h="483784">
                <a:tc>
                  <a:txBody>
                    <a:bodyPr/>
                    <a:lstStyle/>
                    <a:p>
                      <a:pPr algn="just" fontAlgn="ctr"/>
                      <a:r>
                        <a:rPr lang="pt-BR" sz="1600" u="none" strike="noStrike" dirty="0" smtClean="0">
                          <a:effectLst/>
                        </a:rPr>
                        <a:t>2.3.3.2  Procurar </a:t>
                      </a:r>
                      <a:r>
                        <a:rPr lang="pt-BR" sz="1600" u="none" strike="noStrike" dirty="0">
                          <a:effectLst/>
                        </a:rPr>
                        <a:t>evidências da existência de procedimentos.</a:t>
                      </a:r>
                      <a:endParaRPr lang="pt-BR" sz="1600" b="0" i="0" u="none" strike="noStrike" dirty="0">
                        <a:solidFill>
                          <a:srgbClr val="1F497D"/>
                        </a:solidFill>
                        <a:effectLst/>
                        <a:latin typeface="Arial"/>
                      </a:endParaRPr>
                    </a:p>
                  </a:txBody>
                  <a:tcPr marL="0" marR="0" marT="0" marB="0" anchor="ctr"/>
                </a:tc>
              </a:tr>
              <a:tr h="483784">
                <a:tc>
                  <a:txBody>
                    <a:bodyPr/>
                    <a:lstStyle/>
                    <a:p>
                      <a:pPr algn="just" fontAlgn="ctr"/>
                      <a:r>
                        <a:rPr lang="pt-BR" sz="1600" u="none" strike="noStrike" dirty="0" smtClean="0">
                          <a:effectLst/>
                        </a:rPr>
                        <a:t>2.3.3.3 Os </a:t>
                      </a:r>
                      <a:r>
                        <a:rPr lang="pt-BR" sz="1600" u="none" strike="noStrike" dirty="0">
                          <a:effectLst/>
                        </a:rPr>
                        <a:t>procedimentos escritos devem ser abrangentes e compreensíveis.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972616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CaixaDeTexto 2"/>
          <p:cNvSpPr txBox="1">
            <a:spLocks noChangeArrowheads="1"/>
          </p:cNvSpPr>
          <p:nvPr/>
        </p:nvSpPr>
        <p:spPr bwMode="auto">
          <a:xfrm>
            <a:off x="3491880" y="858299"/>
            <a:ext cx="5256584"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0" latinLnBrk="0" hangingPunct="0">
              <a:spcBef>
                <a:spcPct val="20000"/>
              </a:spcBef>
              <a:buFont typeface="Arial" pitchFamily="34" charset="0"/>
              <a:buNone/>
              <a:defRPr sz="2400" b="1" kern="1200">
                <a:solidFill>
                  <a:srgbClr val="FFFFFF"/>
                </a:solidFill>
                <a:latin typeface="Times New Roman" pitchFamily="18" charset="0"/>
                <a:ea typeface="+mn-ea"/>
                <a:cs typeface="Arial" charset="0"/>
              </a:defRPr>
            </a:lvl1pPr>
            <a:lvl2pPr marL="742950" indent="-285750" algn="l" defTabSz="914400" rtl="0" eaLnBrk="0" latinLnBrk="0" hangingPunct="0">
              <a:spcBef>
                <a:spcPct val="20000"/>
              </a:spcBef>
              <a:buFont typeface="Arial" pitchFamily="34" charset="0"/>
              <a:buChar char="–"/>
              <a:defRPr sz="2400" b="1" kern="1200">
                <a:solidFill>
                  <a:srgbClr val="FFFFFF"/>
                </a:solidFill>
                <a:latin typeface="Times New Roman" pitchFamily="18" charset="0"/>
                <a:ea typeface="+mn-ea"/>
                <a:cs typeface="Arial" charset="0"/>
              </a:defRPr>
            </a:lvl2pPr>
            <a:lvl3pPr marL="1143000" indent="-228600" algn="l" defTabSz="914400" rtl="0" eaLnBrk="0" latinLnBrk="0" hangingPunct="0">
              <a:spcBef>
                <a:spcPct val="20000"/>
              </a:spcBef>
              <a:buFont typeface="Arial" pitchFamily="34" charset="0"/>
              <a:buChar char="•"/>
              <a:defRPr sz="2400" b="1" kern="1200">
                <a:solidFill>
                  <a:srgbClr val="FFFFFF"/>
                </a:solidFill>
                <a:latin typeface="Times New Roman" pitchFamily="18" charset="0"/>
                <a:ea typeface="+mn-ea"/>
                <a:cs typeface="Arial" charset="0"/>
              </a:defRPr>
            </a:lvl3pPr>
            <a:lvl4pPr marL="1600200" indent="-228600" algn="l" defTabSz="914400" rtl="0" eaLnBrk="0" latinLnBrk="0" hangingPunct="0">
              <a:spcBef>
                <a:spcPct val="20000"/>
              </a:spcBef>
              <a:buFont typeface="Arial" pitchFamily="34" charset="0"/>
              <a:buChar char="–"/>
              <a:defRPr sz="2400" b="1" kern="1200">
                <a:solidFill>
                  <a:srgbClr val="FFFFFF"/>
                </a:solidFill>
                <a:latin typeface="Times New Roman" pitchFamily="18" charset="0"/>
                <a:ea typeface="+mn-ea"/>
                <a:cs typeface="Arial" charset="0"/>
              </a:defRPr>
            </a:lvl4pPr>
            <a:lvl5pPr marL="2057400" indent="-228600" algn="l" defTabSz="914400" rtl="0" eaLnBrk="0" latinLnBrk="0" hangingPunct="0">
              <a:spcBef>
                <a:spcPct val="20000"/>
              </a:spcBef>
              <a:buFont typeface="Arial" pitchFamily="34" charset="0"/>
              <a:buChar char="»"/>
              <a:defRPr sz="2400" b="1" kern="1200">
                <a:solidFill>
                  <a:srgbClr val="FFFFFF"/>
                </a:solidFill>
                <a:latin typeface="Times New Roman" pitchFamily="18" charset="0"/>
                <a:ea typeface="+mn-ea"/>
                <a:cs typeface="Arial" charset="0"/>
              </a:defRPr>
            </a:lvl5pPr>
            <a:lvl6pPr marL="2514600" indent="-228600" algn="l" defTabSz="914400" rtl="0" eaLnBrk="0" fontAlgn="base" latinLnBrk="0" hangingPunct="0">
              <a:spcBef>
                <a:spcPct val="0"/>
              </a:spcBef>
              <a:spcAft>
                <a:spcPct val="0"/>
              </a:spcAft>
              <a:buFont typeface="Arial" pitchFamily="34" charset="0"/>
              <a:buChar char="•"/>
              <a:defRPr sz="2400" b="1" kern="1200">
                <a:solidFill>
                  <a:srgbClr val="FFFFFF"/>
                </a:solidFill>
                <a:latin typeface="Times New Roman" pitchFamily="18" charset="0"/>
                <a:ea typeface="+mn-ea"/>
                <a:cs typeface="Arial" charset="0"/>
              </a:defRPr>
            </a:lvl6pPr>
            <a:lvl7pPr marL="2971800" indent="-228600" algn="l" defTabSz="914400" rtl="0" eaLnBrk="0" fontAlgn="base" latinLnBrk="0" hangingPunct="0">
              <a:spcBef>
                <a:spcPct val="0"/>
              </a:spcBef>
              <a:spcAft>
                <a:spcPct val="0"/>
              </a:spcAft>
              <a:buFont typeface="Arial" pitchFamily="34" charset="0"/>
              <a:buChar char="•"/>
              <a:defRPr sz="2400" b="1" kern="1200">
                <a:solidFill>
                  <a:srgbClr val="FFFFFF"/>
                </a:solidFill>
                <a:latin typeface="Times New Roman" pitchFamily="18" charset="0"/>
                <a:ea typeface="+mn-ea"/>
                <a:cs typeface="Arial" charset="0"/>
              </a:defRPr>
            </a:lvl7pPr>
            <a:lvl8pPr marL="3429000" indent="-228600" algn="l" defTabSz="914400" rtl="0" eaLnBrk="0" fontAlgn="base" latinLnBrk="0" hangingPunct="0">
              <a:spcBef>
                <a:spcPct val="0"/>
              </a:spcBef>
              <a:spcAft>
                <a:spcPct val="0"/>
              </a:spcAft>
              <a:buFont typeface="Arial" pitchFamily="34" charset="0"/>
              <a:buChar char="•"/>
              <a:defRPr sz="2400" b="1" kern="1200">
                <a:solidFill>
                  <a:srgbClr val="FFFFFF"/>
                </a:solidFill>
                <a:latin typeface="Times New Roman" pitchFamily="18" charset="0"/>
                <a:ea typeface="+mn-ea"/>
                <a:cs typeface="Arial" charset="0"/>
              </a:defRPr>
            </a:lvl8pPr>
            <a:lvl9pPr marL="3886200" indent="-228600" algn="l" defTabSz="914400" rtl="0" eaLnBrk="0" fontAlgn="base" latinLnBrk="0" hangingPunct="0">
              <a:spcBef>
                <a:spcPct val="0"/>
              </a:spcBef>
              <a:spcAft>
                <a:spcPct val="0"/>
              </a:spcAft>
              <a:buFont typeface="Arial" pitchFamily="34" charset="0"/>
              <a:buChar char="•"/>
              <a:defRPr sz="2400" b="1" kern="1200">
                <a:solidFill>
                  <a:srgbClr val="FFFFFF"/>
                </a:solidFill>
                <a:latin typeface="Times New Roman" pitchFamily="18" charset="0"/>
                <a:ea typeface="+mn-ea"/>
                <a:cs typeface="Arial" charset="0"/>
              </a:defRPr>
            </a:lvl9pPr>
          </a:lstStyle>
          <a:p>
            <a:pPr marL="0" algn="just" eaLnBrk="1" fontAlgn="auto" hangingPunct="1">
              <a:spcAft>
                <a:spcPts val="0"/>
              </a:spcAft>
            </a:pPr>
            <a:r>
              <a:rPr lang="pt-BR" sz="1800" b="0" dirty="0" smtClean="0">
                <a:solidFill>
                  <a:schemeClr val="tx2">
                    <a:lumMod val="50000"/>
                  </a:schemeClr>
                </a:solidFill>
              </a:rPr>
              <a:t>No segmento químico tanto  matérias primas,   como  produtos acabados    são  transportados:</a:t>
            </a:r>
          </a:p>
          <a:p>
            <a:pPr marL="0" algn="just" eaLnBrk="1" fontAlgn="auto" hangingPunct="1">
              <a:spcAft>
                <a:spcPts val="0"/>
              </a:spcAft>
            </a:pPr>
            <a:endParaRPr lang="pt-BR" sz="1800" b="0" dirty="0">
              <a:solidFill>
                <a:schemeClr val="tx2">
                  <a:lumMod val="50000"/>
                </a:schemeClr>
              </a:solidFill>
            </a:endParaRPr>
          </a:p>
          <a:p>
            <a:pPr marL="0" algn="just" eaLnBrk="1" fontAlgn="auto" hangingPunct="1">
              <a:spcAft>
                <a:spcPts val="0"/>
              </a:spcAft>
            </a:pPr>
            <a:r>
              <a:rPr lang="pt-BR" sz="1800" b="0" dirty="0" smtClean="0">
                <a:solidFill>
                  <a:schemeClr val="tx2">
                    <a:lumMod val="50000"/>
                  </a:schemeClr>
                </a:solidFill>
              </a:rPr>
              <a:t>À GRANEL : LÍQUIDOS - em veículos tanque,  </a:t>
            </a:r>
            <a:r>
              <a:rPr lang="pt-BR" sz="1800" b="0" dirty="0" err="1" smtClean="0">
                <a:solidFill>
                  <a:schemeClr val="tx2">
                    <a:lumMod val="50000"/>
                  </a:schemeClr>
                </a:solidFill>
              </a:rPr>
              <a:t>isocontainer</a:t>
            </a:r>
            <a:r>
              <a:rPr lang="pt-BR" sz="1800" b="0" dirty="0" smtClean="0">
                <a:solidFill>
                  <a:schemeClr val="tx2">
                    <a:lumMod val="50000"/>
                  </a:schemeClr>
                </a:solidFill>
              </a:rPr>
              <a:t> ou container tanque.</a:t>
            </a:r>
          </a:p>
          <a:p>
            <a:pPr marL="0" algn="just" eaLnBrk="1" fontAlgn="auto" hangingPunct="1">
              <a:spcAft>
                <a:spcPts val="0"/>
              </a:spcAft>
            </a:pPr>
            <a:r>
              <a:rPr lang="pt-BR" sz="1800" b="0" dirty="0" smtClean="0">
                <a:solidFill>
                  <a:schemeClr val="tx2">
                    <a:lumMod val="50000"/>
                  </a:schemeClr>
                </a:solidFill>
              </a:rPr>
              <a:t>SÓLIDOS:  carretas silos</a:t>
            </a:r>
          </a:p>
          <a:p>
            <a:pPr marL="0" algn="just" eaLnBrk="1" fontAlgn="auto" hangingPunct="1">
              <a:spcAft>
                <a:spcPts val="0"/>
              </a:spcAft>
            </a:pPr>
            <a:r>
              <a:rPr lang="pt-BR" sz="1800" b="0" dirty="0" smtClean="0">
                <a:solidFill>
                  <a:schemeClr val="tx2">
                    <a:lumMod val="50000"/>
                  </a:schemeClr>
                </a:solidFill>
              </a:rPr>
              <a:t>GASOSOS : vasos de pressão</a:t>
            </a:r>
          </a:p>
          <a:p>
            <a:pPr marL="0" algn="just" eaLnBrk="1" fontAlgn="auto" hangingPunct="1">
              <a:spcAft>
                <a:spcPts val="0"/>
              </a:spcAft>
            </a:pPr>
            <a:endParaRPr lang="pt-BR" sz="1800" b="0" dirty="0" smtClean="0">
              <a:solidFill>
                <a:schemeClr val="tx2">
                  <a:lumMod val="50000"/>
                </a:schemeClr>
              </a:solidFill>
            </a:endParaRPr>
          </a:p>
          <a:p>
            <a:pPr marL="0" algn="just" eaLnBrk="1" fontAlgn="auto" hangingPunct="1">
              <a:spcAft>
                <a:spcPts val="0"/>
              </a:spcAft>
            </a:pPr>
            <a:r>
              <a:rPr lang="pt-BR" sz="1800" b="0" dirty="0" smtClean="0">
                <a:solidFill>
                  <a:schemeClr val="tx2">
                    <a:lumMod val="50000"/>
                  </a:schemeClr>
                </a:solidFill>
              </a:rPr>
              <a:t>EMBALADOS : em embalagens pequenas até 450 Kg/Litros  ou  embalagens grandes  acima de 450Kg/L, </a:t>
            </a:r>
            <a:r>
              <a:rPr lang="pt-BR" sz="1800" b="0" dirty="0" err="1" smtClean="0">
                <a:solidFill>
                  <a:schemeClr val="tx2">
                    <a:lumMod val="50000"/>
                  </a:schemeClr>
                </a:solidFill>
              </a:rPr>
              <a:t>IBC´s</a:t>
            </a:r>
            <a:r>
              <a:rPr lang="pt-BR" sz="1800" b="0" dirty="0" smtClean="0">
                <a:solidFill>
                  <a:schemeClr val="tx2">
                    <a:lumMod val="50000"/>
                  </a:schemeClr>
                </a:solidFill>
              </a:rPr>
              <a:t> , Big Bags até  tanques portáteis de 3000 litros.</a:t>
            </a:r>
            <a:endParaRPr lang="pt-BR" sz="1800" b="0" dirty="0">
              <a:solidFill>
                <a:schemeClr val="tx2">
                  <a:lumMod val="50000"/>
                </a:schemeClr>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331"/>
            <a:ext cx="2843808" cy="1241047"/>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0451"/>
            <a:ext cx="2699791" cy="1470600"/>
          </a:xfrm>
          <a:prstGeom prst="rect">
            <a:avLst/>
          </a:prstGeom>
        </p:spPr>
      </p:pic>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01051"/>
            <a:ext cx="2699792" cy="1701333"/>
          </a:xfrm>
          <a:prstGeom prst="rect">
            <a:avLst/>
          </a:prstGeom>
        </p:spPr>
      </p:pic>
      <p:sp>
        <p:nvSpPr>
          <p:cNvPr id="10" name="CaixaDeTexto 9"/>
          <p:cNvSpPr txBox="1"/>
          <p:nvPr/>
        </p:nvSpPr>
        <p:spPr>
          <a:xfrm>
            <a:off x="0" y="0"/>
            <a:ext cx="9144000" cy="584775"/>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 – O  Setor</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05057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2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70226"/>
            <a:ext cx="9144000" cy="185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765540097"/>
              </p:ext>
            </p:extLst>
          </p:nvPr>
        </p:nvGraphicFramePr>
        <p:xfrm>
          <a:off x="1187982" y="2494927"/>
          <a:ext cx="5170252" cy="2095172"/>
        </p:xfrm>
        <a:graphic>
          <a:graphicData uri="http://schemas.openxmlformats.org/drawingml/2006/table">
            <a:tbl>
              <a:tblPr>
                <a:tableStyleId>{5C22544A-7EE6-4342-B048-85BDC9FD1C3A}</a:tableStyleId>
              </a:tblPr>
              <a:tblGrid>
                <a:gridCol w="5170252"/>
              </a:tblGrid>
              <a:tr h="454550">
                <a:tc>
                  <a:txBody>
                    <a:bodyPr/>
                    <a:lstStyle/>
                    <a:p>
                      <a:pPr algn="just" fontAlgn="ctr"/>
                      <a:r>
                        <a:rPr lang="pt-BR" sz="1600" u="none" strike="noStrike" dirty="0" smtClean="0">
                          <a:effectLst/>
                        </a:rPr>
                        <a:t>2.3.4.1</a:t>
                      </a:r>
                      <a:r>
                        <a:rPr lang="pt-BR" sz="1600" u="none" strike="noStrike" baseline="0" dirty="0" smtClean="0">
                          <a:effectLst/>
                        </a:rPr>
                        <a:t> </a:t>
                      </a:r>
                      <a:r>
                        <a:rPr lang="pt-BR" sz="1600" u="none" strike="noStrike" dirty="0" smtClean="0">
                          <a:effectLst/>
                        </a:rPr>
                        <a:t>Verificar </a:t>
                      </a:r>
                      <a:r>
                        <a:rPr lang="pt-BR" sz="1600" u="none" strike="noStrike" dirty="0">
                          <a:effectLst/>
                        </a:rPr>
                        <a:t>os registros, observando que estejam contemplados no mínimo os exames previstos no item 1.4.1.1b e incluídos no PCMSO.</a:t>
                      </a:r>
                      <a:endParaRPr lang="pt-BR" sz="1600" b="0" i="0" u="none" strike="noStrike" dirty="0">
                        <a:solidFill>
                          <a:srgbClr val="1F497D"/>
                        </a:solidFill>
                        <a:effectLst/>
                        <a:latin typeface="Arial"/>
                      </a:endParaRPr>
                    </a:p>
                  </a:txBody>
                  <a:tcPr marL="0" marR="0" marT="0" marB="0" anchor="ctr"/>
                </a:tc>
              </a:tr>
              <a:tr h="681826">
                <a:tc>
                  <a:txBody>
                    <a:bodyPr/>
                    <a:lstStyle/>
                    <a:p>
                      <a:pPr algn="just" fontAlgn="ctr"/>
                      <a:r>
                        <a:rPr lang="pt-BR" sz="1600" u="none" strike="noStrike" dirty="0" smtClean="0">
                          <a:effectLst/>
                        </a:rPr>
                        <a:t>2.3.4.2 Verificar </a:t>
                      </a:r>
                      <a:r>
                        <a:rPr lang="pt-BR" sz="1600" u="none" strike="noStrike" dirty="0">
                          <a:effectLst/>
                        </a:rPr>
                        <a:t>os registros anotados no Atestado de Saúde ocupacional e data de realização dos exames  anuais. .</a:t>
                      </a:r>
                      <a:endParaRPr lang="pt-BR" sz="1600" b="0" i="0" u="none" strike="noStrike" dirty="0">
                        <a:solidFill>
                          <a:srgbClr val="003366"/>
                        </a:solidFill>
                        <a:effectLst/>
                        <a:latin typeface="Arial"/>
                      </a:endParaRPr>
                    </a:p>
                  </a:txBody>
                  <a:tcPr marL="0" marR="0" marT="0" marB="0" anchor="ctr"/>
                </a:tc>
              </a:tr>
              <a:tr h="681826">
                <a:tc>
                  <a:txBody>
                    <a:bodyPr/>
                    <a:lstStyle/>
                    <a:p>
                      <a:pPr algn="just" fontAlgn="ctr"/>
                      <a:r>
                        <a:rPr lang="pt-BR" sz="1600" u="none" strike="noStrike" dirty="0" smtClean="0">
                          <a:effectLst/>
                        </a:rPr>
                        <a:t>2.3.4.5 O </a:t>
                      </a:r>
                      <a:r>
                        <a:rPr lang="pt-BR" sz="1600" u="none" strike="noStrike" dirty="0">
                          <a:effectLst/>
                        </a:rPr>
                        <a:t>auditor deve verificar se o PCMSO contempla os riscos e funções efetivamente realizadas no local avaliado.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5314988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40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0418"/>
            <a:ext cx="9144000" cy="44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346268786"/>
              </p:ext>
            </p:extLst>
          </p:nvPr>
        </p:nvGraphicFramePr>
        <p:xfrm>
          <a:off x="1331640" y="2380295"/>
          <a:ext cx="4464496" cy="1723256"/>
        </p:xfrm>
        <a:graphic>
          <a:graphicData uri="http://schemas.openxmlformats.org/drawingml/2006/table">
            <a:tbl>
              <a:tblPr>
                <a:tableStyleId>{5C22544A-7EE6-4342-B048-85BDC9FD1C3A}</a:tableStyleId>
              </a:tblPr>
              <a:tblGrid>
                <a:gridCol w="4464496"/>
              </a:tblGrid>
              <a:tr h="504056">
                <a:tc>
                  <a:txBody>
                    <a:bodyPr/>
                    <a:lstStyle/>
                    <a:p>
                      <a:pPr algn="just" fontAlgn="ctr"/>
                      <a:r>
                        <a:rPr lang="pt-BR" sz="1600" u="none" strike="noStrike" dirty="0" smtClean="0">
                          <a:effectLst/>
                        </a:rPr>
                        <a:t>2.3.4.3 Verificar </a:t>
                      </a:r>
                      <a:r>
                        <a:rPr lang="pt-BR" sz="1600" u="none" strike="noStrike" dirty="0">
                          <a:effectLst/>
                        </a:rPr>
                        <a:t>os registros na admissão e  exames anuais. </a:t>
                      </a:r>
                      <a:endParaRPr lang="pt-BR" sz="1600" b="0" i="0" u="none" strike="noStrike" dirty="0">
                        <a:solidFill>
                          <a:srgbClr val="1F497D"/>
                        </a:solidFill>
                        <a:effectLst/>
                        <a:latin typeface="Arial"/>
                      </a:endParaRPr>
                    </a:p>
                  </a:txBody>
                  <a:tcPr marL="0" marR="0" marT="0" marB="0" anchor="ctr"/>
                </a:tc>
              </a:tr>
              <a:tr h="1008112">
                <a:tc>
                  <a:txBody>
                    <a:bodyPr/>
                    <a:lstStyle/>
                    <a:p>
                      <a:pPr algn="just" fontAlgn="ctr"/>
                      <a:endParaRPr lang="pt-BR" sz="1600" u="none" strike="noStrike" dirty="0" smtClean="0">
                        <a:effectLst/>
                      </a:endParaRPr>
                    </a:p>
                    <a:p>
                      <a:pPr algn="just" fontAlgn="ctr"/>
                      <a:r>
                        <a:rPr lang="pt-BR" sz="1600" u="none" strike="noStrike" dirty="0" smtClean="0">
                          <a:effectLst/>
                        </a:rPr>
                        <a:t>2.3.4.4 Verificar </a:t>
                      </a:r>
                      <a:r>
                        <a:rPr lang="pt-BR" sz="1600" u="none" strike="noStrike" dirty="0">
                          <a:effectLst/>
                        </a:rPr>
                        <a:t>os registros anotados no Atestado de Saúde ocupacional e data de realização dos exames  anuais. </a:t>
                      </a:r>
                      <a:r>
                        <a:rPr lang="pt-BR" sz="1600" u="none" strike="noStrike" dirty="0" smtClean="0">
                          <a:effectLst/>
                        </a:rPr>
                        <a:t>  </a:t>
                      </a:r>
                      <a:r>
                        <a:rPr lang="pt-BR" sz="1600" u="none" strike="noStrike" dirty="0">
                          <a:effectLst/>
                        </a:rPr>
                        <a:t>No </a:t>
                      </a:r>
                      <a:r>
                        <a:rPr lang="pt-BR" sz="1600" u="none" strike="noStrike" dirty="0" smtClean="0">
                          <a:effectLst/>
                        </a:rPr>
                        <a:t>exame </a:t>
                      </a:r>
                      <a:r>
                        <a:rPr lang="pt-BR" sz="1600" u="none" strike="noStrike" dirty="0" err="1" smtClean="0">
                          <a:effectLst/>
                        </a:rPr>
                        <a:t>demissional</a:t>
                      </a:r>
                      <a:r>
                        <a:rPr lang="pt-BR" sz="1600" u="none" strike="noStrike" dirty="0" smtClean="0">
                          <a:effectLst/>
                        </a:rPr>
                        <a:t> </a:t>
                      </a:r>
                      <a:r>
                        <a:rPr lang="pt-BR" sz="1600" u="none" strike="noStrike" dirty="0">
                          <a:effectLst/>
                        </a:rPr>
                        <a:t>deverá ser  o que estiver determinado no PCMSO. </a:t>
                      </a:r>
                      <a:endParaRPr lang="pt-BR" sz="1600" b="0" i="0" u="none" strike="noStrike" dirty="0">
                        <a:solidFill>
                          <a:srgbClr val="1F497D"/>
                        </a:solidFill>
                        <a:effectLst/>
                        <a:latin typeface="Arial"/>
                      </a:endParaRPr>
                    </a:p>
                  </a:txBody>
                  <a:tcPr marL="0" marR="0" marT="0" marB="0" anchor="ctr"/>
                </a:tc>
              </a:tr>
            </a:tbl>
          </a:graphicData>
        </a:graphic>
      </p:graphicFrame>
      <p:pic>
        <p:nvPicPr>
          <p:cNvPr id="168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3397"/>
            <a:ext cx="9144001" cy="121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6654" y="2499742"/>
            <a:ext cx="1417501" cy="1417501"/>
          </a:xfrm>
          <a:prstGeom prst="rect">
            <a:avLst/>
          </a:prstGeom>
        </p:spPr>
      </p:pic>
    </p:spTree>
    <p:extLst>
      <p:ext uri="{BB962C8B-B14F-4D97-AF65-F5344CB8AC3E}">
        <p14:creationId xmlns:p14="http://schemas.microsoft.com/office/powerpoint/2010/main" val="146373054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50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201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419156412"/>
              </p:ext>
            </p:extLst>
          </p:nvPr>
        </p:nvGraphicFramePr>
        <p:xfrm>
          <a:off x="1259632" y="2733769"/>
          <a:ext cx="5040560" cy="2249488"/>
        </p:xfrm>
        <a:graphic>
          <a:graphicData uri="http://schemas.openxmlformats.org/drawingml/2006/table">
            <a:tbl>
              <a:tblPr>
                <a:tableStyleId>{5C22544A-7EE6-4342-B048-85BDC9FD1C3A}</a:tableStyleId>
              </a:tblPr>
              <a:tblGrid>
                <a:gridCol w="5040560"/>
              </a:tblGrid>
              <a:tr h="607188">
                <a:tc>
                  <a:txBody>
                    <a:bodyPr/>
                    <a:lstStyle/>
                    <a:p>
                      <a:pPr algn="just" fontAlgn="ctr"/>
                      <a:r>
                        <a:rPr lang="pt-BR" sz="1600" u="none" strike="noStrike" dirty="0" smtClean="0">
                          <a:effectLst/>
                        </a:rPr>
                        <a:t>2.3.5.1 Verificar </a:t>
                      </a:r>
                      <a:r>
                        <a:rPr lang="pt-BR" sz="1600" u="none" strike="noStrike" dirty="0">
                          <a:effectLst/>
                        </a:rPr>
                        <a:t>os registros, observando que estejam contemplados no mínimo os exames previstos no item 1.4.1.1b e incluídos no PCMSO.</a:t>
                      </a:r>
                      <a:endParaRPr lang="pt-BR" sz="1600" b="0" i="0" u="none" strike="noStrike" dirty="0">
                        <a:solidFill>
                          <a:srgbClr val="1F497D"/>
                        </a:solidFill>
                        <a:effectLst/>
                        <a:latin typeface="Arial"/>
                      </a:endParaRPr>
                    </a:p>
                  </a:txBody>
                  <a:tcPr marL="0" marR="0" marT="0" marB="0" anchor="ctr"/>
                </a:tc>
              </a:tr>
              <a:tr h="758984">
                <a:tc>
                  <a:txBody>
                    <a:bodyPr/>
                    <a:lstStyle/>
                    <a:p>
                      <a:pPr algn="just" fontAlgn="ctr"/>
                      <a:r>
                        <a:rPr lang="pt-BR" sz="1600" u="none" strike="noStrike" dirty="0" smtClean="0">
                          <a:effectLst/>
                        </a:rPr>
                        <a:t>2.3.5.2 Verificar </a:t>
                      </a:r>
                      <a:r>
                        <a:rPr lang="pt-BR" sz="1600" u="none" strike="noStrike" dirty="0">
                          <a:effectLst/>
                        </a:rPr>
                        <a:t>os registros anotados no Atestado de Saúde ocupacional e data de realização dos exames  anuais. .</a:t>
                      </a:r>
                      <a:endParaRPr lang="pt-BR" sz="1600" b="0" i="0" u="none" strike="noStrike" dirty="0">
                        <a:solidFill>
                          <a:srgbClr val="003366"/>
                        </a:solidFill>
                        <a:effectLst/>
                        <a:latin typeface="Arial"/>
                      </a:endParaRPr>
                    </a:p>
                  </a:txBody>
                  <a:tcPr marL="0" marR="0" marT="0" marB="0" anchor="ctr"/>
                </a:tc>
              </a:tr>
              <a:tr h="758984">
                <a:tc>
                  <a:txBody>
                    <a:bodyPr/>
                    <a:lstStyle/>
                    <a:p>
                      <a:pPr algn="just" fontAlgn="ctr"/>
                      <a:r>
                        <a:rPr lang="pt-BR" sz="1600" u="none" strike="noStrike" dirty="0" smtClean="0">
                          <a:effectLst/>
                        </a:rPr>
                        <a:t>2.3.5.3 O </a:t>
                      </a:r>
                      <a:r>
                        <a:rPr lang="pt-BR" sz="1600" u="none" strike="noStrike" dirty="0">
                          <a:effectLst/>
                        </a:rPr>
                        <a:t>auditor deve verificar se o PCMSO contempla os riscos e funções efetivamente realizadas no local avaliado.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03268796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60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5526"/>
            <a:ext cx="9144000" cy="45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776106963"/>
              </p:ext>
            </p:extLst>
          </p:nvPr>
        </p:nvGraphicFramePr>
        <p:xfrm>
          <a:off x="1259632" y="2283718"/>
          <a:ext cx="5040560" cy="1722120"/>
        </p:xfrm>
        <a:graphic>
          <a:graphicData uri="http://schemas.openxmlformats.org/drawingml/2006/table">
            <a:tbl>
              <a:tblPr>
                <a:tableStyleId>{5C22544A-7EE6-4342-B048-85BDC9FD1C3A}</a:tableStyleId>
              </a:tblPr>
              <a:tblGrid>
                <a:gridCol w="5040560"/>
              </a:tblGrid>
              <a:tr h="411480">
                <a:tc>
                  <a:txBody>
                    <a:bodyPr/>
                    <a:lstStyle/>
                    <a:p>
                      <a:pPr algn="just" fontAlgn="ctr"/>
                      <a:r>
                        <a:rPr lang="pt-BR" sz="1600" u="none" strike="noStrike" dirty="0" smtClean="0">
                          <a:effectLst/>
                        </a:rPr>
                        <a:t>2.3.5.3 Verificar </a:t>
                      </a:r>
                      <a:r>
                        <a:rPr lang="pt-BR" sz="1600" u="none" strike="noStrike" dirty="0">
                          <a:effectLst/>
                        </a:rPr>
                        <a:t>os registros na admissão e  exames anuais</a:t>
                      </a:r>
                      <a:r>
                        <a:rPr lang="pt-BR" sz="1600" u="none" strike="noStrike" dirty="0" smtClean="0">
                          <a:effectLst/>
                        </a:rPr>
                        <a:t>.</a:t>
                      </a:r>
                    </a:p>
                    <a:p>
                      <a:pPr algn="just" fontAlgn="ctr"/>
                      <a:endParaRPr lang="pt-BR" sz="1600" b="0" i="0" u="none" strike="noStrike" dirty="0">
                        <a:solidFill>
                          <a:srgbClr val="1F497D"/>
                        </a:solidFill>
                        <a:effectLst/>
                        <a:latin typeface="Arial"/>
                      </a:endParaRPr>
                    </a:p>
                  </a:txBody>
                  <a:tcPr marL="0" marR="0" marT="0" marB="0" anchor="ctr"/>
                </a:tc>
              </a:tr>
              <a:tr h="1234440">
                <a:tc>
                  <a:txBody>
                    <a:bodyPr/>
                    <a:lstStyle/>
                    <a:p>
                      <a:pPr algn="just" fontAlgn="ctr"/>
                      <a:r>
                        <a:rPr lang="pt-BR" sz="1600" u="none" strike="noStrike" dirty="0" smtClean="0">
                          <a:effectLst/>
                        </a:rPr>
                        <a:t>2.3.5.4 Verificar </a:t>
                      </a:r>
                      <a:r>
                        <a:rPr lang="pt-BR" sz="1600" u="none" strike="noStrike" dirty="0">
                          <a:effectLst/>
                        </a:rPr>
                        <a:t>os registros anotados no Atestado de Saúde ocupacional e data de realização dos exames  anuais. </a:t>
                      </a:r>
                      <a:r>
                        <a:rPr lang="pt-BR" sz="1600" u="none" strike="noStrike" dirty="0" smtClean="0">
                          <a:effectLst/>
                        </a:rPr>
                        <a:t> No</a:t>
                      </a:r>
                      <a:r>
                        <a:rPr lang="pt-BR" sz="1600" u="none" strike="noStrike" baseline="0" dirty="0" smtClean="0">
                          <a:effectLst/>
                        </a:rPr>
                        <a:t> exame </a:t>
                      </a:r>
                      <a:r>
                        <a:rPr lang="pt-BR" sz="1600" u="none" strike="noStrike" dirty="0" smtClean="0">
                          <a:effectLst/>
                        </a:rPr>
                        <a:t> </a:t>
                      </a:r>
                      <a:r>
                        <a:rPr lang="pt-BR" sz="1600" u="none" strike="noStrike" dirty="0" err="1">
                          <a:effectLst/>
                        </a:rPr>
                        <a:t>demissional</a:t>
                      </a:r>
                      <a:r>
                        <a:rPr lang="pt-BR" sz="1600" u="none" strike="noStrike" dirty="0">
                          <a:effectLst/>
                        </a:rPr>
                        <a:t> deverá ser  o que estiver determinado no PCMSO. </a:t>
                      </a:r>
                      <a:endParaRPr lang="pt-BR" sz="1600" b="0" i="0" u="none" strike="noStrike" dirty="0">
                        <a:solidFill>
                          <a:srgbClr val="1F497D"/>
                        </a:solidFill>
                        <a:effectLst/>
                        <a:latin typeface="Arial"/>
                      </a:endParaRPr>
                    </a:p>
                  </a:txBody>
                  <a:tcPr marL="0" marR="0" marT="0" marB="0" anchor="ctr"/>
                </a:tc>
              </a:tr>
            </a:tbl>
          </a:graphicData>
        </a:graphic>
      </p:graphicFrame>
      <p:pic>
        <p:nvPicPr>
          <p:cNvPr id="1699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05577"/>
            <a:ext cx="9144000" cy="113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2429246"/>
            <a:ext cx="1417501" cy="1417501"/>
          </a:xfrm>
          <a:prstGeom prst="rect">
            <a:avLst/>
          </a:prstGeom>
        </p:spPr>
      </p:pic>
    </p:spTree>
    <p:extLst>
      <p:ext uri="{BB962C8B-B14F-4D97-AF65-F5344CB8AC3E}">
        <p14:creationId xmlns:p14="http://schemas.microsoft.com/office/powerpoint/2010/main" val="228256484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7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216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802584686"/>
              </p:ext>
            </p:extLst>
          </p:nvPr>
        </p:nvGraphicFramePr>
        <p:xfrm>
          <a:off x="251520" y="2817839"/>
          <a:ext cx="8856984" cy="2202181"/>
        </p:xfrm>
        <a:graphic>
          <a:graphicData uri="http://schemas.openxmlformats.org/drawingml/2006/table">
            <a:tbl>
              <a:tblPr>
                <a:tableStyleId>{5C22544A-7EE6-4342-B048-85BDC9FD1C3A}</a:tableStyleId>
              </a:tblPr>
              <a:tblGrid>
                <a:gridCol w="8856984"/>
              </a:tblGrid>
              <a:tr h="614363">
                <a:tc>
                  <a:txBody>
                    <a:bodyPr/>
                    <a:lstStyle/>
                    <a:p>
                      <a:pPr algn="just" fontAlgn="ctr"/>
                      <a:r>
                        <a:rPr lang="pt-BR" sz="1600" u="none" strike="noStrike" dirty="0" smtClean="0">
                          <a:effectLst/>
                        </a:rPr>
                        <a:t>2.3.6.1 Deve </a:t>
                      </a:r>
                      <a:r>
                        <a:rPr lang="pt-BR" sz="1600" u="none" strike="noStrike" dirty="0">
                          <a:effectLst/>
                        </a:rPr>
                        <a:t>haver uma revisão anual do procedimento para obtenção de </a:t>
                      </a:r>
                      <a:r>
                        <a:rPr lang="pt-BR" sz="1600" u="none" strike="noStrike" dirty="0" smtClean="0">
                          <a:effectLst/>
                        </a:rPr>
                        <a:t>primeiros </a:t>
                      </a:r>
                      <a:r>
                        <a:rPr lang="pt-BR" sz="1600" u="none" strike="noStrike" dirty="0">
                          <a:effectLst/>
                        </a:rPr>
                        <a:t>socorros , feita por uma fonte de conhecimento para verificar a abrangência e relevância. </a:t>
                      </a:r>
                      <a:endParaRPr lang="pt-BR" sz="1600" b="0" i="0" u="none" strike="noStrike" dirty="0">
                        <a:solidFill>
                          <a:srgbClr val="1F497D"/>
                        </a:solidFill>
                        <a:effectLst/>
                        <a:latin typeface="Arial"/>
                      </a:endParaRPr>
                    </a:p>
                  </a:txBody>
                  <a:tcPr marL="0" marR="0" marT="0" marB="0" anchor="ctr"/>
                </a:tc>
              </a:tr>
              <a:tr h="585788">
                <a:tc>
                  <a:txBody>
                    <a:bodyPr/>
                    <a:lstStyle/>
                    <a:p>
                      <a:pPr algn="just" fontAlgn="ctr"/>
                      <a:r>
                        <a:rPr lang="pt-BR" sz="1600" u="none" strike="noStrike" dirty="0" smtClean="0">
                          <a:effectLst/>
                        </a:rPr>
                        <a:t>2.3.6.2 Verificar </a:t>
                      </a:r>
                      <a:r>
                        <a:rPr lang="pt-BR" sz="1600" u="none" strike="noStrike" dirty="0">
                          <a:effectLst/>
                        </a:rPr>
                        <a:t>se o número e conteúdo da caixa de primeiros socorros e o número de funcionários treinados em primeiros socorros estão  de acordo com as exigências legais.</a:t>
                      </a:r>
                      <a:endParaRPr lang="pt-BR" sz="1600" b="0" i="0" u="none" strike="noStrike" dirty="0">
                        <a:solidFill>
                          <a:srgbClr val="1F497D"/>
                        </a:solidFill>
                        <a:effectLst/>
                        <a:latin typeface="Arial"/>
                      </a:endParaRPr>
                    </a:p>
                  </a:txBody>
                  <a:tcPr marL="0" marR="0" marT="0" marB="0" anchor="ctr"/>
                </a:tc>
              </a:tr>
              <a:tr h="388620">
                <a:tc>
                  <a:txBody>
                    <a:bodyPr/>
                    <a:lstStyle/>
                    <a:p>
                      <a:pPr algn="just" fontAlgn="ctr"/>
                      <a:r>
                        <a:rPr lang="pt-BR" sz="1600" u="none" strike="noStrike" dirty="0" smtClean="0">
                          <a:effectLst/>
                        </a:rPr>
                        <a:t>2.3.6.3 O </a:t>
                      </a:r>
                      <a:r>
                        <a:rPr lang="pt-BR" sz="1600" u="none" strike="noStrike" dirty="0">
                          <a:effectLst/>
                        </a:rPr>
                        <a:t>procedimento deve estar documentado com base nos quadros informativos da NR 4 e NBR 14280.</a:t>
                      </a:r>
                      <a:endParaRPr lang="pt-BR" sz="1600" b="0" i="0" u="none" strike="noStrike" dirty="0">
                        <a:solidFill>
                          <a:srgbClr val="1F497D"/>
                        </a:solidFill>
                        <a:effectLst/>
                        <a:latin typeface="Arial"/>
                      </a:endParaRPr>
                    </a:p>
                  </a:txBody>
                  <a:tcPr marL="0" marR="0" marT="0" marB="0" anchor="ctr"/>
                </a:tc>
              </a:tr>
              <a:tr h="514350">
                <a:tc>
                  <a:txBody>
                    <a:bodyPr/>
                    <a:lstStyle/>
                    <a:p>
                      <a:pPr algn="just" fontAlgn="ctr"/>
                      <a:r>
                        <a:rPr lang="pt-BR" sz="1600" u="none" strike="noStrike" dirty="0" smtClean="0">
                          <a:effectLst/>
                        </a:rPr>
                        <a:t>2.3.6.4 Verificar </a:t>
                      </a:r>
                      <a:r>
                        <a:rPr lang="pt-BR" sz="1600" u="none" strike="noStrike" dirty="0">
                          <a:effectLst/>
                        </a:rPr>
                        <a:t>se o programa de treinamento em primeiros socorros está implementado e documentado( incluindo treinamento de reciclagem) . NR 7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12946315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8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0418"/>
            <a:ext cx="9144001" cy="197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669850963"/>
              </p:ext>
            </p:extLst>
          </p:nvPr>
        </p:nvGraphicFramePr>
        <p:xfrm>
          <a:off x="271195" y="2625757"/>
          <a:ext cx="8693293" cy="2376263"/>
        </p:xfrm>
        <a:graphic>
          <a:graphicData uri="http://schemas.openxmlformats.org/drawingml/2006/table">
            <a:tbl>
              <a:tblPr>
                <a:tableStyleId>{5C22544A-7EE6-4342-B048-85BDC9FD1C3A}</a:tableStyleId>
              </a:tblPr>
              <a:tblGrid>
                <a:gridCol w="8693293"/>
              </a:tblGrid>
              <a:tr h="1037063">
                <a:tc>
                  <a:txBody>
                    <a:bodyPr/>
                    <a:lstStyle/>
                    <a:p>
                      <a:pPr algn="just" fontAlgn="ctr"/>
                      <a:r>
                        <a:rPr lang="pt-BR" sz="1600" u="none" strike="noStrike" dirty="0" smtClean="0">
                          <a:effectLst/>
                        </a:rPr>
                        <a:t>2.4.1.1</a:t>
                      </a:r>
                      <a:r>
                        <a:rPr lang="pt-BR" sz="1600" u="none" strike="noStrike" baseline="0" dirty="0" smtClean="0">
                          <a:effectLst/>
                        </a:rPr>
                        <a:t>   </a:t>
                      </a:r>
                      <a:r>
                        <a:rPr lang="pt-BR" sz="1600" u="none" strike="noStrike" dirty="0" smtClean="0">
                          <a:effectLst/>
                        </a:rPr>
                        <a:t> Buscar </a:t>
                      </a:r>
                      <a:r>
                        <a:rPr lang="pt-BR" sz="1600" u="none" strike="noStrike" dirty="0">
                          <a:effectLst/>
                        </a:rPr>
                        <a:t>evidências de preocupação com os aspectos ambientais das </a:t>
                      </a:r>
                      <a:r>
                        <a:rPr lang="pt-BR" sz="1600" u="none" strike="noStrike" dirty="0" smtClean="0">
                          <a:effectLst/>
                        </a:rPr>
                        <a:t>operações</a:t>
                      </a:r>
                      <a:r>
                        <a:rPr lang="pt-BR" sz="1600" u="none" strike="noStrike" dirty="0">
                          <a:effectLst/>
                        </a:rPr>
                        <a:t>, por exemplo, poluição sonora, emissões, poeira e atividades de limpeza. </a:t>
                      </a:r>
                      <a:r>
                        <a:rPr lang="pt-BR" sz="1600" u="none" strike="noStrike" dirty="0" smtClean="0">
                          <a:effectLst/>
                        </a:rPr>
                        <a:t>Verificar </a:t>
                      </a:r>
                      <a:r>
                        <a:rPr lang="pt-BR" sz="1600" u="none" strike="noStrike" dirty="0">
                          <a:effectLst/>
                        </a:rPr>
                        <a:t>se isto ocorre regularmente. </a:t>
                      </a:r>
                      <a:r>
                        <a:rPr lang="pt-BR" sz="1600" u="none" strike="noStrike" dirty="0" smtClean="0">
                          <a:effectLst/>
                        </a:rPr>
                        <a:t>Verificar </a:t>
                      </a:r>
                      <a:r>
                        <a:rPr lang="pt-BR" sz="1600" u="none" strike="noStrike" dirty="0">
                          <a:effectLst/>
                        </a:rPr>
                        <a:t>se há estratégia para mitigar os riscos e efeitos ambientais.</a:t>
                      </a:r>
                      <a:endParaRPr lang="pt-BR" sz="1600" b="0" i="0" u="none" strike="noStrike" dirty="0">
                        <a:solidFill>
                          <a:srgbClr val="1F497D"/>
                        </a:solidFill>
                        <a:effectLst/>
                        <a:latin typeface="Arial"/>
                      </a:endParaRPr>
                    </a:p>
                  </a:txBody>
                  <a:tcPr marL="0" marR="0" marT="0" marB="0" anchor="ctr"/>
                </a:tc>
              </a:tr>
              <a:tr h="751259">
                <a:tc>
                  <a:txBody>
                    <a:bodyPr/>
                    <a:lstStyle/>
                    <a:p>
                      <a:pPr algn="just" fontAlgn="ctr"/>
                      <a:r>
                        <a:rPr lang="pt-BR" sz="1600" u="none" strike="noStrike" dirty="0" smtClean="0">
                          <a:effectLst/>
                        </a:rPr>
                        <a:t>2.4.1.2</a:t>
                      </a:r>
                      <a:r>
                        <a:rPr lang="pt-BR" sz="1600" u="none" strike="noStrike" baseline="0" dirty="0" smtClean="0">
                          <a:effectLst/>
                        </a:rPr>
                        <a:t>  </a:t>
                      </a:r>
                      <a:r>
                        <a:rPr lang="pt-BR" sz="1600" u="none" strike="noStrike" dirty="0" smtClean="0">
                          <a:effectLst/>
                        </a:rPr>
                        <a:t>Verificar </a:t>
                      </a:r>
                      <a:r>
                        <a:rPr lang="pt-BR" sz="1600" u="none" strike="noStrike" dirty="0">
                          <a:effectLst/>
                        </a:rPr>
                        <a:t>a aplicação de teste de opacidade aplicado por Organismo de Inspeção Veicular credenciado. A evidência aceitável será o teste de opacidade com laudo, Periodicidade semestral .</a:t>
                      </a:r>
                      <a:endParaRPr lang="pt-BR" sz="1600" b="0" i="0" u="none" strike="noStrike" dirty="0">
                        <a:solidFill>
                          <a:srgbClr val="1F497D"/>
                        </a:solidFill>
                        <a:effectLst/>
                        <a:latin typeface="Arial"/>
                      </a:endParaRPr>
                    </a:p>
                  </a:txBody>
                  <a:tcPr marL="0" marR="0" marT="0" marB="0" anchor="ctr"/>
                </a:tc>
              </a:tr>
              <a:tr h="587941">
                <a:tc>
                  <a:txBody>
                    <a:bodyPr/>
                    <a:lstStyle/>
                    <a:p>
                      <a:pPr algn="just" fontAlgn="ctr"/>
                      <a:r>
                        <a:rPr lang="pt-BR" sz="1600" u="none" strike="noStrike" dirty="0" smtClean="0">
                          <a:effectLst/>
                        </a:rPr>
                        <a:t>2.4.1.3   Verificar </a:t>
                      </a:r>
                      <a:r>
                        <a:rPr lang="pt-BR" sz="1600" u="none" strike="noStrike" dirty="0">
                          <a:effectLst/>
                        </a:rPr>
                        <a:t>registros dos procedimentos de controle de fumaça preta, se é parte da manutenção preventiva e se há medidas para corrigir desvios, quando se apresentam.</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0652298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91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560418"/>
            <a:ext cx="9143999" cy="175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968026807"/>
              </p:ext>
            </p:extLst>
          </p:nvPr>
        </p:nvGraphicFramePr>
        <p:xfrm>
          <a:off x="271195" y="2409732"/>
          <a:ext cx="8693293" cy="2449192"/>
        </p:xfrm>
        <a:graphic>
          <a:graphicData uri="http://schemas.openxmlformats.org/drawingml/2006/table">
            <a:tbl>
              <a:tblPr>
                <a:tableStyleId>{5C22544A-7EE6-4342-B048-85BDC9FD1C3A}</a:tableStyleId>
              </a:tblPr>
              <a:tblGrid>
                <a:gridCol w="8693293"/>
              </a:tblGrid>
              <a:tr h="1021965">
                <a:tc>
                  <a:txBody>
                    <a:bodyPr/>
                    <a:lstStyle/>
                    <a:p>
                      <a:pPr algn="just" fontAlgn="ctr"/>
                      <a:r>
                        <a:rPr lang="pt-BR" sz="1500" u="none" strike="noStrike" dirty="0" smtClean="0">
                          <a:effectLst/>
                        </a:rPr>
                        <a:t>2.4.2.1 Buscar </a:t>
                      </a:r>
                      <a:r>
                        <a:rPr lang="pt-BR" sz="1500" u="none" strike="noStrike" dirty="0">
                          <a:effectLst/>
                        </a:rPr>
                        <a:t>evidências de preocupação com os aspectos ambientais das </a:t>
                      </a:r>
                      <a:r>
                        <a:rPr lang="pt-BR" sz="1500" u="none" strike="noStrike" dirty="0" smtClean="0">
                          <a:effectLst/>
                        </a:rPr>
                        <a:t>operações</a:t>
                      </a:r>
                      <a:r>
                        <a:rPr lang="pt-BR" sz="1500" u="none" strike="noStrike" dirty="0">
                          <a:effectLst/>
                        </a:rPr>
                        <a:t>, por exemplo, poluição sonora, emissões, poeira e atividades de limpeza. </a:t>
                      </a:r>
                      <a:r>
                        <a:rPr lang="pt-BR" sz="1500" u="none" strike="noStrike" dirty="0" smtClean="0">
                          <a:effectLst/>
                        </a:rPr>
                        <a:t>Verificar </a:t>
                      </a:r>
                      <a:r>
                        <a:rPr lang="pt-BR" sz="1500" u="none" strike="noStrike" dirty="0">
                          <a:effectLst/>
                        </a:rPr>
                        <a:t>se isto ocorre regularmente. Verificar se há estratégia para mitigar os riscos e efeitos ambientais.</a:t>
                      </a:r>
                      <a:endParaRPr lang="pt-BR" sz="1500" b="0" i="0" u="none" strike="noStrike" dirty="0">
                        <a:solidFill>
                          <a:srgbClr val="1F497D"/>
                        </a:solidFill>
                        <a:effectLst/>
                        <a:latin typeface="Arial"/>
                      </a:endParaRPr>
                    </a:p>
                  </a:txBody>
                  <a:tcPr marL="0" marR="0" marT="0" marB="0" anchor="ctr"/>
                </a:tc>
              </a:tr>
              <a:tr h="792904">
                <a:tc>
                  <a:txBody>
                    <a:bodyPr/>
                    <a:lstStyle/>
                    <a:p>
                      <a:pPr algn="just" fontAlgn="ctr"/>
                      <a:r>
                        <a:rPr lang="pt-BR" sz="1500" u="none" strike="noStrike" dirty="0" smtClean="0">
                          <a:effectLst/>
                        </a:rPr>
                        <a:t>2.4.2.2 Verificar </a:t>
                      </a:r>
                      <a:r>
                        <a:rPr lang="pt-BR" sz="1500" u="none" strike="noStrike" dirty="0">
                          <a:effectLst/>
                        </a:rPr>
                        <a:t>a aplicação de teste de opacidade aplicado por Organismo de Inspeção Veicular credenciado. A evidência aceitável será o teste de opacidade com laudo, Periodicidade semestral .</a:t>
                      </a:r>
                      <a:endParaRPr lang="pt-BR" sz="1500" b="0" i="0" u="none" strike="noStrike" dirty="0">
                        <a:solidFill>
                          <a:srgbClr val="1F497D"/>
                        </a:solidFill>
                        <a:effectLst/>
                        <a:latin typeface="Arial"/>
                      </a:endParaRPr>
                    </a:p>
                  </a:txBody>
                  <a:tcPr marL="0" marR="0" marT="0" marB="0" anchor="ctr"/>
                </a:tc>
              </a:tr>
              <a:tr h="634323">
                <a:tc>
                  <a:txBody>
                    <a:bodyPr/>
                    <a:lstStyle/>
                    <a:p>
                      <a:pPr algn="just" fontAlgn="ctr"/>
                      <a:r>
                        <a:rPr lang="pt-BR" sz="1500" u="none" strike="noStrike" dirty="0" smtClean="0">
                          <a:effectLst/>
                        </a:rPr>
                        <a:t>2.4.2.3 Verificar </a:t>
                      </a:r>
                      <a:r>
                        <a:rPr lang="pt-BR" sz="1500" u="none" strike="noStrike" dirty="0">
                          <a:effectLst/>
                        </a:rPr>
                        <a:t>registros dos procedimentos de controle de fumaça preta, se é parte da manutenção preventiva e se há medidas para corrigir desvios, quando se apresentam.</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53780106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01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7"/>
            <a:ext cx="9144000" cy="156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078204240"/>
              </p:ext>
            </p:extLst>
          </p:nvPr>
        </p:nvGraphicFramePr>
        <p:xfrm>
          <a:off x="1331640" y="2355726"/>
          <a:ext cx="4968552" cy="2070230"/>
        </p:xfrm>
        <a:graphic>
          <a:graphicData uri="http://schemas.openxmlformats.org/drawingml/2006/table">
            <a:tbl>
              <a:tblPr>
                <a:tableStyleId>{5C22544A-7EE6-4342-B048-85BDC9FD1C3A}</a:tableStyleId>
              </a:tblPr>
              <a:tblGrid>
                <a:gridCol w="4968552"/>
              </a:tblGrid>
              <a:tr h="744353">
                <a:tc>
                  <a:txBody>
                    <a:bodyPr/>
                    <a:lstStyle/>
                    <a:p>
                      <a:pPr algn="just" fontAlgn="ctr"/>
                      <a:r>
                        <a:rPr lang="pt-BR" sz="1600" u="none" strike="noStrike" dirty="0" smtClean="0">
                          <a:effectLst/>
                        </a:rPr>
                        <a:t>2.4.3.1  Verificar </a:t>
                      </a:r>
                      <a:r>
                        <a:rPr lang="pt-BR" sz="1600" u="none" strike="noStrike" dirty="0">
                          <a:effectLst/>
                        </a:rPr>
                        <a:t>em detalhes os acordos para disposição de resíduos e tratamento de efluentes, se atendem as exigências legais.</a:t>
                      </a:r>
                      <a:endParaRPr lang="pt-BR" sz="1600" b="0" i="0" u="none" strike="noStrike" dirty="0">
                        <a:solidFill>
                          <a:srgbClr val="1F497D"/>
                        </a:solidFill>
                        <a:effectLst/>
                        <a:latin typeface="Arial"/>
                      </a:endParaRPr>
                    </a:p>
                  </a:txBody>
                  <a:tcPr marL="0" marR="0" marT="0" marB="0" anchor="ctr"/>
                </a:tc>
              </a:tr>
              <a:tr h="558264">
                <a:tc>
                  <a:txBody>
                    <a:bodyPr/>
                    <a:lstStyle/>
                    <a:p>
                      <a:pPr algn="just" fontAlgn="ctr"/>
                      <a:r>
                        <a:rPr lang="pt-BR" sz="1600" u="none" strike="noStrike" dirty="0" smtClean="0">
                          <a:effectLst/>
                        </a:rPr>
                        <a:t>2.4.3.2  Verificar </a:t>
                      </a:r>
                      <a:r>
                        <a:rPr lang="pt-BR" sz="1600" u="none" strike="noStrike" dirty="0">
                          <a:effectLst/>
                        </a:rPr>
                        <a:t>os registros formais de destinação e disposição de resíduos.</a:t>
                      </a:r>
                      <a:endParaRPr lang="pt-BR" sz="1600" b="0" i="0" u="none" strike="noStrike" dirty="0">
                        <a:solidFill>
                          <a:srgbClr val="1F497D"/>
                        </a:solidFill>
                        <a:effectLst/>
                        <a:latin typeface="Arial"/>
                      </a:endParaRPr>
                    </a:p>
                  </a:txBody>
                  <a:tcPr marL="0" marR="0" marT="0" marB="0" anchor="ctr"/>
                </a:tc>
              </a:tr>
              <a:tr h="767613">
                <a:tc>
                  <a:txBody>
                    <a:bodyPr/>
                    <a:lstStyle/>
                    <a:p>
                      <a:pPr algn="just" fontAlgn="ctr"/>
                      <a:r>
                        <a:rPr lang="pt-BR" sz="1600" u="none" strike="noStrike" dirty="0" smtClean="0">
                          <a:effectLst/>
                        </a:rPr>
                        <a:t>2.4.3.3 Verificar </a:t>
                      </a:r>
                      <a:r>
                        <a:rPr lang="pt-BR" sz="1600" u="none" strike="noStrike" dirty="0">
                          <a:effectLst/>
                        </a:rPr>
                        <a:t>se há evidência documental de ações empreendidas para continuamente melhorar a redução de resíduos.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01542144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1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573391"/>
            <a:ext cx="9144000" cy="138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624276892"/>
              </p:ext>
            </p:extLst>
          </p:nvPr>
        </p:nvGraphicFramePr>
        <p:xfrm>
          <a:off x="107504" y="2050963"/>
          <a:ext cx="8856984" cy="2902252"/>
        </p:xfrm>
        <a:graphic>
          <a:graphicData uri="http://schemas.openxmlformats.org/drawingml/2006/table">
            <a:tbl>
              <a:tblPr>
                <a:tableStyleId>{5C22544A-7EE6-4342-B048-85BDC9FD1C3A}</a:tableStyleId>
              </a:tblPr>
              <a:tblGrid>
                <a:gridCol w="8856984"/>
              </a:tblGrid>
              <a:tr h="460051">
                <a:tc>
                  <a:txBody>
                    <a:bodyPr/>
                    <a:lstStyle/>
                    <a:p>
                      <a:pPr algn="just" fontAlgn="ctr"/>
                      <a:r>
                        <a:rPr lang="pt-BR" sz="1500" u="none" strike="noStrike" dirty="0" smtClean="0">
                          <a:effectLst/>
                        </a:rPr>
                        <a:t>2.4.3.4   Verificar </a:t>
                      </a:r>
                      <a:r>
                        <a:rPr lang="pt-BR" sz="1500" u="none" strike="noStrike" dirty="0">
                          <a:effectLst/>
                        </a:rPr>
                        <a:t>se o local de disposição possui autorização ambiental  para  a forma  de destino final autorizado</a:t>
                      </a:r>
                      <a:endParaRPr lang="pt-BR" sz="1500" b="0" i="0" u="none" strike="noStrike" dirty="0">
                        <a:solidFill>
                          <a:srgbClr val="1F497D"/>
                        </a:solidFill>
                        <a:effectLst/>
                        <a:latin typeface="Arial"/>
                      </a:endParaRPr>
                    </a:p>
                  </a:txBody>
                  <a:tcPr marL="0" marR="0" marT="0" marB="0" anchor="ctr"/>
                </a:tc>
              </a:tr>
              <a:tr h="613401">
                <a:tc>
                  <a:txBody>
                    <a:bodyPr/>
                    <a:lstStyle/>
                    <a:p>
                      <a:pPr algn="just" fontAlgn="ctr"/>
                      <a:r>
                        <a:rPr lang="pt-BR" sz="1500" u="none" strike="noStrike" dirty="0" smtClean="0">
                          <a:effectLst/>
                        </a:rPr>
                        <a:t>2.4.3.5</a:t>
                      </a:r>
                      <a:r>
                        <a:rPr lang="pt-BR" sz="1500" u="none" strike="noStrike" baseline="0" dirty="0" smtClean="0">
                          <a:effectLst/>
                        </a:rPr>
                        <a:t>   </a:t>
                      </a:r>
                      <a:r>
                        <a:rPr lang="pt-BR" sz="1500" u="none" strike="noStrike" dirty="0" smtClean="0">
                          <a:effectLst/>
                        </a:rPr>
                        <a:t>Buscar </a:t>
                      </a:r>
                      <a:r>
                        <a:rPr lang="pt-BR" sz="1500" u="none" strike="noStrike" dirty="0">
                          <a:effectLst/>
                        </a:rPr>
                        <a:t>evidências de acordos escritos ou contratos entre a prestadora de  serviços e o local de disposição, especificando o modo de disposição.</a:t>
                      </a:r>
                      <a:endParaRPr lang="pt-BR" sz="1500" b="0" i="0" u="none" strike="noStrike" dirty="0">
                        <a:solidFill>
                          <a:srgbClr val="1F497D"/>
                        </a:solidFill>
                        <a:effectLst/>
                        <a:latin typeface="Arial"/>
                      </a:endParaRPr>
                    </a:p>
                  </a:txBody>
                  <a:tcPr marL="0" marR="0" marT="0" marB="0" anchor="ctr"/>
                </a:tc>
              </a:tr>
              <a:tr h="1686854">
                <a:tc>
                  <a:txBody>
                    <a:bodyPr/>
                    <a:lstStyle/>
                    <a:p>
                      <a:pPr algn="just" fontAlgn="ctr"/>
                      <a:endParaRPr lang="pt-BR" sz="1500" u="none" strike="noStrike" dirty="0" smtClean="0">
                        <a:effectLst/>
                      </a:endParaRPr>
                    </a:p>
                    <a:p>
                      <a:pPr algn="just" fontAlgn="ctr"/>
                      <a:r>
                        <a:rPr lang="pt-BR" sz="1500" u="none" strike="noStrike" dirty="0" smtClean="0">
                          <a:effectLst/>
                        </a:rPr>
                        <a:t>2.4.3.6 Buscar </a:t>
                      </a:r>
                      <a:r>
                        <a:rPr lang="pt-BR" sz="1500" u="none" strike="noStrike" dirty="0">
                          <a:effectLst/>
                        </a:rPr>
                        <a:t>evidências de que a  preocupação começa com  a redução de geração de resíduos, que esta preocupação está apoiada em ações de um programa contínuo para reduções, com medidas e planos de curto e médio prazo e que contemple elementos tais como: a)  renunciar  a consumos que podem ser sacrificados; b) consumir materiais mais eficientes ecologicamente;  c) consumir somente o necessário, estoques mínimos de bens encontrados facilmente no mercado; d)  adotar medidas de controle e manutenção efetivas para melhor durabilidade de bens como pneus, baterias automotivas, lâmpadas das instalações; e) promover reaproveitamento de materiais nas manutenções prediais e onde for aplicável. </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60285925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22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0418"/>
            <a:ext cx="91440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466966682"/>
              </p:ext>
            </p:extLst>
          </p:nvPr>
        </p:nvGraphicFramePr>
        <p:xfrm>
          <a:off x="89757" y="2139702"/>
          <a:ext cx="8964487" cy="2886988"/>
        </p:xfrm>
        <a:graphic>
          <a:graphicData uri="http://schemas.openxmlformats.org/drawingml/2006/table">
            <a:tbl>
              <a:tblPr>
                <a:tableStyleId>{5C22544A-7EE6-4342-B048-85BDC9FD1C3A}</a:tableStyleId>
              </a:tblPr>
              <a:tblGrid>
                <a:gridCol w="8964487"/>
              </a:tblGrid>
              <a:tr h="1451051">
                <a:tc>
                  <a:txBody>
                    <a:bodyPr/>
                    <a:lstStyle/>
                    <a:p>
                      <a:pPr algn="just" fontAlgn="ctr"/>
                      <a:r>
                        <a:rPr lang="pt-BR" sz="1500" u="none" strike="noStrike" dirty="0" smtClean="0">
                          <a:effectLst/>
                        </a:rPr>
                        <a:t>2.4.4.1a   Buscar </a:t>
                      </a:r>
                      <a:r>
                        <a:rPr lang="pt-BR" sz="1500" u="none" strike="noStrike" dirty="0">
                          <a:effectLst/>
                        </a:rPr>
                        <a:t>evidências de que na seleção de equipamentos de transporte  há preocupação com estanqueidade dos sistemas de carga/descarga,  sobretudo no transporte à granel , seleção de equipamentos de transferência adequados, como </a:t>
                      </a:r>
                      <a:r>
                        <a:rPr lang="pt-BR" sz="1500" u="none" strike="noStrike" dirty="0" err="1">
                          <a:effectLst/>
                        </a:rPr>
                        <a:t>mangotes</a:t>
                      </a:r>
                      <a:r>
                        <a:rPr lang="pt-BR" sz="1500" u="none" strike="noStrike" dirty="0">
                          <a:effectLst/>
                        </a:rPr>
                        <a:t> ou dispositivos de descarga inspecionados e sem vazamentos. Se após o carregamento é feito um pós </a:t>
                      </a:r>
                      <a:r>
                        <a:rPr lang="pt-BR" sz="1500" u="none" strike="noStrike" dirty="0" err="1">
                          <a:effectLst/>
                        </a:rPr>
                        <a:t>check</a:t>
                      </a:r>
                      <a:r>
                        <a:rPr lang="pt-BR" sz="1500" u="none" strike="noStrike" dirty="0">
                          <a:effectLst/>
                        </a:rPr>
                        <a:t> </a:t>
                      </a:r>
                      <a:r>
                        <a:rPr lang="pt-BR" sz="1500" u="none" strike="noStrike" dirty="0" err="1">
                          <a:effectLst/>
                        </a:rPr>
                        <a:t>list</a:t>
                      </a:r>
                      <a:r>
                        <a:rPr lang="pt-BR" sz="1500" u="none" strike="noStrike" dirty="0">
                          <a:effectLst/>
                        </a:rPr>
                        <a:t> para detecção de eventuais vazamentos ou risco potencial de ocorrência. Nos produtos embalados os </a:t>
                      </a:r>
                      <a:r>
                        <a:rPr lang="pt-BR" sz="1500" u="none" strike="noStrike" dirty="0" err="1" smtClean="0">
                          <a:effectLst/>
                        </a:rPr>
                        <a:t>paletes</a:t>
                      </a:r>
                      <a:r>
                        <a:rPr lang="pt-BR" sz="1500" u="none" strike="noStrike" dirty="0" smtClean="0">
                          <a:effectLst/>
                        </a:rPr>
                        <a:t> </a:t>
                      </a:r>
                      <a:r>
                        <a:rPr lang="pt-BR" sz="1500" u="none" strike="noStrike" dirty="0">
                          <a:effectLst/>
                        </a:rPr>
                        <a:t>devem ser vistoriados antes de entrar na operação e evitar danos aos produtos.</a:t>
                      </a:r>
                      <a:endParaRPr lang="pt-BR" sz="1500" b="0" i="0" u="none" strike="noStrike" dirty="0">
                        <a:solidFill>
                          <a:srgbClr val="1F497D"/>
                        </a:solidFill>
                        <a:effectLst/>
                        <a:latin typeface="Arial"/>
                      </a:endParaRPr>
                    </a:p>
                  </a:txBody>
                  <a:tcPr marL="0" marR="0" marT="0" marB="0" anchor="ctr"/>
                </a:tc>
              </a:tr>
              <a:tr h="1435937">
                <a:tc>
                  <a:txBody>
                    <a:bodyPr/>
                    <a:lstStyle/>
                    <a:p>
                      <a:pPr algn="just" fontAlgn="ctr"/>
                      <a:r>
                        <a:rPr lang="pt-BR" sz="1500" u="none" strike="noStrike" dirty="0" smtClean="0">
                          <a:effectLst/>
                        </a:rPr>
                        <a:t>2.4.4.1b  O </a:t>
                      </a:r>
                      <a:r>
                        <a:rPr lang="pt-BR" sz="1500" u="none" strike="noStrike" dirty="0">
                          <a:effectLst/>
                        </a:rPr>
                        <a:t>programa de treinamento das pessoas envolvidas nas operações deve prever precauções contra derrames e quedas de volumes durante o manuseio,  correto modo de abrir e fechar válvulas nos  equipamentos de transporte á granel,  verificação de aberto/fechado das válvulas e drenos. Vistoria pós carregamento incluindo  inspeção das embalagens, amarração, fixação e distribuição  de cargas na carroçaria..</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293600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Retângulo 1"/>
          <p:cNvSpPr>
            <a:spLocks noChangeArrowheads="1"/>
          </p:cNvSpPr>
          <p:nvPr/>
        </p:nvSpPr>
        <p:spPr bwMode="auto">
          <a:xfrm>
            <a:off x="755575" y="1131590"/>
            <a:ext cx="7776864" cy="79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ts val="2863"/>
              </a:lnSpc>
            </a:pPr>
            <a:r>
              <a:rPr lang="pt-BR" sz="2000" b="0" dirty="0" smtClean="0">
                <a:solidFill>
                  <a:schemeClr val="tx2"/>
                </a:solidFill>
              </a:rPr>
              <a:t>“</a:t>
            </a:r>
            <a:r>
              <a:rPr lang="pt-BR" b="0" dirty="0">
                <a:solidFill>
                  <a:schemeClr val="tx2">
                    <a:lumMod val="50000"/>
                  </a:schemeClr>
                </a:solidFill>
                <a:latin typeface="Times New Roman" pitchFamily="18" charset="0"/>
                <a:cs typeface="Times New Roman" pitchFamily="18" charset="0"/>
              </a:rPr>
              <a:t>Caminhão-trator   : veículo automotor equipado com 5.a roda destinado a tracionar um implemento rodoviário. “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76747"/>
            <a:ext cx="2485370" cy="2201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2070924"/>
            <a:ext cx="2389559" cy="227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2"/>
          <p:cNvSpPr txBox="1">
            <a:spLocks noChangeArrowheads="1"/>
          </p:cNvSpPr>
          <p:nvPr/>
        </p:nvSpPr>
        <p:spPr bwMode="auto">
          <a:xfrm>
            <a:off x="1115617" y="4377883"/>
            <a:ext cx="5917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sz="1600" b="0" dirty="0" smtClean="0">
                <a:solidFill>
                  <a:schemeClr val="tx2">
                    <a:lumMod val="50000"/>
                  </a:schemeClr>
                </a:solidFill>
              </a:rPr>
              <a:t>Cavalo trator simples                              cavalo trator </a:t>
            </a:r>
            <a:r>
              <a:rPr lang="pt-BR" sz="1600" b="0" dirty="0" err="1" smtClean="0">
                <a:solidFill>
                  <a:schemeClr val="tx2">
                    <a:lumMod val="50000"/>
                  </a:schemeClr>
                </a:solidFill>
              </a:rPr>
              <a:t>truckado</a:t>
            </a:r>
            <a:endParaRPr lang="pt-BR" sz="1600" b="0" dirty="0">
              <a:solidFill>
                <a:schemeClr val="tx2">
                  <a:lumMod val="50000"/>
                </a:schemeClr>
              </a:solidFill>
            </a:endParaRPr>
          </a:p>
        </p:txBody>
      </p:sp>
      <p:sp>
        <p:nvSpPr>
          <p:cNvPr id="8" name="CaixaDeTexto 7"/>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53966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32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 y="560418"/>
            <a:ext cx="9144000" cy="44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5" y="987574"/>
            <a:ext cx="914400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237037497"/>
              </p:ext>
            </p:extLst>
          </p:nvPr>
        </p:nvGraphicFramePr>
        <p:xfrm>
          <a:off x="1230219" y="2471562"/>
          <a:ext cx="5069973" cy="2447116"/>
        </p:xfrm>
        <a:graphic>
          <a:graphicData uri="http://schemas.openxmlformats.org/drawingml/2006/table">
            <a:tbl>
              <a:tblPr>
                <a:tableStyleId>{5C22544A-7EE6-4342-B048-85BDC9FD1C3A}</a:tableStyleId>
              </a:tblPr>
              <a:tblGrid>
                <a:gridCol w="5069973"/>
              </a:tblGrid>
              <a:tr h="496396">
                <a:tc>
                  <a:txBody>
                    <a:bodyPr/>
                    <a:lstStyle/>
                    <a:p>
                      <a:pPr algn="just" fontAlgn="ctr"/>
                      <a:r>
                        <a:rPr lang="pt-BR" sz="1600" u="none" strike="noStrike" dirty="0" smtClean="0">
                          <a:effectLst/>
                        </a:rPr>
                        <a:t>2.4.4.1c</a:t>
                      </a:r>
                      <a:r>
                        <a:rPr lang="pt-BR" sz="1600" u="none" strike="noStrike" baseline="0" dirty="0" smtClean="0">
                          <a:effectLst/>
                        </a:rPr>
                        <a:t>  </a:t>
                      </a:r>
                      <a:r>
                        <a:rPr lang="pt-BR" sz="1600" u="none" strike="noStrike" dirty="0" smtClean="0">
                          <a:effectLst/>
                        </a:rPr>
                        <a:t>Procurar </a:t>
                      </a:r>
                      <a:r>
                        <a:rPr lang="pt-BR" sz="1600" u="none" strike="noStrike" dirty="0">
                          <a:effectLst/>
                        </a:rPr>
                        <a:t>evidencia de um programa proativo para minimizar derramamentos e suas </a:t>
                      </a:r>
                      <a:r>
                        <a:rPr lang="pt-BR" sz="1600" u="none" strike="noStrike" dirty="0" smtClean="0">
                          <a:effectLst/>
                        </a:rPr>
                        <a:t>consequências</a:t>
                      </a:r>
                      <a:r>
                        <a:rPr lang="pt-BR" sz="1600" u="none" strike="noStrike" dirty="0">
                          <a:effectLst/>
                        </a:rPr>
                        <a:t>.</a:t>
                      </a:r>
                      <a:endParaRPr lang="pt-BR" sz="1600" b="0" i="0" u="none" strike="noStrike" dirty="0">
                        <a:solidFill>
                          <a:srgbClr val="1F497D"/>
                        </a:solidFill>
                        <a:effectLst/>
                        <a:latin typeface="Arial"/>
                      </a:endParaRPr>
                    </a:p>
                  </a:txBody>
                  <a:tcPr marL="0" marR="0" marT="0" marB="0" anchor="ctr"/>
                </a:tc>
              </a:tr>
              <a:tr h="1034158">
                <a:tc>
                  <a:txBody>
                    <a:bodyPr/>
                    <a:lstStyle/>
                    <a:p>
                      <a:pPr algn="just" fontAlgn="ctr"/>
                      <a:r>
                        <a:rPr lang="pt-BR" sz="1600" u="none" strike="noStrike" dirty="0" smtClean="0">
                          <a:effectLst/>
                        </a:rPr>
                        <a:t>2.4.4.1d  Buscar </a:t>
                      </a:r>
                      <a:r>
                        <a:rPr lang="pt-BR" sz="1600" u="none" strike="noStrike" dirty="0">
                          <a:effectLst/>
                        </a:rPr>
                        <a:t>evidências de que o Plano de Emergência contempla medidas de contenção de vazamentos com ações emergenciais, incluindo definição de </a:t>
                      </a:r>
                      <a:r>
                        <a:rPr lang="pt-BR" sz="1600" u="none" strike="noStrike" dirty="0" smtClean="0">
                          <a:effectLst/>
                        </a:rPr>
                        <a:t>responsabilidade </a:t>
                      </a:r>
                      <a:r>
                        <a:rPr lang="pt-BR" sz="1600" u="none" strike="noStrike" dirty="0">
                          <a:effectLst/>
                        </a:rPr>
                        <a:t>e  métodos de recolhimento e limpeza de produtos eventualmente vazados durante o transporte ou em caso de acidentes.</a:t>
                      </a:r>
                      <a:endParaRPr lang="pt-BR" sz="1600" b="0" i="0" u="none" strike="noStrike" dirty="0">
                        <a:solidFill>
                          <a:srgbClr val="1F497D"/>
                        </a:solidFill>
                        <a:effectLst/>
                        <a:latin typeface="Arial"/>
                      </a:endParaRPr>
                    </a:p>
                  </a:txBody>
                  <a:tcPr marL="0" marR="0" marT="0" marB="0" anchor="ctr"/>
                </a:tc>
              </a:tr>
              <a:tr h="413663">
                <a:tc>
                  <a:txBody>
                    <a:bodyPr/>
                    <a:lstStyle/>
                    <a:p>
                      <a:pPr algn="just" fontAlgn="ctr"/>
                      <a:r>
                        <a:rPr lang="pt-BR" sz="1600" u="none" strike="noStrike" dirty="0" smtClean="0">
                          <a:effectLst/>
                        </a:rPr>
                        <a:t>2.4.4.1e Buscar </a:t>
                      </a:r>
                      <a:r>
                        <a:rPr lang="pt-BR" sz="1600" u="none" strike="noStrike" dirty="0">
                          <a:effectLst/>
                        </a:rPr>
                        <a:t>evidências de existência de PAM - Plano de Auxílio Mútuo.</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34256002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42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0418"/>
            <a:ext cx="9144001" cy="186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238604761"/>
              </p:ext>
            </p:extLst>
          </p:nvPr>
        </p:nvGraphicFramePr>
        <p:xfrm>
          <a:off x="1331641" y="2454638"/>
          <a:ext cx="4968551" cy="2292922"/>
        </p:xfrm>
        <a:graphic>
          <a:graphicData uri="http://schemas.openxmlformats.org/drawingml/2006/table">
            <a:tbl>
              <a:tblPr>
                <a:tableStyleId>{5C22544A-7EE6-4342-B048-85BDC9FD1C3A}</a:tableStyleId>
              </a:tblPr>
              <a:tblGrid>
                <a:gridCol w="4968551"/>
              </a:tblGrid>
              <a:tr h="646616">
                <a:tc>
                  <a:txBody>
                    <a:bodyPr/>
                    <a:lstStyle/>
                    <a:p>
                      <a:pPr algn="just" fontAlgn="ctr"/>
                      <a:r>
                        <a:rPr lang="pt-BR" sz="1600" u="none" strike="noStrike" dirty="0" smtClean="0">
                          <a:effectLst/>
                        </a:rPr>
                        <a:t>2.5.1.1a  Verificar </a:t>
                      </a:r>
                      <a:r>
                        <a:rPr lang="pt-BR" sz="1600" u="none" strike="noStrike" dirty="0">
                          <a:effectLst/>
                        </a:rPr>
                        <a:t>se são definidos e documentados critérios para subcontratação de longo prazo, conforme itens abaixo.</a:t>
                      </a:r>
                      <a:endParaRPr lang="pt-BR" sz="1600" b="0" i="0" u="none" strike="noStrike" dirty="0">
                        <a:solidFill>
                          <a:srgbClr val="1F497D"/>
                        </a:solidFill>
                        <a:effectLst/>
                        <a:latin typeface="Arial"/>
                      </a:endParaRPr>
                    </a:p>
                  </a:txBody>
                  <a:tcPr marL="0" marR="0" marT="0" marB="0" anchor="ctr"/>
                </a:tc>
              </a:tr>
              <a:tr h="886788">
                <a:tc>
                  <a:txBody>
                    <a:bodyPr/>
                    <a:lstStyle/>
                    <a:p>
                      <a:pPr algn="just" fontAlgn="ctr"/>
                      <a:r>
                        <a:rPr lang="pt-BR" sz="1600" u="none" strike="noStrike" dirty="0" smtClean="0">
                          <a:effectLst/>
                        </a:rPr>
                        <a:t>2.5.1.1b  Verificar </a:t>
                      </a:r>
                      <a:r>
                        <a:rPr lang="pt-BR" sz="1600" u="none" strike="noStrike" dirty="0">
                          <a:effectLst/>
                        </a:rPr>
                        <a:t>se são definidos e documentados critérios para subcontratação de curto prazo, inclusive serviços esporádicos (spot), conforme itens abaixo.</a:t>
                      </a:r>
                      <a:endParaRPr lang="pt-BR" sz="1600" b="0" i="0" u="none" strike="noStrike" dirty="0">
                        <a:solidFill>
                          <a:srgbClr val="1F497D"/>
                        </a:solidFill>
                        <a:effectLst/>
                        <a:latin typeface="Arial"/>
                      </a:endParaRPr>
                    </a:p>
                  </a:txBody>
                  <a:tcPr marL="0" marR="0" marT="0" marB="0" anchor="ctr"/>
                </a:tc>
              </a:tr>
              <a:tr h="759518">
                <a:tc>
                  <a:txBody>
                    <a:bodyPr/>
                    <a:lstStyle/>
                    <a:p>
                      <a:pPr algn="just" fontAlgn="ctr"/>
                      <a:r>
                        <a:rPr lang="pt-BR" sz="1600" u="none" strike="noStrike" dirty="0" smtClean="0">
                          <a:effectLst/>
                        </a:rPr>
                        <a:t>2.5.1.1c Verificar </a:t>
                      </a:r>
                      <a:r>
                        <a:rPr lang="pt-BR" sz="1600" u="none" strike="noStrike" dirty="0">
                          <a:effectLst/>
                        </a:rPr>
                        <a:t>se são definidos  indicadores de desempenho  para os subcontratados e se ocorrem reuniões periódicas de avaliação..</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28307680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52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 y="531868"/>
            <a:ext cx="9145556"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2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 y="946206"/>
            <a:ext cx="9155900" cy="140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487495539"/>
              </p:ext>
            </p:extLst>
          </p:nvPr>
        </p:nvGraphicFramePr>
        <p:xfrm>
          <a:off x="251521" y="2463738"/>
          <a:ext cx="8712967" cy="2454940"/>
        </p:xfrm>
        <a:graphic>
          <a:graphicData uri="http://schemas.openxmlformats.org/drawingml/2006/table">
            <a:tbl>
              <a:tblPr>
                <a:tableStyleId>{5C22544A-7EE6-4342-B048-85BDC9FD1C3A}</a:tableStyleId>
              </a:tblPr>
              <a:tblGrid>
                <a:gridCol w="8712967"/>
              </a:tblGrid>
              <a:tr h="633293">
                <a:tc>
                  <a:txBody>
                    <a:bodyPr/>
                    <a:lstStyle/>
                    <a:p>
                      <a:pPr algn="just" fontAlgn="ctr"/>
                      <a:r>
                        <a:rPr lang="pt-BR" sz="1600" u="none" strike="noStrike" dirty="0" smtClean="0">
                          <a:effectLst/>
                        </a:rPr>
                        <a:t>2.5.1.1.d  Verificar </a:t>
                      </a:r>
                      <a:r>
                        <a:rPr lang="pt-BR" sz="1600" u="none" strike="noStrike" dirty="0">
                          <a:effectLst/>
                        </a:rPr>
                        <a:t>se é definido o processo seletivo para motoristas e programa de treinamento coerente com os processos do quadro próprio.</a:t>
                      </a:r>
                      <a:endParaRPr lang="pt-BR" sz="1600" b="0" i="0" u="none" strike="noStrike" dirty="0">
                        <a:solidFill>
                          <a:srgbClr val="1F497D"/>
                        </a:solidFill>
                        <a:effectLst/>
                        <a:latin typeface="Arial"/>
                      </a:endParaRPr>
                    </a:p>
                  </a:txBody>
                  <a:tcPr marL="0" marR="0" marT="0" marB="0" anchor="ctr"/>
                </a:tc>
              </a:tr>
              <a:tr h="536436">
                <a:tc>
                  <a:txBody>
                    <a:bodyPr/>
                    <a:lstStyle/>
                    <a:p>
                      <a:pPr algn="just" fontAlgn="ctr"/>
                      <a:r>
                        <a:rPr lang="pt-BR" sz="1600" u="none" strike="noStrike" dirty="0" smtClean="0">
                          <a:effectLst/>
                        </a:rPr>
                        <a:t>2.5.1.1.e   Verificar </a:t>
                      </a:r>
                      <a:r>
                        <a:rPr lang="pt-BR" sz="1600" u="none" strike="noStrike" dirty="0">
                          <a:effectLst/>
                        </a:rPr>
                        <a:t>se estes dois treinamentos obrigatórios estão sendo atendidos pelos subcontratados.</a:t>
                      </a:r>
                      <a:endParaRPr lang="pt-BR" sz="1600" b="0" i="0" u="none" strike="noStrike" dirty="0">
                        <a:solidFill>
                          <a:srgbClr val="1F497D"/>
                        </a:solidFill>
                        <a:effectLst/>
                        <a:latin typeface="Arial"/>
                      </a:endParaRPr>
                    </a:p>
                  </a:txBody>
                  <a:tcPr marL="0" marR="0" marT="0" marB="0" anchor="ctr"/>
                </a:tc>
              </a:tr>
              <a:tr h="670545">
                <a:tc>
                  <a:txBody>
                    <a:bodyPr/>
                    <a:lstStyle/>
                    <a:p>
                      <a:pPr algn="just" fontAlgn="ctr"/>
                      <a:r>
                        <a:rPr lang="pt-BR" sz="1600" u="none" strike="noStrike" dirty="0" smtClean="0">
                          <a:effectLst/>
                        </a:rPr>
                        <a:t>2.5.1.1.f</a:t>
                      </a:r>
                      <a:r>
                        <a:rPr lang="pt-BR" sz="1600" u="none" strike="noStrike" baseline="0" dirty="0" smtClean="0">
                          <a:effectLst/>
                        </a:rPr>
                        <a:t>    </a:t>
                      </a:r>
                      <a:r>
                        <a:rPr lang="pt-BR" sz="1600" u="none" strike="noStrike" dirty="0" smtClean="0">
                          <a:effectLst/>
                        </a:rPr>
                        <a:t>Buscar </a:t>
                      </a:r>
                      <a:r>
                        <a:rPr lang="pt-BR" sz="1600" u="none" strike="noStrike" dirty="0">
                          <a:effectLst/>
                        </a:rPr>
                        <a:t>evidências de que os motoristas subcontratados são geridos por um código disciplinar ou de conduta coerente com o código do quadro próprio.</a:t>
                      </a:r>
                      <a:endParaRPr lang="pt-BR" sz="1600" b="0" i="0" u="none" strike="noStrike" dirty="0">
                        <a:solidFill>
                          <a:srgbClr val="1F497D"/>
                        </a:solidFill>
                        <a:effectLst/>
                        <a:latin typeface="Arial"/>
                      </a:endParaRPr>
                    </a:p>
                  </a:txBody>
                  <a:tcPr marL="0" marR="0" marT="0" marB="0" anchor="ctr"/>
                </a:tc>
              </a:tr>
              <a:tr h="614666">
                <a:tc>
                  <a:txBody>
                    <a:bodyPr/>
                    <a:lstStyle/>
                    <a:p>
                      <a:pPr algn="just" fontAlgn="ctr"/>
                      <a:r>
                        <a:rPr lang="pt-BR" sz="1600" u="none" strike="noStrike" dirty="0" smtClean="0">
                          <a:effectLst/>
                        </a:rPr>
                        <a:t>2.5.1.1g Verificar </a:t>
                      </a:r>
                      <a:r>
                        <a:rPr lang="pt-BR" sz="1600" u="none" strike="noStrike" dirty="0">
                          <a:effectLst/>
                        </a:rPr>
                        <a:t>programas documentados de </a:t>
                      </a:r>
                      <a:r>
                        <a:rPr lang="pt-BR" sz="1600" u="none" strike="noStrike" dirty="0" smtClean="0">
                          <a:effectLst/>
                        </a:rPr>
                        <a:t>especificação </a:t>
                      </a:r>
                      <a:r>
                        <a:rPr lang="pt-BR" sz="1600" u="none" strike="noStrike" dirty="0">
                          <a:effectLst/>
                        </a:rPr>
                        <a:t>e manutenção preventiva, deve ser conforme  definido em 2.2.1.2</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28168806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 y="501228"/>
            <a:ext cx="9145556"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3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 y="915566"/>
            <a:ext cx="9138052"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964012520"/>
              </p:ext>
            </p:extLst>
          </p:nvPr>
        </p:nvGraphicFramePr>
        <p:xfrm>
          <a:off x="279984" y="2355727"/>
          <a:ext cx="8684504" cy="2495598"/>
        </p:xfrm>
        <a:graphic>
          <a:graphicData uri="http://schemas.openxmlformats.org/drawingml/2006/table">
            <a:tbl>
              <a:tblPr>
                <a:tableStyleId>{5C22544A-7EE6-4342-B048-85BDC9FD1C3A}</a:tableStyleId>
              </a:tblPr>
              <a:tblGrid>
                <a:gridCol w="8684504"/>
              </a:tblGrid>
              <a:tr h="803168">
                <a:tc>
                  <a:txBody>
                    <a:bodyPr/>
                    <a:lstStyle/>
                    <a:p>
                      <a:pPr algn="just" fontAlgn="ctr"/>
                      <a:r>
                        <a:rPr lang="pt-BR" sz="1600" u="none" strike="noStrike" dirty="0" smtClean="0">
                          <a:effectLst/>
                        </a:rPr>
                        <a:t>2.5.1.1h  Buscar </a:t>
                      </a:r>
                      <a:r>
                        <a:rPr lang="pt-BR" sz="1600" u="none" strike="noStrike" dirty="0">
                          <a:effectLst/>
                        </a:rPr>
                        <a:t>evidências de que os equipamentos de segurança são colocados à disposição da operação, em perfeitas condições de uso  e são regularmente utilizados pelo pessoal envolvido nas operações.</a:t>
                      </a:r>
                      <a:endParaRPr lang="pt-BR" sz="1600" b="0" i="0" u="none" strike="noStrike" dirty="0">
                        <a:solidFill>
                          <a:srgbClr val="1F497D"/>
                        </a:solidFill>
                        <a:effectLst/>
                        <a:latin typeface="Arial"/>
                      </a:endParaRPr>
                    </a:p>
                  </a:txBody>
                  <a:tcPr marL="0" marR="0" marT="0" marB="0" anchor="ctr"/>
                </a:tc>
              </a:tr>
              <a:tr h="602375">
                <a:tc>
                  <a:txBody>
                    <a:bodyPr/>
                    <a:lstStyle/>
                    <a:p>
                      <a:pPr algn="just" fontAlgn="ctr"/>
                      <a:r>
                        <a:rPr lang="pt-BR" sz="1600" u="none" strike="noStrike" dirty="0" smtClean="0">
                          <a:effectLst/>
                        </a:rPr>
                        <a:t>2.5.1.1i     Verificar </a:t>
                      </a:r>
                      <a:r>
                        <a:rPr lang="pt-BR" sz="1600" u="none" strike="noStrike" dirty="0">
                          <a:effectLst/>
                        </a:rPr>
                        <a:t>se o contrato exige  tratamento de não conformidades abertas pela contratante .</a:t>
                      </a:r>
                      <a:endParaRPr lang="pt-BR" sz="1600" b="0" i="0" u="none" strike="noStrike" dirty="0">
                        <a:solidFill>
                          <a:srgbClr val="1F497D"/>
                        </a:solidFill>
                        <a:effectLst/>
                        <a:latin typeface="Arial"/>
                      </a:endParaRPr>
                    </a:p>
                  </a:txBody>
                  <a:tcPr marL="0" marR="0" marT="0" marB="0" anchor="ctr"/>
                </a:tc>
              </a:tr>
              <a:tr h="602375">
                <a:tc>
                  <a:txBody>
                    <a:bodyPr/>
                    <a:lstStyle/>
                    <a:p>
                      <a:pPr algn="just" fontAlgn="ctr"/>
                      <a:r>
                        <a:rPr lang="pt-BR" sz="1600" u="none" strike="noStrike" dirty="0" smtClean="0">
                          <a:effectLst/>
                        </a:rPr>
                        <a:t>2.5.1.1j   Verificar </a:t>
                      </a:r>
                      <a:r>
                        <a:rPr lang="pt-BR" sz="1600" u="none" strike="noStrike" dirty="0">
                          <a:effectLst/>
                        </a:rPr>
                        <a:t>se o contrato define  instruções para limpeza de tanques e locais onde devem ser realizadas.</a:t>
                      </a:r>
                      <a:endParaRPr lang="pt-BR" sz="1600" b="0" i="0" u="none" strike="noStrike" dirty="0">
                        <a:solidFill>
                          <a:srgbClr val="1F497D"/>
                        </a:solidFill>
                        <a:effectLst/>
                        <a:latin typeface="Arial"/>
                      </a:endParaRPr>
                    </a:p>
                  </a:txBody>
                  <a:tcPr marL="0" marR="0" marT="0" marB="0" anchor="ctr"/>
                </a:tc>
              </a:tr>
              <a:tr h="454208">
                <a:tc>
                  <a:txBody>
                    <a:bodyPr/>
                    <a:lstStyle/>
                    <a:p>
                      <a:pPr algn="just" fontAlgn="ctr"/>
                      <a:r>
                        <a:rPr lang="pt-BR" sz="1600" u="none" strike="noStrike" dirty="0" smtClean="0">
                          <a:effectLst/>
                        </a:rPr>
                        <a:t>2.5.1.1k Verificar </a:t>
                      </a:r>
                      <a:r>
                        <a:rPr lang="pt-BR" sz="1600" u="none" strike="noStrike" dirty="0">
                          <a:effectLst/>
                        </a:rPr>
                        <a:t>se o contrato define os mesmos critérios do item 2.2.3 são aplicados aos subcontratados.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80453383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 y="560418"/>
            <a:ext cx="9145556"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3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949629"/>
            <a:ext cx="9144001" cy="136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52409865"/>
              </p:ext>
            </p:extLst>
          </p:nvPr>
        </p:nvGraphicFramePr>
        <p:xfrm>
          <a:off x="251520" y="2383160"/>
          <a:ext cx="8712968" cy="2562952"/>
        </p:xfrm>
        <a:graphic>
          <a:graphicData uri="http://schemas.openxmlformats.org/drawingml/2006/table">
            <a:tbl>
              <a:tblPr>
                <a:tableStyleId>{5C22544A-7EE6-4342-B048-85BDC9FD1C3A}</a:tableStyleId>
              </a:tblPr>
              <a:tblGrid>
                <a:gridCol w="8712968"/>
              </a:tblGrid>
              <a:tr h="909251">
                <a:tc>
                  <a:txBody>
                    <a:bodyPr/>
                    <a:lstStyle/>
                    <a:p>
                      <a:pPr algn="just" fontAlgn="ctr"/>
                      <a:r>
                        <a:rPr lang="pt-BR" sz="1400" u="none" strike="noStrike" dirty="0" smtClean="0">
                          <a:effectLst/>
                        </a:rPr>
                        <a:t>2.5.1.1l</a:t>
                      </a:r>
                      <a:r>
                        <a:rPr lang="pt-BR" sz="1400" u="none" strike="noStrike" baseline="0" dirty="0" smtClean="0">
                          <a:effectLst/>
                        </a:rPr>
                        <a:t>    </a:t>
                      </a:r>
                      <a:r>
                        <a:rPr lang="pt-BR" sz="1400" u="none" strike="noStrike" dirty="0" smtClean="0">
                          <a:effectLst/>
                        </a:rPr>
                        <a:t>Nos </a:t>
                      </a:r>
                      <a:r>
                        <a:rPr lang="pt-BR" sz="1400" u="none" strike="noStrike" dirty="0">
                          <a:effectLst/>
                        </a:rPr>
                        <a:t>contratos de subcontratação devem constar que a Contratante é a responsável pela investigação , análise e relatório de incidentes/acidentes, com base nos dados, informações e documentos fornecidos pela subcontratada.</a:t>
                      </a:r>
                      <a:endParaRPr lang="pt-BR" sz="1400" b="0" i="0" u="none" strike="noStrike" dirty="0">
                        <a:solidFill>
                          <a:srgbClr val="1F497D"/>
                        </a:solidFill>
                        <a:effectLst/>
                        <a:latin typeface="Arial"/>
                      </a:endParaRPr>
                    </a:p>
                  </a:txBody>
                  <a:tcPr marL="0" marR="0" marT="0" marB="0" anchor="ctr"/>
                </a:tc>
              </a:tr>
              <a:tr h="653525">
                <a:tc>
                  <a:txBody>
                    <a:bodyPr/>
                    <a:lstStyle/>
                    <a:p>
                      <a:pPr algn="just" fontAlgn="ctr"/>
                      <a:r>
                        <a:rPr lang="pt-BR" sz="1400" u="none" strike="noStrike" dirty="0" smtClean="0">
                          <a:effectLst/>
                        </a:rPr>
                        <a:t>2.5.1.1m  Verificar </a:t>
                      </a:r>
                      <a:r>
                        <a:rPr lang="pt-BR" sz="1400" u="none" strike="noStrike" dirty="0">
                          <a:effectLst/>
                        </a:rPr>
                        <a:t>se no contrato consta autorização/permissão  para a  transportadora avaliar  a subcontratada.</a:t>
                      </a:r>
                      <a:endParaRPr lang="pt-BR" sz="1400" b="0" i="0" u="none" strike="noStrike" dirty="0">
                        <a:solidFill>
                          <a:srgbClr val="1F497D"/>
                        </a:solidFill>
                        <a:effectLst/>
                        <a:latin typeface="Arial"/>
                      </a:endParaRPr>
                    </a:p>
                  </a:txBody>
                  <a:tcPr marL="0" marR="0" marT="0" marB="0" anchor="ctr"/>
                </a:tc>
              </a:tr>
              <a:tr h="545551">
                <a:tc>
                  <a:txBody>
                    <a:bodyPr/>
                    <a:lstStyle/>
                    <a:p>
                      <a:pPr algn="just" fontAlgn="ctr"/>
                      <a:r>
                        <a:rPr lang="pt-BR" sz="1400" u="none" strike="noStrike" dirty="0" smtClean="0">
                          <a:effectLst/>
                        </a:rPr>
                        <a:t>2.5.1.1n</a:t>
                      </a:r>
                      <a:r>
                        <a:rPr lang="pt-BR" sz="1400" u="none" strike="noStrike" baseline="0" dirty="0" smtClean="0">
                          <a:effectLst/>
                        </a:rPr>
                        <a:t>  </a:t>
                      </a:r>
                      <a:r>
                        <a:rPr lang="pt-BR" sz="1400" u="none" strike="noStrike" dirty="0" smtClean="0">
                          <a:effectLst/>
                        </a:rPr>
                        <a:t>Verificar </a:t>
                      </a:r>
                      <a:r>
                        <a:rPr lang="pt-BR" sz="1400" u="none" strike="noStrike" dirty="0">
                          <a:effectLst/>
                        </a:rPr>
                        <a:t>se o contrato prevê  reuniões de avaliação de gestão item 1.1.5 incluem as operações com subcontratadas.</a:t>
                      </a:r>
                      <a:endParaRPr lang="pt-BR" sz="1400" b="0" i="0" u="none" strike="noStrike" dirty="0">
                        <a:solidFill>
                          <a:srgbClr val="1F497D"/>
                        </a:solidFill>
                        <a:effectLst/>
                        <a:latin typeface="Arial"/>
                      </a:endParaRPr>
                    </a:p>
                  </a:txBody>
                  <a:tcPr marL="0" marR="0" marT="0" marB="0" anchor="ctr"/>
                </a:tc>
              </a:tr>
              <a:tr h="454625">
                <a:tc>
                  <a:txBody>
                    <a:bodyPr/>
                    <a:lstStyle/>
                    <a:p>
                      <a:pPr algn="just" fontAlgn="ctr"/>
                      <a:r>
                        <a:rPr lang="pt-BR" sz="1400" u="none" strike="noStrike" dirty="0" smtClean="0">
                          <a:effectLst/>
                        </a:rPr>
                        <a:t>2.5.1.1o     Buscar </a:t>
                      </a:r>
                      <a:r>
                        <a:rPr lang="pt-BR" sz="1400" u="none" strike="noStrike" dirty="0">
                          <a:effectLst/>
                        </a:rPr>
                        <a:t>evidências de que as operações com subcontratadas são averbadas .</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01216659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83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55428"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694497345"/>
              </p:ext>
            </p:extLst>
          </p:nvPr>
        </p:nvGraphicFramePr>
        <p:xfrm>
          <a:off x="107504" y="2859782"/>
          <a:ext cx="8856984" cy="2179720"/>
        </p:xfrm>
        <a:graphic>
          <a:graphicData uri="http://schemas.openxmlformats.org/drawingml/2006/table">
            <a:tbl>
              <a:tblPr>
                <a:tableStyleId>{5C22544A-7EE6-4342-B048-85BDC9FD1C3A}</a:tableStyleId>
              </a:tblPr>
              <a:tblGrid>
                <a:gridCol w="8856984"/>
              </a:tblGrid>
              <a:tr h="507612">
                <a:tc>
                  <a:txBody>
                    <a:bodyPr/>
                    <a:lstStyle/>
                    <a:p>
                      <a:pPr algn="just" fontAlgn="ctr"/>
                      <a:r>
                        <a:rPr lang="pt-BR" sz="1600" u="none" strike="noStrike" dirty="0" smtClean="0">
                          <a:effectLst/>
                        </a:rPr>
                        <a:t>2.5.2.2.  Verificar </a:t>
                      </a:r>
                      <a:r>
                        <a:rPr lang="pt-BR" sz="1600" u="none" strike="noStrike" dirty="0">
                          <a:effectLst/>
                        </a:rPr>
                        <a:t>como a contratante  demonstra o atendimento  das normas e exigências relacionadas a conduta com motoristas, equipamentos e operações, das subcontratadas.</a:t>
                      </a:r>
                      <a:endParaRPr lang="pt-BR" sz="1600" b="0" i="0" u="none" strike="noStrike" dirty="0">
                        <a:solidFill>
                          <a:srgbClr val="1F497D"/>
                        </a:solidFill>
                        <a:effectLst/>
                        <a:latin typeface="Arial"/>
                      </a:endParaRPr>
                    </a:p>
                  </a:txBody>
                  <a:tcPr marL="0" marR="0" marT="0" marB="0" anchor="ctr"/>
                </a:tc>
              </a:tr>
              <a:tr h="338408">
                <a:tc>
                  <a:txBody>
                    <a:bodyPr/>
                    <a:lstStyle/>
                    <a:p>
                      <a:pPr algn="just" fontAlgn="ctr"/>
                      <a:r>
                        <a:rPr lang="pt-BR" sz="1600" u="none" strike="noStrike" dirty="0" smtClean="0">
                          <a:effectLst/>
                        </a:rPr>
                        <a:t>2.5.2.3     Verificar </a:t>
                      </a:r>
                      <a:r>
                        <a:rPr lang="pt-BR" sz="1600" u="none" strike="noStrike" dirty="0">
                          <a:effectLst/>
                        </a:rPr>
                        <a:t>registros de reuniões entre contratante e subcontratada.</a:t>
                      </a:r>
                      <a:endParaRPr lang="pt-BR" sz="1600" b="0" i="0" u="none" strike="noStrike" dirty="0">
                        <a:solidFill>
                          <a:srgbClr val="1F497D"/>
                        </a:solidFill>
                        <a:effectLst/>
                        <a:latin typeface="Arial"/>
                      </a:endParaRPr>
                    </a:p>
                  </a:txBody>
                  <a:tcPr marL="0" marR="0" marT="0" marB="0" anchor="ctr"/>
                </a:tc>
              </a:tr>
              <a:tr h="507612">
                <a:tc>
                  <a:txBody>
                    <a:bodyPr/>
                    <a:lstStyle/>
                    <a:p>
                      <a:pPr algn="just" fontAlgn="ctr"/>
                      <a:r>
                        <a:rPr lang="pt-BR" sz="1600" u="none" strike="noStrike" dirty="0" smtClean="0">
                          <a:effectLst/>
                        </a:rPr>
                        <a:t>2.5.2.4     Verificar </a:t>
                      </a:r>
                      <a:r>
                        <a:rPr lang="pt-BR" sz="1600" u="none" strike="noStrike" dirty="0">
                          <a:effectLst/>
                        </a:rPr>
                        <a:t>se há evidências de registros das reuniões.</a:t>
                      </a:r>
                      <a:endParaRPr lang="pt-BR" sz="1600" b="0" i="0" u="none" strike="noStrike" dirty="0">
                        <a:solidFill>
                          <a:srgbClr val="1F497D"/>
                        </a:solidFill>
                        <a:effectLst/>
                        <a:latin typeface="Arial"/>
                      </a:endParaRPr>
                    </a:p>
                  </a:txBody>
                  <a:tcPr marL="0" marR="0" marT="0" marB="0" anchor="ctr"/>
                </a:tc>
              </a:tr>
              <a:tr h="456423">
                <a:tc>
                  <a:txBody>
                    <a:bodyPr/>
                    <a:lstStyle/>
                    <a:p>
                      <a:pPr algn="just" fontAlgn="ctr"/>
                      <a:r>
                        <a:rPr lang="pt-BR" sz="1600" u="none" strike="noStrike" dirty="0" smtClean="0">
                          <a:effectLst/>
                        </a:rPr>
                        <a:t>2.5.2.5     Verificar </a:t>
                      </a:r>
                      <a:r>
                        <a:rPr lang="pt-BR" sz="1600" u="none" strike="noStrike" dirty="0">
                          <a:effectLst/>
                        </a:rPr>
                        <a:t>se há evidências de que as subcontratadas  participam das atividades da contratante em SSMA.</a:t>
                      </a:r>
                      <a:endParaRPr lang="pt-BR" sz="1600" b="0" i="0" u="none" strike="noStrike" dirty="0">
                        <a:solidFill>
                          <a:srgbClr val="1F497D"/>
                        </a:solidFill>
                        <a:effectLst/>
                        <a:latin typeface="Arial"/>
                      </a:endParaRPr>
                    </a:p>
                  </a:txBody>
                  <a:tcPr marL="0" marR="0" marT="0" marB="0" anchor="ctr"/>
                </a:tc>
              </a:tr>
              <a:tr h="338408">
                <a:tc>
                  <a:txBody>
                    <a:bodyPr/>
                    <a:lstStyle/>
                    <a:p>
                      <a:pPr algn="just" fontAlgn="ctr"/>
                      <a:r>
                        <a:rPr lang="pt-BR" sz="1600" u="none" strike="noStrike" dirty="0" smtClean="0">
                          <a:effectLst/>
                        </a:rPr>
                        <a:t>2.5.2.6     Verificar </a:t>
                      </a:r>
                      <a:r>
                        <a:rPr lang="pt-BR" sz="1600" u="none" strike="noStrike" dirty="0">
                          <a:effectLst/>
                        </a:rPr>
                        <a:t>se há evidências de registros dos treinamentos.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2361364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6" name="Espaço Reservado para Texto 1"/>
          <p:cNvSpPr txBox="1">
            <a:spLocks/>
          </p:cNvSpPr>
          <p:nvPr/>
        </p:nvSpPr>
        <p:spPr>
          <a:xfrm>
            <a:off x="2606560" y="704902"/>
            <a:ext cx="6519838" cy="374441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3. Equipamentos</a:t>
            </a:r>
          </a:p>
          <a:p>
            <a:pPr fontAlgn="auto">
              <a:spcAft>
                <a:spcPts val="0"/>
              </a:spcAft>
            </a:pPr>
            <a:endParaRPr lang="pt-BR" sz="1800" b="1" dirty="0" smtClean="0">
              <a:latin typeface="Times New Roman" panose="02020603050405020304" pitchFamily="18" charset="0"/>
              <a:cs typeface="Times New Roman" panose="02020603050405020304" pitchFamily="18" charset="0"/>
            </a:endParaRP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A  preocupação com operações  seguras e confiáveis levam ao interesse em projetos e especificações de equipamentos, exigindo a existência de programas de inspeção e manutenção de rotina.</a:t>
            </a: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Os principais elementos de avaliação desta área são:</a:t>
            </a: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a) Especificação de equipamentos adequados aos produtos e riscos da operação;</a:t>
            </a: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b)Manutenção preventiva;</a:t>
            </a: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c) </a:t>
            </a:r>
            <a:r>
              <a:rPr lang="pt-BR" sz="1800" dirty="0" err="1" smtClean="0">
                <a:latin typeface="Times New Roman" panose="02020603050405020304" pitchFamily="18" charset="0"/>
                <a:cs typeface="Times New Roman" panose="02020603050405020304" pitchFamily="18" charset="0"/>
              </a:rPr>
              <a:t>Check</a:t>
            </a:r>
            <a:r>
              <a:rPr lang="pt-BR" sz="1800" dirty="0" smtClean="0">
                <a:latin typeface="Times New Roman" panose="02020603050405020304" pitchFamily="18" charset="0"/>
                <a:cs typeface="Times New Roman" panose="02020603050405020304" pitchFamily="18" charset="0"/>
              </a:rPr>
              <a:t> </a:t>
            </a:r>
            <a:r>
              <a:rPr lang="pt-BR" sz="1800" dirty="0" err="1" smtClean="0">
                <a:latin typeface="Times New Roman" panose="02020603050405020304" pitchFamily="18" charset="0"/>
                <a:cs typeface="Times New Roman" panose="02020603050405020304" pitchFamily="18" charset="0"/>
              </a:rPr>
              <a:t>List</a:t>
            </a:r>
            <a:r>
              <a:rPr lang="pt-BR" sz="1800" dirty="0" smtClean="0">
                <a:latin typeface="Times New Roman" panose="02020603050405020304" pitchFamily="18" charset="0"/>
                <a:cs typeface="Times New Roman" panose="02020603050405020304" pitchFamily="18" charset="0"/>
              </a:rPr>
              <a:t> das condições dos veículos e equipamentos ;</a:t>
            </a: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d) Controle de inspeção e testes de veículos e equipamentos e suas partes, incluindo inspeções legais acreditadas INMETRO.</a:t>
            </a:r>
            <a:endParaRPr lang="pt-BR" sz="1800" dirty="0">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 y="1923678"/>
            <a:ext cx="2590626" cy="1188132"/>
          </a:xfrm>
          <a:prstGeom prst="rect">
            <a:avLst/>
          </a:prstGeom>
        </p:spPr>
      </p:pic>
      <p:sp>
        <p:nvSpPr>
          <p:cNvPr id="9" name="Retângulo 8"/>
          <p:cNvSpPr/>
          <p:nvPr/>
        </p:nvSpPr>
        <p:spPr>
          <a:xfrm>
            <a:off x="0" y="-24357"/>
            <a:ext cx="9144000" cy="584775"/>
          </a:xfrm>
          <a:prstGeom prst="rect">
            <a:avLst/>
          </a:prstGeom>
          <a:solidFill>
            <a:schemeClr val="accent1"/>
          </a:solidFill>
        </p:spPr>
        <p:txBody>
          <a:bodyPr wrap="square">
            <a:spAutoFit/>
          </a:bodyPr>
          <a:lstStyle/>
          <a:p>
            <a:pPr algn="ctr" defTabSz="447675"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3777025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defTabSz="447675"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6896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5" y="560418"/>
            <a:ext cx="9134535" cy="23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98769063"/>
              </p:ext>
            </p:extLst>
          </p:nvPr>
        </p:nvGraphicFramePr>
        <p:xfrm>
          <a:off x="251521" y="3075806"/>
          <a:ext cx="8712968" cy="2016224"/>
        </p:xfrm>
        <a:graphic>
          <a:graphicData uri="http://schemas.openxmlformats.org/drawingml/2006/table">
            <a:tbl>
              <a:tblPr>
                <a:tableStyleId>{5C22544A-7EE6-4342-B048-85BDC9FD1C3A}</a:tableStyleId>
              </a:tblPr>
              <a:tblGrid>
                <a:gridCol w="788924"/>
                <a:gridCol w="7924044"/>
              </a:tblGrid>
              <a:tr h="569287">
                <a:tc>
                  <a:txBody>
                    <a:bodyPr/>
                    <a:lstStyle/>
                    <a:p>
                      <a:pPr algn="l" fontAlgn="ctr"/>
                      <a:r>
                        <a:rPr lang="pt-BR" sz="1000" u="none" strike="noStrike" dirty="0">
                          <a:effectLst/>
                        </a:rPr>
                        <a:t>3.1.1.1 </a:t>
                      </a:r>
                      <a:endParaRPr lang="pt-BR" sz="1000" b="0" i="0" u="none" strike="noStrike" dirty="0">
                        <a:solidFill>
                          <a:srgbClr val="1F497D"/>
                        </a:solidFill>
                        <a:effectLst/>
                        <a:latin typeface="Arial"/>
                      </a:endParaRPr>
                    </a:p>
                  </a:txBody>
                  <a:tcPr marL="0" marR="0" marT="0" marB="0" anchor="ctr"/>
                </a:tc>
                <a:tc>
                  <a:txBody>
                    <a:bodyPr/>
                    <a:lstStyle/>
                    <a:p>
                      <a:pPr algn="just" fontAlgn="ctr"/>
                      <a:r>
                        <a:rPr lang="pt-BR" sz="1400" u="none" strike="noStrike">
                          <a:effectLst/>
                        </a:rPr>
                        <a:t>Verificar ao acaso um contrato recente de compra de veículos ou arrendamento de equipamento, de veículo novo ou usado, mercado nacional ou internacional.   incluindo acessórios.</a:t>
                      </a:r>
                      <a:endParaRPr lang="pt-BR" sz="1400" b="0" i="0" u="none" strike="noStrike">
                        <a:solidFill>
                          <a:srgbClr val="1F497D"/>
                        </a:solidFill>
                        <a:effectLst/>
                        <a:latin typeface="Arial"/>
                      </a:endParaRPr>
                    </a:p>
                  </a:txBody>
                  <a:tcPr marL="0" marR="0" marT="0" marB="0" anchor="ctr"/>
                </a:tc>
              </a:tr>
              <a:tr h="679981">
                <a:tc>
                  <a:txBody>
                    <a:bodyPr/>
                    <a:lstStyle/>
                    <a:p>
                      <a:pPr algn="l" fontAlgn="ctr"/>
                      <a:r>
                        <a:rPr lang="pt-BR" sz="1000" u="none" strike="noStrike" dirty="0">
                          <a:effectLst/>
                        </a:rPr>
                        <a:t>3.1.1.2a </a:t>
                      </a:r>
                      <a:endParaRPr lang="pt-BR" sz="1000" b="0" i="0" u="none" strike="noStrike" dirty="0">
                        <a:solidFill>
                          <a:srgbClr val="1F497D"/>
                        </a:solidFill>
                        <a:effectLst/>
                        <a:latin typeface="Arial"/>
                      </a:endParaRPr>
                    </a:p>
                  </a:txBody>
                  <a:tcPr marL="0" marR="0" marT="0" marB="0" anchor="ctr"/>
                </a:tc>
                <a:tc>
                  <a:txBody>
                    <a:bodyPr/>
                    <a:lstStyle/>
                    <a:p>
                      <a:pPr algn="just" fontAlgn="ctr"/>
                      <a:r>
                        <a:rPr lang="pt-BR" sz="1400" u="none" strike="noStrike">
                          <a:effectLst/>
                        </a:rPr>
                        <a:t>Verificar as especificações de um equipamento recentemente adquirido, outros aspectos de segurança podem ser itens como proteção contra deslocamentos da carga, guarda corpo, etc.</a:t>
                      </a:r>
                      <a:endParaRPr lang="pt-BR" sz="1400" b="0" i="0" u="none" strike="noStrike">
                        <a:solidFill>
                          <a:srgbClr val="1F497D"/>
                        </a:solidFill>
                        <a:effectLst/>
                        <a:latin typeface="Arial"/>
                      </a:endParaRPr>
                    </a:p>
                  </a:txBody>
                  <a:tcPr marL="0" marR="0" marT="0" marB="0" anchor="ctr"/>
                </a:tc>
              </a:tr>
              <a:tr h="766956">
                <a:tc>
                  <a:txBody>
                    <a:bodyPr/>
                    <a:lstStyle/>
                    <a:p>
                      <a:pPr algn="l" fontAlgn="ctr"/>
                      <a:r>
                        <a:rPr lang="pt-BR" sz="1000" u="none" strike="noStrike">
                          <a:effectLst/>
                        </a:rPr>
                        <a:t>3.1.1.2b </a:t>
                      </a:r>
                      <a:endParaRPr lang="pt-BR" sz="1000" b="0" i="0" u="none" strike="noStrike">
                        <a:solidFill>
                          <a:srgbClr val="1F497D"/>
                        </a:solidFill>
                        <a:effectLst/>
                        <a:latin typeface="Arial"/>
                      </a:endParaRPr>
                    </a:p>
                  </a:txBody>
                  <a:tcPr marL="0" marR="0" marT="0" marB="0" anchor="ctr"/>
                </a:tc>
                <a:tc>
                  <a:txBody>
                    <a:bodyPr/>
                    <a:lstStyle/>
                    <a:p>
                      <a:pPr algn="just" fontAlgn="ctr"/>
                      <a:r>
                        <a:rPr lang="pt-BR" sz="1400" u="none" strike="noStrike" dirty="0">
                          <a:effectLst/>
                        </a:rPr>
                        <a:t>A especificação deve incluir as condições de operação do veículo ou equipamento, que podem estar relacionadas também a controle de temperatura, pressão, volume de enchimento, instrumentos de cabine, condições de engates e travas.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65266068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69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5" y="555526"/>
            <a:ext cx="9134535"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2305542787"/>
              </p:ext>
            </p:extLst>
          </p:nvPr>
        </p:nvGraphicFramePr>
        <p:xfrm>
          <a:off x="129283" y="2497781"/>
          <a:ext cx="8856984" cy="2561753"/>
        </p:xfrm>
        <a:graphic>
          <a:graphicData uri="http://schemas.openxmlformats.org/drawingml/2006/table">
            <a:tbl>
              <a:tblPr>
                <a:tableStyleId>{5C22544A-7EE6-4342-B048-85BDC9FD1C3A}</a:tableStyleId>
              </a:tblPr>
              <a:tblGrid>
                <a:gridCol w="8856984"/>
              </a:tblGrid>
              <a:tr h="635165">
                <a:tc>
                  <a:txBody>
                    <a:bodyPr/>
                    <a:lstStyle/>
                    <a:p>
                      <a:pPr algn="just" fontAlgn="ctr"/>
                      <a:r>
                        <a:rPr lang="pt-BR" sz="1500" u="none" strike="noStrike" dirty="0" smtClean="0">
                          <a:effectLst/>
                        </a:rPr>
                        <a:t>3.1.1.2a</a:t>
                      </a:r>
                      <a:r>
                        <a:rPr lang="pt-BR" sz="1500" u="none" strike="noStrike" baseline="0" dirty="0" smtClean="0">
                          <a:effectLst/>
                        </a:rPr>
                        <a:t>    </a:t>
                      </a:r>
                      <a:r>
                        <a:rPr lang="pt-BR" sz="1500" u="none" strike="noStrike" dirty="0" smtClean="0">
                          <a:effectLst/>
                        </a:rPr>
                        <a:t>Verificar </a:t>
                      </a:r>
                      <a:r>
                        <a:rPr lang="pt-BR" sz="1500" u="none" strike="noStrike" dirty="0">
                          <a:effectLst/>
                        </a:rPr>
                        <a:t>as especificações de um equipamento recentemente adquirido, outros aspectos de segurança podem ser itens como proteção contra deslocamentos da carga, guarda corpo, etc.</a:t>
                      </a:r>
                      <a:endParaRPr lang="pt-BR" sz="1500" b="0" i="0" u="none" strike="noStrike" dirty="0">
                        <a:solidFill>
                          <a:srgbClr val="1F497D"/>
                        </a:solidFill>
                        <a:effectLst/>
                        <a:latin typeface="Arial"/>
                      </a:endParaRPr>
                    </a:p>
                  </a:txBody>
                  <a:tcPr marL="0" marR="0" marT="0" marB="0" anchor="ctr"/>
                </a:tc>
              </a:tr>
              <a:tr h="716407">
                <a:tc>
                  <a:txBody>
                    <a:bodyPr/>
                    <a:lstStyle/>
                    <a:p>
                      <a:pPr algn="just" fontAlgn="ctr"/>
                      <a:r>
                        <a:rPr lang="pt-BR" sz="1500" u="none" strike="noStrike" dirty="0" smtClean="0">
                          <a:effectLst/>
                        </a:rPr>
                        <a:t>3.1.1.2b</a:t>
                      </a:r>
                      <a:r>
                        <a:rPr lang="pt-BR" sz="1500" u="none" strike="noStrike" baseline="0" dirty="0" smtClean="0">
                          <a:effectLst/>
                        </a:rPr>
                        <a:t>   </a:t>
                      </a:r>
                      <a:r>
                        <a:rPr lang="pt-BR" sz="1500" u="none" strike="noStrike" dirty="0" smtClean="0">
                          <a:effectLst/>
                        </a:rPr>
                        <a:t>A </a:t>
                      </a:r>
                      <a:r>
                        <a:rPr lang="pt-BR" sz="1500" u="none" strike="noStrike" dirty="0">
                          <a:effectLst/>
                        </a:rPr>
                        <a:t>especificação deve incluir as condições de operação do veículo ou equipamento, que podem estar relacionadas também a controle de temperatura, pressão, volume de enchimento, instrumentos de cabine, condições de engates e travas.</a:t>
                      </a:r>
                      <a:endParaRPr lang="pt-BR" sz="1500" b="0" i="0" u="none" strike="noStrike" dirty="0">
                        <a:solidFill>
                          <a:srgbClr val="1F497D"/>
                        </a:solidFill>
                        <a:effectLst/>
                        <a:latin typeface="Arial"/>
                      </a:endParaRPr>
                    </a:p>
                  </a:txBody>
                  <a:tcPr marL="0" marR="0" marT="0" marB="0" anchor="ctr"/>
                </a:tc>
              </a:tr>
              <a:tr h="638119">
                <a:tc>
                  <a:txBody>
                    <a:bodyPr/>
                    <a:lstStyle/>
                    <a:p>
                      <a:pPr algn="just" fontAlgn="ctr"/>
                      <a:r>
                        <a:rPr lang="pt-BR" sz="1500" u="none" strike="noStrike" dirty="0" smtClean="0">
                          <a:effectLst/>
                        </a:rPr>
                        <a:t>3.1.1.2c      A </a:t>
                      </a:r>
                      <a:r>
                        <a:rPr lang="pt-BR" sz="1500" u="none" strike="noStrike" dirty="0">
                          <a:effectLst/>
                        </a:rPr>
                        <a:t>especificação deve declarar o material de construção do equipamento ( aço carbono, inox, classe do aço, fibra, </a:t>
                      </a:r>
                      <a:r>
                        <a:rPr lang="pt-BR" sz="1500" u="none" strike="noStrike" dirty="0" smtClean="0">
                          <a:effectLst/>
                        </a:rPr>
                        <a:t>alumínio </a:t>
                      </a:r>
                      <a:r>
                        <a:rPr lang="pt-BR" sz="1500" u="none" strike="noStrike" dirty="0">
                          <a:effectLst/>
                        </a:rPr>
                        <a:t>etc. capacidade em massa e volume e dimensões admitidas considerando os limites </a:t>
                      </a:r>
                      <a:r>
                        <a:rPr lang="pt-BR" sz="1500" u="none" strike="noStrike" dirty="0" smtClean="0">
                          <a:effectLst/>
                        </a:rPr>
                        <a:t>admissíveis </a:t>
                      </a:r>
                      <a:r>
                        <a:rPr lang="pt-BR" sz="1500" u="none" strike="noStrike" dirty="0">
                          <a:effectLst/>
                        </a:rPr>
                        <a:t>para a categoria do conjunto veículo /equipamento.</a:t>
                      </a:r>
                      <a:endParaRPr lang="pt-BR" sz="1500" b="0" i="0" u="none" strike="noStrike" dirty="0">
                        <a:solidFill>
                          <a:srgbClr val="1F497D"/>
                        </a:solidFill>
                        <a:effectLst/>
                        <a:latin typeface="Arial"/>
                      </a:endParaRPr>
                    </a:p>
                  </a:txBody>
                  <a:tcPr marL="0" marR="0" marT="0" marB="0" anchor="ctr"/>
                </a:tc>
              </a:tr>
              <a:tr h="524381">
                <a:tc>
                  <a:txBody>
                    <a:bodyPr/>
                    <a:lstStyle/>
                    <a:p>
                      <a:pPr algn="just" fontAlgn="ctr"/>
                      <a:r>
                        <a:rPr lang="pt-BR" sz="1500" u="none" strike="noStrike" dirty="0" smtClean="0">
                          <a:effectLst/>
                        </a:rPr>
                        <a:t>3.1.1.2d    Para </a:t>
                      </a:r>
                      <a:r>
                        <a:rPr lang="pt-BR" sz="1500" u="none" strike="noStrike" dirty="0">
                          <a:effectLst/>
                        </a:rPr>
                        <a:t>veículos e equipamentos  a especificação deve conter dados relativos a segurança veicular, de acordo a legislação CONTRAN vigente.</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76823137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defTabSz="266700" eaLnBrk="1" hangingPunct="1">
              <a:tabLst>
                <a:tab pos="361950" algn="l"/>
              </a:tabLst>
            </a:pP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1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6" y="560418"/>
            <a:ext cx="9143999" cy="156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725040353"/>
              </p:ext>
            </p:extLst>
          </p:nvPr>
        </p:nvGraphicFramePr>
        <p:xfrm>
          <a:off x="179512" y="2283719"/>
          <a:ext cx="8856984" cy="2626576"/>
        </p:xfrm>
        <a:graphic>
          <a:graphicData uri="http://schemas.openxmlformats.org/drawingml/2006/table">
            <a:tbl>
              <a:tblPr>
                <a:tableStyleId>{5C22544A-7EE6-4342-B048-85BDC9FD1C3A}</a:tableStyleId>
              </a:tblPr>
              <a:tblGrid>
                <a:gridCol w="8856984"/>
              </a:tblGrid>
              <a:tr h="655665">
                <a:tc>
                  <a:txBody>
                    <a:bodyPr/>
                    <a:lstStyle/>
                    <a:p>
                      <a:pPr algn="l" fontAlgn="ctr"/>
                      <a:r>
                        <a:rPr lang="pt-BR" sz="1600" u="none" strike="noStrike" dirty="0" smtClean="0">
                          <a:effectLst/>
                        </a:rPr>
                        <a:t>3.1.1.2e     A  especificação </a:t>
                      </a:r>
                      <a:r>
                        <a:rPr lang="pt-BR" sz="1600" u="none" strike="noStrike" dirty="0">
                          <a:effectLst/>
                        </a:rPr>
                        <a:t>deve definir os tipos de engate, rosca ou sistema de conexão  e bitola</a:t>
                      </a:r>
                      <a:endParaRPr lang="pt-BR" sz="1600" b="0" i="0" u="none" strike="noStrike" dirty="0">
                        <a:solidFill>
                          <a:srgbClr val="16365C"/>
                        </a:solidFill>
                        <a:effectLst/>
                        <a:latin typeface="Arial"/>
                      </a:endParaRPr>
                    </a:p>
                  </a:txBody>
                  <a:tcPr marL="0" marR="0" marT="0" marB="0" anchor="ctr"/>
                </a:tc>
              </a:tr>
              <a:tr h="606735">
                <a:tc>
                  <a:txBody>
                    <a:bodyPr/>
                    <a:lstStyle/>
                    <a:p>
                      <a:pPr algn="just" fontAlgn="ctr"/>
                      <a:r>
                        <a:rPr lang="pt-BR" sz="1600" u="none" strike="noStrike" dirty="0" smtClean="0">
                          <a:effectLst/>
                        </a:rPr>
                        <a:t>3.1.1.2f</a:t>
                      </a:r>
                      <a:r>
                        <a:rPr lang="pt-BR" sz="1600" u="none" strike="noStrike" baseline="0" dirty="0" smtClean="0">
                          <a:effectLst/>
                        </a:rPr>
                        <a:t>    </a:t>
                      </a:r>
                      <a:r>
                        <a:rPr lang="pt-BR" sz="1600" u="none" strike="noStrike" dirty="0" smtClean="0">
                          <a:effectLst/>
                        </a:rPr>
                        <a:t>Deve </a:t>
                      </a:r>
                      <a:r>
                        <a:rPr lang="pt-BR" sz="1600" u="none" strike="noStrike" dirty="0">
                          <a:effectLst/>
                        </a:rPr>
                        <a:t>estar na especificação o atendimento a legislação de emissão de ruídos e gases  , o auditor deve buscar evidência no manual do veículo ou declaração do fabricante.</a:t>
                      </a:r>
                      <a:endParaRPr lang="pt-BR" sz="1600" b="0" i="0" u="none" strike="noStrike" dirty="0">
                        <a:solidFill>
                          <a:srgbClr val="1F497D"/>
                        </a:solidFill>
                        <a:effectLst/>
                        <a:latin typeface="Arial"/>
                      </a:endParaRPr>
                    </a:p>
                  </a:txBody>
                  <a:tcPr marL="0" marR="0" marT="0" marB="0" anchor="ctr"/>
                </a:tc>
              </a:tr>
              <a:tr h="518661">
                <a:tc>
                  <a:txBody>
                    <a:bodyPr/>
                    <a:lstStyle/>
                    <a:p>
                      <a:pPr algn="l" fontAlgn="ctr"/>
                      <a:r>
                        <a:rPr lang="pt-BR" sz="1600" u="none" strike="noStrike" dirty="0" smtClean="0">
                          <a:effectLst/>
                        </a:rPr>
                        <a:t>3.1.1.2g    Exemplo </a:t>
                      </a:r>
                      <a:r>
                        <a:rPr lang="pt-BR" sz="1600" u="none" strike="noStrike" dirty="0">
                          <a:effectLst/>
                        </a:rPr>
                        <a:t>acessórios para fixação de cargas, itens especificados pelo cliente. </a:t>
                      </a:r>
                      <a:endParaRPr lang="pt-BR" sz="1600" b="0" i="0" u="none" strike="noStrike" dirty="0">
                        <a:solidFill>
                          <a:srgbClr val="1F497D"/>
                        </a:solidFill>
                        <a:effectLst/>
                        <a:latin typeface="Arial"/>
                      </a:endParaRPr>
                    </a:p>
                  </a:txBody>
                  <a:tcPr marL="0" marR="0" marT="0" marB="0" anchor="ctr"/>
                </a:tc>
              </a:tr>
              <a:tr h="845515">
                <a:tc>
                  <a:txBody>
                    <a:bodyPr/>
                    <a:lstStyle/>
                    <a:p>
                      <a:pPr algn="just" fontAlgn="ctr"/>
                      <a:r>
                        <a:rPr lang="pt-BR" sz="1600" u="none" strike="noStrike" dirty="0" smtClean="0">
                          <a:effectLst/>
                        </a:rPr>
                        <a:t>3.1.12h    Verificar </a:t>
                      </a:r>
                      <a:r>
                        <a:rPr lang="pt-BR" sz="1600" u="none" strike="noStrike" dirty="0">
                          <a:effectLst/>
                        </a:rPr>
                        <a:t>se os colaboradores responsáveis pelo recebimento dos veículos e equipamentos, foram treinados para identificar e avaliar  os itens especificados, bem como proceder a inspeção de aceite.</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878627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Retângulo 3"/>
          <p:cNvSpPr/>
          <p:nvPr/>
        </p:nvSpPr>
        <p:spPr>
          <a:xfrm>
            <a:off x="467544" y="987574"/>
            <a:ext cx="8352606" cy="797270"/>
          </a:xfrm>
          <a:prstGeom prst="rect">
            <a:avLst/>
          </a:prstGeom>
        </p:spPr>
        <p:txBody>
          <a:bodyPr wrap="square">
            <a:spAutoFit/>
          </a:bodyPr>
          <a:lstStyle/>
          <a:p>
            <a:pPr algn="just" eaLnBrk="0" hangingPunct="0">
              <a:lnSpc>
                <a:spcPts val="2863"/>
              </a:lnSpc>
            </a:pPr>
            <a:r>
              <a:rPr lang="pt-BR" dirty="0">
                <a:solidFill>
                  <a:schemeClr val="tx2"/>
                </a:solidFill>
                <a:latin typeface="Times New Roman" pitchFamily="18" charset="0"/>
                <a:cs typeface="Times New Roman" pitchFamily="18" charset="0"/>
              </a:rPr>
              <a:t>“caminhão  veículo automotor complementado com equipamento veicular que o torna apto a desempenhar os trabalhos a que se destina  “ </a:t>
            </a:r>
          </a:p>
        </p:txBody>
      </p:sp>
      <p:pic>
        <p:nvPicPr>
          <p:cNvPr id="5" name="Image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23678"/>
            <a:ext cx="3358450"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3"/>
          <p:cNvSpPr txBox="1">
            <a:spLocks noChangeArrowheads="1"/>
          </p:cNvSpPr>
          <p:nvPr/>
        </p:nvSpPr>
        <p:spPr bwMode="auto">
          <a:xfrm>
            <a:off x="4211960" y="3366460"/>
            <a:ext cx="46081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just" eaLnBrk="1" hangingPunct="1"/>
            <a:r>
              <a:rPr lang="pt-BR" sz="1600" b="0" dirty="0">
                <a:solidFill>
                  <a:schemeClr val="tx2">
                    <a:lumMod val="50000"/>
                  </a:schemeClr>
                </a:solidFill>
              </a:rPr>
              <a:t>O mercado chama de </a:t>
            </a:r>
            <a:r>
              <a:rPr lang="pt-BR" sz="1600" b="0" dirty="0" err="1">
                <a:solidFill>
                  <a:schemeClr val="tx2">
                    <a:lumMod val="50000"/>
                  </a:schemeClr>
                </a:solidFill>
              </a:rPr>
              <a:t>truck</a:t>
            </a:r>
            <a:r>
              <a:rPr lang="pt-BR" sz="1600" b="0" dirty="0">
                <a:solidFill>
                  <a:schemeClr val="tx2">
                    <a:lumMod val="50000"/>
                  </a:schemeClr>
                </a:solidFill>
              </a:rPr>
              <a:t> </a:t>
            </a:r>
            <a:r>
              <a:rPr lang="pt-BR" sz="1600" b="0" dirty="0" smtClean="0">
                <a:solidFill>
                  <a:schemeClr val="tx2">
                    <a:lumMod val="50000"/>
                  </a:schemeClr>
                </a:solidFill>
              </a:rPr>
              <a:t> </a:t>
            </a:r>
            <a:r>
              <a:rPr lang="pt-BR" sz="1600" b="0" dirty="0">
                <a:solidFill>
                  <a:schemeClr val="tx2">
                    <a:lumMod val="50000"/>
                  </a:schemeClr>
                </a:solidFill>
              </a:rPr>
              <a:t>esta configuração de dois eixos traseiros, quando único eixo chama-se </a:t>
            </a:r>
            <a:r>
              <a:rPr lang="pt-BR" sz="1600" b="0" dirty="0" smtClean="0">
                <a:solidFill>
                  <a:schemeClr val="tx2">
                    <a:lumMod val="50000"/>
                  </a:schemeClr>
                </a:solidFill>
              </a:rPr>
              <a:t>toco.</a:t>
            </a:r>
            <a:endParaRPr lang="pt-BR" sz="1600" b="0" dirty="0">
              <a:solidFill>
                <a:schemeClr val="tx2">
                  <a:lumMod val="50000"/>
                </a:schemeClr>
              </a:solidFill>
            </a:endParaRPr>
          </a:p>
        </p:txBody>
      </p:sp>
      <p:sp>
        <p:nvSpPr>
          <p:cNvPr id="8" name="CaixaDeTexto 7"/>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8536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304862"/>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2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0418"/>
            <a:ext cx="91440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69456932"/>
              </p:ext>
            </p:extLst>
          </p:nvPr>
        </p:nvGraphicFramePr>
        <p:xfrm>
          <a:off x="1245561" y="2175520"/>
          <a:ext cx="5126639" cy="2165160"/>
        </p:xfrm>
        <a:graphic>
          <a:graphicData uri="http://schemas.openxmlformats.org/drawingml/2006/table">
            <a:tbl>
              <a:tblPr>
                <a:tableStyleId>{5C22544A-7EE6-4342-B048-85BDC9FD1C3A}</a:tableStyleId>
              </a:tblPr>
              <a:tblGrid>
                <a:gridCol w="5126639"/>
              </a:tblGrid>
              <a:tr h="727283">
                <a:tc>
                  <a:txBody>
                    <a:bodyPr/>
                    <a:lstStyle/>
                    <a:p>
                      <a:pPr algn="just" fontAlgn="ctr"/>
                      <a:r>
                        <a:rPr lang="pt-BR" sz="1400" u="none" strike="noStrike" dirty="0" smtClean="0">
                          <a:effectLst/>
                        </a:rPr>
                        <a:t>3.1.1.4a</a:t>
                      </a:r>
                      <a:r>
                        <a:rPr lang="pt-BR" sz="1400" u="none" strike="noStrike" baseline="0" dirty="0" smtClean="0">
                          <a:effectLst/>
                        </a:rPr>
                        <a:t>  </a:t>
                      </a:r>
                      <a:r>
                        <a:rPr lang="pt-BR" sz="1400" u="none" strike="noStrike" dirty="0" smtClean="0">
                          <a:effectLst/>
                        </a:rPr>
                        <a:t>Frota </a:t>
                      </a:r>
                      <a:r>
                        <a:rPr lang="pt-BR" sz="1400" u="none" strike="noStrike" dirty="0">
                          <a:effectLst/>
                        </a:rPr>
                        <a:t>com idade média acima do especificado deve-se </a:t>
                      </a:r>
                      <a:r>
                        <a:rPr lang="pt-BR" sz="1400" u="none" strike="noStrike" dirty="0" smtClean="0">
                          <a:effectLst/>
                        </a:rPr>
                        <a:t>responder </a:t>
                      </a:r>
                      <a:r>
                        <a:rPr lang="pt-BR" sz="1400" u="none" strike="noStrike" dirty="0">
                          <a:effectLst/>
                        </a:rPr>
                        <a:t>negativamente a esta questão.</a:t>
                      </a:r>
                      <a:endParaRPr lang="pt-BR" sz="1400" b="0" i="0" u="none" strike="noStrike" dirty="0">
                        <a:solidFill>
                          <a:srgbClr val="1F497D"/>
                        </a:solidFill>
                        <a:effectLst/>
                        <a:latin typeface="Arial"/>
                      </a:endParaRPr>
                    </a:p>
                  </a:txBody>
                  <a:tcPr marL="0" marR="0" marT="0" marB="0" anchor="ctr"/>
                </a:tc>
              </a:tr>
              <a:tr h="751130">
                <a:tc>
                  <a:txBody>
                    <a:bodyPr/>
                    <a:lstStyle/>
                    <a:p>
                      <a:pPr algn="just" fontAlgn="ctr"/>
                      <a:r>
                        <a:rPr lang="pt-BR" sz="1400" u="none" strike="noStrike" dirty="0" smtClean="0">
                          <a:effectLst/>
                        </a:rPr>
                        <a:t>3.1.1.4b  Frota </a:t>
                      </a:r>
                      <a:r>
                        <a:rPr lang="pt-BR" sz="1400" u="none" strike="noStrike" dirty="0">
                          <a:effectLst/>
                        </a:rPr>
                        <a:t>com idade média acima do especificado deve-se </a:t>
                      </a:r>
                      <a:r>
                        <a:rPr lang="pt-BR" sz="1400" u="none" strike="noStrike" dirty="0" smtClean="0">
                          <a:effectLst/>
                        </a:rPr>
                        <a:t>responder </a:t>
                      </a:r>
                      <a:r>
                        <a:rPr lang="pt-BR" sz="1400" u="none" strike="noStrike" dirty="0">
                          <a:effectLst/>
                        </a:rPr>
                        <a:t>negativamente a esta questão.</a:t>
                      </a:r>
                      <a:endParaRPr lang="pt-BR" sz="1400" b="0" i="0" u="none" strike="noStrike" dirty="0">
                        <a:solidFill>
                          <a:srgbClr val="1F497D"/>
                        </a:solidFill>
                        <a:effectLst/>
                        <a:latin typeface="Arial"/>
                      </a:endParaRPr>
                    </a:p>
                  </a:txBody>
                  <a:tcPr marL="0" marR="0" marT="0" marB="0" anchor="ctr"/>
                </a:tc>
              </a:tr>
              <a:tr h="686747">
                <a:tc>
                  <a:txBody>
                    <a:bodyPr/>
                    <a:lstStyle/>
                    <a:p>
                      <a:pPr algn="l" fontAlgn="ctr"/>
                      <a:r>
                        <a:rPr lang="pt-BR" sz="1400" u="none" strike="noStrike" dirty="0" smtClean="0">
                          <a:effectLst/>
                        </a:rPr>
                        <a:t>3.1.1.4c     Verificar se  </a:t>
                      </a:r>
                      <a:r>
                        <a:rPr lang="pt-BR" sz="1400" u="none" strike="noStrike" dirty="0">
                          <a:effectLst/>
                        </a:rPr>
                        <a:t>no CIPP </a:t>
                      </a:r>
                      <a:r>
                        <a:rPr lang="pt-BR" sz="1400" u="none" strike="noStrike" dirty="0" smtClean="0">
                          <a:effectLst/>
                        </a:rPr>
                        <a:t> o  grupo  de </a:t>
                      </a:r>
                      <a:r>
                        <a:rPr lang="pt-BR" sz="1400" u="none" strike="noStrike" dirty="0">
                          <a:effectLst/>
                        </a:rPr>
                        <a:t>produtos </a:t>
                      </a:r>
                      <a:r>
                        <a:rPr lang="pt-BR" sz="1400" u="none" strike="noStrike" dirty="0" smtClean="0">
                          <a:effectLst/>
                        </a:rPr>
                        <a:t>especificados   </a:t>
                      </a:r>
                      <a:r>
                        <a:rPr lang="pt-BR" sz="1400" u="none" strike="noStrike" dirty="0">
                          <a:effectLst/>
                        </a:rPr>
                        <a:t>é compatível com o produto transportado.</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09242818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304862"/>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7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0" y="560418"/>
            <a:ext cx="9172600" cy="190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297294863"/>
              </p:ext>
            </p:extLst>
          </p:nvPr>
        </p:nvGraphicFramePr>
        <p:xfrm>
          <a:off x="125760" y="2534287"/>
          <a:ext cx="8892480" cy="2381340"/>
        </p:xfrm>
        <a:graphic>
          <a:graphicData uri="http://schemas.openxmlformats.org/drawingml/2006/table">
            <a:tbl>
              <a:tblPr>
                <a:tableStyleId>{5C22544A-7EE6-4342-B048-85BDC9FD1C3A}</a:tableStyleId>
              </a:tblPr>
              <a:tblGrid>
                <a:gridCol w="8892480"/>
              </a:tblGrid>
              <a:tr h="573450">
                <a:tc>
                  <a:txBody>
                    <a:bodyPr/>
                    <a:lstStyle/>
                    <a:p>
                      <a:pPr algn="l" fontAlgn="ctr"/>
                      <a:r>
                        <a:rPr lang="pt-BR" sz="1400" u="none" strike="noStrike" dirty="0" smtClean="0">
                          <a:effectLst/>
                        </a:rPr>
                        <a:t>3.1.14d   Inspeção veicular </a:t>
                      </a:r>
                      <a:r>
                        <a:rPr lang="pt-BR" sz="1400" u="none" strike="noStrike" dirty="0">
                          <a:effectLst/>
                        </a:rPr>
                        <a:t>da parte rodante ( dos tanques,  Chassis Porta Containers ) , com o objetivo de assegurar que o veículo está em boas condições de operação, por exigência da indústria.</a:t>
                      </a:r>
                      <a:endParaRPr lang="pt-BR" sz="1400" b="0" i="0" u="none" strike="noStrike" dirty="0">
                        <a:solidFill>
                          <a:srgbClr val="1F497D"/>
                        </a:solidFill>
                        <a:effectLst/>
                        <a:latin typeface="Arial"/>
                      </a:endParaRPr>
                    </a:p>
                  </a:txBody>
                  <a:tcPr marL="0" marR="0" marT="0" marB="0" anchor="ctr"/>
                </a:tc>
              </a:tr>
              <a:tr h="573450">
                <a:tc>
                  <a:txBody>
                    <a:bodyPr/>
                    <a:lstStyle/>
                    <a:p>
                      <a:pPr algn="just" fontAlgn="ctr"/>
                      <a:r>
                        <a:rPr lang="pt-BR" sz="1400" u="none" strike="noStrike" dirty="0" smtClean="0">
                          <a:effectLst/>
                        </a:rPr>
                        <a:t>3.1.1.4e Inspeção </a:t>
                      </a:r>
                      <a:r>
                        <a:rPr lang="pt-BR" sz="1400" u="none" strike="noStrike" dirty="0">
                          <a:effectLst/>
                        </a:rPr>
                        <a:t>veicular de veículos de tração , </a:t>
                      </a:r>
                      <a:r>
                        <a:rPr lang="pt-BR" sz="1400" u="none" strike="noStrike" dirty="0" err="1">
                          <a:effectLst/>
                        </a:rPr>
                        <a:t>truck</a:t>
                      </a:r>
                      <a:r>
                        <a:rPr lang="pt-BR" sz="1400" u="none" strike="noStrike" dirty="0">
                          <a:effectLst/>
                        </a:rPr>
                        <a:t> e outros completos médios ou menores, com o objetivo de assegurar que o veículo está em boas condições de operação, legislação INMETRO.</a:t>
                      </a:r>
                      <a:endParaRPr lang="pt-BR" sz="1400" b="0" i="0" u="none" strike="noStrike" dirty="0">
                        <a:solidFill>
                          <a:srgbClr val="1F497D"/>
                        </a:solidFill>
                        <a:effectLst/>
                        <a:latin typeface="Arial"/>
                      </a:endParaRPr>
                    </a:p>
                  </a:txBody>
                  <a:tcPr marL="0" marR="0" marT="0" marB="0" anchor="ctr"/>
                </a:tc>
              </a:tr>
              <a:tr h="617220">
                <a:tc>
                  <a:txBody>
                    <a:bodyPr/>
                    <a:lstStyle/>
                    <a:p>
                      <a:pPr algn="just" fontAlgn="ctr"/>
                      <a:r>
                        <a:rPr lang="pt-BR" sz="1400" u="none" strike="noStrike" dirty="0" smtClean="0">
                          <a:effectLst/>
                        </a:rPr>
                        <a:t>3.1.14f  Inspeção </a:t>
                      </a:r>
                      <a:r>
                        <a:rPr lang="pt-BR" sz="1400" u="none" strike="noStrike" dirty="0">
                          <a:effectLst/>
                        </a:rPr>
                        <a:t>veicular de veículos de tração , </a:t>
                      </a:r>
                      <a:r>
                        <a:rPr lang="pt-BR" sz="1400" u="none" strike="noStrike" dirty="0" err="1">
                          <a:effectLst/>
                        </a:rPr>
                        <a:t>truck</a:t>
                      </a:r>
                      <a:r>
                        <a:rPr lang="pt-BR" sz="1400" u="none" strike="noStrike" dirty="0">
                          <a:effectLst/>
                        </a:rPr>
                        <a:t> e outros completos médios ou menores, com o objetivo de assegurar que o veículo está em boas condições de operação, por exigência da indústria.</a:t>
                      </a:r>
                      <a:endParaRPr lang="pt-BR" sz="1400" b="0" i="0" u="none" strike="noStrike" dirty="0">
                        <a:solidFill>
                          <a:srgbClr val="1F497D"/>
                        </a:solidFill>
                        <a:effectLst/>
                        <a:latin typeface="Arial"/>
                      </a:endParaRPr>
                    </a:p>
                  </a:txBody>
                  <a:tcPr marL="0" marR="0" marT="0" marB="0" anchor="ctr"/>
                </a:tc>
              </a:tr>
              <a:tr h="617220">
                <a:tc>
                  <a:txBody>
                    <a:bodyPr/>
                    <a:lstStyle/>
                    <a:p>
                      <a:pPr algn="just" fontAlgn="ctr"/>
                      <a:r>
                        <a:rPr lang="pt-BR" sz="1400" u="none" strike="noStrike" dirty="0" smtClean="0">
                          <a:effectLst/>
                        </a:rPr>
                        <a:t>3.1.14g</a:t>
                      </a:r>
                      <a:r>
                        <a:rPr lang="pt-BR" sz="1400" u="none" strike="noStrike" baseline="0" dirty="0" smtClean="0">
                          <a:effectLst/>
                        </a:rPr>
                        <a:t>  </a:t>
                      </a:r>
                      <a:r>
                        <a:rPr lang="pt-BR" sz="1400" u="none" strike="noStrike" dirty="0" smtClean="0">
                          <a:effectLst/>
                        </a:rPr>
                        <a:t>Inspeção </a:t>
                      </a:r>
                      <a:r>
                        <a:rPr lang="pt-BR" sz="1400" u="none" strike="noStrike" dirty="0">
                          <a:effectLst/>
                        </a:rPr>
                        <a:t>veicular de veículos de tração , </a:t>
                      </a:r>
                      <a:r>
                        <a:rPr lang="pt-BR" sz="1400" u="none" strike="noStrike" dirty="0" err="1">
                          <a:effectLst/>
                        </a:rPr>
                        <a:t>truck</a:t>
                      </a:r>
                      <a:r>
                        <a:rPr lang="pt-BR" sz="1400" u="none" strike="noStrike" dirty="0">
                          <a:effectLst/>
                        </a:rPr>
                        <a:t> e outros completos médios ou menores, com o objetivo de assegurar que o veículo está em boas condições de operação, por exigência da indústria.</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16066110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defTabSz="180975"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30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76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260699127"/>
              </p:ext>
            </p:extLst>
          </p:nvPr>
        </p:nvGraphicFramePr>
        <p:xfrm>
          <a:off x="89756" y="2313688"/>
          <a:ext cx="8964488" cy="2545236"/>
        </p:xfrm>
        <a:graphic>
          <a:graphicData uri="http://schemas.openxmlformats.org/drawingml/2006/table">
            <a:tbl>
              <a:tblPr>
                <a:tableStyleId>{5C22544A-7EE6-4342-B048-85BDC9FD1C3A}</a:tableStyleId>
              </a:tblPr>
              <a:tblGrid>
                <a:gridCol w="8964488"/>
              </a:tblGrid>
              <a:tr h="726308">
                <a:tc>
                  <a:txBody>
                    <a:bodyPr/>
                    <a:lstStyle/>
                    <a:p>
                      <a:pPr algn="just" fontAlgn="ctr"/>
                      <a:r>
                        <a:rPr lang="pt-BR" sz="1600" u="none" strike="noStrike" dirty="0" smtClean="0">
                          <a:effectLst/>
                        </a:rPr>
                        <a:t>3.1.1.4h  Inspeção </a:t>
                      </a:r>
                      <a:r>
                        <a:rPr lang="pt-BR" sz="1600" u="none" strike="noStrike" dirty="0">
                          <a:effectLst/>
                        </a:rPr>
                        <a:t>veicular de veículos de tração , </a:t>
                      </a:r>
                      <a:r>
                        <a:rPr lang="pt-BR" sz="1600" u="none" strike="noStrike" dirty="0" err="1">
                          <a:effectLst/>
                        </a:rPr>
                        <a:t>truck</a:t>
                      </a:r>
                      <a:r>
                        <a:rPr lang="pt-BR" sz="1600" u="none" strike="noStrike" dirty="0">
                          <a:effectLst/>
                        </a:rPr>
                        <a:t> e outros completos médios ou menores, com o objetivo de assegurar que o veículo está em boas condições de operação, por exigência da indústria.</a:t>
                      </a:r>
                      <a:endParaRPr lang="pt-BR" sz="1600" b="0" i="0" u="none" strike="noStrike" dirty="0">
                        <a:solidFill>
                          <a:srgbClr val="1F497D"/>
                        </a:solidFill>
                        <a:effectLst/>
                        <a:latin typeface="Arial"/>
                      </a:endParaRPr>
                    </a:p>
                  </a:txBody>
                  <a:tcPr marL="0" marR="0" marT="0" marB="0" anchor="ctr"/>
                </a:tc>
              </a:tr>
              <a:tr h="909464">
                <a:tc>
                  <a:txBody>
                    <a:bodyPr/>
                    <a:lstStyle/>
                    <a:p>
                      <a:pPr algn="just" fontAlgn="ctr"/>
                      <a:r>
                        <a:rPr lang="pt-BR" sz="1600" u="none" strike="noStrike" dirty="0" smtClean="0">
                          <a:effectLst/>
                        </a:rPr>
                        <a:t>3.1.1.4i     Inspeção  </a:t>
                      </a:r>
                      <a:r>
                        <a:rPr lang="pt-BR" sz="1600" u="none" strike="noStrike" dirty="0">
                          <a:effectLst/>
                        </a:rPr>
                        <a:t>de qualidade INMETRO da carroceria ,  carga seca, </a:t>
                      </a:r>
                      <a:r>
                        <a:rPr lang="pt-BR" sz="1600" u="none" strike="noStrike" dirty="0" err="1">
                          <a:effectLst/>
                        </a:rPr>
                        <a:t>truck</a:t>
                      </a:r>
                      <a:r>
                        <a:rPr lang="pt-BR" sz="1600" u="none" strike="noStrike" dirty="0">
                          <a:effectLst/>
                        </a:rPr>
                        <a:t>, toco e leves, conforme  RTCAR,  com o objetivo de assegurar que o veículo está em boas condições de operação, por exigência da indústria.</a:t>
                      </a:r>
                      <a:endParaRPr lang="pt-BR" sz="1600" b="0" i="0" u="none" strike="noStrike" dirty="0">
                        <a:solidFill>
                          <a:srgbClr val="1F497D"/>
                        </a:solidFill>
                        <a:effectLst/>
                        <a:latin typeface="Arial"/>
                      </a:endParaRPr>
                    </a:p>
                  </a:txBody>
                  <a:tcPr marL="0" marR="0" marT="0" marB="0" anchor="ctr"/>
                </a:tc>
              </a:tr>
              <a:tr h="909464">
                <a:tc>
                  <a:txBody>
                    <a:bodyPr/>
                    <a:lstStyle/>
                    <a:p>
                      <a:pPr algn="just" fontAlgn="ctr"/>
                      <a:r>
                        <a:rPr lang="pt-BR" sz="1600" u="none" strike="noStrike" dirty="0" smtClean="0">
                          <a:effectLst/>
                        </a:rPr>
                        <a:t>3.1.1.4</a:t>
                      </a:r>
                      <a:r>
                        <a:rPr lang="pt-BR" sz="1600" u="none" strike="noStrike" baseline="0" dirty="0" smtClean="0">
                          <a:effectLst/>
                        </a:rPr>
                        <a:t>j   </a:t>
                      </a:r>
                      <a:r>
                        <a:rPr lang="pt-BR" sz="1600" u="none" strike="noStrike" dirty="0" smtClean="0">
                          <a:effectLst/>
                        </a:rPr>
                        <a:t>Inspeção  </a:t>
                      </a:r>
                      <a:r>
                        <a:rPr lang="pt-BR" sz="1600" u="none" strike="noStrike" dirty="0">
                          <a:effectLst/>
                        </a:rPr>
                        <a:t>de qualidade INMETRO da carroceria ,  carga seca, </a:t>
                      </a:r>
                      <a:r>
                        <a:rPr lang="pt-BR" sz="1600" u="none" strike="noStrike" dirty="0" err="1">
                          <a:effectLst/>
                        </a:rPr>
                        <a:t>truck</a:t>
                      </a:r>
                      <a:r>
                        <a:rPr lang="pt-BR" sz="1600" u="none" strike="noStrike" dirty="0">
                          <a:effectLst/>
                        </a:rPr>
                        <a:t>, toco e leves, conforme  RTCAR,  com o objetivo de assegurar que o veículo está em boas condições de operação, por exigência da indústria.</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31290638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4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193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04959607"/>
              </p:ext>
            </p:extLst>
          </p:nvPr>
        </p:nvGraphicFramePr>
        <p:xfrm>
          <a:off x="236600" y="2625756"/>
          <a:ext cx="8670799" cy="2233168"/>
        </p:xfrm>
        <a:graphic>
          <a:graphicData uri="http://schemas.openxmlformats.org/drawingml/2006/table">
            <a:tbl>
              <a:tblPr>
                <a:tableStyleId>{5C22544A-7EE6-4342-B048-85BDC9FD1C3A}</a:tableStyleId>
              </a:tblPr>
              <a:tblGrid>
                <a:gridCol w="8670799"/>
              </a:tblGrid>
              <a:tr h="723546">
                <a:tc>
                  <a:txBody>
                    <a:bodyPr/>
                    <a:lstStyle/>
                    <a:p>
                      <a:pPr algn="just" fontAlgn="ctr"/>
                      <a:r>
                        <a:rPr lang="pt-BR" sz="1600" u="none" strike="noStrike" dirty="0" smtClean="0">
                          <a:effectLst/>
                        </a:rPr>
                        <a:t>3.2.1.1a   Verificar </a:t>
                      </a:r>
                      <a:r>
                        <a:rPr lang="pt-BR" sz="1600" u="none" strike="noStrike" dirty="0">
                          <a:effectLst/>
                        </a:rPr>
                        <a:t>existência de itens no programa de manutenção que contemple veículos, que atenda a legislação CONTRAN.</a:t>
                      </a:r>
                      <a:endParaRPr lang="pt-BR" sz="1600" b="0" i="0" u="none" strike="noStrike" dirty="0">
                        <a:solidFill>
                          <a:srgbClr val="1F497D"/>
                        </a:solidFill>
                        <a:effectLst/>
                        <a:latin typeface="Arial"/>
                      </a:endParaRPr>
                    </a:p>
                  </a:txBody>
                  <a:tcPr marL="0" marR="0" marT="0" marB="0" anchor="ctr"/>
                </a:tc>
              </a:tr>
              <a:tr h="777143">
                <a:tc>
                  <a:txBody>
                    <a:bodyPr/>
                    <a:lstStyle/>
                    <a:p>
                      <a:pPr algn="just" fontAlgn="ctr"/>
                      <a:r>
                        <a:rPr lang="pt-BR" sz="1600" u="none" strike="noStrike" dirty="0" smtClean="0">
                          <a:effectLst/>
                        </a:rPr>
                        <a:t>3.2.1.1b   Verificar </a:t>
                      </a:r>
                      <a:r>
                        <a:rPr lang="pt-BR" sz="1600" u="none" strike="noStrike" dirty="0">
                          <a:effectLst/>
                        </a:rPr>
                        <a:t>existência de itens no programa de manutenção que contemple as carrocerias de carga embalada, quanto a manutenção de  chassi, teto, piso, </a:t>
                      </a:r>
                      <a:r>
                        <a:rPr lang="pt-BR" sz="1600" u="none" strike="noStrike" dirty="0" smtClean="0">
                          <a:effectLst/>
                        </a:rPr>
                        <a:t>laterais</a:t>
                      </a:r>
                      <a:r>
                        <a:rPr lang="pt-BR" sz="1600" u="none" strike="noStrike" dirty="0">
                          <a:effectLst/>
                        </a:rPr>
                        <a:t>, lonas, guardas, molas, rodas, pneus, eixos etc.</a:t>
                      </a:r>
                      <a:endParaRPr lang="pt-BR" sz="1600" b="0" i="0" u="none" strike="noStrike" dirty="0">
                        <a:solidFill>
                          <a:srgbClr val="1F497D"/>
                        </a:solidFill>
                        <a:effectLst/>
                        <a:latin typeface="Arial"/>
                      </a:endParaRPr>
                    </a:p>
                  </a:txBody>
                  <a:tcPr marL="0" marR="0" marT="0" marB="0" anchor="ctr"/>
                </a:tc>
              </a:tr>
              <a:tr h="732479">
                <a:tc>
                  <a:txBody>
                    <a:bodyPr/>
                    <a:lstStyle/>
                    <a:p>
                      <a:pPr algn="just" fontAlgn="ctr"/>
                      <a:r>
                        <a:rPr lang="pt-BR" sz="1600" u="none" strike="noStrike" dirty="0" smtClean="0">
                          <a:effectLst/>
                        </a:rPr>
                        <a:t>3.2.1.1c Verificar </a:t>
                      </a:r>
                      <a:r>
                        <a:rPr lang="pt-BR" sz="1600" u="none" strike="noStrike" dirty="0">
                          <a:effectLst/>
                        </a:rPr>
                        <a:t>existência de itens no programa de manutenção que contemple os containers próprios ou locados, na operação da transportadora.</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77899229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51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 y="574532"/>
            <a:ext cx="9145083" cy="149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38094665"/>
              </p:ext>
            </p:extLst>
          </p:nvPr>
        </p:nvGraphicFramePr>
        <p:xfrm>
          <a:off x="251520" y="2275879"/>
          <a:ext cx="8712968" cy="2642799"/>
        </p:xfrm>
        <a:graphic>
          <a:graphicData uri="http://schemas.openxmlformats.org/drawingml/2006/table">
            <a:tbl>
              <a:tblPr>
                <a:tableStyleId>{5C22544A-7EE6-4342-B048-85BDC9FD1C3A}</a:tableStyleId>
              </a:tblPr>
              <a:tblGrid>
                <a:gridCol w="8712968"/>
              </a:tblGrid>
              <a:tr h="668294">
                <a:tc>
                  <a:txBody>
                    <a:bodyPr/>
                    <a:lstStyle/>
                    <a:p>
                      <a:pPr algn="just" fontAlgn="ctr"/>
                      <a:r>
                        <a:rPr lang="pt-BR" sz="1600" u="none" strike="noStrike" dirty="0" smtClean="0">
                          <a:effectLst/>
                        </a:rPr>
                        <a:t>3.2.1.1d    Verificar </a:t>
                      </a:r>
                      <a:r>
                        <a:rPr lang="pt-BR" sz="1600" u="none" strike="noStrike" dirty="0">
                          <a:effectLst/>
                        </a:rPr>
                        <a:t>existência de itens no programa de manutenção  para bugs ou Chassi Porta Container ou prancha reta ( chassi, longarina, vigas, rodas, pneus, travas)</a:t>
                      </a:r>
                      <a:endParaRPr lang="pt-BR" sz="1600" b="0" i="0" u="none" strike="noStrike" dirty="0">
                        <a:solidFill>
                          <a:srgbClr val="1F497D"/>
                        </a:solidFill>
                        <a:effectLst/>
                        <a:latin typeface="Arial"/>
                      </a:endParaRPr>
                    </a:p>
                  </a:txBody>
                  <a:tcPr marL="0" marR="0" marT="0" marB="0" anchor="ctr"/>
                </a:tc>
              </a:tr>
              <a:tr h="668294">
                <a:tc>
                  <a:txBody>
                    <a:bodyPr/>
                    <a:lstStyle/>
                    <a:p>
                      <a:pPr algn="just" fontAlgn="ctr"/>
                      <a:r>
                        <a:rPr lang="pt-BR" sz="1600" u="none" strike="noStrike" dirty="0" smtClean="0">
                          <a:effectLst/>
                        </a:rPr>
                        <a:t>3.2.1.1e   Verificar </a:t>
                      </a:r>
                      <a:r>
                        <a:rPr lang="pt-BR" sz="1600" u="none" strike="noStrike" dirty="0">
                          <a:effectLst/>
                        </a:rPr>
                        <a:t>a existência de programa de manutenção adequado a cada tipo de equipamento, que atenda as normas para os equipamentos e suas partes.</a:t>
                      </a:r>
                      <a:endParaRPr lang="pt-BR" sz="1600" b="0" i="0" u="none" strike="noStrike" dirty="0">
                        <a:solidFill>
                          <a:srgbClr val="1F497D"/>
                        </a:solidFill>
                        <a:effectLst/>
                        <a:latin typeface="Arial"/>
                      </a:endParaRPr>
                    </a:p>
                  </a:txBody>
                  <a:tcPr marL="0" marR="0" marT="0" marB="0" anchor="ctr"/>
                </a:tc>
              </a:tr>
              <a:tr h="688545">
                <a:tc>
                  <a:txBody>
                    <a:bodyPr/>
                    <a:lstStyle/>
                    <a:p>
                      <a:pPr algn="just" fontAlgn="ctr"/>
                      <a:r>
                        <a:rPr lang="pt-BR" sz="1600" u="none" strike="noStrike" dirty="0" smtClean="0">
                          <a:effectLst/>
                        </a:rPr>
                        <a:t>3.2.1.1f   Verificar </a:t>
                      </a:r>
                      <a:r>
                        <a:rPr lang="pt-BR" sz="1600" u="none" strike="noStrike" dirty="0">
                          <a:effectLst/>
                        </a:rPr>
                        <a:t>a existência de programa de manutenção adequado a cada tipo de equipamento, que atenda as normas para os equipamentos e suas partes.</a:t>
                      </a:r>
                      <a:endParaRPr lang="pt-BR" sz="1600" b="0" i="0" u="none" strike="noStrike" dirty="0">
                        <a:solidFill>
                          <a:srgbClr val="1F497D"/>
                        </a:solidFill>
                        <a:effectLst/>
                        <a:latin typeface="Arial"/>
                      </a:endParaRPr>
                    </a:p>
                  </a:txBody>
                  <a:tcPr marL="0" marR="0" marT="0" marB="0" anchor="ctr"/>
                </a:tc>
              </a:tr>
              <a:tr h="617666">
                <a:tc>
                  <a:txBody>
                    <a:bodyPr/>
                    <a:lstStyle/>
                    <a:p>
                      <a:pPr algn="just" fontAlgn="ctr"/>
                      <a:r>
                        <a:rPr lang="pt-BR" sz="1600" u="none" strike="noStrike" dirty="0" smtClean="0">
                          <a:effectLst/>
                        </a:rPr>
                        <a:t>3.2.1.1g    Verificar </a:t>
                      </a:r>
                      <a:r>
                        <a:rPr lang="pt-BR" sz="1600" u="none" strike="noStrike" dirty="0">
                          <a:effectLst/>
                        </a:rPr>
                        <a:t>a existência de programa de manutenção adequado a  </a:t>
                      </a:r>
                      <a:r>
                        <a:rPr lang="pt-BR" sz="1600" u="none" strike="noStrike" dirty="0" err="1">
                          <a:effectLst/>
                        </a:rPr>
                        <a:t>isotanques</a:t>
                      </a:r>
                      <a:r>
                        <a:rPr lang="pt-BR" sz="1600" u="none" strike="noStrike" dirty="0">
                          <a:effectLst/>
                        </a:rPr>
                        <a:t> próprios ou arrendados.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24744120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6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3391"/>
            <a:ext cx="9166311"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948592664"/>
              </p:ext>
            </p:extLst>
          </p:nvPr>
        </p:nvGraphicFramePr>
        <p:xfrm>
          <a:off x="251520" y="2219757"/>
          <a:ext cx="8712968" cy="2732588"/>
        </p:xfrm>
        <a:graphic>
          <a:graphicData uri="http://schemas.openxmlformats.org/drawingml/2006/table">
            <a:tbl>
              <a:tblPr>
                <a:tableStyleId>{5C22544A-7EE6-4342-B048-85BDC9FD1C3A}</a:tableStyleId>
              </a:tblPr>
              <a:tblGrid>
                <a:gridCol w="8712968"/>
              </a:tblGrid>
              <a:tr h="471922">
                <a:tc>
                  <a:txBody>
                    <a:bodyPr/>
                    <a:lstStyle/>
                    <a:p>
                      <a:pPr algn="just" fontAlgn="ctr"/>
                      <a:r>
                        <a:rPr lang="pt-BR" sz="1600" u="none" strike="noStrike" dirty="0" smtClean="0">
                          <a:effectLst/>
                        </a:rPr>
                        <a:t>3.2.1.1 h   Verificar </a:t>
                      </a:r>
                      <a:r>
                        <a:rPr lang="pt-BR" sz="1600" u="none" strike="noStrike" dirty="0">
                          <a:effectLst/>
                        </a:rPr>
                        <a:t>se no CIPP o grupo de produtos especificados é compatível com o produto transportado.</a:t>
                      </a:r>
                      <a:endParaRPr lang="pt-BR" sz="1600" b="0" i="0" u="none" strike="noStrike" dirty="0">
                        <a:solidFill>
                          <a:srgbClr val="1F497D"/>
                        </a:solidFill>
                        <a:effectLst/>
                        <a:latin typeface="Arial"/>
                      </a:endParaRPr>
                    </a:p>
                  </a:txBody>
                  <a:tcPr marL="0" marR="0" marT="0" marB="0" anchor="ctr"/>
                </a:tc>
              </a:tr>
              <a:tr h="696413">
                <a:tc>
                  <a:txBody>
                    <a:bodyPr/>
                    <a:lstStyle/>
                    <a:p>
                      <a:pPr algn="just" fontAlgn="ctr"/>
                      <a:r>
                        <a:rPr lang="pt-BR" sz="1600" u="none" strike="noStrike" dirty="0" smtClean="0">
                          <a:effectLst/>
                        </a:rPr>
                        <a:t>3.2.1.1i     Verificar </a:t>
                      </a:r>
                      <a:r>
                        <a:rPr lang="pt-BR" sz="1600" u="none" strike="noStrike" dirty="0">
                          <a:effectLst/>
                        </a:rPr>
                        <a:t>o CIV  da parte rodante ( dos tanques,  Chassis Porta Containers ) , com o objetivo de assegurar que o veículo está em boas condições de operação, por exigência da indústria.</a:t>
                      </a:r>
                      <a:endParaRPr lang="pt-BR" sz="1600" b="0" i="0" u="none" strike="noStrike" dirty="0">
                        <a:solidFill>
                          <a:srgbClr val="1F497D"/>
                        </a:solidFill>
                        <a:effectLst/>
                        <a:latin typeface="Arial"/>
                      </a:endParaRPr>
                    </a:p>
                  </a:txBody>
                  <a:tcPr marL="0" marR="0" marT="0" marB="0" anchor="ctr"/>
                </a:tc>
              </a:tr>
              <a:tr h="671834">
                <a:tc>
                  <a:txBody>
                    <a:bodyPr/>
                    <a:lstStyle/>
                    <a:p>
                      <a:pPr algn="just" fontAlgn="ctr"/>
                      <a:r>
                        <a:rPr lang="pt-BR" sz="1600" u="none" strike="noStrike" dirty="0" smtClean="0">
                          <a:effectLst/>
                        </a:rPr>
                        <a:t>3.2.1.1j   Verificar </a:t>
                      </a:r>
                      <a:r>
                        <a:rPr lang="pt-BR" sz="1600" u="none" strike="noStrike" dirty="0">
                          <a:effectLst/>
                        </a:rPr>
                        <a:t>evidências de um programa , para frota própria,  de testes de </a:t>
                      </a:r>
                      <a:r>
                        <a:rPr lang="pt-BR" sz="1600" u="none" strike="noStrike" dirty="0" err="1">
                          <a:effectLst/>
                        </a:rPr>
                        <a:t>mangotes</a:t>
                      </a:r>
                      <a:r>
                        <a:rPr lang="pt-BR" sz="1600" u="none" strike="noStrike" dirty="0">
                          <a:effectLst/>
                        </a:rPr>
                        <a:t>  e conexões , seus respectivos registros e periodicidade dos testes.</a:t>
                      </a:r>
                      <a:endParaRPr lang="pt-BR" sz="1600" b="0" i="0" u="none" strike="noStrike" dirty="0">
                        <a:solidFill>
                          <a:srgbClr val="1F497D"/>
                        </a:solidFill>
                        <a:effectLst/>
                        <a:latin typeface="Arial"/>
                      </a:endParaRPr>
                    </a:p>
                  </a:txBody>
                  <a:tcPr marL="0" marR="0" marT="0" marB="0" anchor="ctr"/>
                </a:tc>
              </a:tr>
              <a:tr h="876661">
                <a:tc>
                  <a:txBody>
                    <a:bodyPr/>
                    <a:lstStyle/>
                    <a:p>
                      <a:pPr algn="just" fontAlgn="ctr"/>
                      <a:r>
                        <a:rPr lang="pt-BR" sz="1600" u="none" strike="noStrike" dirty="0" smtClean="0">
                          <a:effectLst/>
                        </a:rPr>
                        <a:t>3.2.1.1k Verificar </a:t>
                      </a:r>
                      <a:r>
                        <a:rPr lang="pt-BR" sz="1600" u="none" strike="noStrike" dirty="0">
                          <a:effectLst/>
                        </a:rPr>
                        <a:t>se há um programa de inspeção e teste para as bombas (carga ou descarga de líquidos) ou compressores (carga ou descarga de sólidos). O programa deve prever uma periodicidade para troca de gaxetas, selos, conexões e ainda uma verificação de motor e rotor.</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73125300"/>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8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0" y="560418"/>
            <a:ext cx="91440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7" y="1674843"/>
            <a:ext cx="9144000" cy="69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436407637"/>
              </p:ext>
            </p:extLst>
          </p:nvPr>
        </p:nvGraphicFramePr>
        <p:xfrm>
          <a:off x="119607" y="2495039"/>
          <a:ext cx="8844881" cy="2363885"/>
        </p:xfrm>
        <a:graphic>
          <a:graphicData uri="http://schemas.openxmlformats.org/drawingml/2006/table">
            <a:tbl>
              <a:tblPr>
                <a:tableStyleId>{5C22544A-7EE6-4342-B048-85BDC9FD1C3A}</a:tableStyleId>
              </a:tblPr>
              <a:tblGrid>
                <a:gridCol w="8844881"/>
              </a:tblGrid>
              <a:tr h="489608">
                <a:tc>
                  <a:txBody>
                    <a:bodyPr/>
                    <a:lstStyle/>
                    <a:p>
                      <a:pPr algn="just" fontAlgn="ctr"/>
                      <a:r>
                        <a:rPr lang="pt-BR" sz="1600" u="none" strike="noStrike" dirty="0" smtClean="0">
                          <a:effectLst/>
                        </a:rPr>
                        <a:t>3.2.1.1l  Verificar </a:t>
                      </a:r>
                      <a:r>
                        <a:rPr lang="pt-BR" sz="1600" u="none" strike="noStrike" dirty="0">
                          <a:effectLst/>
                        </a:rPr>
                        <a:t>se há pontos de aterramentos nos equipamentos  e se estão livres de  pintura  ou  isolamento.</a:t>
                      </a:r>
                      <a:endParaRPr lang="pt-BR" sz="1600" b="0" i="0" u="none" strike="noStrike" dirty="0">
                        <a:solidFill>
                          <a:srgbClr val="1F497D"/>
                        </a:solidFill>
                        <a:effectLst/>
                        <a:latin typeface="Arial"/>
                      </a:endParaRPr>
                    </a:p>
                  </a:txBody>
                  <a:tcPr marL="0" marR="0" marT="0" marB="0" anchor="ctr"/>
                </a:tc>
              </a:tr>
              <a:tr h="550808">
                <a:tc>
                  <a:txBody>
                    <a:bodyPr/>
                    <a:lstStyle/>
                    <a:p>
                      <a:pPr algn="just" fontAlgn="ctr"/>
                      <a:r>
                        <a:rPr lang="pt-BR" sz="1600" u="none" strike="noStrike" dirty="0" smtClean="0">
                          <a:effectLst/>
                        </a:rPr>
                        <a:t>3.2.1.1m Verificar </a:t>
                      </a:r>
                      <a:r>
                        <a:rPr lang="pt-BR" sz="1600" u="none" strike="noStrike" dirty="0">
                          <a:effectLst/>
                        </a:rPr>
                        <a:t>se há programa de manutenção e inspeção de funcionamento das travas de torção , aplicável para porta containers e bugs.</a:t>
                      </a:r>
                      <a:endParaRPr lang="pt-BR" sz="1600" b="0" i="0" u="none" strike="noStrike" dirty="0">
                        <a:solidFill>
                          <a:srgbClr val="1F497D"/>
                        </a:solidFill>
                        <a:effectLst/>
                        <a:latin typeface="Arial"/>
                      </a:endParaRPr>
                    </a:p>
                  </a:txBody>
                  <a:tcPr marL="0" marR="0" marT="0" marB="0" anchor="ctr"/>
                </a:tc>
              </a:tr>
              <a:tr h="589058">
                <a:tc>
                  <a:txBody>
                    <a:bodyPr/>
                    <a:lstStyle/>
                    <a:p>
                      <a:pPr algn="just" fontAlgn="ctr"/>
                      <a:r>
                        <a:rPr lang="pt-BR" sz="1600" u="none" strike="noStrike" dirty="0" smtClean="0">
                          <a:effectLst/>
                        </a:rPr>
                        <a:t>3.2.1.1n Verificar </a:t>
                      </a:r>
                      <a:r>
                        <a:rPr lang="pt-BR" sz="1600" u="none" strike="noStrike" dirty="0">
                          <a:effectLst/>
                        </a:rPr>
                        <a:t>se o programa de manutenção e inspeção  contempla : substituição de travas , cordas, lonas,  asa delta (</a:t>
                      </a:r>
                      <a:r>
                        <a:rPr lang="pt-BR" sz="1600" u="none" strike="noStrike" dirty="0" err="1">
                          <a:effectLst/>
                        </a:rPr>
                        <a:t>siders</a:t>
                      </a:r>
                      <a:r>
                        <a:rPr lang="pt-BR" sz="1600" u="none" strike="noStrike" dirty="0">
                          <a:effectLst/>
                        </a:rPr>
                        <a:t>), válvulas de alívio , </a:t>
                      </a:r>
                      <a:r>
                        <a:rPr lang="pt-BR" sz="1600" u="none" strike="noStrike" dirty="0" err="1">
                          <a:effectLst/>
                        </a:rPr>
                        <a:t>termomêtros</a:t>
                      </a:r>
                      <a:r>
                        <a:rPr lang="pt-BR" sz="1600" u="none" strike="noStrike" dirty="0">
                          <a:effectLst/>
                        </a:rPr>
                        <a:t>, manômetros ..</a:t>
                      </a:r>
                      <a:endParaRPr lang="pt-BR" sz="1600" b="0" i="0" u="none" strike="noStrike" dirty="0">
                        <a:solidFill>
                          <a:srgbClr val="1F497D"/>
                        </a:solidFill>
                        <a:effectLst/>
                        <a:latin typeface="Arial"/>
                      </a:endParaRPr>
                    </a:p>
                  </a:txBody>
                  <a:tcPr marL="0" marR="0" marT="0" marB="0" anchor="ctr"/>
                </a:tc>
              </a:tr>
              <a:tr h="734411">
                <a:tc>
                  <a:txBody>
                    <a:bodyPr/>
                    <a:lstStyle/>
                    <a:p>
                      <a:pPr algn="just" fontAlgn="ctr"/>
                      <a:r>
                        <a:rPr lang="pt-BR" sz="1600" u="none" strike="noStrike" dirty="0" smtClean="0">
                          <a:effectLst/>
                        </a:rPr>
                        <a:t>3.2.1.2</a:t>
                      </a:r>
                      <a:r>
                        <a:rPr lang="pt-BR" sz="1600" u="none" strike="noStrike" baseline="0" dirty="0" smtClean="0">
                          <a:effectLst/>
                        </a:rPr>
                        <a:t> </a:t>
                      </a:r>
                      <a:r>
                        <a:rPr lang="pt-BR" sz="1600" u="none" strike="noStrike" dirty="0" smtClean="0">
                          <a:effectLst/>
                        </a:rPr>
                        <a:t>Ver </a:t>
                      </a:r>
                      <a:r>
                        <a:rPr lang="pt-BR" sz="1600" u="none" strike="noStrike" dirty="0">
                          <a:effectLst/>
                        </a:rPr>
                        <a:t>documentação de testes dos sistemas de travamento : pino rei  x quinta roda cavalo mecânico, mesa do pino rei, trava de quinta roda.</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70315627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9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7923" cy="177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936427503"/>
              </p:ext>
            </p:extLst>
          </p:nvPr>
        </p:nvGraphicFramePr>
        <p:xfrm>
          <a:off x="251520" y="2501319"/>
          <a:ext cx="8712968" cy="2417360"/>
        </p:xfrm>
        <a:graphic>
          <a:graphicData uri="http://schemas.openxmlformats.org/drawingml/2006/table">
            <a:tbl>
              <a:tblPr>
                <a:tableStyleId>{5C22544A-7EE6-4342-B048-85BDC9FD1C3A}</a:tableStyleId>
              </a:tblPr>
              <a:tblGrid>
                <a:gridCol w="8712968"/>
              </a:tblGrid>
              <a:tr h="484279">
                <a:tc>
                  <a:txBody>
                    <a:bodyPr/>
                    <a:lstStyle/>
                    <a:p>
                      <a:pPr algn="just" fontAlgn="ctr"/>
                      <a:r>
                        <a:rPr lang="pt-BR" sz="1600" u="none" strike="noStrike" dirty="0" smtClean="0">
                          <a:effectLst/>
                        </a:rPr>
                        <a:t>3.2.1.3a   Os </a:t>
                      </a:r>
                      <a:r>
                        <a:rPr lang="pt-BR" sz="1600" u="none" strike="noStrike" dirty="0">
                          <a:effectLst/>
                        </a:rPr>
                        <a:t>serviços de manutenção preventiva devem incluir todos os tipos de válvulas.</a:t>
                      </a:r>
                      <a:endParaRPr lang="pt-BR" sz="1600" b="0" i="0" u="none" strike="noStrike" dirty="0">
                        <a:solidFill>
                          <a:srgbClr val="1F497D"/>
                        </a:solidFill>
                        <a:effectLst/>
                        <a:latin typeface="Arial"/>
                      </a:endParaRPr>
                    </a:p>
                  </a:txBody>
                  <a:tcPr marL="0" marR="0" marT="0" marB="0" anchor="ctr"/>
                </a:tc>
              </a:tr>
              <a:tr h="581135">
                <a:tc>
                  <a:txBody>
                    <a:bodyPr/>
                    <a:lstStyle/>
                    <a:p>
                      <a:pPr algn="just" fontAlgn="ctr"/>
                      <a:r>
                        <a:rPr lang="pt-BR" sz="1600" u="none" strike="noStrike" dirty="0" smtClean="0">
                          <a:effectLst/>
                        </a:rPr>
                        <a:t>3.2.1.3b  As </a:t>
                      </a:r>
                      <a:r>
                        <a:rPr lang="pt-BR" sz="1600" u="none" strike="noStrike" dirty="0">
                          <a:effectLst/>
                        </a:rPr>
                        <a:t>válvulas  de alívio de pressão são igualmente  objeto de programa de manutenção preventiva apropriado,  eventualmente envolvendo fabricante da parte.</a:t>
                      </a:r>
                      <a:endParaRPr lang="pt-BR" sz="1600" b="0" i="0" u="none" strike="noStrike" dirty="0">
                        <a:solidFill>
                          <a:srgbClr val="1F497D"/>
                        </a:solidFill>
                        <a:effectLst/>
                        <a:latin typeface="Arial"/>
                      </a:endParaRPr>
                    </a:p>
                  </a:txBody>
                  <a:tcPr marL="0" marR="0" marT="0" marB="0" anchor="ctr"/>
                </a:tc>
              </a:tr>
              <a:tr h="484279">
                <a:tc>
                  <a:txBody>
                    <a:bodyPr/>
                    <a:lstStyle/>
                    <a:p>
                      <a:pPr algn="just" fontAlgn="ctr"/>
                      <a:r>
                        <a:rPr lang="pt-BR" sz="1600" u="none" strike="noStrike" dirty="0" smtClean="0">
                          <a:effectLst/>
                        </a:rPr>
                        <a:t>3.2.1.3c  Os </a:t>
                      </a:r>
                      <a:r>
                        <a:rPr lang="pt-BR" sz="1600" u="none" strike="noStrike" dirty="0">
                          <a:effectLst/>
                        </a:rPr>
                        <a:t>serviços de manutenção deve cobrir os acoplamentos de válvulas e </a:t>
                      </a:r>
                      <a:r>
                        <a:rPr lang="pt-BR" sz="1600" u="none" strike="noStrike" dirty="0" err="1">
                          <a:effectLst/>
                        </a:rPr>
                        <a:t>mangotes</a:t>
                      </a:r>
                      <a:r>
                        <a:rPr lang="pt-BR" sz="1600" u="none" strike="noStrike" dirty="0">
                          <a:effectLst/>
                        </a:rPr>
                        <a:t>.</a:t>
                      </a:r>
                      <a:endParaRPr lang="pt-BR" sz="1600" b="0" i="0" u="none" strike="noStrike" dirty="0">
                        <a:solidFill>
                          <a:srgbClr val="1F497D"/>
                        </a:solidFill>
                        <a:effectLst/>
                        <a:latin typeface="Arial"/>
                      </a:endParaRPr>
                    </a:p>
                  </a:txBody>
                  <a:tcPr marL="0" marR="0" marT="0" marB="0" anchor="ctr"/>
                </a:tc>
              </a:tr>
              <a:tr h="867667">
                <a:tc>
                  <a:txBody>
                    <a:bodyPr/>
                    <a:lstStyle/>
                    <a:p>
                      <a:pPr algn="just" fontAlgn="ctr"/>
                      <a:r>
                        <a:rPr lang="pt-BR" sz="1600" u="none" strike="noStrike" dirty="0" smtClean="0">
                          <a:effectLst/>
                        </a:rPr>
                        <a:t>3.2.13d  Verificar </a:t>
                      </a:r>
                      <a:r>
                        <a:rPr lang="pt-BR" sz="1600" u="none" strike="noStrike" dirty="0">
                          <a:effectLst/>
                        </a:rPr>
                        <a:t>se o programa de manutenção </a:t>
                      </a:r>
                      <a:r>
                        <a:rPr lang="pt-BR" sz="1600" u="none" strike="noStrike" dirty="0" smtClean="0">
                          <a:effectLst/>
                        </a:rPr>
                        <a:t>prevê </a:t>
                      </a:r>
                      <a:r>
                        <a:rPr lang="pt-BR" sz="1600" u="none" strike="noStrike" dirty="0">
                          <a:effectLst/>
                        </a:rPr>
                        <a:t>periodicidade de inspeção e testes, períodos de substituição de partes vedantes.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915667098"/>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02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7" y="910462"/>
            <a:ext cx="9144000" cy="127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0418"/>
            <a:ext cx="9144000"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985002188"/>
              </p:ext>
            </p:extLst>
          </p:nvPr>
        </p:nvGraphicFramePr>
        <p:xfrm>
          <a:off x="251520" y="2310394"/>
          <a:ext cx="8568952" cy="2518814"/>
        </p:xfrm>
        <a:graphic>
          <a:graphicData uri="http://schemas.openxmlformats.org/drawingml/2006/table">
            <a:tbl>
              <a:tblPr>
                <a:tableStyleId>{5C22544A-7EE6-4342-B048-85BDC9FD1C3A}</a:tableStyleId>
              </a:tblPr>
              <a:tblGrid>
                <a:gridCol w="8568952"/>
              </a:tblGrid>
              <a:tr h="1172977">
                <a:tc>
                  <a:txBody>
                    <a:bodyPr/>
                    <a:lstStyle/>
                    <a:p>
                      <a:pPr algn="just" fontAlgn="ctr"/>
                      <a:r>
                        <a:rPr lang="pt-BR" sz="1600" u="none" strike="noStrike" dirty="0" smtClean="0">
                          <a:effectLst/>
                        </a:rPr>
                        <a:t>3.2.1.3e Os </a:t>
                      </a:r>
                      <a:r>
                        <a:rPr lang="pt-BR" sz="1600" u="none" strike="noStrike" dirty="0">
                          <a:effectLst/>
                        </a:rPr>
                        <a:t>manômetros, termômetros, medidor de nível, medição de enchimento e descarga (</a:t>
                      </a:r>
                      <a:r>
                        <a:rPr lang="pt-BR" sz="1600" u="none" strike="noStrike" dirty="0" smtClean="0">
                          <a:effectLst/>
                        </a:rPr>
                        <a:t>over </a:t>
                      </a:r>
                      <a:r>
                        <a:rPr lang="pt-BR" sz="1600" u="none" strike="noStrike" dirty="0" err="1" smtClean="0">
                          <a:effectLst/>
                        </a:rPr>
                        <a:t>fill</a:t>
                      </a:r>
                      <a:r>
                        <a:rPr lang="pt-BR" sz="1600" u="none" strike="noStrike" dirty="0">
                          <a:effectLst/>
                        </a:rPr>
                        <a:t>)  devem ser parte integrante do programa, com verificações apropriadas e relacionadas a programa de calibração.</a:t>
                      </a:r>
                      <a:endParaRPr lang="pt-BR" sz="1600" b="0" i="0" u="none" strike="noStrike" dirty="0">
                        <a:solidFill>
                          <a:srgbClr val="1F497D"/>
                        </a:solidFill>
                        <a:effectLst/>
                        <a:latin typeface="Arial"/>
                      </a:endParaRPr>
                    </a:p>
                  </a:txBody>
                  <a:tcPr marL="0" marR="0" marT="0" marB="0" anchor="ctr"/>
                </a:tc>
              </a:tr>
              <a:tr h="765522">
                <a:tc>
                  <a:txBody>
                    <a:bodyPr/>
                    <a:lstStyle/>
                    <a:p>
                      <a:pPr algn="just" fontAlgn="ctr"/>
                      <a:r>
                        <a:rPr lang="pt-BR" sz="1600" u="none" strike="noStrike" dirty="0" smtClean="0">
                          <a:effectLst/>
                        </a:rPr>
                        <a:t>3.2.1.3f  Verificar  </a:t>
                      </a:r>
                      <a:r>
                        <a:rPr lang="pt-BR" sz="1600" u="none" strike="noStrike" dirty="0">
                          <a:effectLst/>
                        </a:rPr>
                        <a:t>se são realizados os serviços de </a:t>
                      </a:r>
                      <a:r>
                        <a:rPr lang="pt-BR" sz="1600" u="none" strike="noStrike" dirty="0" smtClean="0">
                          <a:effectLst/>
                        </a:rPr>
                        <a:t>manutenção </a:t>
                      </a:r>
                      <a:r>
                        <a:rPr lang="pt-BR" sz="1600" u="none" strike="noStrike" dirty="0">
                          <a:effectLst/>
                        </a:rPr>
                        <a:t>em cinto de segurança, alarmes de manobras, sensores de portas.</a:t>
                      </a:r>
                      <a:endParaRPr lang="pt-BR" sz="1600" b="0" i="0" u="none" strike="noStrike" dirty="0">
                        <a:solidFill>
                          <a:srgbClr val="1F497D"/>
                        </a:solidFill>
                        <a:effectLst/>
                        <a:latin typeface="Arial"/>
                      </a:endParaRPr>
                    </a:p>
                  </a:txBody>
                  <a:tcPr marL="0" marR="0" marT="0" marB="0" anchor="ctr"/>
                </a:tc>
              </a:tr>
              <a:tr h="580315">
                <a:tc>
                  <a:txBody>
                    <a:bodyPr/>
                    <a:lstStyle/>
                    <a:p>
                      <a:pPr algn="just" fontAlgn="ctr"/>
                      <a:r>
                        <a:rPr lang="pt-BR" sz="1600" u="none" strike="noStrike" dirty="0" smtClean="0">
                          <a:effectLst/>
                        </a:rPr>
                        <a:t>3.2.1.3g Verificar  </a:t>
                      </a:r>
                      <a:r>
                        <a:rPr lang="pt-BR" sz="1600" u="none" strike="noStrike" dirty="0">
                          <a:effectLst/>
                        </a:rPr>
                        <a:t>se são realizados os serviços de manutenção em termostato.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98458668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1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1765"/>
            <a:ext cx="91440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52949797"/>
              </p:ext>
            </p:extLst>
          </p:nvPr>
        </p:nvGraphicFramePr>
        <p:xfrm>
          <a:off x="89756" y="3003798"/>
          <a:ext cx="8964488" cy="2139704"/>
        </p:xfrm>
        <a:graphic>
          <a:graphicData uri="http://schemas.openxmlformats.org/drawingml/2006/table">
            <a:tbl>
              <a:tblPr>
                <a:tableStyleId>{5C22544A-7EE6-4342-B048-85BDC9FD1C3A}</a:tableStyleId>
              </a:tblPr>
              <a:tblGrid>
                <a:gridCol w="8964488"/>
              </a:tblGrid>
              <a:tr h="307943">
                <a:tc>
                  <a:txBody>
                    <a:bodyPr/>
                    <a:lstStyle/>
                    <a:p>
                      <a:pPr algn="l" fontAlgn="ctr"/>
                      <a:r>
                        <a:rPr lang="pt-BR" sz="1400" u="none" strike="noStrike" dirty="0" smtClean="0">
                          <a:effectLst/>
                        </a:rPr>
                        <a:t>3.2.1.4a    O </a:t>
                      </a:r>
                      <a:r>
                        <a:rPr lang="pt-BR" sz="1400" u="none" strike="noStrike" dirty="0">
                          <a:effectLst/>
                        </a:rPr>
                        <a:t>procedimento e evidências de controle de compatibilidade entre materiais e produtos</a:t>
                      </a:r>
                      <a:endParaRPr lang="pt-BR" sz="1400" b="0" i="0" u="none" strike="noStrike" dirty="0">
                        <a:solidFill>
                          <a:srgbClr val="1F497D"/>
                        </a:solidFill>
                        <a:effectLst/>
                        <a:latin typeface="Arial"/>
                      </a:endParaRPr>
                    </a:p>
                  </a:txBody>
                  <a:tcPr marL="0" marR="0" marT="0" marB="0" anchor="ctr"/>
                </a:tc>
              </a:tr>
              <a:tr h="250204">
                <a:tc>
                  <a:txBody>
                    <a:bodyPr/>
                    <a:lstStyle/>
                    <a:p>
                      <a:pPr algn="just" fontAlgn="ctr"/>
                      <a:r>
                        <a:rPr lang="pt-BR" sz="1400" u="none" strike="noStrike" dirty="0" smtClean="0">
                          <a:effectLst/>
                        </a:rPr>
                        <a:t>3.2.1.4b    Verificar </a:t>
                      </a:r>
                      <a:r>
                        <a:rPr lang="pt-BR" sz="1400" u="none" strike="noStrike" dirty="0">
                          <a:effectLst/>
                        </a:rPr>
                        <a:t>se há  um sistema de identificação por numeração, cor ou ambos</a:t>
                      </a:r>
                      <a:endParaRPr lang="pt-BR" sz="1400" b="0" i="0" u="none" strike="noStrike" dirty="0">
                        <a:solidFill>
                          <a:srgbClr val="1F497D"/>
                        </a:solidFill>
                        <a:effectLst/>
                        <a:latin typeface="Arial"/>
                      </a:endParaRPr>
                    </a:p>
                  </a:txBody>
                  <a:tcPr marL="0" marR="0" marT="0" marB="0" anchor="ctr"/>
                </a:tc>
              </a:tr>
              <a:tr h="436253">
                <a:tc>
                  <a:txBody>
                    <a:bodyPr/>
                    <a:lstStyle/>
                    <a:p>
                      <a:pPr algn="just" fontAlgn="ctr"/>
                      <a:r>
                        <a:rPr lang="pt-BR" sz="1400" u="none" strike="noStrike" dirty="0" smtClean="0">
                          <a:effectLst/>
                        </a:rPr>
                        <a:t>3.2.1.4c  Inspeção </a:t>
                      </a:r>
                      <a:r>
                        <a:rPr lang="pt-BR" sz="1400" u="none" strike="noStrike" dirty="0">
                          <a:effectLst/>
                        </a:rPr>
                        <a:t>periódica regular  significa no mínimo de acordo com as recomendações do fabricante ou com a legislação vigente.</a:t>
                      </a:r>
                      <a:endParaRPr lang="pt-BR" sz="1400" b="0" i="0" u="none" strike="noStrike" dirty="0">
                        <a:solidFill>
                          <a:srgbClr val="16365C"/>
                        </a:solidFill>
                        <a:effectLst/>
                        <a:latin typeface="Arial"/>
                      </a:endParaRPr>
                    </a:p>
                  </a:txBody>
                  <a:tcPr marL="0" marR="0" marT="0" marB="0" anchor="ctr"/>
                </a:tc>
              </a:tr>
              <a:tr h="397761">
                <a:tc>
                  <a:txBody>
                    <a:bodyPr/>
                    <a:lstStyle/>
                    <a:p>
                      <a:pPr algn="just" fontAlgn="ctr"/>
                      <a:r>
                        <a:rPr lang="pt-BR" sz="1400" u="none" strike="noStrike" dirty="0" smtClean="0">
                          <a:effectLst/>
                        </a:rPr>
                        <a:t>3.2.1.4d   Verificar </a:t>
                      </a:r>
                      <a:r>
                        <a:rPr lang="pt-BR" sz="1400" u="none" strike="noStrike" dirty="0">
                          <a:effectLst/>
                        </a:rPr>
                        <a:t>periodicidade e registros de testes de pressão e/ou estanqueidade  nos </a:t>
                      </a:r>
                      <a:r>
                        <a:rPr lang="pt-BR" sz="1400" u="none" strike="noStrike" dirty="0" err="1">
                          <a:effectLst/>
                        </a:rPr>
                        <a:t>mangotes</a:t>
                      </a:r>
                      <a:r>
                        <a:rPr lang="pt-BR" sz="1400" u="none" strike="noStrike" dirty="0">
                          <a:effectLst/>
                        </a:rPr>
                        <a:t>.</a:t>
                      </a:r>
                      <a:endParaRPr lang="pt-BR" sz="1400" b="0" i="0" u="none" strike="noStrike" dirty="0">
                        <a:solidFill>
                          <a:srgbClr val="1F497D"/>
                        </a:solidFill>
                        <a:effectLst/>
                        <a:latin typeface="Arial"/>
                      </a:endParaRPr>
                    </a:p>
                  </a:txBody>
                  <a:tcPr marL="0" marR="0" marT="0" marB="0" anchor="ctr"/>
                </a:tc>
              </a:tr>
              <a:tr h="388276">
                <a:tc>
                  <a:txBody>
                    <a:bodyPr/>
                    <a:lstStyle/>
                    <a:p>
                      <a:pPr algn="just" fontAlgn="ctr"/>
                      <a:r>
                        <a:rPr lang="pt-BR" sz="1400" u="none" strike="noStrike" dirty="0" smtClean="0">
                          <a:effectLst/>
                        </a:rPr>
                        <a:t>3.2.1.4e   Verificar </a:t>
                      </a:r>
                      <a:r>
                        <a:rPr lang="pt-BR" sz="1400" u="none" strike="noStrike" dirty="0">
                          <a:effectLst/>
                        </a:rPr>
                        <a:t>periodicidade e registros de testes de condutividade elétrica, aplicáveis a produtos inflamáveis.</a:t>
                      </a:r>
                      <a:endParaRPr lang="pt-BR" sz="1400" b="0" i="0" u="none" strike="noStrike" dirty="0">
                        <a:solidFill>
                          <a:srgbClr val="1F497D"/>
                        </a:solidFill>
                        <a:effectLst/>
                        <a:latin typeface="Arial"/>
                      </a:endParaRPr>
                    </a:p>
                  </a:txBody>
                  <a:tcPr marL="0" marR="0" marT="0" marB="0" anchor="ctr"/>
                </a:tc>
              </a:tr>
              <a:tr h="359267">
                <a:tc>
                  <a:txBody>
                    <a:bodyPr/>
                    <a:lstStyle/>
                    <a:p>
                      <a:pPr algn="just" fontAlgn="ctr"/>
                      <a:r>
                        <a:rPr lang="pt-BR" sz="1400" u="none" strike="noStrike" dirty="0" smtClean="0">
                          <a:effectLst/>
                        </a:rPr>
                        <a:t>3.2.1.4f   Verificar </a:t>
                      </a:r>
                      <a:r>
                        <a:rPr lang="pt-BR" sz="1400" u="none" strike="noStrike" dirty="0">
                          <a:effectLst/>
                        </a:rPr>
                        <a:t>se no procedimento e registro de intervalos de substituição para cada acessório.</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895825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5" name="Espaço Reservado para Texto 1"/>
          <p:cNvSpPr txBox="1">
            <a:spLocks/>
          </p:cNvSpPr>
          <p:nvPr/>
        </p:nvSpPr>
        <p:spPr>
          <a:xfrm>
            <a:off x="359024" y="1059582"/>
            <a:ext cx="8245424" cy="1656184"/>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7200" b="1" i="1" dirty="0" smtClean="0">
                <a:latin typeface="Times New Roman" panose="02020603050405020304" pitchFamily="18" charset="0"/>
                <a:cs typeface="Times New Roman" panose="02020603050405020304" pitchFamily="18" charset="0"/>
              </a:rPr>
              <a:t>SASSMAQ:</a:t>
            </a:r>
          </a:p>
          <a:p>
            <a:pPr marL="0" indent="0" algn="ctr" fontAlgn="auto">
              <a:spcAft>
                <a:spcPts val="0"/>
              </a:spcAft>
              <a:buNone/>
            </a:pPr>
            <a:endParaRPr lang="pt-BR" sz="7200" dirty="0">
              <a:latin typeface="Times New Roman" panose="02020603050405020304" pitchFamily="18" charset="0"/>
              <a:cs typeface="Times New Roman" panose="02020603050405020304" pitchFamily="18" charset="0"/>
            </a:endParaRPr>
          </a:p>
          <a:p>
            <a:pPr marL="0" indent="0" algn="ctr" fontAlgn="auto">
              <a:spcAft>
                <a:spcPts val="0"/>
              </a:spcAft>
              <a:buNone/>
            </a:pPr>
            <a:r>
              <a:rPr lang="pt-BR" sz="7200" dirty="0" smtClean="0">
                <a:latin typeface="Times New Roman" panose="02020603050405020304" pitchFamily="18" charset="0"/>
                <a:cs typeface="Times New Roman" panose="02020603050405020304" pitchFamily="18" charset="0"/>
              </a:rPr>
              <a:t>É uma série  de  sistemas de avaliação em Saúde, Segurança, Meio Ambiente e Qualidade  cada sistema ligado a um meio de transporte ou operação logística  específica, a saber:</a:t>
            </a:r>
          </a:p>
          <a:p>
            <a:pPr algn="ctr" fontAlgn="auto">
              <a:spcAft>
                <a:spcPts val="0"/>
              </a:spcAft>
            </a:pPr>
            <a:endParaRPr lang="pt-BR" sz="5000" dirty="0" smtClean="0">
              <a:latin typeface="Times New Roman" panose="02020603050405020304" pitchFamily="18" charset="0"/>
              <a:cs typeface="Times New Roman" panose="02020603050405020304" pitchFamily="18" charset="0"/>
            </a:endParaRPr>
          </a:p>
          <a:p>
            <a:pPr algn="ctr" fontAlgn="auto">
              <a:spcAft>
                <a:spcPts val="0"/>
              </a:spcAft>
            </a:pPr>
            <a:endParaRPr lang="pt-BR" sz="5000" dirty="0" smtClean="0">
              <a:latin typeface="Times New Roman" panose="02020603050405020304" pitchFamily="18" charset="0"/>
              <a:cs typeface="Times New Roman" panose="02020603050405020304" pitchFamily="18" charset="0"/>
            </a:endParaRPr>
          </a:p>
          <a:p>
            <a:pPr algn="ctr" fontAlgn="auto">
              <a:spcAft>
                <a:spcPts val="0"/>
              </a:spcAft>
            </a:pPr>
            <a:endParaRPr lang="pt-BR" sz="5000" dirty="0" smtClean="0">
              <a:latin typeface="Times New Roman" panose="02020603050405020304" pitchFamily="18" charset="0"/>
              <a:cs typeface="Times New Roman" panose="02020603050405020304" pitchFamily="18" charset="0"/>
            </a:endParaRPr>
          </a:p>
          <a:p>
            <a:pPr algn="ctr" fontAlgn="auto">
              <a:spcAft>
                <a:spcPts val="0"/>
              </a:spcAft>
            </a:pPr>
            <a:endParaRPr lang="pt-BR" sz="5000" dirty="0" smtClean="0">
              <a:latin typeface="Times New Roman" panose="02020603050405020304" pitchFamily="18" charset="0"/>
              <a:cs typeface="Times New Roman" panose="02020603050405020304" pitchFamily="18" charset="0"/>
            </a:endParaRPr>
          </a:p>
          <a:p>
            <a:pPr algn="ctr" fontAlgn="auto">
              <a:spcAft>
                <a:spcPts val="0"/>
              </a:spcAft>
            </a:pPr>
            <a:endParaRPr lang="pt-BR" sz="5000" dirty="0" smtClean="0">
              <a:latin typeface="Times New Roman" panose="02020603050405020304" pitchFamily="18" charset="0"/>
              <a:cs typeface="Times New Roman" panose="02020603050405020304" pitchFamily="18" charset="0"/>
            </a:endParaRPr>
          </a:p>
          <a:p>
            <a:pPr algn="ctr" fontAlgn="auto">
              <a:spcAft>
                <a:spcPts val="0"/>
              </a:spcAft>
            </a:pPr>
            <a:endParaRPr lang="pt-BR" sz="5000" dirty="0" smtClean="0">
              <a:latin typeface="Times New Roman" panose="02020603050405020304" pitchFamily="18" charset="0"/>
              <a:cs typeface="Times New Roman" panose="02020603050405020304" pitchFamily="18" charset="0"/>
            </a:endParaRPr>
          </a:p>
          <a:p>
            <a:pPr marL="0" indent="0" algn="ctr" fontAlgn="auto">
              <a:spcAft>
                <a:spcPts val="0"/>
              </a:spcAft>
              <a:buNone/>
            </a:pPr>
            <a:endParaRPr lang="pt-BR" sz="5000" dirty="0" smtClean="0">
              <a:latin typeface="Times New Roman" panose="02020603050405020304" pitchFamily="18" charset="0"/>
              <a:cs typeface="Times New Roman" panose="02020603050405020304" pitchFamily="18" charset="0"/>
            </a:endParaRPr>
          </a:p>
          <a:p>
            <a:pPr algn="ctr" fontAlgn="auto">
              <a:spcAft>
                <a:spcPts val="0"/>
              </a:spcAft>
            </a:pPr>
            <a:endParaRPr lang="pt-BR" sz="5000" dirty="0" smtClean="0">
              <a:latin typeface="Times New Roman" panose="02020603050405020304" pitchFamily="18" charset="0"/>
              <a:cs typeface="Times New Roman" panose="02020603050405020304" pitchFamily="18" charset="0"/>
            </a:endParaRPr>
          </a:p>
          <a:p>
            <a:pPr fontAlgn="auto">
              <a:spcAft>
                <a:spcPts val="0"/>
              </a:spcAft>
            </a:pPr>
            <a:endParaRPr lang="pt-BR" sz="5000" dirty="0" smtClean="0">
              <a:latin typeface="Times New Roman" panose="02020603050405020304" pitchFamily="18" charset="0"/>
              <a:cs typeface="Times New Roman" panose="02020603050405020304" pitchFamily="18" charset="0"/>
            </a:endParaRPr>
          </a:p>
          <a:p>
            <a:pPr fontAlgn="auto">
              <a:spcAft>
                <a:spcPts val="0"/>
              </a:spcAft>
            </a:pPr>
            <a:endParaRPr lang="pt-BR" dirty="0" smtClean="0"/>
          </a:p>
          <a:p>
            <a:pPr fontAlgn="auto">
              <a:spcAft>
                <a:spcPts val="0"/>
              </a:spcAft>
            </a:pPr>
            <a:endParaRPr lang="pt-BR" dirty="0" smtClean="0"/>
          </a:p>
          <a:p>
            <a:pPr fontAlgn="auto">
              <a:spcAft>
                <a:spcPts val="0"/>
              </a:spcAft>
            </a:pPr>
            <a:endParaRPr lang="pt-BR" dirty="0" smtClean="0"/>
          </a:p>
          <a:p>
            <a:pPr fontAlgn="auto">
              <a:spcAft>
                <a:spcPts val="0"/>
              </a:spcAft>
            </a:pPr>
            <a:r>
              <a:rPr lang="pt-BR" dirty="0" smtClean="0"/>
              <a:t> </a:t>
            </a:r>
          </a:p>
          <a:p>
            <a:pPr fontAlgn="auto">
              <a:spcAft>
                <a:spcPts val="0"/>
              </a:spcAft>
            </a:pPr>
            <a:endParaRPr lang="pt-BR" dirty="0"/>
          </a:p>
        </p:txBody>
      </p:sp>
      <p:sp>
        <p:nvSpPr>
          <p:cNvPr id="6" name="Divisa 5"/>
          <p:cNvSpPr/>
          <p:nvPr/>
        </p:nvSpPr>
        <p:spPr>
          <a:xfrm>
            <a:off x="251520" y="2730736"/>
            <a:ext cx="2232248" cy="129614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latin typeface="Times New Roman" panose="02020603050405020304" pitchFamily="18" charset="0"/>
                <a:cs typeface="Times New Roman" panose="02020603050405020304" pitchFamily="18" charset="0"/>
              </a:rPr>
              <a:t>Transporte rodoviário</a:t>
            </a:r>
            <a:endParaRPr lang="pt-BR" sz="1200" dirty="0">
              <a:solidFill>
                <a:schemeClr val="tx1"/>
              </a:solidFill>
            </a:endParaRPr>
          </a:p>
        </p:txBody>
      </p:sp>
      <p:sp>
        <p:nvSpPr>
          <p:cNvPr id="7" name="Divisa 6"/>
          <p:cNvSpPr/>
          <p:nvPr/>
        </p:nvSpPr>
        <p:spPr>
          <a:xfrm>
            <a:off x="1907704" y="2743572"/>
            <a:ext cx="2016224" cy="1296144"/>
          </a:xfrm>
          <a:prstGeom prst="chevron">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solidFill>
                  <a:schemeClr val="tx1"/>
                </a:solidFill>
                <a:latin typeface="Times New Roman" panose="02020603050405020304" pitchFamily="18" charset="0"/>
                <a:cs typeface="Times New Roman" panose="02020603050405020304" pitchFamily="18" charset="0"/>
              </a:rPr>
              <a:t>Estação de Limpeza</a:t>
            </a:r>
            <a:endParaRPr lang="pt-BR" sz="1200" dirty="0">
              <a:solidFill>
                <a:schemeClr val="tx1"/>
              </a:solidFill>
            </a:endParaRPr>
          </a:p>
        </p:txBody>
      </p:sp>
      <p:sp>
        <p:nvSpPr>
          <p:cNvPr id="8" name="Divisa 7"/>
          <p:cNvSpPr/>
          <p:nvPr/>
        </p:nvSpPr>
        <p:spPr>
          <a:xfrm>
            <a:off x="3365612" y="2751212"/>
            <a:ext cx="2232248" cy="1296144"/>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Times New Roman" panose="02020603050405020304" pitchFamily="18" charset="0"/>
                <a:cs typeface="Times New Roman" panose="02020603050405020304" pitchFamily="18" charset="0"/>
              </a:rPr>
              <a:t>Transporte Ferroviário</a:t>
            </a:r>
            <a:endParaRPr lang="pt-BR" sz="1200" dirty="0">
              <a:solidFill>
                <a:schemeClr val="tx1"/>
              </a:solidFill>
            </a:endParaRPr>
          </a:p>
        </p:txBody>
      </p:sp>
      <p:sp>
        <p:nvSpPr>
          <p:cNvPr id="9" name="Divisa 8"/>
          <p:cNvSpPr/>
          <p:nvPr/>
        </p:nvSpPr>
        <p:spPr>
          <a:xfrm>
            <a:off x="5042336" y="2730736"/>
            <a:ext cx="2160240" cy="1296144"/>
          </a:xfrm>
          <a:prstGeom prst="chevron">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solidFill>
                  <a:schemeClr val="tx1"/>
                </a:solidFill>
              </a:rPr>
              <a:t>Armazém</a:t>
            </a:r>
            <a:endParaRPr lang="pt-BR" sz="1200" dirty="0">
              <a:solidFill>
                <a:schemeClr val="tx1"/>
              </a:solidFill>
            </a:endParaRPr>
          </a:p>
        </p:txBody>
      </p:sp>
      <p:sp>
        <p:nvSpPr>
          <p:cNvPr id="10" name="Divisa 9"/>
          <p:cNvSpPr/>
          <p:nvPr/>
        </p:nvSpPr>
        <p:spPr>
          <a:xfrm>
            <a:off x="6627572" y="2730736"/>
            <a:ext cx="2336916" cy="1296144"/>
          </a:xfrm>
          <a:prstGeom prst="chevr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Times New Roman" panose="02020603050405020304" pitchFamily="18" charset="0"/>
                <a:cs typeface="Times New Roman" panose="02020603050405020304" pitchFamily="18" charset="0"/>
              </a:rPr>
              <a:t>Atendimento de Emergência</a:t>
            </a:r>
            <a:endParaRPr lang="pt-BR" sz="1200" dirty="0">
              <a:solidFill>
                <a:schemeClr val="tx1"/>
              </a:solidFill>
            </a:endParaRPr>
          </a:p>
        </p:txBody>
      </p:sp>
      <p:sp>
        <p:nvSpPr>
          <p:cNvPr id="2" name="CaixaDeTexto 1"/>
          <p:cNvSpPr txBox="1"/>
          <p:nvPr/>
        </p:nvSpPr>
        <p:spPr>
          <a:xfrm>
            <a:off x="0" y="0"/>
            <a:ext cx="9144000" cy="861774"/>
          </a:xfrm>
          <a:prstGeom prst="rect">
            <a:avLst/>
          </a:prstGeom>
          <a:solidFill>
            <a:schemeClr val="tx2">
              <a:lumMod val="60000"/>
              <a:lumOff val="40000"/>
            </a:schemeClr>
          </a:solidFill>
        </p:spPr>
        <p:txBody>
          <a:bodyPr wrap="square" rtlCol="0">
            <a:spAutoFit/>
          </a:bodyPr>
          <a:lstStyle/>
          <a:p>
            <a:endParaRPr lang="pt-BR" dirty="0" smtClean="0"/>
          </a:p>
          <a:p>
            <a:pPr algn="ctr"/>
            <a:r>
              <a:rPr lang="pt-BR" sz="3200" dirty="0" smtClean="0">
                <a:solidFill>
                  <a:schemeClr val="bg1"/>
                </a:solidFill>
                <a:latin typeface="Times New Roman" panose="02020603050405020304" pitchFamily="18" charset="0"/>
                <a:cs typeface="Times New Roman" panose="02020603050405020304" pitchFamily="18" charset="0"/>
              </a:rPr>
              <a:t>O QUE É SASSMAQ?</a:t>
            </a:r>
            <a:endParaRPr lang="pt-B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42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CaixaDeTexto 2"/>
          <p:cNvSpPr txBox="1">
            <a:spLocks noChangeArrowheads="1"/>
          </p:cNvSpPr>
          <p:nvPr/>
        </p:nvSpPr>
        <p:spPr bwMode="auto">
          <a:xfrm>
            <a:off x="683568" y="1088759"/>
            <a:ext cx="7920880" cy="306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just">
              <a:lnSpc>
                <a:spcPts val="2863"/>
              </a:lnSpc>
            </a:pPr>
            <a:r>
              <a:rPr lang="pt-BR" sz="1800" b="0" dirty="0" smtClean="0">
                <a:solidFill>
                  <a:schemeClr val="tx2">
                    <a:lumMod val="50000"/>
                  </a:schemeClr>
                </a:solidFill>
              </a:rPr>
              <a:t>“ </a:t>
            </a:r>
            <a:r>
              <a:rPr lang="pt-BR" sz="1800" b="0" dirty="0">
                <a:solidFill>
                  <a:schemeClr val="tx2">
                    <a:lumMod val="50000"/>
                  </a:schemeClr>
                </a:solidFill>
              </a:rPr>
              <a:t>tanque :  compartimento simples, fechado, específico para o transporte de líquidos cujo carregamento e descarga se dão por </a:t>
            </a:r>
            <a:r>
              <a:rPr lang="pt-BR" sz="1800" b="0" dirty="0" smtClean="0">
                <a:solidFill>
                  <a:schemeClr val="tx2">
                    <a:lumMod val="50000"/>
                  </a:schemeClr>
                </a:solidFill>
              </a:rPr>
              <a:t>gravidade ou bomba “</a:t>
            </a:r>
          </a:p>
          <a:p>
            <a:pPr algn="just">
              <a:lnSpc>
                <a:spcPts val="2863"/>
              </a:lnSpc>
            </a:pPr>
            <a:endParaRPr lang="pt-BR" sz="2000" b="0" dirty="0">
              <a:solidFill>
                <a:schemeClr val="tx2"/>
              </a:solidFill>
            </a:endParaRPr>
          </a:p>
          <a:p>
            <a:pPr algn="just">
              <a:lnSpc>
                <a:spcPts val="2863"/>
              </a:lnSpc>
            </a:pPr>
            <a:endParaRPr lang="pt-BR" sz="2000" b="0" dirty="0" smtClean="0">
              <a:solidFill>
                <a:schemeClr val="tx2"/>
              </a:solidFill>
            </a:endParaRPr>
          </a:p>
          <a:p>
            <a:pPr algn="just">
              <a:lnSpc>
                <a:spcPts val="2863"/>
              </a:lnSpc>
            </a:pPr>
            <a:endParaRPr lang="pt-BR" sz="2800" b="0" dirty="0">
              <a:solidFill>
                <a:schemeClr val="tx2"/>
              </a:solidFill>
            </a:endParaRPr>
          </a:p>
          <a:p>
            <a:pPr algn="just">
              <a:lnSpc>
                <a:spcPts val="2863"/>
              </a:lnSpc>
            </a:pPr>
            <a:endParaRPr lang="pt-BR" sz="2800" b="0" dirty="0" smtClean="0">
              <a:solidFill>
                <a:schemeClr val="tx2"/>
              </a:solidFill>
            </a:endParaRPr>
          </a:p>
          <a:p>
            <a:pPr algn="just">
              <a:lnSpc>
                <a:spcPts val="2863"/>
              </a:lnSpc>
            </a:pPr>
            <a:endParaRPr lang="pt-BR" sz="2800" b="0" dirty="0"/>
          </a:p>
          <a:p>
            <a:pPr algn="just">
              <a:lnSpc>
                <a:spcPts val="2863"/>
              </a:lnSpc>
            </a:pPr>
            <a:r>
              <a:rPr lang="pt-BR" sz="2800" b="0" dirty="0" smtClean="0"/>
              <a:t>ases </a:t>
            </a:r>
            <a:r>
              <a:rPr lang="pt-BR" sz="2800" b="0" dirty="0"/>
              <a:t>cujo carregamento e descarga se dão por pressão.</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14338"/>
            <a:ext cx="3344261" cy="1953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 name="Image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91" y="2139702"/>
            <a:ext cx="2787897" cy="198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5"/>
          <p:cNvSpPr txBox="1">
            <a:spLocks noChangeArrowheads="1"/>
          </p:cNvSpPr>
          <p:nvPr/>
        </p:nvSpPr>
        <p:spPr bwMode="auto">
          <a:xfrm>
            <a:off x="395536" y="4156265"/>
            <a:ext cx="74168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sz="1600" b="0" dirty="0">
                <a:solidFill>
                  <a:schemeClr val="tx2"/>
                </a:solidFill>
              </a:rPr>
              <a:t>semirreboque tanque para granel líquido(fig.) atrelado a CT simples foto, ambos 2 eixos</a:t>
            </a:r>
          </a:p>
        </p:txBody>
      </p:sp>
      <p:sp>
        <p:nvSpPr>
          <p:cNvPr id="9" name="CaixaDeTexto 8"/>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2452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2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180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303406720"/>
              </p:ext>
            </p:extLst>
          </p:nvPr>
        </p:nvGraphicFramePr>
        <p:xfrm>
          <a:off x="1115616" y="2571750"/>
          <a:ext cx="5184576" cy="2160241"/>
        </p:xfrm>
        <a:graphic>
          <a:graphicData uri="http://schemas.openxmlformats.org/drawingml/2006/table">
            <a:tbl>
              <a:tblPr>
                <a:tableStyleId>{5C22544A-7EE6-4342-B048-85BDC9FD1C3A}</a:tableStyleId>
              </a:tblPr>
              <a:tblGrid>
                <a:gridCol w="5184576"/>
              </a:tblGrid>
              <a:tr h="720915">
                <a:tc>
                  <a:txBody>
                    <a:bodyPr/>
                    <a:lstStyle/>
                    <a:p>
                      <a:pPr algn="just" fontAlgn="ctr"/>
                      <a:r>
                        <a:rPr lang="pt-BR" sz="1600" u="none" strike="noStrike" dirty="0" smtClean="0">
                          <a:effectLst/>
                        </a:rPr>
                        <a:t>3.2.1.5a  Validar </a:t>
                      </a:r>
                      <a:r>
                        <a:rPr lang="pt-BR" sz="1600" u="none" strike="noStrike" dirty="0">
                          <a:effectLst/>
                        </a:rPr>
                        <a:t>se todos os registros relacionados a 3.2.1 foram respondidos afirmativamente.</a:t>
                      </a:r>
                      <a:endParaRPr lang="pt-BR" sz="1600" b="0" i="0" u="none" strike="noStrike" dirty="0">
                        <a:solidFill>
                          <a:srgbClr val="16365C"/>
                        </a:solidFill>
                        <a:effectLst/>
                        <a:latin typeface="Arial"/>
                      </a:endParaRPr>
                    </a:p>
                  </a:txBody>
                  <a:tcPr marL="0" marR="0" marT="0" marB="0" anchor="ctr"/>
                </a:tc>
              </a:tr>
              <a:tr h="901143">
                <a:tc>
                  <a:txBody>
                    <a:bodyPr/>
                    <a:lstStyle/>
                    <a:p>
                      <a:pPr algn="l" fontAlgn="ctr"/>
                      <a:r>
                        <a:rPr lang="pt-BR" sz="1600" u="none" strike="noStrike" dirty="0" smtClean="0">
                          <a:effectLst/>
                        </a:rPr>
                        <a:t>3.2.1.5b    Verificar </a:t>
                      </a:r>
                      <a:r>
                        <a:rPr lang="pt-BR" sz="1600" u="none" strike="noStrike" dirty="0">
                          <a:effectLst/>
                        </a:rPr>
                        <a:t>registro de abertura de não conformidades.</a:t>
                      </a:r>
                      <a:endParaRPr lang="pt-BR" sz="1600" b="0" i="0" u="none" strike="noStrike" dirty="0">
                        <a:solidFill>
                          <a:srgbClr val="1F497D"/>
                        </a:solidFill>
                        <a:effectLst/>
                        <a:latin typeface="Arial"/>
                      </a:endParaRPr>
                    </a:p>
                  </a:txBody>
                  <a:tcPr marL="0" marR="0" marT="0" marB="0" anchor="ctr"/>
                </a:tc>
              </a:tr>
              <a:tr h="538183">
                <a:tc>
                  <a:txBody>
                    <a:bodyPr/>
                    <a:lstStyle/>
                    <a:p>
                      <a:pPr algn="just" fontAlgn="ctr"/>
                      <a:r>
                        <a:rPr lang="pt-BR" sz="1600" u="none" strike="noStrike" dirty="0" smtClean="0">
                          <a:effectLst/>
                        </a:rPr>
                        <a:t>3.2.1.5c  Verificar </a:t>
                      </a:r>
                      <a:r>
                        <a:rPr lang="pt-BR" sz="1600" u="none" strike="noStrike" dirty="0">
                          <a:effectLst/>
                        </a:rPr>
                        <a:t>registros de </a:t>
                      </a:r>
                      <a:r>
                        <a:rPr lang="pt-BR" sz="1600" u="none" strike="noStrike" dirty="0" smtClean="0">
                          <a:effectLst/>
                        </a:rPr>
                        <a:t>ações </a:t>
                      </a:r>
                      <a:r>
                        <a:rPr lang="pt-BR" sz="1600" u="none" strike="noStrike" dirty="0">
                          <a:effectLst/>
                        </a:rPr>
                        <a:t>de tratamento de não conformidades.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27926376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32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 y="621975"/>
            <a:ext cx="9164691" cy="130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122641663"/>
              </p:ext>
            </p:extLst>
          </p:nvPr>
        </p:nvGraphicFramePr>
        <p:xfrm>
          <a:off x="1226082" y="2211710"/>
          <a:ext cx="4543374" cy="1764196"/>
        </p:xfrm>
        <a:graphic>
          <a:graphicData uri="http://schemas.openxmlformats.org/drawingml/2006/table">
            <a:tbl>
              <a:tblPr>
                <a:tableStyleId>{5C22544A-7EE6-4342-B048-85BDC9FD1C3A}</a:tableStyleId>
              </a:tblPr>
              <a:tblGrid>
                <a:gridCol w="4543374"/>
              </a:tblGrid>
              <a:tr h="882098">
                <a:tc>
                  <a:txBody>
                    <a:bodyPr/>
                    <a:lstStyle/>
                    <a:p>
                      <a:pPr algn="just" fontAlgn="ctr"/>
                      <a:r>
                        <a:rPr lang="pt-BR" sz="1600" u="none" strike="noStrike" dirty="0" smtClean="0">
                          <a:effectLst/>
                        </a:rPr>
                        <a:t>3.2.1.6a   Verificar </a:t>
                      </a:r>
                      <a:r>
                        <a:rPr lang="pt-BR" sz="1600" u="none" strike="noStrike" dirty="0">
                          <a:effectLst/>
                        </a:rPr>
                        <a:t>no procedimento e evidências, ex. </a:t>
                      </a:r>
                      <a:r>
                        <a:rPr lang="pt-BR" sz="1600" u="none" strike="noStrike" dirty="0" err="1">
                          <a:effectLst/>
                        </a:rPr>
                        <a:t>check</a:t>
                      </a:r>
                      <a:r>
                        <a:rPr lang="pt-BR" sz="1600" u="none" strike="noStrike" dirty="0">
                          <a:effectLst/>
                        </a:rPr>
                        <a:t> </a:t>
                      </a:r>
                      <a:r>
                        <a:rPr lang="pt-BR" sz="1600" u="none" strike="noStrike" dirty="0" err="1">
                          <a:effectLst/>
                        </a:rPr>
                        <a:t>list</a:t>
                      </a:r>
                      <a:r>
                        <a:rPr lang="pt-BR" sz="1600" u="none" strike="noStrike" dirty="0">
                          <a:effectLst/>
                        </a:rPr>
                        <a:t> </a:t>
                      </a:r>
                      <a:r>
                        <a:rPr lang="pt-BR" sz="1600" u="none" strike="noStrike" dirty="0" err="1">
                          <a:effectLst/>
                        </a:rPr>
                        <a:t>pré</a:t>
                      </a:r>
                      <a:r>
                        <a:rPr lang="pt-BR" sz="1600" u="none" strike="noStrike" dirty="0">
                          <a:effectLst/>
                        </a:rPr>
                        <a:t> e pós carga/descarga.</a:t>
                      </a:r>
                      <a:endParaRPr lang="pt-BR" sz="1600" b="0" i="0" u="none" strike="noStrike" dirty="0">
                        <a:solidFill>
                          <a:srgbClr val="1F497D"/>
                        </a:solidFill>
                        <a:effectLst/>
                        <a:latin typeface="Arial"/>
                      </a:endParaRPr>
                    </a:p>
                  </a:txBody>
                  <a:tcPr marL="0" marR="0" marT="0" marB="0" anchor="ctr"/>
                </a:tc>
              </a:tr>
              <a:tr h="882098">
                <a:tc>
                  <a:txBody>
                    <a:bodyPr/>
                    <a:lstStyle/>
                    <a:p>
                      <a:pPr algn="just" fontAlgn="ctr"/>
                      <a:r>
                        <a:rPr lang="pt-BR" sz="1600" u="none" strike="noStrike" dirty="0" smtClean="0">
                          <a:effectLst/>
                        </a:rPr>
                        <a:t>3.2.1.6b  Verificar </a:t>
                      </a:r>
                      <a:r>
                        <a:rPr lang="pt-BR" sz="1600" u="none" strike="noStrike" dirty="0">
                          <a:effectLst/>
                        </a:rPr>
                        <a:t>no procedimento e evidências, ex. </a:t>
                      </a:r>
                      <a:r>
                        <a:rPr lang="pt-BR" sz="1600" u="none" strike="noStrike" dirty="0" err="1">
                          <a:effectLst/>
                        </a:rPr>
                        <a:t>check</a:t>
                      </a:r>
                      <a:r>
                        <a:rPr lang="pt-BR" sz="1600" u="none" strike="noStrike" dirty="0">
                          <a:effectLst/>
                        </a:rPr>
                        <a:t> </a:t>
                      </a:r>
                      <a:r>
                        <a:rPr lang="pt-BR" sz="1600" u="none" strike="noStrike" dirty="0" err="1">
                          <a:effectLst/>
                        </a:rPr>
                        <a:t>list</a:t>
                      </a:r>
                      <a:r>
                        <a:rPr lang="pt-BR" sz="1600" u="none" strike="noStrike" dirty="0">
                          <a:effectLst/>
                        </a:rPr>
                        <a:t> </a:t>
                      </a:r>
                      <a:r>
                        <a:rPr lang="pt-BR" sz="1600" u="none" strike="noStrike" dirty="0" err="1">
                          <a:effectLst/>
                        </a:rPr>
                        <a:t>pré</a:t>
                      </a:r>
                      <a:r>
                        <a:rPr lang="pt-BR" sz="1600" u="none" strike="noStrike" dirty="0">
                          <a:effectLst/>
                        </a:rPr>
                        <a:t> e pós carga/descarga.</a:t>
                      </a:r>
                      <a:endParaRPr lang="pt-BR" sz="1600" b="0" i="0" u="none" strike="noStrike" dirty="0">
                        <a:solidFill>
                          <a:srgbClr val="1F497D"/>
                        </a:solidFill>
                        <a:effectLst/>
                        <a:latin typeface="Arial"/>
                      </a:endParaRPr>
                    </a:p>
                  </a:txBody>
                  <a:tcPr marL="0" marR="0" marT="0" marB="0" anchor="ctr"/>
                </a:tc>
              </a:tr>
            </a:tbl>
          </a:graphicData>
        </a:graphic>
      </p:graphicFrame>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1952036"/>
            <a:ext cx="1620007" cy="2376000"/>
          </a:xfrm>
          <a:prstGeom prst="rect">
            <a:avLst/>
          </a:prstGeom>
        </p:spPr>
      </p:pic>
    </p:spTree>
    <p:extLst>
      <p:ext uri="{BB962C8B-B14F-4D97-AF65-F5344CB8AC3E}">
        <p14:creationId xmlns:p14="http://schemas.microsoft.com/office/powerpoint/2010/main" val="384838180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185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262898271"/>
              </p:ext>
            </p:extLst>
          </p:nvPr>
        </p:nvGraphicFramePr>
        <p:xfrm>
          <a:off x="215516" y="2590671"/>
          <a:ext cx="8712968" cy="2268253"/>
        </p:xfrm>
        <a:graphic>
          <a:graphicData uri="http://schemas.openxmlformats.org/drawingml/2006/table">
            <a:tbl>
              <a:tblPr>
                <a:tableStyleId>{5C22544A-7EE6-4342-B048-85BDC9FD1C3A}</a:tableStyleId>
              </a:tblPr>
              <a:tblGrid>
                <a:gridCol w="8712968"/>
              </a:tblGrid>
              <a:tr h="721717">
                <a:tc>
                  <a:txBody>
                    <a:bodyPr/>
                    <a:lstStyle/>
                    <a:p>
                      <a:pPr algn="just" fontAlgn="ctr"/>
                      <a:r>
                        <a:rPr lang="pt-BR" sz="1600" u="none" strike="noStrike" dirty="0" smtClean="0">
                          <a:effectLst/>
                        </a:rPr>
                        <a:t>3.2.1.1a</a:t>
                      </a:r>
                      <a:r>
                        <a:rPr lang="pt-BR" sz="1600" u="none" strike="noStrike" baseline="0" dirty="0" smtClean="0">
                          <a:effectLst/>
                        </a:rPr>
                        <a:t>  </a:t>
                      </a:r>
                      <a:r>
                        <a:rPr lang="pt-BR" sz="1600" u="none" strike="noStrike" dirty="0" smtClean="0">
                          <a:effectLst/>
                        </a:rPr>
                        <a:t>Verificar </a:t>
                      </a:r>
                      <a:r>
                        <a:rPr lang="pt-BR" sz="1600" u="none" strike="noStrike" dirty="0">
                          <a:effectLst/>
                        </a:rPr>
                        <a:t>existência de itens no programa de manutenção que contemple veículos, que atenda a legislação CONTRAN.</a:t>
                      </a:r>
                      <a:endParaRPr lang="pt-BR" sz="1600" b="0" i="0" u="none" strike="noStrike" dirty="0">
                        <a:solidFill>
                          <a:srgbClr val="1F497D"/>
                        </a:solidFill>
                        <a:effectLst/>
                        <a:latin typeface="Arial"/>
                      </a:endParaRPr>
                    </a:p>
                  </a:txBody>
                  <a:tcPr marL="0" marR="0" marT="0" marB="0" anchor="ctr"/>
                </a:tc>
              </a:tr>
              <a:tr h="852938">
                <a:tc>
                  <a:txBody>
                    <a:bodyPr/>
                    <a:lstStyle/>
                    <a:p>
                      <a:pPr algn="just" fontAlgn="ctr"/>
                      <a:r>
                        <a:rPr lang="pt-BR" sz="1600" u="none" strike="noStrike" dirty="0" smtClean="0">
                          <a:effectLst/>
                        </a:rPr>
                        <a:t>3.2.1.1b   Verificar </a:t>
                      </a:r>
                      <a:r>
                        <a:rPr lang="pt-BR" sz="1600" u="none" strike="noStrike" dirty="0">
                          <a:effectLst/>
                        </a:rPr>
                        <a:t>existência de itens no programa de manutenção que contemple as carrocerias de carga embalada, quanto a manutenção de  chassi, teto, piso, </a:t>
                      </a:r>
                      <a:r>
                        <a:rPr lang="pt-BR" sz="1600" u="none" strike="noStrike" dirty="0" smtClean="0">
                          <a:effectLst/>
                        </a:rPr>
                        <a:t>laterais</a:t>
                      </a:r>
                      <a:r>
                        <a:rPr lang="pt-BR" sz="1600" u="none" strike="noStrike" dirty="0">
                          <a:effectLst/>
                        </a:rPr>
                        <a:t>, lonas, guardas, molas, rodas, pneus, eixos etc.</a:t>
                      </a:r>
                      <a:endParaRPr lang="pt-BR" sz="1600" b="0" i="0" u="none" strike="noStrike" dirty="0">
                        <a:solidFill>
                          <a:srgbClr val="1F497D"/>
                        </a:solidFill>
                        <a:effectLst/>
                        <a:latin typeface="Arial"/>
                      </a:endParaRPr>
                    </a:p>
                  </a:txBody>
                  <a:tcPr marL="0" marR="0" marT="0" marB="0" anchor="ctr"/>
                </a:tc>
              </a:tr>
              <a:tr h="693598">
                <a:tc>
                  <a:txBody>
                    <a:bodyPr/>
                    <a:lstStyle/>
                    <a:p>
                      <a:pPr algn="just" fontAlgn="ctr"/>
                      <a:r>
                        <a:rPr lang="pt-BR" sz="1600" u="none" strike="noStrike" dirty="0" smtClean="0">
                          <a:effectLst/>
                        </a:rPr>
                        <a:t>3.2.1.1c Verificar </a:t>
                      </a:r>
                      <a:r>
                        <a:rPr lang="pt-BR" sz="1600" u="none" strike="noStrike" dirty="0">
                          <a:effectLst/>
                        </a:rPr>
                        <a:t>existência de itens no programa de manutenção que contemple os containers próprios ou locados, na operação da transportadora.</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15771417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43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7" y="621974"/>
            <a:ext cx="9143999" cy="155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049991643"/>
              </p:ext>
            </p:extLst>
          </p:nvPr>
        </p:nvGraphicFramePr>
        <p:xfrm>
          <a:off x="125090" y="2355726"/>
          <a:ext cx="8928992" cy="2562952"/>
        </p:xfrm>
        <a:graphic>
          <a:graphicData uri="http://schemas.openxmlformats.org/drawingml/2006/table">
            <a:tbl>
              <a:tblPr>
                <a:tableStyleId>{5C22544A-7EE6-4342-B048-85BDC9FD1C3A}</a:tableStyleId>
              </a:tblPr>
              <a:tblGrid>
                <a:gridCol w="8928992"/>
              </a:tblGrid>
              <a:tr h="647482">
                <a:tc>
                  <a:txBody>
                    <a:bodyPr/>
                    <a:lstStyle/>
                    <a:p>
                      <a:pPr algn="just" fontAlgn="ctr"/>
                      <a:r>
                        <a:rPr lang="pt-BR" sz="1600" u="none" strike="noStrike" dirty="0" smtClean="0">
                          <a:effectLst/>
                        </a:rPr>
                        <a:t>3.2.2.1d   Verificar </a:t>
                      </a:r>
                      <a:r>
                        <a:rPr lang="pt-BR" sz="1600" u="none" strike="noStrike" dirty="0">
                          <a:effectLst/>
                        </a:rPr>
                        <a:t>existência de itens no programa de manutenção  para bugs ou Chassi Porta Container ou prancha reta ( chassi, longarina, vigas, rodas, pneus, travas)</a:t>
                      </a:r>
                      <a:endParaRPr lang="pt-BR" sz="1600" b="0" i="0" u="none" strike="noStrike" dirty="0">
                        <a:solidFill>
                          <a:srgbClr val="1F497D"/>
                        </a:solidFill>
                        <a:effectLst/>
                        <a:latin typeface="Arial"/>
                      </a:endParaRPr>
                    </a:p>
                  </a:txBody>
                  <a:tcPr marL="0" marR="0" marT="0" marB="0" anchor="ctr"/>
                </a:tc>
              </a:tr>
              <a:tr h="575540">
                <a:tc>
                  <a:txBody>
                    <a:bodyPr/>
                    <a:lstStyle/>
                    <a:p>
                      <a:pPr algn="just" fontAlgn="ctr"/>
                      <a:r>
                        <a:rPr lang="pt-BR" sz="1600" u="none" strike="noStrike" dirty="0" smtClean="0">
                          <a:effectLst/>
                        </a:rPr>
                        <a:t>3.2.2.1e   Verificar </a:t>
                      </a:r>
                      <a:r>
                        <a:rPr lang="pt-BR" sz="1600" u="none" strike="noStrike" dirty="0">
                          <a:effectLst/>
                        </a:rPr>
                        <a:t>a existência de programa de manutenção adequado a cada tipo de equipamento, que atenda as normas para os equipamentos e suas partes.</a:t>
                      </a:r>
                      <a:endParaRPr lang="pt-BR" sz="1600" b="0" i="0" u="none" strike="noStrike" dirty="0">
                        <a:solidFill>
                          <a:srgbClr val="1F497D"/>
                        </a:solidFill>
                        <a:effectLst/>
                        <a:latin typeface="Arial"/>
                      </a:endParaRPr>
                    </a:p>
                  </a:txBody>
                  <a:tcPr marL="0" marR="0" marT="0" marB="0" anchor="ctr"/>
                </a:tc>
              </a:tr>
              <a:tr h="593526">
                <a:tc>
                  <a:txBody>
                    <a:bodyPr/>
                    <a:lstStyle/>
                    <a:p>
                      <a:pPr algn="just" fontAlgn="ctr"/>
                      <a:r>
                        <a:rPr lang="pt-BR" sz="1600" u="none" strike="noStrike" dirty="0" smtClean="0">
                          <a:effectLst/>
                        </a:rPr>
                        <a:t>3.2.2.1f</a:t>
                      </a:r>
                      <a:r>
                        <a:rPr lang="pt-BR" sz="1600" u="none" strike="noStrike" baseline="0" dirty="0" smtClean="0">
                          <a:effectLst/>
                        </a:rPr>
                        <a:t>   </a:t>
                      </a:r>
                      <a:r>
                        <a:rPr lang="pt-BR" sz="1600" u="none" strike="noStrike" dirty="0" smtClean="0">
                          <a:effectLst/>
                        </a:rPr>
                        <a:t>Verificar </a:t>
                      </a:r>
                      <a:r>
                        <a:rPr lang="pt-BR" sz="1600" u="none" strike="noStrike" dirty="0">
                          <a:effectLst/>
                        </a:rPr>
                        <a:t>a existência de programa de manutenção adequado a cada tipo de equipamento, que atenda as normas para os equipamentos e suas partes.</a:t>
                      </a:r>
                      <a:endParaRPr lang="pt-BR" sz="1600" b="0" i="0" u="none" strike="noStrike" dirty="0">
                        <a:solidFill>
                          <a:srgbClr val="1F497D"/>
                        </a:solidFill>
                        <a:effectLst/>
                        <a:latin typeface="Arial"/>
                      </a:endParaRPr>
                    </a:p>
                  </a:txBody>
                  <a:tcPr marL="0" marR="0" marT="0" marB="0" anchor="ctr"/>
                </a:tc>
              </a:tr>
              <a:tr h="746404">
                <a:tc>
                  <a:txBody>
                    <a:bodyPr/>
                    <a:lstStyle/>
                    <a:p>
                      <a:pPr algn="just" fontAlgn="ctr"/>
                      <a:r>
                        <a:rPr lang="pt-BR" sz="1600" u="none" strike="noStrike" dirty="0" smtClean="0">
                          <a:effectLst/>
                        </a:rPr>
                        <a:t>3.2.2.1g  Verificar </a:t>
                      </a:r>
                      <a:r>
                        <a:rPr lang="pt-BR" sz="1600" u="none" strike="noStrike" dirty="0">
                          <a:effectLst/>
                        </a:rPr>
                        <a:t>a existência de programa de manutenção adequado a  </a:t>
                      </a:r>
                      <a:r>
                        <a:rPr lang="pt-BR" sz="1600" u="none" strike="noStrike" dirty="0" err="1">
                          <a:effectLst/>
                        </a:rPr>
                        <a:t>isotanques</a:t>
                      </a:r>
                      <a:r>
                        <a:rPr lang="pt-BR" sz="1600" u="none" strike="noStrike" dirty="0">
                          <a:effectLst/>
                        </a:rPr>
                        <a:t> próprios ou arrendados.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33632627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6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21974"/>
            <a:ext cx="9144000" cy="169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79908674"/>
              </p:ext>
            </p:extLst>
          </p:nvPr>
        </p:nvGraphicFramePr>
        <p:xfrm>
          <a:off x="179512" y="2427734"/>
          <a:ext cx="8856984" cy="2491951"/>
        </p:xfrm>
        <a:graphic>
          <a:graphicData uri="http://schemas.openxmlformats.org/drawingml/2006/table">
            <a:tbl>
              <a:tblPr>
                <a:tableStyleId>{5C22544A-7EE6-4342-B048-85BDC9FD1C3A}</a:tableStyleId>
              </a:tblPr>
              <a:tblGrid>
                <a:gridCol w="8856984"/>
              </a:tblGrid>
              <a:tr h="456257">
                <a:tc>
                  <a:txBody>
                    <a:bodyPr/>
                    <a:lstStyle/>
                    <a:p>
                      <a:pPr algn="just" fontAlgn="ctr"/>
                      <a:r>
                        <a:rPr lang="pt-BR" sz="1600" u="none" strike="noStrike" dirty="0" smtClean="0">
                          <a:effectLst/>
                        </a:rPr>
                        <a:t>3.2.2.1h   Verificar </a:t>
                      </a:r>
                      <a:r>
                        <a:rPr lang="pt-BR" sz="1600" u="none" strike="noStrike" dirty="0">
                          <a:effectLst/>
                        </a:rPr>
                        <a:t>se no CIPP o grupo de produtos especificados é compatível com o produto transportado.</a:t>
                      </a:r>
                      <a:endParaRPr lang="pt-BR" sz="1600" b="0" i="0" u="none" strike="noStrike" dirty="0">
                        <a:solidFill>
                          <a:srgbClr val="1F497D"/>
                        </a:solidFill>
                        <a:effectLst/>
                        <a:latin typeface="Arial"/>
                      </a:endParaRPr>
                    </a:p>
                  </a:txBody>
                  <a:tcPr marL="0" marR="0" marT="0" marB="0" anchor="ctr"/>
                </a:tc>
              </a:tr>
              <a:tr h="651795">
                <a:tc>
                  <a:txBody>
                    <a:bodyPr/>
                    <a:lstStyle/>
                    <a:p>
                      <a:pPr algn="just" fontAlgn="ctr"/>
                      <a:r>
                        <a:rPr lang="pt-BR" sz="1600" u="none" strike="noStrike" dirty="0" smtClean="0">
                          <a:effectLst/>
                        </a:rPr>
                        <a:t>3.2.2.1i</a:t>
                      </a:r>
                      <a:r>
                        <a:rPr lang="pt-BR" sz="1600" u="none" strike="noStrike" baseline="0" dirty="0" smtClean="0">
                          <a:effectLst/>
                        </a:rPr>
                        <a:t>   </a:t>
                      </a:r>
                      <a:r>
                        <a:rPr lang="pt-BR" sz="1600" u="none" strike="noStrike" dirty="0" smtClean="0">
                          <a:effectLst/>
                        </a:rPr>
                        <a:t>Verificar </a:t>
                      </a:r>
                      <a:r>
                        <a:rPr lang="pt-BR" sz="1600" u="none" strike="noStrike" dirty="0">
                          <a:effectLst/>
                        </a:rPr>
                        <a:t>o CIV  da parte rodante ( dos tanques,  Chassis Porta Containers ) , com o objetivo de assegurar que o veículo está em boas condições de operação, por exigência da indústria.</a:t>
                      </a:r>
                      <a:endParaRPr lang="pt-BR" sz="1600" b="0" i="0" u="none" strike="noStrike" dirty="0">
                        <a:solidFill>
                          <a:srgbClr val="1F497D"/>
                        </a:solidFill>
                        <a:effectLst/>
                        <a:latin typeface="Arial"/>
                      </a:endParaRPr>
                    </a:p>
                  </a:txBody>
                  <a:tcPr marL="0" marR="0" marT="0" marB="0" anchor="ctr"/>
                </a:tc>
              </a:tr>
              <a:tr h="486674">
                <a:tc>
                  <a:txBody>
                    <a:bodyPr/>
                    <a:lstStyle/>
                    <a:p>
                      <a:pPr algn="just" fontAlgn="ctr"/>
                      <a:r>
                        <a:rPr lang="pt-BR" sz="1600" u="none" strike="noStrike" dirty="0" smtClean="0">
                          <a:effectLst/>
                        </a:rPr>
                        <a:t>3.2.21j   Verificar </a:t>
                      </a:r>
                      <a:r>
                        <a:rPr lang="pt-BR" sz="1600" u="none" strike="noStrike" dirty="0">
                          <a:effectLst/>
                        </a:rPr>
                        <a:t>evidências de um programa , para frota própria,  de testes de </a:t>
                      </a:r>
                      <a:r>
                        <a:rPr lang="pt-BR" sz="1600" u="none" strike="noStrike" dirty="0" err="1">
                          <a:effectLst/>
                        </a:rPr>
                        <a:t>mangotes</a:t>
                      </a:r>
                      <a:r>
                        <a:rPr lang="pt-BR" sz="1600" u="none" strike="noStrike" dirty="0">
                          <a:effectLst/>
                        </a:rPr>
                        <a:t>  e conexões , seus respectivos registros e periodicidade dos testes.</a:t>
                      </a:r>
                      <a:endParaRPr lang="pt-BR" sz="1600" b="0" i="0" u="none" strike="noStrike" dirty="0">
                        <a:solidFill>
                          <a:srgbClr val="1F497D"/>
                        </a:solidFill>
                        <a:effectLst/>
                        <a:latin typeface="Arial"/>
                      </a:endParaRPr>
                    </a:p>
                  </a:txBody>
                  <a:tcPr marL="0" marR="0" marT="0" marB="0" anchor="ctr"/>
                </a:tc>
              </a:tr>
              <a:tr h="896219">
                <a:tc>
                  <a:txBody>
                    <a:bodyPr/>
                    <a:lstStyle/>
                    <a:p>
                      <a:pPr algn="just" fontAlgn="ctr"/>
                      <a:r>
                        <a:rPr lang="pt-BR" sz="1600" u="none" strike="noStrike" dirty="0" smtClean="0">
                          <a:effectLst/>
                        </a:rPr>
                        <a:t>3.2.2.1k</a:t>
                      </a:r>
                      <a:r>
                        <a:rPr lang="pt-BR" sz="1600" u="none" strike="noStrike" baseline="0" dirty="0" smtClean="0">
                          <a:effectLst/>
                        </a:rPr>
                        <a:t>  </a:t>
                      </a:r>
                      <a:r>
                        <a:rPr lang="pt-BR" sz="1600" u="none" strike="noStrike" dirty="0" smtClean="0">
                          <a:effectLst/>
                        </a:rPr>
                        <a:t>Verificar </a:t>
                      </a:r>
                      <a:r>
                        <a:rPr lang="pt-BR" sz="1600" u="none" strike="noStrike" dirty="0">
                          <a:effectLst/>
                        </a:rPr>
                        <a:t>se há um programa de inspeção e teste para as bombas (carga ou descarga de líquidos) ou compressores (carga ou descarga de sólidos). O programa deve prever uma periodicidade para troca de gaxetas, selos, conexões e ainda uma verificação de motor e rotor.</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59048736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7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 y="621974"/>
            <a:ext cx="9138186" cy="199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914489098"/>
              </p:ext>
            </p:extLst>
          </p:nvPr>
        </p:nvGraphicFramePr>
        <p:xfrm>
          <a:off x="107505" y="2644228"/>
          <a:ext cx="8856983" cy="2499272"/>
        </p:xfrm>
        <a:graphic>
          <a:graphicData uri="http://schemas.openxmlformats.org/drawingml/2006/table">
            <a:tbl>
              <a:tblPr>
                <a:tableStyleId>{5C22544A-7EE6-4342-B048-85BDC9FD1C3A}</a:tableStyleId>
              </a:tblPr>
              <a:tblGrid>
                <a:gridCol w="8856983"/>
              </a:tblGrid>
              <a:tr h="490783">
                <a:tc>
                  <a:txBody>
                    <a:bodyPr/>
                    <a:lstStyle/>
                    <a:p>
                      <a:pPr algn="just" fontAlgn="ctr"/>
                      <a:r>
                        <a:rPr lang="pt-BR" sz="1500" u="none" strike="noStrike" dirty="0" smtClean="0">
                          <a:effectLst/>
                        </a:rPr>
                        <a:t>3.2.2.1l</a:t>
                      </a:r>
                      <a:r>
                        <a:rPr lang="pt-BR" sz="1500" u="none" strike="noStrike" baseline="0" dirty="0" smtClean="0">
                          <a:effectLst/>
                        </a:rPr>
                        <a:t>  </a:t>
                      </a:r>
                      <a:r>
                        <a:rPr lang="pt-BR" sz="1500" u="none" strike="noStrike" dirty="0" smtClean="0">
                          <a:effectLst/>
                        </a:rPr>
                        <a:t>Verificar  </a:t>
                      </a:r>
                      <a:r>
                        <a:rPr lang="pt-BR" sz="1500" u="none" strike="noStrike" dirty="0">
                          <a:effectLst/>
                        </a:rPr>
                        <a:t>se há um programa de manutenção e inspeção para pneus, que considere as inspeções , calibragem dos pneus, verificação do sulco (TWI)  , estado geral da carcaça, controle de vida útil e rastreabilidade do pneu.</a:t>
                      </a:r>
                      <a:endParaRPr lang="pt-BR" sz="1500" b="0" i="0" u="none" strike="noStrike" dirty="0">
                        <a:solidFill>
                          <a:srgbClr val="1F497D"/>
                        </a:solidFill>
                        <a:effectLst/>
                        <a:latin typeface="Arial"/>
                      </a:endParaRPr>
                    </a:p>
                  </a:txBody>
                  <a:tcPr marL="0" marR="0" marT="0" marB="0" anchor="ctr"/>
                </a:tc>
              </a:tr>
              <a:tr h="384667">
                <a:tc>
                  <a:txBody>
                    <a:bodyPr/>
                    <a:lstStyle/>
                    <a:p>
                      <a:pPr algn="just" fontAlgn="ctr"/>
                      <a:r>
                        <a:rPr lang="pt-BR" sz="1500" u="none" strike="noStrike" dirty="0" smtClean="0">
                          <a:effectLst/>
                        </a:rPr>
                        <a:t>3.2.2.1m  Verificar </a:t>
                      </a:r>
                      <a:r>
                        <a:rPr lang="pt-BR" sz="1500" u="none" strike="noStrike" dirty="0">
                          <a:effectLst/>
                        </a:rPr>
                        <a:t>se há pontos de aterramentos nos equipamentos  e se estão livres de  pintura  ou  isolamento.</a:t>
                      </a:r>
                      <a:endParaRPr lang="pt-BR" sz="1500" b="0" i="0" u="none" strike="noStrike" dirty="0">
                        <a:solidFill>
                          <a:srgbClr val="1F497D"/>
                        </a:solidFill>
                        <a:effectLst/>
                        <a:latin typeface="Arial"/>
                      </a:endParaRPr>
                    </a:p>
                  </a:txBody>
                  <a:tcPr marL="0" marR="0" marT="0" marB="0" anchor="ctr"/>
                </a:tc>
              </a:tr>
              <a:tr h="467135">
                <a:tc>
                  <a:txBody>
                    <a:bodyPr/>
                    <a:lstStyle/>
                    <a:p>
                      <a:pPr algn="just" fontAlgn="ctr"/>
                      <a:r>
                        <a:rPr lang="pt-BR" sz="1500" u="none" strike="noStrike" dirty="0" smtClean="0">
                          <a:effectLst/>
                        </a:rPr>
                        <a:t>3.2.2.1n  Verificar </a:t>
                      </a:r>
                      <a:r>
                        <a:rPr lang="pt-BR" sz="1500" u="none" strike="noStrike" dirty="0">
                          <a:effectLst/>
                        </a:rPr>
                        <a:t>se há programa de manutenção e inspeção de funcionamento das travas de torção , aplicável para porta containers e bugs.</a:t>
                      </a:r>
                      <a:endParaRPr lang="pt-BR" sz="1500" b="0" i="0" u="none" strike="noStrike" dirty="0">
                        <a:solidFill>
                          <a:srgbClr val="1F497D"/>
                        </a:solidFill>
                        <a:effectLst/>
                        <a:latin typeface="Arial"/>
                      </a:endParaRPr>
                    </a:p>
                  </a:txBody>
                  <a:tcPr marL="0" marR="0" marT="0" marB="0" anchor="ctr"/>
                </a:tc>
              </a:tr>
              <a:tr h="484151">
                <a:tc>
                  <a:txBody>
                    <a:bodyPr/>
                    <a:lstStyle/>
                    <a:p>
                      <a:pPr algn="just" fontAlgn="ctr"/>
                      <a:r>
                        <a:rPr lang="pt-BR" sz="1500" u="none" strike="noStrike" dirty="0" smtClean="0">
                          <a:effectLst/>
                        </a:rPr>
                        <a:t>3.2.2.1o</a:t>
                      </a:r>
                      <a:r>
                        <a:rPr lang="pt-BR" sz="1500" u="none" strike="noStrike" baseline="0" dirty="0" smtClean="0">
                          <a:effectLst/>
                        </a:rPr>
                        <a:t>  </a:t>
                      </a:r>
                      <a:r>
                        <a:rPr lang="pt-BR" sz="1500" u="none" strike="noStrike" dirty="0" smtClean="0">
                          <a:effectLst/>
                        </a:rPr>
                        <a:t>Verificar </a:t>
                      </a:r>
                      <a:r>
                        <a:rPr lang="pt-BR" sz="1500" u="none" strike="noStrike" dirty="0">
                          <a:effectLst/>
                        </a:rPr>
                        <a:t>se o programa de manutenção e inspeção  contempla : substituição de travas , cordas, lonas,  asa delta (</a:t>
                      </a:r>
                      <a:r>
                        <a:rPr lang="pt-BR" sz="1500" u="none" strike="noStrike" dirty="0" err="1">
                          <a:effectLst/>
                        </a:rPr>
                        <a:t>siders</a:t>
                      </a:r>
                      <a:r>
                        <a:rPr lang="pt-BR" sz="1500" u="none" strike="noStrike" dirty="0">
                          <a:effectLst/>
                        </a:rPr>
                        <a:t>), válvulas de alívio , </a:t>
                      </a:r>
                      <a:r>
                        <a:rPr lang="pt-BR" sz="1500" u="none" strike="noStrike" dirty="0" err="1">
                          <a:effectLst/>
                        </a:rPr>
                        <a:t>termomêtros</a:t>
                      </a:r>
                      <a:r>
                        <a:rPr lang="pt-BR" sz="1500" u="none" strike="noStrike" dirty="0">
                          <a:effectLst/>
                        </a:rPr>
                        <a:t>, manômetros ..</a:t>
                      </a:r>
                      <a:endParaRPr lang="pt-BR" sz="1500" b="0" i="0" u="none" strike="noStrike" dirty="0">
                        <a:solidFill>
                          <a:srgbClr val="1F497D"/>
                        </a:solidFill>
                        <a:effectLst/>
                        <a:latin typeface="Arial"/>
                      </a:endParaRPr>
                    </a:p>
                  </a:txBody>
                  <a:tcPr marL="0" marR="0" marT="0" marB="0" anchor="ctr"/>
                </a:tc>
              </a:tr>
              <a:tr h="477519">
                <a:tc>
                  <a:txBody>
                    <a:bodyPr/>
                    <a:lstStyle/>
                    <a:p>
                      <a:pPr algn="just" fontAlgn="ctr"/>
                      <a:r>
                        <a:rPr lang="pt-BR" sz="1500" u="none" strike="noStrike" dirty="0" smtClean="0">
                          <a:effectLst/>
                        </a:rPr>
                        <a:t>3.2.2.2</a:t>
                      </a:r>
                      <a:r>
                        <a:rPr lang="pt-BR" sz="1500" u="none" strike="noStrike" baseline="0" dirty="0" smtClean="0">
                          <a:effectLst/>
                        </a:rPr>
                        <a:t>   </a:t>
                      </a:r>
                      <a:r>
                        <a:rPr lang="pt-BR" sz="1500" u="none" strike="noStrike" dirty="0" smtClean="0">
                          <a:effectLst/>
                        </a:rPr>
                        <a:t>Ver </a:t>
                      </a:r>
                      <a:r>
                        <a:rPr lang="pt-BR" sz="1500" u="none" strike="noStrike" dirty="0">
                          <a:effectLst/>
                        </a:rPr>
                        <a:t>documentação de testes dos sistemas de travamento : pino rei  x quinta roda cavalo mecânico, mesa do pino rei, trava de quinta roda.</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91923569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84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20945" cy="164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176008890"/>
              </p:ext>
            </p:extLst>
          </p:nvPr>
        </p:nvGraphicFramePr>
        <p:xfrm>
          <a:off x="1259632" y="2448151"/>
          <a:ext cx="4968552" cy="2470528"/>
        </p:xfrm>
        <a:graphic>
          <a:graphicData uri="http://schemas.openxmlformats.org/drawingml/2006/table">
            <a:tbl>
              <a:tblPr>
                <a:tableStyleId>{5C22544A-7EE6-4342-B048-85BDC9FD1C3A}</a:tableStyleId>
              </a:tblPr>
              <a:tblGrid>
                <a:gridCol w="4968552"/>
              </a:tblGrid>
              <a:tr h="705865">
                <a:tc>
                  <a:txBody>
                    <a:bodyPr/>
                    <a:lstStyle/>
                    <a:p>
                      <a:pPr algn="just" fontAlgn="ctr"/>
                      <a:r>
                        <a:rPr lang="pt-BR" sz="1600" u="none" strike="noStrike" dirty="0" smtClean="0">
                          <a:effectLst/>
                        </a:rPr>
                        <a:t>3.2.2.3a    Os </a:t>
                      </a:r>
                      <a:r>
                        <a:rPr lang="pt-BR" sz="1600" u="none" strike="noStrike" dirty="0">
                          <a:effectLst/>
                        </a:rPr>
                        <a:t>serviços de manutenção preventiva devem incluir todos os tipos de válvulas.</a:t>
                      </a:r>
                      <a:endParaRPr lang="pt-BR" sz="1600" b="0" i="0" u="none" strike="noStrike" dirty="0">
                        <a:solidFill>
                          <a:srgbClr val="1F497D"/>
                        </a:solidFill>
                        <a:effectLst/>
                        <a:latin typeface="Arial"/>
                      </a:endParaRPr>
                    </a:p>
                  </a:txBody>
                  <a:tcPr marL="0" marR="0" marT="0" marB="0" anchor="ctr"/>
                </a:tc>
              </a:tr>
              <a:tr h="1058798">
                <a:tc>
                  <a:txBody>
                    <a:bodyPr/>
                    <a:lstStyle/>
                    <a:p>
                      <a:pPr algn="just" fontAlgn="ctr"/>
                      <a:r>
                        <a:rPr lang="pt-BR" sz="1600" u="none" strike="noStrike" dirty="0" smtClean="0">
                          <a:effectLst/>
                        </a:rPr>
                        <a:t>3.2.2.3b  As </a:t>
                      </a:r>
                      <a:r>
                        <a:rPr lang="pt-BR" sz="1600" u="none" strike="noStrike" dirty="0">
                          <a:effectLst/>
                        </a:rPr>
                        <a:t>válvulas  de alívio de pressão são igualmente  objeto de programa de manutenção preventiva apropriado,  eventualmente envolvendo fabricante da parte.</a:t>
                      </a:r>
                      <a:endParaRPr lang="pt-BR" sz="1600" b="0" i="0" u="none" strike="noStrike" dirty="0">
                        <a:solidFill>
                          <a:srgbClr val="1F497D"/>
                        </a:solidFill>
                        <a:effectLst/>
                        <a:latin typeface="Arial"/>
                      </a:endParaRPr>
                    </a:p>
                  </a:txBody>
                  <a:tcPr marL="0" marR="0" marT="0" marB="0" anchor="ctr"/>
                </a:tc>
              </a:tr>
              <a:tr h="705865">
                <a:tc>
                  <a:txBody>
                    <a:bodyPr/>
                    <a:lstStyle/>
                    <a:p>
                      <a:pPr algn="just" fontAlgn="ctr"/>
                      <a:r>
                        <a:rPr lang="pt-BR" sz="1600" u="none" strike="noStrike" dirty="0" smtClean="0">
                          <a:effectLst/>
                        </a:rPr>
                        <a:t>3.2.2.3c</a:t>
                      </a:r>
                      <a:r>
                        <a:rPr lang="pt-BR" sz="1600" u="none" strike="noStrike" baseline="0" dirty="0" smtClean="0">
                          <a:effectLst/>
                        </a:rPr>
                        <a:t>  </a:t>
                      </a:r>
                      <a:r>
                        <a:rPr lang="pt-BR" sz="1600" u="none" strike="noStrike" dirty="0" smtClean="0">
                          <a:effectLst/>
                        </a:rPr>
                        <a:t>Os </a:t>
                      </a:r>
                      <a:r>
                        <a:rPr lang="pt-BR" sz="1600" u="none" strike="noStrike" dirty="0">
                          <a:effectLst/>
                        </a:rPr>
                        <a:t>serviços de manutenção deve cobrir os acoplamentos de válvulas e </a:t>
                      </a:r>
                      <a:r>
                        <a:rPr lang="pt-BR" sz="1600" u="none" strike="noStrike" dirty="0" err="1">
                          <a:effectLst/>
                        </a:rPr>
                        <a:t>mangotes</a:t>
                      </a:r>
                      <a:r>
                        <a:rPr lang="pt-BR" sz="1600" u="none" strike="noStrike" dirty="0">
                          <a:effectLst/>
                        </a:rPr>
                        <a:t>.</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07789460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9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 y="621974"/>
            <a:ext cx="9145691"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4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5" y="972018"/>
            <a:ext cx="9135955" cy="137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043185346"/>
              </p:ext>
            </p:extLst>
          </p:nvPr>
        </p:nvGraphicFramePr>
        <p:xfrm>
          <a:off x="107504" y="2472246"/>
          <a:ext cx="8856984" cy="2397344"/>
        </p:xfrm>
        <a:graphic>
          <a:graphicData uri="http://schemas.openxmlformats.org/drawingml/2006/table">
            <a:tbl>
              <a:tblPr>
                <a:tableStyleId>{5C22544A-7EE6-4342-B048-85BDC9FD1C3A}</a:tableStyleId>
              </a:tblPr>
              <a:tblGrid>
                <a:gridCol w="8856984"/>
              </a:tblGrid>
              <a:tr h="582884">
                <a:tc>
                  <a:txBody>
                    <a:bodyPr/>
                    <a:lstStyle/>
                    <a:p>
                      <a:pPr algn="just" fontAlgn="ctr"/>
                      <a:r>
                        <a:rPr lang="pt-BR" sz="1600" u="none" strike="noStrike" dirty="0" smtClean="0">
                          <a:effectLst/>
                        </a:rPr>
                        <a:t>3.2.2.3d  Verificar </a:t>
                      </a:r>
                      <a:r>
                        <a:rPr lang="pt-BR" sz="1600" u="none" strike="noStrike" dirty="0">
                          <a:effectLst/>
                        </a:rPr>
                        <a:t>se o programa de manutenção </a:t>
                      </a:r>
                      <a:r>
                        <a:rPr lang="pt-BR" sz="1600" u="none" strike="noStrike" dirty="0" smtClean="0">
                          <a:effectLst/>
                        </a:rPr>
                        <a:t>prevê </a:t>
                      </a:r>
                      <a:r>
                        <a:rPr lang="pt-BR" sz="1600" u="none" strike="noStrike" dirty="0">
                          <a:effectLst/>
                        </a:rPr>
                        <a:t>periodicidade de inspeção e testes, períodos de substituição de partes vedantes.</a:t>
                      </a:r>
                      <a:endParaRPr lang="pt-BR" sz="1600" b="0" i="0" u="none" strike="noStrike" dirty="0">
                        <a:solidFill>
                          <a:srgbClr val="1F497D"/>
                        </a:solidFill>
                        <a:effectLst/>
                        <a:latin typeface="Arial"/>
                      </a:endParaRPr>
                    </a:p>
                  </a:txBody>
                  <a:tcPr marL="0" marR="0" marT="0" marB="0" anchor="ctr"/>
                </a:tc>
              </a:tr>
              <a:tr h="812276">
                <a:tc>
                  <a:txBody>
                    <a:bodyPr/>
                    <a:lstStyle/>
                    <a:p>
                      <a:pPr algn="just" fontAlgn="ctr"/>
                      <a:r>
                        <a:rPr lang="pt-BR" sz="1600" u="none" strike="noStrike" dirty="0" smtClean="0">
                          <a:effectLst/>
                        </a:rPr>
                        <a:t>3.2.2.3e  Os </a:t>
                      </a:r>
                      <a:r>
                        <a:rPr lang="pt-BR" sz="1600" u="none" strike="noStrike" dirty="0">
                          <a:effectLst/>
                        </a:rPr>
                        <a:t>manômetros, termômetros, medidor de nível, medição de enchimento e descarga (</a:t>
                      </a:r>
                      <a:r>
                        <a:rPr lang="pt-BR" sz="1600" u="none" strike="noStrike" dirty="0" smtClean="0">
                          <a:effectLst/>
                        </a:rPr>
                        <a:t>over </a:t>
                      </a:r>
                      <a:r>
                        <a:rPr lang="pt-BR" sz="1600" u="none" strike="noStrike" dirty="0" err="1" smtClean="0">
                          <a:effectLst/>
                        </a:rPr>
                        <a:t>fill</a:t>
                      </a:r>
                      <a:r>
                        <a:rPr lang="pt-BR" sz="1600" u="none" strike="noStrike" dirty="0">
                          <a:effectLst/>
                        </a:rPr>
                        <a:t>)  devem ser parte integrante do programa, com verificações apropriadas e relacionadas a programa de calibração.</a:t>
                      </a:r>
                      <a:endParaRPr lang="pt-BR" sz="1600" b="0" i="0" u="none" strike="noStrike" dirty="0">
                        <a:solidFill>
                          <a:srgbClr val="1F497D"/>
                        </a:solidFill>
                        <a:effectLst/>
                        <a:latin typeface="Arial"/>
                      </a:endParaRPr>
                    </a:p>
                  </a:txBody>
                  <a:tcPr marL="0" marR="0" marT="0" marB="0" anchor="ctr"/>
                </a:tc>
              </a:tr>
              <a:tr h="541517">
                <a:tc>
                  <a:txBody>
                    <a:bodyPr/>
                    <a:lstStyle/>
                    <a:p>
                      <a:pPr algn="just" fontAlgn="ctr"/>
                      <a:r>
                        <a:rPr lang="pt-BR" sz="1600" u="none" strike="noStrike" dirty="0" smtClean="0">
                          <a:effectLst/>
                        </a:rPr>
                        <a:t>3.2.2.3f   Verificar  </a:t>
                      </a:r>
                      <a:r>
                        <a:rPr lang="pt-BR" sz="1600" u="none" strike="noStrike" dirty="0">
                          <a:effectLst/>
                        </a:rPr>
                        <a:t>se são realizados os serviços de manutenção em cinto de segurança, alarmes de manobras, sensores de portas.</a:t>
                      </a:r>
                      <a:endParaRPr lang="pt-BR" sz="1600" b="0" i="0" u="none" strike="noStrike" dirty="0">
                        <a:solidFill>
                          <a:srgbClr val="1F497D"/>
                        </a:solidFill>
                        <a:effectLst/>
                        <a:latin typeface="Arial"/>
                      </a:endParaRPr>
                    </a:p>
                  </a:txBody>
                  <a:tcPr marL="0" marR="0" marT="0" marB="0" anchor="ctr"/>
                </a:tc>
              </a:tr>
              <a:tr h="460667">
                <a:tc>
                  <a:txBody>
                    <a:bodyPr/>
                    <a:lstStyle/>
                    <a:p>
                      <a:pPr algn="just" fontAlgn="ctr"/>
                      <a:r>
                        <a:rPr lang="pt-BR" sz="1600" u="none" strike="noStrike" dirty="0" smtClean="0">
                          <a:effectLst/>
                        </a:rPr>
                        <a:t>3.2.3.3g   Verificar  </a:t>
                      </a:r>
                      <a:r>
                        <a:rPr lang="pt-BR" sz="1600" u="none" strike="noStrike" dirty="0">
                          <a:effectLst/>
                        </a:rPr>
                        <a:t>se são realizados os serviços de manutenção em termostato.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19132811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90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046896280"/>
              </p:ext>
            </p:extLst>
          </p:nvPr>
        </p:nvGraphicFramePr>
        <p:xfrm>
          <a:off x="107504" y="2725604"/>
          <a:ext cx="8856984" cy="2167790"/>
        </p:xfrm>
        <a:graphic>
          <a:graphicData uri="http://schemas.openxmlformats.org/drawingml/2006/table">
            <a:tbl>
              <a:tblPr>
                <a:tableStyleId>{5C22544A-7EE6-4342-B048-85BDC9FD1C3A}</a:tableStyleId>
              </a:tblPr>
              <a:tblGrid>
                <a:gridCol w="8856984"/>
              </a:tblGrid>
              <a:tr h="394735">
                <a:tc>
                  <a:txBody>
                    <a:bodyPr/>
                    <a:lstStyle/>
                    <a:p>
                      <a:pPr algn="l" fontAlgn="ctr"/>
                      <a:r>
                        <a:rPr lang="pt-BR" sz="1600" u="none" strike="noStrike" dirty="0" smtClean="0">
                          <a:effectLst/>
                        </a:rPr>
                        <a:t>3.2.2.4a</a:t>
                      </a:r>
                      <a:r>
                        <a:rPr lang="pt-BR" sz="1600" u="none" strike="noStrike" baseline="0" dirty="0" smtClean="0">
                          <a:effectLst/>
                        </a:rPr>
                        <a:t>   </a:t>
                      </a:r>
                      <a:r>
                        <a:rPr lang="pt-BR" sz="1600" u="none" strike="noStrike" dirty="0" smtClean="0">
                          <a:effectLst/>
                        </a:rPr>
                        <a:t>O </a:t>
                      </a:r>
                      <a:r>
                        <a:rPr lang="pt-BR" sz="1600" u="none" strike="noStrike" dirty="0">
                          <a:effectLst/>
                        </a:rPr>
                        <a:t>procedimento e evidências de controle de compatibilidade entre materiais e </a:t>
                      </a:r>
                      <a:r>
                        <a:rPr lang="pt-BR" sz="1600" u="none" strike="noStrike" dirty="0" smtClean="0">
                          <a:effectLst/>
                        </a:rPr>
                        <a:t>produtos.</a:t>
                      </a:r>
                      <a:endParaRPr lang="pt-BR" sz="1600" b="0" i="0" u="none" strike="noStrike" dirty="0">
                        <a:solidFill>
                          <a:srgbClr val="1F497D"/>
                        </a:solidFill>
                        <a:effectLst/>
                        <a:latin typeface="Arial"/>
                      </a:endParaRPr>
                    </a:p>
                  </a:txBody>
                  <a:tcPr marL="0" marR="0" marT="0" marB="0" anchor="ctr"/>
                </a:tc>
              </a:tr>
              <a:tr h="353617">
                <a:tc>
                  <a:txBody>
                    <a:bodyPr/>
                    <a:lstStyle/>
                    <a:p>
                      <a:pPr algn="just" fontAlgn="ctr"/>
                      <a:r>
                        <a:rPr lang="pt-BR" sz="1600" u="none" strike="noStrike" dirty="0" smtClean="0">
                          <a:effectLst/>
                        </a:rPr>
                        <a:t>3.2.2.4b</a:t>
                      </a:r>
                      <a:r>
                        <a:rPr lang="pt-BR" sz="1600" u="none" strike="noStrike" baseline="0" dirty="0" smtClean="0">
                          <a:effectLst/>
                        </a:rPr>
                        <a:t>   </a:t>
                      </a:r>
                      <a:r>
                        <a:rPr lang="pt-BR" sz="1600" u="none" strike="noStrike" dirty="0" smtClean="0">
                          <a:effectLst/>
                        </a:rPr>
                        <a:t>Verificar </a:t>
                      </a:r>
                      <a:r>
                        <a:rPr lang="pt-BR" sz="1600" u="none" strike="noStrike" dirty="0">
                          <a:effectLst/>
                        </a:rPr>
                        <a:t>se há  um sistema de identificação por numeração, cor ou ambos</a:t>
                      </a:r>
                      <a:endParaRPr lang="pt-BR" sz="1600" b="0" i="0" u="none" strike="noStrike" dirty="0">
                        <a:solidFill>
                          <a:srgbClr val="1F497D"/>
                        </a:solidFill>
                        <a:effectLst/>
                        <a:latin typeface="Arial"/>
                      </a:endParaRPr>
                    </a:p>
                  </a:txBody>
                  <a:tcPr marL="0" marR="0" marT="0" marB="0" anchor="ctr"/>
                </a:tc>
              </a:tr>
              <a:tr h="473682">
                <a:tc>
                  <a:txBody>
                    <a:bodyPr/>
                    <a:lstStyle/>
                    <a:p>
                      <a:pPr algn="just" fontAlgn="ctr"/>
                      <a:r>
                        <a:rPr lang="pt-BR" sz="1600" u="none" strike="noStrike" dirty="0" smtClean="0">
                          <a:effectLst/>
                        </a:rPr>
                        <a:t>3.2.2.4c  Inspeção </a:t>
                      </a:r>
                      <a:r>
                        <a:rPr lang="pt-BR" sz="1600" u="none" strike="noStrike" dirty="0">
                          <a:effectLst/>
                        </a:rPr>
                        <a:t>periódica regular  significa no mínimo de acordo com as recomendações do fabricante ou com a legislação vigente.</a:t>
                      </a:r>
                      <a:endParaRPr lang="pt-BR" sz="1600" b="0" i="0" u="none" strike="noStrike" dirty="0">
                        <a:solidFill>
                          <a:srgbClr val="1F497D"/>
                        </a:solidFill>
                        <a:effectLst/>
                        <a:latin typeface="Arial"/>
                      </a:endParaRPr>
                    </a:p>
                  </a:txBody>
                  <a:tcPr marL="0" marR="0" marT="0" marB="0" anchor="ctr"/>
                </a:tc>
              </a:tr>
              <a:tr h="444078">
                <a:tc>
                  <a:txBody>
                    <a:bodyPr/>
                    <a:lstStyle/>
                    <a:p>
                      <a:pPr algn="just" fontAlgn="ctr"/>
                      <a:r>
                        <a:rPr lang="pt-BR" sz="1600" u="none" strike="noStrike" dirty="0" smtClean="0">
                          <a:effectLst/>
                        </a:rPr>
                        <a:t>3.2.2.4d</a:t>
                      </a:r>
                      <a:r>
                        <a:rPr lang="pt-BR" sz="1600" u="none" strike="noStrike" baseline="0" dirty="0" smtClean="0">
                          <a:effectLst/>
                        </a:rPr>
                        <a:t>   </a:t>
                      </a:r>
                      <a:r>
                        <a:rPr lang="pt-BR" sz="1600" u="none" strike="noStrike" dirty="0" smtClean="0">
                          <a:effectLst/>
                        </a:rPr>
                        <a:t>Verificar </a:t>
                      </a:r>
                      <a:r>
                        <a:rPr lang="pt-BR" sz="1600" u="none" strike="noStrike" dirty="0">
                          <a:effectLst/>
                        </a:rPr>
                        <a:t>periodicidade e registros de testes de pressão e/ou estanqueidade  nos </a:t>
                      </a:r>
                      <a:r>
                        <a:rPr lang="pt-BR" sz="1600" u="none" strike="noStrike" dirty="0" err="1">
                          <a:effectLst/>
                        </a:rPr>
                        <a:t>mangotes</a:t>
                      </a:r>
                      <a:r>
                        <a:rPr lang="pt-BR" sz="1600" u="none" strike="noStrike" dirty="0">
                          <a:effectLst/>
                        </a:rPr>
                        <a:t>.</a:t>
                      </a:r>
                      <a:endParaRPr lang="pt-BR" sz="1600" b="0" i="0" u="none" strike="noStrike" dirty="0">
                        <a:solidFill>
                          <a:srgbClr val="1F497D"/>
                        </a:solidFill>
                        <a:effectLst/>
                        <a:latin typeface="Arial"/>
                      </a:endParaRPr>
                    </a:p>
                  </a:txBody>
                  <a:tcPr marL="0" marR="0" marT="0" marB="0" anchor="ctr"/>
                </a:tc>
              </a:tr>
              <a:tr h="473682">
                <a:tc>
                  <a:txBody>
                    <a:bodyPr/>
                    <a:lstStyle/>
                    <a:p>
                      <a:pPr algn="just" fontAlgn="ctr"/>
                      <a:r>
                        <a:rPr lang="pt-BR" sz="1600" u="none" strike="noStrike" dirty="0" smtClean="0">
                          <a:effectLst/>
                        </a:rPr>
                        <a:t>3.2.2.4e  Verificar </a:t>
                      </a:r>
                      <a:r>
                        <a:rPr lang="pt-BR" sz="1600" u="none" strike="noStrike" dirty="0">
                          <a:effectLst/>
                        </a:rPr>
                        <a:t>periodicidade e registros de testes de condutividade elétrica, aplicáveis a produtos inflamáveis.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02813523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91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7" y="651715"/>
            <a:ext cx="9144000" cy="18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944391663"/>
              </p:ext>
            </p:extLst>
          </p:nvPr>
        </p:nvGraphicFramePr>
        <p:xfrm>
          <a:off x="1259632" y="2643758"/>
          <a:ext cx="5040560" cy="2221230"/>
        </p:xfrm>
        <a:graphic>
          <a:graphicData uri="http://schemas.openxmlformats.org/drawingml/2006/table">
            <a:tbl>
              <a:tblPr>
                <a:tableStyleId>{5C22544A-7EE6-4342-B048-85BDC9FD1C3A}</a:tableStyleId>
              </a:tblPr>
              <a:tblGrid>
                <a:gridCol w="5040560"/>
              </a:tblGrid>
              <a:tr h="342900">
                <a:tc>
                  <a:txBody>
                    <a:bodyPr/>
                    <a:lstStyle/>
                    <a:p>
                      <a:pPr algn="just" fontAlgn="ctr"/>
                      <a:r>
                        <a:rPr lang="pt-BR" sz="1600" u="none" strike="noStrike" dirty="0" smtClean="0">
                          <a:effectLst/>
                        </a:rPr>
                        <a:t>3.2.2.4 f Verificar </a:t>
                      </a:r>
                      <a:r>
                        <a:rPr lang="pt-BR" sz="1600" u="none" strike="noStrike" dirty="0">
                          <a:effectLst/>
                        </a:rPr>
                        <a:t>se no procedimento e registro de intervalos de substituição para cada acessório.</a:t>
                      </a:r>
                      <a:endParaRPr lang="pt-BR" sz="1600" b="0" i="0" u="none" strike="noStrike" dirty="0">
                        <a:solidFill>
                          <a:srgbClr val="1F497D"/>
                        </a:solidFill>
                        <a:effectLst/>
                        <a:latin typeface="Arial"/>
                      </a:endParaRPr>
                    </a:p>
                  </a:txBody>
                  <a:tcPr marL="0" marR="0" marT="0" marB="0" anchor="ctr"/>
                </a:tc>
              </a:tr>
              <a:tr h="205740">
                <a:tc>
                  <a:txBody>
                    <a:bodyPr/>
                    <a:lstStyle/>
                    <a:p>
                      <a:pPr algn="just" fontAlgn="ctr"/>
                      <a:r>
                        <a:rPr lang="pt-BR" sz="1600" u="none" strike="noStrike" dirty="0">
                          <a:effectLst/>
                        </a:rPr>
                        <a:t> </a:t>
                      </a:r>
                      <a:endParaRPr lang="pt-BR" sz="1600" b="0" i="0" u="none" strike="noStrike" dirty="0">
                        <a:solidFill>
                          <a:srgbClr val="1F497D"/>
                        </a:solidFill>
                        <a:effectLst/>
                        <a:latin typeface="Arial"/>
                      </a:endParaRPr>
                    </a:p>
                  </a:txBody>
                  <a:tcPr marL="0" marR="0" marT="0" marB="0" anchor="ctr"/>
                </a:tc>
              </a:tr>
              <a:tr h="342900">
                <a:tc>
                  <a:txBody>
                    <a:bodyPr/>
                    <a:lstStyle/>
                    <a:p>
                      <a:pPr algn="just" fontAlgn="ctr"/>
                      <a:r>
                        <a:rPr lang="pt-BR" sz="1600" u="none" strike="noStrike" dirty="0" smtClean="0">
                          <a:effectLst/>
                        </a:rPr>
                        <a:t>3.2.2.5a  Validar </a:t>
                      </a:r>
                      <a:r>
                        <a:rPr lang="pt-BR" sz="1600" u="none" strike="noStrike" dirty="0">
                          <a:effectLst/>
                        </a:rPr>
                        <a:t>se todos os registros relacionados a 3.2.2 foram respondidos afirmativamente.</a:t>
                      </a:r>
                      <a:endParaRPr lang="pt-BR" sz="1600" b="0" i="0" u="none" strike="noStrike" dirty="0">
                        <a:solidFill>
                          <a:srgbClr val="1F497D"/>
                        </a:solidFill>
                        <a:effectLst/>
                        <a:latin typeface="Arial"/>
                      </a:endParaRPr>
                    </a:p>
                  </a:txBody>
                  <a:tcPr marL="0" marR="0" marT="0" marB="0" anchor="ctr"/>
                </a:tc>
              </a:tr>
              <a:tr h="514350">
                <a:tc>
                  <a:txBody>
                    <a:bodyPr/>
                    <a:lstStyle/>
                    <a:p>
                      <a:pPr algn="l" fontAlgn="ctr"/>
                      <a:r>
                        <a:rPr lang="pt-BR" sz="1600" u="none" strike="noStrike" dirty="0" smtClean="0">
                          <a:effectLst/>
                        </a:rPr>
                        <a:t>3.2.2.5b   Verificar </a:t>
                      </a:r>
                      <a:r>
                        <a:rPr lang="pt-BR" sz="1600" u="none" strike="noStrike" dirty="0">
                          <a:effectLst/>
                        </a:rPr>
                        <a:t>registro de abertura de não conformidades.</a:t>
                      </a:r>
                      <a:endParaRPr lang="pt-BR" sz="1600" b="0" i="0" u="none" strike="noStrike" dirty="0">
                        <a:solidFill>
                          <a:srgbClr val="1F497D"/>
                        </a:solidFill>
                        <a:effectLst/>
                        <a:latin typeface="Arial"/>
                      </a:endParaRPr>
                    </a:p>
                  </a:txBody>
                  <a:tcPr marL="0" marR="0" marT="0" marB="0" anchor="ctr"/>
                </a:tc>
              </a:tr>
              <a:tr h="314325">
                <a:tc>
                  <a:txBody>
                    <a:bodyPr/>
                    <a:lstStyle/>
                    <a:p>
                      <a:pPr algn="just" fontAlgn="ctr"/>
                      <a:r>
                        <a:rPr lang="pt-BR" sz="1600" u="none" strike="noStrike" dirty="0" smtClean="0">
                          <a:effectLst/>
                        </a:rPr>
                        <a:t>3.2.2.5c  Verificar </a:t>
                      </a:r>
                      <a:r>
                        <a:rPr lang="pt-BR" sz="1600" u="none" strike="noStrike" dirty="0">
                          <a:effectLst/>
                        </a:rPr>
                        <a:t>registros de </a:t>
                      </a:r>
                      <a:r>
                        <a:rPr lang="pt-BR" sz="1600" u="none" strike="noStrike" dirty="0" smtClean="0">
                          <a:effectLst/>
                        </a:rPr>
                        <a:t>ações </a:t>
                      </a:r>
                      <a:r>
                        <a:rPr lang="pt-BR" sz="1600" u="none" strike="noStrike" dirty="0">
                          <a:effectLst/>
                        </a:rPr>
                        <a:t>de tratamento de não conformidades.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242753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Retângulo 1"/>
          <p:cNvSpPr txBox="1">
            <a:spLocks noChangeArrowheads="1"/>
          </p:cNvSpPr>
          <p:nvPr/>
        </p:nvSpPr>
        <p:spPr bwMode="auto">
          <a:xfrm>
            <a:off x="1043608" y="1059582"/>
            <a:ext cx="7632848" cy="174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None/>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lnSpc>
                <a:spcPts val="2863"/>
              </a:lnSpc>
              <a:spcAft>
                <a:spcPts val="0"/>
              </a:spcAft>
            </a:pPr>
            <a:r>
              <a:rPr lang="pt-BR" sz="1800" dirty="0" smtClean="0">
                <a:solidFill>
                  <a:schemeClr val="tx2">
                    <a:lumMod val="50000"/>
                  </a:schemeClr>
                </a:solidFill>
                <a:latin typeface="Times New Roman" pitchFamily="18" charset="0"/>
                <a:cs typeface="Times New Roman" pitchFamily="18" charset="0"/>
              </a:rPr>
              <a:t>“silo: compartimento simples, fechado, destinado   ao transporte de materiais </a:t>
            </a:r>
          </a:p>
          <a:p>
            <a:pPr algn="just" fontAlgn="auto">
              <a:lnSpc>
                <a:spcPts val="2863"/>
              </a:lnSpc>
              <a:spcAft>
                <a:spcPts val="0"/>
              </a:spcAft>
            </a:pPr>
            <a:r>
              <a:rPr lang="pt-BR" sz="1800" dirty="0" smtClean="0">
                <a:solidFill>
                  <a:schemeClr val="tx2">
                    <a:lumMod val="50000"/>
                  </a:schemeClr>
                </a:solidFill>
                <a:latin typeface="Times New Roman" pitchFamily="18" charset="0"/>
                <a:cs typeface="Times New Roman" pitchFamily="18" charset="0"/>
              </a:rPr>
              <a:t>pulverulentos ou grãos, carregamento e descarga procedidos Por gravidade ou </a:t>
            </a:r>
          </a:p>
          <a:p>
            <a:pPr algn="just" fontAlgn="auto">
              <a:lnSpc>
                <a:spcPts val="2863"/>
              </a:lnSpc>
              <a:spcAft>
                <a:spcPts val="0"/>
              </a:spcAft>
            </a:pPr>
            <a:r>
              <a:rPr lang="pt-BR" sz="1800" dirty="0" smtClean="0">
                <a:solidFill>
                  <a:schemeClr val="tx2">
                    <a:lumMod val="50000"/>
                  </a:schemeClr>
                </a:solidFill>
                <a:latin typeface="Times New Roman" pitchFamily="18" charset="0"/>
                <a:cs typeface="Times New Roman" pitchFamily="18" charset="0"/>
              </a:rPr>
              <a:t>compressor . Seu desenho tem os mais variados  contornos, na dependência da </a:t>
            </a:r>
          </a:p>
          <a:p>
            <a:pPr algn="just" fontAlgn="auto">
              <a:lnSpc>
                <a:spcPts val="2863"/>
              </a:lnSpc>
              <a:spcAft>
                <a:spcPts val="0"/>
              </a:spcAft>
            </a:pPr>
            <a:r>
              <a:rPr lang="pt-BR" sz="1800" dirty="0" smtClean="0">
                <a:solidFill>
                  <a:schemeClr val="tx2">
                    <a:lumMod val="50000"/>
                  </a:schemeClr>
                </a:solidFill>
                <a:latin typeface="Times New Roman" pitchFamily="18" charset="0"/>
                <a:cs typeface="Times New Roman" pitchFamily="18" charset="0"/>
              </a:rPr>
              <a:t>carga a ser transportada.”</a:t>
            </a:r>
            <a:endParaRPr lang="pt-BR" sz="1800" dirty="0">
              <a:solidFill>
                <a:schemeClr val="tx2">
                  <a:lumMod val="50000"/>
                </a:schemeClr>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853414"/>
            <a:ext cx="2814729" cy="153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CaixaDeTexto 3"/>
          <p:cNvSpPr txBox="1">
            <a:spLocks noChangeArrowheads="1"/>
          </p:cNvSpPr>
          <p:nvPr/>
        </p:nvSpPr>
        <p:spPr bwMode="auto">
          <a:xfrm>
            <a:off x="3419872" y="4443320"/>
            <a:ext cx="35283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sz="1600" b="0" dirty="0">
                <a:solidFill>
                  <a:schemeClr val="tx2"/>
                </a:solidFill>
              </a:rPr>
              <a:t>Semirreboque, carreta silo de dois eixos</a:t>
            </a:r>
          </a:p>
        </p:txBody>
      </p:sp>
      <p:sp>
        <p:nvSpPr>
          <p:cNvPr id="8" name="CaixaDeTexto 7"/>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45532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92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189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156742822"/>
              </p:ext>
            </p:extLst>
          </p:nvPr>
        </p:nvGraphicFramePr>
        <p:xfrm>
          <a:off x="1259632" y="2585736"/>
          <a:ext cx="4968552" cy="2393764"/>
        </p:xfrm>
        <a:graphic>
          <a:graphicData uri="http://schemas.openxmlformats.org/drawingml/2006/table">
            <a:tbl>
              <a:tblPr>
                <a:tableStyleId>{5C22544A-7EE6-4342-B048-85BDC9FD1C3A}</a:tableStyleId>
              </a:tblPr>
              <a:tblGrid>
                <a:gridCol w="4968552"/>
              </a:tblGrid>
              <a:tr h="443044">
                <a:tc>
                  <a:txBody>
                    <a:bodyPr/>
                    <a:lstStyle/>
                    <a:p>
                      <a:pPr algn="just" fontAlgn="ctr"/>
                      <a:r>
                        <a:rPr lang="pt-BR" sz="1600" u="none" strike="noStrike" dirty="0" smtClean="0">
                          <a:effectLst/>
                        </a:rPr>
                        <a:t>3.2.2.6a  Verificar </a:t>
                      </a:r>
                      <a:r>
                        <a:rPr lang="pt-BR" sz="1600" u="none" strike="noStrike" dirty="0">
                          <a:effectLst/>
                        </a:rPr>
                        <a:t>no procedimento e evidências, ex. </a:t>
                      </a:r>
                      <a:r>
                        <a:rPr lang="pt-BR" sz="1600" u="none" strike="noStrike" dirty="0" err="1">
                          <a:effectLst/>
                        </a:rPr>
                        <a:t>check</a:t>
                      </a:r>
                      <a:r>
                        <a:rPr lang="pt-BR" sz="1600" u="none" strike="noStrike" dirty="0">
                          <a:effectLst/>
                        </a:rPr>
                        <a:t> </a:t>
                      </a:r>
                      <a:r>
                        <a:rPr lang="pt-BR" sz="1600" u="none" strike="noStrike" dirty="0" err="1">
                          <a:effectLst/>
                        </a:rPr>
                        <a:t>list</a:t>
                      </a:r>
                      <a:r>
                        <a:rPr lang="pt-BR" sz="1600" u="none" strike="noStrike" dirty="0">
                          <a:effectLst/>
                        </a:rPr>
                        <a:t> </a:t>
                      </a:r>
                      <a:r>
                        <a:rPr lang="pt-BR" sz="1600" u="none" strike="noStrike" dirty="0" err="1">
                          <a:effectLst/>
                        </a:rPr>
                        <a:t>pré</a:t>
                      </a:r>
                      <a:r>
                        <a:rPr lang="pt-BR" sz="1600" u="none" strike="noStrike" dirty="0">
                          <a:effectLst/>
                        </a:rPr>
                        <a:t> e pós carga/descarga.</a:t>
                      </a:r>
                      <a:endParaRPr lang="pt-BR" sz="1600" b="0" i="0" u="none" strike="noStrike" dirty="0">
                        <a:solidFill>
                          <a:srgbClr val="1F497D"/>
                        </a:solidFill>
                        <a:effectLst/>
                        <a:latin typeface="Arial"/>
                      </a:endParaRPr>
                    </a:p>
                  </a:txBody>
                  <a:tcPr marL="0" marR="0" marT="0" marB="0" anchor="ctr"/>
                </a:tc>
              </a:tr>
              <a:tr h="443044">
                <a:tc>
                  <a:txBody>
                    <a:bodyPr/>
                    <a:lstStyle/>
                    <a:p>
                      <a:pPr algn="just" fontAlgn="ctr"/>
                      <a:endParaRPr lang="pt-BR" sz="1600" u="none" strike="noStrike" dirty="0" smtClean="0">
                        <a:effectLst/>
                      </a:endParaRPr>
                    </a:p>
                    <a:p>
                      <a:pPr algn="just" fontAlgn="ctr"/>
                      <a:r>
                        <a:rPr lang="pt-BR" sz="1600" u="none" strike="noStrike" dirty="0" smtClean="0">
                          <a:effectLst/>
                        </a:rPr>
                        <a:t>3.2.2.6b   Verificar </a:t>
                      </a:r>
                      <a:r>
                        <a:rPr lang="pt-BR" sz="1600" u="none" strike="noStrike" dirty="0">
                          <a:effectLst/>
                        </a:rPr>
                        <a:t>no procedimento e evidências, ex. </a:t>
                      </a:r>
                      <a:r>
                        <a:rPr lang="pt-BR" sz="1600" u="none" strike="noStrike" dirty="0" err="1">
                          <a:effectLst/>
                        </a:rPr>
                        <a:t>check</a:t>
                      </a:r>
                      <a:r>
                        <a:rPr lang="pt-BR" sz="1600" u="none" strike="noStrike" dirty="0">
                          <a:effectLst/>
                        </a:rPr>
                        <a:t> </a:t>
                      </a:r>
                      <a:r>
                        <a:rPr lang="pt-BR" sz="1600" u="none" strike="noStrike" dirty="0" err="1">
                          <a:effectLst/>
                        </a:rPr>
                        <a:t>list</a:t>
                      </a:r>
                      <a:r>
                        <a:rPr lang="pt-BR" sz="1600" u="none" strike="noStrike" dirty="0">
                          <a:effectLst/>
                        </a:rPr>
                        <a:t> </a:t>
                      </a:r>
                      <a:r>
                        <a:rPr lang="pt-BR" sz="1600" u="none" strike="noStrike" dirty="0" err="1">
                          <a:effectLst/>
                        </a:rPr>
                        <a:t>pré</a:t>
                      </a:r>
                      <a:r>
                        <a:rPr lang="pt-BR" sz="1600" u="none" strike="noStrike" dirty="0">
                          <a:effectLst/>
                        </a:rPr>
                        <a:t> e pós carga/descarga.</a:t>
                      </a:r>
                      <a:endParaRPr lang="pt-BR" sz="1600" b="0" i="0" u="none" strike="noStrike" dirty="0">
                        <a:solidFill>
                          <a:srgbClr val="1F497D"/>
                        </a:solidFill>
                        <a:effectLst/>
                        <a:latin typeface="Arial"/>
                      </a:endParaRPr>
                    </a:p>
                  </a:txBody>
                  <a:tcPr marL="0" marR="0" marT="0" marB="0" anchor="ctr"/>
                </a:tc>
              </a:tr>
              <a:tr h="443044">
                <a:tc>
                  <a:txBody>
                    <a:bodyPr/>
                    <a:lstStyle/>
                    <a:p>
                      <a:pPr algn="just" fontAlgn="ctr"/>
                      <a:r>
                        <a:rPr lang="pt-BR" sz="1600" u="none" strike="noStrike" dirty="0">
                          <a:effectLst/>
                        </a:rPr>
                        <a:t> </a:t>
                      </a:r>
                      <a:endParaRPr lang="pt-BR" sz="1600" b="1" i="0" u="none" strike="noStrike" dirty="0">
                        <a:solidFill>
                          <a:srgbClr val="1F497D"/>
                        </a:solidFill>
                        <a:effectLst/>
                        <a:latin typeface="Arial"/>
                      </a:endParaRPr>
                    </a:p>
                  </a:txBody>
                  <a:tcPr marL="0" marR="0" marT="0" marB="0" anchor="ctr"/>
                </a:tc>
              </a:tr>
              <a:tr h="664565">
                <a:tc>
                  <a:txBody>
                    <a:bodyPr/>
                    <a:lstStyle/>
                    <a:p>
                      <a:pPr algn="just" fontAlgn="ctr"/>
                      <a:r>
                        <a:rPr lang="pt-BR" sz="1600" u="none" strike="noStrike" dirty="0" smtClean="0">
                          <a:effectLst/>
                        </a:rPr>
                        <a:t>3.2.3.1</a:t>
                      </a:r>
                      <a:r>
                        <a:rPr lang="pt-BR" sz="1600" u="none" strike="noStrike" baseline="0" dirty="0" smtClean="0">
                          <a:effectLst/>
                        </a:rPr>
                        <a:t> </a:t>
                      </a:r>
                      <a:r>
                        <a:rPr lang="pt-BR" sz="1600" u="none" strike="noStrike" dirty="0" smtClean="0">
                          <a:effectLst/>
                        </a:rPr>
                        <a:t>Deve </a:t>
                      </a:r>
                      <a:r>
                        <a:rPr lang="pt-BR" sz="1600" u="none" strike="noStrike" dirty="0">
                          <a:effectLst/>
                        </a:rPr>
                        <a:t>existir um procedimento escrito de calibragem especificado os intervalos ou periodicidade , contra padrão de medição </a:t>
                      </a:r>
                      <a:r>
                        <a:rPr lang="pt-BR" sz="1600" u="none" strike="noStrike" dirty="0" err="1" smtClean="0">
                          <a:effectLst/>
                        </a:rPr>
                        <a:t>rastreavel</a:t>
                      </a:r>
                      <a:r>
                        <a:rPr lang="pt-BR" sz="1600" u="none" strike="noStrike" dirty="0" smtClean="0">
                          <a:effectLst/>
                        </a:rPr>
                        <a:t> </a:t>
                      </a:r>
                      <a:r>
                        <a:rPr lang="pt-BR" sz="1600" u="none" strike="noStrike" dirty="0">
                          <a:effectLst/>
                        </a:rPr>
                        <a:t>e desvios aceitáveis</a:t>
                      </a:r>
                      <a:r>
                        <a:rPr lang="pt-BR" sz="1600" u="none" strike="noStrike" dirty="0" smtClean="0">
                          <a:effectLst/>
                        </a:rPr>
                        <a:t>.</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01870421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93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3806"/>
            <a:ext cx="9119187"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132955598"/>
              </p:ext>
            </p:extLst>
          </p:nvPr>
        </p:nvGraphicFramePr>
        <p:xfrm>
          <a:off x="1331640" y="3175424"/>
          <a:ext cx="4896544" cy="731520"/>
        </p:xfrm>
        <a:graphic>
          <a:graphicData uri="http://schemas.openxmlformats.org/drawingml/2006/table">
            <a:tbl>
              <a:tblPr>
                <a:tableStyleId>{5C22544A-7EE6-4342-B048-85BDC9FD1C3A}</a:tableStyleId>
              </a:tblPr>
              <a:tblGrid>
                <a:gridCol w="4896544"/>
              </a:tblGrid>
              <a:tr h="140065">
                <a:tc>
                  <a:txBody>
                    <a:bodyPr/>
                    <a:lstStyle/>
                    <a:p>
                      <a:pPr algn="just" fontAlgn="ctr"/>
                      <a:r>
                        <a:rPr lang="pt-BR" sz="1600" u="none" strike="noStrike" dirty="0" smtClean="0">
                          <a:effectLst/>
                        </a:rPr>
                        <a:t>  3.2.3.2 a  até  3.2.3.2  Verificação </a:t>
                      </a:r>
                      <a:r>
                        <a:rPr lang="pt-BR" sz="1600" u="none" strike="noStrike" dirty="0">
                          <a:effectLst/>
                        </a:rPr>
                        <a:t>do laudo de calibração.</a:t>
                      </a:r>
                      <a:endParaRPr lang="pt-BR" sz="1600" b="0" i="0" u="none" strike="noStrike" dirty="0">
                        <a:solidFill>
                          <a:srgbClr val="1F497D"/>
                        </a:solidFill>
                        <a:effectLst/>
                        <a:latin typeface="Arial"/>
                      </a:endParaRPr>
                    </a:p>
                  </a:txBody>
                  <a:tcPr marL="0" marR="0" marT="0" marB="0" anchor="ctr"/>
                </a:tc>
              </a:tr>
              <a:tr h="132061">
                <a:tc>
                  <a:txBody>
                    <a:bodyPr/>
                    <a:lstStyle/>
                    <a:p>
                      <a:pPr algn="just" fontAlgn="ctr"/>
                      <a:endParaRPr lang="pt-BR" sz="1600" b="0" i="0" u="none" strike="noStrike" dirty="0">
                        <a:solidFill>
                          <a:srgbClr val="1F497D"/>
                        </a:solidFill>
                        <a:effectLst/>
                        <a:latin typeface="Arial"/>
                      </a:endParaRPr>
                    </a:p>
                  </a:txBody>
                  <a:tcPr marL="0" marR="0" marT="0" marB="0" anchor="ctr"/>
                </a:tc>
              </a:tr>
              <a:tr h="148069">
                <a:tc>
                  <a:txBody>
                    <a:bodyPr/>
                    <a:lstStyle/>
                    <a:p>
                      <a:pPr algn="just" fontAlgn="ctr"/>
                      <a:r>
                        <a:rPr lang="pt-BR" sz="1600" u="none" strike="noStrike" dirty="0" smtClean="0">
                          <a:effectLst/>
                        </a:rPr>
                        <a:t>3.2.3.3 Verificar </a:t>
                      </a:r>
                      <a:r>
                        <a:rPr lang="pt-BR" sz="1600" u="none" strike="noStrike" dirty="0">
                          <a:effectLst/>
                        </a:rPr>
                        <a:t>nos registros.</a:t>
                      </a:r>
                      <a:endParaRPr lang="pt-BR" sz="1600" b="0" i="0" u="none" strike="noStrike" dirty="0">
                        <a:solidFill>
                          <a:srgbClr val="16365C"/>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69247986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1"/>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sp>
        <p:nvSpPr>
          <p:cNvPr id="6" name="Espaço Reservado para Texto 1"/>
          <p:cNvSpPr txBox="1">
            <a:spLocks/>
          </p:cNvSpPr>
          <p:nvPr/>
        </p:nvSpPr>
        <p:spPr>
          <a:xfrm>
            <a:off x="2339752" y="771550"/>
            <a:ext cx="6336704" cy="3600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4. Operações</a:t>
            </a: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As atividades operacionais e administrativas diárias são examinadas e o auditor busca confirmar a existência de sistemas e procedimentos adequados  de controle, bem como de que esses sistemas estão sendo obedecidos.</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Nesta parte deve ser evidenciado como o prestador de serviços planeja o atendimento às demandas do cliente, estabelece medidas de contingências  para suprir eventuais  falhas de operação/operador/equipamentos , prepara os motoristas para as viagens e entregas  </a:t>
            </a:r>
            <a:endParaRPr lang="pt-BR" sz="1800"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61" y="2499742"/>
            <a:ext cx="2081272" cy="1392560"/>
          </a:xfrm>
          <a:prstGeom prst="rect">
            <a:avLst/>
          </a:prstGeom>
        </p:spPr>
      </p:pic>
      <p:pic>
        <p:nvPicPr>
          <p:cNvPr id="3" name="Image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61" y="1051893"/>
            <a:ext cx="2074167" cy="1379321"/>
          </a:xfrm>
          <a:prstGeom prst="rect">
            <a:avLst/>
          </a:prstGeom>
        </p:spPr>
      </p:pic>
    </p:spTree>
    <p:extLst>
      <p:ext uri="{BB962C8B-B14F-4D97-AF65-F5344CB8AC3E}">
        <p14:creationId xmlns:p14="http://schemas.microsoft.com/office/powerpoint/2010/main" val="95995391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4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 y="610564"/>
            <a:ext cx="91440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779729100"/>
              </p:ext>
            </p:extLst>
          </p:nvPr>
        </p:nvGraphicFramePr>
        <p:xfrm>
          <a:off x="173428" y="2841751"/>
          <a:ext cx="8784976" cy="2137887"/>
        </p:xfrm>
        <a:graphic>
          <a:graphicData uri="http://schemas.openxmlformats.org/drawingml/2006/table">
            <a:tbl>
              <a:tblPr>
                <a:tableStyleId>{5C22544A-7EE6-4342-B048-85BDC9FD1C3A}</a:tableStyleId>
              </a:tblPr>
              <a:tblGrid>
                <a:gridCol w="8784976"/>
              </a:tblGrid>
              <a:tr h="742950">
                <a:tc>
                  <a:txBody>
                    <a:bodyPr/>
                    <a:lstStyle/>
                    <a:p>
                      <a:pPr algn="just" fontAlgn="ctr"/>
                      <a:r>
                        <a:rPr lang="pt-BR" sz="1600" u="none" strike="noStrike" dirty="0" smtClean="0">
                          <a:effectLst/>
                        </a:rPr>
                        <a:t>4.1.1.1a  É </a:t>
                      </a:r>
                      <a:r>
                        <a:rPr lang="pt-BR" sz="1600" u="none" strike="noStrike" dirty="0">
                          <a:effectLst/>
                        </a:rPr>
                        <a:t>uma responsabilidade compartilhada. Sem informações suficientes a execução da ordem pode ser comprometida. Verificar alguns pedidos aleatoriamente e marcar um SIM para cada item de informação incluída.</a:t>
                      </a:r>
                      <a:endParaRPr lang="pt-BR" sz="1600" b="0" i="0" u="none" strike="noStrike" dirty="0">
                        <a:solidFill>
                          <a:srgbClr val="1F497D"/>
                        </a:solidFill>
                        <a:effectLst/>
                        <a:latin typeface="Arial"/>
                      </a:endParaRPr>
                    </a:p>
                  </a:txBody>
                  <a:tcPr marL="0" marR="0" marT="0" marB="0" anchor="ctr"/>
                </a:tc>
              </a:tr>
              <a:tr h="521494">
                <a:tc>
                  <a:txBody>
                    <a:bodyPr/>
                    <a:lstStyle/>
                    <a:p>
                      <a:pPr algn="just" fontAlgn="ctr"/>
                      <a:r>
                        <a:rPr lang="pt-BR" sz="1600" u="none" strike="noStrike" dirty="0" smtClean="0">
                          <a:effectLst/>
                        </a:rPr>
                        <a:t>4.1.1.1b    Verificar </a:t>
                      </a:r>
                      <a:r>
                        <a:rPr lang="pt-BR" sz="1600" u="none" strike="noStrike" dirty="0">
                          <a:effectLst/>
                        </a:rPr>
                        <a:t>se estão disponibilizadas informações como: FISPQ dos produtos que transporta.</a:t>
                      </a:r>
                      <a:endParaRPr lang="pt-BR" sz="1600" b="0" i="0" u="none" strike="noStrike" dirty="0">
                        <a:solidFill>
                          <a:srgbClr val="1F497D"/>
                        </a:solidFill>
                        <a:effectLst/>
                        <a:latin typeface="Arial"/>
                      </a:endParaRPr>
                    </a:p>
                  </a:txBody>
                  <a:tcPr marL="0" marR="0" marT="0" marB="0" anchor="ctr"/>
                </a:tc>
              </a:tr>
              <a:tr h="411480">
                <a:tc>
                  <a:txBody>
                    <a:bodyPr/>
                    <a:lstStyle/>
                    <a:p>
                      <a:pPr algn="just" fontAlgn="ctr"/>
                      <a:r>
                        <a:rPr lang="pt-BR" sz="1600" u="none" strike="noStrike" dirty="0" smtClean="0">
                          <a:effectLst/>
                        </a:rPr>
                        <a:t>4.1.1.1.c   Verificar </a:t>
                      </a:r>
                      <a:r>
                        <a:rPr lang="pt-BR" sz="1600" u="none" strike="noStrike" dirty="0">
                          <a:effectLst/>
                        </a:rPr>
                        <a:t>como é definido entre a empresa e seu cliente as  quantidades e volumes contratados. Validar se é atendida a lei da balança.</a:t>
                      </a:r>
                      <a:endParaRPr lang="pt-BR" sz="1600" b="0" i="0" u="none" strike="noStrike" dirty="0">
                        <a:solidFill>
                          <a:srgbClr val="1F497D"/>
                        </a:solidFill>
                        <a:effectLst/>
                        <a:latin typeface="Arial"/>
                      </a:endParaRPr>
                    </a:p>
                  </a:txBody>
                  <a:tcPr marL="0" marR="0" marT="0" marB="0" anchor="ctr"/>
                </a:tc>
              </a:tr>
              <a:tr h="385763">
                <a:tc>
                  <a:txBody>
                    <a:bodyPr/>
                    <a:lstStyle/>
                    <a:p>
                      <a:pPr algn="just" fontAlgn="ctr"/>
                      <a:r>
                        <a:rPr lang="pt-BR" sz="1600" u="none" strike="noStrike" dirty="0" smtClean="0">
                          <a:effectLst/>
                        </a:rPr>
                        <a:t>4.1.1.1d</a:t>
                      </a:r>
                      <a:r>
                        <a:rPr lang="pt-BR" sz="1600" u="none" strike="noStrike" baseline="0" dirty="0" smtClean="0">
                          <a:effectLst/>
                        </a:rPr>
                        <a:t>    </a:t>
                      </a:r>
                      <a:r>
                        <a:rPr lang="pt-BR" sz="1600" u="none" strike="noStrike" dirty="0" smtClean="0">
                          <a:effectLst/>
                        </a:rPr>
                        <a:t>Verificar </a:t>
                      </a:r>
                      <a:r>
                        <a:rPr lang="pt-BR" sz="1600" u="none" strike="noStrike" dirty="0">
                          <a:effectLst/>
                        </a:rPr>
                        <a:t>se os prazos de entrega acordados são formalmente registrados.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24265545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55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9" y="621974"/>
            <a:ext cx="9139944"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9" y="949871"/>
            <a:ext cx="9131899" cy="133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4188449943"/>
              </p:ext>
            </p:extLst>
          </p:nvPr>
        </p:nvGraphicFramePr>
        <p:xfrm>
          <a:off x="234667" y="2355726"/>
          <a:ext cx="8712968" cy="2724971"/>
        </p:xfrm>
        <a:graphic>
          <a:graphicData uri="http://schemas.openxmlformats.org/drawingml/2006/table">
            <a:tbl>
              <a:tblPr>
                <a:tableStyleId>{5C22544A-7EE6-4342-B048-85BDC9FD1C3A}</a:tableStyleId>
              </a:tblPr>
              <a:tblGrid>
                <a:gridCol w="8712968"/>
              </a:tblGrid>
              <a:tr h="506972">
                <a:tc>
                  <a:txBody>
                    <a:bodyPr/>
                    <a:lstStyle/>
                    <a:p>
                      <a:pPr algn="just" fontAlgn="ctr"/>
                      <a:r>
                        <a:rPr lang="pt-BR" sz="1600" u="none" strike="noStrike" dirty="0" smtClean="0">
                          <a:effectLst/>
                        </a:rPr>
                        <a:t>4.1.1.1e</a:t>
                      </a:r>
                      <a:r>
                        <a:rPr lang="pt-BR" sz="1600" u="none" strike="noStrike" baseline="0" dirty="0" smtClean="0">
                          <a:effectLst/>
                        </a:rPr>
                        <a:t>  </a:t>
                      </a:r>
                      <a:r>
                        <a:rPr lang="pt-BR" sz="1600" u="none" strike="noStrike" dirty="0" smtClean="0">
                          <a:effectLst/>
                        </a:rPr>
                        <a:t>Verificar </a:t>
                      </a:r>
                      <a:r>
                        <a:rPr lang="pt-BR" sz="1600" u="none" strike="noStrike" dirty="0">
                          <a:effectLst/>
                        </a:rPr>
                        <a:t>se os acordos </a:t>
                      </a:r>
                      <a:r>
                        <a:rPr lang="pt-BR" sz="1600" u="none" strike="noStrike" dirty="0" smtClean="0">
                          <a:effectLst/>
                        </a:rPr>
                        <a:t>cobrem a garantia </a:t>
                      </a:r>
                      <a:r>
                        <a:rPr lang="pt-BR" sz="1600" u="none" strike="noStrike" dirty="0">
                          <a:effectLst/>
                        </a:rPr>
                        <a:t>de atendimento à programação.</a:t>
                      </a:r>
                      <a:endParaRPr lang="pt-BR" sz="1600" b="0" i="0" u="none" strike="noStrike" dirty="0">
                        <a:solidFill>
                          <a:srgbClr val="1F497D"/>
                        </a:solidFill>
                        <a:effectLst/>
                        <a:latin typeface="Arial"/>
                      </a:endParaRPr>
                    </a:p>
                  </a:txBody>
                  <a:tcPr marL="0" marR="0" marT="0" marB="0" anchor="ctr"/>
                </a:tc>
              </a:tr>
              <a:tr h="665400">
                <a:tc>
                  <a:txBody>
                    <a:bodyPr/>
                    <a:lstStyle/>
                    <a:p>
                      <a:pPr algn="just" fontAlgn="ctr"/>
                      <a:r>
                        <a:rPr lang="pt-BR" sz="1600" u="none" strike="noStrike" dirty="0" smtClean="0">
                          <a:effectLst/>
                        </a:rPr>
                        <a:t>4.1.1.1f  Verificar </a:t>
                      </a:r>
                      <a:r>
                        <a:rPr lang="pt-BR" sz="1600" u="none" strike="noStrike" dirty="0">
                          <a:effectLst/>
                        </a:rPr>
                        <a:t>se os acordos  incluem transporte internacional. ( </a:t>
                      </a:r>
                      <a:r>
                        <a:rPr lang="pt-BR" sz="1600" u="none" strike="noStrike" dirty="0" err="1" smtClean="0">
                          <a:effectLst/>
                        </a:rPr>
                        <a:t>Permisso</a:t>
                      </a:r>
                      <a:r>
                        <a:rPr lang="pt-BR" sz="1600" u="none" strike="noStrike" dirty="0">
                          <a:effectLst/>
                        </a:rPr>
                        <a:t>, conhecimento das regras fiscais de cruzamento de fronteira)</a:t>
                      </a:r>
                      <a:endParaRPr lang="pt-BR" sz="1600" b="0" i="0" u="none" strike="noStrike" dirty="0">
                        <a:solidFill>
                          <a:srgbClr val="1F497D"/>
                        </a:solidFill>
                        <a:effectLst/>
                        <a:latin typeface="Arial"/>
                      </a:endParaRPr>
                    </a:p>
                  </a:txBody>
                  <a:tcPr marL="0" marR="0" marT="0" marB="0" anchor="ctr"/>
                </a:tc>
              </a:tr>
              <a:tr h="675961">
                <a:tc>
                  <a:txBody>
                    <a:bodyPr/>
                    <a:lstStyle/>
                    <a:p>
                      <a:pPr algn="just" fontAlgn="ctr"/>
                      <a:r>
                        <a:rPr lang="pt-BR" sz="1600" u="none" strike="noStrike" dirty="0" smtClean="0">
                          <a:effectLst/>
                        </a:rPr>
                        <a:t>4.1.1.1g  Quando </a:t>
                      </a:r>
                      <a:r>
                        <a:rPr lang="pt-BR" sz="1600" u="none" strike="noStrike" dirty="0">
                          <a:effectLst/>
                        </a:rPr>
                        <a:t>aplicável, o acordo deve definir o produto e temperatura de operação para cada produto com temperatura controlada.</a:t>
                      </a:r>
                      <a:endParaRPr lang="pt-BR" sz="1600" b="0" i="0" u="none" strike="noStrike" dirty="0">
                        <a:solidFill>
                          <a:srgbClr val="1F497D"/>
                        </a:solidFill>
                        <a:effectLst/>
                        <a:latin typeface="Arial"/>
                      </a:endParaRPr>
                    </a:p>
                  </a:txBody>
                  <a:tcPr marL="0" marR="0" marT="0" marB="0" anchor="ctr"/>
                </a:tc>
              </a:tr>
              <a:tr h="876638">
                <a:tc>
                  <a:txBody>
                    <a:bodyPr/>
                    <a:lstStyle/>
                    <a:p>
                      <a:pPr algn="just" fontAlgn="ctr"/>
                      <a:r>
                        <a:rPr lang="pt-BR" sz="1600" u="none" strike="noStrike" dirty="0" smtClean="0">
                          <a:effectLst/>
                        </a:rPr>
                        <a:t>4.1.1.1h Buscar </a:t>
                      </a:r>
                      <a:r>
                        <a:rPr lang="pt-BR" sz="1600" u="none" strike="noStrike" dirty="0">
                          <a:effectLst/>
                        </a:rPr>
                        <a:t>evidências escritas no acordo,  contrato ou minuta de negociação entre empresa e embarcadores , que cubra diferenças de peso aceitáveis entre a carga e a descarga.</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37668205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55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 y="571566"/>
            <a:ext cx="9139944"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 y="887677"/>
            <a:ext cx="9139944" cy="110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010760118"/>
              </p:ext>
            </p:extLst>
          </p:nvPr>
        </p:nvGraphicFramePr>
        <p:xfrm>
          <a:off x="251520" y="2140623"/>
          <a:ext cx="8712968" cy="2718301"/>
        </p:xfrm>
        <a:graphic>
          <a:graphicData uri="http://schemas.openxmlformats.org/drawingml/2006/table">
            <a:tbl>
              <a:tblPr>
                <a:tableStyleId>{5C22544A-7EE6-4342-B048-85BDC9FD1C3A}</a:tableStyleId>
              </a:tblPr>
              <a:tblGrid>
                <a:gridCol w="8712968"/>
              </a:tblGrid>
              <a:tr h="1340404">
                <a:tc>
                  <a:txBody>
                    <a:bodyPr/>
                    <a:lstStyle/>
                    <a:p>
                      <a:pPr algn="just" fontAlgn="ctr"/>
                      <a:r>
                        <a:rPr lang="pt-BR" sz="1600" u="none" strike="noStrike" dirty="0" smtClean="0">
                          <a:effectLst/>
                        </a:rPr>
                        <a:t>4.1.1.1i  Verificar </a:t>
                      </a:r>
                      <a:r>
                        <a:rPr lang="pt-BR" sz="1600" u="none" strike="noStrike" dirty="0">
                          <a:effectLst/>
                        </a:rPr>
                        <a:t>se os acordos ( contrato, minuta de negociação, acordos escritos entre a empresa e embarcadores) definem regras de coleta e entrega, tais como: </a:t>
                      </a:r>
                      <a:r>
                        <a:rPr lang="pt-BR" sz="1600" u="none" strike="noStrike" dirty="0" smtClean="0">
                          <a:effectLst/>
                        </a:rPr>
                        <a:t>horários </a:t>
                      </a:r>
                      <a:r>
                        <a:rPr lang="pt-BR" sz="1600" u="none" strike="noStrike" dirty="0">
                          <a:effectLst/>
                        </a:rPr>
                        <a:t>ou janelas de carregamento e descarregamento, quem é responsável pelas operações de carga e descarga, que recursos são necessários e quem é responsável por provê-los.</a:t>
                      </a:r>
                      <a:endParaRPr lang="pt-BR" sz="1600" b="0" i="0" u="none" strike="noStrike" dirty="0">
                        <a:solidFill>
                          <a:srgbClr val="1F497D"/>
                        </a:solidFill>
                        <a:effectLst/>
                        <a:latin typeface="Arial"/>
                      </a:endParaRPr>
                    </a:p>
                  </a:txBody>
                  <a:tcPr marL="0" marR="0" marT="0" marB="0" anchor="ctr"/>
                </a:tc>
              </a:tr>
              <a:tr h="834237">
                <a:tc>
                  <a:txBody>
                    <a:bodyPr/>
                    <a:lstStyle/>
                    <a:p>
                      <a:pPr algn="just" fontAlgn="ctr"/>
                      <a:r>
                        <a:rPr lang="pt-BR" sz="1600" u="none" strike="noStrike" dirty="0" smtClean="0">
                          <a:effectLst/>
                        </a:rPr>
                        <a:t>4.1.1.1j  Verificar </a:t>
                      </a:r>
                      <a:r>
                        <a:rPr lang="pt-BR" sz="1600" u="none" strike="noStrike" dirty="0">
                          <a:effectLst/>
                        </a:rPr>
                        <a:t>como fica definido e cumprido as regras de limpeza e inspeção de equipamentos, locais, condições , responsabilidades e registros, certificados de descontaminação.</a:t>
                      </a:r>
                      <a:endParaRPr lang="pt-BR" sz="1600" b="0" i="0" u="none" strike="noStrike" dirty="0">
                        <a:solidFill>
                          <a:srgbClr val="1F497D"/>
                        </a:solidFill>
                        <a:effectLst/>
                        <a:latin typeface="Arial"/>
                      </a:endParaRPr>
                    </a:p>
                  </a:txBody>
                  <a:tcPr marL="0" marR="0" marT="0" marB="0" anchor="ctr"/>
                </a:tc>
              </a:tr>
              <a:tr h="543660">
                <a:tc>
                  <a:txBody>
                    <a:bodyPr/>
                    <a:lstStyle/>
                    <a:p>
                      <a:pPr algn="just" fontAlgn="ctr"/>
                      <a:r>
                        <a:rPr lang="pt-BR" sz="1600" u="none" strike="noStrike" dirty="0" smtClean="0">
                          <a:effectLst/>
                        </a:rPr>
                        <a:t>4.1.1.2 Verificar </a:t>
                      </a:r>
                      <a:r>
                        <a:rPr lang="pt-BR" sz="1600" u="none" strike="noStrike" dirty="0">
                          <a:effectLst/>
                        </a:rPr>
                        <a:t>se há um plano de contingência para garantir uma execução correta e contínua dos pedidos em todas as circunstâncias.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56071023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7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736118350"/>
              </p:ext>
            </p:extLst>
          </p:nvPr>
        </p:nvGraphicFramePr>
        <p:xfrm>
          <a:off x="1331640" y="2197851"/>
          <a:ext cx="4899628" cy="2324221"/>
        </p:xfrm>
        <a:graphic>
          <a:graphicData uri="http://schemas.openxmlformats.org/drawingml/2006/table">
            <a:tbl>
              <a:tblPr>
                <a:tableStyleId>{5C22544A-7EE6-4342-B048-85BDC9FD1C3A}</a:tableStyleId>
              </a:tblPr>
              <a:tblGrid>
                <a:gridCol w="4899628"/>
              </a:tblGrid>
              <a:tr h="1335063">
                <a:tc>
                  <a:txBody>
                    <a:bodyPr/>
                    <a:lstStyle/>
                    <a:p>
                      <a:pPr algn="just" fontAlgn="ctr"/>
                      <a:r>
                        <a:rPr lang="pt-BR" sz="1600" u="none" strike="noStrike" dirty="0" smtClean="0">
                          <a:effectLst/>
                        </a:rPr>
                        <a:t>4.1.1.3a   A </a:t>
                      </a:r>
                      <a:r>
                        <a:rPr lang="pt-BR" sz="1600" u="none" strike="noStrike" dirty="0">
                          <a:effectLst/>
                        </a:rPr>
                        <a:t>relação entre a transportadora e os clientes deve ser estreita. Deve haver planejamento regular e </a:t>
                      </a:r>
                      <a:r>
                        <a:rPr lang="pt-BR" sz="1600" u="none" strike="noStrike" dirty="0" smtClean="0">
                          <a:effectLst/>
                        </a:rPr>
                        <a:t>efetivo </a:t>
                      </a:r>
                      <a:r>
                        <a:rPr lang="pt-BR" sz="1600" u="none" strike="noStrike" dirty="0">
                          <a:effectLst/>
                        </a:rPr>
                        <a:t>de qualidade. </a:t>
                      </a:r>
                      <a:endParaRPr lang="pt-BR" sz="1600" u="none" strike="noStrike" dirty="0" smtClean="0">
                        <a:effectLst/>
                      </a:endParaRPr>
                    </a:p>
                    <a:p>
                      <a:pPr algn="just" fontAlgn="ctr"/>
                      <a:endParaRPr lang="pt-BR" sz="1600" u="none" strike="noStrike" dirty="0" smtClean="0">
                        <a:effectLst/>
                      </a:endParaRPr>
                    </a:p>
                    <a:p>
                      <a:pPr algn="just" fontAlgn="ctr"/>
                      <a:r>
                        <a:rPr lang="pt-BR" sz="1600" u="none" strike="noStrike" dirty="0" smtClean="0">
                          <a:effectLst/>
                        </a:rPr>
                        <a:t>4.1.1.3b Buscar </a:t>
                      </a:r>
                      <a:r>
                        <a:rPr lang="pt-BR" sz="1600" u="none" strike="noStrike" dirty="0">
                          <a:effectLst/>
                        </a:rPr>
                        <a:t>evidências de reuniões marcadas nas quais o desempenho é avaliado</a:t>
                      </a:r>
                      <a:r>
                        <a:rPr lang="pt-BR" sz="1600" u="none" strike="noStrike" dirty="0" smtClean="0">
                          <a:effectLst/>
                        </a:rPr>
                        <a:t>. </a:t>
                      </a:r>
                      <a:endParaRPr lang="pt-BR" sz="1600" b="0" i="0" u="none" strike="noStrike" dirty="0">
                        <a:solidFill>
                          <a:srgbClr val="1F497D"/>
                        </a:solidFill>
                        <a:effectLst/>
                        <a:latin typeface="Arial"/>
                      </a:endParaRPr>
                    </a:p>
                  </a:txBody>
                  <a:tcPr marL="0" marR="0" marT="0" marB="0" anchor="ctr"/>
                </a:tc>
              </a:tr>
              <a:tr h="861181">
                <a:tc>
                  <a:txBody>
                    <a:bodyPr/>
                    <a:lstStyle/>
                    <a:p>
                      <a:pPr algn="just" fontAlgn="ctr"/>
                      <a:r>
                        <a:rPr lang="pt-BR" sz="1600" u="none" strike="noStrike" dirty="0">
                          <a:effectLst/>
                        </a:rPr>
                        <a:t>Buscar evidências de que nestas reuniões são discutidos programas de melhoria e são definidas metas</a:t>
                      </a:r>
                      <a:r>
                        <a:rPr lang="pt-BR" sz="1600" u="none" strike="noStrike" dirty="0" smtClean="0">
                          <a:effectLst/>
                        </a:rPr>
                        <a:t>.</a:t>
                      </a:r>
                    </a:p>
                    <a:p>
                      <a:pPr algn="just" fontAlgn="ctr"/>
                      <a:endParaRPr lang="pt-BR" sz="1600" b="0" i="0" u="none" strike="noStrike" dirty="0">
                        <a:solidFill>
                          <a:srgbClr val="1F497D"/>
                        </a:solidFill>
                        <a:effectLst/>
                        <a:latin typeface="Arial"/>
                      </a:endParaRPr>
                    </a:p>
                  </a:txBody>
                  <a:tcPr marL="0" marR="0" marT="0" marB="0" anchor="ctr"/>
                </a:tc>
              </a:tr>
            </a:tbl>
          </a:graphicData>
        </a:graphic>
      </p:graphicFrame>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0863" y="1815666"/>
            <a:ext cx="2428875" cy="1821656"/>
          </a:xfrm>
          <a:prstGeom prst="rect">
            <a:avLst/>
          </a:prstGeom>
        </p:spPr>
      </p:pic>
    </p:spTree>
    <p:extLst>
      <p:ext uri="{BB962C8B-B14F-4D97-AF65-F5344CB8AC3E}">
        <p14:creationId xmlns:p14="http://schemas.microsoft.com/office/powerpoint/2010/main" val="66607450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8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137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582469075"/>
              </p:ext>
            </p:extLst>
          </p:nvPr>
        </p:nvGraphicFramePr>
        <p:xfrm>
          <a:off x="1214307" y="2067694"/>
          <a:ext cx="5184576" cy="2278406"/>
        </p:xfrm>
        <a:graphic>
          <a:graphicData uri="http://schemas.openxmlformats.org/drawingml/2006/table">
            <a:tbl>
              <a:tblPr>
                <a:tableStyleId>{5C22544A-7EE6-4342-B048-85BDC9FD1C3A}</a:tableStyleId>
              </a:tblPr>
              <a:tblGrid>
                <a:gridCol w="5184576"/>
              </a:tblGrid>
              <a:tr h="1790726">
                <a:tc>
                  <a:txBody>
                    <a:bodyPr/>
                    <a:lstStyle/>
                    <a:p>
                      <a:pPr algn="just" fontAlgn="ctr"/>
                      <a:r>
                        <a:rPr lang="pt-BR" sz="1600" u="none" strike="noStrike" dirty="0" smtClean="0">
                          <a:effectLst/>
                        </a:rPr>
                        <a:t>4.1.1.4a   O </a:t>
                      </a:r>
                      <a:r>
                        <a:rPr lang="pt-BR" sz="1600" u="none" strike="noStrike" dirty="0">
                          <a:effectLst/>
                        </a:rPr>
                        <a:t>procedimento deve descrever  de forma clara os cuidados com segurança e </a:t>
                      </a:r>
                      <a:r>
                        <a:rPr lang="pt-BR" sz="1600" u="none" strike="noStrike" dirty="0" smtClean="0">
                          <a:effectLst/>
                        </a:rPr>
                        <a:t>operacionais  </a:t>
                      </a:r>
                      <a:r>
                        <a:rPr lang="pt-BR" sz="1600" u="none" strike="noStrike" dirty="0">
                          <a:effectLst/>
                        </a:rPr>
                        <a:t>na carga ,  descarga e manuseio  de produtos perigosos, exigir uso de EPIs conforme a tarefa realizada ou remeter a outro procedimento de uso de EPIS,  instruir sobre o Regulamento de Transportes Terrestres de Produtos Perigosos e documentos de expedição.</a:t>
                      </a:r>
                      <a:endParaRPr lang="pt-BR" sz="1600" b="0" i="0" u="none" strike="noStrike" dirty="0">
                        <a:solidFill>
                          <a:srgbClr val="1F497D"/>
                        </a:solidFill>
                        <a:effectLst/>
                        <a:latin typeface="Arial"/>
                      </a:endParaRPr>
                    </a:p>
                  </a:txBody>
                  <a:tcPr marL="0" marR="0" marT="0" marB="0" anchor="ctr"/>
                </a:tc>
              </a:tr>
              <a:tr h="477527">
                <a:tc>
                  <a:txBody>
                    <a:bodyPr/>
                    <a:lstStyle/>
                    <a:p>
                      <a:pPr algn="just" fontAlgn="ctr"/>
                      <a:r>
                        <a:rPr lang="pt-BR" sz="1600" u="none" strike="noStrike" dirty="0" smtClean="0">
                          <a:effectLst/>
                        </a:rPr>
                        <a:t>4.1.1.4b  Verificar </a:t>
                      </a:r>
                      <a:r>
                        <a:rPr lang="pt-BR" sz="1600" u="none" strike="noStrike" dirty="0">
                          <a:effectLst/>
                        </a:rPr>
                        <a:t>evidências de treinamento de integração e reciclagem.</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59558559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96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564"/>
            <a:ext cx="9163744" cy="167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323280184"/>
              </p:ext>
            </p:extLst>
          </p:nvPr>
        </p:nvGraphicFramePr>
        <p:xfrm>
          <a:off x="264500" y="2355728"/>
          <a:ext cx="8699987" cy="2503196"/>
        </p:xfrm>
        <a:graphic>
          <a:graphicData uri="http://schemas.openxmlformats.org/drawingml/2006/table">
            <a:tbl>
              <a:tblPr>
                <a:tableStyleId>{5C22544A-7EE6-4342-B048-85BDC9FD1C3A}</a:tableStyleId>
              </a:tblPr>
              <a:tblGrid>
                <a:gridCol w="8699987"/>
              </a:tblGrid>
              <a:tr h="1410398">
                <a:tc>
                  <a:txBody>
                    <a:bodyPr/>
                    <a:lstStyle/>
                    <a:p>
                      <a:pPr algn="just" fontAlgn="ctr"/>
                      <a:r>
                        <a:rPr lang="pt-BR" sz="1600" u="none" strike="noStrike" dirty="0" smtClean="0">
                          <a:effectLst/>
                        </a:rPr>
                        <a:t>4.2.1.1   O </a:t>
                      </a:r>
                      <a:r>
                        <a:rPr lang="pt-BR" sz="1600" u="none" strike="noStrike" dirty="0">
                          <a:effectLst/>
                        </a:rPr>
                        <a:t>procedimento deve descrever  de forma clara os cuidados com segurança e </a:t>
                      </a:r>
                      <a:r>
                        <a:rPr lang="pt-BR" sz="1600" u="none" strike="noStrike" dirty="0" smtClean="0">
                          <a:effectLst/>
                        </a:rPr>
                        <a:t>operacionais  </a:t>
                      </a:r>
                      <a:r>
                        <a:rPr lang="pt-BR" sz="1600" u="none" strike="noStrike" dirty="0">
                          <a:effectLst/>
                        </a:rPr>
                        <a:t>na carga ,  descarga e manuseio  de produtos perigosos, exigir uso de EPIs conforme a tarefa realizada ou remeter a outro procedimento de uso de EPIS,  instruir sobre o Regulamento de Transportes Terrestres de Produtos Perigosos e documentos de expedição.</a:t>
                      </a:r>
                      <a:endParaRPr lang="pt-BR" sz="1600" b="0" i="0" u="none" strike="noStrike" dirty="0">
                        <a:solidFill>
                          <a:srgbClr val="1F497D"/>
                        </a:solidFill>
                        <a:effectLst/>
                        <a:latin typeface="Arial"/>
                      </a:endParaRPr>
                    </a:p>
                  </a:txBody>
                  <a:tcPr marL="0" marR="0" marT="0" marB="0" anchor="ctr"/>
                </a:tc>
              </a:tr>
              <a:tr h="491028">
                <a:tc>
                  <a:txBody>
                    <a:bodyPr/>
                    <a:lstStyle/>
                    <a:p>
                      <a:pPr algn="just" fontAlgn="ctr"/>
                      <a:r>
                        <a:rPr lang="pt-BR" sz="1600" u="none" strike="noStrike" dirty="0" smtClean="0">
                          <a:effectLst/>
                        </a:rPr>
                        <a:t>4.2.1.2</a:t>
                      </a:r>
                      <a:r>
                        <a:rPr lang="pt-BR" sz="1600" u="none" strike="noStrike" baseline="0" dirty="0" smtClean="0">
                          <a:effectLst/>
                        </a:rPr>
                        <a:t>   V</a:t>
                      </a:r>
                      <a:r>
                        <a:rPr lang="pt-BR" sz="1600" u="none" strike="noStrike" dirty="0" smtClean="0">
                          <a:effectLst/>
                        </a:rPr>
                        <a:t>erificar </a:t>
                      </a:r>
                      <a:r>
                        <a:rPr lang="pt-BR" sz="1600" u="none" strike="noStrike" dirty="0">
                          <a:effectLst/>
                        </a:rPr>
                        <a:t>evidências de treinamento de integração e reciclagem.</a:t>
                      </a:r>
                      <a:endParaRPr lang="pt-BR" sz="1600" b="0" i="0" u="none" strike="noStrike" dirty="0">
                        <a:solidFill>
                          <a:srgbClr val="1F497D"/>
                        </a:solidFill>
                        <a:effectLst/>
                        <a:latin typeface="Arial"/>
                      </a:endParaRPr>
                    </a:p>
                  </a:txBody>
                  <a:tcPr marL="0" marR="0" marT="0" marB="0" anchor="ctr"/>
                </a:tc>
              </a:tr>
              <a:tr h="601770">
                <a:tc>
                  <a:txBody>
                    <a:bodyPr/>
                    <a:lstStyle/>
                    <a:p>
                      <a:pPr algn="just" fontAlgn="ctr"/>
                      <a:r>
                        <a:rPr lang="pt-BR" sz="1600" u="none" strike="noStrike" dirty="0" smtClean="0">
                          <a:effectLst/>
                        </a:rPr>
                        <a:t>4.2.1.3  Verificar </a:t>
                      </a:r>
                      <a:r>
                        <a:rPr lang="pt-BR" sz="1600" u="none" strike="noStrike" dirty="0">
                          <a:effectLst/>
                        </a:rPr>
                        <a:t>se o manual está disponível e atualizado com as legislações e normas e procedimentos operacionais e se  está na última versão.</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746974397"/>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07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091"/>
            <a:ext cx="9144000" cy="214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132290941"/>
              </p:ext>
            </p:extLst>
          </p:nvPr>
        </p:nvGraphicFramePr>
        <p:xfrm>
          <a:off x="1184541" y="2759157"/>
          <a:ext cx="5187659" cy="2194560"/>
        </p:xfrm>
        <a:graphic>
          <a:graphicData uri="http://schemas.openxmlformats.org/drawingml/2006/table">
            <a:tbl>
              <a:tblPr>
                <a:tableStyleId>{5C22544A-7EE6-4342-B048-85BDC9FD1C3A}</a:tableStyleId>
              </a:tblPr>
              <a:tblGrid>
                <a:gridCol w="5187659"/>
              </a:tblGrid>
              <a:tr h="528638">
                <a:tc>
                  <a:txBody>
                    <a:bodyPr/>
                    <a:lstStyle/>
                    <a:p>
                      <a:pPr algn="just" fontAlgn="ctr"/>
                      <a:r>
                        <a:rPr lang="pt-BR" sz="1600" u="none" strike="noStrike" dirty="0" smtClean="0">
                          <a:effectLst/>
                        </a:rPr>
                        <a:t>4.2.1.4a   No </a:t>
                      </a:r>
                      <a:r>
                        <a:rPr lang="pt-BR" sz="1600" u="none" strike="noStrike" dirty="0">
                          <a:effectLst/>
                        </a:rPr>
                        <a:t>caso de produto perigoso á granel ou embalado identificar a classe de risco e também a lista dos principais números ONU.</a:t>
                      </a:r>
                      <a:endParaRPr lang="pt-BR" sz="1600" b="0" i="0" u="none" strike="noStrike" dirty="0">
                        <a:solidFill>
                          <a:srgbClr val="1F497D"/>
                        </a:solidFill>
                        <a:effectLst/>
                        <a:latin typeface="Arial"/>
                      </a:endParaRPr>
                    </a:p>
                  </a:txBody>
                  <a:tcPr marL="0" marR="0" marT="0" marB="0" anchor="ctr"/>
                </a:tc>
              </a:tr>
              <a:tr h="411480">
                <a:tc>
                  <a:txBody>
                    <a:bodyPr/>
                    <a:lstStyle/>
                    <a:p>
                      <a:pPr algn="just" fontAlgn="ctr"/>
                      <a:r>
                        <a:rPr lang="pt-BR" sz="1600" u="none" strike="noStrike" dirty="0" smtClean="0">
                          <a:effectLst/>
                        </a:rPr>
                        <a:t>4.2.1.4b Buscar </a:t>
                      </a:r>
                      <a:r>
                        <a:rPr lang="pt-BR" sz="1600" u="none" strike="noStrike" dirty="0">
                          <a:effectLst/>
                        </a:rPr>
                        <a:t>evidências de que  é exigida a aplicação de </a:t>
                      </a:r>
                      <a:r>
                        <a:rPr lang="pt-BR" sz="1600" u="none" strike="noStrike" dirty="0" err="1">
                          <a:effectLst/>
                        </a:rPr>
                        <a:t>check</a:t>
                      </a:r>
                      <a:r>
                        <a:rPr lang="pt-BR" sz="1600" u="none" strike="noStrike" dirty="0">
                          <a:effectLst/>
                        </a:rPr>
                        <a:t> </a:t>
                      </a:r>
                      <a:r>
                        <a:rPr lang="pt-BR" sz="1600" u="none" strike="noStrike" dirty="0" err="1">
                          <a:effectLst/>
                        </a:rPr>
                        <a:t>list</a:t>
                      </a:r>
                      <a:r>
                        <a:rPr lang="pt-BR" sz="1600" u="none" strike="noStrike" dirty="0">
                          <a:effectLst/>
                        </a:rPr>
                        <a:t>  antes do carregamento.</a:t>
                      </a:r>
                      <a:endParaRPr lang="pt-BR" sz="1600" b="0" i="0" u="none" strike="noStrike" dirty="0">
                        <a:solidFill>
                          <a:srgbClr val="1F497D"/>
                        </a:solidFill>
                        <a:effectLst/>
                        <a:latin typeface="Arial"/>
                      </a:endParaRPr>
                    </a:p>
                  </a:txBody>
                  <a:tcPr marL="0" marR="0" marT="0" marB="0" anchor="ctr"/>
                </a:tc>
              </a:tr>
              <a:tr h="314325">
                <a:tc>
                  <a:txBody>
                    <a:bodyPr/>
                    <a:lstStyle/>
                    <a:p>
                      <a:pPr algn="just" fontAlgn="ctr"/>
                      <a:r>
                        <a:rPr lang="pt-BR" sz="1600" u="none" strike="noStrike" dirty="0" smtClean="0">
                          <a:effectLst/>
                        </a:rPr>
                        <a:t>4.2.1.4c  O </a:t>
                      </a:r>
                      <a:r>
                        <a:rPr lang="pt-BR" sz="1600" u="none" strike="noStrike" dirty="0">
                          <a:effectLst/>
                        </a:rPr>
                        <a:t>Manual deve definir quem é responsável pela carga .</a:t>
                      </a:r>
                      <a:endParaRPr lang="pt-BR" sz="1600" b="0" i="0" u="none" strike="noStrike" dirty="0">
                        <a:solidFill>
                          <a:srgbClr val="1F497D"/>
                        </a:solidFill>
                        <a:effectLst/>
                        <a:latin typeface="Arial"/>
                      </a:endParaRPr>
                    </a:p>
                  </a:txBody>
                  <a:tcPr marL="0" marR="0" marT="0" marB="0" anchor="ctr"/>
                </a:tc>
              </a:tr>
              <a:tr h="442913">
                <a:tc>
                  <a:txBody>
                    <a:bodyPr/>
                    <a:lstStyle/>
                    <a:p>
                      <a:pPr algn="just" fontAlgn="ctr"/>
                      <a:r>
                        <a:rPr lang="pt-BR" sz="1600" u="none" strike="noStrike" dirty="0" smtClean="0">
                          <a:effectLst/>
                        </a:rPr>
                        <a:t>4.2.1.4d Atender </a:t>
                      </a:r>
                      <a:r>
                        <a:rPr lang="pt-BR" sz="1600" u="none" strike="noStrike" dirty="0">
                          <a:effectLst/>
                        </a:rPr>
                        <a:t>legislações, ANTT, órgãos de trânsito, Meio Ambiente, INMETRO, Fiscal  , etc.</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009182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Retângulo 3"/>
          <p:cNvSpPr/>
          <p:nvPr/>
        </p:nvSpPr>
        <p:spPr>
          <a:xfrm>
            <a:off x="467544" y="1059582"/>
            <a:ext cx="8165845" cy="836126"/>
          </a:xfrm>
          <a:prstGeom prst="rect">
            <a:avLst/>
          </a:prstGeom>
        </p:spPr>
        <p:txBody>
          <a:bodyPr wrap="square">
            <a:spAutoFit/>
          </a:bodyPr>
          <a:lstStyle/>
          <a:p>
            <a:pPr algn="just">
              <a:lnSpc>
                <a:spcPts val="2863"/>
              </a:lnSpc>
            </a:pPr>
            <a:r>
              <a:rPr lang="pt-BR" dirty="0">
                <a:solidFill>
                  <a:schemeClr val="tx2">
                    <a:lumMod val="50000"/>
                  </a:schemeClr>
                </a:solidFill>
                <a:latin typeface="Times New Roman" pitchFamily="18" charset="0"/>
                <a:cs typeface="Times New Roman" pitchFamily="18" charset="0"/>
              </a:rPr>
              <a:t>Porta </a:t>
            </a:r>
            <a:r>
              <a:rPr lang="pt-BR" dirty="0" smtClean="0">
                <a:solidFill>
                  <a:schemeClr val="tx2">
                    <a:lumMod val="50000"/>
                  </a:schemeClr>
                </a:solidFill>
                <a:latin typeface="Times New Roman" pitchFamily="18" charset="0"/>
                <a:cs typeface="Times New Roman" pitchFamily="18" charset="0"/>
              </a:rPr>
              <a:t>container </a:t>
            </a:r>
            <a:r>
              <a:rPr lang="pt-BR" dirty="0">
                <a:solidFill>
                  <a:schemeClr val="tx2">
                    <a:lumMod val="50000"/>
                  </a:schemeClr>
                </a:solidFill>
                <a:latin typeface="Times New Roman" pitchFamily="18" charset="0"/>
                <a:cs typeface="Times New Roman" pitchFamily="18" charset="0"/>
              </a:rPr>
              <a:t>: veículo rebocado </a:t>
            </a:r>
            <a:r>
              <a:rPr lang="pt-BR" dirty="0" err="1" smtClean="0">
                <a:solidFill>
                  <a:schemeClr val="tx2">
                    <a:lumMod val="50000"/>
                  </a:schemeClr>
                </a:solidFill>
                <a:latin typeface="Times New Roman" pitchFamily="18" charset="0"/>
                <a:cs typeface="Times New Roman" pitchFamily="18" charset="0"/>
              </a:rPr>
              <a:t>semi</a:t>
            </a:r>
            <a:r>
              <a:rPr lang="pt-BR" dirty="0" smtClean="0">
                <a:solidFill>
                  <a:schemeClr val="tx2">
                    <a:lumMod val="50000"/>
                  </a:schemeClr>
                </a:solidFill>
                <a:latin typeface="Times New Roman" pitchFamily="18" charset="0"/>
                <a:cs typeface="Times New Roman" pitchFamily="18" charset="0"/>
              </a:rPr>
              <a:t> completo </a:t>
            </a:r>
            <a:r>
              <a:rPr lang="pt-BR" dirty="0">
                <a:solidFill>
                  <a:schemeClr val="tx2">
                    <a:lumMod val="50000"/>
                  </a:schemeClr>
                </a:solidFill>
                <a:latin typeface="Times New Roman" pitchFamily="18" charset="0"/>
                <a:cs typeface="Times New Roman" pitchFamily="18" charset="0"/>
              </a:rPr>
              <a:t>destinado </a:t>
            </a:r>
            <a:r>
              <a:rPr lang="pt-BR" dirty="0" smtClean="0">
                <a:solidFill>
                  <a:schemeClr val="tx2">
                    <a:lumMod val="50000"/>
                  </a:schemeClr>
                </a:solidFill>
                <a:latin typeface="Times New Roman" pitchFamily="18" charset="0"/>
                <a:cs typeface="Times New Roman" pitchFamily="18" charset="0"/>
              </a:rPr>
              <a:t>ao transporte  </a:t>
            </a:r>
            <a:r>
              <a:rPr lang="pt-BR" dirty="0">
                <a:solidFill>
                  <a:schemeClr val="tx2">
                    <a:lumMod val="50000"/>
                  </a:schemeClr>
                </a:solidFill>
                <a:latin typeface="Times New Roman" pitchFamily="18" charset="0"/>
                <a:cs typeface="Times New Roman" pitchFamily="18" charset="0"/>
              </a:rPr>
              <a:t>de container”  </a:t>
            </a:r>
            <a:r>
              <a:rPr lang="pt-BR" dirty="0" smtClean="0">
                <a:solidFill>
                  <a:schemeClr val="tx2">
                    <a:lumMod val="50000"/>
                  </a:schemeClr>
                </a:solidFill>
                <a:latin typeface="Times New Roman" pitchFamily="18" charset="0"/>
                <a:cs typeface="Times New Roman" pitchFamily="18" charset="0"/>
              </a:rPr>
              <a:t>  </a:t>
            </a:r>
            <a:endParaRPr lang="pt-BR" dirty="0">
              <a:solidFill>
                <a:schemeClr val="tx2">
                  <a:lumMod val="50000"/>
                </a:schemeClr>
              </a:solidFill>
              <a:latin typeface="Times New Roman" pitchFamily="18" charset="0"/>
              <a:cs typeface="Times New Roman" pitchFamily="18" charset="0"/>
            </a:endParaRPr>
          </a:p>
        </p:txBody>
      </p:sp>
      <p:pic>
        <p:nvPicPr>
          <p:cNvPr id="5" name="Image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95686"/>
            <a:ext cx="3072724"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1995685"/>
            <a:ext cx="3024335" cy="194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1"/>
          <p:cNvSpPr txBox="1">
            <a:spLocks noChangeArrowheads="1"/>
          </p:cNvSpPr>
          <p:nvPr/>
        </p:nvSpPr>
        <p:spPr bwMode="auto">
          <a:xfrm>
            <a:off x="755576" y="3867894"/>
            <a:ext cx="3072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sz="1600" b="0" dirty="0" smtClean="0">
                <a:solidFill>
                  <a:schemeClr val="tx2">
                    <a:lumMod val="50000"/>
                  </a:schemeClr>
                </a:solidFill>
              </a:rPr>
              <a:t>Prancha </a:t>
            </a:r>
            <a:r>
              <a:rPr lang="pt-BR" sz="1600" b="0" dirty="0">
                <a:solidFill>
                  <a:schemeClr val="tx2">
                    <a:lumMod val="50000"/>
                  </a:schemeClr>
                </a:solidFill>
              </a:rPr>
              <a:t>reta  chassi reto 3 eixos </a:t>
            </a:r>
          </a:p>
        </p:txBody>
      </p:sp>
      <p:sp>
        <p:nvSpPr>
          <p:cNvPr id="8" name="CaixaDeTexto 2"/>
          <p:cNvSpPr txBox="1">
            <a:spLocks noChangeArrowheads="1"/>
          </p:cNvSpPr>
          <p:nvPr/>
        </p:nvSpPr>
        <p:spPr bwMode="auto">
          <a:xfrm>
            <a:off x="5076056" y="3888579"/>
            <a:ext cx="3168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sz="1600" b="0" dirty="0" smtClean="0">
                <a:solidFill>
                  <a:schemeClr val="tx2">
                    <a:lumMod val="50000"/>
                  </a:schemeClr>
                </a:solidFill>
              </a:rPr>
              <a:t>Chassis Porta Containers </a:t>
            </a:r>
            <a:r>
              <a:rPr lang="pt-BR" sz="1600" b="0" dirty="0">
                <a:solidFill>
                  <a:schemeClr val="tx2">
                    <a:lumMod val="50000"/>
                  </a:schemeClr>
                </a:solidFill>
              </a:rPr>
              <a:t>rebaixados</a:t>
            </a:r>
          </a:p>
        </p:txBody>
      </p:sp>
      <p:sp>
        <p:nvSpPr>
          <p:cNvPr id="10" name="CaixaDeTexto 9"/>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730721"/>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1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1" y="915566"/>
            <a:ext cx="9113354" cy="167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8" y="595995"/>
            <a:ext cx="9144000"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517622543"/>
              </p:ext>
            </p:extLst>
          </p:nvPr>
        </p:nvGraphicFramePr>
        <p:xfrm>
          <a:off x="251520" y="2715765"/>
          <a:ext cx="8712968" cy="2242005"/>
        </p:xfrm>
        <a:graphic>
          <a:graphicData uri="http://schemas.openxmlformats.org/drawingml/2006/table">
            <a:tbl>
              <a:tblPr>
                <a:tableStyleId>{5C22544A-7EE6-4342-B048-85BDC9FD1C3A}</a:tableStyleId>
              </a:tblPr>
              <a:tblGrid>
                <a:gridCol w="8712968"/>
              </a:tblGrid>
              <a:tr h="690504">
                <a:tc>
                  <a:txBody>
                    <a:bodyPr/>
                    <a:lstStyle/>
                    <a:p>
                      <a:pPr algn="just" fontAlgn="ctr"/>
                      <a:r>
                        <a:rPr lang="pt-BR" sz="1600" u="none" strike="noStrike" dirty="0" smtClean="0">
                          <a:effectLst/>
                        </a:rPr>
                        <a:t>4.2.1.4e   Deve </a:t>
                      </a:r>
                      <a:r>
                        <a:rPr lang="pt-BR" sz="1600" u="none" strike="noStrike" dirty="0">
                          <a:effectLst/>
                        </a:rPr>
                        <a:t>haver instrução para o motorista checar a disponibilização no veículo e condições dos equipamentos de segurança que constam, por exemplo , no </a:t>
                      </a:r>
                      <a:r>
                        <a:rPr lang="pt-BR" sz="1600" u="none" strike="noStrike" dirty="0" err="1">
                          <a:effectLst/>
                        </a:rPr>
                        <a:t>check</a:t>
                      </a:r>
                      <a:r>
                        <a:rPr lang="pt-BR" sz="1600" u="none" strike="noStrike" dirty="0">
                          <a:effectLst/>
                        </a:rPr>
                        <a:t> </a:t>
                      </a:r>
                      <a:r>
                        <a:rPr lang="pt-BR" sz="1600" u="none" strike="noStrike" dirty="0" err="1">
                          <a:effectLst/>
                        </a:rPr>
                        <a:t>list</a:t>
                      </a:r>
                      <a:r>
                        <a:rPr lang="pt-BR" sz="1600" u="none" strike="noStrike" dirty="0">
                          <a:effectLst/>
                        </a:rPr>
                        <a:t> do veículo.</a:t>
                      </a:r>
                      <a:endParaRPr lang="pt-BR" sz="1600" b="0" i="0" u="none" strike="noStrike" dirty="0">
                        <a:solidFill>
                          <a:srgbClr val="1F497D"/>
                        </a:solidFill>
                        <a:effectLst/>
                        <a:latin typeface="Arial"/>
                      </a:endParaRPr>
                    </a:p>
                  </a:txBody>
                  <a:tcPr marL="0" marR="0" marT="0" marB="0" anchor="ctr"/>
                </a:tc>
              </a:tr>
              <a:tr h="409188">
                <a:tc>
                  <a:txBody>
                    <a:bodyPr/>
                    <a:lstStyle/>
                    <a:p>
                      <a:pPr algn="just" fontAlgn="ctr"/>
                      <a:r>
                        <a:rPr lang="pt-BR" sz="1600" u="none" strike="noStrike" dirty="0" smtClean="0">
                          <a:effectLst/>
                        </a:rPr>
                        <a:t>4.2.1.4f    Verificar </a:t>
                      </a:r>
                      <a:r>
                        <a:rPr lang="pt-BR" sz="1600" u="none" strike="noStrike" dirty="0">
                          <a:effectLst/>
                        </a:rPr>
                        <a:t>se o manual tem instruções para o motorista proceder a inspeção pós carregamento.</a:t>
                      </a:r>
                      <a:endParaRPr lang="pt-BR" sz="1600" b="0" i="0" u="none" strike="noStrike" dirty="0">
                        <a:solidFill>
                          <a:srgbClr val="1F497D"/>
                        </a:solidFill>
                        <a:effectLst/>
                        <a:latin typeface="Arial"/>
                      </a:endParaRPr>
                    </a:p>
                  </a:txBody>
                  <a:tcPr marL="0" marR="0" marT="0" marB="0" anchor="ctr"/>
                </a:tc>
              </a:tr>
              <a:tr h="613780">
                <a:tc>
                  <a:txBody>
                    <a:bodyPr/>
                    <a:lstStyle/>
                    <a:p>
                      <a:pPr algn="just" fontAlgn="ctr"/>
                      <a:r>
                        <a:rPr lang="pt-BR" sz="1600" u="none" strike="noStrike" dirty="0" smtClean="0">
                          <a:effectLst/>
                        </a:rPr>
                        <a:t>4.2.1.4g</a:t>
                      </a:r>
                      <a:r>
                        <a:rPr lang="pt-BR" sz="1600" u="none" strike="noStrike" baseline="0" dirty="0" smtClean="0">
                          <a:effectLst/>
                        </a:rPr>
                        <a:t>   </a:t>
                      </a:r>
                      <a:r>
                        <a:rPr lang="pt-BR" sz="1600" u="none" strike="noStrike" dirty="0" smtClean="0">
                          <a:effectLst/>
                        </a:rPr>
                        <a:t>Deve </a:t>
                      </a:r>
                      <a:r>
                        <a:rPr lang="pt-BR" sz="1600" u="none" strike="noStrike" dirty="0">
                          <a:effectLst/>
                        </a:rPr>
                        <a:t>orientar o motorista a como proceder em caso de excesso de peso, mau </a:t>
                      </a:r>
                      <a:r>
                        <a:rPr lang="pt-BR" sz="1600" u="none" strike="noStrike" dirty="0" smtClean="0">
                          <a:effectLst/>
                        </a:rPr>
                        <a:t>acondicionamento </a:t>
                      </a:r>
                      <a:r>
                        <a:rPr lang="pt-BR" sz="1600" u="none" strike="noStrike" dirty="0">
                          <a:effectLst/>
                        </a:rPr>
                        <a:t>e amarração da carga.</a:t>
                      </a:r>
                      <a:endParaRPr lang="pt-BR" sz="1600" b="0" i="0" u="none" strike="noStrike" dirty="0">
                        <a:solidFill>
                          <a:srgbClr val="1F497D"/>
                        </a:solidFill>
                        <a:effectLst/>
                        <a:latin typeface="Arial"/>
                      </a:endParaRPr>
                    </a:p>
                  </a:txBody>
                  <a:tcPr marL="0" marR="0" marT="0" marB="0" anchor="ctr"/>
                </a:tc>
              </a:tr>
              <a:tr h="528533">
                <a:tc>
                  <a:txBody>
                    <a:bodyPr/>
                    <a:lstStyle/>
                    <a:p>
                      <a:pPr algn="just" fontAlgn="ctr"/>
                      <a:r>
                        <a:rPr lang="pt-BR" sz="1600" u="none" strike="noStrike" dirty="0" smtClean="0">
                          <a:effectLst/>
                        </a:rPr>
                        <a:t>4.2.1.4h  Verificar </a:t>
                      </a:r>
                      <a:r>
                        <a:rPr lang="pt-BR" sz="1600" u="none" strike="noStrike" dirty="0">
                          <a:effectLst/>
                        </a:rPr>
                        <a:t>se a simbologia está de acordo com os produtos carregados e devidamente afixadas.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00395737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2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5" y="915566"/>
            <a:ext cx="9144000" cy="127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5" y="565522"/>
            <a:ext cx="9144000"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702899173"/>
              </p:ext>
            </p:extLst>
          </p:nvPr>
        </p:nvGraphicFramePr>
        <p:xfrm>
          <a:off x="1184541" y="2265716"/>
          <a:ext cx="5115651" cy="2438400"/>
        </p:xfrm>
        <a:graphic>
          <a:graphicData uri="http://schemas.openxmlformats.org/drawingml/2006/table">
            <a:tbl>
              <a:tblPr>
                <a:tableStyleId>{5C22544A-7EE6-4342-B048-85BDC9FD1C3A}</a:tableStyleId>
              </a:tblPr>
              <a:tblGrid>
                <a:gridCol w="5115651"/>
              </a:tblGrid>
              <a:tr h="880818">
                <a:tc>
                  <a:txBody>
                    <a:bodyPr/>
                    <a:lstStyle/>
                    <a:p>
                      <a:pPr algn="just" fontAlgn="ctr"/>
                      <a:r>
                        <a:rPr lang="pt-BR" sz="1600" u="none" strike="noStrike" dirty="0" smtClean="0">
                          <a:effectLst/>
                        </a:rPr>
                        <a:t>4.2.1.4i</a:t>
                      </a:r>
                      <a:r>
                        <a:rPr lang="pt-BR" sz="1600" u="none" strike="noStrike" baseline="0" dirty="0" smtClean="0">
                          <a:effectLst/>
                        </a:rPr>
                        <a:t>   </a:t>
                      </a:r>
                      <a:r>
                        <a:rPr lang="pt-BR" sz="1600" u="none" strike="noStrike" dirty="0" smtClean="0">
                          <a:effectLst/>
                        </a:rPr>
                        <a:t>Definir </a:t>
                      </a:r>
                      <a:r>
                        <a:rPr lang="pt-BR" sz="1600" u="none" strike="noStrike" dirty="0">
                          <a:effectLst/>
                        </a:rPr>
                        <a:t>quais são as restrições, tais como :  velocidade permitida em dias de chuva , como proceder em caso de mau tempo, autorização para parada em local seguro e sinalizado, fora dos acostamentos.</a:t>
                      </a:r>
                      <a:endParaRPr lang="pt-BR" sz="1600" b="0" i="0" u="none" strike="noStrike" dirty="0">
                        <a:solidFill>
                          <a:srgbClr val="1F497D"/>
                        </a:solidFill>
                        <a:effectLst/>
                        <a:latin typeface="Arial"/>
                      </a:endParaRPr>
                    </a:p>
                  </a:txBody>
                  <a:tcPr marL="0" marR="0" marT="0" marB="0" anchor="ctr"/>
                </a:tc>
              </a:tr>
              <a:tr h="801081">
                <a:tc>
                  <a:txBody>
                    <a:bodyPr/>
                    <a:lstStyle/>
                    <a:p>
                      <a:pPr algn="just" fontAlgn="ctr"/>
                      <a:r>
                        <a:rPr lang="pt-BR" sz="1600" u="none" strike="noStrike" dirty="0" smtClean="0">
                          <a:effectLst/>
                        </a:rPr>
                        <a:t>4..1.4j</a:t>
                      </a:r>
                      <a:r>
                        <a:rPr lang="pt-BR" sz="1600" u="none" strike="noStrike" baseline="0" dirty="0" smtClean="0">
                          <a:effectLst/>
                        </a:rPr>
                        <a:t>     </a:t>
                      </a:r>
                      <a:r>
                        <a:rPr lang="pt-BR" sz="1600" u="none" strike="noStrike" dirty="0" smtClean="0">
                          <a:effectLst/>
                        </a:rPr>
                        <a:t>Definir </a:t>
                      </a:r>
                      <a:r>
                        <a:rPr lang="pt-BR" sz="1600" u="none" strike="noStrike" dirty="0">
                          <a:effectLst/>
                        </a:rPr>
                        <a:t>ações e comunicação  em caso de situações de risco, por exemplo : chuva, acidentes e incidentes, derrame de produto, avaria, deslizamento de carga, defeitos mecânicos.</a:t>
                      </a:r>
                      <a:endParaRPr lang="pt-BR" sz="1600" b="0" i="0" u="none" strike="noStrike" dirty="0">
                        <a:solidFill>
                          <a:srgbClr val="1F497D"/>
                        </a:solidFill>
                        <a:effectLst/>
                        <a:latin typeface="Arial"/>
                      </a:endParaRPr>
                    </a:p>
                  </a:txBody>
                  <a:tcPr marL="0" marR="0" marT="0" marB="0" anchor="ctr"/>
                </a:tc>
              </a:tr>
              <a:tr h="352328">
                <a:tc>
                  <a:txBody>
                    <a:bodyPr/>
                    <a:lstStyle/>
                    <a:p>
                      <a:pPr algn="just" fontAlgn="ctr"/>
                      <a:r>
                        <a:rPr lang="pt-BR" sz="1600" u="none" strike="noStrike" dirty="0" smtClean="0">
                          <a:effectLst/>
                        </a:rPr>
                        <a:t>4.2.1.4k  O </a:t>
                      </a:r>
                      <a:r>
                        <a:rPr lang="pt-BR" sz="1600" u="none" strike="noStrike" dirty="0">
                          <a:effectLst/>
                        </a:rPr>
                        <a:t>Manual deve definir quem é responsável pela descarga.</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12037286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37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 y="555526"/>
            <a:ext cx="9144000" cy="217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305540660"/>
              </p:ext>
            </p:extLst>
          </p:nvPr>
        </p:nvGraphicFramePr>
        <p:xfrm>
          <a:off x="251520" y="2859781"/>
          <a:ext cx="8712968" cy="2190642"/>
        </p:xfrm>
        <a:graphic>
          <a:graphicData uri="http://schemas.openxmlformats.org/drawingml/2006/table">
            <a:tbl>
              <a:tblPr>
                <a:tableStyleId>{5C22544A-7EE6-4342-B048-85BDC9FD1C3A}</a:tableStyleId>
              </a:tblPr>
              <a:tblGrid>
                <a:gridCol w="8712968"/>
              </a:tblGrid>
              <a:tr h="510888">
                <a:tc>
                  <a:txBody>
                    <a:bodyPr/>
                    <a:lstStyle/>
                    <a:p>
                      <a:pPr algn="just" fontAlgn="ctr"/>
                      <a:r>
                        <a:rPr lang="pt-BR" sz="1600" u="none" strike="noStrike" dirty="0" smtClean="0">
                          <a:effectLst/>
                        </a:rPr>
                        <a:t>4.2.1.4l  Orientar </a:t>
                      </a:r>
                      <a:r>
                        <a:rPr lang="pt-BR" sz="1600" u="none" strike="noStrike" dirty="0">
                          <a:effectLst/>
                        </a:rPr>
                        <a:t>sobre a necessidade de limpeza e sobre os locais autorizados para realizar a limpeza e quando efetuada, requerer o certificado de limpeza.</a:t>
                      </a:r>
                      <a:endParaRPr lang="pt-BR" sz="1600" b="0" i="0" u="none" strike="noStrike" dirty="0">
                        <a:solidFill>
                          <a:srgbClr val="1F497D"/>
                        </a:solidFill>
                        <a:effectLst/>
                        <a:latin typeface="Arial"/>
                      </a:endParaRPr>
                    </a:p>
                  </a:txBody>
                  <a:tcPr marL="0" marR="0" marT="0" marB="0" anchor="ctr"/>
                </a:tc>
              </a:tr>
              <a:tr h="340593">
                <a:tc>
                  <a:txBody>
                    <a:bodyPr/>
                    <a:lstStyle/>
                    <a:p>
                      <a:pPr algn="just" fontAlgn="ctr"/>
                      <a:r>
                        <a:rPr lang="pt-BR" sz="1600" u="none" strike="noStrike" dirty="0" smtClean="0">
                          <a:effectLst/>
                        </a:rPr>
                        <a:t>4.2.1.4m  Orientar </a:t>
                      </a:r>
                      <a:r>
                        <a:rPr lang="pt-BR" sz="1600" u="none" strike="noStrike" dirty="0">
                          <a:effectLst/>
                        </a:rPr>
                        <a:t>o próprio motorista  a realizar esta inspeção, uma vez que é visual.</a:t>
                      </a:r>
                      <a:endParaRPr lang="pt-BR" sz="1600" b="0" i="0" u="none" strike="noStrike" dirty="0">
                        <a:solidFill>
                          <a:srgbClr val="1F497D"/>
                        </a:solidFill>
                        <a:effectLst/>
                        <a:latin typeface="Arial"/>
                      </a:endParaRPr>
                    </a:p>
                  </a:txBody>
                  <a:tcPr marL="0" marR="0" marT="0" marB="0" anchor="ctr"/>
                </a:tc>
              </a:tr>
              <a:tr h="340593">
                <a:tc>
                  <a:txBody>
                    <a:bodyPr/>
                    <a:lstStyle/>
                    <a:p>
                      <a:pPr algn="just" fontAlgn="ctr"/>
                      <a:r>
                        <a:rPr lang="pt-BR" sz="1600" u="none" strike="noStrike" dirty="0" smtClean="0">
                          <a:effectLst/>
                        </a:rPr>
                        <a:t>4.2.1.4n  Deve </a:t>
                      </a:r>
                      <a:r>
                        <a:rPr lang="pt-BR" sz="1600" u="none" strike="noStrike" dirty="0">
                          <a:effectLst/>
                        </a:rPr>
                        <a:t>conter orientações para o motorista identificar a compatibilidade entre os produtos,</a:t>
                      </a:r>
                      <a:endParaRPr lang="pt-BR" sz="1600" b="0" i="0" u="none" strike="noStrike" dirty="0">
                        <a:solidFill>
                          <a:srgbClr val="1F497D"/>
                        </a:solidFill>
                        <a:effectLst/>
                        <a:latin typeface="Arial"/>
                      </a:endParaRPr>
                    </a:p>
                  </a:txBody>
                  <a:tcPr marL="0" marR="0" marT="0" marB="0" anchor="ctr"/>
                </a:tc>
              </a:tr>
              <a:tr h="510888">
                <a:tc>
                  <a:txBody>
                    <a:bodyPr/>
                    <a:lstStyle/>
                    <a:p>
                      <a:pPr algn="just" fontAlgn="ctr"/>
                      <a:r>
                        <a:rPr lang="pt-BR" sz="1600" u="none" strike="noStrike" dirty="0" smtClean="0">
                          <a:effectLst/>
                        </a:rPr>
                        <a:t>4.2.1.4º   Deve </a:t>
                      </a:r>
                      <a:r>
                        <a:rPr lang="pt-BR" sz="1600" u="none" strike="noStrike" dirty="0">
                          <a:effectLst/>
                        </a:rPr>
                        <a:t>conter orientações para o motorista verificar se o tanque está limpo e a </a:t>
                      </a:r>
                      <a:r>
                        <a:rPr lang="pt-BR" sz="1600" u="none" strike="noStrike" dirty="0" smtClean="0">
                          <a:effectLst/>
                        </a:rPr>
                        <a:t>compatibilidade </a:t>
                      </a:r>
                      <a:r>
                        <a:rPr lang="pt-BR" sz="1600" u="none" strike="noStrike" dirty="0">
                          <a:effectLst/>
                        </a:rPr>
                        <a:t>entre o produto a ser carregado com o produto anterior. </a:t>
                      </a:r>
                      <a:endParaRPr lang="pt-BR" sz="1600" b="0" i="0" u="none" strike="noStrike" dirty="0">
                        <a:solidFill>
                          <a:srgbClr val="1F497D"/>
                        </a:solidFill>
                        <a:effectLst/>
                        <a:latin typeface="Arial"/>
                      </a:endParaRPr>
                    </a:p>
                  </a:txBody>
                  <a:tcPr marL="0" marR="0" marT="0" marB="0" anchor="ctr"/>
                </a:tc>
              </a:tr>
              <a:tr h="457279">
                <a:tc>
                  <a:txBody>
                    <a:bodyPr/>
                    <a:lstStyle/>
                    <a:p>
                      <a:pPr algn="just" fontAlgn="ctr"/>
                      <a:r>
                        <a:rPr lang="pt-BR" sz="1600" u="none" strike="noStrike" dirty="0" smtClean="0">
                          <a:effectLst/>
                        </a:rPr>
                        <a:t>4.2.1.4p  Orientar </a:t>
                      </a:r>
                      <a:r>
                        <a:rPr lang="pt-BR" sz="1600" u="none" strike="noStrike" dirty="0">
                          <a:effectLst/>
                        </a:rPr>
                        <a:t>sobre volume ou peso mínimo ou máximo  de acordo com produto e configuração do equipamento.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169535428"/>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4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 y="610529"/>
            <a:ext cx="9144000"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 y="960573"/>
            <a:ext cx="9144000" cy="155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899945850"/>
              </p:ext>
            </p:extLst>
          </p:nvPr>
        </p:nvGraphicFramePr>
        <p:xfrm>
          <a:off x="107504" y="2545419"/>
          <a:ext cx="6696744" cy="2412647"/>
        </p:xfrm>
        <a:graphic>
          <a:graphicData uri="http://schemas.openxmlformats.org/drawingml/2006/table">
            <a:tbl>
              <a:tblPr>
                <a:tableStyleId>{5C22544A-7EE6-4342-B048-85BDC9FD1C3A}</a:tableStyleId>
              </a:tblPr>
              <a:tblGrid>
                <a:gridCol w="6696744"/>
              </a:tblGrid>
              <a:tr h="639080">
                <a:tc>
                  <a:txBody>
                    <a:bodyPr/>
                    <a:lstStyle/>
                    <a:p>
                      <a:pPr algn="just" fontAlgn="ctr"/>
                      <a:r>
                        <a:rPr lang="pt-BR" sz="1600" u="none" strike="noStrike" dirty="0" smtClean="0">
                          <a:effectLst/>
                        </a:rPr>
                        <a:t>4.2.1.4q Definir </a:t>
                      </a:r>
                      <a:r>
                        <a:rPr lang="pt-BR" sz="1600" u="none" strike="noStrike" dirty="0">
                          <a:effectLst/>
                        </a:rPr>
                        <a:t>quem é o responsável pelas  operações de carga ou descarga. Se a responsabilidade for do motorista mediante treinamento específico para fazer a conexão de </a:t>
                      </a:r>
                      <a:r>
                        <a:rPr lang="pt-BR" sz="1600" u="none" strike="noStrike" dirty="0" err="1">
                          <a:effectLst/>
                        </a:rPr>
                        <a:t>mangotes</a:t>
                      </a:r>
                      <a:r>
                        <a:rPr lang="pt-BR" sz="1600" u="none" strike="noStrike" dirty="0">
                          <a:effectLst/>
                        </a:rPr>
                        <a:t>.</a:t>
                      </a:r>
                      <a:endParaRPr lang="pt-BR" sz="1600" b="0" i="0" u="none" strike="noStrike" dirty="0">
                        <a:solidFill>
                          <a:srgbClr val="1F497D"/>
                        </a:solidFill>
                        <a:effectLst/>
                        <a:latin typeface="Arial"/>
                      </a:endParaRPr>
                    </a:p>
                  </a:txBody>
                  <a:tcPr marL="0" marR="0" marT="0" marB="0" anchor="ctr"/>
                </a:tc>
              </a:tr>
              <a:tr h="308403">
                <a:tc>
                  <a:txBody>
                    <a:bodyPr/>
                    <a:lstStyle/>
                    <a:p>
                      <a:pPr algn="just" fontAlgn="ctr"/>
                      <a:r>
                        <a:rPr lang="pt-BR" sz="1600" u="none" strike="noStrike" dirty="0" smtClean="0">
                          <a:effectLst/>
                        </a:rPr>
                        <a:t>4.2.1.4r  Idem  </a:t>
                      </a:r>
                      <a:r>
                        <a:rPr lang="pt-BR" sz="1600" u="none" strike="noStrike" dirty="0">
                          <a:effectLst/>
                        </a:rPr>
                        <a:t>4.2.1.4q.</a:t>
                      </a:r>
                      <a:endParaRPr lang="pt-BR" sz="1600" b="0" i="0" u="none" strike="noStrike" dirty="0">
                        <a:solidFill>
                          <a:srgbClr val="1F497D"/>
                        </a:solidFill>
                        <a:effectLst/>
                        <a:latin typeface="Arial"/>
                      </a:endParaRPr>
                    </a:p>
                  </a:txBody>
                  <a:tcPr marL="0" marR="0" marT="0" marB="0" anchor="ctr"/>
                </a:tc>
              </a:tr>
              <a:tr h="265370">
                <a:tc>
                  <a:txBody>
                    <a:bodyPr/>
                    <a:lstStyle/>
                    <a:p>
                      <a:pPr algn="just" fontAlgn="ctr"/>
                      <a:r>
                        <a:rPr lang="pt-BR" sz="1600" u="none" strike="noStrike" dirty="0" smtClean="0">
                          <a:effectLst/>
                        </a:rPr>
                        <a:t>4.2.1.4s  Idem </a:t>
                      </a:r>
                      <a:r>
                        <a:rPr lang="pt-BR" sz="1600" u="none" strike="noStrike" dirty="0">
                          <a:effectLst/>
                        </a:rPr>
                        <a:t>4.2.1.4q e orientar como proceder o aterramento.</a:t>
                      </a:r>
                      <a:endParaRPr lang="pt-BR" sz="1600" b="0" i="0" u="none" strike="noStrike" dirty="0">
                        <a:solidFill>
                          <a:srgbClr val="1F497D"/>
                        </a:solidFill>
                        <a:effectLst/>
                        <a:latin typeface="Arial"/>
                      </a:endParaRPr>
                    </a:p>
                  </a:txBody>
                  <a:tcPr marL="0" marR="0" marT="0" marB="0" anchor="ctr"/>
                </a:tc>
              </a:tr>
              <a:tr h="426053">
                <a:tc>
                  <a:txBody>
                    <a:bodyPr/>
                    <a:lstStyle/>
                    <a:p>
                      <a:pPr algn="just" fontAlgn="ctr"/>
                      <a:r>
                        <a:rPr lang="pt-BR" sz="1600" u="none" strike="noStrike" dirty="0" smtClean="0">
                          <a:effectLst/>
                        </a:rPr>
                        <a:t>4.2.1.4t  O </a:t>
                      </a:r>
                      <a:r>
                        <a:rPr lang="pt-BR" sz="1600" u="none" strike="noStrike" dirty="0">
                          <a:effectLst/>
                        </a:rPr>
                        <a:t>motorista deve ser instruído a obter informações sobre a carga anterior .</a:t>
                      </a:r>
                      <a:endParaRPr lang="pt-BR" sz="1600" b="0" i="0" u="none" strike="noStrike" dirty="0">
                        <a:solidFill>
                          <a:srgbClr val="1F497D"/>
                        </a:solidFill>
                        <a:effectLst/>
                        <a:latin typeface="Arial"/>
                      </a:endParaRPr>
                    </a:p>
                  </a:txBody>
                  <a:tcPr marL="0" marR="0" marT="0" marB="0" anchor="ctr"/>
                </a:tc>
              </a:tr>
              <a:tr h="619674">
                <a:tc>
                  <a:txBody>
                    <a:bodyPr/>
                    <a:lstStyle/>
                    <a:p>
                      <a:pPr algn="just" fontAlgn="ctr"/>
                      <a:r>
                        <a:rPr lang="pt-BR" sz="1600" u="none" strike="noStrike" dirty="0" smtClean="0">
                          <a:effectLst/>
                        </a:rPr>
                        <a:t>4.2.1.4u  Quando </a:t>
                      </a:r>
                      <a:r>
                        <a:rPr lang="pt-BR" sz="1600" u="none" strike="noStrike" dirty="0">
                          <a:effectLst/>
                        </a:rPr>
                        <a:t>a  responsabilidade pela coleta de amostra for do motorista deve ser capacitado para a coleta e  as praticas seguras .</a:t>
                      </a:r>
                      <a:endParaRPr lang="pt-BR" sz="1600" b="0" i="0" u="none" strike="noStrike" dirty="0">
                        <a:solidFill>
                          <a:srgbClr val="1F497D"/>
                        </a:solidFill>
                        <a:effectLst/>
                        <a:latin typeface="Arial"/>
                      </a:endParaRPr>
                    </a:p>
                  </a:txBody>
                  <a:tcPr marL="0" marR="0" marT="0" marB="0" anchor="ctr"/>
                </a:tc>
              </a:tr>
            </a:tbl>
          </a:graphicData>
        </a:graphic>
      </p:graphicFrame>
      <p:pic>
        <p:nvPicPr>
          <p:cNvPr id="5" name="Image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256" y="2545419"/>
            <a:ext cx="2088233" cy="1394585"/>
          </a:xfrm>
          <a:prstGeom prst="rect">
            <a:avLst/>
          </a:prstGeom>
        </p:spPr>
      </p:pic>
    </p:spTree>
    <p:extLst>
      <p:ext uri="{BB962C8B-B14F-4D97-AF65-F5344CB8AC3E}">
        <p14:creationId xmlns:p14="http://schemas.microsoft.com/office/powerpoint/2010/main" val="117485024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5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13" y="621974"/>
            <a:ext cx="9144000" cy="162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479342373"/>
              </p:ext>
            </p:extLst>
          </p:nvPr>
        </p:nvGraphicFramePr>
        <p:xfrm>
          <a:off x="1256549" y="2449974"/>
          <a:ext cx="5043643" cy="2129459"/>
        </p:xfrm>
        <a:graphic>
          <a:graphicData uri="http://schemas.openxmlformats.org/drawingml/2006/table">
            <a:tbl>
              <a:tblPr>
                <a:tableStyleId>{5C22544A-7EE6-4342-B048-85BDC9FD1C3A}</a:tableStyleId>
              </a:tblPr>
              <a:tblGrid>
                <a:gridCol w="5043643"/>
              </a:tblGrid>
              <a:tr h="578523">
                <a:tc>
                  <a:txBody>
                    <a:bodyPr/>
                    <a:lstStyle/>
                    <a:p>
                      <a:pPr algn="just" fontAlgn="ctr"/>
                      <a:r>
                        <a:rPr lang="pt-BR" sz="1600" u="none" strike="noStrike" dirty="0" smtClean="0">
                          <a:effectLst/>
                        </a:rPr>
                        <a:t>4.2.1.4v  O </a:t>
                      </a:r>
                      <a:r>
                        <a:rPr lang="pt-BR" sz="1600" u="none" strike="noStrike" dirty="0">
                          <a:effectLst/>
                        </a:rPr>
                        <a:t>manual deve conter orientações para a inspeção prévia do compartimento de carga ( </a:t>
                      </a:r>
                      <a:r>
                        <a:rPr lang="pt-BR" sz="1600" u="none" strike="noStrike" dirty="0" err="1">
                          <a:effectLst/>
                        </a:rPr>
                        <a:t>check</a:t>
                      </a:r>
                      <a:r>
                        <a:rPr lang="pt-BR" sz="1600" u="none" strike="noStrike" dirty="0">
                          <a:effectLst/>
                        </a:rPr>
                        <a:t> </a:t>
                      </a:r>
                      <a:r>
                        <a:rPr lang="pt-BR" sz="1600" u="none" strike="noStrike" dirty="0" err="1">
                          <a:effectLst/>
                        </a:rPr>
                        <a:t>list</a:t>
                      </a:r>
                      <a:r>
                        <a:rPr lang="pt-BR" sz="1600" u="none" strike="noStrike" dirty="0">
                          <a:effectLst/>
                        </a:rPr>
                        <a:t> da carroceria).</a:t>
                      </a:r>
                      <a:endParaRPr lang="pt-BR" sz="1600" b="0" i="0" u="none" strike="noStrike" dirty="0">
                        <a:solidFill>
                          <a:srgbClr val="1F497D"/>
                        </a:solidFill>
                        <a:effectLst/>
                        <a:latin typeface="Arial"/>
                      </a:endParaRPr>
                    </a:p>
                  </a:txBody>
                  <a:tcPr marL="0" marR="0" marT="0" marB="0" anchor="ctr"/>
                </a:tc>
              </a:tr>
              <a:tr h="546278">
                <a:tc>
                  <a:txBody>
                    <a:bodyPr/>
                    <a:lstStyle/>
                    <a:p>
                      <a:pPr algn="just" fontAlgn="ctr"/>
                      <a:r>
                        <a:rPr lang="pt-BR" sz="1600" u="none" strike="noStrike" dirty="0" smtClean="0">
                          <a:effectLst/>
                        </a:rPr>
                        <a:t>4.2.1.4w  O </a:t>
                      </a:r>
                      <a:r>
                        <a:rPr lang="pt-BR" sz="1600" u="none" strike="noStrike" dirty="0">
                          <a:effectLst/>
                        </a:rPr>
                        <a:t>motorista deve ter orientações quanto ao acondicionamento/distribuição, fixação e amarração de cargas.</a:t>
                      </a:r>
                      <a:endParaRPr lang="pt-BR" sz="1600" b="0" i="0" u="none" strike="noStrike" dirty="0">
                        <a:solidFill>
                          <a:srgbClr val="1F497D"/>
                        </a:solidFill>
                        <a:effectLst/>
                        <a:latin typeface="Arial"/>
                      </a:endParaRPr>
                    </a:p>
                  </a:txBody>
                  <a:tcPr marL="0" marR="0" marT="0" marB="0" anchor="ctr"/>
                </a:tc>
              </a:tr>
              <a:tr h="819416">
                <a:tc>
                  <a:txBody>
                    <a:bodyPr/>
                    <a:lstStyle/>
                    <a:p>
                      <a:pPr algn="just" fontAlgn="ctr"/>
                      <a:r>
                        <a:rPr lang="pt-BR" sz="1600" u="none" strike="noStrike" dirty="0" smtClean="0">
                          <a:effectLst/>
                        </a:rPr>
                        <a:t>4.2.1.4x  O </a:t>
                      </a:r>
                      <a:r>
                        <a:rPr lang="pt-BR" sz="1600" u="none" strike="noStrike" dirty="0">
                          <a:effectLst/>
                        </a:rPr>
                        <a:t>motorista deve ter orientações sobre </a:t>
                      </a:r>
                      <a:r>
                        <a:rPr lang="pt-BR" sz="1600" u="none" strike="noStrike" dirty="0" smtClean="0">
                          <a:effectLst/>
                        </a:rPr>
                        <a:t>segregação </a:t>
                      </a:r>
                      <a:r>
                        <a:rPr lang="pt-BR" sz="1600" u="none" strike="noStrike" dirty="0">
                          <a:effectLst/>
                        </a:rPr>
                        <a:t>de produtos incompatíveis, inclusive no manual deve conter a tabela de </a:t>
                      </a:r>
                      <a:r>
                        <a:rPr lang="pt-BR" sz="1600" u="none" strike="noStrike" dirty="0" err="1">
                          <a:effectLst/>
                        </a:rPr>
                        <a:t>incompatibiidade</a:t>
                      </a:r>
                      <a:r>
                        <a:rPr lang="pt-BR" sz="1600" u="none" strike="noStrike" dirty="0">
                          <a:effectLst/>
                        </a:rPr>
                        <a:t> NBR 14619</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22317619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1808185"/>
              </p:ext>
            </p:extLst>
          </p:nvPr>
        </p:nvGraphicFramePr>
        <p:xfrm>
          <a:off x="1259632" y="2676656"/>
          <a:ext cx="5040560" cy="2179217"/>
        </p:xfrm>
        <a:graphic>
          <a:graphicData uri="http://schemas.openxmlformats.org/drawingml/2006/table">
            <a:tbl>
              <a:tblPr>
                <a:tableStyleId>{5C22544A-7EE6-4342-B048-85BDC9FD1C3A}</a:tableStyleId>
              </a:tblPr>
              <a:tblGrid>
                <a:gridCol w="5040560"/>
              </a:tblGrid>
              <a:tr h="1054153">
                <a:tc>
                  <a:txBody>
                    <a:bodyPr/>
                    <a:lstStyle/>
                    <a:p>
                      <a:pPr algn="just" fontAlgn="ctr"/>
                      <a:r>
                        <a:rPr lang="pt-BR" sz="1400" u="none" strike="noStrike" dirty="0" smtClean="0">
                          <a:effectLst/>
                        </a:rPr>
                        <a:t>4.2.2.1 Verificar </a:t>
                      </a:r>
                      <a:r>
                        <a:rPr lang="pt-BR" sz="1400" u="none" strike="noStrike" dirty="0">
                          <a:effectLst/>
                        </a:rPr>
                        <a:t>se há um manual disponível para todos os motoristas, redigido em uma linguagem que eles possam entender. Pergunte a um numero de motoristas de acordo com a  amostragem da tabela de dimensionamento</a:t>
                      </a:r>
                      <a:r>
                        <a:rPr lang="pt-BR" sz="1400" u="none" strike="noStrike" dirty="0" smtClean="0">
                          <a:effectLst/>
                        </a:rPr>
                        <a:t>.  Verificar </a:t>
                      </a:r>
                      <a:r>
                        <a:rPr lang="pt-BR" sz="1400" u="none" strike="noStrike" dirty="0">
                          <a:effectLst/>
                        </a:rPr>
                        <a:t>se o manual está na cabine.</a:t>
                      </a:r>
                      <a:endParaRPr lang="pt-BR" sz="1400" b="0" i="0" u="none" strike="noStrike" dirty="0">
                        <a:solidFill>
                          <a:srgbClr val="1F497D"/>
                        </a:solidFill>
                        <a:effectLst/>
                        <a:latin typeface="Arial"/>
                      </a:endParaRPr>
                    </a:p>
                  </a:txBody>
                  <a:tcPr marL="0" marR="0" marT="0" marB="0" anchor="ctr"/>
                </a:tc>
              </a:tr>
              <a:tr h="484984">
                <a:tc>
                  <a:txBody>
                    <a:bodyPr/>
                    <a:lstStyle/>
                    <a:p>
                      <a:pPr algn="just" fontAlgn="ctr"/>
                      <a:r>
                        <a:rPr lang="pt-BR" sz="1400" u="none" strike="noStrike" dirty="0" smtClean="0">
                          <a:effectLst/>
                        </a:rPr>
                        <a:t>4.2.2.2 Verificar </a:t>
                      </a:r>
                      <a:r>
                        <a:rPr lang="pt-BR" sz="1400" u="none" strike="noStrike" dirty="0">
                          <a:effectLst/>
                        </a:rPr>
                        <a:t>evidências.</a:t>
                      </a:r>
                      <a:endParaRPr lang="pt-BR" sz="1400" b="0" i="0" u="none" strike="noStrike" dirty="0">
                        <a:solidFill>
                          <a:srgbClr val="1F497D"/>
                        </a:solidFill>
                        <a:effectLst/>
                        <a:latin typeface="Arial"/>
                      </a:endParaRPr>
                    </a:p>
                  </a:txBody>
                  <a:tcPr marL="0" marR="0" marT="0" marB="0" anchor="ctr"/>
                </a:tc>
              </a:tr>
              <a:tr h="527076">
                <a:tc>
                  <a:txBody>
                    <a:bodyPr/>
                    <a:lstStyle/>
                    <a:p>
                      <a:pPr algn="just" fontAlgn="ctr"/>
                      <a:r>
                        <a:rPr lang="pt-BR" sz="1400" u="none" strike="noStrike" dirty="0" smtClean="0">
                          <a:effectLst/>
                        </a:rPr>
                        <a:t>4.2.2.3 Verificar </a:t>
                      </a:r>
                      <a:r>
                        <a:rPr lang="pt-BR" sz="1400" u="none" strike="noStrike" dirty="0">
                          <a:effectLst/>
                        </a:rPr>
                        <a:t>se o manual está disponível e atualizado com as legislações e normas e procedimentos operacionais e se  está na última versão.</a:t>
                      </a:r>
                      <a:endParaRPr lang="pt-BR" sz="1400" b="0" i="0" u="none" strike="noStrike" dirty="0">
                        <a:solidFill>
                          <a:srgbClr val="1F497D"/>
                        </a:solidFill>
                        <a:effectLst/>
                        <a:latin typeface="Arial"/>
                      </a:endParaRPr>
                    </a:p>
                  </a:txBody>
                  <a:tcPr marL="0" marR="0" marT="0" marB="0" anchor="ctr"/>
                </a:tc>
              </a:tr>
            </a:tbl>
          </a:graphicData>
        </a:graphic>
      </p:graphicFrame>
      <p:pic>
        <p:nvPicPr>
          <p:cNvPr id="168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2269"/>
            <a:ext cx="9144000" cy="193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56982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78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6181"/>
            <a:ext cx="9144000"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876061928"/>
              </p:ext>
            </p:extLst>
          </p:nvPr>
        </p:nvGraphicFramePr>
        <p:xfrm>
          <a:off x="1207064" y="2427734"/>
          <a:ext cx="5309151" cy="2142983"/>
        </p:xfrm>
        <a:graphic>
          <a:graphicData uri="http://schemas.openxmlformats.org/drawingml/2006/table">
            <a:tbl>
              <a:tblPr>
                <a:tableStyleId>{5C22544A-7EE6-4342-B048-85BDC9FD1C3A}</a:tableStyleId>
              </a:tblPr>
              <a:tblGrid>
                <a:gridCol w="5309151"/>
              </a:tblGrid>
              <a:tr h="640765">
                <a:tc>
                  <a:txBody>
                    <a:bodyPr/>
                    <a:lstStyle/>
                    <a:p>
                      <a:pPr algn="just" fontAlgn="ctr"/>
                      <a:r>
                        <a:rPr lang="pt-BR" sz="1600" u="none" strike="noStrike" dirty="0" smtClean="0">
                          <a:effectLst/>
                        </a:rPr>
                        <a:t>4.2.2.4a  No </a:t>
                      </a:r>
                      <a:r>
                        <a:rPr lang="pt-BR" sz="1600" u="none" strike="noStrike" dirty="0">
                          <a:effectLst/>
                        </a:rPr>
                        <a:t>caso de produto perigoso á granel ou embalado identificar a classe de risco e também a lista dos principais números ONU.</a:t>
                      </a:r>
                      <a:endParaRPr lang="pt-BR" sz="1600" b="0" i="0" u="none" strike="noStrike" dirty="0">
                        <a:solidFill>
                          <a:srgbClr val="1F497D"/>
                        </a:solidFill>
                        <a:effectLst/>
                        <a:latin typeface="Arial"/>
                      </a:endParaRPr>
                    </a:p>
                  </a:txBody>
                  <a:tcPr marL="0" marR="0" marT="0" marB="0" anchor="ctr"/>
                </a:tc>
              </a:tr>
              <a:tr h="512612">
                <a:tc>
                  <a:txBody>
                    <a:bodyPr/>
                    <a:lstStyle/>
                    <a:p>
                      <a:pPr algn="just" fontAlgn="ctr"/>
                      <a:r>
                        <a:rPr lang="pt-BR" sz="1600" u="none" strike="noStrike" dirty="0" smtClean="0">
                          <a:effectLst/>
                        </a:rPr>
                        <a:t>4.2.24b</a:t>
                      </a:r>
                      <a:r>
                        <a:rPr lang="pt-BR" sz="1600" u="none" strike="noStrike" baseline="0" dirty="0" smtClean="0">
                          <a:effectLst/>
                        </a:rPr>
                        <a:t>  </a:t>
                      </a:r>
                      <a:r>
                        <a:rPr lang="pt-BR" sz="1600" u="none" strike="noStrike" dirty="0" smtClean="0">
                          <a:effectLst/>
                        </a:rPr>
                        <a:t>Buscar </a:t>
                      </a:r>
                      <a:r>
                        <a:rPr lang="pt-BR" sz="1600" u="none" strike="noStrike" dirty="0">
                          <a:effectLst/>
                        </a:rPr>
                        <a:t>evidências de que  é exigida a aplicação de </a:t>
                      </a:r>
                      <a:r>
                        <a:rPr lang="pt-BR" sz="1600" u="none" strike="noStrike" dirty="0" err="1">
                          <a:effectLst/>
                        </a:rPr>
                        <a:t>check</a:t>
                      </a:r>
                      <a:r>
                        <a:rPr lang="pt-BR" sz="1600" u="none" strike="noStrike" dirty="0">
                          <a:effectLst/>
                        </a:rPr>
                        <a:t> </a:t>
                      </a:r>
                      <a:r>
                        <a:rPr lang="pt-BR" sz="1600" u="none" strike="noStrike" dirty="0" err="1">
                          <a:effectLst/>
                        </a:rPr>
                        <a:t>list</a:t>
                      </a:r>
                      <a:r>
                        <a:rPr lang="pt-BR" sz="1600" u="none" strike="noStrike" dirty="0">
                          <a:effectLst/>
                        </a:rPr>
                        <a:t>  antes do carregamento.</a:t>
                      </a:r>
                      <a:endParaRPr lang="pt-BR" sz="1600" b="0" i="0" u="none" strike="noStrike" dirty="0">
                        <a:solidFill>
                          <a:srgbClr val="1F497D"/>
                        </a:solidFill>
                        <a:effectLst/>
                        <a:latin typeface="Arial"/>
                      </a:endParaRPr>
                    </a:p>
                  </a:txBody>
                  <a:tcPr marL="0" marR="0" marT="0" marB="0" anchor="ctr"/>
                </a:tc>
              </a:tr>
              <a:tr h="347081">
                <a:tc>
                  <a:txBody>
                    <a:bodyPr/>
                    <a:lstStyle/>
                    <a:p>
                      <a:pPr algn="just" fontAlgn="ctr"/>
                      <a:r>
                        <a:rPr lang="pt-BR" sz="1600" u="none" strike="noStrike" dirty="0" smtClean="0">
                          <a:effectLst/>
                        </a:rPr>
                        <a:t>4.2.24c   O </a:t>
                      </a:r>
                      <a:r>
                        <a:rPr lang="pt-BR" sz="1600" u="none" strike="noStrike" dirty="0">
                          <a:effectLst/>
                        </a:rPr>
                        <a:t>Manual deve definir quem é responsável pela carga .</a:t>
                      </a:r>
                      <a:endParaRPr lang="pt-BR" sz="1600" b="0" i="0" u="none" strike="noStrike" dirty="0">
                        <a:solidFill>
                          <a:srgbClr val="1F497D"/>
                        </a:solidFill>
                        <a:effectLst/>
                        <a:latin typeface="Arial"/>
                      </a:endParaRPr>
                    </a:p>
                  </a:txBody>
                  <a:tcPr marL="0" marR="0" marT="0" marB="0" anchor="ctr"/>
                </a:tc>
              </a:tr>
              <a:tr h="551770">
                <a:tc>
                  <a:txBody>
                    <a:bodyPr/>
                    <a:lstStyle/>
                    <a:p>
                      <a:pPr algn="just" fontAlgn="ctr"/>
                      <a:r>
                        <a:rPr lang="pt-BR" sz="1600" u="none" strike="noStrike" dirty="0" smtClean="0">
                          <a:effectLst/>
                        </a:rPr>
                        <a:t>4.2.2.4d  Atender </a:t>
                      </a:r>
                      <a:r>
                        <a:rPr lang="pt-BR" sz="1600" u="none" strike="noStrike" dirty="0">
                          <a:effectLst/>
                        </a:rPr>
                        <a:t>legislações, ANTT, órgãos de trânsito, Meio Ambiente, INMETRO, Fiscal  , etc.</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438581192"/>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88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0" y="606866"/>
            <a:ext cx="9144000"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8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26450"/>
            <a:ext cx="9151439" cy="189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685191837"/>
              </p:ext>
            </p:extLst>
          </p:nvPr>
        </p:nvGraphicFramePr>
        <p:xfrm>
          <a:off x="323528" y="2931790"/>
          <a:ext cx="8640960" cy="2020063"/>
        </p:xfrm>
        <a:graphic>
          <a:graphicData uri="http://schemas.openxmlformats.org/drawingml/2006/table">
            <a:tbl>
              <a:tblPr>
                <a:tableStyleId>{5C22544A-7EE6-4342-B048-85BDC9FD1C3A}</a:tableStyleId>
              </a:tblPr>
              <a:tblGrid>
                <a:gridCol w="8640960"/>
              </a:tblGrid>
              <a:tr h="598090">
                <a:tc>
                  <a:txBody>
                    <a:bodyPr/>
                    <a:lstStyle/>
                    <a:p>
                      <a:pPr algn="just" fontAlgn="ctr"/>
                      <a:r>
                        <a:rPr lang="pt-BR" sz="1600" u="none" strike="noStrike" dirty="0" smtClean="0">
                          <a:effectLst/>
                        </a:rPr>
                        <a:t>4.2.2.4e  Deve </a:t>
                      </a:r>
                      <a:r>
                        <a:rPr lang="pt-BR" sz="1600" u="none" strike="noStrike" dirty="0">
                          <a:effectLst/>
                        </a:rPr>
                        <a:t>haver instrução para o motorista checar a disponibilização no veículo e condições dos equipamentos de segurança que constam, por exemplo , no </a:t>
                      </a:r>
                      <a:r>
                        <a:rPr lang="pt-BR" sz="1600" u="none" strike="noStrike" dirty="0" err="1">
                          <a:effectLst/>
                        </a:rPr>
                        <a:t>check</a:t>
                      </a:r>
                      <a:r>
                        <a:rPr lang="pt-BR" sz="1600" u="none" strike="noStrike" dirty="0">
                          <a:effectLst/>
                        </a:rPr>
                        <a:t> </a:t>
                      </a:r>
                      <a:r>
                        <a:rPr lang="pt-BR" sz="1600" u="none" strike="noStrike" dirty="0" err="1">
                          <a:effectLst/>
                        </a:rPr>
                        <a:t>list</a:t>
                      </a:r>
                      <a:r>
                        <a:rPr lang="pt-BR" sz="1600" u="none" strike="noStrike" dirty="0">
                          <a:effectLst/>
                        </a:rPr>
                        <a:t> do veículo.</a:t>
                      </a:r>
                      <a:endParaRPr lang="pt-BR" sz="1600" b="0" i="0" u="none" strike="noStrike" dirty="0">
                        <a:solidFill>
                          <a:srgbClr val="1F497D"/>
                        </a:solidFill>
                        <a:effectLst/>
                        <a:latin typeface="Arial"/>
                      </a:endParaRPr>
                    </a:p>
                  </a:txBody>
                  <a:tcPr marL="0" marR="0" marT="0" marB="0" anchor="ctr"/>
                </a:tc>
              </a:tr>
              <a:tr h="454505">
                <a:tc>
                  <a:txBody>
                    <a:bodyPr/>
                    <a:lstStyle/>
                    <a:p>
                      <a:pPr algn="just" fontAlgn="ctr"/>
                      <a:r>
                        <a:rPr lang="pt-BR" sz="1600" u="none" strike="noStrike" dirty="0" smtClean="0">
                          <a:effectLst/>
                        </a:rPr>
                        <a:t>4.2.2.4f   Verificar </a:t>
                      </a:r>
                      <a:r>
                        <a:rPr lang="pt-BR" sz="1600" u="none" strike="noStrike" dirty="0">
                          <a:effectLst/>
                        </a:rPr>
                        <a:t>se o manual tem instruções para o motorista proceder a inspeção pós carregamento.</a:t>
                      </a:r>
                      <a:endParaRPr lang="pt-BR" sz="1600" b="0" i="0" u="none" strike="noStrike" dirty="0">
                        <a:solidFill>
                          <a:srgbClr val="1F497D"/>
                        </a:solidFill>
                        <a:effectLst/>
                        <a:latin typeface="Arial"/>
                      </a:endParaRPr>
                    </a:p>
                  </a:txBody>
                  <a:tcPr marL="0" marR="0" marT="0" marB="0" anchor="ctr"/>
                </a:tc>
              </a:tr>
              <a:tr h="454505">
                <a:tc>
                  <a:txBody>
                    <a:bodyPr/>
                    <a:lstStyle/>
                    <a:p>
                      <a:pPr algn="just" fontAlgn="ctr"/>
                      <a:r>
                        <a:rPr lang="pt-BR" sz="1600" u="none" strike="noStrike" dirty="0" smtClean="0">
                          <a:effectLst/>
                        </a:rPr>
                        <a:t>4.2.2.4g  Deve </a:t>
                      </a:r>
                      <a:r>
                        <a:rPr lang="pt-BR" sz="1600" u="none" strike="noStrike" dirty="0">
                          <a:effectLst/>
                        </a:rPr>
                        <a:t>orientar o motorista a como proceder em caso de excesso de peso, mau </a:t>
                      </a:r>
                      <a:r>
                        <a:rPr lang="pt-BR" sz="1600" u="none" strike="noStrike" dirty="0" smtClean="0">
                          <a:effectLst/>
                        </a:rPr>
                        <a:t>acondicionamento </a:t>
                      </a:r>
                      <a:r>
                        <a:rPr lang="pt-BR" sz="1600" u="none" strike="noStrike" dirty="0">
                          <a:effectLst/>
                        </a:rPr>
                        <a:t>e amarração da carga.</a:t>
                      </a:r>
                      <a:endParaRPr lang="pt-BR" sz="1600" b="0" i="0" u="none" strike="noStrike" dirty="0">
                        <a:solidFill>
                          <a:srgbClr val="1F497D"/>
                        </a:solidFill>
                        <a:effectLst/>
                        <a:latin typeface="Arial"/>
                      </a:endParaRPr>
                    </a:p>
                  </a:txBody>
                  <a:tcPr marL="0" marR="0" marT="0" marB="0" anchor="ctr"/>
                </a:tc>
              </a:tr>
              <a:tr h="479788">
                <a:tc>
                  <a:txBody>
                    <a:bodyPr/>
                    <a:lstStyle/>
                    <a:p>
                      <a:pPr algn="just" fontAlgn="ctr"/>
                      <a:r>
                        <a:rPr lang="pt-BR" sz="1600" u="none" strike="noStrike" dirty="0" smtClean="0">
                          <a:effectLst/>
                        </a:rPr>
                        <a:t>4.2.24h  Verificar </a:t>
                      </a:r>
                      <a:r>
                        <a:rPr lang="pt-BR" sz="1600" u="none" strike="noStrike" dirty="0">
                          <a:effectLst/>
                        </a:rPr>
                        <a:t>se a simbologia está de acordo com os produtos carregados e devidamente afixadas.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52156859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9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7574"/>
            <a:ext cx="9144000" cy="150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09593423"/>
              </p:ext>
            </p:extLst>
          </p:nvPr>
        </p:nvGraphicFramePr>
        <p:xfrm>
          <a:off x="251520" y="2741446"/>
          <a:ext cx="8712968" cy="2177233"/>
        </p:xfrm>
        <a:graphic>
          <a:graphicData uri="http://schemas.openxmlformats.org/drawingml/2006/table">
            <a:tbl>
              <a:tblPr>
                <a:tableStyleId>{5C22544A-7EE6-4342-B048-85BDC9FD1C3A}</a:tableStyleId>
              </a:tblPr>
              <a:tblGrid>
                <a:gridCol w="8712968"/>
              </a:tblGrid>
              <a:tr h="976256">
                <a:tc>
                  <a:txBody>
                    <a:bodyPr/>
                    <a:lstStyle/>
                    <a:p>
                      <a:pPr algn="just" fontAlgn="ctr"/>
                      <a:r>
                        <a:rPr lang="pt-BR" sz="1600" u="none" strike="noStrike" dirty="0" smtClean="0">
                          <a:effectLst/>
                        </a:rPr>
                        <a:t>4.2.2.4i   Definir </a:t>
                      </a:r>
                      <a:r>
                        <a:rPr lang="pt-BR" sz="1600" u="none" strike="noStrike" dirty="0">
                          <a:effectLst/>
                        </a:rPr>
                        <a:t>quais são as restrições, tais como :  velocidade permitida em dias de chuva , como proceder em caso de mau tempo, autorização para parada em local seguro e sinalizado, fora dos acostamentos.</a:t>
                      </a:r>
                      <a:endParaRPr lang="pt-BR" sz="1600" b="0" i="0" u="none" strike="noStrike" dirty="0">
                        <a:solidFill>
                          <a:srgbClr val="1F497D"/>
                        </a:solidFill>
                        <a:effectLst/>
                        <a:latin typeface="Arial"/>
                      </a:endParaRPr>
                    </a:p>
                  </a:txBody>
                  <a:tcPr marL="0" marR="0" marT="0" marB="0" anchor="ctr"/>
                </a:tc>
              </a:tr>
              <a:tr h="795740">
                <a:tc>
                  <a:txBody>
                    <a:bodyPr/>
                    <a:lstStyle/>
                    <a:p>
                      <a:pPr algn="just" fontAlgn="ctr"/>
                      <a:r>
                        <a:rPr lang="pt-BR" sz="1600" u="none" strike="noStrike" dirty="0" smtClean="0">
                          <a:effectLst/>
                        </a:rPr>
                        <a:t>4.2.2.4j</a:t>
                      </a:r>
                      <a:r>
                        <a:rPr lang="pt-BR" sz="1600" u="none" strike="noStrike" baseline="0" dirty="0" smtClean="0">
                          <a:effectLst/>
                        </a:rPr>
                        <a:t>  </a:t>
                      </a:r>
                      <a:r>
                        <a:rPr lang="pt-BR" sz="1600" u="none" strike="noStrike" dirty="0" smtClean="0">
                          <a:effectLst/>
                        </a:rPr>
                        <a:t>Definir </a:t>
                      </a:r>
                      <a:r>
                        <a:rPr lang="pt-BR" sz="1600" u="none" strike="noStrike" dirty="0">
                          <a:effectLst/>
                        </a:rPr>
                        <a:t>ações e comunicação  em caso de situações de risco, por exemplo : chuva, acidentes e incidentes, derrame de produto, avaria, deslizamento de carga, defeitos mecânicos.</a:t>
                      </a:r>
                      <a:endParaRPr lang="pt-BR" sz="1600" b="0" i="0" u="none" strike="noStrike" dirty="0">
                        <a:solidFill>
                          <a:srgbClr val="1F497D"/>
                        </a:solidFill>
                        <a:effectLst/>
                        <a:latin typeface="Arial"/>
                      </a:endParaRPr>
                    </a:p>
                  </a:txBody>
                  <a:tcPr marL="0" marR="0" marT="0" marB="0" anchor="ctr"/>
                </a:tc>
              </a:tr>
              <a:tr h="405237">
                <a:tc>
                  <a:txBody>
                    <a:bodyPr/>
                    <a:lstStyle/>
                    <a:p>
                      <a:pPr algn="just" fontAlgn="ctr"/>
                      <a:r>
                        <a:rPr lang="pt-BR" sz="1600" u="none" strike="noStrike" dirty="0" smtClean="0">
                          <a:effectLst/>
                        </a:rPr>
                        <a:t>4.2.2.4k   O </a:t>
                      </a:r>
                      <a:r>
                        <a:rPr lang="pt-BR" sz="1600" u="none" strike="noStrike" dirty="0">
                          <a:effectLst/>
                        </a:rPr>
                        <a:t>Manual deve definir quem é responsável pela descarga.</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893457509"/>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09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184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869256763"/>
              </p:ext>
            </p:extLst>
          </p:nvPr>
        </p:nvGraphicFramePr>
        <p:xfrm>
          <a:off x="267184" y="2607519"/>
          <a:ext cx="8697303" cy="2251407"/>
        </p:xfrm>
        <a:graphic>
          <a:graphicData uri="http://schemas.openxmlformats.org/drawingml/2006/table">
            <a:tbl>
              <a:tblPr>
                <a:tableStyleId>{5C22544A-7EE6-4342-B048-85BDC9FD1C3A}</a:tableStyleId>
              </a:tblPr>
              <a:tblGrid>
                <a:gridCol w="8697303"/>
              </a:tblGrid>
              <a:tr h="610194">
                <a:tc>
                  <a:txBody>
                    <a:bodyPr/>
                    <a:lstStyle/>
                    <a:p>
                      <a:pPr algn="just" fontAlgn="ctr"/>
                      <a:r>
                        <a:rPr lang="pt-BR" sz="1600" u="none" strike="noStrike" dirty="0" smtClean="0">
                          <a:effectLst/>
                        </a:rPr>
                        <a:t>4.2.2.4l  Orientar </a:t>
                      </a:r>
                      <a:r>
                        <a:rPr lang="pt-BR" sz="1600" u="none" strike="noStrike" dirty="0">
                          <a:effectLst/>
                        </a:rPr>
                        <a:t>sobre a necessidade de limpeza e sobre os locais autorizados para realizar a limpeza e quando efetuada, requerer o certificado de limpeza.</a:t>
                      </a:r>
                      <a:endParaRPr lang="pt-BR" sz="1600" b="0" i="0" u="none" strike="noStrike" dirty="0">
                        <a:solidFill>
                          <a:srgbClr val="1F497D"/>
                        </a:solidFill>
                        <a:effectLst/>
                        <a:latin typeface="Arial"/>
                      </a:endParaRPr>
                    </a:p>
                  </a:txBody>
                  <a:tcPr marL="0" marR="0" marT="0" marB="0" anchor="ctr"/>
                </a:tc>
              </a:tr>
              <a:tr h="441865">
                <a:tc>
                  <a:txBody>
                    <a:bodyPr/>
                    <a:lstStyle/>
                    <a:p>
                      <a:pPr algn="just" fontAlgn="ctr"/>
                      <a:r>
                        <a:rPr lang="pt-BR" sz="1600" u="none" strike="noStrike" dirty="0" smtClean="0">
                          <a:effectLst/>
                        </a:rPr>
                        <a:t>4.2.2.4m  Orientar </a:t>
                      </a:r>
                      <a:r>
                        <a:rPr lang="pt-BR" sz="1600" u="none" strike="noStrike" dirty="0">
                          <a:effectLst/>
                        </a:rPr>
                        <a:t>o próprio motorista  a realizar esta inspeção, uma vez que é visual.</a:t>
                      </a:r>
                      <a:endParaRPr lang="pt-BR" sz="1600" b="0" i="0" u="none" strike="noStrike" dirty="0">
                        <a:solidFill>
                          <a:srgbClr val="1F497D"/>
                        </a:solidFill>
                        <a:effectLst/>
                        <a:latin typeface="Arial"/>
                      </a:endParaRPr>
                    </a:p>
                  </a:txBody>
                  <a:tcPr marL="0" marR="0" marT="0" marB="0" anchor="ctr"/>
                </a:tc>
              </a:tr>
              <a:tr h="504989">
                <a:tc>
                  <a:txBody>
                    <a:bodyPr/>
                    <a:lstStyle/>
                    <a:p>
                      <a:pPr algn="just" fontAlgn="ctr"/>
                      <a:r>
                        <a:rPr lang="pt-BR" sz="1600" u="none" strike="noStrike" dirty="0" smtClean="0">
                          <a:effectLst/>
                        </a:rPr>
                        <a:t>4.2.2.4n    Deve </a:t>
                      </a:r>
                      <a:r>
                        <a:rPr lang="pt-BR" sz="1600" u="none" strike="noStrike" dirty="0">
                          <a:effectLst/>
                        </a:rPr>
                        <a:t>conter orientações para o motorista identificar a compatibilidade entre os produtos,</a:t>
                      </a:r>
                      <a:endParaRPr lang="pt-BR" sz="1600" b="0" i="0" u="none" strike="noStrike" dirty="0">
                        <a:solidFill>
                          <a:srgbClr val="1F497D"/>
                        </a:solidFill>
                        <a:effectLst/>
                        <a:latin typeface="Arial"/>
                      </a:endParaRPr>
                    </a:p>
                  </a:txBody>
                  <a:tcPr marL="0" marR="0" marT="0" marB="0" anchor="ctr"/>
                </a:tc>
              </a:tr>
              <a:tr h="694359">
                <a:tc>
                  <a:txBody>
                    <a:bodyPr/>
                    <a:lstStyle/>
                    <a:p>
                      <a:pPr algn="just" fontAlgn="ctr"/>
                      <a:r>
                        <a:rPr lang="pt-BR" sz="1600" u="none" strike="noStrike" dirty="0" smtClean="0">
                          <a:effectLst/>
                        </a:rPr>
                        <a:t>4.2.2.4o</a:t>
                      </a:r>
                      <a:r>
                        <a:rPr lang="pt-BR" sz="1600" u="none" strike="noStrike" baseline="0" dirty="0" smtClean="0">
                          <a:effectLst/>
                        </a:rPr>
                        <a:t>   </a:t>
                      </a:r>
                      <a:r>
                        <a:rPr lang="pt-BR" sz="1600" u="none" strike="noStrike" dirty="0" smtClean="0">
                          <a:effectLst/>
                        </a:rPr>
                        <a:t>Deve </a:t>
                      </a:r>
                      <a:r>
                        <a:rPr lang="pt-BR" sz="1600" u="none" strike="noStrike" dirty="0">
                          <a:effectLst/>
                        </a:rPr>
                        <a:t>conter orientações para o motorista verificar se o tanque está limpo e a </a:t>
                      </a:r>
                      <a:r>
                        <a:rPr lang="pt-BR" sz="1600" u="none" strike="noStrike" dirty="0" smtClean="0">
                          <a:effectLst/>
                        </a:rPr>
                        <a:t>compatibilidade </a:t>
                      </a:r>
                      <a:r>
                        <a:rPr lang="pt-BR" sz="1600" u="none" strike="noStrike" dirty="0">
                          <a:effectLst/>
                        </a:rPr>
                        <a:t>entre o produto a ser carregado com o produto anterior.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596538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Espaço Reservado para Texto 1"/>
          <p:cNvSpPr txBox="1">
            <a:spLocks/>
          </p:cNvSpPr>
          <p:nvPr/>
        </p:nvSpPr>
        <p:spPr>
          <a:xfrm>
            <a:off x="894309" y="1094209"/>
            <a:ext cx="7857256" cy="33994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pt-BR" sz="1800" dirty="0" smtClean="0">
                <a:solidFill>
                  <a:schemeClr val="tx2">
                    <a:lumMod val="50000"/>
                  </a:schemeClr>
                </a:solidFill>
                <a:latin typeface="Times New Roman" pitchFamily="18" charset="0"/>
                <a:cs typeface="Times New Roman" pitchFamily="18" charset="0"/>
              </a:rPr>
              <a:t>“</a:t>
            </a:r>
            <a:r>
              <a:rPr lang="pt-BR" sz="1800" dirty="0" err="1" smtClean="0">
                <a:solidFill>
                  <a:schemeClr val="tx2">
                    <a:lumMod val="50000"/>
                  </a:schemeClr>
                </a:solidFill>
                <a:latin typeface="Times New Roman" pitchFamily="18" charset="0"/>
                <a:cs typeface="Times New Roman" pitchFamily="18" charset="0"/>
              </a:rPr>
              <a:t>dolly</a:t>
            </a:r>
            <a:r>
              <a:rPr lang="pt-BR" sz="1800" dirty="0" smtClean="0">
                <a:solidFill>
                  <a:schemeClr val="tx2">
                    <a:lumMod val="50000"/>
                  </a:schemeClr>
                </a:solidFill>
                <a:latin typeface="Times New Roman" pitchFamily="18" charset="0"/>
                <a:cs typeface="Times New Roman" pitchFamily="18" charset="0"/>
              </a:rPr>
              <a:t> : veículo rebocado </a:t>
            </a:r>
            <a:r>
              <a:rPr lang="pt-BR" sz="1800" dirty="0" err="1" smtClean="0">
                <a:solidFill>
                  <a:schemeClr val="tx2">
                    <a:lumMod val="50000"/>
                  </a:schemeClr>
                </a:solidFill>
                <a:latin typeface="Times New Roman" pitchFamily="18" charset="0"/>
                <a:cs typeface="Times New Roman" pitchFamily="18" charset="0"/>
              </a:rPr>
              <a:t>semi</a:t>
            </a:r>
            <a:r>
              <a:rPr lang="pt-BR" sz="1800" dirty="0" smtClean="0">
                <a:solidFill>
                  <a:schemeClr val="tx2">
                    <a:lumMod val="50000"/>
                  </a:schemeClr>
                </a:solidFill>
                <a:latin typeface="Times New Roman" pitchFamily="18" charset="0"/>
                <a:cs typeface="Times New Roman" pitchFamily="18" charset="0"/>
              </a:rPr>
              <a:t> completo, intermediário entre os</a:t>
            </a:r>
          </a:p>
          <a:p>
            <a:pPr fontAlgn="auto">
              <a:spcAft>
                <a:spcPts val="0"/>
              </a:spcAft>
            </a:pPr>
            <a:r>
              <a:rPr lang="pt-BR" sz="1800" dirty="0" smtClean="0">
                <a:solidFill>
                  <a:schemeClr val="tx2">
                    <a:lumMod val="50000"/>
                  </a:schemeClr>
                </a:solidFill>
                <a:latin typeface="Times New Roman" pitchFamily="18" charset="0"/>
                <a:cs typeface="Times New Roman" pitchFamily="18" charset="0"/>
              </a:rPr>
              <a:t>implementos rodoviários , funcionando como distribuidor de peso”</a:t>
            </a:r>
          </a:p>
          <a:p>
            <a:pPr fontAlgn="auto">
              <a:spcAft>
                <a:spcPts val="0"/>
              </a:spcAft>
            </a:pPr>
            <a:endParaRPr lang="pt-BR" sz="1800" dirty="0">
              <a:solidFill>
                <a:schemeClr val="tx2">
                  <a:lumMod val="50000"/>
                </a:schemeClr>
              </a:solidFill>
              <a:latin typeface="Times New Roman" pitchFamily="18" charset="0"/>
              <a:cs typeface="Times New Roman" pitchFamily="18" charset="0"/>
            </a:endParaRPr>
          </a:p>
        </p:txBody>
      </p:sp>
      <p:pic>
        <p:nvPicPr>
          <p:cNvPr id="5" name="Image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83718"/>
            <a:ext cx="2810058" cy="160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699270"/>
            <a:ext cx="3600400" cy="2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4406900" y="3888557"/>
            <a:ext cx="4104134" cy="1077218"/>
          </a:xfrm>
          <a:prstGeom prst="rect">
            <a:avLst/>
          </a:prstGeom>
          <a:noFill/>
        </p:spPr>
        <p:txBody>
          <a:bodyPr wrap="square" rtlCol="0">
            <a:spAutoFit/>
          </a:bodyPr>
          <a:lstStyle/>
          <a:p>
            <a:r>
              <a:rPr lang="pt-BR" sz="1600" dirty="0" smtClean="0">
                <a:latin typeface="Times New Roman" panose="02020603050405020304" pitchFamily="18" charset="0"/>
                <a:cs typeface="Times New Roman" panose="02020603050405020304" pitchFamily="18" charset="0"/>
              </a:rPr>
              <a:t>Exemplo de aplicação do </a:t>
            </a:r>
            <a:r>
              <a:rPr lang="pt-BR" sz="1600" dirty="0" err="1" smtClean="0">
                <a:latin typeface="Times New Roman" panose="02020603050405020304" pitchFamily="18" charset="0"/>
                <a:cs typeface="Times New Roman" panose="02020603050405020304" pitchFamily="18" charset="0"/>
              </a:rPr>
              <a:t>dolly</a:t>
            </a:r>
            <a:r>
              <a:rPr lang="pt-BR" sz="1600" dirty="0" smtClean="0">
                <a:latin typeface="Times New Roman" panose="02020603050405020304" pitchFamily="18" charset="0"/>
                <a:cs typeface="Times New Roman" panose="02020603050405020304" pitchFamily="18" charset="0"/>
              </a:rPr>
              <a:t>. No brasil a configuração máxima é de 3 reboques e 74 toneladas ( treminhão Portaria  63/09 do Denatran)</a:t>
            </a:r>
            <a:endParaRPr lang="pt-BR" sz="1600" dirty="0">
              <a:latin typeface="Times New Roman" panose="02020603050405020304" pitchFamily="18" charset="0"/>
              <a:cs typeface="Times New Roman" panose="02020603050405020304" pitchFamily="18" charset="0"/>
            </a:endParaRPr>
          </a:p>
        </p:txBody>
      </p:sp>
      <p:sp>
        <p:nvSpPr>
          <p:cNvPr id="8" name="CaixaDeTexto 7"/>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9052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 y="637530"/>
            <a:ext cx="9155478"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 y="987574"/>
            <a:ext cx="915547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71637937"/>
              </p:ext>
            </p:extLst>
          </p:nvPr>
        </p:nvGraphicFramePr>
        <p:xfrm>
          <a:off x="251520" y="2427734"/>
          <a:ext cx="8568952" cy="2341180"/>
        </p:xfrm>
        <a:graphic>
          <a:graphicData uri="http://schemas.openxmlformats.org/drawingml/2006/table">
            <a:tbl>
              <a:tblPr>
                <a:tableStyleId>{5C22544A-7EE6-4342-B048-85BDC9FD1C3A}</a:tableStyleId>
              </a:tblPr>
              <a:tblGrid>
                <a:gridCol w="8568952"/>
              </a:tblGrid>
              <a:tr h="641037">
                <a:tc>
                  <a:txBody>
                    <a:bodyPr/>
                    <a:lstStyle/>
                    <a:p>
                      <a:pPr algn="just" fontAlgn="ctr"/>
                      <a:r>
                        <a:rPr lang="pt-BR" sz="1600" u="none" strike="noStrike" dirty="0" smtClean="0">
                          <a:effectLst/>
                        </a:rPr>
                        <a:t>4.2.2.4p   Orientar </a:t>
                      </a:r>
                      <a:r>
                        <a:rPr lang="pt-BR" sz="1600" u="none" strike="noStrike" dirty="0">
                          <a:effectLst/>
                        </a:rPr>
                        <a:t>sobre volume ou peso mínimo ou máximo  de acordo com produto e configuração do equipamento. </a:t>
                      </a:r>
                      <a:endParaRPr lang="pt-BR" sz="1600" b="0" i="0" u="none" strike="noStrike" dirty="0">
                        <a:solidFill>
                          <a:srgbClr val="1F497D"/>
                        </a:solidFill>
                        <a:effectLst/>
                        <a:latin typeface="Arial"/>
                      </a:endParaRPr>
                    </a:p>
                  </a:txBody>
                  <a:tcPr marL="0" marR="0" marT="0" marB="0" anchor="ctr"/>
                </a:tc>
              </a:tr>
              <a:tr h="929040">
                <a:tc>
                  <a:txBody>
                    <a:bodyPr/>
                    <a:lstStyle/>
                    <a:p>
                      <a:pPr algn="just" fontAlgn="ctr"/>
                      <a:r>
                        <a:rPr lang="pt-BR" sz="1600" u="none" strike="noStrike" dirty="0" smtClean="0">
                          <a:effectLst/>
                        </a:rPr>
                        <a:t>4.2.2.4q   Definir </a:t>
                      </a:r>
                      <a:r>
                        <a:rPr lang="pt-BR" sz="1600" u="none" strike="noStrike" dirty="0">
                          <a:effectLst/>
                        </a:rPr>
                        <a:t>quem é o responsável pelas  operações de carga ou descarga. Se a responsabilidade for do motorista mediante treinamento específico para fazer a conexão de </a:t>
                      </a:r>
                      <a:r>
                        <a:rPr lang="pt-BR" sz="1600" u="none" strike="noStrike" dirty="0" err="1">
                          <a:effectLst/>
                        </a:rPr>
                        <a:t>mangotes</a:t>
                      </a:r>
                      <a:r>
                        <a:rPr lang="pt-BR" sz="1600" u="none" strike="noStrike" dirty="0">
                          <a:effectLst/>
                        </a:rPr>
                        <a:t>.</a:t>
                      </a:r>
                      <a:endParaRPr lang="pt-BR" sz="1600" b="0" i="0" u="none" strike="noStrike" dirty="0">
                        <a:solidFill>
                          <a:srgbClr val="1F497D"/>
                        </a:solidFill>
                        <a:effectLst/>
                        <a:latin typeface="Arial"/>
                      </a:endParaRPr>
                    </a:p>
                  </a:txBody>
                  <a:tcPr marL="0" marR="0" marT="0" marB="0" anchor="ctr"/>
                </a:tc>
              </a:tr>
              <a:tr h="371616">
                <a:tc>
                  <a:txBody>
                    <a:bodyPr/>
                    <a:lstStyle/>
                    <a:p>
                      <a:pPr algn="just" fontAlgn="ctr"/>
                      <a:r>
                        <a:rPr lang="pt-BR" sz="1600" u="none" strike="noStrike" dirty="0" smtClean="0">
                          <a:effectLst/>
                        </a:rPr>
                        <a:t>4.2.2.4r    Idem  </a:t>
                      </a:r>
                      <a:r>
                        <a:rPr lang="pt-BR" sz="1600" u="none" strike="noStrike" dirty="0">
                          <a:effectLst/>
                        </a:rPr>
                        <a:t>4.2.2.4q.</a:t>
                      </a:r>
                      <a:endParaRPr lang="pt-BR" sz="1600" b="0" i="0" u="none" strike="noStrike" dirty="0">
                        <a:solidFill>
                          <a:srgbClr val="1F497D"/>
                        </a:solidFill>
                        <a:effectLst/>
                        <a:latin typeface="Arial"/>
                      </a:endParaRPr>
                    </a:p>
                  </a:txBody>
                  <a:tcPr marL="0" marR="0" marT="0" marB="0" anchor="ctr"/>
                </a:tc>
              </a:tr>
              <a:tr h="399487">
                <a:tc>
                  <a:txBody>
                    <a:bodyPr/>
                    <a:lstStyle/>
                    <a:p>
                      <a:pPr algn="just" fontAlgn="ctr"/>
                      <a:r>
                        <a:rPr lang="pt-BR" sz="1600" u="none" strike="noStrike" dirty="0" smtClean="0">
                          <a:effectLst/>
                        </a:rPr>
                        <a:t>4.2.2.4s    Idem </a:t>
                      </a:r>
                      <a:r>
                        <a:rPr lang="pt-BR" sz="1600" u="none" strike="noStrike" dirty="0">
                          <a:effectLst/>
                        </a:rPr>
                        <a:t>4.2.2.4q e orientar como proceder o aterramento.</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575348333"/>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9" y="596946"/>
            <a:ext cx="9155478"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9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98" y="915566"/>
            <a:ext cx="9144000" cy="9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377667329"/>
              </p:ext>
            </p:extLst>
          </p:nvPr>
        </p:nvGraphicFramePr>
        <p:xfrm>
          <a:off x="1218499" y="2067694"/>
          <a:ext cx="4824536" cy="1835925"/>
        </p:xfrm>
        <a:graphic>
          <a:graphicData uri="http://schemas.openxmlformats.org/drawingml/2006/table">
            <a:tbl>
              <a:tblPr>
                <a:tableStyleId>{5C22544A-7EE6-4342-B048-85BDC9FD1C3A}</a:tableStyleId>
              </a:tblPr>
              <a:tblGrid>
                <a:gridCol w="4824536"/>
              </a:tblGrid>
              <a:tr h="877464">
                <a:tc>
                  <a:txBody>
                    <a:bodyPr/>
                    <a:lstStyle/>
                    <a:p>
                      <a:pPr algn="just" fontAlgn="ctr"/>
                      <a:r>
                        <a:rPr lang="pt-BR" sz="1600" u="none" strike="noStrike" dirty="0" smtClean="0">
                          <a:effectLst/>
                        </a:rPr>
                        <a:t>4.2.2.4t   O </a:t>
                      </a:r>
                      <a:r>
                        <a:rPr lang="pt-BR" sz="1600" u="none" strike="noStrike" dirty="0">
                          <a:effectLst/>
                        </a:rPr>
                        <a:t>motorista deve ser instruído a obter informações sobre a carga anterior </a:t>
                      </a:r>
                      <a:r>
                        <a:rPr lang="pt-BR" sz="1600" u="none" strike="noStrike" dirty="0" smtClean="0">
                          <a:effectLst/>
                        </a:rPr>
                        <a:t>.</a:t>
                      </a:r>
                    </a:p>
                    <a:p>
                      <a:pPr algn="just" fontAlgn="ctr"/>
                      <a:endParaRPr lang="pt-BR" sz="1600" b="0" i="0" u="none" strike="noStrike" dirty="0">
                        <a:solidFill>
                          <a:srgbClr val="1F497D"/>
                        </a:solidFill>
                        <a:effectLst/>
                        <a:latin typeface="Arial"/>
                      </a:endParaRPr>
                    </a:p>
                  </a:txBody>
                  <a:tcPr marL="0" marR="0" marT="0" marB="0" anchor="ctr"/>
                </a:tc>
              </a:tr>
              <a:tr h="958461">
                <a:tc>
                  <a:txBody>
                    <a:bodyPr/>
                    <a:lstStyle/>
                    <a:p>
                      <a:pPr algn="just" fontAlgn="ctr"/>
                      <a:r>
                        <a:rPr lang="pt-BR" sz="1600" u="none" strike="noStrike" dirty="0" smtClean="0">
                          <a:effectLst/>
                        </a:rPr>
                        <a:t>4.2.24u   Quando </a:t>
                      </a:r>
                      <a:r>
                        <a:rPr lang="pt-BR" sz="1600" u="none" strike="noStrike" dirty="0">
                          <a:effectLst/>
                        </a:rPr>
                        <a:t>a  responsabilidade pela coleta de amostra for do motorista deve ser capacitado para a coleta e  as praticas seguras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96903631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40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8" y="621974"/>
            <a:ext cx="9111682" cy="167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109914039"/>
              </p:ext>
            </p:extLst>
          </p:nvPr>
        </p:nvGraphicFramePr>
        <p:xfrm>
          <a:off x="1043608" y="2427734"/>
          <a:ext cx="5290170" cy="2027048"/>
        </p:xfrm>
        <a:graphic>
          <a:graphicData uri="http://schemas.openxmlformats.org/drawingml/2006/table">
            <a:tbl>
              <a:tblPr>
                <a:tableStyleId>{5C22544A-7EE6-4342-B048-85BDC9FD1C3A}</a:tableStyleId>
              </a:tblPr>
              <a:tblGrid>
                <a:gridCol w="5290170"/>
              </a:tblGrid>
              <a:tr h="630839">
                <a:tc>
                  <a:txBody>
                    <a:bodyPr/>
                    <a:lstStyle/>
                    <a:p>
                      <a:pPr algn="just" fontAlgn="ctr"/>
                      <a:r>
                        <a:rPr lang="pt-BR" sz="1600" u="none" strike="noStrike" dirty="0" smtClean="0">
                          <a:effectLst/>
                        </a:rPr>
                        <a:t>4.2.2.4v  O </a:t>
                      </a:r>
                      <a:r>
                        <a:rPr lang="pt-BR" sz="1600" u="none" strike="noStrike" dirty="0">
                          <a:effectLst/>
                        </a:rPr>
                        <a:t>manual deve conter orientações para a inspeção prévia do compartimento de carga ( </a:t>
                      </a:r>
                      <a:r>
                        <a:rPr lang="pt-BR" sz="1600" u="none" strike="noStrike" dirty="0" err="1">
                          <a:effectLst/>
                        </a:rPr>
                        <a:t>check</a:t>
                      </a:r>
                      <a:r>
                        <a:rPr lang="pt-BR" sz="1600" u="none" strike="noStrike" dirty="0">
                          <a:effectLst/>
                        </a:rPr>
                        <a:t> </a:t>
                      </a:r>
                      <a:r>
                        <a:rPr lang="pt-BR" sz="1600" u="none" strike="noStrike" dirty="0" err="1">
                          <a:effectLst/>
                        </a:rPr>
                        <a:t>list</a:t>
                      </a:r>
                      <a:r>
                        <a:rPr lang="pt-BR" sz="1600" u="none" strike="noStrike" dirty="0">
                          <a:effectLst/>
                        </a:rPr>
                        <a:t> da carroceria).</a:t>
                      </a:r>
                      <a:endParaRPr lang="pt-BR" sz="1600" b="0" i="0" u="none" strike="noStrike" dirty="0">
                        <a:solidFill>
                          <a:srgbClr val="1F497D"/>
                        </a:solidFill>
                        <a:effectLst/>
                        <a:latin typeface="Arial"/>
                      </a:endParaRPr>
                    </a:p>
                  </a:txBody>
                  <a:tcPr marL="0" marR="0" marT="0" marB="0" anchor="ctr"/>
                </a:tc>
              </a:tr>
              <a:tr h="664689">
                <a:tc>
                  <a:txBody>
                    <a:bodyPr/>
                    <a:lstStyle/>
                    <a:p>
                      <a:pPr algn="just" fontAlgn="ctr"/>
                      <a:r>
                        <a:rPr lang="pt-BR" sz="1600" u="none" strike="noStrike" dirty="0" smtClean="0">
                          <a:effectLst/>
                        </a:rPr>
                        <a:t>4.2.24w O </a:t>
                      </a:r>
                      <a:r>
                        <a:rPr lang="pt-BR" sz="1600" u="none" strike="noStrike" dirty="0">
                          <a:effectLst/>
                        </a:rPr>
                        <a:t>motorista deve ter orientações quanto ao acondicionamento/distribuição, fixação e amarração de cargas.</a:t>
                      </a:r>
                      <a:endParaRPr lang="pt-BR" sz="1600" b="0" i="0" u="none" strike="noStrike" dirty="0">
                        <a:solidFill>
                          <a:srgbClr val="1F497D"/>
                        </a:solidFill>
                        <a:effectLst/>
                        <a:latin typeface="Arial"/>
                      </a:endParaRPr>
                    </a:p>
                  </a:txBody>
                  <a:tcPr marL="0" marR="0" marT="0" marB="0" anchor="ctr"/>
                </a:tc>
              </a:tr>
              <a:tr h="684692">
                <a:tc>
                  <a:txBody>
                    <a:bodyPr/>
                    <a:lstStyle/>
                    <a:p>
                      <a:pPr algn="just" fontAlgn="ctr"/>
                      <a:r>
                        <a:rPr lang="pt-BR" sz="1600" u="none" strike="noStrike" dirty="0" smtClean="0">
                          <a:effectLst/>
                        </a:rPr>
                        <a:t>4.2.2.4x    O </a:t>
                      </a:r>
                      <a:r>
                        <a:rPr lang="pt-BR" sz="1600" u="none" strike="noStrike" dirty="0">
                          <a:effectLst/>
                        </a:rPr>
                        <a:t>motorista deve ter orientações sobre </a:t>
                      </a:r>
                      <a:r>
                        <a:rPr lang="pt-BR" sz="1600" u="none" strike="noStrike" dirty="0" smtClean="0">
                          <a:effectLst/>
                        </a:rPr>
                        <a:t>segregação </a:t>
                      </a:r>
                      <a:r>
                        <a:rPr lang="pt-BR" sz="1600" u="none" strike="noStrike" dirty="0">
                          <a:effectLst/>
                        </a:rPr>
                        <a:t>de produtos incompatíveis, inclusive no manual deve conter a tabela de </a:t>
                      </a:r>
                      <a:r>
                        <a:rPr lang="pt-BR" sz="1600" u="none" strike="noStrike" dirty="0" smtClean="0">
                          <a:effectLst/>
                        </a:rPr>
                        <a:t>incompatibilidade </a:t>
                      </a:r>
                      <a:r>
                        <a:rPr lang="pt-BR" sz="1600" u="none" strike="noStrike" dirty="0">
                          <a:effectLst/>
                        </a:rPr>
                        <a:t>NBR 14619</a:t>
                      </a:r>
                      <a:endParaRPr lang="pt-BR" sz="1600" b="0" i="0" u="none" strike="noStrike" dirty="0">
                        <a:solidFill>
                          <a:srgbClr val="1F497D"/>
                        </a:solidFill>
                        <a:effectLst/>
                        <a:latin typeface="Arial"/>
                      </a:endParaRPr>
                    </a:p>
                  </a:txBody>
                  <a:tcPr marL="0" marR="0" marT="0" marB="0" anchor="ctr"/>
                </a:tc>
              </a:tr>
            </a:tbl>
          </a:graphicData>
        </a:graphic>
      </p:graphicFrame>
      <p:pic>
        <p:nvPicPr>
          <p:cNvPr id="14" name="Image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558032"/>
            <a:ext cx="2451300" cy="1525885"/>
          </a:xfrm>
          <a:prstGeom prst="rect">
            <a:avLst/>
          </a:prstGeom>
        </p:spPr>
      </p:pic>
    </p:spTree>
    <p:extLst>
      <p:ext uri="{BB962C8B-B14F-4D97-AF65-F5344CB8AC3E}">
        <p14:creationId xmlns:p14="http://schemas.microsoft.com/office/powerpoint/2010/main" val="42844929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50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141"/>
            <a:ext cx="9144000" cy="211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980444651"/>
              </p:ext>
            </p:extLst>
          </p:nvPr>
        </p:nvGraphicFramePr>
        <p:xfrm>
          <a:off x="215516" y="2787774"/>
          <a:ext cx="8712968" cy="2312121"/>
        </p:xfrm>
        <a:graphic>
          <a:graphicData uri="http://schemas.openxmlformats.org/drawingml/2006/table">
            <a:tbl>
              <a:tblPr>
                <a:tableStyleId>{5C22544A-7EE6-4342-B048-85BDC9FD1C3A}</a:tableStyleId>
              </a:tblPr>
              <a:tblGrid>
                <a:gridCol w="8712968"/>
              </a:tblGrid>
              <a:tr h="449684">
                <a:tc>
                  <a:txBody>
                    <a:bodyPr/>
                    <a:lstStyle/>
                    <a:p>
                      <a:pPr algn="l" fontAlgn="ctr"/>
                      <a:r>
                        <a:rPr lang="pt-BR" sz="1400" u="none" strike="noStrike" dirty="0" smtClean="0">
                          <a:effectLst/>
                        </a:rPr>
                        <a:t>4.2.3.1 Verificar </a:t>
                      </a:r>
                      <a:r>
                        <a:rPr lang="pt-BR" sz="1400" u="none" strike="noStrike" dirty="0">
                          <a:effectLst/>
                        </a:rPr>
                        <a:t>se há um sistema para informar os motoristas sobre as rotas primárias acertadas com os clientes. </a:t>
                      </a:r>
                      <a:endParaRPr lang="pt-BR" sz="1400" b="0" i="0" u="none" strike="noStrike" dirty="0">
                        <a:solidFill>
                          <a:srgbClr val="1F497D"/>
                        </a:solidFill>
                        <a:effectLst/>
                        <a:latin typeface="Arial"/>
                      </a:endParaRPr>
                    </a:p>
                  </a:txBody>
                  <a:tcPr marL="0" marR="0" marT="0" marB="0" anchor="ctr"/>
                </a:tc>
              </a:tr>
              <a:tr h="861430">
                <a:tc>
                  <a:txBody>
                    <a:bodyPr/>
                    <a:lstStyle/>
                    <a:p>
                      <a:pPr algn="just" fontAlgn="ctr"/>
                      <a:r>
                        <a:rPr lang="pt-BR" sz="1400" u="none" strike="noStrike" dirty="0" smtClean="0">
                          <a:effectLst/>
                        </a:rPr>
                        <a:t>4.2.3.2 Verificar </a:t>
                      </a:r>
                      <a:r>
                        <a:rPr lang="pt-BR" sz="1400" u="none" strike="noStrike" dirty="0">
                          <a:effectLst/>
                        </a:rPr>
                        <a:t>se a empresa estabeleceu critérios de definição de rotas para os motoristas e que leis nacionais e restrições locais e considerações ambientais foram levadas em consideração. As rotas devem ser definidas após análise  e gerenciamento definidos em 2.1.1.1f   e constar no planejamento de viagem ou instrução similar formal ao motorista.</a:t>
                      </a:r>
                      <a:endParaRPr lang="pt-BR" sz="1400" b="0" i="0" u="none" strike="noStrike" dirty="0">
                        <a:solidFill>
                          <a:srgbClr val="1F497D"/>
                        </a:solidFill>
                        <a:effectLst/>
                        <a:latin typeface="Arial"/>
                      </a:endParaRPr>
                    </a:p>
                  </a:txBody>
                  <a:tcPr marL="0" marR="0" marT="0" marB="0" anchor="ctr"/>
                </a:tc>
              </a:tr>
              <a:tr h="574287">
                <a:tc>
                  <a:txBody>
                    <a:bodyPr/>
                    <a:lstStyle/>
                    <a:p>
                      <a:pPr algn="just" fontAlgn="ctr"/>
                      <a:r>
                        <a:rPr lang="pt-BR" sz="1400" u="none" strike="noStrike" dirty="0" smtClean="0">
                          <a:effectLst/>
                        </a:rPr>
                        <a:t>4.2.3.3 Verificar </a:t>
                      </a:r>
                      <a:r>
                        <a:rPr lang="pt-BR" sz="1400" u="none" strike="noStrike" dirty="0">
                          <a:effectLst/>
                        </a:rPr>
                        <a:t>se a empresa tem registros das orientações do item 2.1.1.1f  para cada rota e produto transportado, ou grupo de produtos similares.</a:t>
                      </a:r>
                      <a:endParaRPr lang="pt-BR" sz="1400" b="0" i="0" u="none" strike="noStrike" dirty="0">
                        <a:solidFill>
                          <a:srgbClr val="1F497D"/>
                        </a:solidFill>
                        <a:effectLst/>
                        <a:latin typeface="Arial"/>
                      </a:endParaRPr>
                    </a:p>
                  </a:txBody>
                  <a:tcPr marL="0" marR="0" marT="0" marB="0" anchor="ctr"/>
                </a:tc>
              </a:tr>
              <a:tr h="350024">
                <a:tc>
                  <a:txBody>
                    <a:bodyPr/>
                    <a:lstStyle/>
                    <a:p>
                      <a:pPr algn="just" fontAlgn="ctr"/>
                      <a:r>
                        <a:rPr lang="pt-BR" sz="1400" u="none" strike="noStrike" dirty="0" smtClean="0">
                          <a:effectLst/>
                        </a:rPr>
                        <a:t>4.2.3.3 Verificar </a:t>
                      </a:r>
                      <a:r>
                        <a:rPr lang="pt-BR" sz="1400" u="none" strike="noStrike" dirty="0">
                          <a:effectLst/>
                        </a:rPr>
                        <a:t>se a empresa cadastrou as rotas no monitoramento da viagem e se há histórico de desvios. Buscar evidências.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55458243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60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6" y="621974"/>
            <a:ext cx="9144000" cy="212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480057831"/>
              </p:ext>
            </p:extLst>
          </p:nvPr>
        </p:nvGraphicFramePr>
        <p:xfrm>
          <a:off x="251520" y="2859782"/>
          <a:ext cx="8712968" cy="2074972"/>
        </p:xfrm>
        <a:graphic>
          <a:graphicData uri="http://schemas.openxmlformats.org/drawingml/2006/table">
            <a:tbl>
              <a:tblPr>
                <a:tableStyleId>{5C22544A-7EE6-4342-B048-85BDC9FD1C3A}</a:tableStyleId>
              </a:tblPr>
              <a:tblGrid>
                <a:gridCol w="8712968"/>
              </a:tblGrid>
              <a:tr h="499811">
                <a:tc>
                  <a:txBody>
                    <a:bodyPr/>
                    <a:lstStyle/>
                    <a:p>
                      <a:pPr algn="just" fontAlgn="ctr"/>
                      <a:r>
                        <a:rPr lang="pt-BR" sz="1400" u="none" strike="noStrike" dirty="0" smtClean="0">
                          <a:effectLst/>
                        </a:rPr>
                        <a:t>4.2.4.1a   Verificar </a:t>
                      </a:r>
                      <a:r>
                        <a:rPr lang="pt-BR" sz="1400" u="none" strike="noStrike" dirty="0">
                          <a:effectLst/>
                        </a:rPr>
                        <a:t>se os locais de carga foram definidos entre a empresa e o cliente bem como a responsabilidade pelo processo de carga.</a:t>
                      </a:r>
                      <a:endParaRPr lang="pt-BR" sz="1400" b="0" i="0" u="none" strike="noStrike" dirty="0">
                        <a:solidFill>
                          <a:srgbClr val="1F497D"/>
                        </a:solidFill>
                        <a:effectLst/>
                        <a:latin typeface="Arial"/>
                      </a:endParaRPr>
                    </a:p>
                  </a:txBody>
                  <a:tcPr marL="0" marR="0" marT="0" marB="0" anchor="ctr"/>
                </a:tc>
              </a:tr>
              <a:tr h="363498">
                <a:tc>
                  <a:txBody>
                    <a:bodyPr/>
                    <a:lstStyle/>
                    <a:p>
                      <a:pPr algn="just" fontAlgn="ctr"/>
                      <a:r>
                        <a:rPr lang="pt-BR" sz="1400" u="none" strike="noStrike" dirty="0" smtClean="0">
                          <a:effectLst/>
                        </a:rPr>
                        <a:t>4.2.4.1b   Verificar </a:t>
                      </a:r>
                      <a:r>
                        <a:rPr lang="pt-BR" sz="1400" u="none" strike="noStrike" dirty="0">
                          <a:effectLst/>
                        </a:rPr>
                        <a:t>se o motorista tem conhecimento do responsável  a quem se reportar para a carga.</a:t>
                      </a:r>
                      <a:endParaRPr lang="pt-BR" sz="1400" b="0" i="0" u="none" strike="noStrike" dirty="0">
                        <a:solidFill>
                          <a:srgbClr val="1F497D"/>
                        </a:solidFill>
                        <a:effectLst/>
                        <a:latin typeface="Arial"/>
                      </a:endParaRPr>
                    </a:p>
                  </a:txBody>
                  <a:tcPr marL="0" marR="0" marT="0" marB="0" anchor="ctr"/>
                </a:tc>
              </a:tr>
              <a:tr h="583113">
                <a:tc>
                  <a:txBody>
                    <a:bodyPr/>
                    <a:lstStyle/>
                    <a:p>
                      <a:pPr algn="just" fontAlgn="ctr"/>
                      <a:r>
                        <a:rPr lang="pt-BR" sz="1400" u="none" strike="noStrike" dirty="0" smtClean="0">
                          <a:effectLst/>
                        </a:rPr>
                        <a:t>4.2.4.1c</a:t>
                      </a:r>
                      <a:r>
                        <a:rPr lang="pt-BR" sz="1400" u="none" strike="noStrike" baseline="0" dirty="0" smtClean="0">
                          <a:effectLst/>
                        </a:rPr>
                        <a:t>  V</a:t>
                      </a:r>
                      <a:r>
                        <a:rPr lang="pt-BR" sz="1400" u="none" strike="noStrike" dirty="0" smtClean="0">
                          <a:effectLst/>
                        </a:rPr>
                        <a:t>erificar </a:t>
                      </a:r>
                      <a:r>
                        <a:rPr lang="pt-BR" sz="1400" u="none" strike="noStrike" dirty="0">
                          <a:effectLst/>
                        </a:rPr>
                        <a:t>se o motorista é regularmente treinado em regras de segurança e plano de emergências dos locais de carga.</a:t>
                      </a:r>
                      <a:endParaRPr lang="pt-BR" sz="1400" b="0" i="0" u="none" strike="noStrike" dirty="0">
                        <a:solidFill>
                          <a:srgbClr val="1F497D"/>
                        </a:solidFill>
                        <a:effectLst/>
                        <a:latin typeface="Arial"/>
                      </a:endParaRPr>
                    </a:p>
                  </a:txBody>
                  <a:tcPr marL="0" marR="0" marT="0" marB="0" anchor="ctr"/>
                </a:tc>
              </a:tr>
              <a:tr h="628550">
                <a:tc>
                  <a:txBody>
                    <a:bodyPr/>
                    <a:lstStyle/>
                    <a:p>
                      <a:pPr algn="just" fontAlgn="ctr"/>
                      <a:r>
                        <a:rPr lang="pt-BR" sz="1400" u="none" strike="noStrike" dirty="0" smtClean="0">
                          <a:effectLst/>
                        </a:rPr>
                        <a:t>4.2.4.1d</a:t>
                      </a:r>
                      <a:r>
                        <a:rPr lang="pt-BR" sz="1400" u="none" strike="noStrike" baseline="0" dirty="0" smtClean="0">
                          <a:effectLst/>
                        </a:rPr>
                        <a:t>  </a:t>
                      </a:r>
                      <a:r>
                        <a:rPr lang="pt-BR" sz="1400" u="none" strike="noStrike" dirty="0" smtClean="0">
                          <a:effectLst/>
                        </a:rPr>
                        <a:t>Verificar </a:t>
                      </a:r>
                      <a:r>
                        <a:rPr lang="pt-BR" sz="1400" u="none" strike="noStrike" dirty="0">
                          <a:effectLst/>
                        </a:rPr>
                        <a:t>se há acordos ou se  o manual do motorista define quem faz a conexão do equipamento de transporte com o ponto de enchimento ou carga.</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227624817"/>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70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 y="646609"/>
            <a:ext cx="9151440" cy="178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526940227"/>
              </p:ext>
            </p:extLst>
          </p:nvPr>
        </p:nvGraphicFramePr>
        <p:xfrm>
          <a:off x="139788" y="2604363"/>
          <a:ext cx="8856984" cy="2254561"/>
        </p:xfrm>
        <a:graphic>
          <a:graphicData uri="http://schemas.openxmlformats.org/drawingml/2006/table">
            <a:tbl>
              <a:tblPr>
                <a:tableStyleId>{5C22544A-7EE6-4342-B048-85BDC9FD1C3A}</a:tableStyleId>
              </a:tblPr>
              <a:tblGrid>
                <a:gridCol w="8856984"/>
              </a:tblGrid>
              <a:tr h="456299">
                <a:tc>
                  <a:txBody>
                    <a:bodyPr/>
                    <a:lstStyle/>
                    <a:p>
                      <a:pPr algn="just" fontAlgn="ctr"/>
                      <a:r>
                        <a:rPr lang="pt-BR" sz="1400" u="none" strike="noStrike" dirty="0" smtClean="0">
                          <a:effectLst/>
                        </a:rPr>
                        <a:t>4.2.4.1e</a:t>
                      </a:r>
                      <a:r>
                        <a:rPr lang="pt-BR" sz="1400" u="none" strike="noStrike" baseline="0" dirty="0" smtClean="0">
                          <a:effectLst/>
                        </a:rPr>
                        <a:t> </a:t>
                      </a:r>
                      <a:r>
                        <a:rPr lang="pt-BR" sz="1400" u="none" strike="noStrike" dirty="0" smtClean="0">
                          <a:effectLst/>
                        </a:rPr>
                        <a:t>Verificar </a:t>
                      </a:r>
                      <a:r>
                        <a:rPr lang="pt-BR" sz="1400" u="none" strike="noStrike" dirty="0">
                          <a:effectLst/>
                        </a:rPr>
                        <a:t>se está definido quem autoriza o início do carregamento e o motorista conhece a regra. Perguntar ao motorista.</a:t>
                      </a:r>
                      <a:endParaRPr lang="pt-BR" sz="1400" b="0" i="0" u="none" strike="noStrike" dirty="0">
                        <a:solidFill>
                          <a:srgbClr val="1F497D"/>
                        </a:solidFill>
                        <a:effectLst/>
                        <a:latin typeface="Arial"/>
                      </a:endParaRPr>
                    </a:p>
                  </a:txBody>
                  <a:tcPr marL="0" marR="0" marT="0" marB="0" anchor="ctr"/>
                </a:tc>
              </a:tr>
              <a:tr h="491156">
                <a:tc>
                  <a:txBody>
                    <a:bodyPr/>
                    <a:lstStyle/>
                    <a:p>
                      <a:pPr algn="just" fontAlgn="ctr"/>
                      <a:r>
                        <a:rPr lang="pt-BR" sz="1400" u="none" strike="noStrike" dirty="0" smtClean="0">
                          <a:effectLst/>
                        </a:rPr>
                        <a:t>4.2.4.1f</a:t>
                      </a:r>
                      <a:r>
                        <a:rPr lang="pt-BR" sz="1400" u="none" strike="noStrike" baseline="0" dirty="0" smtClean="0">
                          <a:effectLst/>
                        </a:rPr>
                        <a:t> </a:t>
                      </a:r>
                      <a:r>
                        <a:rPr lang="pt-BR" sz="1400" u="none" strike="noStrike" dirty="0" smtClean="0">
                          <a:effectLst/>
                        </a:rPr>
                        <a:t>Verificar </a:t>
                      </a:r>
                      <a:r>
                        <a:rPr lang="pt-BR" sz="1400" u="none" strike="noStrike" dirty="0">
                          <a:effectLst/>
                        </a:rPr>
                        <a:t>se há instrução para coleta de amostras. </a:t>
                      </a:r>
                      <a:endParaRPr lang="pt-BR" sz="1400" b="0" i="0" u="none" strike="noStrike" dirty="0">
                        <a:solidFill>
                          <a:srgbClr val="1F497D"/>
                        </a:solidFill>
                        <a:effectLst/>
                        <a:latin typeface="Arial"/>
                      </a:endParaRPr>
                    </a:p>
                  </a:txBody>
                  <a:tcPr marL="0" marR="0" marT="0" marB="0" anchor="ctr"/>
                </a:tc>
              </a:tr>
              <a:tr h="720889">
                <a:tc>
                  <a:txBody>
                    <a:bodyPr/>
                    <a:lstStyle/>
                    <a:p>
                      <a:pPr algn="just" fontAlgn="ctr"/>
                      <a:r>
                        <a:rPr lang="pt-BR" sz="1400" u="none" strike="noStrike" dirty="0" smtClean="0">
                          <a:effectLst/>
                        </a:rPr>
                        <a:t>4.2.4.1g Ao </a:t>
                      </a:r>
                      <a:r>
                        <a:rPr lang="pt-BR" sz="1400" u="none" strike="noStrike" dirty="0">
                          <a:effectLst/>
                        </a:rPr>
                        <a:t>fazer estas definições com seu cliente, a empresa deve determinar qual o papel do motorista no processo, indicando as ações que  lhe cabem. Em caso afirmativo verificar registros de treinamento.</a:t>
                      </a:r>
                      <a:endParaRPr lang="pt-BR" sz="1400" b="0" i="0" u="none" strike="noStrike" dirty="0">
                        <a:solidFill>
                          <a:srgbClr val="1F497D"/>
                        </a:solidFill>
                        <a:effectLst/>
                        <a:latin typeface="Arial"/>
                      </a:endParaRPr>
                    </a:p>
                  </a:txBody>
                  <a:tcPr marL="0" marR="0" marT="0" marB="0" anchor="ctr"/>
                </a:tc>
              </a:tr>
              <a:tr h="586217">
                <a:tc>
                  <a:txBody>
                    <a:bodyPr/>
                    <a:lstStyle/>
                    <a:p>
                      <a:pPr algn="just" fontAlgn="ctr"/>
                      <a:r>
                        <a:rPr lang="pt-BR" sz="1400" u="none" strike="noStrike" dirty="0" smtClean="0">
                          <a:effectLst/>
                        </a:rPr>
                        <a:t>4.2.4.1hVerificar </a:t>
                      </a:r>
                      <a:r>
                        <a:rPr lang="pt-BR" sz="1400" u="none" strike="noStrike" dirty="0">
                          <a:effectLst/>
                        </a:rPr>
                        <a:t>recomendação  o manual do motorista ou se há instrução para o ponto de expedição proceder esta verificação e o motorista acompanhar.</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62911609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8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4" y="621974"/>
            <a:ext cx="9144000" cy="188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604240534"/>
              </p:ext>
            </p:extLst>
          </p:nvPr>
        </p:nvGraphicFramePr>
        <p:xfrm>
          <a:off x="107504" y="2643758"/>
          <a:ext cx="8856984" cy="2274920"/>
        </p:xfrm>
        <a:graphic>
          <a:graphicData uri="http://schemas.openxmlformats.org/drawingml/2006/table">
            <a:tbl>
              <a:tblPr>
                <a:tableStyleId>{5C22544A-7EE6-4342-B048-85BDC9FD1C3A}</a:tableStyleId>
              </a:tblPr>
              <a:tblGrid>
                <a:gridCol w="8856984"/>
              </a:tblGrid>
              <a:tr h="602684">
                <a:tc>
                  <a:txBody>
                    <a:bodyPr/>
                    <a:lstStyle/>
                    <a:p>
                      <a:pPr algn="just" fontAlgn="ctr"/>
                      <a:r>
                        <a:rPr lang="pt-BR" sz="1600" u="none" strike="noStrike" dirty="0" smtClean="0">
                          <a:effectLst/>
                        </a:rPr>
                        <a:t>4.2.4.2a   Verificar </a:t>
                      </a:r>
                      <a:r>
                        <a:rPr lang="pt-BR" sz="1600" u="none" strike="noStrike" dirty="0">
                          <a:effectLst/>
                        </a:rPr>
                        <a:t>se os locais de descarga foram definidos entre a empresa e o cliente bem como a responsabilidade pelo processo de descarga.</a:t>
                      </a:r>
                      <a:endParaRPr lang="pt-BR" sz="1600" b="0" i="0" u="none" strike="noStrike" dirty="0">
                        <a:solidFill>
                          <a:srgbClr val="1F497D"/>
                        </a:solidFill>
                        <a:effectLst/>
                        <a:latin typeface="Arial"/>
                      </a:endParaRPr>
                    </a:p>
                  </a:txBody>
                  <a:tcPr marL="0" marR="0" marT="0" marB="0" anchor="ctr"/>
                </a:tc>
              </a:tr>
              <a:tr h="543264">
                <a:tc>
                  <a:txBody>
                    <a:bodyPr/>
                    <a:lstStyle/>
                    <a:p>
                      <a:pPr algn="just" fontAlgn="ctr"/>
                      <a:r>
                        <a:rPr lang="pt-BR" sz="1600" u="none" strike="noStrike" dirty="0" smtClean="0">
                          <a:effectLst/>
                        </a:rPr>
                        <a:t>4.2.4.2b   Verificar </a:t>
                      </a:r>
                      <a:r>
                        <a:rPr lang="pt-BR" sz="1600" u="none" strike="noStrike" dirty="0">
                          <a:effectLst/>
                        </a:rPr>
                        <a:t>se o motorista é regularmente treinado em regras de segurança e plano de emergências dos locais de descarga.</a:t>
                      </a:r>
                      <a:endParaRPr lang="pt-BR" sz="1600" b="0" i="0" u="none" strike="noStrike" dirty="0">
                        <a:solidFill>
                          <a:srgbClr val="1F497D"/>
                        </a:solidFill>
                        <a:effectLst/>
                        <a:latin typeface="Arial"/>
                      </a:endParaRPr>
                    </a:p>
                  </a:txBody>
                  <a:tcPr marL="0" marR="0" marT="0" marB="0" anchor="ctr"/>
                </a:tc>
              </a:tr>
              <a:tr h="560242">
                <a:tc>
                  <a:txBody>
                    <a:bodyPr/>
                    <a:lstStyle/>
                    <a:p>
                      <a:pPr algn="just" fontAlgn="ctr"/>
                      <a:r>
                        <a:rPr lang="pt-BR" sz="1600" u="none" strike="noStrike" dirty="0" smtClean="0">
                          <a:effectLst/>
                        </a:rPr>
                        <a:t>4.2.4.2c  Verificar </a:t>
                      </a:r>
                      <a:r>
                        <a:rPr lang="pt-BR" sz="1600" u="none" strike="noStrike" dirty="0">
                          <a:effectLst/>
                        </a:rPr>
                        <a:t>se o motorista é regularmente treinado em regras de segurança e plano de emergências dos locais de descarga</a:t>
                      </a:r>
                      <a:r>
                        <a:rPr lang="pt-BR" sz="1600" u="none" strike="noStrike" dirty="0" smtClean="0">
                          <a:effectLst/>
                        </a:rPr>
                        <a:t>. </a:t>
                      </a:r>
                      <a:endParaRPr lang="pt-BR" sz="1600" b="0" i="0" u="none" strike="noStrike" dirty="0">
                        <a:solidFill>
                          <a:srgbClr val="1F497D"/>
                        </a:solidFill>
                        <a:effectLst/>
                        <a:latin typeface="Arial"/>
                      </a:endParaRPr>
                    </a:p>
                  </a:txBody>
                  <a:tcPr marL="0" marR="0" marT="0" marB="0" anchor="ctr"/>
                </a:tc>
              </a:tr>
              <a:tr h="568730">
                <a:tc>
                  <a:txBody>
                    <a:bodyPr/>
                    <a:lstStyle/>
                    <a:p>
                      <a:pPr algn="just" fontAlgn="ctr"/>
                      <a:r>
                        <a:rPr lang="pt-BR" sz="1600" u="none" strike="noStrike" dirty="0" smtClean="0">
                          <a:effectLst/>
                        </a:rPr>
                        <a:t>4.2.4.2d  Verificar </a:t>
                      </a:r>
                      <a:r>
                        <a:rPr lang="pt-BR" sz="1600" u="none" strike="noStrike" dirty="0">
                          <a:effectLst/>
                        </a:rPr>
                        <a:t>se há acordos ou se  o manual do motorista define quem faz a conexão do equipamento de transporte com o ponto de descarga.</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56397055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91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4" y="621974"/>
            <a:ext cx="9144000" cy="59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1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4" y="1195270"/>
            <a:ext cx="9144000" cy="69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1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4" y="1856216"/>
            <a:ext cx="9144000" cy="77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62978801"/>
              </p:ext>
            </p:extLst>
          </p:nvPr>
        </p:nvGraphicFramePr>
        <p:xfrm>
          <a:off x="251520" y="2715768"/>
          <a:ext cx="8712968" cy="2280285"/>
        </p:xfrm>
        <a:graphic>
          <a:graphicData uri="http://schemas.openxmlformats.org/drawingml/2006/table">
            <a:tbl>
              <a:tblPr>
                <a:tableStyleId>{5C22544A-7EE6-4342-B048-85BDC9FD1C3A}</a:tableStyleId>
              </a:tblPr>
              <a:tblGrid>
                <a:gridCol w="8712968"/>
              </a:tblGrid>
              <a:tr h="541125">
                <a:tc>
                  <a:txBody>
                    <a:bodyPr/>
                    <a:lstStyle/>
                    <a:p>
                      <a:pPr algn="just" fontAlgn="ctr"/>
                      <a:r>
                        <a:rPr lang="pt-BR" sz="1600" u="none" strike="noStrike" dirty="0" smtClean="0">
                          <a:effectLst/>
                        </a:rPr>
                        <a:t>4.2.4.2e</a:t>
                      </a:r>
                      <a:r>
                        <a:rPr lang="pt-BR" sz="1600" u="none" strike="noStrike" baseline="0" dirty="0" smtClean="0">
                          <a:effectLst/>
                        </a:rPr>
                        <a:t>  </a:t>
                      </a:r>
                      <a:r>
                        <a:rPr lang="pt-BR" sz="1600" u="none" strike="noStrike" dirty="0" smtClean="0">
                          <a:effectLst/>
                        </a:rPr>
                        <a:t>Verificar </a:t>
                      </a:r>
                      <a:r>
                        <a:rPr lang="pt-BR" sz="1600" u="none" strike="noStrike" dirty="0">
                          <a:effectLst/>
                        </a:rPr>
                        <a:t>se está definido quem autoriza o início do descarregamento e o motorista conhece a regra. Perguntar ao motorista.</a:t>
                      </a:r>
                      <a:endParaRPr lang="pt-BR" sz="1600" b="0" i="0" u="none" strike="noStrike" dirty="0">
                        <a:solidFill>
                          <a:srgbClr val="1F497D"/>
                        </a:solidFill>
                        <a:effectLst/>
                        <a:latin typeface="Arial"/>
                      </a:endParaRPr>
                    </a:p>
                  </a:txBody>
                  <a:tcPr marL="0" marR="0" marT="0" marB="0" anchor="ctr"/>
                </a:tc>
              </a:tr>
              <a:tr h="351641">
                <a:tc>
                  <a:txBody>
                    <a:bodyPr/>
                    <a:lstStyle/>
                    <a:p>
                      <a:pPr algn="just" fontAlgn="ctr"/>
                      <a:r>
                        <a:rPr lang="pt-BR" sz="1600" u="none" strike="noStrike" dirty="0" smtClean="0">
                          <a:effectLst/>
                        </a:rPr>
                        <a:t>4.2.4.2f   Verificar </a:t>
                      </a:r>
                      <a:r>
                        <a:rPr lang="pt-BR" sz="1600" u="none" strike="noStrike" dirty="0">
                          <a:effectLst/>
                        </a:rPr>
                        <a:t>se há instrução para coleta de amostras. </a:t>
                      </a:r>
                      <a:endParaRPr lang="pt-BR" sz="1600" b="0" i="0" u="none" strike="noStrike" dirty="0">
                        <a:solidFill>
                          <a:srgbClr val="1F497D"/>
                        </a:solidFill>
                        <a:effectLst/>
                        <a:latin typeface="Arial"/>
                      </a:endParaRPr>
                    </a:p>
                  </a:txBody>
                  <a:tcPr marL="0" marR="0" marT="0" marB="0" anchor="ctr"/>
                </a:tc>
              </a:tr>
              <a:tr h="632955">
                <a:tc>
                  <a:txBody>
                    <a:bodyPr/>
                    <a:lstStyle/>
                    <a:p>
                      <a:pPr algn="just" fontAlgn="ctr"/>
                      <a:r>
                        <a:rPr lang="pt-BR" sz="1600" u="none" strike="noStrike" dirty="0" smtClean="0">
                          <a:effectLst/>
                        </a:rPr>
                        <a:t>4.2.4.2g   Ao </a:t>
                      </a:r>
                      <a:r>
                        <a:rPr lang="pt-BR" sz="1600" u="none" strike="noStrike" dirty="0">
                          <a:effectLst/>
                        </a:rPr>
                        <a:t>fazer estas definições com seu cliente, a empresa deve determinar qual o papel do motorista no processo, indicando as ações que  lhe cabem. Em caso afirmativo verificar registros de treinamento.</a:t>
                      </a:r>
                      <a:endParaRPr lang="pt-BR" sz="1600" b="0" i="0" u="none" strike="noStrike" dirty="0">
                        <a:solidFill>
                          <a:srgbClr val="1F497D"/>
                        </a:solidFill>
                        <a:effectLst/>
                        <a:latin typeface="Arial"/>
                      </a:endParaRPr>
                    </a:p>
                  </a:txBody>
                  <a:tcPr marL="0" marR="0" marT="0" marB="0" anchor="ctr"/>
                </a:tc>
              </a:tr>
              <a:tr h="754564">
                <a:tc>
                  <a:txBody>
                    <a:bodyPr/>
                    <a:lstStyle/>
                    <a:p>
                      <a:pPr algn="just" fontAlgn="ctr"/>
                      <a:r>
                        <a:rPr lang="pt-BR" sz="1600" u="none" strike="noStrike" dirty="0" smtClean="0">
                          <a:effectLst/>
                        </a:rPr>
                        <a:t>4.2.4.3</a:t>
                      </a:r>
                      <a:r>
                        <a:rPr lang="pt-BR" sz="1600" u="none" strike="noStrike" baseline="0" dirty="0" smtClean="0">
                          <a:effectLst/>
                        </a:rPr>
                        <a:t>    </a:t>
                      </a:r>
                      <a:r>
                        <a:rPr lang="pt-BR" sz="1600" u="none" strike="noStrike" dirty="0" smtClean="0">
                          <a:effectLst/>
                        </a:rPr>
                        <a:t>Deve </a:t>
                      </a:r>
                      <a:r>
                        <a:rPr lang="pt-BR" sz="1600" u="none" strike="noStrike" dirty="0">
                          <a:effectLst/>
                        </a:rPr>
                        <a:t>haver um procedimento, para os pontos de expedição , com conhecimento dos motoristas,  que contemple os pesos admitidos nos </a:t>
                      </a:r>
                      <a:r>
                        <a:rPr lang="pt-BR" sz="1600" u="none" strike="noStrike" dirty="0" smtClean="0">
                          <a:effectLst/>
                        </a:rPr>
                        <a:t>países </a:t>
                      </a:r>
                      <a:r>
                        <a:rPr lang="pt-BR" sz="1600" u="none" strike="noStrike" dirty="0">
                          <a:effectLst/>
                        </a:rPr>
                        <a:t>de destino, quando a empresa operar em transporte internacional.</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969962855"/>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01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7" y="621974"/>
            <a:ext cx="9144000" cy="167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630571723"/>
              </p:ext>
            </p:extLst>
          </p:nvPr>
        </p:nvGraphicFramePr>
        <p:xfrm>
          <a:off x="1259632" y="2432879"/>
          <a:ext cx="5040560" cy="2511312"/>
        </p:xfrm>
        <a:graphic>
          <a:graphicData uri="http://schemas.openxmlformats.org/drawingml/2006/table">
            <a:tbl>
              <a:tblPr>
                <a:tableStyleId>{5C22544A-7EE6-4342-B048-85BDC9FD1C3A}</a:tableStyleId>
              </a:tblPr>
              <a:tblGrid>
                <a:gridCol w="5040560"/>
              </a:tblGrid>
              <a:tr h="1206647">
                <a:tc>
                  <a:txBody>
                    <a:bodyPr/>
                    <a:lstStyle/>
                    <a:p>
                      <a:pPr algn="just" fontAlgn="ctr"/>
                      <a:r>
                        <a:rPr lang="pt-BR" sz="1600" u="none" strike="noStrike" dirty="0" smtClean="0">
                          <a:effectLst/>
                        </a:rPr>
                        <a:t>4.2.5.1</a:t>
                      </a:r>
                      <a:r>
                        <a:rPr lang="pt-BR" sz="1600" u="none" strike="noStrike" baseline="0" dirty="0" smtClean="0">
                          <a:effectLst/>
                        </a:rPr>
                        <a:t>a   O </a:t>
                      </a:r>
                      <a:r>
                        <a:rPr lang="pt-BR" sz="1600" u="none" strike="noStrike" dirty="0" smtClean="0">
                          <a:effectLst/>
                        </a:rPr>
                        <a:t> </a:t>
                      </a:r>
                      <a:r>
                        <a:rPr lang="pt-BR" sz="1600" u="none" strike="noStrike" dirty="0">
                          <a:effectLst/>
                        </a:rPr>
                        <a:t>procedimento deve definir :  a) a aplicação do </a:t>
                      </a:r>
                      <a:r>
                        <a:rPr lang="pt-BR" sz="1600" u="none" strike="noStrike" dirty="0" err="1">
                          <a:effectLst/>
                        </a:rPr>
                        <a:t>check</a:t>
                      </a:r>
                      <a:r>
                        <a:rPr lang="pt-BR" sz="1600" u="none" strike="noStrike" dirty="0">
                          <a:effectLst/>
                        </a:rPr>
                        <a:t> antes e depois de cada operação (carga /descarga) e uma verificação aleatória de um processo. b) os critérios de aprovação do veículo, c) quem o aplica, d)  os itens a serem verificados, podendo servir-se de um formulário de inspeção veicular específico, e )  controle para evitar que veículos com defeito ou reprovados no </a:t>
                      </a:r>
                      <a:r>
                        <a:rPr lang="pt-BR" sz="1600" u="none" strike="noStrike" dirty="0" err="1">
                          <a:effectLst/>
                        </a:rPr>
                        <a:t>check</a:t>
                      </a:r>
                      <a:r>
                        <a:rPr lang="pt-BR" sz="1600" u="none" strike="noStrike" dirty="0">
                          <a:effectLst/>
                        </a:rPr>
                        <a:t> sejam carregados</a:t>
                      </a:r>
                      <a:r>
                        <a:rPr lang="pt-BR" sz="1600" u="none" strike="noStrike" dirty="0" smtClean="0">
                          <a:effectLst/>
                        </a:rPr>
                        <a:t>.</a:t>
                      </a:r>
                      <a:endParaRPr lang="pt-BR" sz="1600" b="0" i="0" u="none" strike="noStrike" dirty="0">
                        <a:solidFill>
                          <a:srgbClr val="1F497D"/>
                        </a:solidFill>
                        <a:effectLst/>
                        <a:latin typeface="Arial"/>
                      </a:endParaRPr>
                    </a:p>
                  </a:txBody>
                  <a:tcPr marL="0" marR="0" marT="0" marB="0" anchor="ctr"/>
                </a:tc>
              </a:tr>
              <a:tr h="804432">
                <a:tc>
                  <a:txBody>
                    <a:bodyPr/>
                    <a:lstStyle/>
                    <a:p>
                      <a:pPr algn="just" fontAlgn="ctr"/>
                      <a:r>
                        <a:rPr lang="pt-BR" sz="1600" u="none" strike="noStrike" dirty="0" smtClean="0">
                          <a:effectLst/>
                        </a:rPr>
                        <a:t>4.2.5.1b Atribuir </a:t>
                      </a:r>
                      <a:r>
                        <a:rPr lang="pt-BR" sz="1600" u="none" strike="noStrike" dirty="0">
                          <a:effectLst/>
                        </a:rPr>
                        <a:t>um SIM se esta instrução aparecer por escrito no Manual do Motorista ou em outro documento de conhecimento dele</a:t>
                      </a:r>
                      <a:r>
                        <a:rPr lang="pt-BR" sz="1600" u="none" strike="noStrike" dirty="0" smtClean="0">
                          <a:effectLst/>
                        </a:rPr>
                        <a:t>.</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04403614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1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211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288879558"/>
              </p:ext>
            </p:extLst>
          </p:nvPr>
        </p:nvGraphicFramePr>
        <p:xfrm>
          <a:off x="1259632" y="2763335"/>
          <a:ext cx="5112568" cy="2155343"/>
        </p:xfrm>
        <a:graphic>
          <a:graphicData uri="http://schemas.openxmlformats.org/drawingml/2006/table">
            <a:tbl>
              <a:tblPr>
                <a:tableStyleId>{5C22544A-7EE6-4342-B048-85BDC9FD1C3A}</a:tableStyleId>
              </a:tblPr>
              <a:tblGrid>
                <a:gridCol w="5112568"/>
              </a:tblGrid>
              <a:tr h="360821">
                <a:tc>
                  <a:txBody>
                    <a:bodyPr/>
                    <a:lstStyle/>
                    <a:p>
                      <a:pPr algn="just" fontAlgn="ctr"/>
                      <a:r>
                        <a:rPr lang="pt-BR" sz="1600" u="none" strike="noStrike" dirty="0" smtClean="0">
                          <a:effectLst/>
                        </a:rPr>
                        <a:t>4.2.5.2a   Verificação </a:t>
                      </a:r>
                      <a:r>
                        <a:rPr lang="pt-BR" sz="1600" u="none" strike="noStrike" dirty="0">
                          <a:effectLst/>
                        </a:rPr>
                        <a:t>de danos, no veículo,  que comprometam a segurança. </a:t>
                      </a:r>
                      <a:endParaRPr lang="pt-BR" sz="1600" b="0" i="0" u="none" strike="noStrike" dirty="0">
                        <a:solidFill>
                          <a:srgbClr val="1F497D"/>
                        </a:solidFill>
                        <a:effectLst/>
                        <a:latin typeface="Arial"/>
                      </a:endParaRPr>
                    </a:p>
                  </a:txBody>
                  <a:tcPr marL="0" marR="0" marT="0" marB="0" anchor="ctr"/>
                </a:tc>
              </a:tr>
              <a:tr h="409581">
                <a:tc>
                  <a:txBody>
                    <a:bodyPr/>
                    <a:lstStyle/>
                    <a:p>
                      <a:pPr algn="just" fontAlgn="ctr"/>
                      <a:r>
                        <a:rPr lang="pt-BR" sz="1600" u="none" strike="noStrike" dirty="0" smtClean="0">
                          <a:effectLst/>
                        </a:rPr>
                        <a:t>4.2.5.2b   Verificação </a:t>
                      </a:r>
                      <a:r>
                        <a:rPr lang="pt-BR" sz="1600" u="none" strike="noStrike" dirty="0">
                          <a:effectLst/>
                        </a:rPr>
                        <a:t>do nível e pressão do óleo do motor.</a:t>
                      </a:r>
                      <a:endParaRPr lang="pt-BR" sz="1600" b="0" i="0" u="none" strike="noStrike" dirty="0">
                        <a:solidFill>
                          <a:srgbClr val="1F497D"/>
                        </a:solidFill>
                        <a:effectLst/>
                        <a:latin typeface="Arial"/>
                      </a:endParaRPr>
                    </a:p>
                  </a:txBody>
                  <a:tcPr marL="0" marR="0" marT="0" marB="0" anchor="ctr"/>
                </a:tc>
              </a:tr>
              <a:tr h="360821">
                <a:tc>
                  <a:txBody>
                    <a:bodyPr/>
                    <a:lstStyle/>
                    <a:p>
                      <a:pPr algn="just" fontAlgn="ctr"/>
                      <a:r>
                        <a:rPr lang="pt-BR" sz="1600" u="none" strike="noStrike" dirty="0" smtClean="0">
                          <a:effectLst/>
                        </a:rPr>
                        <a:t>4.2.5.2c    Verificação </a:t>
                      </a:r>
                      <a:r>
                        <a:rPr lang="pt-BR" sz="1600" u="none" strike="noStrike" dirty="0">
                          <a:effectLst/>
                        </a:rPr>
                        <a:t>de teste de freios.</a:t>
                      </a:r>
                      <a:endParaRPr lang="pt-BR" sz="1600" b="0" i="0" u="none" strike="noStrike" dirty="0">
                        <a:solidFill>
                          <a:srgbClr val="1F497D"/>
                        </a:solidFill>
                        <a:effectLst/>
                        <a:latin typeface="Arial"/>
                      </a:endParaRPr>
                    </a:p>
                  </a:txBody>
                  <a:tcPr marL="0" marR="0" marT="0" marB="0" anchor="ctr"/>
                </a:tc>
              </a:tr>
              <a:tr h="458340">
                <a:tc>
                  <a:txBody>
                    <a:bodyPr/>
                    <a:lstStyle/>
                    <a:p>
                      <a:pPr algn="just" fontAlgn="ctr"/>
                      <a:r>
                        <a:rPr lang="pt-BR" sz="1600" u="none" strike="noStrike" dirty="0" smtClean="0">
                          <a:effectLst/>
                        </a:rPr>
                        <a:t>4.2.5.2d    Verificação </a:t>
                      </a:r>
                      <a:r>
                        <a:rPr lang="pt-BR" sz="1600" u="none" strike="noStrike" dirty="0">
                          <a:effectLst/>
                        </a:rPr>
                        <a:t>de profundidade de sulcos dos pneus, calibração e defeitos.</a:t>
                      </a:r>
                      <a:endParaRPr lang="pt-BR" sz="1600" b="0" i="0" u="none" strike="noStrike" dirty="0">
                        <a:solidFill>
                          <a:srgbClr val="1F497D"/>
                        </a:solidFill>
                        <a:effectLst/>
                        <a:latin typeface="Arial"/>
                      </a:endParaRPr>
                    </a:p>
                  </a:txBody>
                  <a:tcPr marL="0" marR="0" marT="0" marB="0" anchor="ctr"/>
                </a:tc>
              </a:tr>
              <a:tr h="409581">
                <a:tc>
                  <a:txBody>
                    <a:bodyPr/>
                    <a:lstStyle/>
                    <a:p>
                      <a:pPr algn="just" fontAlgn="ctr"/>
                      <a:r>
                        <a:rPr lang="pt-BR" sz="1600" u="none" strike="noStrike" dirty="0" smtClean="0">
                          <a:effectLst/>
                        </a:rPr>
                        <a:t>4.2.5.2e  Verificação </a:t>
                      </a:r>
                      <a:r>
                        <a:rPr lang="pt-BR" sz="1600" u="none" strike="noStrike" dirty="0">
                          <a:effectLst/>
                        </a:rPr>
                        <a:t>de funcionamento de luzes.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166344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CaixaDeTexto 2"/>
          <p:cNvSpPr txBox="1">
            <a:spLocks noChangeArrowheads="1"/>
          </p:cNvSpPr>
          <p:nvPr/>
        </p:nvSpPr>
        <p:spPr bwMode="auto">
          <a:xfrm>
            <a:off x="666485" y="1077218"/>
            <a:ext cx="7920880" cy="306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just">
              <a:lnSpc>
                <a:spcPts val="2863"/>
              </a:lnSpc>
            </a:pPr>
            <a:r>
              <a:rPr lang="pt-BR" sz="1800" b="0" dirty="0" smtClean="0">
                <a:solidFill>
                  <a:schemeClr val="tx2">
                    <a:lumMod val="50000"/>
                  </a:schemeClr>
                </a:solidFill>
              </a:rPr>
              <a:t>“  </a:t>
            </a:r>
            <a:r>
              <a:rPr lang="pt-BR" sz="1800" b="0" dirty="0">
                <a:solidFill>
                  <a:schemeClr val="tx2">
                    <a:lumMod val="50000"/>
                  </a:schemeClr>
                </a:solidFill>
              </a:rPr>
              <a:t>rebocado : implemento rodoviário </a:t>
            </a:r>
            <a:r>
              <a:rPr lang="pt-BR" sz="1800" b="0" dirty="0" smtClean="0">
                <a:solidFill>
                  <a:schemeClr val="tx2">
                    <a:lumMod val="50000"/>
                  </a:schemeClr>
                </a:solidFill>
              </a:rPr>
              <a:t>semirreboque </a:t>
            </a:r>
            <a:r>
              <a:rPr lang="pt-BR" sz="1800" b="0" dirty="0">
                <a:solidFill>
                  <a:schemeClr val="tx2">
                    <a:lumMod val="50000"/>
                  </a:schemeClr>
                </a:solidFill>
              </a:rPr>
              <a:t>que se move tracionado por caminhão trator, reboque tracionado por caminhões através de dispositivos de engate para lança com olhal ou rebocado completo leve tracionado por automóvel” </a:t>
            </a:r>
            <a:endParaRPr lang="pt-BR" sz="1800" b="0" dirty="0" smtClean="0">
              <a:solidFill>
                <a:schemeClr val="tx2">
                  <a:lumMod val="50000"/>
                </a:schemeClr>
              </a:solidFill>
            </a:endParaRPr>
          </a:p>
          <a:p>
            <a:pPr algn="just">
              <a:lnSpc>
                <a:spcPts val="2863"/>
              </a:lnSpc>
            </a:pPr>
            <a:endParaRPr lang="pt-BR" sz="2000" b="0" dirty="0">
              <a:solidFill>
                <a:schemeClr val="tx2"/>
              </a:solidFill>
            </a:endParaRPr>
          </a:p>
          <a:p>
            <a:pPr algn="just">
              <a:lnSpc>
                <a:spcPts val="2863"/>
              </a:lnSpc>
            </a:pPr>
            <a:endParaRPr lang="pt-BR" sz="2000" b="0" dirty="0" smtClean="0">
              <a:solidFill>
                <a:schemeClr val="tx2"/>
              </a:solidFill>
            </a:endParaRPr>
          </a:p>
          <a:p>
            <a:pPr algn="just">
              <a:lnSpc>
                <a:spcPts val="2863"/>
              </a:lnSpc>
            </a:pPr>
            <a:endParaRPr lang="pt-BR" sz="2000" b="0" dirty="0">
              <a:solidFill>
                <a:schemeClr val="tx2"/>
              </a:solidFill>
            </a:endParaRPr>
          </a:p>
          <a:p>
            <a:pPr algn="just">
              <a:lnSpc>
                <a:spcPts val="2863"/>
              </a:lnSpc>
            </a:pPr>
            <a:endParaRPr lang="pt-BR" sz="2000" b="0" dirty="0" smtClean="0">
              <a:solidFill>
                <a:schemeClr val="tx2"/>
              </a:solidFill>
            </a:endParaRPr>
          </a:p>
          <a:p>
            <a:pPr algn="just">
              <a:lnSpc>
                <a:spcPts val="2863"/>
              </a:lnSpc>
            </a:pPr>
            <a:endParaRPr lang="pt-BR" sz="2000" b="0" dirty="0">
              <a:solidFill>
                <a:schemeClr val="tx2"/>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248292"/>
            <a:ext cx="3635301" cy="1788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CaixaDeTexto 1"/>
          <p:cNvSpPr txBox="1">
            <a:spLocks noChangeArrowheads="1"/>
          </p:cNvSpPr>
          <p:nvPr/>
        </p:nvSpPr>
        <p:spPr bwMode="auto">
          <a:xfrm>
            <a:off x="3977233" y="4036793"/>
            <a:ext cx="3168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just" eaLnBrk="1" hangingPunct="1"/>
            <a:r>
              <a:rPr lang="pt-BR" sz="1600" b="0" dirty="0">
                <a:solidFill>
                  <a:schemeClr val="tx2">
                    <a:lumMod val="50000"/>
                  </a:schemeClr>
                </a:solidFill>
              </a:rPr>
              <a:t>Rebocado atrelado a um caminhão, por olhal ou  cambão , eixo dianteiro</a:t>
            </a:r>
          </a:p>
        </p:txBody>
      </p:sp>
      <p:sp>
        <p:nvSpPr>
          <p:cNvPr id="8" name="CaixaDeTexto 7"/>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17851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22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43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9148"/>
            <a:ext cx="9144000" cy="140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366508315"/>
              </p:ext>
            </p:extLst>
          </p:nvPr>
        </p:nvGraphicFramePr>
        <p:xfrm>
          <a:off x="1184541" y="2571750"/>
          <a:ext cx="5115652" cy="1859882"/>
        </p:xfrm>
        <a:graphic>
          <a:graphicData uri="http://schemas.openxmlformats.org/drawingml/2006/table">
            <a:tbl>
              <a:tblPr>
                <a:tableStyleId>{5C22544A-7EE6-4342-B048-85BDC9FD1C3A}</a:tableStyleId>
              </a:tblPr>
              <a:tblGrid>
                <a:gridCol w="5115652"/>
              </a:tblGrid>
              <a:tr h="372992">
                <a:tc>
                  <a:txBody>
                    <a:bodyPr/>
                    <a:lstStyle/>
                    <a:p>
                      <a:pPr algn="just" fontAlgn="ctr"/>
                      <a:r>
                        <a:rPr lang="pt-BR" sz="1600" u="none" strike="noStrike" dirty="0" smtClean="0">
                          <a:effectLst/>
                        </a:rPr>
                        <a:t>4.2.5.2f   Verificação </a:t>
                      </a:r>
                      <a:r>
                        <a:rPr lang="pt-BR" sz="1600" u="none" strike="noStrike" dirty="0">
                          <a:effectLst/>
                        </a:rPr>
                        <a:t>visual  de vazamentos , fluidos, combustível, lubrificantes.</a:t>
                      </a:r>
                      <a:endParaRPr lang="pt-BR" sz="1600" b="0" i="0" u="none" strike="noStrike" dirty="0">
                        <a:solidFill>
                          <a:srgbClr val="1F497D"/>
                        </a:solidFill>
                        <a:effectLst/>
                        <a:latin typeface="Arial"/>
                      </a:endParaRPr>
                    </a:p>
                  </a:txBody>
                  <a:tcPr marL="0" marR="0" marT="0" marB="0" anchor="ctr"/>
                </a:tc>
              </a:tr>
              <a:tr h="372992">
                <a:tc>
                  <a:txBody>
                    <a:bodyPr/>
                    <a:lstStyle/>
                    <a:p>
                      <a:pPr algn="just" fontAlgn="ctr"/>
                      <a:r>
                        <a:rPr lang="pt-BR" sz="1600" u="none" strike="noStrike" dirty="0" smtClean="0">
                          <a:effectLst/>
                        </a:rPr>
                        <a:t>4.2.5.2g  Verificação </a:t>
                      </a:r>
                      <a:r>
                        <a:rPr lang="pt-BR" sz="1600" u="none" strike="noStrike" dirty="0">
                          <a:effectLst/>
                        </a:rPr>
                        <a:t>se estão fixados e sem folgas.</a:t>
                      </a:r>
                      <a:endParaRPr lang="pt-BR" sz="1600" b="0" i="0" u="none" strike="noStrike" dirty="0">
                        <a:solidFill>
                          <a:srgbClr val="1F497D"/>
                        </a:solidFill>
                        <a:effectLst/>
                        <a:latin typeface="Arial"/>
                      </a:endParaRPr>
                    </a:p>
                  </a:txBody>
                  <a:tcPr marL="0" marR="0" marT="0" marB="0" anchor="ctr"/>
                </a:tc>
              </a:tr>
              <a:tr h="511530">
                <a:tc>
                  <a:txBody>
                    <a:bodyPr/>
                    <a:lstStyle/>
                    <a:p>
                      <a:pPr algn="just" fontAlgn="ctr"/>
                      <a:r>
                        <a:rPr lang="pt-BR" sz="1600" u="none" strike="noStrike" dirty="0" smtClean="0">
                          <a:effectLst/>
                        </a:rPr>
                        <a:t>4.2.5.2h</a:t>
                      </a:r>
                      <a:r>
                        <a:rPr lang="pt-BR" sz="1600" u="none" strike="noStrike" baseline="0" dirty="0" smtClean="0">
                          <a:effectLst/>
                        </a:rPr>
                        <a:t>  </a:t>
                      </a:r>
                      <a:r>
                        <a:rPr lang="pt-BR" sz="1600" u="none" strike="noStrike" dirty="0" smtClean="0">
                          <a:effectLst/>
                        </a:rPr>
                        <a:t>Verificação </a:t>
                      </a:r>
                      <a:r>
                        <a:rPr lang="pt-BR" sz="1600" u="none" strike="noStrike" dirty="0">
                          <a:effectLst/>
                        </a:rPr>
                        <a:t>se estão carregados e dentro da validade, inspecionados e desobstruídos.</a:t>
                      </a:r>
                      <a:endParaRPr lang="pt-BR" sz="1600" b="0" i="0" u="none" strike="noStrike" dirty="0">
                        <a:solidFill>
                          <a:srgbClr val="1F497D"/>
                        </a:solidFill>
                        <a:effectLst/>
                        <a:latin typeface="Arial"/>
                      </a:endParaRPr>
                    </a:p>
                  </a:txBody>
                  <a:tcPr marL="0" marR="0" marT="0" marB="0" anchor="ctr"/>
                </a:tc>
              </a:tr>
              <a:tr h="470680">
                <a:tc>
                  <a:txBody>
                    <a:bodyPr/>
                    <a:lstStyle/>
                    <a:p>
                      <a:pPr algn="just" fontAlgn="ctr"/>
                      <a:r>
                        <a:rPr lang="pt-BR" sz="1600" u="none" strike="noStrike" dirty="0" smtClean="0">
                          <a:effectLst/>
                        </a:rPr>
                        <a:t>4.2.5.2h  Verificação </a:t>
                      </a:r>
                      <a:r>
                        <a:rPr lang="pt-BR" sz="1600" u="none" strike="noStrike" dirty="0">
                          <a:effectLst/>
                        </a:rPr>
                        <a:t>se há referencias a </a:t>
                      </a:r>
                      <a:r>
                        <a:rPr lang="pt-BR" sz="1600" u="none" strike="noStrike" dirty="0" smtClean="0">
                          <a:effectLst/>
                        </a:rPr>
                        <a:t>atendimento </a:t>
                      </a:r>
                      <a:r>
                        <a:rPr lang="pt-BR" sz="1600" u="none" strike="noStrike" dirty="0">
                          <a:effectLst/>
                        </a:rPr>
                        <a:t>de legislação de trânsito.</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792907372"/>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3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 y="604462"/>
            <a:ext cx="9138186" cy="145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447531736"/>
              </p:ext>
            </p:extLst>
          </p:nvPr>
        </p:nvGraphicFramePr>
        <p:xfrm>
          <a:off x="1259632" y="2085244"/>
          <a:ext cx="5040560" cy="2682240"/>
        </p:xfrm>
        <a:graphic>
          <a:graphicData uri="http://schemas.openxmlformats.org/drawingml/2006/table">
            <a:tbl>
              <a:tblPr>
                <a:tableStyleId>{5C22544A-7EE6-4342-B048-85BDC9FD1C3A}</a:tableStyleId>
              </a:tblPr>
              <a:tblGrid>
                <a:gridCol w="5040560"/>
              </a:tblGrid>
              <a:tr h="1871337">
                <a:tc>
                  <a:txBody>
                    <a:bodyPr/>
                    <a:lstStyle/>
                    <a:p>
                      <a:pPr algn="just" fontAlgn="b"/>
                      <a:r>
                        <a:rPr lang="pt-BR" sz="1600" u="none" strike="noStrike" dirty="0" smtClean="0">
                          <a:effectLst/>
                        </a:rPr>
                        <a:t>4.2.6.1a     O </a:t>
                      </a:r>
                      <a:r>
                        <a:rPr lang="pt-BR" sz="1600" u="none" strike="noStrike" dirty="0">
                          <a:effectLst/>
                        </a:rPr>
                        <a:t>procedimento deve definir :  a) a aplicação do </a:t>
                      </a:r>
                      <a:r>
                        <a:rPr lang="pt-BR" sz="1600" u="none" strike="noStrike" dirty="0" err="1">
                          <a:effectLst/>
                        </a:rPr>
                        <a:t>check</a:t>
                      </a:r>
                      <a:r>
                        <a:rPr lang="pt-BR" sz="1600" u="none" strike="noStrike" dirty="0">
                          <a:effectLst/>
                        </a:rPr>
                        <a:t> antes e depois de cada operação (carga /descarga) e uma verificação aleatória de um processo. b) os critérios de aprovação do veículo, c) quem o aplica, d)  os itens a serem verificados, podendo servir-se de um formulário de inspeção veicular específico, e )  controle para evitar que veículos com defeito ou reprovados no </a:t>
                      </a:r>
                      <a:r>
                        <a:rPr lang="pt-BR" sz="1600" u="none" strike="noStrike" dirty="0" err="1">
                          <a:effectLst/>
                        </a:rPr>
                        <a:t>check</a:t>
                      </a:r>
                      <a:r>
                        <a:rPr lang="pt-BR" sz="1600" u="none" strike="noStrike" dirty="0">
                          <a:effectLst/>
                        </a:rPr>
                        <a:t> sejam carregados</a:t>
                      </a:r>
                      <a:r>
                        <a:rPr lang="pt-BR" sz="1600" u="none" strike="noStrike" dirty="0" smtClean="0">
                          <a:effectLst/>
                        </a:rPr>
                        <a:t>. </a:t>
                      </a:r>
                    </a:p>
                    <a:p>
                      <a:pPr algn="just" fontAlgn="b"/>
                      <a:endParaRPr lang="pt-BR" sz="1600" b="0" i="0" u="none" strike="noStrike" dirty="0">
                        <a:solidFill>
                          <a:srgbClr val="1F497D"/>
                        </a:solidFill>
                        <a:effectLst/>
                        <a:latin typeface="Arial"/>
                      </a:endParaRPr>
                    </a:p>
                  </a:txBody>
                  <a:tcPr marL="0" marR="0" marT="0" marB="0" anchor="b"/>
                </a:tc>
              </a:tr>
              <a:tr h="717545">
                <a:tc>
                  <a:txBody>
                    <a:bodyPr/>
                    <a:lstStyle/>
                    <a:p>
                      <a:pPr algn="just" fontAlgn="ctr"/>
                      <a:r>
                        <a:rPr lang="pt-BR" sz="1600" u="none" strike="noStrike" dirty="0" smtClean="0">
                          <a:effectLst/>
                        </a:rPr>
                        <a:t>4.2.6.1b Atribuir </a:t>
                      </a:r>
                      <a:r>
                        <a:rPr lang="pt-BR" sz="1600" u="none" strike="noStrike" dirty="0">
                          <a:effectLst/>
                        </a:rPr>
                        <a:t>um SIM se esta instrução aparecer por escrito no Manual do Motorista ou em outro documento de conhecimento dele</a:t>
                      </a:r>
                      <a:r>
                        <a:rPr lang="pt-BR" sz="1600" u="none" strike="noStrike" dirty="0" smtClean="0">
                          <a:effectLst/>
                        </a:rPr>
                        <a:t>.</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029530297"/>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42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24" y="621974"/>
            <a:ext cx="9144000" cy="204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17517482"/>
              </p:ext>
            </p:extLst>
          </p:nvPr>
        </p:nvGraphicFramePr>
        <p:xfrm>
          <a:off x="1287456" y="2800358"/>
          <a:ext cx="4968552" cy="2119526"/>
        </p:xfrm>
        <a:graphic>
          <a:graphicData uri="http://schemas.openxmlformats.org/drawingml/2006/table">
            <a:tbl>
              <a:tblPr>
                <a:tableStyleId>{5C22544A-7EE6-4342-B048-85BDC9FD1C3A}</a:tableStyleId>
              </a:tblPr>
              <a:tblGrid>
                <a:gridCol w="4968552"/>
              </a:tblGrid>
              <a:tr h="367296">
                <a:tc>
                  <a:txBody>
                    <a:bodyPr/>
                    <a:lstStyle/>
                    <a:p>
                      <a:pPr algn="just" fontAlgn="ctr"/>
                      <a:r>
                        <a:rPr lang="pt-BR" sz="1600" u="none" strike="noStrike" dirty="0" smtClean="0">
                          <a:effectLst/>
                        </a:rPr>
                        <a:t>4.2.6.2a</a:t>
                      </a:r>
                      <a:r>
                        <a:rPr lang="pt-BR" sz="1600" u="none" strike="noStrike" baseline="0" dirty="0" smtClean="0">
                          <a:effectLst/>
                        </a:rPr>
                        <a:t>     </a:t>
                      </a:r>
                      <a:r>
                        <a:rPr lang="pt-BR" sz="1600" u="none" strike="noStrike" dirty="0" smtClean="0">
                          <a:effectLst/>
                        </a:rPr>
                        <a:t>Verificação </a:t>
                      </a:r>
                      <a:r>
                        <a:rPr lang="pt-BR" sz="1600" u="none" strike="noStrike" dirty="0">
                          <a:effectLst/>
                        </a:rPr>
                        <a:t>de danos, no veículo,  que comprometam a segurança. </a:t>
                      </a:r>
                      <a:endParaRPr lang="pt-BR" sz="1600" b="0" i="0" u="none" strike="noStrike" dirty="0">
                        <a:solidFill>
                          <a:srgbClr val="1F497D"/>
                        </a:solidFill>
                        <a:effectLst/>
                        <a:latin typeface="Arial"/>
                      </a:endParaRPr>
                    </a:p>
                  </a:txBody>
                  <a:tcPr marL="0" marR="0" marT="0" marB="0" anchor="ctr"/>
                </a:tc>
              </a:tr>
              <a:tr h="393532">
                <a:tc>
                  <a:txBody>
                    <a:bodyPr/>
                    <a:lstStyle/>
                    <a:p>
                      <a:pPr algn="just" fontAlgn="ctr"/>
                      <a:r>
                        <a:rPr lang="pt-BR" sz="1600" u="none" strike="noStrike" dirty="0" smtClean="0">
                          <a:effectLst/>
                        </a:rPr>
                        <a:t>4.2.6.2b     Verificação </a:t>
                      </a:r>
                      <a:r>
                        <a:rPr lang="pt-BR" sz="1600" u="none" strike="noStrike" dirty="0">
                          <a:effectLst/>
                        </a:rPr>
                        <a:t>do nível e pressão do óleo do motor.</a:t>
                      </a:r>
                      <a:endParaRPr lang="pt-BR" sz="1600" b="0" i="0" u="none" strike="noStrike" dirty="0">
                        <a:solidFill>
                          <a:srgbClr val="1F497D"/>
                        </a:solidFill>
                        <a:effectLst/>
                        <a:latin typeface="Arial"/>
                      </a:endParaRPr>
                    </a:p>
                  </a:txBody>
                  <a:tcPr marL="0" marR="0" marT="0" marB="0" anchor="ctr"/>
                </a:tc>
              </a:tr>
              <a:tr h="393532">
                <a:tc>
                  <a:txBody>
                    <a:bodyPr/>
                    <a:lstStyle/>
                    <a:p>
                      <a:pPr algn="just" fontAlgn="ctr"/>
                      <a:r>
                        <a:rPr lang="pt-BR" sz="1600" u="none" strike="noStrike" dirty="0" smtClean="0">
                          <a:effectLst/>
                        </a:rPr>
                        <a:t>4.2.6.2c      Verificação </a:t>
                      </a:r>
                      <a:r>
                        <a:rPr lang="pt-BR" sz="1600" u="none" strike="noStrike" dirty="0">
                          <a:effectLst/>
                        </a:rPr>
                        <a:t>de teste de freios.</a:t>
                      </a:r>
                      <a:endParaRPr lang="pt-BR" sz="1600" b="0" i="0" u="none" strike="noStrike" dirty="0">
                        <a:solidFill>
                          <a:srgbClr val="1F497D"/>
                        </a:solidFill>
                        <a:effectLst/>
                        <a:latin typeface="Arial"/>
                      </a:endParaRPr>
                    </a:p>
                  </a:txBody>
                  <a:tcPr marL="0" marR="0" marT="0" marB="0" anchor="ctr"/>
                </a:tc>
              </a:tr>
              <a:tr h="503720">
                <a:tc>
                  <a:txBody>
                    <a:bodyPr/>
                    <a:lstStyle/>
                    <a:p>
                      <a:pPr algn="just" fontAlgn="ctr"/>
                      <a:r>
                        <a:rPr lang="pt-BR" sz="1600" u="none" strike="noStrike" dirty="0" smtClean="0">
                          <a:effectLst/>
                        </a:rPr>
                        <a:t>4.2.62d</a:t>
                      </a:r>
                      <a:r>
                        <a:rPr lang="pt-BR" sz="1600" u="none" strike="noStrike" baseline="0" dirty="0" smtClean="0">
                          <a:effectLst/>
                        </a:rPr>
                        <a:t>       </a:t>
                      </a:r>
                      <a:r>
                        <a:rPr lang="pt-BR" sz="1600" u="none" strike="noStrike" dirty="0" smtClean="0">
                          <a:effectLst/>
                        </a:rPr>
                        <a:t>Verificação </a:t>
                      </a:r>
                      <a:r>
                        <a:rPr lang="pt-BR" sz="1600" u="none" strike="noStrike" dirty="0">
                          <a:effectLst/>
                        </a:rPr>
                        <a:t>de profundidade de sulcos dos pneus, calibração e defeitos.</a:t>
                      </a:r>
                      <a:endParaRPr lang="pt-BR" sz="1600" b="0" i="0" u="none" strike="noStrike" dirty="0">
                        <a:solidFill>
                          <a:srgbClr val="1F497D"/>
                        </a:solidFill>
                        <a:effectLst/>
                        <a:latin typeface="Arial"/>
                      </a:endParaRPr>
                    </a:p>
                  </a:txBody>
                  <a:tcPr marL="0" marR="0" marT="0" marB="0" anchor="ctr"/>
                </a:tc>
              </a:tr>
              <a:tr h="341062">
                <a:tc>
                  <a:txBody>
                    <a:bodyPr/>
                    <a:lstStyle/>
                    <a:p>
                      <a:pPr algn="just" fontAlgn="ctr"/>
                      <a:r>
                        <a:rPr lang="pt-BR" sz="1600" u="none" strike="noStrike" dirty="0" smtClean="0">
                          <a:effectLst/>
                        </a:rPr>
                        <a:t>4.2.6.2e</a:t>
                      </a:r>
                      <a:r>
                        <a:rPr lang="pt-BR" sz="1600" u="none" strike="noStrike" baseline="0" dirty="0" smtClean="0">
                          <a:effectLst/>
                        </a:rPr>
                        <a:t>     </a:t>
                      </a:r>
                      <a:r>
                        <a:rPr lang="pt-BR" sz="1600" u="none" strike="noStrike" dirty="0" smtClean="0">
                          <a:effectLst/>
                        </a:rPr>
                        <a:t>Verificação </a:t>
                      </a:r>
                      <a:r>
                        <a:rPr lang="pt-BR" sz="1600" u="none" strike="noStrike" dirty="0">
                          <a:effectLst/>
                        </a:rPr>
                        <a:t>de funcionamento de luzes.</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60403265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52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6" y="624281"/>
            <a:ext cx="9124934" cy="42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2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76" y="1051310"/>
            <a:ext cx="9126607" cy="143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33007394"/>
              </p:ext>
            </p:extLst>
          </p:nvPr>
        </p:nvGraphicFramePr>
        <p:xfrm>
          <a:off x="1331640" y="2589941"/>
          <a:ext cx="4968552" cy="2024774"/>
        </p:xfrm>
        <a:graphic>
          <a:graphicData uri="http://schemas.openxmlformats.org/drawingml/2006/table">
            <a:tbl>
              <a:tblPr>
                <a:tableStyleId>{5C22544A-7EE6-4342-B048-85BDC9FD1C3A}</a:tableStyleId>
              </a:tblPr>
              <a:tblGrid>
                <a:gridCol w="4968552"/>
              </a:tblGrid>
              <a:tr h="491870">
                <a:tc>
                  <a:txBody>
                    <a:bodyPr/>
                    <a:lstStyle/>
                    <a:p>
                      <a:pPr algn="just" fontAlgn="ctr"/>
                      <a:r>
                        <a:rPr lang="pt-BR" sz="1600" u="none" strike="noStrike" dirty="0" smtClean="0">
                          <a:effectLst/>
                        </a:rPr>
                        <a:t>4.2.6.2f  Verificação </a:t>
                      </a:r>
                      <a:r>
                        <a:rPr lang="pt-BR" sz="1600" u="none" strike="noStrike" dirty="0">
                          <a:effectLst/>
                        </a:rPr>
                        <a:t>visual  de vazamentos , fluidos, combustível, lubrificantes.</a:t>
                      </a:r>
                      <a:endParaRPr lang="pt-BR" sz="1600" b="0" i="0" u="none" strike="noStrike" dirty="0">
                        <a:solidFill>
                          <a:srgbClr val="1F497D"/>
                        </a:solidFill>
                        <a:effectLst/>
                        <a:latin typeface="Arial"/>
                      </a:endParaRPr>
                    </a:p>
                  </a:txBody>
                  <a:tcPr marL="0" marR="0" marT="0" marB="0" anchor="ctr"/>
                </a:tc>
              </a:tr>
              <a:tr h="389397">
                <a:tc>
                  <a:txBody>
                    <a:bodyPr/>
                    <a:lstStyle/>
                    <a:p>
                      <a:pPr algn="just" fontAlgn="ctr"/>
                      <a:r>
                        <a:rPr lang="pt-BR" sz="1600" u="none" strike="noStrike" dirty="0" smtClean="0">
                          <a:effectLst/>
                        </a:rPr>
                        <a:t>4.2.6.2g  Verificação </a:t>
                      </a:r>
                      <a:r>
                        <a:rPr lang="pt-BR" sz="1600" u="none" strike="noStrike" dirty="0">
                          <a:effectLst/>
                        </a:rPr>
                        <a:t>se estão fixados e sem folgas.</a:t>
                      </a:r>
                      <a:endParaRPr lang="pt-BR" sz="1600" b="0" i="0" u="none" strike="noStrike" dirty="0">
                        <a:solidFill>
                          <a:srgbClr val="1F497D"/>
                        </a:solidFill>
                        <a:effectLst/>
                        <a:latin typeface="Arial"/>
                      </a:endParaRPr>
                    </a:p>
                  </a:txBody>
                  <a:tcPr marL="0" marR="0" marT="0" marB="0" anchor="ctr"/>
                </a:tc>
              </a:tr>
              <a:tr h="655827">
                <a:tc>
                  <a:txBody>
                    <a:bodyPr/>
                    <a:lstStyle/>
                    <a:p>
                      <a:pPr algn="just" fontAlgn="ctr"/>
                      <a:r>
                        <a:rPr lang="pt-BR" sz="1600" u="none" strike="noStrike" dirty="0" smtClean="0">
                          <a:effectLst/>
                        </a:rPr>
                        <a:t>4.2.6.2h Verificação </a:t>
                      </a:r>
                      <a:r>
                        <a:rPr lang="pt-BR" sz="1600" u="none" strike="noStrike" dirty="0">
                          <a:effectLst/>
                        </a:rPr>
                        <a:t>se estão carregados e dentro da validade, inspecionados e desobstruídos.</a:t>
                      </a:r>
                      <a:endParaRPr lang="pt-BR" sz="1600" b="0" i="0" u="none" strike="noStrike" dirty="0">
                        <a:solidFill>
                          <a:srgbClr val="1F497D"/>
                        </a:solidFill>
                        <a:effectLst/>
                        <a:latin typeface="Arial"/>
                      </a:endParaRPr>
                    </a:p>
                  </a:txBody>
                  <a:tcPr marL="0" marR="0" marT="0" marB="0" anchor="ctr"/>
                </a:tc>
              </a:tr>
              <a:tr h="461129">
                <a:tc>
                  <a:txBody>
                    <a:bodyPr/>
                    <a:lstStyle/>
                    <a:p>
                      <a:pPr algn="just" fontAlgn="ctr"/>
                      <a:r>
                        <a:rPr lang="pt-BR" sz="1600" u="none" strike="noStrike" dirty="0" smtClean="0">
                          <a:effectLst/>
                        </a:rPr>
                        <a:t>4.2.6.2i Verificação </a:t>
                      </a:r>
                      <a:r>
                        <a:rPr lang="pt-BR" sz="1600" u="none" strike="noStrike" dirty="0">
                          <a:effectLst/>
                        </a:rPr>
                        <a:t>se há referencias a </a:t>
                      </a:r>
                      <a:r>
                        <a:rPr lang="pt-BR" sz="1600" u="none" strike="noStrike" dirty="0" smtClean="0">
                          <a:effectLst/>
                        </a:rPr>
                        <a:t>atendimento </a:t>
                      </a:r>
                      <a:r>
                        <a:rPr lang="pt-BR" sz="1600" u="none" strike="noStrike" dirty="0">
                          <a:effectLst/>
                        </a:rPr>
                        <a:t>de legislação de trânsito.</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954165840"/>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63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220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53552787"/>
              </p:ext>
            </p:extLst>
          </p:nvPr>
        </p:nvGraphicFramePr>
        <p:xfrm>
          <a:off x="1259632" y="2931790"/>
          <a:ext cx="5112568" cy="2031474"/>
        </p:xfrm>
        <a:graphic>
          <a:graphicData uri="http://schemas.openxmlformats.org/drawingml/2006/table">
            <a:tbl>
              <a:tblPr>
                <a:tableStyleId>{5C22544A-7EE6-4342-B048-85BDC9FD1C3A}</a:tableStyleId>
              </a:tblPr>
              <a:tblGrid>
                <a:gridCol w="5112568"/>
              </a:tblGrid>
              <a:tr h="438840">
                <a:tc>
                  <a:txBody>
                    <a:bodyPr/>
                    <a:lstStyle/>
                    <a:p>
                      <a:pPr algn="just" fontAlgn="ctr"/>
                      <a:r>
                        <a:rPr lang="pt-BR" sz="1500" u="none" strike="noStrike" dirty="0" smtClean="0">
                          <a:effectLst/>
                        </a:rPr>
                        <a:t>4.2.7.1</a:t>
                      </a:r>
                      <a:r>
                        <a:rPr lang="pt-BR" sz="1500" u="none" strike="noStrike" baseline="0" dirty="0" smtClean="0">
                          <a:effectLst/>
                        </a:rPr>
                        <a:t>      </a:t>
                      </a:r>
                      <a:r>
                        <a:rPr lang="pt-BR" sz="1500" u="none" strike="noStrike" dirty="0" smtClean="0">
                          <a:effectLst/>
                        </a:rPr>
                        <a:t>Verificar </a:t>
                      </a:r>
                      <a:r>
                        <a:rPr lang="pt-BR" sz="1500" u="none" strike="noStrike" dirty="0">
                          <a:effectLst/>
                        </a:rPr>
                        <a:t>a existência de registros dos controles disponíveis para verificação.</a:t>
                      </a:r>
                      <a:endParaRPr lang="pt-BR" sz="1500" b="0" i="0" u="none" strike="noStrike" dirty="0">
                        <a:solidFill>
                          <a:srgbClr val="1F497D"/>
                        </a:solidFill>
                        <a:effectLst/>
                        <a:latin typeface="Arial"/>
                      </a:endParaRPr>
                    </a:p>
                  </a:txBody>
                  <a:tcPr marL="0" marR="0" marT="0" marB="0" anchor="ctr"/>
                </a:tc>
              </a:tr>
              <a:tr h="431274">
                <a:tc>
                  <a:txBody>
                    <a:bodyPr/>
                    <a:lstStyle/>
                    <a:p>
                      <a:pPr algn="just" fontAlgn="ctr"/>
                      <a:r>
                        <a:rPr lang="pt-BR" sz="1500" u="none" strike="noStrike" dirty="0" smtClean="0">
                          <a:effectLst/>
                        </a:rPr>
                        <a:t>4.2.7.1</a:t>
                      </a:r>
                      <a:r>
                        <a:rPr lang="pt-BR" sz="1500" u="none" strike="noStrike" baseline="0" dirty="0" smtClean="0">
                          <a:effectLst/>
                        </a:rPr>
                        <a:t>a    </a:t>
                      </a:r>
                      <a:r>
                        <a:rPr lang="pt-BR" sz="1500" u="none" strike="noStrike" dirty="0" smtClean="0">
                          <a:effectLst/>
                        </a:rPr>
                        <a:t>Verificar </a:t>
                      </a:r>
                      <a:r>
                        <a:rPr lang="pt-BR" sz="1500" u="none" strike="noStrike" dirty="0">
                          <a:effectLst/>
                        </a:rPr>
                        <a:t>o laudo de aferição do </a:t>
                      </a:r>
                      <a:r>
                        <a:rPr lang="pt-BR" sz="1500" u="none" strike="noStrike" dirty="0" err="1" smtClean="0">
                          <a:effectLst/>
                        </a:rPr>
                        <a:t>cronotacografo</a:t>
                      </a:r>
                      <a:r>
                        <a:rPr lang="pt-BR" sz="1500" u="none" strike="noStrike" dirty="0">
                          <a:effectLst/>
                        </a:rPr>
                        <a:t>. </a:t>
                      </a:r>
                      <a:endParaRPr lang="pt-BR" sz="1500" b="0" i="0" u="none" strike="noStrike" dirty="0">
                        <a:solidFill>
                          <a:srgbClr val="1F497D"/>
                        </a:solidFill>
                        <a:effectLst/>
                        <a:latin typeface="Arial"/>
                      </a:endParaRPr>
                    </a:p>
                  </a:txBody>
                  <a:tcPr marL="0" marR="0" marT="0" marB="0" anchor="ctr"/>
                </a:tc>
              </a:tr>
              <a:tr h="680959">
                <a:tc>
                  <a:txBody>
                    <a:bodyPr/>
                    <a:lstStyle/>
                    <a:p>
                      <a:pPr algn="just" fontAlgn="ctr"/>
                      <a:r>
                        <a:rPr lang="pt-BR" sz="1500" u="none" strike="noStrike" dirty="0" smtClean="0">
                          <a:effectLst/>
                        </a:rPr>
                        <a:t>4.2.7.2 Verificar </a:t>
                      </a:r>
                      <a:r>
                        <a:rPr lang="pt-BR" sz="1500" u="none" strike="noStrike" dirty="0">
                          <a:effectLst/>
                        </a:rPr>
                        <a:t>evidências documentais ( física ou eletrônica), ex. histórico de viagens do rastreador, diário de bordo ,  relatório de </a:t>
                      </a:r>
                      <a:r>
                        <a:rPr lang="pt-BR" sz="1500" u="none" strike="noStrike" dirty="0" err="1" smtClean="0">
                          <a:effectLst/>
                        </a:rPr>
                        <a:t>cronotacografo</a:t>
                      </a:r>
                      <a:r>
                        <a:rPr lang="pt-BR" sz="1500" u="none" strike="noStrike" dirty="0" smtClean="0">
                          <a:effectLst/>
                        </a:rPr>
                        <a:t> </a:t>
                      </a:r>
                      <a:r>
                        <a:rPr lang="pt-BR" sz="1500" u="none" strike="noStrike" dirty="0">
                          <a:effectLst/>
                        </a:rPr>
                        <a:t>(diagrama ou </a:t>
                      </a:r>
                      <a:r>
                        <a:rPr lang="pt-BR" sz="1500" u="none" strike="noStrike" dirty="0" smtClean="0">
                          <a:effectLst/>
                        </a:rPr>
                        <a:t>eletrônico</a:t>
                      </a:r>
                      <a:r>
                        <a:rPr lang="pt-BR" sz="1500" u="none" strike="noStrike" dirty="0">
                          <a:effectLst/>
                        </a:rPr>
                        <a:t>), telemetria.</a:t>
                      </a:r>
                      <a:endParaRPr lang="pt-BR" sz="1500" b="0" i="0" u="none" strike="noStrike" dirty="0">
                        <a:solidFill>
                          <a:srgbClr val="1F497D"/>
                        </a:solidFill>
                        <a:effectLst/>
                        <a:latin typeface="Arial"/>
                      </a:endParaRPr>
                    </a:p>
                  </a:txBody>
                  <a:tcPr marL="0" marR="0" marT="0" marB="0" anchor="ctr"/>
                </a:tc>
              </a:tr>
              <a:tr h="435813">
                <a:tc>
                  <a:txBody>
                    <a:bodyPr/>
                    <a:lstStyle/>
                    <a:p>
                      <a:pPr algn="just" fontAlgn="ctr"/>
                      <a:r>
                        <a:rPr lang="pt-BR" sz="1500" u="none" strike="noStrike" dirty="0" smtClean="0">
                          <a:effectLst/>
                        </a:rPr>
                        <a:t>4.2.7.3 Verificar </a:t>
                      </a:r>
                      <a:r>
                        <a:rPr lang="pt-BR" sz="1500" u="none" strike="noStrike" dirty="0">
                          <a:effectLst/>
                        </a:rPr>
                        <a:t>o cumprimento da legislação pertinente ou acordo existente, por meio dos controles.</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695564326"/>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73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 y="591887"/>
            <a:ext cx="9144000" cy="197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739571013"/>
              </p:ext>
            </p:extLst>
          </p:nvPr>
        </p:nvGraphicFramePr>
        <p:xfrm>
          <a:off x="1259632" y="2643759"/>
          <a:ext cx="5112568" cy="2215166"/>
        </p:xfrm>
        <a:graphic>
          <a:graphicData uri="http://schemas.openxmlformats.org/drawingml/2006/table">
            <a:tbl>
              <a:tblPr>
                <a:tableStyleId>{5C22544A-7EE6-4342-B048-85BDC9FD1C3A}</a:tableStyleId>
              </a:tblPr>
              <a:tblGrid>
                <a:gridCol w="5112568"/>
              </a:tblGrid>
              <a:tr h="525001">
                <a:tc>
                  <a:txBody>
                    <a:bodyPr/>
                    <a:lstStyle/>
                    <a:p>
                      <a:pPr algn="just" fontAlgn="ctr"/>
                      <a:r>
                        <a:rPr lang="pt-BR" sz="1500" u="none" strike="noStrike" dirty="0" smtClean="0">
                          <a:effectLst/>
                        </a:rPr>
                        <a:t>4.2.8.1   Verificar </a:t>
                      </a:r>
                      <a:r>
                        <a:rPr lang="pt-BR" sz="1500" u="none" strike="noStrike" dirty="0">
                          <a:effectLst/>
                        </a:rPr>
                        <a:t>a existência de registros dos controles disponíveis para verificação.</a:t>
                      </a:r>
                      <a:endParaRPr lang="pt-BR" sz="1500" b="0" i="0" u="none" strike="noStrike" dirty="0">
                        <a:solidFill>
                          <a:srgbClr val="1F497D"/>
                        </a:solidFill>
                        <a:effectLst/>
                        <a:latin typeface="Arial"/>
                      </a:endParaRPr>
                    </a:p>
                  </a:txBody>
                  <a:tcPr marL="0" marR="0" marT="0" marB="0" anchor="ctr"/>
                </a:tc>
              </a:tr>
              <a:tr h="423388">
                <a:tc>
                  <a:txBody>
                    <a:bodyPr/>
                    <a:lstStyle/>
                    <a:p>
                      <a:pPr algn="just" fontAlgn="ctr"/>
                      <a:r>
                        <a:rPr lang="pt-BR" sz="1500" u="none" strike="noStrike" dirty="0" smtClean="0">
                          <a:effectLst/>
                        </a:rPr>
                        <a:t>4.2.8.2    Verificar </a:t>
                      </a:r>
                      <a:r>
                        <a:rPr lang="pt-BR" sz="1500" u="none" strike="noStrike" dirty="0">
                          <a:effectLst/>
                        </a:rPr>
                        <a:t>o laudo de aferição do </a:t>
                      </a:r>
                      <a:r>
                        <a:rPr lang="pt-BR" sz="1500" u="none" strike="noStrike" dirty="0" err="1" smtClean="0">
                          <a:effectLst/>
                        </a:rPr>
                        <a:t>cronotacografo</a:t>
                      </a:r>
                      <a:r>
                        <a:rPr lang="pt-BR" sz="1500" u="none" strike="noStrike" dirty="0">
                          <a:effectLst/>
                        </a:rPr>
                        <a:t>. </a:t>
                      </a:r>
                      <a:endParaRPr lang="pt-BR" sz="1500" b="0" i="0" u="none" strike="noStrike" dirty="0">
                        <a:solidFill>
                          <a:srgbClr val="1F497D"/>
                        </a:solidFill>
                        <a:effectLst/>
                        <a:latin typeface="Arial"/>
                      </a:endParaRPr>
                    </a:p>
                  </a:txBody>
                  <a:tcPr marL="0" marR="0" marT="0" marB="0" anchor="ctr"/>
                </a:tc>
              </a:tr>
              <a:tr h="779034">
                <a:tc>
                  <a:txBody>
                    <a:bodyPr/>
                    <a:lstStyle/>
                    <a:p>
                      <a:pPr algn="just" fontAlgn="ctr"/>
                      <a:r>
                        <a:rPr lang="pt-BR" sz="1500" u="none" strike="noStrike" dirty="0" smtClean="0">
                          <a:effectLst/>
                        </a:rPr>
                        <a:t>4.2.8.3    Verificar </a:t>
                      </a:r>
                      <a:r>
                        <a:rPr lang="pt-BR" sz="1500" u="none" strike="noStrike" dirty="0">
                          <a:effectLst/>
                        </a:rPr>
                        <a:t>evidências documentais ( física ou eletrônica), ex. histórico de viagens do rastreador, diário de bordo ,  relatório de </a:t>
                      </a:r>
                      <a:r>
                        <a:rPr lang="pt-BR" sz="1500" u="none" strike="noStrike" dirty="0" err="1" smtClean="0">
                          <a:effectLst/>
                        </a:rPr>
                        <a:t>cronotacografo</a:t>
                      </a:r>
                      <a:r>
                        <a:rPr lang="pt-BR" sz="1500" u="none" strike="noStrike" dirty="0" smtClean="0">
                          <a:effectLst/>
                        </a:rPr>
                        <a:t> </a:t>
                      </a:r>
                      <a:r>
                        <a:rPr lang="pt-BR" sz="1500" u="none" strike="noStrike" dirty="0">
                          <a:effectLst/>
                        </a:rPr>
                        <a:t>(diagrama ou </a:t>
                      </a:r>
                      <a:r>
                        <a:rPr lang="pt-BR" sz="1500" u="none" strike="noStrike" dirty="0" smtClean="0">
                          <a:effectLst/>
                        </a:rPr>
                        <a:t>eletrônico</a:t>
                      </a:r>
                      <a:r>
                        <a:rPr lang="pt-BR" sz="1500" u="none" strike="noStrike" dirty="0">
                          <a:effectLst/>
                        </a:rPr>
                        <a:t>), telemetria.</a:t>
                      </a:r>
                      <a:endParaRPr lang="pt-BR" sz="1500" b="0" i="0" u="none" strike="noStrike" dirty="0">
                        <a:solidFill>
                          <a:srgbClr val="1F497D"/>
                        </a:solidFill>
                        <a:effectLst/>
                        <a:latin typeface="Arial"/>
                      </a:endParaRPr>
                    </a:p>
                  </a:txBody>
                  <a:tcPr marL="0" marR="0" marT="0" marB="0" anchor="ctr"/>
                </a:tc>
              </a:tr>
              <a:tr h="487743">
                <a:tc>
                  <a:txBody>
                    <a:bodyPr/>
                    <a:lstStyle/>
                    <a:p>
                      <a:pPr algn="just" fontAlgn="ctr"/>
                      <a:r>
                        <a:rPr lang="pt-BR" sz="1500" u="none" strike="noStrike" dirty="0" smtClean="0">
                          <a:effectLst/>
                        </a:rPr>
                        <a:t>4.2.8.4 Verificar </a:t>
                      </a:r>
                      <a:r>
                        <a:rPr lang="pt-BR" sz="1500" u="none" strike="noStrike" dirty="0">
                          <a:effectLst/>
                        </a:rPr>
                        <a:t>o cumprimento da legislação pertinente ou acordo existente, por meio dos controles.</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902747453"/>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83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180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098748959"/>
              </p:ext>
            </p:extLst>
          </p:nvPr>
        </p:nvGraphicFramePr>
        <p:xfrm>
          <a:off x="1259633" y="2533625"/>
          <a:ext cx="4536504" cy="1676400"/>
        </p:xfrm>
        <a:graphic>
          <a:graphicData uri="http://schemas.openxmlformats.org/drawingml/2006/table">
            <a:tbl>
              <a:tblPr>
                <a:tableStyleId>{5C22544A-7EE6-4342-B048-85BDC9FD1C3A}</a:tableStyleId>
              </a:tblPr>
              <a:tblGrid>
                <a:gridCol w="4536504"/>
              </a:tblGrid>
              <a:tr h="457200">
                <a:tc>
                  <a:txBody>
                    <a:bodyPr/>
                    <a:lstStyle/>
                    <a:p>
                      <a:pPr algn="just" fontAlgn="ctr"/>
                      <a:r>
                        <a:rPr lang="pt-BR" sz="1600" u="none" strike="noStrike" dirty="0" smtClean="0">
                          <a:effectLst/>
                        </a:rPr>
                        <a:t>4.2.9.1 Buscar </a:t>
                      </a:r>
                      <a:r>
                        <a:rPr lang="pt-BR" sz="1600" u="none" strike="noStrike" dirty="0">
                          <a:effectLst/>
                        </a:rPr>
                        <a:t>evidências escritas ou eletrônicas.</a:t>
                      </a:r>
                      <a:endParaRPr lang="pt-BR" sz="1600" b="0" i="0" u="none" strike="noStrike" dirty="0">
                        <a:solidFill>
                          <a:srgbClr val="1F497D"/>
                        </a:solidFill>
                        <a:effectLst/>
                        <a:latin typeface="Arial"/>
                      </a:endParaRPr>
                    </a:p>
                  </a:txBody>
                  <a:tcPr marL="0" marR="0" marT="0" marB="0" anchor="ctr"/>
                </a:tc>
              </a:tr>
              <a:tr h="685800">
                <a:tc>
                  <a:txBody>
                    <a:bodyPr/>
                    <a:lstStyle/>
                    <a:p>
                      <a:pPr algn="just" fontAlgn="ctr"/>
                      <a:r>
                        <a:rPr lang="pt-BR" sz="1600" u="none" strike="noStrike" dirty="0" smtClean="0">
                          <a:effectLst/>
                        </a:rPr>
                        <a:t>4.2.9.2 Para </a:t>
                      </a:r>
                      <a:r>
                        <a:rPr lang="pt-BR" sz="1600" u="none" strike="noStrike" dirty="0">
                          <a:effectLst/>
                        </a:rPr>
                        <a:t>atribuição de um SIM a lista de conferência deve apenas incluir detalhes específicos à entrega que está sendo feita e que não sejam cobertas por outras instruções. Se a questão 4.2.9.1 receber um  NÃO esta também deverá receber um NÃO.</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398109789"/>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93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5526"/>
            <a:ext cx="91440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00414848"/>
              </p:ext>
            </p:extLst>
          </p:nvPr>
        </p:nvGraphicFramePr>
        <p:xfrm>
          <a:off x="251520" y="2689828"/>
          <a:ext cx="8712968" cy="2228850"/>
        </p:xfrm>
        <a:graphic>
          <a:graphicData uri="http://schemas.openxmlformats.org/drawingml/2006/table">
            <a:tbl>
              <a:tblPr>
                <a:tableStyleId>{5C22544A-7EE6-4342-B048-85BDC9FD1C3A}</a:tableStyleId>
              </a:tblPr>
              <a:tblGrid>
                <a:gridCol w="8712968"/>
              </a:tblGrid>
              <a:tr h="828675">
                <a:tc>
                  <a:txBody>
                    <a:bodyPr/>
                    <a:lstStyle/>
                    <a:p>
                      <a:pPr algn="just" fontAlgn="ctr"/>
                      <a:r>
                        <a:rPr lang="pt-BR" sz="1600" u="none" strike="noStrike" dirty="0" smtClean="0">
                          <a:effectLst/>
                        </a:rPr>
                        <a:t>4.3.1.1a    Escolher aleatoriamente </a:t>
                      </a:r>
                      <a:r>
                        <a:rPr lang="pt-BR" sz="1600" u="none" strike="noStrike" dirty="0">
                          <a:effectLst/>
                        </a:rPr>
                        <a:t>diversas entregas. Pontuar  a cada item registrado adequadamente para cada entrega. A identificação do pedido deve estar na ordem de coleta ou nota fiscal. Quando não houver número de pedido do cliente os registros devem ser aceitos sem número de pedido.</a:t>
                      </a:r>
                      <a:endParaRPr lang="pt-BR" sz="1600" b="0" i="0" u="none" strike="noStrike" dirty="0">
                        <a:solidFill>
                          <a:srgbClr val="1F497D"/>
                        </a:solidFill>
                        <a:effectLst/>
                        <a:latin typeface="Arial"/>
                      </a:endParaRPr>
                    </a:p>
                  </a:txBody>
                  <a:tcPr marL="0" marR="0" marT="0" marB="0" anchor="ctr"/>
                </a:tc>
              </a:tr>
              <a:tr h="664369">
                <a:tc>
                  <a:txBody>
                    <a:bodyPr/>
                    <a:lstStyle/>
                    <a:p>
                      <a:pPr algn="just" fontAlgn="ctr"/>
                      <a:r>
                        <a:rPr lang="pt-BR" sz="1600" u="none" strike="noStrike" dirty="0" smtClean="0">
                          <a:effectLst/>
                        </a:rPr>
                        <a:t>4.3.1.1b</a:t>
                      </a:r>
                      <a:r>
                        <a:rPr lang="pt-BR" sz="1600" u="none" strike="noStrike" baseline="0" dirty="0" smtClean="0">
                          <a:effectLst/>
                        </a:rPr>
                        <a:t>     </a:t>
                      </a:r>
                      <a:r>
                        <a:rPr lang="pt-BR" sz="1600" u="none" strike="noStrike" dirty="0" smtClean="0">
                          <a:effectLst/>
                        </a:rPr>
                        <a:t>Verificar </a:t>
                      </a:r>
                      <a:r>
                        <a:rPr lang="pt-BR" sz="1600" u="none" strike="noStrike" dirty="0">
                          <a:effectLst/>
                        </a:rPr>
                        <a:t>se as placas dos veículos/equipamentos são mencionados nos documentos de transporte, pedir amostra aleatória.</a:t>
                      </a:r>
                      <a:endParaRPr lang="pt-BR" sz="1600" b="0" i="0" u="none" strike="noStrike" dirty="0">
                        <a:solidFill>
                          <a:srgbClr val="1F497D"/>
                        </a:solidFill>
                        <a:effectLst/>
                        <a:latin typeface="Arial"/>
                      </a:endParaRPr>
                    </a:p>
                  </a:txBody>
                  <a:tcPr marL="0" marR="0" marT="0" marB="0" anchor="ctr"/>
                </a:tc>
              </a:tr>
              <a:tr h="342900">
                <a:tc>
                  <a:txBody>
                    <a:bodyPr/>
                    <a:lstStyle/>
                    <a:p>
                      <a:pPr algn="just" fontAlgn="ctr"/>
                      <a:r>
                        <a:rPr lang="pt-BR" sz="1600" u="none" strike="noStrike" dirty="0" smtClean="0">
                          <a:effectLst/>
                        </a:rPr>
                        <a:t>4.3.1.1c</a:t>
                      </a:r>
                      <a:r>
                        <a:rPr lang="pt-BR" sz="1600" u="none" strike="noStrike" baseline="0" dirty="0" smtClean="0">
                          <a:effectLst/>
                        </a:rPr>
                        <a:t>       </a:t>
                      </a:r>
                      <a:r>
                        <a:rPr lang="pt-BR" sz="1600" u="none" strike="noStrike" dirty="0" smtClean="0">
                          <a:effectLst/>
                        </a:rPr>
                        <a:t>Verificar </a:t>
                      </a:r>
                      <a:r>
                        <a:rPr lang="pt-BR" sz="1600" u="none" strike="noStrike" dirty="0">
                          <a:effectLst/>
                        </a:rPr>
                        <a:t>no pedido de programação ou na Ordem de coleta.</a:t>
                      </a:r>
                      <a:endParaRPr lang="pt-BR" sz="1600" b="0" i="0" u="none" strike="noStrike" dirty="0">
                        <a:solidFill>
                          <a:srgbClr val="1F497D"/>
                        </a:solidFill>
                        <a:effectLst/>
                        <a:latin typeface="Arial"/>
                      </a:endParaRPr>
                    </a:p>
                  </a:txBody>
                  <a:tcPr marL="0" marR="0" marT="0" marB="0" anchor="ctr"/>
                </a:tc>
              </a:tr>
              <a:tr h="392906">
                <a:tc>
                  <a:txBody>
                    <a:bodyPr/>
                    <a:lstStyle/>
                    <a:p>
                      <a:pPr algn="just" fontAlgn="ctr"/>
                      <a:r>
                        <a:rPr lang="pt-BR" sz="1600" u="none" strike="noStrike" dirty="0" smtClean="0">
                          <a:effectLst/>
                        </a:rPr>
                        <a:t>4.3.1.1d      Verificar </a:t>
                      </a:r>
                      <a:r>
                        <a:rPr lang="pt-BR" sz="1600" u="none" strike="noStrike" dirty="0">
                          <a:effectLst/>
                        </a:rPr>
                        <a:t>na Ordem de coleta ou no documento fiscal de transporte.</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635309910"/>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304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 y="621974"/>
            <a:ext cx="909919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24257669"/>
              </p:ext>
            </p:extLst>
          </p:nvPr>
        </p:nvGraphicFramePr>
        <p:xfrm>
          <a:off x="1184541" y="2211710"/>
          <a:ext cx="5115651" cy="2437535"/>
        </p:xfrm>
        <a:graphic>
          <a:graphicData uri="http://schemas.openxmlformats.org/drawingml/2006/table">
            <a:tbl>
              <a:tblPr>
                <a:tableStyleId>{5C22544A-7EE6-4342-B048-85BDC9FD1C3A}</a:tableStyleId>
              </a:tblPr>
              <a:tblGrid>
                <a:gridCol w="5115651"/>
              </a:tblGrid>
              <a:tr h="1004861">
                <a:tc>
                  <a:txBody>
                    <a:bodyPr/>
                    <a:lstStyle/>
                    <a:p>
                      <a:pPr algn="just" fontAlgn="ctr"/>
                      <a:r>
                        <a:rPr lang="pt-BR" sz="1400" u="none" strike="noStrike" dirty="0" smtClean="0">
                          <a:effectLst/>
                        </a:rPr>
                        <a:t>4.3.1.1e Verificar </a:t>
                      </a:r>
                      <a:r>
                        <a:rPr lang="pt-BR" sz="1400" u="none" strike="noStrike" dirty="0">
                          <a:effectLst/>
                        </a:rPr>
                        <a:t>na Ordem de Coleta e Conhecimento de Transporte eletrônico e  Documento de Auxiliar do Conhecimento de Transporte </a:t>
                      </a:r>
                      <a:r>
                        <a:rPr lang="pt-BR" sz="1400" u="none" strike="noStrike" dirty="0" smtClean="0">
                          <a:effectLst/>
                        </a:rPr>
                        <a:t>Eletrônico</a:t>
                      </a:r>
                      <a:r>
                        <a:rPr lang="pt-BR" sz="1400" u="none" strike="noStrike" dirty="0">
                          <a:effectLst/>
                        </a:rPr>
                        <a:t>, assinados e datados.</a:t>
                      </a:r>
                      <a:endParaRPr lang="pt-BR" sz="1400" b="0" i="0" u="none" strike="noStrike" dirty="0">
                        <a:solidFill>
                          <a:srgbClr val="1F497D"/>
                        </a:solidFill>
                        <a:effectLst/>
                        <a:latin typeface="Arial"/>
                      </a:endParaRPr>
                    </a:p>
                  </a:txBody>
                  <a:tcPr marL="0" marR="0" marT="0" marB="0" anchor="ctr"/>
                </a:tc>
              </a:tr>
              <a:tr h="477558">
                <a:tc>
                  <a:txBody>
                    <a:bodyPr/>
                    <a:lstStyle/>
                    <a:p>
                      <a:pPr algn="just" fontAlgn="ctr"/>
                      <a:r>
                        <a:rPr lang="pt-BR" sz="1400" u="none" strike="noStrike" dirty="0" smtClean="0">
                          <a:effectLst/>
                        </a:rPr>
                        <a:t>4.3.1.1f Verificar </a:t>
                      </a:r>
                      <a:r>
                        <a:rPr lang="pt-BR" sz="1400" u="none" strike="noStrike" dirty="0">
                          <a:effectLst/>
                        </a:rPr>
                        <a:t>no pedido de programação , acordo, contrato de prestação de serviços</a:t>
                      </a:r>
                      <a:endParaRPr lang="pt-BR" sz="1400" b="0" i="0" u="none" strike="noStrike" dirty="0">
                        <a:solidFill>
                          <a:srgbClr val="1F497D"/>
                        </a:solidFill>
                        <a:effectLst/>
                        <a:latin typeface="Arial"/>
                      </a:endParaRPr>
                    </a:p>
                  </a:txBody>
                  <a:tcPr marL="0" marR="0" marT="0" marB="0" anchor="ctr"/>
                </a:tc>
              </a:tr>
              <a:tr h="477558">
                <a:tc>
                  <a:txBody>
                    <a:bodyPr/>
                    <a:lstStyle/>
                    <a:p>
                      <a:pPr algn="just" fontAlgn="ctr"/>
                      <a:r>
                        <a:rPr lang="pt-BR" sz="1400" u="none" strike="noStrike" dirty="0" smtClean="0">
                          <a:effectLst/>
                        </a:rPr>
                        <a:t>4.3.1.1g</a:t>
                      </a:r>
                      <a:r>
                        <a:rPr lang="pt-BR" sz="1400" u="none" strike="noStrike" baseline="0" dirty="0" smtClean="0">
                          <a:effectLst/>
                        </a:rPr>
                        <a:t> </a:t>
                      </a:r>
                      <a:r>
                        <a:rPr lang="pt-BR" sz="1400" u="none" strike="noStrike" dirty="0" smtClean="0">
                          <a:effectLst/>
                        </a:rPr>
                        <a:t>Verificar </a:t>
                      </a:r>
                      <a:r>
                        <a:rPr lang="pt-BR" sz="1400" u="none" strike="noStrike" dirty="0">
                          <a:effectLst/>
                        </a:rPr>
                        <a:t>na Ordem de coleta ou no documento fiscal de transporte.</a:t>
                      </a:r>
                      <a:endParaRPr lang="pt-BR" sz="1400" b="0" i="0" u="none" strike="noStrike" dirty="0">
                        <a:solidFill>
                          <a:srgbClr val="1F497D"/>
                        </a:solidFill>
                        <a:effectLst/>
                        <a:latin typeface="Arial"/>
                      </a:endParaRPr>
                    </a:p>
                  </a:txBody>
                  <a:tcPr marL="0" marR="0" marT="0" marB="0" anchor="ctr"/>
                </a:tc>
              </a:tr>
              <a:tr h="477558">
                <a:tc>
                  <a:txBody>
                    <a:bodyPr/>
                    <a:lstStyle/>
                    <a:p>
                      <a:pPr algn="just" fontAlgn="ctr"/>
                      <a:r>
                        <a:rPr lang="pt-BR" sz="1400" u="none" strike="noStrike" dirty="0" smtClean="0">
                          <a:effectLst/>
                        </a:rPr>
                        <a:t>4.3.1.1h</a:t>
                      </a:r>
                      <a:r>
                        <a:rPr lang="pt-BR" sz="1400" u="none" strike="noStrike" baseline="0" dirty="0" smtClean="0">
                          <a:effectLst/>
                        </a:rPr>
                        <a:t>  </a:t>
                      </a:r>
                      <a:r>
                        <a:rPr lang="pt-BR" sz="1400" u="none" strike="noStrike" dirty="0" smtClean="0">
                          <a:effectLst/>
                        </a:rPr>
                        <a:t>Verificar </a:t>
                      </a:r>
                      <a:r>
                        <a:rPr lang="pt-BR" sz="1400" u="none" strike="noStrike" dirty="0">
                          <a:effectLst/>
                        </a:rPr>
                        <a:t>no comprovante de entrega  assinado sem ressalvas.</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36548696"/>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 y="608680"/>
            <a:ext cx="9138186" cy="38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 y="987574"/>
            <a:ext cx="9138186" cy="167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559348890"/>
              </p:ext>
            </p:extLst>
          </p:nvPr>
        </p:nvGraphicFramePr>
        <p:xfrm>
          <a:off x="1331640" y="2694161"/>
          <a:ext cx="5541533" cy="2259503"/>
        </p:xfrm>
        <a:graphic>
          <a:graphicData uri="http://schemas.openxmlformats.org/drawingml/2006/table">
            <a:tbl>
              <a:tblPr>
                <a:tableStyleId>{5C22544A-7EE6-4342-B048-85BDC9FD1C3A}</a:tableStyleId>
              </a:tblPr>
              <a:tblGrid>
                <a:gridCol w="5541533"/>
              </a:tblGrid>
              <a:tr h="430866">
                <a:tc>
                  <a:txBody>
                    <a:bodyPr/>
                    <a:lstStyle/>
                    <a:p>
                      <a:pPr algn="just" fontAlgn="ctr"/>
                      <a:r>
                        <a:rPr lang="pt-BR" sz="1500" u="none" strike="noStrike" dirty="0" smtClean="0">
                          <a:effectLst/>
                        </a:rPr>
                        <a:t>4.3.1.1.i   Verificar </a:t>
                      </a:r>
                      <a:r>
                        <a:rPr lang="pt-BR" sz="1500" u="none" strike="noStrike" dirty="0">
                          <a:effectLst/>
                        </a:rPr>
                        <a:t>como são feitos os registros das rotas planejadas e utilizadas.</a:t>
                      </a:r>
                      <a:endParaRPr lang="pt-BR" sz="1500" b="0" i="0" u="none" strike="noStrike" dirty="0">
                        <a:solidFill>
                          <a:srgbClr val="1F497D"/>
                        </a:solidFill>
                        <a:effectLst/>
                        <a:latin typeface="Arial"/>
                      </a:endParaRPr>
                    </a:p>
                  </a:txBody>
                  <a:tcPr marL="0" marR="0" marT="0" marB="0" anchor="ctr"/>
                </a:tc>
              </a:tr>
              <a:tr h="449201">
                <a:tc>
                  <a:txBody>
                    <a:bodyPr/>
                    <a:lstStyle/>
                    <a:p>
                      <a:pPr algn="just" fontAlgn="ctr"/>
                      <a:r>
                        <a:rPr lang="pt-BR" sz="1500" u="none" strike="noStrike" dirty="0" smtClean="0">
                          <a:effectLst/>
                        </a:rPr>
                        <a:t>4.3.1.1j</a:t>
                      </a:r>
                      <a:r>
                        <a:rPr lang="pt-BR" sz="1500" u="none" strike="noStrike" baseline="0" dirty="0" smtClean="0">
                          <a:effectLst/>
                        </a:rPr>
                        <a:t>       </a:t>
                      </a:r>
                      <a:r>
                        <a:rPr lang="pt-BR" sz="1500" u="none" strike="noStrike" dirty="0" smtClean="0">
                          <a:effectLst/>
                        </a:rPr>
                        <a:t>Verificar </a:t>
                      </a:r>
                      <a:r>
                        <a:rPr lang="pt-BR" sz="1500" u="none" strike="noStrike" dirty="0">
                          <a:effectLst/>
                        </a:rPr>
                        <a:t>registros de limpeza utilizados.</a:t>
                      </a:r>
                      <a:endParaRPr lang="pt-BR" sz="1500" b="0" i="0" u="none" strike="noStrike" dirty="0">
                        <a:solidFill>
                          <a:srgbClr val="1F497D"/>
                        </a:solidFill>
                        <a:effectLst/>
                        <a:latin typeface="Arial"/>
                      </a:endParaRPr>
                    </a:p>
                  </a:txBody>
                  <a:tcPr marL="0" marR="0" marT="0" marB="0" anchor="ctr"/>
                </a:tc>
              </a:tr>
              <a:tr h="528040">
                <a:tc>
                  <a:txBody>
                    <a:bodyPr/>
                    <a:lstStyle/>
                    <a:p>
                      <a:pPr algn="just" fontAlgn="ctr"/>
                      <a:r>
                        <a:rPr lang="pt-BR" sz="1500" u="none" strike="noStrike" dirty="0" smtClean="0">
                          <a:effectLst/>
                        </a:rPr>
                        <a:t>4.3.1.1k</a:t>
                      </a:r>
                      <a:r>
                        <a:rPr lang="pt-BR" sz="1500" u="none" strike="noStrike" baseline="0" dirty="0" smtClean="0">
                          <a:effectLst/>
                        </a:rPr>
                        <a:t>   </a:t>
                      </a:r>
                      <a:r>
                        <a:rPr lang="pt-BR" sz="1500" u="none" strike="noStrike" dirty="0" smtClean="0">
                          <a:effectLst/>
                        </a:rPr>
                        <a:t>Verificar  </a:t>
                      </a:r>
                      <a:r>
                        <a:rPr lang="pt-BR" sz="1500" u="none" strike="noStrike" dirty="0">
                          <a:effectLst/>
                        </a:rPr>
                        <a:t>Certificados de Descontaminação, conforme amostragem da tabela de dimensionamento.</a:t>
                      </a:r>
                      <a:endParaRPr lang="pt-BR" sz="1500" b="0" i="0" u="none" strike="noStrike" dirty="0">
                        <a:solidFill>
                          <a:srgbClr val="1F497D"/>
                        </a:solidFill>
                        <a:effectLst/>
                        <a:latin typeface="Arial"/>
                      </a:endParaRPr>
                    </a:p>
                  </a:txBody>
                  <a:tcPr marL="0" marR="0" marT="0" marB="0" anchor="ctr"/>
                </a:tc>
              </a:tr>
              <a:tr h="385029">
                <a:tc>
                  <a:txBody>
                    <a:bodyPr/>
                    <a:lstStyle/>
                    <a:p>
                      <a:pPr algn="just" fontAlgn="ctr"/>
                      <a:r>
                        <a:rPr lang="pt-BR" sz="1500" u="none" strike="noStrike" dirty="0" smtClean="0">
                          <a:effectLst/>
                        </a:rPr>
                        <a:t>4.3.1.1l    Verificar </a:t>
                      </a:r>
                      <a:r>
                        <a:rPr lang="pt-BR" sz="1500" u="none" strike="noStrike" dirty="0">
                          <a:effectLst/>
                        </a:rPr>
                        <a:t>se consta no </a:t>
                      </a:r>
                      <a:r>
                        <a:rPr lang="pt-BR" sz="1500" u="none" strike="noStrike" dirty="0" err="1">
                          <a:effectLst/>
                        </a:rPr>
                        <a:t>Check</a:t>
                      </a:r>
                      <a:r>
                        <a:rPr lang="pt-BR" sz="1500" u="none" strike="noStrike" dirty="0">
                          <a:effectLst/>
                        </a:rPr>
                        <a:t> </a:t>
                      </a:r>
                      <a:r>
                        <a:rPr lang="pt-BR" sz="1500" u="none" strike="noStrike" dirty="0" err="1">
                          <a:effectLst/>
                        </a:rPr>
                        <a:t>list</a:t>
                      </a:r>
                      <a:endParaRPr lang="pt-BR" sz="1500" b="0" i="0" u="none" strike="noStrike" dirty="0">
                        <a:solidFill>
                          <a:srgbClr val="1F497D"/>
                        </a:solidFill>
                        <a:effectLst/>
                        <a:latin typeface="Arial"/>
                      </a:endParaRPr>
                    </a:p>
                  </a:txBody>
                  <a:tcPr marL="0" marR="0" marT="0" marB="0" anchor="ctr"/>
                </a:tc>
              </a:tr>
              <a:tr h="440033">
                <a:tc>
                  <a:txBody>
                    <a:bodyPr/>
                    <a:lstStyle/>
                    <a:p>
                      <a:pPr algn="just" fontAlgn="ctr"/>
                      <a:r>
                        <a:rPr lang="pt-BR" sz="1500" u="none" strike="noStrike" dirty="0" smtClean="0">
                          <a:effectLst/>
                        </a:rPr>
                        <a:t>4.3.1.1.m Verificar </a:t>
                      </a:r>
                      <a:r>
                        <a:rPr lang="pt-BR" sz="1500" u="none" strike="noStrike" dirty="0">
                          <a:effectLst/>
                        </a:rPr>
                        <a:t>se consta no </a:t>
                      </a:r>
                      <a:r>
                        <a:rPr lang="pt-BR" sz="1500" u="none" strike="noStrike" dirty="0" err="1">
                          <a:effectLst/>
                        </a:rPr>
                        <a:t>Check</a:t>
                      </a:r>
                      <a:r>
                        <a:rPr lang="pt-BR" sz="1500" u="none" strike="noStrike" dirty="0">
                          <a:effectLst/>
                        </a:rPr>
                        <a:t> </a:t>
                      </a:r>
                      <a:r>
                        <a:rPr lang="pt-BR" sz="1500" u="none" strike="noStrike" dirty="0" err="1">
                          <a:effectLst/>
                        </a:rPr>
                        <a:t>list</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498629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CaixaDeTexto 1"/>
          <p:cNvSpPr txBox="1">
            <a:spLocks noChangeArrowheads="1"/>
          </p:cNvSpPr>
          <p:nvPr/>
        </p:nvSpPr>
        <p:spPr bwMode="auto">
          <a:xfrm>
            <a:off x="323528" y="1369732"/>
            <a:ext cx="8496622"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just">
              <a:lnSpc>
                <a:spcPts val="2563"/>
              </a:lnSpc>
            </a:pPr>
            <a:r>
              <a:rPr lang="pt-BR" sz="1800" b="0" dirty="0" smtClean="0">
                <a:solidFill>
                  <a:schemeClr val="tx2">
                    <a:lumMod val="50000"/>
                  </a:schemeClr>
                </a:solidFill>
              </a:rPr>
              <a:t>“ container </a:t>
            </a:r>
            <a:r>
              <a:rPr lang="pt-BR" sz="1800" b="0" dirty="0">
                <a:solidFill>
                  <a:schemeClr val="tx2">
                    <a:lumMod val="50000"/>
                  </a:schemeClr>
                </a:solidFill>
              </a:rPr>
              <a:t>: equipamento veicular removível destinado a conter a carga com segurança, permitindo fácil carregamento e descarregamento, projetado de acordo com padrões internacionais, para ser durável e suportar uso repetitivo e de forma a facilitar sua fixação e movimentação mecânica entre diferentes modalidades de transporte ( veículos rodoviários de cargas, vagões ferroviários , embarcações, navios e aeronaves). </a:t>
            </a:r>
            <a:r>
              <a:rPr lang="pt-BR" sz="1800" b="0" dirty="0" smtClean="0">
                <a:solidFill>
                  <a:schemeClr val="tx2">
                    <a:lumMod val="50000"/>
                  </a:schemeClr>
                </a:solidFill>
              </a:rPr>
              <a:t>“</a:t>
            </a:r>
            <a:endParaRPr lang="pt-BR" sz="1800" b="0" dirty="0">
              <a:solidFill>
                <a:schemeClr val="tx2">
                  <a:lumMod val="50000"/>
                </a:schemeClr>
              </a:solidFill>
            </a:endParaRPr>
          </a:p>
        </p:txBody>
      </p:sp>
      <p:pic>
        <p:nvPicPr>
          <p:cNvPr id="5" name="Image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29188"/>
            <a:ext cx="3506205" cy="18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4"/>
          <p:cNvSpPr>
            <a:spLocks noChangeArrowheads="1"/>
          </p:cNvSpPr>
          <p:nvPr/>
        </p:nvSpPr>
        <p:spPr bwMode="auto">
          <a:xfrm>
            <a:off x="4711099" y="3579895"/>
            <a:ext cx="3636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1600" b="0" dirty="0" err="1">
                <a:solidFill>
                  <a:schemeClr val="tx2">
                    <a:lumMod val="50000"/>
                  </a:schemeClr>
                </a:solidFill>
                <a:latin typeface="Times New Roman" pitchFamily="18" charset="0"/>
                <a:cs typeface="Times New Roman" pitchFamily="18" charset="0"/>
              </a:rPr>
              <a:t>Dry</a:t>
            </a:r>
            <a:r>
              <a:rPr lang="pt-BR" sz="1600" b="0" dirty="0">
                <a:solidFill>
                  <a:schemeClr val="tx2">
                    <a:lumMod val="50000"/>
                  </a:schemeClr>
                </a:solidFill>
                <a:latin typeface="Times New Roman" pitchFamily="18" charset="0"/>
                <a:cs typeface="Times New Roman" pitchFamily="18" charset="0"/>
              </a:rPr>
              <a:t> </a:t>
            </a:r>
            <a:r>
              <a:rPr lang="pt-BR" sz="1600" b="0" dirty="0" err="1">
                <a:solidFill>
                  <a:schemeClr val="tx2">
                    <a:lumMod val="50000"/>
                  </a:schemeClr>
                </a:solidFill>
                <a:latin typeface="Times New Roman" pitchFamily="18" charset="0"/>
                <a:cs typeface="Times New Roman" pitchFamily="18" charset="0"/>
              </a:rPr>
              <a:t>conteiner</a:t>
            </a:r>
            <a:r>
              <a:rPr lang="pt-BR" sz="1600" b="0" dirty="0">
                <a:solidFill>
                  <a:schemeClr val="tx2">
                    <a:lumMod val="50000"/>
                  </a:schemeClr>
                </a:solidFill>
                <a:latin typeface="Times New Roman" pitchFamily="18" charset="0"/>
                <a:cs typeface="Times New Roman" pitchFamily="18" charset="0"/>
              </a:rPr>
              <a:t>, sobre </a:t>
            </a:r>
            <a:r>
              <a:rPr lang="pt-BR" sz="1600" b="0" dirty="0" smtClean="0">
                <a:solidFill>
                  <a:schemeClr val="tx2">
                    <a:lumMod val="50000"/>
                  </a:schemeClr>
                </a:solidFill>
                <a:latin typeface="Times New Roman" pitchFamily="18" charset="0"/>
                <a:cs typeface="Times New Roman" pitchFamily="18" charset="0"/>
              </a:rPr>
              <a:t>uma prancha, </a:t>
            </a:r>
            <a:r>
              <a:rPr lang="pt-BR" sz="1600" b="0" dirty="0">
                <a:solidFill>
                  <a:schemeClr val="tx2">
                    <a:lumMod val="50000"/>
                  </a:schemeClr>
                </a:solidFill>
                <a:latin typeface="Times New Roman" pitchFamily="18" charset="0"/>
                <a:cs typeface="Times New Roman" pitchFamily="18" charset="0"/>
              </a:rPr>
              <a:t>carregado com </a:t>
            </a:r>
            <a:r>
              <a:rPr lang="pt-BR" sz="1600" b="0" dirty="0" smtClean="0">
                <a:solidFill>
                  <a:schemeClr val="tx2">
                    <a:lumMod val="50000"/>
                  </a:schemeClr>
                </a:solidFill>
                <a:latin typeface="Times New Roman" pitchFamily="18" charset="0"/>
                <a:cs typeface="Times New Roman" pitchFamily="18" charset="0"/>
              </a:rPr>
              <a:t>uso  </a:t>
            </a:r>
            <a:r>
              <a:rPr lang="pt-BR" sz="1600" b="0" dirty="0">
                <a:solidFill>
                  <a:schemeClr val="tx2">
                    <a:lumMod val="50000"/>
                  </a:schemeClr>
                </a:solidFill>
                <a:latin typeface="Times New Roman" pitchFamily="18" charset="0"/>
                <a:cs typeface="Times New Roman" pitchFamily="18" charset="0"/>
              </a:rPr>
              <a:t>de plataforma removível </a:t>
            </a:r>
            <a:r>
              <a:rPr lang="pt-BR" sz="1600" b="0" dirty="0" smtClean="0">
                <a:solidFill>
                  <a:schemeClr val="tx2">
                    <a:lumMod val="50000"/>
                  </a:schemeClr>
                </a:solidFill>
                <a:latin typeface="Times New Roman" pitchFamily="18" charset="0"/>
                <a:cs typeface="Times New Roman" pitchFamily="18" charset="0"/>
              </a:rPr>
              <a:t> de </a:t>
            </a:r>
            <a:r>
              <a:rPr lang="pt-BR" sz="1600" b="0" dirty="0">
                <a:solidFill>
                  <a:schemeClr val="tx2">
                    <a:lumMod val="50000"/>
                  </a:schemeClr>
                </a:solidFill>
                <a:latin typeface="Times New Roman" pitchFamily="18" charset="0"/>
                <a:cs typeface="Times New Roman" pitchFamily="18" charset="0"/>
              </a:rPr>
              <a:t>carga e descarga</a:t>
            </a:r>
            <a:r>
              <a:rPr lang="pt-BR" sz="1600" b="0" dirty="0" smtClean="0">
                <a:solidFill>
                  <a:schemeClr val="tx2">
                    <a:lumMod val="50000"/>
                  </a:schemeClr>
                </a:solidFill>
                <a:latin typeface="Times New Roman" pitchFamily="18" charset="0"/>
                <a:cs typeface="Times New Roman" pitchFamily="18" charset="0"/>
              </a:rPr>
              <a:t>.</a:t>
            </a:r>
            <a:endParaRPr lang="pt-BR" sz="1600" b="0" dirty="0">
              <a:solidFill>
                <a:schemeClr val="tx2">
                  <a:lumMod val="50000"/>
                </a:schemeClr>
              </a:solidFill>
              <a:latin typeface="Times New Roman" pitchFamily="18" charset="0"/>
              <a:cs typeface="Times New Roman" pitchFamily="18" charset="0"/>
            </a:endParaRPr>
          </a:p>
        </p:txBody>
      </p:sp>
      <p:sp>
        <p:nvSpPr>
          <p:cNvPr id="8" name="CaixaDeTexto 7"/>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59161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7" name="Retângulo 6"/>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324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 y="609423"/>
            <a:ext cx="9138186" cy="211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067471400"/>
              </p:ext>
            </p:extLst>
          </p:nvPr>
        </p:nvGraphicFramePr>
        <p:xfrm>
          <a:off x="1259632" y="2895786"/>
          <a:ext cx="4968552" cy="2022892"/>
        </p:xfrm>
        <a:graphic>
          <a:graphicData uri="http://schemas.openxmlformats.org/drawingml/2006/table">
            <a:tbl>
              <a:tblPr>
                <a:tableStyleId>{5C22544A-7EE6-4342-B048-85BDC9FD1C3A}</a:tableStyleId>
              </a:tblPr>
              <a:tblGrid>
                <a:gridCol w="4968552"/>
              </a:tblGrid>
              <a:tr h="654809">
                <a:tc>
                  <a:txBody>
                    <a:bodyPr/>
                    <a:lstStyle/>
                    <a:p>
                      <a:pPr algn="just" fontAlgn="ctr"/>
                      <a:r>
                        <a:rPr lang="pt-BR" sz="1400" u="none" strike="noStrike" dirty="0" smtClean="0">
                          <a:effectLst/>
                        </a:rPr>
                        <a:t>4.3.2.1a    Verificar </a:t>
                      </a:r>
                      <a:r>
                        <a:rPr lang="pt-BR" sz="1400" u="none" strike="noStrike" dirty="0">
                          <a:effectLst/>
                        </a:rPr>
                        <a:t>apólice  e natureza da cobertura por evento,</a:t>
                      </a:r>
                      <a:endParaRPr lang="pt-BR" sz="1400" b="0" i="0" u="none" strike="noStrike" dirty="0">
                        <a:solidFill>
                          <a:srgbClr val="1F497D"/>
                        </a:solidFill>
                        <a:effectLst/>
                        <a:latin typeface="Arial"/>
                      </a:endParaRPr>
                    </a:p>
                  </a:txBody>
                  <a:tcPr marL="0" marR="0" marT="0" marB="0" anchor="ctr"/>
                </a:tc>
              </a:tr>
              <a:tr h="526185">
                <a:tc>
                  <a:txBody>
                    <a:bodyPr/>
                    <a:lstStyle/>
                    <a:p>
                      <a:pPr algn="just" fontAlgn="ctr"/>
                      <a:r>
                        <a:rPr lang="pt-BR" sz="1400" u="none" strike="noStrike" dirty="0" smtClean="0">
                          <a:effectLst/>
                        </a:rPr>
                        <a:t>4.3.2.1b    Verificar </a:t>
                      </a:r>
                      <a:r>
                        <a:rPr lang="pt-BR" sz="1400" u="none" strike="noStrike" dirty="0">
                          <a:effectLst/>
                        </a:rPr>
                        <a:t>apólice e natureza da cobertura</a:t>
                      </a:r>
                      <a:endParaRPr lang="pt-BR" sz="1400" b="0" i="0" u="none" strike="noStrike" dirty="0">
                        <a:solidFill>
                          <a:srgbClr val="1F497D"/>
                        </a:solidFill>
                        <a:effectLst/>
                        <a:latin typeface="Arial"/>
                      </a:endParaRPr>
                    </a:p>
                  </a:txBody>
                  <a:tcPr marL="0" marR="0" marT="0" marB="0" anchor="ctr"/>
                </a:tc>
              </a:tr>
              <a:tr h="841898">
                <a:tc>
                  <a:txBody>
                    <a:bodyPr/>
                    <a:lstStyle/>
                    <a:p>
                      <a:pPr algn="just" fontAlgn="ctr"/>
                      <a:r>
                        <a:rPr lang="pt-BR" sz="1400" u="none" strike="noStrike" dirty="0" smtClean="0">
                          <a:effectLst/>
                        </a:rPr>
                        <a:t>4.3.2.1c  Coberturas </a:t>
                      </a:r>
                      <a:r>
                        <a:rPr lang="pt-BR" sz="1400" u="none" strike="noStrike" dirty="0">
                          <a:effectLst/>
                        </a:rPr>
                        <a:t>legais e obrigatórias em relação a danos a terceiros, responsabilidade civil no transporte internacional.</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34460125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0"/>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Segurança  patrimonial e confidencialidade</a:t>
            </a:r>
            <a:endParaRPr lang="pt-BR" sz="3200" dirty="0">
              <a:solidFill>
                <a:schemeClr val="bg1"/>
              </a:solidFill>
              <a:latin typeface="Times New Roman" pitchFamily="18" charset="0"/>
              <a:cs typeface="Times New Roman" pitchFamily="18" charset="0"/>
            </a:endParaRPr>
          </a:p>
        </p:txBody>
      </p:sp>
      <p:sp>
        <p:nvSpPr>
          <p:cNvPr id="6" name="Espaço Reservado para Texto 1"/>
          <p:cNvSpPr txBox="1">
            <a:spLocks/>
          </p:cNvSpPr>
          <p:nvPr/>
        </p:nvSpPr>
        <p:spPr>
          <a:xfrm>
            <a:off x="4572000" y="915566"/>
            <a:ext cx="4464496" cy="345067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5. Segurança patrimonial e confidencialidade</a:t>
            </a:r>
          </a:p>
          <a:p>
            <a:pPr fontAlgn="auto">
              <a:spcAft>
                <a:spcPts val="0"/>
              </a:spcAft>
            </a:pPr>
            <a:endParaRPr lang="pt-BR" sz="1800" b="1"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Espera-se que a devida atenção seja dada aos aspectos de segurança que Afetam as informações e propriedades dos clientes. </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O auditor examinará normas e procedimentos, controle de acesso e inspeções  regulares de segurança.</a:t>
            </a:r>
            <a:endParaRPr lang="pt-BR" sz="1800"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6604"/>
            <a:ext cx="4488498" cy="2491992"/>
          </a:xfrm>
          <a:prstGeom prst="rect">
            <a:avLst/>
          </a:prstGeom>
        </p:spPr>
      </p:pic>
    </p:spTree>
    <p:extLst>
      <p:ext uri="{BB962C8B-B14F-4D97-AF65-F5344CB8AC3E}">
        <p14:creationId xmlns:p14="http://schemas.microsoft.com/office/powerpoint/2010/main" val="1283478996"/>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Segurança patrimonial e confidencialidade</a:t>
            </a:r>
            <a:endParaRPr lang="pt-BR" sz="3200" dirty="0">
              <a:solidFill>
                <a:schemeClr val="bg1"/>
              </a:solidFill>
              <a:latin typeface="Times New Roman" pitchFamily="18" charset="0"/>
              <a:cs typeface="Times New Roman" pitchFamily="18" charset="0"/>
            </a:endParaRPr>
          </a:p>
        </p:txBody>
      </p:sp>
      <p:pic>
        <p:nvPicPr>
          <p:cNvPr id="2334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560418"/>
            <a:ext cx="9144000" cy="238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700902071"/>
              </p:ext>
            </p:extLst>
          </p:nvPr>
        </p:nvGraphicFramePr>
        <p:xfrm>
          <a:off x="251520" y="3009547"/>
          <a:ext cx="8712967" cy="1909131"/>
        </p:xfrm>
        <a:graphic>
          <a:graphicData uri="http://schemas.openxmlformats.org/drawingml/2006/table">
            <a:tbl>
              <a:tblPr>
                <a:tableStyleId>{5C22544A-7EE6-4342-B048-85BDC9FD1C3A}</a:tableStyleId>
              </a:tblPr>
              <a:tblGrid>
                <a:gridCol w="8712967"/>
              </a:tblGrid>
              <a:tr h="773319">
                <a:tc>
                  <a:txBody>
                    <a:bodyPr/>
                    <a:lstStyle/>
                    <a:p>
                      <a:pPr algn="just" fontAlgn="ctr"/>
                      <a:r>
                        <a:rPr lang="pt-BR" sz="1500" u="none" strike="noStrike" dirty="0" smtClean="0">
                          <a:effectLst/>
                        </a:rPr>
                        <a:t>5.1.1.1  Uma </a:t>
                      </a:r>
                      <a:r>
                        <a:rPr lang="pt-BR" sz="1500" u="none" strike="noStrike" dirty="0">
                          <a:effectLst/>
                        </a:rPr>
                        <a:t>política escrita é exigida para este capítulo, ainda que possa estar englobada em outros documentos. É preciso, no entanto, que essa política mantenha-se atualizada e que tenha a assinatura da alta direção ou de responsável por ela designado.</a:t>
                      </a:r>
                      <a:endParaRPr lang="pt-BR" sz="1500" b="0" i="0" u="none" strike="noStrike" dirty="0">
                        <a:solidFill>
                          <a:srgbClr val="16365C"/>
                        </a:solidFill>
                        <a:effectLst/>
                        <a:latin typeface="Arial"/>
                      </a:endParaRPr>
                    </a:p>
                  </a:txBody>
                  <a:tcPr marL="0" marR="0" marT="0" marB="0" anchor="ctr"/>
                </a:tc>
              </a:tr>
              <a:tr h="362493">
                <a:tc>
                  <a:txBody>
                    <a:bodyPr/>
                    <a:lstStyle/>
                    <a:p>
                      <a:pPr algn="just" fontAlgn="ctr"/>
                      <a:r>
                        <a:rPr lang="pt-BR" sz="1500" u="none" strike="noStrike" dirty="0" smtClean="0">
                          <a:effectLst/>
                        </a:rPr>
                        <a:t>5.1.1.2  Verificar </a:t>
                      </a:r>
                      <a:r>
                        <a:rPr lang="pt-BR" sz="1500" u="none" strike="noStrike" dirty="0">
                          <a:effectLst/>
                        </a:rPr>
                        <a:t>analisando procedimentos e fazendo perguntas aos funcionários.</a:t>
                      </a:r>
                      <a:endParaRPr lang="pt-BR" sz="1500" b="0" i="0" u="none" strike="noStrike" dirty="0">
                        <a:solidFill>
                          <a:srgbClr val="16365C"/>
                        </a:solidFill>
                        <a:effectLst/>
                        <a:latin typeface="Arial"/>
                      </a:endParaRPr>
                    </a:p>
                  </a:txBody>
                  <a:tcPr marL="0" marR="0" marT="0" marB="0" anchor="ctr"/>
                </a:tc>
              </a:tr>
              <a:tr h="773319">
                <a:tc>
                  <a:txBody>
                    <a:bodyPr/>
                    <a:lstStyle/>
                    <a:p>
                      <a:pPr algn="just" fontAlgn="ctr"/>
                      <a:r>
                        <a:rPr lang="pt-BR" sz="1500" u="none" strike="noStrike" dirty="0" smtClean="0">
                          <a:effectLst/>
                        </a:rPr>
                        <a:t>5.1.1.3  Marcar </a:t>
                      </a:r>
                      <a:r>
                        <a:rPr lang="pt-BR" sz="1500" u="none" strike="noStrike" dirty="0">
                          <a:effectLst/>
                        </a:rPr>
                        <a:t>"SIM" se houver um número de telefone do escritório, de casa ou celular. Instruções claras devem ser dadas para contato fora do horário  de trabalho. Isso pode ser parte do sistema de resposta a emergências e estar disponível na portaria.</a:t>
                      </a:r>
                      <a:endParaRPr lang="pt-BR" sz="1500" b="0" i="0" u="none" strike="noStrike" dirty="0">
                        <a:solidFill>
                          <a:srgbClr val="16365C"/>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878846201"/>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Segurança Patrimonial e confidencialidade</a:t>
            </a:r>
            <a:endParaRPr lang="pt-BR" sz="3200" dirty="0">
              <a:solidFill>
                <a:schemeClr val="bg1"/>
              </a:solidFill>
              <a:latin typeface="Times New Roman" pitchFamily="18" charset="0"/>
              <a:cs typeface="Times New Roman" pitchFamily="18" charset="0"/>
            </a:endParaRPr>
          </a:p>
        </p:txBody>
      </p:sp>
      <p:pic>
        <p:nvPicPr>
          <p:cNvPr id="2344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44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0" y="910462"/>
            <a:ext cx="9144000" cy="105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791206234"/>
              </p:ext>
            </p:extLst>
          </p:nvPr>
        </p:nvGraphicFramePr>
        <p:xfrm>
          <a:off x="1403648" y="2191127"/>
          <a:ext cx="5040560" cy="2036807"/>
        </p:xfrm>
        <a:graphic>
          <a:graphicData uri="http://schemas.openxmlformats.org/drawingml/2006/table">
            <a:tbl>
              <a:tblPr>
                <a:tableStyleId>{5C22544A-7EE6-4342-B048-85BDC9FD1C3A}</a:tableStyleId>
              </a:tblPr>
              <a:tblGrid>
                <a:gridCol w="5040560"/>
              </a:tblGrid>
              <a:tr h="1144132">
                <a:tc>
                  <a:txBody>
                    <a:bodyPr/>
                    <a:lstStyle/>
                    <a:p>
                      <a:pPr algn="just" fontAlgn="ctr"/>
                      <a:r>
                        <a:rPr lang="pt-BR" sz="1600" u="none" strike="noStrike" dirty="0" smtClean="0">
                          <a:effectLst/>
                        </a:rPr>
                        <a:t>5.1.1.4  Verificar </a:t>
                      </a:r>
                      <a:r>
                        <a:rPr lang="pt-BR" sz="1600" u="none" strike="noStrike" dirty="0">
                          <a:effectLst/>
                        </a:rPr>
                        <a:t>a segurança do sistema interno de computadores, por exemplo, quanto ao uso de dados do cliente em paginas da internet ou processamento de pedidos.</a:t>
                      </a:r>
                      <a:endParaRPr lang="pt-BR" sz="1600" b="0" i="0" u="none" strike="noStrike" dirty="0">
                        <a:solidFill>
                          <a:srgbClr val="16365C"/>
                        </a:solidFill>
                        <a:effectLst/>
                        <a:latin typeface="Arial"/>
                      </a:endParaRPr>
                    </a:p>
                  </a:txBody>
                  <a:tcPr marL="0" marR="0" marT="0" marB="0" anchor="ctr"/>
                </a:tc>
              </a:tr>
              <a:tr h="892675">
                <a:tc>
                  <a:txBody>
                    <a:bodyPr/>
                    <a:lstStyle/>
                    <a:p>
                      <a:pPr algn="just" fontAlgn="ctr"/>
                      <a:r>
                        <a:rPr lang="pt-BR" sz="1600" u="none" strike="noStrike" dirty="0" smtClean="0">
                          <a:effectLst/>
                        </a:rPr>
                        <a:t>5.1.1.5 Verificar </a:t>
                      </a:r>
                      <a:r>
                        <a:rPr lang="pt-BR" sz="1600" u="none" strike="noStrike" dirty="0">
                          <a:effectLst/>
                        </a:rPr>
                        <a:t>se as instalações de armazenagem </a:t>
                      </a:r>
                      <a:r>
                        <a:rPr lang="pt-BR" sz="1600" u="none" strike="noStrike" dirty="0" smtClean="0">
                          <a:effectLst/>
                        </a:rPr>
                        <a:t>e/ou </a:t>
                      </a:r>
                      <a:r>
                        <a:rPr lang="pt-BR" sz="1600" u="none" strike="noStrike" dirty="0">
                          <a:effectLst/>
                        </a:rPr>
                        <a:t>pátio possuem sistema de câmeras de vídeo com central de CFTV.</a:t>
                      </a:r>
                      <a:endParaRPr lang="pt-BR" sz="1600" b="0" i="0" u="none" strike="noStrike" dirty="0">
                        <a:solidFill>
                          <a:srgbClr val="16365C"/>
                        </a:solidFill>
                        <a:effectLst/>
                        <a:latin typeface="Arial"/>
                      </a:endParaRPr>
                    </a:p>
                  </a:txBody>
                  <a:tcPr marL="0" marR="0" marT="0" marB="0" anchor="ctr"/>
                </a:tc>
              </a:tr>
            </a:tbl>
          </a:graphicData>
        </a:graphic>
      </p:graphicFrame>
      <p:pic>
        <p:nvPicPr>
          <p:cNvPr id="5" name="Image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256" y="2163316"/>
            <a:ext cx="1905000" cy="1714500"/>
          </a:xfrm>
          <a:prstGeom prst="rect">
            <a:avLst/>
          </a:prstGeom>
        </p:spPr>
      </p:pic>
    </p:spTree>
    <p:extLst>
      <p:ext uri="{BB962C8B-B14F-4D97-AF65-F5344CB8AC3E}">
        <p14:creationId xmlns:p14="http://schemas.microsoft.com/office/powerpoint/2010/main" val="2428059978"/>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Segurança Patrimonial e confidencialidade</a:t>
            </a:r>
            <a:endParaRPr lang="pt-BR" sz="3200" dirty="0">
              <a:solidFill>
                <a:schemeClr val="bg1"/>
              </a:solidFill>
              <a:latin typeface="Times New Roman" pitchFamily="18" charset="0"/>
              <a:cs typeface="Times New Roman" pitchFamily="18" charset="0"/>
            </a:endParaRPr>
          </a:p>
        </p:txBody>
      </p:sp>
      <p:pic>
        <p:nvPicPr>
          <p:cNvPr id="2355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5" y="560418"/>
            <a:ext cx="9138372" cy="17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276164316"/>
              </p:ext>
            </p:extLst>
          </p:nvPr>
        </p:nvGraphicFramePr>
        <p:xfrm>
          <a:off x="1184541" y="2515744"/>
          <a:ext cx="5162457" cy="2122685"/>
        </p:xfrm>
        <a:graphic>
          <a:graphicData uri="http://schemas.openxmlformats.org/drawingml/2006/table">
            <a:tbl>
              <a:tblPr>
                <a:tableStyleId>{5C22544A-7EE6-4342-B048-85BDC9FD1C3A}</a:tableStyleId>
              </a:tblPr>
              <a:tblGrid>
                <a:gridCol w="5162457"/>
              </a:tblGrid>
              <a:tr h="723777">
                <a:tc>
                  <a:txBody>
                    <a:bodyPr/>
                    <a:lstStyle/>
                    <a:p>
                      <a:pPr algn="just" fontAlgn="ctr"/>
                      <a:r>
                        <a:rPr lang="pt-BR" sz="1600" u="none" strike="noStrike" dirty="0" smtClean="0">
                          <a:effectLst/>
                        </a:rPr>
                        <a:t>5.1.2.1 Marcar </a:t>
                      </a:r>
                      <a:r>
                        <a:rPr lang="pt-BR" sz="1600" u="none" strike="noStrike" dirty="0">
                          <a:effectLst/>
                        </a:rPr>
                        <a:t>"SIM"  para qualquer  método efetivo de controle. A presença, por exemplo, de guarda de segurança ou de cartão eletrônico de acesso, etc.</a:t>
                      </a:r>
                      <a:endParaRPr lang="pt-BR" sz="1600" b="0" i="0" u="none" strike="noStrike" dirty="0">
                        <a:solidFill>
                          <a:srgbClr val="16365C"/>
                        </a:solidFill>
                        <a:effectLst/>
                        <a:latin typeface="Arial"/>
                      </a:endParaRPr>
                    </a:p>
                  </a:txBody>
                  <a:tcPr marL="0" marR="0" marT="0" marB="0" anchor="ctr"/>
                </a:tc>
              </a:tr>
              <a:tr h="668807">
                <a:tc>
                  <a:txBody>
                    <a:bodyPr/>
                    <a:lstStyle/>
                    <a:p>
                      <a:pPr algn="just" fontAlgn="ctr"/>
                      <a:r>
                        <a:rPr lang="pt-BR" sz="1600" u="none" strike="noStrike" dirty="0" smtClean="0">
                          <a:effectLst/>
                        </a:rPr>
                        <a:t>5.1.2.2 Chaves </a:t>
                      </a:r>
                      <a:r>
                        <a:rPr lang="pt-BR" sz="1600" u="none" strike="noStrike" dirty="0">
                          <a:effectLst/>
                        </a:rPr>
                        <a:t>de reserva devem ser mantidas trancadas e sob controle de um responsável. Marcar "SIM"  para um sistema de controle de chaves.</a:t>
                      </a:r>
                      <a:endParaRPr lang="pt-BR" sz="1600" b="0" i="0" u="none" strike="noStrike" dirty="0">
                        <a:solidFill>
                          <a:srgbClr val="16365C"/>
                        </a:solidFill>
                        <a:effectLst/>
                        <a:latin typeface="Arial"/>
                      </a:endParaRPr>
                    </a:p>
                  </a:txBody>
                  <a:tcPr marL="0" marR="0" marT="0" marB="0" anchor="ctr"/>
                </a:tc>
              </a:tr>
              <a:tr h="659645">
                <a:tc>
                  <a:txBody>
                    <a:bodyPr/>
                    <a:lstStyle/>
                    <a:p>
                      <a:pPr algn="just" fontAlgn="ctr"/>
                      <a:r>
                        <a:rPr lang="pt-BR" sz="1600" u="none" strike="noStrike" dirty="0" smtClean="0">
                          <a:effectLst/>
                        </a:rPr>
                        <a:t>5.1.2.3 Verificar </a:t>
                      </a:r>
                      <a:r>
                        <a:rPr lang="pt-BR" sz="1600" u="none" strike="noStrike" dirty="0">
                          <a:effectLst/>
                        </a:rPr>
                        <a:t>se existem sistemas seguros de proteção para as instalações e equipamentos.</a:t>
                      </a:r>
                      <a:endParaRPr lang="pt-BR" sz="1600" b="0" i="0" u="none" strike="noStrike" dirty="0">
                        <a:solidFill>
                          <a:srgbClr val="16365C"/>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242690390"/>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Segurança Patrimonial e confidencialidade</a:t>
            </a:r>
            <a:endParaRPr lang="pt-BR" sz="3200" dirty="0">
              <a:solidFill>
                <a:schemeClr val="bg1"/>
              </a:solidFill>
              <a:latin typeface="Times New Roman" pitchFamily="18" charset="0"/>
              <a:cs typeface="Times New Roman" pitchFamily="18" charset="0"/>
            </a:endParaRPr>
          </a:p>
        </p:txBody>
      </p:sp>
      <p:pic>
        <p:nvPicPr>
          <p:cNvPr id="2365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113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233222433"/>
              </p:ext>
            </p:extLst>
          </p:nvPr>
        </p:nvGraphicFramePr>
        <p:xfrm>
          <a:off x="1331640" y="2139702"/>
          <a:ext cx="4824536" cy="1531032"/>
        </p:xfrm>
        <a:graphic>
          <a:graphicData uri="http://schemas.openxmlformats.org/drawingml/2006/table">
            <a:tbl>
              <a:tblPr>
                <a:tableStyleId>{5C22544A-7EE6-4342-B048-85BDC9FD1C3A}</a:tableStyleId>
              </a:tblPr>
              <a:tblGrid>
                <a:gridCol w="4824536"/>
              </a:tblGrid>
              <a:tr h="1531032">
                <a:tc>
                  <a:txBody>
                    <a:bodyPr/>
                    <a:lstStyle/>
                    <a:p>
                      <a:pPr algn="just" fontAlgn="ctr"/>
                      <a:r>
                        <a:rPr lang="pt-BR" sz="1600" u="none" strike="noStrike" dirty="0" smtClean="0">
                          <a:effectLst/>
                        </a:rPr>
                        <a:t>5.1.3.1  Deve </a:t>
                      </a:r>
                      <a:r>
                        <a:rPr lang="pt-BR" sz="1600" u="none" strike="noStrike" dirty="0">
                          <a:effectLst/>
                        </a:rPr>
                        <a:t>haver disponível registros de inspeções e testes dos sistemas de segurança da empresa (CFTV, fechamento/abertura de portões automáticos, portas </a:t>
                      </a:r>
                      <a:r>
                        <a:rPr lang="pt-BR" sz="1600" u="none" strike="noStrike" dirty="0" err="1" smtClean="0">
                          <a:effectLst/>
                        </a:rPr>
                        <a:t>intertravadas</a:t>
                      </a:r>
                      <a:r>
                        <a:rPr lang="pt-BR" sz="1600" u="none" strike="noStrike" dirty="0">
                          <a:effectLst/>
                        </a:rPr>
                        <a:t>, cercas, sistemas </a:t>
                      </a:r>
                      <a:r>
                        <a:rPr lang="pt-BR" sz="1600" u="none" strike="noStrike" dirty="0" smtClean="0">
                          <a:effectLst/>
                        </a:rPr>
                        <a:t>eletroeletrônicos </a:t>
                      </a:r>
                      <a:r>
                        <a:rPr lang="pt-BR" sz="1600" u="none" strike="noStrike" dirty="0">
                          <a:effectLst/>
                        </a:rPr>
                        <a:t>de alarmes) , para verificar se estão efetivamente funcionando.</a:t>
                      </a:r>
                      <a:endParaRPr lang="pt-BR" sz="1600" b="0" i="0" u="none" strike="noStrike" dirty="0">
                        <a:solidFill>
                          <a:srgbClr val="16365C"/>
                        </a:solidFill>
                        <a:effectLst/>
                        <a:latin typeface="Arial"/>
                      </a:endParaRPr>
                    </a:p>
                  </a:txBody>
                  <a:tcPr marL="0" marR="0" marT="0" marB="0" anchor="ctr"/>
                </a:tc>
              </a:tr>
            </a:tbl>
          </a:graphicData>
        </a:graphic>
      </p:graphicFrame>
      <p:pic>
        <p:nvPicPr>
          <p:cNvPr id="7" name="Image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207" y="1995686"/>
            <a:ext cx="2350266" cy="1762700"/>
          </a:xfrm>
          <a:prstGeom prst="rect">
            <a:avLst/>
          </a:prstGeom>
        </p:spPr>
      </p:pic>
    </p:spTree>
    <p:extLst>
      <p:ext uri="{BB962C8B-B14F-4D97-AF65-F5344CB8AC3E}">
        <p14:creationId xmlns:p14="http://schemas.microsoft.com/office/powerpoint/2010/main" val="3516470812"/>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0"/>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Inspeção local</a:t>
            </a:r>
            <a:endParaRPr lang="pt-BR" sz="3200" dirty="0">
              <a:solidFill>
                <a:schemeClr val="bg1"/>
              </a:solidFill>
              <a:latin typeface="Times New Roman" pitchFamily="18" charset="0"/>
              <a:cs typeface="Times New Roman" pitchFamily="18" charset="0"/>
            </a:endParaRPr>
          </a:p>
        </p:txBody>
      </p:sp>
      <p:sp>
        <p:nvSpPr>
          <p:cNvPr id="6" name="Espaço Reservado para Texto 1"/>
          <p:cNvSpPr txBox="1">
            <a:spLocks/>
          </p:cNvSpPr>
          <p:nvPr/>
        </p:nvSpPr>
        <p:spPr>
          <a:xfrm>
            <a:off x="3197771" y="843298"/>
            <a:ext cx="5750768" cy="355869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6. Inspeção no local </a:t>
            </a:r>
            <a:br>
              <a:rPr lang="pt-BR" sz="1800" b="1" dirty="0" smtClean="0">
                <a:latin typeface="Times New Roman" panose="02020603050405020304" pitchFamily="18" charset="0"/>
                <a:cs typeface="Times New Roman" panose="02020603050405020304" pitchFamily="18" charset="0"/>
              </a:rPr>
            </a:br>
            <a:endParaRPr lang="pt-BR" sz="1800" b="1"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O SASSMAQ impõe a necessidade de avaliação de alguns elementos físicos  para que se obtenha uma noção das condições das instalações e dos aspectos  de SSMA e Qualidade da operação. </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Além da existência de uma condição favorável aos riscos das operações é observado a manutenção predial, inspeção e testes de equipamentos de proteção da edificação e registros e licenças para a operação da empresa.</a:t>
            </a: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fontAlgn="auto">
              <a:spcAft>
                <a:spcPts val="0"/>
              </a:spcAft>
            </a:pPr>
            <a:endParaRPr lang="pt-BR" sz="1800" dirty="0">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56" y="1383618"/>
            <a:ext cx="2124044" cy="2478051"/>
          </a:xfrm>
          <a:prstGeom prst="rect">
            <a:avLst/>
          </a:prstGeom>
        </p:spPr>
      </p:pic>
    </p:spTree>
    <p:extLst>
      <p:ext uri="{BB962C8B-B14F-4D97-AF65-F5344CB8AC3E}">
        <p14:creationId xmlns:p14="http://schemas.microsoft.com/office/powerpoint/2010/main" val="2871173887"/>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375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604090"/>
            <a:ext cx="8784976" cy="205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845451750"/>
              </p:ext>
            </p:extLst>
          </p:nvPr>
        </p:nvGraphicFramePr>
        <p:xfrm>
          <a:off x="129283" y="2688109"/>
          <a:ext cx="8856984" cy="2340921"/>
        </p:xfrm>
        <a:graphic>
          <a:graphicData uri="http://schemas.openxmlformats.org/drawingml/2006/table">
            <a:tbl>
              <a:tblPr>
                <a:tableStyleId>{5C22544A-7EE6-4342-B048-85BDC9FD1C3A}</a:tableStyleId>
              </a:tblPr>
              <a:tblGrid>
                <a:gridCol w="8856984"/>
              </a:tblGrid>
              <a:tr h="801171">
                <a:tc>
                  <a:txBody>
                    <a:bodyPr/>
                    <a:lstStyle/>
                    <a:p>
                      <a:pPr algn="just" fontAlgn="ctr"/>
                      <a:r>
                        <a:rPr lang="pt-BR" sz="1400" u="none" strike="noStrike" dirty="0" smtClean="0">
                          <a:effectLst/>
                        </a:rPr>
                        <a:t>6.1.1   O </a:t>
                      </a:r>
                      <a:r>
                        <a:rPr lang="pt-BR" sz="1400" u="none" strike="noStrike" dirty="0">
                          <a:effectLst/>
                        </a:rPr>
                        <a:t>local deve ter todas as licenças ambientais e operacionais necessárias </a:t>
                      </a:r>
                      <a:r>
                        <a:rPr lang="pt-BR" sz="1400" u="none" strike="noStrike" dirty="0" smtClean="0">
                          <a:effectLst/>
                        </a:rPr>
                        <a:t>para </a:t>
                      </a:r>
                      <a:r>
                        <a:rPr lang="pt-BR" sz="1400" u="none" strike="noStrike" dirty="0">
                          <a:effectLst/>
                        </a:rPr>
                        <a:t>as atividades desempenhadas no local, por exemplo, instalações de abastecimento, oficinas de manutenção, armazenagem temporária de produtos embalados. O </a:t>
                      </a:r>
                      <a:r>
                        <a:rPr lang="pt-BR" sz="1400" u="none" strike="noStrike" dirty="0" smtClean="0">
                          <a:effectLst/>
                        </a:rPr>
                        <a:t>auditor </a:t>
                      </a:r>
                      <a:r>
                        <a:rPr lang="pt-BR" sz="1400" u="none" strike="noStrike" dirty="0">
                          <a:effectLst/>
                        </a:rPr>
                        <a:t>deve verificar  as licenças disponíveis e as atividades desempenhadas.</a:t>
                      </a:r>
                      <a:endParaRPr lang="pt-BR" sz="1400" b="0" i="0" u="none" strike="noStrike" dirty="0">
                        <a:solidFill>
                          <a:srgbClr val="16365C"/>
                        </a:solidFill>
                        <a:effectLst/>
                        <a:latin typeface="Arial"/>
                      </a:endParaRPr>
                    </a:p>
                  </a:txBody>
                  <a:tcPr marL="0" marR="0" marT="0" marB="0" anchor="ctr"/>
                </a:tc>
              </a:tr>
              <a:tr h="472914">
                <a:tc>
                  <a:txBody>
                    <a:bodyPr/>
                    <a:lstStyle/>
                    <a:p>
                      <a:pPr algn="just" fontAlgn="ctr"/>
                      <a:r>
                        <a:rPr lang="pt-BR" sz="1400" u="none" strike="noStrike" dirty="0" smtClean="0">
                          <a:effectLst/>
                        </a:rPr>
                        <a:t>6.1.2   O </a:t>
                      </a:r>
                      <a:r>
                        <a:rPr lang="pt-BR" sz="1400" u="none" strike="noStrike" dirty="0">
                          <a:effectLst/>
                        </a:rPr>
                        <a:t>sistema de iluminação do local deve ser </a:t>
                      </a:r>
                      <a:r>
                        <a:rPr lang="pt-BR" sz="1400" u="none" strike="noStrike" dirty="0" smtClean="0">
                          <a:effectLst/>
                        </a:rPr>
                        <a:t>tal,</a:t>
                      </a:r>
                      <a:r>
                        <a:rPr lang="pt-BR" sz="1400" u="none" strike="noStrike" baseline="0" dirty="0" smtClean="0">
                          <a:effectLst/>
                        </a:rPr>
                        <a:t> </a:t>
                      </a:r>
                      <a:r>
                        <a:rPr lang="pt-BR" sz="1400" u="none" strike="noStrike" dirty="0" smtClean="0">
                          <a:effectLst/>
                        </a:rPr>
                        <a:t>que </a:t>
                      </a:r>
                      <a:r>
                        <a:rPr lang="pt-BR" sz="1400" u="none" strike="noStrike" dirty="0">
                          <a:effectLst/>
                        </a:rPr>
                        <a:t>todos os movimentos e operações possam ser monitorados sem restrições e riscos á segurança.</a:t>
                      </a:r>
                      <a:endParaRPr lang="pt-BR" sz="1400" b="0" i="0" u="none" strike="noStrike" dirty="0">
                        <a:solidFill>
                          <a:srgbClr val="16365C"/>
                        </a:solidFill>
                        <a:effectLst/>
                        <a:latin typeface="Arial"/>
                      </a:endParaRPr>
                    </a:p>
                  </a:txBody>
                  <a:tcPr marL="0" marR="0" marT="0" marB="0" anchor="ctr"/>
                </a:tc>
              </a:tr>
              <a:tr h="465958">
                <a:tc>
                  <a:txBody>
                    <a:bodyPr/>
                    <a:lstStyle/>
                    <a:p>
                      <a:pPr algn="just" fontAlgn="ctr"/>
                      <a:r>
                        <a:rPr lang="pt-BR" sz="1400" u="none" strike="noStrike" dirty="0" smtClean="0">
                          <a:effectLst/>
                        </a:rPr>
                        <a:t>6.1.3   Organização </a:t>
                      </a:r>
                      <a:r>
                        <a:rPr lang="pt-BR" sz="1400" u="none" strike="noStrike" dirty="0">
                          <a:effectLst/>
                        </a:rPr>
                        <a:t>e limpeza são uma boa indicação da eficiência organizacional das operações do local avaliado. Boa organização ajuda a evitar acidentes.</a:t>
                      </a:r>
                      <a:endParaRPr lang="pt-BR" sz="1400" b="0" i="0" u="none" strike="noStrike" dirty="0">
                        <a:solidFill>
                          <a:srgbClr val="16365C"/>
                        </a:solidFill>
                        <a:effectLst/>
                        <a:latin typeface="Arial"/>
                      </a:endParaRPr>
                    </a:p>
                  </a:txBody>
                  <a:tcPr marL="0" marR="0" marT="0" marB="0" anchor="ctr"/>
                </a:tc>
              </a:tr>
              <a:tr h="600878">
                <a:tc>
                  <a:txBody>
                    <a:bodyPr/>
                    <a:lstStyle/>
                    <a:p>
                      <a:pPr algn="just" fontAlgn="ctr"/>
                      <a:r>
                        <a:rPr lang="pt-BR" sz="1400" u="none" strike="noStrike" dirty="0" smtClean="0">
                          <a:effectLst/>
                        </a:rPr>
                        <a:t>6.1.4  Comunicação </a:t>
                      </a:r>
                      <a:r>
                        <a:rPr lang="pt-BR" sz="1400" u="none" strike="noStrike" dirty="0">
                          <a:effectLst/>
                        </a:rPr>
                        <a:t>no local é importante para informar a todos os funcionários a ocorrência de uma emergência. Instruções e planos de abandono de área podem ser vitais para a segurança do local avaliado.</a:t>
                      </a:r>
                      <a:endParaRPr lang="pt-BR" sz="1400" b="0" i="0" u="none" strike="noStrike" dirty="0">
                        <a:solidFill>
                          <a:srgbClr val="16365C"/>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038557477"/>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385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1" y="621974"/>
            <a:ext cx="9144000" cy="187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1904253381"/>
              </p:ext>
            </p:extLst>
          </p:nvPr>
        </p:nvGraphicFramePr>
        <p:xfrm>
          <a:off x="110233" y="2577122"/>
          <a:ext cx="8856984" cy="2375464"/>
        </p:xfrm>
        <a:graphic>
          <a:graphicData uri="http://schemas.openxmlformats.org/drawingml/2006/table">
            <a:tbl>
              <a:tblPr>
                <a:tableStyleId>{5C22544A-7EE6-4342-B048-85BDC9FD1C3A}</a:tableStyleId>
              </a:tblPr>
              <a:tblGrid>
                <a:gridCol w="8856984"/>
              </a:tblGrid>
              <a:tr h="533866">
                <a:tc>
                  <a:txBody>
                    <a:bodyPr/>
                    <a:lstStyle/>
                    <a:p>
                      <a:pPr algn="just" fontAlgn="ctr"/>
                      <a:r>
                        <a:rPr lang="pt-BR" sz="1400" u="none" strike="noStrike" dirty="0" smtClean="0">
                          <a:effectLst/>
                        </a:rPr>
                        <a:t>6.1.5</a:t>
                      </a:r>
                      <a:r>
                        <a:rPr lang="pt-BR" sz="1400" u="none" strike="noStrike" baseline="0" dirty="0" smtClean="0">
                          <a:effectLst/>
                        </a:rPr>
                        <a:t>  </a:t>
                      </a:r>
                      <a:r>
                        <a:rPr lang="pt-BR" sz="1400" u="none" strike="noStrike" dirty="0" smtClean="0">
                          <a:effectLst/>
                        </a:rPr>
                        <a:t>Calçadas </a:t>
                      </a:r>
                      <a:r>
                        <a:rPr lang="pt-BR" sz="1400" u="none" strike="noStrike" dirty="0">
                          <a:effectLst/>
                        </a:rPr>
                        <a:t>e caminhos demarcados impedem o fluxo de tráfego descontrolado no local e protegem pedestres por meio de rotas organizadas. Devem ser demarcados com sinalização permanente, exemplo pintura das  faixas de piso.</a:t>
                      </a:r>
                      <a:endParaRPr lang="pt-BR" sz="1400" b="0" i="0" u="none" strike="noStrike" dirty="0">
                        <a:solidFill>
                          <a:srgbClr val="244062"/>
                        </a:solidFill>
                        <a:effectLst/>
                        <a:latin typeface="Arial"/>
                      </a:endParaRPr>
                    </a:p>
                  </a:txBody>
                  <a:tcPr marL="0" marR="0" marT="0" marB="0" anchor="ctr"/>
                </a:tc>
              </a:tr>
              <a:tr h="523093">
                <a:tc>
                  <a:txBody>
                    <a:bodyPr/>
                    <a:lstStyle/>
                    <a:p>
                      <a:pPr algn="just" fontAlgn="ctr"/>
                      <a:r>
                        <a:rPr lang="pt-BR" sz="1400" u="none" strike="noStrike" dirty="0" smtClean="0">
                          <a:effectLst/>
                        </a:rPr>
                        <a:t>6.1.6  Há </a:t>
                      </a:r>
                      <a:r>
                        <a:rPr lang="pt-BR" sz="1400" u="none" strike="noStrike" dirty="0">
                          <a:effectLst/>
                        </a:rPr>
                        <a:t>a certeza de que as pessoas podem evacuar o prédio em caso de emergência? Duas saídas podem ser vitais para evitar que pessoas fiquem presas.</a:t>
                      </a:r>
                      <a:endParaRPr lang="pt-BR" sz="1400" b="0" i="0" u="none" strike="noStrike" dirty="0">
                        <a:solidFill>
                          <a:srgbClr val="16365C"/>
                        </a:solidFill>
                        <a:effectLst/>
                        <a:latin typeface="Arial"/>
                      </a:endParaRPr>
                    </a:p>
                  </a:txBody>
                  <a:tcPr marL="0" marR="0" marT="0" marB="0" anchor="ctr"/>
                </a:tc>
              </a:tr>
              <a:tr h="784639">
                <a:tc>
                  <a:txBody>
                    <a:bodyPr/>
                    <a:lstStyle/>
                    <a:p>
                      <a:pPr algn="just" fontAlgn="ctr"/>
                      <a:r>
                        <a:rPr lang="pt-BR" sz="1400" u="none" strike="noStrike" dirty="0" smtClean="0">
                          <a:effectLst/>
                        </a:rPr>
                        <a:t>6.1.7  Para </a:t>
                      </a:r>
                      <a:r>
                        <a:rPr lang="pt-BR" sz="1400" u="none" strike="noStrike" dirty="0">
                          <a:effectLst/>
                        </a:rPr>
                        <a:t>garantir que dispositivos e equipamentos de segurança funcionem adequadamente em emergências é vital executar testes regulares e documentar os resultados. Isso pode ser uma combinação de testes realizados por órgãos externos e internos. Verificar os registros e licença do Corpo de Bombeiros.</a:t>
                      </a:r>
                      <a:endParaRPr lang="pt-BR" sz="1400" b="0" i="0" u="none" strike="noStrike" dirty="0">
                        <a:solidFill>
                          <a:srgbClr val="16365C"/>
                        </a:solidFill>
                        <a:effectLst/>
                        <a:latin typeface="Arial"/>
                      </a:endParaRPr>
                    </a:p>
                  </a:txBody>
                  <a:tcPr marL="0" marR="0" marT="0" marB="0" anchor="ctr"/>
                </a:tc>
              </a:tr>
              <a:tr h="533866">
                <a:tc>
                  <a:txBody>
                    <a:bodyPr/>
                    <a:lstStyle/>
                    <a:p>
                      <a:pPr algn="just" fontAlgn="ctr"/>
                      <a:r>
                        <a:rPr lang="pt-BR" sz="1400" u="none" strike="noStrike" dirty="0" smtClean="0">
                          <a:effectLst/>
                        </a:rPr>
                        <a:t>6.1.8  O </a:t>
                      </a:r>
                      <a:r>
                        <a:rPr lang="pt-BR" sz="1400" u="none" strike="noStrike" dirty="0">
                          <a:effectLst/>
                        </a:rPr>
                        <a:t>acesso ao local deve ser tal que não haja riscos à segurança para outros tipos de tráfego ( boa visibilidade, evitar ruas estreitas). O fluxo de tráfego no local deve ser lógico, transparente e desobstruído.</a:t>
                      </a:r>
                      <a:endParaRPr lang="pt-BR" sz="1400" b="0" i="0" u="none" strike="noStrike" dirty="0">
                        <a:solidFill>
                          <a:srgbClr val="16365C"/>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101071238"/>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396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169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3969716386"/>
              </p:ext>
            </p:extLst>
          </p:nvPr>
        </p:nvGraphicFramePr>
        <p:xfrm>
          <a:off x="107504" y="2427734"/>
          <a:ext cx="8856984" cy="2593182"/>
        </p:xfrm>
        <a:graphic>
          <a:graphicData uri="http://schemas.openxmlformats.org/drawingml/2006/table">
            <a:tbl>
              <a:tblPr>
                <a:tableStyleId>{5C22544A-7EE6-4342-B048-85BDC9FD1C3A}</a:tableStyleId>
              </a:tblPr>
              <a:tblGrid>
                <a:gridCol w="8856984"/>
              </a:tblGrid>
              <a:tr h="628650">
                <a:tc>
                  <a:txBody>
                    <a:bodyPr/>
                    <a:lstStyle/>
                    <a:p>
                      <a:pPr algn="just" fontAlgn="ctr"/>
                      <a:r>
                        <a:rPr lang="pt-BR" sz="1400" u="none" strike="noStrike" dirty="0" smtClean="0">
                          <a:effectLst/>
                        </a:rPr>
                        <a:t>6.1.9</a:t>
                      </a:r>
                      <a:r>
                        <a:rPr lang="pt-BR" sz="1400" u="none" strike="noStrike" baseline="0" dirty="0" smtClean="0">
                          <a:effectLst/>
                        </a:rPr>
                        <a:t>  </a:t>
                      </a:r>
                      <a:r>
                        <a:rPr lang="pt-BR" sz="1400" u="none" strike="noStrike" dirty="0" smtClean="0">
                          <a:effectLst/>
                        </a:rPr>
                        <a:t>Os </a:t>
                      </a:r>
                      <a:r>
                        <a:rPr lang="pt-BR" sz="1400" u="none" strike="noStrike" dirty="0">
                          <a:effectLst/>
                        </a:rPr>
                        <a:t>limites do local devem ser claramente definidos e demarcados. Sinais de informação e aviso devem estar disponíveis ao público para evitar acesso acidental ou não autorizado.</a:t>
                      </a:r>
                      <a:endParaRPr lang="pt-BR" sz="1400" b="0" i="0" u="none" strike="noStrike" dirty="0">
                        <a:solidFill>
                          <a:srgbClr val="16365C"/>
                        </a:solidFill>
                        <a:effectLst/>
                        <a:latin typeface="Arial"/>
                      </a:endParaRPr>
                    </a:p>
                  </a:txBody>
                  <a:tcPr marL="0" marR="0" marT="0" marB="0" anchor="ctr"/>
                </a:tc>
              </a:tr>
              <a:tr h="664369">
                <a:tc>
                  <a:txBody>
                    <a:bodyPr/>
                    <a:lstStyle/>
                    <a:p>
                      <a:pPr algn="just" fontAlgn="ctr"/>
                      <a:r>
                        <a:rPr lang="pt-BR" sz="1400" u="none" strike="noStrike" dirty="0" smtClean="0">
                          <a:effectLst/>
                        </a:rPr>
                        <a:t>6.1.10  Saídas </a:t>
                      </a:r>
                      <a:r>
                        <a:rPr lang="pt-BR" sz="1400" u="none" strike="noStrike" dirty="0">
                          <a:effectLst/>
                        </a:rPr>
                        <a:t>de emergência devem estar demarcadas nos limites da propriedade. Deve haver um  ponto de encontro fora dos limites , sistemas de contagem de funcionários, visitantes  e conciliação.</a:t>
                      </a:r>
                      <a:endParaRPr lang="pt-BR" sz="1400" b="0" i="0" u="none" strike="noStrike" dirty="0">
                        <a:solidFill>
                          <a:srgbClr val="16365C"/>
                        </a:solidFill>
                        <a:effectLst/>
                        <a:latin typeface="Arial"/>
                      </a:endParaRPr>
                    </a:p>
                  </a:txBody>
                  <a:tcPr marL="0" marR="0" marT="0" marB="0" anchor="ctr"/>
                </a:tc>
              </a:tr>
              <a:tr h="628650">
                <a:tc>
                  <a:txBody>
                    <a:bodyPr/>
                    <a:lstStyle/>
                    <a:p>
                      <a:pPr algn="just" fontAlgn="ctr"/>
                      <a:r>
                        <a:rPr lang="pt-BR" sz="1400" u="none" strike="noStrike" dirty="0" smtClean="0">
                          <a:effectLst/>
                        </a:rPr>
                        <a:t>6.1.11 Todos </a:t>
                      </a:r>
                      <a:r>
                        <a:rPr lang="pt-BR" sz="1400" u="none" strike="noStrike" dirty="0">
                          <a:effectLst/>
                        </a:rPr>
                        <a:t>os sistemas utilitários relevantes devem estar de acordo e testados para garantir o funcionamento seguro e sem interrupções. Isso também se aplica a chuveiros, lava-olhos de emergência fixo existentes no local.</a:t>
                      </a:r>
                      <a:endParaRPr lang="pt-BR" sz="1400" b="0" i="0" u="none" strike="noStrike" dirty="0">
                        <a:solidFill>
                          <a:srgbClr val="16365C"/>
                        </a:solidFill>
                        <a:effectLst/>
                        <a:latin typeface="Arial"/>
                      </a:endParaRPr>
                    </a:p>
                  </a:txBody>
                  <a:tcPr marL="0" marR="0" marT="0" marB="0" anchor="ctr"/>
                </a:tc>
              </a:tr>
              <a:tr h="671513">
                <a:tc>
                  <a:txBody>
                    <a:bodyPr/>
                    <a:lstStyle/>
                    <a:p>
                      <a:pPr algn="just" fontAlgn="ctr"/>
                      <a:r>
                        <a:rPr lang="pt-BR" sz="1400" u="none" strike="noStrike" dirty="0" smtClean="0">
                          <a:effectLst/>
                        </a:rPr>
                        <a:t>6.1.12 Se </a:t>
                      </a:r>
                      <a:r>
                        <a:rPr lang="pt-BR" sz="1400" u="none" strike="noStrike" dirty="0">
                          <a:effectLst/>
                        </a:rPr>
                        <a:t>for permitido o estacionamento de veículos carregados, essa operação deve ser feita adequadamente, utilizando  suportes para evitar que o equipamento de nivelamento danifique o piso em pontos fracos, evitando tombamentos.</a:t>
                      </a:r>
                      <a:endParaRPr lang="pt-BR" sz="1400" b="0" i="0" u="none" strike="noStrike" dirty="0">
                        <a:solidFill>
                          <a:srgbClr val="16365C"/>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338707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Retângulo 1"/>
          <p:cNvSpPr>
            <a:spLocks noChangeArrowheads="1"/>
          </p:cNvSpPr>
          <p:nvPr/>
        </p:nvSpPr>
        <p:spPr bwMode="auto">
          <a:xfrm>
            <a:off x="395536" y="1370200"/>
            <a:ext cx="8412618" cy="83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ts val="2863"/>
              </a:lnSpc>
            </a:pPr>
            <a:r>
              <a:rPr lang="pt-BR" b="0" dirty="0" smtClean="0">
                <a:solidFill>
                  <a:schemeClr val="tx2">
                    <a:lumMod val="50000"/>
                  </a:schemeClr>
                </a:solidFill>
                <a:latin typeface="Times New Roman" pitchFamily="18" charset="0"/>
                <a:cs typeface="Times New Roman" pitchFamily="18" charset="0"/>
              </a:rPr>
              <a:t>“</a:t>
            </a:r>
            <a:r>
              <a:rPr lang="pt-BR" b="0" dirty="0">
                <a:solidFill>
                  <a:schemeClr val="tx2">
                    <a:lumMod val="50000"/>
                  </a:schemeClr>
                </a:solidFill>
                <a:latin typeface="Times New Roman" pitchFamily="18" charset="0"/>
                <a:cs typeface="Times New Roman" pitchFamily="18" charset="0"/>
              </a:rPr>
              <a:t>rebocado incompleto:  veículo rebocado dependente de complementação por equipamento veicular</a:t>
            </a:r>
            <a:r>
              <a:rPr lang="pt-BR" b="0" dirty="0" smtClean="0">
                <a:solidFill>
                  <a:schemeClr val="tx2">
                    <a:lumMod val="50000"/>
                  </a:schemeClr>
                </a:solidFill>
                <a:latin typeface="Times New Roman" pitchFamily="18" charset="0"/>
                <a:cs typeface="Times New Roman" pitchFamily="18" charset="0"/>
              </a:rPr>
              <a:t>”</a:t>
            </a:r>
            <a:endParaRPr lang="pt-BR" b="0" dirty="0">
              <a:solidFill>
                <a:schemeClr val="tx2">
                  <a:lumMod val="50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67188"/>
            <a:ext cx="3529037" cy="177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Retângulo 5"/>
          <p:cNvSpPr/>
          <p:nvPr/>
        </p:nvSpPr>
        <p:spPr>
          <a:xfrm>
            <a:off x="887274" y="3459021"/>
            <a:ext cx="4572000" cy="584775"/>
          </a:xfrm>
          <a:prstGeom prst="rect">
            <a:avLst/>
          </a:prstGeom>
        </p:spPr>
        <p:txBody>
          <a:bodyPr>
            <a:spAutoFit/>
          </a:bodyPr>
          <a:lstStyle/>
          <a:p>
            <a:pPr algn="just" eaLnBrk="1" hangingPunct="1"/>
            <a:r>
              <a:rPr lang="pt-BR" sz="1600" dirty="0">
                <a:solidFill>
                  <a:schemeClr val="tx2">
                    <a:lumMod val="50000"/>
                  </a:schemeClr>
                </a:solidFill>
                <a:latin typeface="Times New Roman" pitchFamily="18" charset="0"/>
                <a:cs typeface="Times New Roman" pitchFamily="18" charset="0"/>
              </a:rPr>
              <a:t>Base sobre a qual se monta a carroçaria apropriada ao serviço de transporte.  </a:t>
            </a:r>
          </a:p>
        </p:txBody>
      </p:sp>
      <p:sp>
        <p:nvSpPr>
          <p:cNvPr id="8" name="CaixaDeTexto 7"/>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86302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06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 y="558148"/>
            <a:ext cx="9138186" cy="173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414442829"/>
              </p:ext>
            </p:extLst>
          </p:nvPr>
        </p:nvGraphicFramePr>
        <p:xfrm>
          <a:off x="163852" y="2427734"/>
          <a:ext cx="8800636" cy="2574287"/>
        </p:xfrm>
        <a:graphic>
          <a:graphicData uri="http://schemas.openxmlformats.org/drawingml/2006/table">
            <a:tbl>
              <a:tblPr>
                <a:tableStyleId>{5C22544A-7EE6-4342-B048-85BDC9FD1C3A}</a:tableStyleId>
              </a:tblPr>
              <a:tblGrid>
                <a:gridCol w="8800636"/>
              </a:tblGrid>
              <a:tr h="833102">
                <a:tc>
                  <a:txBody>
                    <a:bodyPr/>
                    <a:lstStyle/>
                    <a:p>
                      <a:pPr algn="just" fontAlgn="ctr"/>
                      <a:r>
                        <a:rPr lang="pt-BR" sz="1500" u="none" strike="noStrike" dirty="0" smtClean="0">
                          <a:effectLst/>
                        </a:rPr>
                        <a:t>6.1.13a   Só </a:t>
                      </a:r>
                      <a:r>
                        <a:rPr lang="pt-BR" sz="1500" u="none" strike="noStrike" dirty="0">
                          <a:effectLst/>
                        </a:rPr>
                        <a:t>devem ser avaliados se o sistema for utilizado nas atividades relativas ao transporte. As instalações  e procedimentos de operações devem estar em conformidade com a NR13</a:t>
                      </a:r>
                      <a:endParaRPr lang="pt-BR" sz="1500" b="0" i="0" u="none" strike="noStrike" dirty="0">
                        <a:solidFill>
                          <a:srgbClr val="1F497D"/>
                        </a:solidFill>
                        <a:effectLst/>
                        <a:latin typeface="Arial"/>
                      </a:endParaRPr>
                    </a:p>
                  </a:txBody>
                  <a:tcPr marL="0" marR="0" marT="0" marB="0" anchor="ctr"/>
                </a:tc>
              </a:tr>
              <a:tr h="874758">
                <a:tc>
                  <a:txBody>
                    <a:bodyPr/>
                    <a:lstStyle/>
                    <a:p>
                      <a:pPr algn="just" fontAlgn="ctr"/>
                      <a:r>
                        <a:rPr lang="pt-BR" sz="1500" u="none" strike="noStrike" dirty="0" smtClean="0">
                          <a:effectLst/>
                        </a:rPr>
                        <a:t>6.1.13b   Sistemas </a:t>
                      </a:r>
                      <a:r>
                        <a:rPr lang="pt-BR" sz="1500" u="none" strike="noStrike" dirty="0">
                          <a:effectLst/>
                        </a:rPr>
                        <a:t>elétricos são periféricos e </a:t>
                      </a:r>
                      <a:r>
                        <a:rPr lang="pt-BR" sz="1500" u="none" strike="noStrike" dirty="0" smtClean="0">
                          <a:effectLst/>
                        </a:rPr>
                        <a:t>requerem </a:t>
                      </a:r>
                      <a:r>
                        <a:rPr lang="pt-BR" sz="1500" u="none" strike="noStrike" dirty="0">
                          <a:effectLst/>
                        </a:rPr>
                        <a:t>atenção e manutenção regular  para ter garantia de sua operação segura e conforme a NR-10 segurança em instalações e serviços em eletricidade e sistema de proteção contra descargas atmosféricas.</a:t>
                      </a:r>
                      <a:endParaRPr lang="pt-BR" sz="1500" b="0" i="0" u="none" strike="noStrike" dirty="0">
                        <a:solidFill>
                          <a:srgbClr val="1F497D"/>
                        </a:solidFill>
                        <a:effectLst/>
                        <a:latin typeface="Arial"/>
                      </a:endParaRPr>
                    </a:p>
                  </a:txBody>
                  <a:tcPr marL="0" marR="0" marT="0" marB="0" anchor="ctr"/>
                </a:tc>
              </a:tr>
              <a:tr h="866427">
                <a:tc>
                  <a:txBody>
                    <a:bodyPr/>
                    <a:lstStyle/>
                    <a:p>
                      <a:pPr algn="just" fontAlgn="ctr"/>
                      <a:r>
                        <a:rPr lang="pt-BR" sz="1500" u="none" strike="noStrike" dirty="0" smtClean="0">
                          <a:effectLst/>
                        </a:rPr>
                        <a:t>6.1.13c   Só </a:t>
                      </a:r>
                      <a:r>
                        <a:rPr lang="pt-BR" sz="1500" u="none" strike="noStrike" dirty="0">
                          <a:effectLst/>
                        </a:rPr>
                        <a:t>devem ser avaliados se o sistema for utilizado nas atividades relativas ao transporte. As instalações  e procedimentos de operações  para compressores devem estar  ser equiparadas a caldeiras, em conformidade com a NR13 caldeiras ou vasos de pressão.</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823807443"/>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16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189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771393707"/>
              </p:ext>
            </p:extLst>
          </p:nvPr>
        </p:nvGraphicFramePr>
        <p:xfrm>
          <a:off x="179513" y="2629287"/>
          <a:ext cx="8784976" cy="2390735"/>
        </p:xfrm>
        <a:graphic>
          <a:graphicData uri="http://schemas.openxmlformats.org/drawingml/2006/table">
            <a:tbl>
              <a:tblPr>
                <a:tableStyleId>{5C22544A-7EE6-4342-B048-85BDC9FD1C3A}</a:tableStyleId>
              </a:tblPr>
              <a:tblGrid>
                <a:gridCol w="8784976"/>
              </a:tblGrid>
              <a:tr h="782881">
                <a:tc>
                  <a:txBody>
                    <a:bodyPr/>
                    <a:lstStyle/>
                    <a:p>
                      <a:pPr algn="just" fontAlgn="ctr"/>
                      <a:r>
                        <a:rPr lang="pt-BR" sz="1400" u="none" strike="noStrike" dirty="0" smtClean="0">
                          <a:effectLst/>
                        </a:rPr>
                        <a:t>6.1.14  Essa </a:t>
                      </a:r>
                      <a:r>
                        <a:rPr lang="pt-BR" sz="1400" u="none" strike="noStrike" dirty="0">
                          <a:effectLst/>
                        </a:rPr>
                        <a:t>questão refere-se a produtos perigosos usados nas oficinas para manutenção e a produtos perigosos em trânsito (armazenagem temporária). Deve haver procedimentos  de uso, disposição de sobras, identificação, rotulagem e compatibilidade química.</a:t>
                      </a:r>
                      <a:endParaRPr lang="pt-BR" sz="1400" b="0" i="0" u="none" strike="noStrike" dirty="0">
                        <a:solidFill>
                          <a:srgbClr val="1F497D"/>
                        </a:solidFill>
                        <a:effectLst/>
                        <a:latin typeface="Arial"/>
                      </a:endParaRPr>
                    </a:p>
                  </a:txBody>
                  <a:tcPr marL="0" marR="0" marT="0" marB="0" anchor="ctr"/>
                </a:tc>
              </a:tr>
              <a:tr h="476559">
                <a:tc>
                  <a:txBody>
                    <a:bodyPr/>
                    <a:lstStyle/>
                    <a:p>
                      <a:pPr algn="just" fontAlgn="ctr"/>
                      <a:r>
                        <a:rPr lang="pt-BR" sz="1400" u="none" strike="noStrike" dirty="0" smtClean="0">
                          <a:effectLst/>
                        </a:rPr>
                        <a:t>6.1.15  Verificar </a:t>
                      </a:r>
                      <a:r>
                        <a:rPr lang="pt-BR" sz="1400" u="none" strike="noStrike" dirty="0">
                          <a:effectLst/>
                        </a:rPr>
                        <a:t>se não há rompimento de cercas, se os portões abrem e fecham  mediante comando manual ou automático.</a:t>
                      </a:r>
                      <a:endParaRPr lang="pt-BR" sz="1400" b="0" i="0" u="none" strike="noStrike" dirty="0">
                        <a:solidFill>
                          <a:srgbClr val="1F497D"/>
                        </a:solidFill>
                        <a:effectLst/>
                        <a:latin typeface="Arial"/>
                      </a:endParaRPr>
                    </a:p>
                  </a:txBody>
                  <a:tcPr marL="0" marR="0" marT="0" marB="0" anchor="ctr"/>
                </a:tc>
              </a:tr>
              <a:tr h="396014">
                <a:tc>
                  <a:txBody>
                    <a:bodyPr/>
                    <a:lstStyle/>
                    <a:p>
                      <a:pPr algn="just" fontAlgn="ctr"/>
                      <a:r>
                        <a:rPr lang="pt-BR" sz="1400" u="none" strike="noStrike" dirty="0" smtClean="0">
                          <a:effectLst/>
                        </a:rPr>
                        <a:t>6.1.16  Verificar </a:t>
                      </a:r>
                      <a:r>
                        <a:rPr lang="pt-BR" sz="1400" u="none" strike="noStrike" dirty="0">
                          <a:effectLst/>
                        </a:rPr>
                        <a:t>as condições e calçamento do piso, sinalização de piso ou horizontal, pinturas, faixas.</a:t>
                      </a:r>
                      <a:endParaRPr lang="pt-BR" sz="1400" b="0" i="0" u="none" strike="noStrike" dirty="0">
                        <a:solidFill>
                          <a:srgbClr val="1F497D"/>
                        </a:solidFill>
                        <a:effectLst/>
                        <a:latin typeface="Arial"/>
                      </a:endParaRPr>
                    </a:p>
                  </a:txBody>
                  <a:tcPr marL="0" marR="0" marT="0" marB="0" anchor="ctr"/>
                </a:tc>
              </a:tr>
              <a:tr h="521921">
                <a:tc>
                  <a:txBody>
                    <a:bodyPr/>
                    <a:lstStyle/>
                    <a:p>
                      <a:pPr algn="just" fontAlgn="ctr"/>
                      <a:r>
                        <a:rPr lang="pt-BR" sz="1400" u="none" strike="noStrike" dirty="0" smtClean="0">
                          <a:effectLst/>
                        </a:rPr>
                        <a:t>6.1.17  Ver </a:t>
                      </a:r>
                      <a:r>
                        <a:rPr lang="pt-BR" sz="1400" u="none" strike="noStrike" dirty="0">
                          <a:effectLst/>
                        </a:rPr>
                        <a:t>fiações se são embutidas, ausência de </a:t>
                      </a:r>
                      <a:r>
                        <a:rPr lang="pt-BR" sz="1400" u="none" strike="noStrike" dirty="0" smtClean="0">
                          <a:effectLst/>
                        </a:rPr>
                        <a:t>infiltrações </a:t>
                      </a:r>
                      <a:r>
                        <a:rPr lang="pt-BR" sz="1400" u="none" strike="noStrike" dirty="0">
                          <a:effectLst/>
                        </a:rPr>
                        <a:t>e goteiras no teto, pintura geral , abertura e fechamento de portas, sinalização geral.</a:t>
                      </a:r>
                      <a:endParaRPr lang="pt-BR" sz="1400" b="0" i="0" u="none" strike="noStrike" dirty="0">
                        <a:solidFill>
                          <a:srgbClr val="1F497D"/>
                        </a:solidFill>
                        <a:effectLst/>
                        <a:latin typeface="Arial"/>
                      </a:endParaRPr>
                    </a:p>
                  </a:txBody>
                  <a:tcPr marL="0" marR="0" marT="0" marB="0" anchor="ctr"/>
                </a:tc>
              </a:tr>
              <a:tr h="198889">
                <a:tc>
                  <a:txBody>
                    <a:bodyPr/>
                    <a:lstStyle/>
                    <a:p>
                      <a:pPr algn="just" fontAlgn="ctr"/>
                      <a:r>
                        <a:rPr lang="pt-BR" sz="1400" u="none" strike="noStrike" dirty="0" smtClean="0">
                          <a:effectLst/>
                        </a:rPr>
                        <a:t>6.1.18 Deve </a:t>
                      </a:r>
                      <a:r>
                        <a:rPr lang="pt-BR" sz="1400" u="none" strike="noStrike" dirty="0">
                          <a:effectLst/>
                        </a:rPr>
                        <a:t>haver um programa documentado e implementado de inspeção e manutenção.</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193314272"/>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26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4462"/>
            <a:ext cx="9144000" cy="175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4205159114"/>
              </p:ext>
            </p:extLst>
          </p:nvPr>
        </p:nvGraphicFramePr>
        <p:xfrm>
          <a:off x="107504" y="2499742"/>
          <a:ext cx="8856984" cy="2484278"/>
        </p:xfrm>
        <a:graphic>
          <a:graphicData uri="http://schemas.openxmlformats.org/drawingml/2006/table">
            <a:tbl>
              <a:tblPr>
                <a:tableStyleId>{5C22544A-7EE6-4342-B048-85BDC9FD1C3A}</a:tableStyleId>
              </a:tblPr>
              <a:tblGrid>
                <a:gridCol w="8856984"/>
              </a:tblGrid>
              <a:tr h="576432">
                <a:tc>
                  <a:txBody>
                    <a:bodyPr/>
                    <a:lstStyle/>
                    <a:p>
                      <a:pPr algn="just" fontAlgn="ctr"/>
                      <a:r>
                        <a:rPr lang="pt-BR" sz="1400" u="none" strike="noStrike" dirty="0" smtClean="0">
                          <a:effectLst/>
                        </a:rPr>
                        <a:t>6.1.19   As </a:t>
                      </a:r>
                      <a:r>
                        <a:rPr lang="pt-BR" sz="1400" u="none" strike="noStrike" dirty="0">
                          <a:effectLst/>
                        </a:rPr>
                        <a:t>pessoas devem poder escapar da oficina por meio das saídas de emergência demarcadas e dimensionadas em caso de emergência.</a:t>
                      </a:r>
                      <a:endParaRPr lang="pt-BR" sz="1400" b="0" i="0" u="none" strike="noStrike" dirty="0">
                        <a:solidFill>
                          <a:srgbClr val="16365C"/>
                        </a:solidFill>
                        <a:effectLst/>
                        <a:latin typeface="Arial"/>
                      </a:endParaRPr>
                    </a:p>
                  </a:txBody>
                  <a:tcPr marL="0" marR="0" marT="0" marB="0" anchor="ctr"/>
                </a:tc>
              </a:tr>
              <a:tr h="607361">
                <a:tc>
                  <a:txBody>
                    <a:bodyPr/>
                    <a:lstStyle/>
                    <a:p>
                      <a:pPr algn="just" fontAlgn="ctr"/>
                      <a:r>
                        <a:rPr lang="pt-BR" sz="1400" u="none" strike="noStrike" dirty="0" smtClean="0">
                          <a:effectLst/>
                        </a:rPr>
                        <a:t>6.1.20  Chuveiros </a:t>
                      </a:r>
                      <a:r>
                        <a:rPr lang="pt-BR" sz="1400" u="none" strike="noStrike" dirty="0">
                          <a:effectLst/>
                        </a:rPr>
                        <a:t>de emergência e lava-olhos devem sempre estar regularmente instalados nas imediações das áreas de trabalho em que haja possibilidade de derramamentos. </a:t>
                      </a:r>
                      <a:r>
                        <a:rPr lang="pt-BR" sz="1400" u="none" strike="noStrike" dirty="0" smtClean="0">
                          <a:effectLst/>
                        </a:rPr>
                        <a:t>Verificar </a:t>
                      </a:r>
                      <a:r>
                        <a:rPr lang="pt-BR" sz="1400" u="none" strike="noStrike" dirty="0">
                          <a:effectLst/>
                        </a:rPr>
                        <a:t>se os chuveiros funcionam.</a:t>
                      </a:r>
                      <a:endParaRPr lang="pt-BR" sz="1400" b="0" i="0" u="none" strike="noStrike" dirty="0">
                        <a:solidFill>
                          <a:srgbClr val="1F497D"/>
                        </a:solidFill>
                        <a:effectLst/>
                        <a:latin typeface="Arial"/>
                      </a:endParaRPr>
                    </a:p>
                  </a:txBody>
                  <a:tcPr marL="0" marR="0" marT="0" marB="0" anchor="ctr"/>
                </a:tc>
              </a:tr>
              <a:tr h="618609">
                <a:tc>
                  <a:txBody>
                    <a:bodyPr/>
                    <a:lstStyle/>
                    <a:p>
                      <a:pPr algn="just" fontAlgn="ctr"/>
                      <a:r>
                        <a:rPr lang="pt-BR" sz="1400" u="none" strike="noStrike" dirty="0" smtClean="0">
                          <a:effectLst/>
                        </a:rPr>
                        <a:t>6.1.21  Verificar </a:t>
                      </a:r>
                      <a:r>
                        <a:rPr lang="pt-BR" sz="1400" u="none" strike="noStrike" dirty="0">
                          <a:effectLst/>
                        </a:rPr>
                        <a:t>sinalização geral. Deve ser apropriada ao risco do local ou atividade, ter representação lógica e estar afixada de forma visível e  inteligível, conforme NR 26 Sinalização de segurança.</a:t>
                      </a:r>
                      <a:endParaRPr lang="pt-BR" sz="1400" b="0" i="0" u="none" strike="noStrike" dirty="0">
                        <a:solidFill>
                          <a:srgbClr val="16365C"/>
                        </a:solidFill>
                        <a:effectLst/>
                        <a:latin typeface="Arial"/>
                      </a:endParaRPr>
                    </a:p>
                  </a:txBody>
                  <a:tcPr marL="0" marR="0" marT="0" marB="0" anchor="ctr"/>
                </a:tc>
              </a:tr>
              <a:tr h="681876">
                <a:tc>
                  <a:txBody>
                    <a:bodyPr/>
                    <a:lstStyle/>
                    <a:p>
                      <a:pPr algn="just" fontAlgn="ctr"/>
                      <a:r>
                        <a:rPr lang="pt-BR" sz="1400" u="none" strike="noStrike" dirty="0" smtClean="0">
                          <a:effectLst/>
                        </a:rPr>
                        <a:t>6.1.22  Verificar </a:t>
                      </a:r>
                      <a:r>
                        <a:rPr lang="pt-BR" sz="1400" u="none" strike="noStrike" dirty="0">
                          <a:effectLst/>
                        </a:rPr>
                        <a:t>se a reserva de água de água de incêndio é independente da água de consumo, o que especifica a documentação de Corpo de </a:t>
                      </a:r>
                      <a:r>
                        <a:rPr lang="pt-BR" sz="1400" u="none" strike="noStrike" dirty="0" smtClean="0">
                          <a:effectLst/>
                        </a:rPr>
                        <a:t>Bombeiros quanto </a:t>
                      </a:r>
                      <a:r>
                        <a:rPr lang="pt-BR" sz="1400" u="none" strike="noStrike" dirty="0">
                          <a:effectLst/>
                        </a:rPr>
                        <a:t>a volume e exclusividade do suprimento de água de incêndio.</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901800955"/>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37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2949"/>
            <a:ext cx="9144000" cy="167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681309560"/>
              </p:ext>
            </p:extLst>
          </p:nvPr>
        </p:nvGraphicFramePr>
        <p:xfrm>
          <a:off x="1226082" y="2404078"/>
          <a:ext cx="5115651" cy="2514600"/>
        </p:xfrm>
        <a:graphic>
          <a:graphicData uri="http://schemas.openxmlformats.org/drawingml/2006/table">
            <a:tbl>
              <a:tblPr>
                <a:tableStyleId>{5C22544A-7EE6-4342-B048-85BDC9FD1C3A}</a:tableStyleId>
              </a:tblPr>
              <a:tblGrid>
                <a:gridCol w="5115651"/>
              </a:tblGrid>
              <a:tr h="501549">
                <a:tc>
                  <a:txBody>
                    <a:bodyPr/>
                    <a:lstStyle/>
                    <a:p>
                      <a:pPr algn="just" fontAlgn="ctr"/>
                      <a:r>
                        <a:rPr lang="pt-BR" sz="1500" u="none" strike="noStrike" dirty="0" smtClean="0">
                          <a:effectLst/>
                        </a:rPr>
                        <a:t>6.1.23   Verificar </a:t>
                      </a:r>
                      <a:r>
                        <a:rPr lang="pt-BR" sz="1500" u="none" strike="noStrike" dirty="0">
                          <a:effectLst/>
                        </a:rPr>
                        <a:t>existência de </a:t>
                      </a:r>
                      <a:r>
                        <a:rPr lang="pt-BR" sz="1500" u="none" strike="noStrike" dirty="0" smtClean="0">
                          <a:effectLst/>
                        </a:rPr>
                        <a:t>moto gerador </a:t>
                      </a:r>
                      <a:r>
                        <a:rPr lang="pt-BR" sz="1500" u="none" strike="noStrike" dirty="0">
                          <a:effectLst/>
                        </a:rPr>
                        <a:t>ou no break quando bomba elétrica ou se a bomba é a combustível e se há reserva suficiente para a operação.</a:t>
                      </a:r>
                      <a:endParaRPr lang="pt-BR" sz="1500" b="0" i="0" u="none" strike="noStrike" dirty="0">
                        <a:solidFill>
                          <a:srgbClr val="1F497D"/>
                        </a:solidFill>
                        <a:effectLst/>
                        <a:latin typeface="Arial"/>
                      </a:endParaRPr>
                    </a:p>
                  </a:txBody>
                  <a:tcPr marL="0" marR="0" marT="0" marB="0" anchor="ctr"/>
                </a:tc>
              </a:tr>
              <a:tr h="764657">
                <a:tc>
                  <a:txBody>
                    <a:bodyPr/>
                    <a:lstStyle/>
                    <a:p>
                      <a:pPr algn="just" fontAlgn="ctr"/>
                      <a:r>
                        <a:rPr lang="pt-BR" sz="1500" u="none" strike="noStrike" dirty="0" smtClean="0">
                          <a:effectLst/>
                        </a:rPr>
                        <a:t>6.1.24    Se </a:t>
                      </a:r>
                      <a:r>
                        <a:rPr lang="pt-BR" sz="1500" u="none" strike="noStrike" dirty="0">
                          <a:effectLst/>
                        </a:rPr>
                        <a:t>houver cargas inflamáveis armazenadas ou estacionadas no local, espuma pode ser necessária para combate a incêndios. Isto requer um produto gerador de espuma e equipamento para gera-la.</a:t>
                      </a:r>
                      <a:endParaRPr lang="pt-BR" sz="1500" b="0" i="0" u="none" strike="noStrike" dirty="0">
                        <a:solidFill>
                          <a:srgbClr val="16365C"/>
                        </a:solidFill>
                        <a:effectLst/>
                        <a:latin typeface="Arial"/>
                      </a:endParaRPr>
                    </a:p>
                  </a:txBody>
                  <a:tcPr marL="0" marR="0" marT="0" marB="0" anchor="ctr"/>
                </a:tc>
              </a:tr>
              <a:tr h="723547">
                <a:tc>
                  <a:txBody>
                    <a:bodyPr/>
                    <a:lstStyle/>
                    <a:p>
                      <a:pPr algn="just" fontAlgn="ctr"/>
                      <a:r>
                        <a:rPr lang="pt-BR" sz="1500" u="none" strike="noStrike" dirty="0" smtClean="0">
                          <a:effectLst/>
                        </a:rPr>
                        <a:t>6.1.25  O </a:t>
                      </a:r>
                      <a:r>
                        <a:rPr lang="pt-BR" sz="1500" u="none" strike="noStrike" dirty="0">
                          <a:effectLst/>
                        </a:rPr>
                        <a:t>auditor deve verificar a conformidade com a legislação local. O auditor também deve checar pontualmente se o conteúdo do Kit de primeiros socorros está dentro do prazo de validade.</a:t>
                      </a:r>
                      <a:endParaRPr lang="pt-BR" sz="1500" b="0" i="0" u="none" strike="noStrike" dirty="0">
                        <a:solidFill>
                          <a:srgbClr val="16365C"/>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446508585"/>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47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423"/>
            <a:ext cx="9144000" cy="206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985757686"/>
              </p:ext>
            </p:extLst>
          </p:nvPr>
        </p:nvGraphicFramePr>
        <p:xfrm>
          <a:off x="107504" y="2787774"/>
          <a:ext cx="8928991" cy="2186720"/>
        </p:xfrm>
        <a:graphic>
          <a:graphicData uri="http://schemas.openxmlformats.org/drawingml/2006/table">
            <a:tbl>
              <a:tblPr>
                <a:tableStyleId>{5C22544A-7EE6-4342-B048-85BDC9FD1C3A}</a:tableStyleId>
              </a:tblPr>
              <a:tblGrid>
                <a:gridCol w="8928991"/>
              </a:tblGrid>
              <a:tr h="180795">
                <a:tc>
                  <a:txBody>
                    <a:bodyPr/>
                    <a:lstStyle/>
                    <a:p>
                      <a:pPr algn="just" fontAlgn="ctr"/>
                      <a:r>
                        <a:rPr lang="pt-BR" sz="1500" u="none" strike="noStrike" dirty="0" smtClean="0">
                          <a:effectLst/>
                        </a:rPr>
                        <a:t>6.2.1</a:t>
                      </a:r>
                      <a:r>
                        <a:rPr lang="pt-BR" sz="1500" u="none" strike="noStrike" baseline="0" dirty="0" smtClean="0">
                          <a:effectLst/>
                        </a:rPr>
                        <a:t>   </a:t>
                      </a:r>
                      <a:r>
                        <a:rPr lang="pt-BR" sz="1500" u="none" strike="noStrike" dirty="0" smtClean="0">
                          <a:effectLst/>
                        </a:rPr>
                        <a:t>Verificar </a:t>
                      </a:r>
                      <a:r>
                        <a:rPr lang="pt-BR" sz="1500" u="none" strike="noStrike" dirty="0">
                          <a:effectLst/>
                        </a:rPr>
                        <a:t>evidências no local da armazenagem.</a:t>
                      </a:r>
                      <a:endParaRPr lang="pt-BR" sz="1500" b="0" i="0" u="none" strike="noStrike" dirty="0">
                        <a:solidFill>
                          <a:srgbClr val="16365C"/>
                        </a:solidFill>
                        <a:effectLst/>
                        <a:latin typeface="Arial"/>
                      </a:endParaRPr>
                    </a:p>
                  </a:txBody>
                  <a:tcPr marL="0" marR="0" marT="0" marB="0" anchor="ctr"/>
                </a:tc>
              </a:tr>
              <a:tr h="568734">
                <a:tc>
                  <a:txBody>
                    <a:bodyPr/>
                    <a:lstStyle/>
                    <a:p>
                      <a:pPr algn="just" fontAlgn="ctr"/>
                      <a:r>
                        <a:rPr lang="pt-BR" sz="1500" u="none" strike="noStrike" dirty="0" smtClean="0">
                          <a:effectLst/>
                        </a:rPr>
                        <a:t>6.2.2   É </a:t>
                      </a:r>
                      <a:r>
                        <a:rPr lang="pt-BR" sz="1500" u="none" strike="noStrike" dirty="0">
                          <a:effectLst/>
                        </a:rPr>
                        <a:t>boa prática fechar válvulas em série. Evita-se assim que o conteúdo de um tanque se perca de uma vez se uma das válvulas falhar. Verificar a existência de procedimentos disponíveis aos envolvidos.</a:t>
                      </a:r>
                      <a:endParaRPr lang="pt-BR" sz="1500" b="0" i="0" u="none" strike="noStrike" dirty="0">
                        <a:solidFill>
                          <a:srgbClr val="16365C"/>
                        </a:solidFill>
                        <a:effectLst/>
                        <a:latin typeface="Arial"/>
                      </a:endParaRPr>
                    </a:p>
                  </a:txBody>
                  <a:tcPr marL="0" marR="0" marT="0" marB="0" anchor="ctr"/>
                </a:tc>
              </a:tr>
              <a:tr h="474986">
                <a:tc>
                  <a:txBody>
                    <a:bodyPr/>
                    <a:lstStyle/>
                    <a:p>
                      <a:pPr algn="just" fontAlgn="ctr"/>
                      <a:r>
                        <a:rPr lang="pt-BR" sz="1500" u="none" strike="noStrike" dirty="0" smtClean="0">
                          <a:effectLst/>
                        </a:rPr>
                        <a:t>6.2.3   Se </a:t>
                      </a:r>
                      <a:r>
                        <a:rPr lang="pt-BR" sz="1500" u="none" strike="noStrike" dirty="0">
                          <a:effectLst/>
                        </a:rPr>
                        <a:t>existir abastecimento no local deve haver contenção de acordo com a legislação. A bacia deve ter capacidade para conter 110% do maior tanque.</a:t>
                      </a:r>
                      <a:endParaRPr lang="pt-BR" sz="1500" b="0" i="0" u="none" strike="noStrike" dirty="0">
                        <a:solidFill>
                          <a:srgbClr val="1F497D"/>
                        </a:solidFill>
                        <a:effectLst/>
                        <a:latin typeface="Arial"/>
                      </a:endParaRPr>
                    </a:p>
                  </a:txBody>
                  <a:tcPr marL="0" marR="0" marT="0" marB="0" anchor="ctr"/>
                </a:tc>
              </a:tr>
              <a:tr h="387490">
                <a:tc>
                  <a:txBody>
                    <a:bodyPr/>
                    <a:lstStyle/>
                    <a:p>
                      <a:pPr algn="just" fontAlgn="ctr"/>
                      <a:r>
                        <a:rPr lang="pt-BR" sz="1500" u="none" strike="noStrike" dirty="0" smtClean="0">
                          <a:effectLst/>
                        </a:rPr>
                        <a:t>6.2.4  O </a:t>
                      </a:r>
                      <a:r>
                        <a:rPr lang="pt-BR" sz="1500" u="none" strike="noStrike" dirty="0">
                          <a:effectLst/>
                        </a:rPr>
                        <a:t>auditor deve procurar um dispositivo de proteção contra sobre enchimento. Nos tanques subterrâneos deve haver alarme.</a:t>
                      </a:r>
                      <a:endParaRPr lang="pt-BR" sz="1500" b="0" i="0" u="none" strike="noStrike" dirty="0">
                        <a:solidFill>
                          <a:srgbClr val="16365C"/>
                        </a:solidFill>
                        <a:effectLst/>
                        <a:latin typeface="Arial"/>
                      </a:endParaRPr>
                    </a:p>
                  </a:txBody>
                  <a:tcPr marL="0" marR="0" marT="0" marB="0" anchor="ctr"/>
                </a:tc>
              </a:tr>
              <a:tr h="412489">
                <a:tc>
                  <a:txBody>
                    <a:bodyPr/>
                    <a:lstStyle/>
                    <a:p>
                      <a:pPr algn="just" fontAlgn="ctr"/>
                      <a:r>
                        <a:rPr lang="pt-BR" sz="1500" u="none" strike="noStrike" dirty="0" smtClean="0">
                          <a:effectLst/>
                        </a:rPr>
                        <a:t>6.2.5  Verificar </a:t>
                      </a:r>
                      <a:r>
                        <a:rPr lang="pt-BR" sz="1500" u="none" strike="noStrike" dirty="0">
                          <a:effectLst/>
                        </a:rPr>
                        <a:t>evidências na documentação de corpo de bombeiros, nas instalações se são blindadas e documentos dos materiais.</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420800223"/>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57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 y="624281"/>
            <a:ext cx="9141229" cy="199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512503103"/>
              </p:ext>
            </p:extLst>
          </p:nvPr>
        </p:nvGraphicFramePr>
        <p:xfrm>
          <a:off x="144894" y="2715766"/>
          <a:ext cx="8856984" cy="2258151"/>
        </p:xfrm>
        <a:graphic>
          <a:graphicData uri="http://schemas.openxmlformats.org/drawingml/2006/table">
            <a:tbl>
              <a:tblPr>
                <a:tableStyleId>{5C22544A-7EE6-4342-B048-85BDC9FD1C3A}</a:tableStyleId>
              </a:tblPr>
              <a:tblGrid>
                <a:gridCol w="8856984"/>
              </a:tblGrid>
              <a:tr h="519852">
                <a:tc>
                  <a:txBody>
                    <a:bodyPr/>
                    <a:lstStyle/>
                    <a:p>
                      <a:pPr algn="just" fontAlgn="ctr"/>
                      <a:r>
                        <a:rPr lang="pt-BR" sz="1500" u="none" strike="noStrike" dirty="0" smtClean="0">
                          <a:effectLst/>
                        </a:rPr>
                        <a:t>6.2.6   Tanques </a:t>
                      </a:r>
                      <a:r>
                        <a:rPr lang="pt-BR" sz="1500" u="none" strike="noStrike" dirty="0">
                          <a:effectLst/>
                        </a:rPr>
                        <a:t>de armazenagem devem ser inspecionados regularmente quanto à espessura de parede, condição da placa do fundo e corrosão. As inspeções devem ser documentadas.</a:t>
                      </a:r>
                      <a:endParaRPr lang="pt-BR" sz="1500" b="0" i="0" u="none" strike="noStrike" dirty="0">
                        <a:solidFill>
                          <a:srgbClr val="16365C"/>
                        </a:solidFill>
                        <a:effectLst/>
                        <a:latin typeface="Arial"/>
                      </a:endParaRPr>
                    </a:p>
                  </a:txBody>
                  <a:tcPr marL="0" marR="0" marT="0" marB="0" anchor="ctr"/>
                </a:tc>
              </a:tr>
              <a:tr h="550048">
                <a:tc>
                  <a:txBody>
                    <a:bodyPr/>
                    <a:lstStyle/>
                    <a:p>
                      <a:pPr algn="just" fontAlgn="ctr"/>
                      <a:r>
                        <a:rPr lang="pt-BR" sz="1500" u="none" strike="noStrike" dirty="0" smtClean="0">
                          <a:effectLst/>
                        </a:rPr>
                        <a:t>6.2.7    Vazamentos  </a:t>
                      </a:r>
                      <a:r>
                        <a:rPr lang="pt-BR" sz="1500" u="none" strike="noStrike" dirty="0">
                          <a:effectLst/>
                        </a:rPr>
                        <a:t>e derramamentos visíveis são sinais de má operação e manutenção, bem como de má administração do local. Essas </a:t>
                      </a:r>
                      <a:r>
                        <a:rPr lang="pt-BR" sz="1500" u="none" strike="noStrike" dirty="0" smtClean="0">
                          <a:effectLst/>
                        </a:rPr>
                        <a:t>ocorrências  </a:t>
                      </a:r>
                      <a:r>
                        <a:rPr lang="pt-BR" sz="1500" u="none" strike="noStrike" dirty="0">
                          <a:effectLst/>
                        </a:rPr>
                        <a:t>geram problemas ambientais de longo prazo, de alto custo de limpeza no futuro.</a:t>
                      </a:r>
                      <a:endParaRPr lang="pt-BR" sz="1500" b="0" i="0" u="none" strike="noStrike" dirty="0">
                        <a:solidFill>
                          <a:srgbClr val="003366"/>
                        </a:solidFill>
                        <a:effectLst/>
                        <a:latin typeface="Arial"/>
                      </a:endParaRPr>
                    </a:p>
                  </a:txBody>
                  <a:tcPr marL="0" marR="0" marT="0" marB="0" anchor="ctr"/>
                </a:tc>
              </a:tr>
              <a:tr h="373889">
                <a:tc>
                  <a:txBody>
                    <a:bodyPr/>
                    <a:lstStyle/>
                    <a:p>
                      <a:pPr algn="just" fontAlgn="ctr"/>
                      <a:r>
                        <a:rPr lang="pt-BR" sz="1500" u="none" strike="noStrike" dirty="0" smtClean="0">
                          <a:effectLst/>
                        </a:rPr>
                        <a:t>6.2.8    Contenção </a:t>
                      </a:r>
                      <a:r>
                        <a:rPr lang="pt-BR" sz="1500" u="none" strike="noStrike" dirty="0">
                          <a:effectLst/>
                        </a:rPr>
                        <a:t>de vazamentos deve ser projetada para conter 100% do </a:t>
                      </a:r>
                      <a:r>
                        <a:rPr lang="pt-BR" sz="1500" u="none" strike="noStrike" dirty="0" smtClean="0">
                          <a:effectLst/>
                        </a:rPr>
                        <a:t>volume </a:t>
                      </a:r>
                      <a:r>
                        <a:rPr lang="pt-BR" sz="1500" u="none" strike="noStrike" dirty="0">
                          <a:effectLst/>
                        </a:rPr>
                        <a:t>do maior tanque  mais 10% desse volume em água e espuma, conforme legislação.</a:t>
                      </a:r>
                      <a:endParaRPr lang="pt-BR" sz="1500" b="0" i="0" u="none" strike="noStrike" dirty="0">
                        <a:solidFill>
                          <a:srgbClr val="16365C"/>
                        </a:solidFill>
                        <a:effectLst/>
                        <a:latin typeface="Arial"/>
                      </a:endParaRPr>
                    </a:p>
                  </a:txBody>
                  <a:tcPr marL="0" marR="0" marT="0" marB="0" anchor="ctr"/>
                </a:tc>
              </a:tr>
              <a:tr h="366699">
                <a:tc>
                  <a:txBody>
                    <a:bodyPr/>
                    <a:lstStyle/>
                    <a:p>
                      <a:pPr algn="just" fontAlgn="ctr"/>
                      <a:r>
                        <a:rPr lang="pt-BR" sz="1500" u="none" strike="noStrike" dirty="0" smtClean="0">
                          <a:effectLst/>
                        </a:rPr>
                        <a:t>6.2.9  O </a:t>
                      </a:r>
                      <a:r>
                        <a:rPr lang="pt-BR" sz="1500" u="none" strike="noStrike" dirty="0">
                          <a:effectLst/>
                        </a:rPr>
                        <a:t>sistema deve ser </a:t>
                      </a:r>
                      <a:r>
                        <a:rPr lang="pt-BR" sz="1500" u="none" strike="noStrike" dirty="0" smtClean="0">
                          <a:effectLst/>
                        </a:rPr>
                        <a:t>livre </a:t>
                      </a:r>
                      <a:r>
                        <a:rPr lang="pt-BR" sz="1500" u="none" strike="noStrike" dirty="0">
                          <a:effectLst/>
                        </a:rPr>
                        <a:t>de trincas, válvulas mantidas sempre fechadas quando não estiverem em operação.</a:t>
                      </a:r>
                      <a:endParaRPr lang="pt-BR" sz="1500" b="0" i="0" u="none" strike="noStrike" dirty="0">
                        <a:solidFill>
                          <a:srgbClr val="16365C"/>
                        </a:solidFill>
                        <a:effectLst/>
                        <a:latin typeface="Arial"/>
                      </a:endParaRPr>
                    </a:p>
                  </a:txBody>
                  <a:tcPr marL="0" marR="0" marT="0" marB="0" anchor="ctr"/>
                </a:tc>
              </a:tr>
              <a:tr h="227435">
                <a:tc>
                  <a:txBody>
                    <a:bodyPr/>
                    <a:lstStyle/>
                    <a:p>
                      <a:pPr algn="just" fontAlgn="ctr"/>
                      <a:r>
                        <a:rPr lang="pt-BR" sz="1500" u="none" strike="noStrike" dirty="0" smtClean="0">
                          <a:effectLst/>
                        </a:rPr>
                        <a:t>6.2.10 Verificar </a:t>
                      </a:r>
                      <a:r>
                        <a:rPr lang="pt-BR" sz="1500" u="none" strike="noStrike" dirty="0">
                          <a:effectLst/>
                        </a:rPr>
                        <a:t>se o local da instalação está de acordo com a legislação.</a:t>
                      </a:r>
                      <a:endParaRPr lang="pt-BR" sz="1500" b="0" i="0" u="none" strike="noStrike" dirty="0">
                        <a:solidFill>
                          <a:srgbClr val="16365C"/>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30450991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67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3"/>
            <a:ext cx="9144000" cy="211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679117899"/>
              </p:ext>
            </p:extLst>
          </p:nvPr>
        </p:nvGraphicFramePr>
        <p:xfrm>
          <a:off x="119758" y="2746861"/>
          <a:ext cx="8856984" cy="2285595"/>
        </p:xfrm>
        <a:graphic>
          <a:graphicData uri="http://schemas.openxmlformats.org/drawingml/2006/table">
            <a:tbl>
              <a:tblPr>
                <a:tableStyleId>{5C22544A-7EE6-4342-B048-85BDC9FD1C3A}</a:tableStyleId>
              </a:tblPr>
              <a:tblGrid>
                <a:gridCol w="8856984"/>
              </a:tblGrid>
              <a:tr h="699347">
                <a:tc>
                  <a:txBody>
                    <a:bodyPr/>
                    <a:lstStyle/>
                    <a:p>
                      <a:pPr algn="just" fontAlgn="ctr"/>
                      <a:r>
                        <a:rPr lang="pt-BR" sz="1500" u="none" strike="noStrike" dirty="0" smtClean="0">
                          <a:effectLst/>
                        </a:rPr>
                        <a:t>6.3.1a   Escolher </a:t>
                      </a:r>
                      <a:r>
                        <a:rPr lang="pt-BR" sz="1500" u="none" strike="noStrike" dirty="0">
                          <a:effectLst/>
                        </a:rPr>
                        <a:t>amostras de acordo com o perfil da empresa avaliada e dimensionamento da amostragem,  verificar preferencialmente veículos entrando na empresa e entrevistando os motoristas.</a:t>
                      </a:r>
                      <a:endParaRPr lang="pt-BR" sz="1500" b="0" i="0" u="none" strike="noStrike" dirty="0">
                        <a:solidFill>
                          <a:srgbClr val="16365C"/>
                        </a:solidFill>
                        <a:effectLst/>
                        <a:latin typeface="Arial"/>
                      </a:endParaRPr>
                    </a:p>
                  </a:txBody>
                  <a:tcPr marL="0" marR="0" marT="0" marB="0" anchor="ctr"/>
                </a:tc>
              </a:tr>
              <a:tr h="389410">
                <a:tc>
                  <a:txBody>
                    <a:bodyPr/>
                    <a:lstStyle/>
                    <a:p>
                      <a:pPr algn="l" fontAlgn="ctr"/>
                      <a:r>
                        <a:rPr lang="pt-BR" sz="1500" u="none" strike="noStrike" dirty="0" smtClean="0">
                          <a:effectLst/>
                        </a:rPr>
                        <a:t>6.3.1b     Verificar </a:t>
                      </a:r>
                      <a:r>
                        <a:rPr lang="pt-BR" sz="1500" u="none" strike="noStrike" dirty="0">
                          <a:effectLst/>
                        </a:rPr>
                        <a:t>se há sinais de oxidação ou falta de pintura.</a:t>
                      </a:r>
                      <a:endParaRPr lang="pt-BR" sz="1500" b="0" i="0" u="none" strike="noStrike" dirty="0">
                        <a:solidFill>
                          <a:srgbClr val="1F497D"/>
                        </a:solidFill>
                        <a:effectLst/>
                        <a:latin typeface="Arial"/>
                      </a:endParaRPr>
                    </a:p>
                  </a:txBody>
                  <a:tcPr marL="0" marR="0" marT="0" marB="0" anchor="ctr"/>
                </a:tc>
              </a:tr>
              <a:tr h="381462">
                <a:tc>
                  <a:txBody>
                    <a:bodyPr/>
                    <a:lstStyle/>
                    <a:p>
                      <a:pPr algn="just" fontAlgn="ctr"/>
                      <a:r>
                        <a:rPr lang="pt-BR" sz="1500" u="none" strike="noStrike" dirty="0" smtClean="0">
                          <a:effectLst/>
                        </a:rPr>
                        <a:t>6.3.1c      Verificação </a:t>
                      </a:r>
                      <a:r>
                        <a:rPr lang="pt-BR" sz="1500" u="none" strike="noStrike" dirty="0">
                          <a:effectLst/>
                        </a:rPr>
                        <a:t>visual de profundidade de sulcos dos pneus e defeitos.</a:t>
                      </a:r>
                      <a:endParaRPr lang="pt-BR" sz="1500" b="0" i="0" u="none" strike="noStrike" dirty="0">
                        <a:solidFill>
                          <a:srgbClr val="1F497D"/>
                        </a:solidFill>
                        <a:effectLst/>
                        <a:latin typeface="Arial"/>
                      </a:endParaRPr>
                    </a:p>
                  </a:txBody>
                  <a:tcPr marL="0" marR="0" marT="0" marB="0" anchor="ctr"/>
                </a:tc>
              </a:tr>
              <a:tr h="357621">
                <a:tc>
                  <a:txBody>
                    <a:bodyPr/>
                    <a:lstStyle/>
                    <a:p>
                      <a:pPr algn="l" fontAlgn="ctr"/>
                      <a:r>
                        <a:rPr lang="pt-BR" sz="1500" u="none" strike="noStrike" dirty="0" smtClean="0">
                          <a:effectLst/>
                        </a:rPr>
                        <a:t>6.3.1d     Verificar </a:t>
                      </a:r>
                      <a:r>
                        <a:rPr lang="pt-BR" sz="1500" u="none" strike="noStrike" dirty="0">
                          <a:effectLst/>
                        </a:rPr>
                        <a:t>se as </a:t>
                      </a:r>
                      <a:r>
                        <a:rPr lang="pt-BR" sz="1500" u="none" strike="noStrike" dirty="0" smtClean="0">
                          <a:effectLst/>
                        </a:rPr>
                        <a:t>lâmpadas </a:t>
                      </a:r>
                      <a:r>
                        <a:rPr lang="pt-BR" sz="1500" u="none" strike="noStrike" dirty="0">
                          <a:effectLst/>
                        </a:rPr>
                        <a:t>estão completas e funcionando.</a:t>
                      </a:r>
                      <a:endParaRPr lang="pt-BR" sz="1500" b="0" i="0" u="none" strike="noStrike" dirty="0">
                        <a:solidFill>
                          <a:srgbClr val="1F497D"/>
                        </a:solidFill>
                        <a:effectLst/>
                        <a:latin typeface="Arial"/>
                      </a:endParaRPr>
                    </a:p>
                  </a:txBody>
                  <a:tcPr marL="0" marR="0" marT="0" marB="0" anchor="ctr"/>
                </a:tc>
              </a:tr>
              <a:tr h="457755">
                <a:tc>
                  <a:txBody>
                    <a:bodyPr/>
                    <a:lstStyle/>
                    <a:p>
                      <a:pPr algn="just" fontAlgn="ctr"/>
                      <a:r>
                        <a:rPr lang="pt-BR" sz="1500" u="none" strike="noStrike" dirty="0" smtClean="0">
                          <a:effectLst/>
                        </a:rPr>
                        <a:t>6.3.1e    Verificar </a:t>
                      </a:r>
                      <a:r>
                        <a:rPr lang="pt-BR" sz="1500" u="none" strike="noStrike" dirty="0">
                          <a:effectLst/>
                        </a:rPr>
                        <a:t>se os bancos estão fixos e permitem regulagem, limpeza, funcionamento dos equipamentos  e acessórios  disponibilizados para o motorista.</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602254655"/>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78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 y="621974"/>
            <a:ext cx="9150763" cy="173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538754483"/>
              </p:ext>
            </p:extLst>
          </p:nvPr>
        </p:nvGraphicFramePr>
        <p:xfrm>
          <a:off x="133202" y="2493014"/>
          <a:ext cx="8877595" cy="2440847"/>
        </p:xfrm>
        <a:graphic>
          <a:graphicData uri="http://schemas.openxmlformats.org/drawingml/2006/table">
            <a:tbl>
              <a:tblPr>
                <a:tableStyleId>{5C22544A-7EE6-4342-B048-85BDC9FD1C3A}</a:tableStyleId>
              </a:tblPr>
              <a:tblGrid>
                <a:gridCol w="8877595"/>
              </a:tblGrid>
              <a:tr h="349263">
                <a:tc>
                  <a:txBody>
                    <a:bodyPr/>
                    <a:lstStyle/>
                    <a:p>
                      <a:pPr algn="l" fontAlgn="ctr"/>
                      <a:r>
                        <a:rPr lang="pt-BR" sz="1500" u="none" strike="noStrike" dirty="0" smtClean="0">
                          <a:effectLst/>
                        </a:rPr>
                        <a:t>6.3.1f  Verificar </a:t>
                      </a:r>
                      <a:r>
                        <a:rPr lang="pt-BR" sz="1500" u="none" strike="noStrike" dirty="0">
                          <a:effectLst/>
                        </a:rPr>
                        <a:t>documentação dos veículos.</a:t>
                      </a:r>
                      <a:endParaRPr lang="pt-BR" sz="1500" b="0" i="0" u="none" strike="noStrike" dirty="0">
                        <a:solidFill>
                          <a:srgbClr val="1F497D"/>
                        </a:solidFill>
                        <a:effectLst/>
                        <a:latin typeface="Arial"/>
                      </a:endParaRPr>
                    </a:p>
                  </a:txBody>
                  <a:tcPr marL="0" marR="0" marT="0" marB="0" anchor="ctr"/>
                </a:tc>
              </a:tr>
              <a:tr h="759647">
                <a:tc>
                  <a:txBody>
                    <a:bodyPr/>
                    <a:lstStyle/>
                    <a:p>
                      <a:pPr algn="just" fontAlgn="ctr"/>
                      <a:r>
                        <a:rPr lang="pt-BR" sz="1500" u="none" strike="noStrike" dirty="0" smtClean="0">
                          <a:effectLst/>
                        </a:rPr>
                        <a:t>6.3.1g  Aplicável </a:t>
                      </a:r>
                      <a:r>
                        <a:rPr lang="pt-BR" sz="1500" u="none" strike="noStrike" dirty="0">
                          <a:effectLst/>
                        </a:rPr>
                        <a:t>para veículos carregados ou contaminados (granel)  com produtos perigosos, devem estar com os painéis de segurança e rótulos de risco, onde aplicável, conforme o produto carregado/contaminado.</a:t>
                      </a:r>
                      <a:endParaRPr lang="pt-BR" sz="1500" b="0" i="0" u="none" strike="noStrike" dirty="0">
                        <a:solidFill>
                          <a:srgbClr val="1F497D"/>
                        </a:solidFill>
                        <a:effectLst/>
                        <a:latin typeface="Arial"/>
                      </a:endParaRPr>
                    </a:p>
                  </a:txBody>
                  <a:tcPr marL="0" marR="0" marT="0" marB="0" anchor="ctr"/>
                </a:tc>
              </a:tr>
              <a:tr h="646137">
                <a:tc>
                  <a:txBody>
                    <a:bodyPr/>
                    <a:lstStyle/>
                    <a:p>
                      <a:pPr algn="l" fontAlgn="ctr"/>
                      <a:r>
                        <a:rPr lang="pt-BR" sz="1500" u="none" strike="noStrike" dirty="0" smtClean="0">
                          <a:effectLst/>
                        </a:rPr>
                        <a:t>6.3.1h  Verificar </a:t>
                      </a:r>
                      <a:r>
                        <a:rPr lang="pt-BR" sz="1500" u="none" strike="noStrike" dirty="0">
                          <a:effectLst/>
                        </a:rPr>
                        <a:t>situação geral da carroçaria quanto a pregos,  chapas de  fundo não abauladas nem manchadas/contaminadas , teto vedado, laterais protegidas. </a:t>
                      </a:r>
                      <a:endParaRPr lang="pt-BR" sz="1500" b="0" i="0" u="none" strike="noStrike" dirty="0">
                        <a:solidFill>
                          <a:srgbClr val="1F497D"/>
                        </a:solidFill>
                        <a:effectLst/>
                        <a:latin typeface="Arial"/>
                      </a:endParaRPr>
                    </a:p>
                  </a:txBody>
                  <a:tcPr marL="0" marR="0" marT="0" marB="0" anchor="ctr"/>
                </a:tc>
              </a:tr>
              <a:tr h="602479">
                <a:tc>
                  <a:txBody>
                    <a:bodyPr/>
                    <a:lstStyle/>
                    <a:p>
                      <a:pPr algn="l" fontAlgn="ctr"/>
                      <a:r>
                        <a:rPr lang="pt-BR" sz="1500" u="none" strike="noStrike" dirty="0" smtClean="0">
                          <a:effectLst/>
                        </a:rPr>
                        <a:t>6.3.1i</a:t>
                      </a:r>
                      <a:r>
                        <a:rPr lang="pt-BR" sz="1500" u="none" strike="noStrike" baseline="0" dirty="0" smtClean="0">
                          <a:effectLst/>
                        </a:rPr>
                        <a:t> </a:t>
                      </a:r>
                      <a:r>
                        <a:rPr lang="pt-BR" sz="1500" u="none" strike="noStrike" dirty="0" smtClean="0">
                          <a:effectLst/>
                        </a:rPr>
                        <a:t>Verificar </a:t>
                      </a:r>
                      <a:r>
                        <a:rPr lang="pt-BR" sz="1500" u="none" strike="noStrike" dirty="0">
                          <a:effectLst/>
                        </a:rPr>
                        <a:t>existência de cintas, cordas, pontos de amarração e materiais de estiva na carroçaria. Quando aberta deve ter também lona para a </a:t>
                      </a:r>
                      <a:r>
                        <a:rPr lang="pt-BR" sz="1500" u="none" strike="noStrike" dirty="0" smtClean="0">
                          <a:effectLst/>
                        </a:rPr>
                        <a:t>carga </a:t>
                      </a:r>
                    </a:p>
                    <a:p>
                      <a:pPr algn="l" fontAlgn="ctr"/>
                      <a:r>
                        <a:rPr lang="pt-BR" sz="1500" u="none" strike="noStrike" dirty="0" smtClean="0">
                          <a:effectLst/>
                        </a:rPr>
                        <a:t>6.3.1j  Verificar</a:t>
                      </a:r>
                      <a:r>
                        <a:rPr lang="pt-BR" sz="1500" u="none" strike="noStrike" baseline="0" dirty="0" smtClean="0">
                          <a:effectLst/>
                        </a:rPr>
                        <a:t> se o ponto de aterramento está adequadamente instalado e livre de isolamento</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130019920"/>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3" y="534637"/>
            <a:ext cx="9160566" cy="43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71811"/>
            <a:ext cx="91440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792004570"/>
              </p:ext>
            </p:extLst>
          </p:nvPr>
        </p:nvGraphicFramePr>
        <p:xfrm>
          <a:off x="226502" y="2709246"/>
          <a:ext cx="8737986" cy="2209432"/>
        </p:xfrm>
        <a:graphic>
          <a:graphicData uri="http://schemas.openxmlformats.org/drawingml/2006/table">
            <a:tbl>
              <a:tblPr>
                <a:tableStyleId>{5C22544A-7EE6-4342-B048-85BDC9FD1C3A}</a:tableStyleId>
              </a:tblPr>
              <a:tblGrid>
                <a:gridCol w="8737986"/>
              </a:tblGrid>
              <a:tr h="528941">
                <a:tc>
                  <a:txBody>
                    <a:bodyPr/>
                    <a:lstStyle/>
                    <a:p>
                      <a:pPr algn="l" fontAlgn="ctr"/>
                      <a:r>
                        <a:rPr lang="pt-BR" sz="1500" u="none" strike="noStrike" dirty="0" smtClean="0">
                          <a:effectLst/>
                        </a:rPr>
                        <a:t>6.3.1k  Verificar </a:t>
                      </a:r>
                      <a:r>
                        <a:rPr lang="pt-BR" sz="1500" u="none" strike="noStrike" dirty="0">
                          <a:effectLst/>
                        </a:rPr>
                        <a:t>visualmente se estão  livres de danos, rachaduras, ou sujidade no momento da inspeção local.</a:t>
                      </a:r>
                      <a:endParaRPr lang="pt-BR" sz="1500" b="0" i="0" u="none" strike="noStrike" dirty="0">
                        <a:solidFill>
                          <a:srgbClr val="1F497D"/>
                        </a:solidFill>
                        <a:effectLst/>
                        <a:latin typeface="Arial"/>
                      </a:endParaRPr>
                    </a:p>
                  </a:txBody>
                  <a:tcPr marL="0" marR="0" marT="0" marB="0" anchor="ctr"/>
                </a:tc>
              </a:tr>
              <a:tr h="440785">
                <a:tc>
                  <a:txBody>
                    <a:bodyPr/>
                    <a:lstStyle/>
                    <a:p>
                      <a:pPr algn="l" fontAlgn="ctr"/>
                      <a:r>
                        <a:rPr lang="pt-BR" sz="1500" u="none" strike="noStrike" dirty="0" smtClean="0">
                          <a:effectLst/>
                        </a:rPr>
                        <a:t>6.3.1l    Verificar </a:t>
                      </a:r>
                      <a:r>
                        <a:rPr lang="pt-BR" sz="1500" u="none" strike="noStrike" dirty="0">
                          <a:effectLst/>
                        </a:rPr>
                        <a:t>se possui identificação de </a:t>
                      </a:r>
                      <a:r>
                        <a:rPr lang="pt-BR" sz="1500" u="none" strike="noStrike" dirty="0" err="1">
                          <a:effectLst/>
                        </a:rPr>
                        <a:t>mangotes</a:t>
                      </a:r>
                      <a:r>
                        <a:rPr lang="pt-BR" sz="1500" u="none" strike="noStrike" dirty="0">
                          <a:effectLst/>
                        </a:rPr>
                        <a:t> por numeração, cores ou ambos.</a:t>
                      </a:r>
                      <a:endParaRPr lang="pt-BR" sz="1500" b="0" i="0" u="none" strike="noStrike" dirty="0">
                        <a:solidFill>
                          <a:srgbClr val="1F497D"/>
                        </a:solidFill>
                        <a:effectLst/>
                        <a:latin typeface="Arial"/>
                      </a:endParaRPr>
                    </a:p>
                  </a:txBody>
                  <a:tcPr marL="0" marR="0" marT="0" marB="0" anchor="ctr"/>
                </a:tc>
              </a:tr>
              <a:tr h="404052">
                <a:tc>
                  <a:txBody>
                    <a:bodyPr/>
                    <a:lstStyle/>
                    <a:p>
                      <a:pPr algn="l" fontAlgn="ctr"/>
                      <a:r>
                        <a:rPr lang="pt-BR" sz="1500" u="none" strike="noStrike" dirty="0" smtClean="0">
                          <a:effectLst/>
                        </a:rPr>
                        <a:t>6.3.1m  Verificar </a:t>
                      </a:r>
                      <a:r>
                        <a:rPr lang="pt-BR" sz="1500" u="none" strike="noStrike" dirty="0">
                          <a:effectLst/>
                        </a:rPr>
                        <a:t>estado geral e identificação de  fechamento/abertura.</a:t>
                      </a:r>
                      <a:endParaRPr lang="pt-BR" sz="1500" b="0" i="0" u="none" strike="noStrike" dirty="0">
                        <a:solidFill>
                          <a:srgbClr val="1F497D"/>
                        </a:solidFill>
                        <a:effectLst/>
                        <a:latin typeface="Arial"/>
                      </a:endParaRPr>
                    </a:p>
                  </a:txBody>
                  <a:tcPr marL="0" marR="0" marT="0" marB="0" anchor="ctr"/>
                </a:tc>
              </a:tr>
              <a:tr h="394869">
                <a:tc>
                  <a:txBody>
                    <a:bodyPr/>
                    <a:lstStyle/>
                    <a:p>
                      <a:pPr algn="l" fontAlgn="ctr"/>
                      <a:r>
                        <a:rPr lang="pt-BR" sz="1500" u="none" strike="noStrike" dirty="0" smtClean="0">
                          <a:effectLst/>
                        </a:rPr>
                        <a:t>6.3.1n   Verificar </a:t>
                      </a:r>
                      <a:r>
                        <a:rPr lang="pt-BR" sz="1500" u="none" strike="noStrike" dirty="0">
                          <a:effectLst/>
                        </a:rPr>
                        <a:t>estado geral .</a:t>
                      </a:r>
                      <a:endParaRPr lang="pt-BR" sz="1500" b="0" i="0" u="none" strike="noStrike" dirty="0">
                        <a:solidFill>
                          <a:srgbClr val="1F497D"/>
                        </a:solidFill>
                        <a:effectLst/>
                        <a:latin typeface="Arial"/>
                      </a:endParaRPr>
                    </a:p>
                  </a:txBody>
                  <a:tcPr marL="0" marR="0" marT="0" marB="0" anchor="ctr"/>
                </a:tc>
              </a:tr>
              <a:tr h="440785">
                <a:tc>
                  <a:txBody>
                    <a:bodyPr/>
                    <a:lstStyle/>
                    <a:p>
                      <a:pPr algn="l" fontAlgn="ctr"/>
                      <a:r>
                        <a:rPr lang="pt-BR" sz="1500" u="none" strike="noStrike" dirty="0" smtClean="0">
                          <a:effectLst/>
                        </a:rPr>
                        <a:t>6.3.1o   O </a:t>
                      </a:r>
                      <a:r>
                        <a:rPr lang="pt-BR" sz="1500" u="none" strike="noStrike" dirty="0">
                          <a:effectLst/>
                        </a:rPr>
                        <a:t>auditor pode pedir para o motorista acionar o freio de emergência do veículo inspecionado.</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123602907"/>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169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74"/>
            <a:ext cx="9144000" cy="202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664321120"/>
              </p:ext>
            </p:extLst>
          </p:nvPr>
        </p:nvGraphicFramePr>
        <p:xfrm>
          <a:off x="251520" y="2787773"/>
          <a:ext cx="8784976" cy="2346599"/>
        </p:xfrm>
        <a:graphic>
          <a:graphicData uri="http://schemas.openxmlformats.org/drawingml/2006/table">
            <a:tbl>
              <a:tblPr>
                <a:tableStyleId>{5C22544A-7EE6-4342-B048-85BDC9FD1C3A}</a:tableStyleId>
              </a:tblPr>
              <a:tblGrid>
                <a:gridCol w="8784976"/>
              </a:tblGrid>
              <a:tr h="299941">
                <a:tc>
                  <a:txBody>
                    <a:bodyPr/>
                    <a:lstStyle/>
                    <a:p>
                      <a:pPr algn="just" fontAlgn="ctr"/>
                      <a:r>
                        <a:rPr lang="pt-BR" sz="1500" u="none" strike="noStrike" dirty="0" smtClean="0">
                          <a:effectLst/>
                        </a:rPr>
                        <a:t>6.4.1   Verificar </a:t>
                      </a:r>
                      <a:r>
                        <a:rPr lang="pt-BR" sz="1500" u="none" strike="noStrike" dirty="0">
                          <a:effectLst/>
                        </a:rPr>
                        <a:t>se estão disponibilizadas as </a:t>
                      </a:r>
                      <a:r>
                        <a:rPr lang="pt-BR" sz="1500" u="none" strike="noStrike" dirty="0" err="1">
                          <a:effectLst/>
                        </a:rPr>
                        <a:t>FISPQs</a:t>
                      </a:r>
                      <a:r>
                        <a:rPr lang="pt-BR" sz="1500" u="none" strike="noStrike" dirty="0">
                          <a:effectLst/>
                        </a:rPr>
                        <a:t>  dos produtos armazenados.</a:t>
                      </a:r>
                      <a:endParaRPr lang="pt-BR" sz="1500" b="0" i="0" u="none" strike="noStrike" dirty="0">
                        <a:solidFill>
                          <a:srgbClr val="1F497D"/>
                        </a:solidFill>
                        <a:effectLst/>
                        <a:latin typeface="Arial"/>
                      </a:endParaRPr>
                    </a:p>
                  </a:txBody>
                  <a:tcPr marL="0" marR="0" marT="0" marB="0" anchor="ctr"/>
                </a:tc>
              </a:tr>
              <a:tr h="282298">
                <a:tc>
                  <a:txBody>
                    <a:bodyPr/>
                    <a:lstStyle/>
                    <a:p>
                      <a:pPr algn="just" fontAlgn="ctr"/>
                      <a:r>
                        <a:rPr lang="pt-BR" sz="1500" u="none" strike="noStrike" dirty="0" smtClean="0">
                          <a:effectLst/>
                        </a:rPr>
                        <a:t>6.4.2  Verificar </a:t>
                      </a:r>
                      <a:r>
                        <a:rPr lang="pt-BR" sz="1500" u="none" strike="noStrike" dirty="0">
                          <a:effectLst/>
                        </a:rPr>
                        <a:t>registros de treinamento  de manuseio de produtos </a:t>
                      </a:r>
                      <a:r>
                        <a:rPr lang="pt-BR" sz="1500" u="none" strike="noStrike" dirty="0" smtClean="0">
                          <a:effectLst/>
                        </a:rPr>
                        <a:t>perigosos .</a:t>
                      </a:r>
                      <a:endParaRPr lang="pt-BR" sz="1500" b="0" i="0" u="none" strike="noStrike" dirty="0">
                        <a:solidFill>
                          <a:srgbClr val="1F497D"/>
                        </a:solidFill>
                        <a:effectLst/>
                        <a:latin typeface="Arial"/>
                      </a:endParaRPr>
                    </a:p>
                  </a:txBody>
                  <a:tcPr marL="0" marR="0" marT="0" marB="0" anchor="ctr"/>
                </a:tc>
              </a:tr>
              <a:tr h="802784">
                <a:tc>
                  <a:txBody>
                    <a:bodyPr/>
                    <a:lstStyle/>
                    <a:p>
                      <a:pPr algn="just" fontAlgn="ctr"/>
                      <a:r>
                        <a:rPr lang="pt-BR" sz="1500" u="none" strike="noStrike" dirty="0" smtClean="0">
                          <a:effectLst/>
                        </a:rPr>
                        <a:t>6.4.3</a:t>
                      </a:r>
                      <a:r>
                        <a:rPr lang="pt-BR" sz="1500" u="none" strike="noStrike" baseline="0" dirty="0" smtClean="0">
                          <a:effectLst/>
                        </a:rPr>
                        <a:t>  </a:t>
                      </a:r>
                      <a:r>
                        <a:rPr lang="pt-BR" sz="1500" u="none" strike="noStrike" dirty="0" smtClean="0">
                          <a:effectLst/>
                        </a:rPr>
                        <a:t>Para </a:t>
                      </a:r>
                      <a:r>
                        <a:rPr lang="pt-BR" sz="1500" u="none" strike="noStrike" dirty="0">
                          <a:effectLst/>
                        </a:rPr>
                        <a:t>operações de manuseio de produtos químicos ( perigosos ou não)  deve haver avaliação de riscos, listando os produtos e EPIs a serem utilizados, bem como os devidos controle.</a:t>
                      </a:r>
                      <a:endParaRPr lang="pt-BR" sz="1500" b="0" i="0" u="none" strike="noStrike" dirty="0">
                        <a:solidFill>
                          <a:srgbClr val="1F497D"/>
                        </a:solidFill>
                        <a:effectLst/>
                        <a:latin typeface="Arial"/>
                      </a:endParaRPr>
                    </a:p>
                  </a:txBody>
                  <a:tcPr marL="0" marR="0" marT="0" marB="0" anchor="ctr"/>
                </a:tc>
              </a:tr>
              <a:tr h="961576">
                <a:tc>
                  <a:txBody>
                    <a:bodyPr/>
                    <a:lstStyle/>
                    <a:p>
                      <a:pPr algn="just" fontAlgn="ctr"/>
                      <a:r>
                        <a:rPr lang="pt-BR" sz="1500" u="none" strike="noStrike" dirty="0" smtClean="0">
                          <a:effectLst/>
                        </a:rPr>
                        <a:t>6.4.4 Esta </a:t>
                      </a:r>
                      <a:r>
                        <a:rPr lang="pt-BR" sz="1500" u="none" strike="noStrike" dirty="0">
                          <a:effectLst/>
                        </a:rPr>
                        <a:t>questão aplica-se a produtos líquidos embalados, </a:t>
                      </a:r>
                      <a:r>
                        <a:rPr lang="pt-BR" sz="1500" u="none" strike="noStrike" dirty="0" smtClean="0">
                          <a:effectLst/>
                        </a:rPr>
                        <a:t>perigosos </a:t>
                      </a:r>
                      <a:r>
                        <a:rPr lang="pt-BR" sz="1500" u="none" strike="noStrike" dirty="0">
                          <a:effectLst/>
                        </a:rPr>
                        <a:t>ou não , quando manuseados.  Um kit com materiais de </a:t>
                      </a:r>
                      <a:r>
                        <a:rPr lang="pt-BR" sz="1500" u="none" strike="noStrike" dirty="0" smtClean="0">
                          <a:effectLst/>
                        </a:rPr>
                        <a:t>contenção </a:t>
                      </a:r>
                      <a:r>
                        <a:rPr lang="pt-BR" sz="1500" u="none" strike="noStrike" dirty="0">
                          <a:effectLst/>
                        </a:rPr>
                        <a:t>, absorção,  recolhimento e acondicionamento dos produtos recolhidos deve estar disponível e abastecido no local.</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4125799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CaixaDeTexto 1"/>
          <p:cNvSpPr txBox="1">
            <a:spLocks noChangeArrowheads="1"/>
          </p:cNvSpPr>
          <p:nvPr/>
        </p:nvSpPr>
        <p:spPr bwMode="auto">
          <a:xfrm>
            <a:off x="816968" y="1147703"/>
            <a:ext cx="7925143" cy="120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just">
              <a:lnSpc>
                <a:spcPts val="2863"/>
              </a:lnSpc>
            </a:pPr>
            <a:r>
              <a:rPr lang="pt-BR" sz="1800" b="0" dirty="0" smtClean="0">
                <a:solidFill>
                  <a:schemeClr val="tx2">
                    <a:lumMod val="50000"/>
                  </a:schemeClr>
                </a:solidFill>
              </a:rPr>
              <a:t>Isotérmico</a:t>
            </a:r>
            <a:r>
              <a:rPr lang="pt-BR" sz="1800" b="0" dirty="0">
                <a:solidFill>
                  <a:schemeClr val="tx2">
                    <a:lumMod val="50000"/>
                  </a:schemeClr>
                </a:solidFill>
              </a:rPr>
              <a:t>: semirreboque, compartimento simples, fechado, baú furgão, com revestimento interno total de material isolante, destinado ao transporte de mercadorias que necessitam de baixas temperaturas para evitar sua decomposição</a:t>
            </a:r>
            <a:r>
              <a:rPr lang="pt-BR" sz="1800" b="0" dirty="0" smtClean="0">
                <a:solidFill>
                  <a:schemeClr val="tx2">
                    <a:lumMod val="50000"/>
                  </a:schemeClr>
                </a:solidFill>
              </a:rPr>
              <a:t>.</a:t>
            </a:r>
            <a:endParaRPr lang="pt-BR" sz="1800" b="0" dirty="0">
              <a:solidFill>
                <a:schemeClr val="tx2">
                  <a:lumMod val="5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355726"/>
            <a:ext cx="3996904" cy="210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CaixaDeTexto 6"/>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40259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17100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655"/>
            <a:ext cx="9036496" cy="210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593715090"/>
              </p:ext>
            </p:extLst>
          </p:nvPr>
        </p:nvGraphicFramePr>
        <p:xfrm>
          <a:off x="57275" y="2837939"/>
          <a:ext cx="8928992" cy="2188683"/>
        </p:xfrm>
        <a:graphic>
          <a:graphicData uri="http://schemas.openxmlformats.org/drawingml/2006/table">
            <a:tbl>
              <a:tblPr>
                <a:tableStyleId>{5C22544A-7EE6-4342-B048-85BDC9FD1C3A}</a:tableStyleId>
              </a:tblPr>
              <a:tblGrid>
                <a:gridCol w="8928992"/>
              </a:tblGrid>
              <a:tr h="598404">
                <a:tc>
                  <a:txBody>
                    <a:bodyPr/>
                    <a:lstStyle/>
                    <a:p>
                      <a:pPr algn="just" fontAlgn="ctr"/>
                      <a:r>
                        <a:rPr lang="pt-BR" sz="1400" u="none" strike="noStrike" dirty="0" smtClean="0">
                          <a:effectLst/>
                        </a:rPr>
                        <a:t>6.4.5    Verificar </a:t>
                      </a:r>
                      <a:r>
                        <a:rPr lang="pt-BR" sz="1400" u="none" strike="noStrike" dirty="0">
                          <a:effectLst/>
                        </a:rPr>
                        <a:t>o procedimento, se dá orientações para uso do kit e cuidados durante o recolhimento de produtos vazados. </a:t>
                      </a:r>
                      <a:r>
                        <a:rPr lang="pt-BR" sz="1400" u="none" strike="noStrike" dirty="0" smtClean="0">
                          <a:effectLst/>
                        </a:rPr>
                        <a:t>Instruções </a:t>
                      </a:r>
                      <a:r>
                        <a:rPr lang="pt-BR" sz="1400" u="none" strike="noStrike" dirty="0">
                          <a:effectLst/>
                        </a:rPr>
                        <a:t>como:  isolar o local , avisos de não fumar, uso do kit de emergências, acondicionamento do resíduo, identificação e rotulagem devem fazer parte do procedimento.</a:t>
                      </a:r>
                      <a:endParaRPr lang="pt-BR" sz="1400" b="0" i="0" u="none" strike="noStrike" dirty="0">
                        <a:solidFill>
                          <a:srgbClr val="1F497D"/>
                        </a:solidFill>
                        <a:effectLst/>
                        <a:latin typeface="Arial"/>
                      </a:endParaRPr>
                    </a:p>
                  </a:txBody>
                  <a:tcPr marL="0" marR="0" marT="0" marB="0" anchor="ctr"/>
                </a:tc>
              </a:tr>
              <a:tr h="346739">
                <a:tc>
                  <a:txBody>
                    <a:bodyPr/>
                    <a:lstStyle/>
                    <a:p>
                      <a:pPr algn="l" fontAlgn="ctr"/>
                      <a:r>
                        <a:rPr lang="pt-BR" sz="1400" u="none" strike="noStrike" dirty="0" smtClean="0">
                          <a:effectLst/>
                        </a:rPr>
                        <a:t>6.4.6     Verificar </a:t>
                      </a:r>
                      <a:r>
                        <a:rPr lang="pt-BR" sz="1400" u="none" strike="noStrike" dirty="0">
                          <a:effectLst/>
                        </a:rPr>
                        <a:t>se há um local de espera para motoristas que atenda a NR  24 Condições sanitárias e de conforto nos locais de trabalho.</a:t>
                      </a:r>
                      <a:endParaRPr lang="pt-BR" sz="1400" b="0" i="0" u="none" strike="noStrike" dirty="0">
                        <a:solidFill>
                          <a:srgbClr val="1F497D"/>
                        </a:solidFill>
                        <a:effectLst/>
                        <a:latin typeface="Arial"/>
                      </a:endParaRPr>
                    </a:p>
                  </a:txBody>
                  <a:tcPr marL="0" marR="0" marT="0" marB="0" anchor="ctr"/>
                </a:tc>
              </a:tr>
              <a:tr h="318776">
                <a:tc>
                  <a:txBody>
                    <a:bodyPr/>
                    <a:lstStyle/>
                    <a:p>
                      <a:pPr algn="just" fontAlgn="ctr"/>
                      <a:r>
                        <a:rPr lang="pt-BR" sz="1400" u="none" strike="noStrike" dirty="0" smtClean="0">
                          <a:effectLst/>
                        </a:rPr>
                        <a:t>6.4.7   Ver </a:t>
                      </a:r>
                      <a:r>
                        <a:rPr lang="pt-BR" sz="1400" u="none" strike="noStrike" dirty="0">
                          <a:effectLst/>
                        </a:rPr>
                        <a:t>disponibilidade do Plano de emergência do local avaliado com instruções de abandono de área, incluindo visitantes.</a:t>
                      </a:r>
                      <a:endParaRPr lang="pt-BR" sz="1400" b="0" i="0" u="none" strike="noStrike" dirty="0">
                        <a:solidFill>
                          <a:srgbClr val="1F497D"/>
                        </a:solidFill>
                        <a:effectLst/>
                        <a:latin typeface="Arial"/>
                      </a:endParaRPr>
                    </a:p>
                  </a:txBody>
                  <a:tcPr marL="0" marR="0" marT="0" marB="0" anchor="ctr"/>
                </a:tc>
              </a:tr>
              <a:tr h="408257">
                <a:tc>
                  <a:txBody>
                    <a:bodyPr/>
                    <a:lstStyle/>
                    <a:p>
                      <a:pPr algn="l" fontAlgn="ctr"/>
                      <a:r>
                        <a:rPr lang="pt-BR" sz="1400" u="none" strike="noStrike" dirty="0" smtClean="0">
                          <a:effectLst/>
                        </a:rPr>
                        <a:t>6.4.8      Verificar </a:t>
                      </a:r>
                      <a:r>
                        <a:rPr lang="pt-BR" sz="1400" u="none" strike="noStrike" dirty="0">
                          <a:effectLst/>
                        </a:rPr>
                        <a:t>se existe um procedimento implementado que contemple incompatibilidade química entre os produtos manuseados.</a:t>
                      </a:r>
                      <a:endParaRPr lang="pt-BR" sz="1400" b="0" i="0" u="none" strike="noStrike" dirty="0">
                        <a:solidFill>
                          <a:srgbClr val="1F497D"/>
                        </a:solidFill>
                        <a:effectLst/>
                        <a:latin typeface="Arial"/>
                      </a:endParaRPr>
                    </a:p>
                  </a:txBody>
                  <a:tcPr marL="0" marR="0" marT="0" marB="0" anchor="ctr"/>
                </a:tc>
              </a:tr>
              <a:tr h="268443">
                <a:tc>
                  <a:txBody>
                    <a:bodyPr/>
                    <a:lstStyle/>
                    <a:p>
                      <a:pPr algn="l" fontAlgn="ctr"/>
                      <a:r>
                        <a:rPr lang="pt-BR" sz="1400" u="none" strike="noStrike" dirty="0" smtClean="0">
                          <a:effectLst/>
                        </a:rPr>
                        <a:t>6.4.9     Verificar </a:t>
                      </a:r>
                      <a:r>
                        <a:rPr lang="pt-BR" sz="1400" u="none" strike="noStrike" dirty="0">
                          <a:effectLst/>
                        </a:rPr>
                        <a:t>se o PPRA ou outro documento contempla </a:t>
                      </a:r>
                      <a:r>
                        <a:rPr lang="pt-BR" sz="1400" u="none" strike="noStrike" dirty="0" err="1">
                          <a:effectLst/>
                        </a:rPr>
                        <a:t>iluminância</a:t>
                      </a:r>
                      <a:r>
                        <a:rPr lang="pt-BR" sz="1400" u="none" strike="noStrike" dirty="0">
                          <a:effectLst/>
                        </a:rPr>
                        <a:t> dos locais de trabalho.</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445980778"/>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Pontuação</a:t>
            </a:r>
            <a:endParaRPr lang="pt-BR" sz="3200" dirty="0">
              <a:solidFill>
                <a:schemeClr val="bg1"/>
              </a:solidFill>
              <a:latin typeface="Times New Roman" pitchFamily="18" charset="0"/>
              <a:cs typeface="Times New Roman" pitchFamily="18" charset="0"/>
            </a:endParaRPr>
          </a:p>
        </p:txBody>
      </p:sp>
      <p:pic>
        <p:nvPicPr>
          <p:cNvPr id="250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843558"/>
            <a:ext cx="825373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54646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Lista de produtos de alta consequência</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3131840" y="987575"/>
            <a:ext cx="5544616" cy="2585323"/>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Quando uma transportadora operar com produtos de alta consequência, nas condições estabelecidas da lista HCDG High </a:t>
            </a:r>
            <a:r>
              <a:rPr lang="pt-BR" dirty="0" err="1" smtClean="0">
                <a:latin typeface="Times New Roman" panose="02020603050405020304" pitchFamily="18" charset="0"/>
                <a:cs typeface="Times New Roman" panose="02020603050405020304" pitchFamily="18" charset="0"/>
              </a:rPr>
              <a:t>Consequence</a:t>
            </a:r>
            <a:r>
              <a:rPr lang="pt-BR" dirty="0" smtClean="0">
                <a:latin typeface="Times New Roman" panose="02020603050405020304" pitchFamily="18" charset="0"/>
                <a:cs typeface="Times New Roman" panose="02020603050405020304" pitchFamily="18" charset="0"/>
              </a:rPr>
              <a:t> </a:t>
            </a:r>
            <a:r>
              <a:rPr lang="pt-BR" dirty="0" err="1" smtClean="0">
                <a:latin typeface="Times New Roman" panose="02020603050405020304" pitchFamily="18" charset="0"/>
                <a:cs typeface="Times New Roman" panose="02020603050405020304" pitchFamily="18" charset="0"/>
              </a:rPr>
              <a:t>Dangerous</a:t>
            </a:r>
            <a:r>
              <a:rPr lang="pt-BR" dirty="0" smtClean="0">
                <a:latin typeface="Times New Roman" panose="02020603050405020304" pitchFamily="18" charset="0"/>
                <a:cs typeface="Times New Roman" panose="02020603050405020304" pitchFamily="18" charset="0"/>
              </a:rPr>
              <a:t> </a:t>
            </a:r>
            <a:r>
              <a:rPr lang="pt-BR" dirty="0" err="1" smtClean="0">
                <a:latin typeface="Times New Roman" panose="02020603050405020304" pitchFamily="18" charset="0"/>
                <a:cs typeface="Times New Roman" panose="02020603050405020304" pitchFamily="18" charset="0"/>
              </a:rPr>
              <a:t>Goods</a:t>
            </a:r>
            <a:r>
              <a:rPr lang="pt-BR" dirty="0" smtClean="0">
                <a:latin typeface="Times New Roman" panose="02020603050405020304" pitchFamily="18" charset="0"/>
                <a:cs typeface="Times New Roman" panose="02020603050405020304" pitchFamily="18" charset="0"/>
              </a:rPr>
              <a:t>, nas condições estabelecidas na lista, ex. transporte de produto à granel, produtos do grupo de embalagem I , deve ter um programa de gerenciamento de riscos que considere os riscos do produto conforme estabelecido em 2.1.1.3.</a:t>
            </a:r>
          </a:p>
          <a:p>
            <a:pPr algn="just"/>
            <a:r>
              <a:rPr lang="pt-BR" dirty="0" smtClean="0">
                <a:latin typeface="Times New Roman" panose="02020603050405020304" pitchFamily="18" charset="0"/>
                <a:cs typeface="Times New Roman" panose="02020603050405020304" pitchFamily="18" charset="0"/>
              </a:rPr>
              <a:t>Consultar esta lista para definir aplicabilidade do item 2.1.1.3. </a:t>
            </a:r>
            <a:endParaRPr lang="pt-BR" dirty="0">
              <a:latin typeface="Times New Roman" panose="02020603050405020304" pitchFamily="18" charset="0"/>
              <a:cs typeface="Times New Roman" panose="02020603050405020304" pitchFamily="18" charset="0"/>
            </a:endParaRP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342410"/>
            <a:ext cx="2124075" cy="2152650"/>
          </a:xfrm>
          <a:prstGeom prst="rect">
            <a:avLst/>
          </a:prstGeom>
        </p:spPr>
      </p:pic>
    </p:spTree>
    <p:extLst>
      <p:ext uri="{BB962C8B-B14F-4D97-AF65-F5344CB8AC3E}">
        <p14:creationId xmlns:p14="http://schemas.microsoft.com/office/powerpoint/2010/main" val="2685393871"/>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Lista de produtos de alta consequência</a:t>
            </a:r>
            <a:endParaRPr lang="pt-BR" sz="3600" dirty="0">
              <a:solidFill>
                <a:schemeClr val="bg1"/>
              </a:solidFill>
              <a:latin typeface="Times New Roman" pitchFamily="18" charset="0"/>
              <a:cs typeface="Times New Roman" pitchFamily="18" charset="0"/>
            </a:endParaRPr>
          </a:p>
        </p:txBody>
      </p:sp>
      <p:pic>
        <p:nvPicPr>
          <p:cNvPr id="2426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699542"/>
            <a:ext cx="5040560" cy="387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58820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4299943"/>
            <a:ext cx="933021" cy="558981"/>
          </a:xfrm>
          <a:prstGeom prst="rect">
            <a:avLst/>
          </a:prstGeom>
        </p:spPr>
      </p:pic>
      <p:sp>
        <p:nvSpPr>
          <p:cNvPr id="6" name="Retângulo 5"/>
          <p:cNvSpPr/>
          <p:nvPr/>
        </p:nvSpPr>
        <p:spPr>
          <a:xfrm>
            <a:off x="0" y="-243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Lista de produtos de alta consequência</a:t>
            </a:r>
            <a:endParaRPr lang="pt-BR" sz="3600" dirty="0">
              <a:solidFill>
                <a:schemeClr val="bg1"/>
              </a:solidFill>
              <a:latin typeface="Times New Roman" pitchFamily="18" charset="0"/>
              <a:cs typeface="Times New Roman" pitchFamily="18" charset="0"/>
            </a:endParaRPr>
          </a:p>
        </p:txBody>
      </p:sp>
      <p:pic>
        <p:nvPicPr>
          <p:cNvPr id="2426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774" y="771551"/>
            <a:ext cx="586945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964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Retângulo 2"/>
          <p:cNvSpPr>
            <a:spLocks noChangeArrowheads="1"/>
          </p:cNvSpPr>
          <p:nvPr/>
        </p:nvSpPr>
        <p:spPr bwMode="auto">
          <a:xfrm>
            <a:off x="3707904" y="1015635"/>
            <a:ext cx="5063728" cy="19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863"/>
              </a:lnSpc>
            </a:pPr>
            <a:r>
              <a:rPr lang="pt-BR" b="0" dirty="0" smtClean="0">
                <a:solidFill>
                  <a:schemeClr val="tx2">
                    <a:lumMod val="50000"/>
                  </a:schemeClr>
                </a:solidFill>
                <a:latin typeface="Times New Roman" pitchFamily="18" charset="0"/>
                <a:cs typeface="Times New Roman" pitchFamily="18" charset="0"/>
              </a:rPr>
              <a:t>“Plataforma </a:t>
            </a:r>
            <a:r>
              <a:rPr lang="pt-BR" b="0" dirty="0">
                <a:solidFill>
                  <a:schemeClr val="tx2">
                    <a:lumMod val="50000"/>
                  </a:schemeClr>
                </a:solidFill>
                <a:latin typeface="Times New Roman" pitchFamily="18" charset="0"/>
                <a:cs typeface="Times New Roman" pitchFamily="18" charset="0"/>
              </a:rPr>
              <a:t>elevatória : mecanismos de </a:t>
            </a:r>
            <a:r>
              <a:rPr lang="pt-BR" b="0" dirty="0" err="1">
                <a:solidFill>
                  <a:schemeClr val="tx2">
                    <a:lumMod val="50000"/>
                  </a:schemeClr>
                </a:solidFill>
                <a:latin typeface="Times New Roman" pitchFamily="18" charset="0"/>
                <a:cs typeface="Times New Roman" pitchFamily="18" charset="0"/>
              </a:rPr>
              <a:t>içamento</a:t>
            </a:r>
            <a:r>
              <a:rPr lang="pt-BR" b="0" dirty="0">
                <a:solidFill>
                  <a:schemeClr val="tx2">
                    <a:lumMod val="50000"/>
                  </a:schemeClr>
                </a:solidFill>
                <a:latin typeface="Times New Roman" pitchFamily="18" charset="0"/>
                <a:cs typeface="Times New Roman" pitchFamily="18" charset="0"/>
              </a:rPr>
              <a:t> de cargas aplicado na parte traseira ou ás vezes na lateral do compartimento de carga, servindo para abaixar a carga ao solo ou elevá-la ao nível do assoalho </a:t>
            </a:r>
            <a:r>
              <a:rPr lang="pt-BR" b="0" dirty="0" smtClean="0">
                <a:solidFill>
                  <a:schemeClr val="tx2">
                    <a:lumMod val="50000"/>
                  </a:schemeClr>
                </a:solidFill>
                <a:latin typeface="Times New Roman" pitchFamily="18" charset="0"/>
                <a:cs typeface="Times New Roman" pitchFamily="18" charset="0"/>
              </a:rPr>
              <a:t>“</a:t>
            </a:r>
            <a:endParaRPr lang="pt-BR" b="0" dirty="0">
              <a:solidFill>
                <a:schemeClr val="tx2">
                  <a:lumMod val="50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762" y="2967450"/>
            <a:ext cx="3223381" cy="1951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CaixaDeTexto 3"/>
          <p:cNvSpPr txBox="1">
            <a:spLocks noChangeArrowheads="1"/>
          </p:cNvSpPr>
          <p:nvPr/>
        </p:nvSpPr>
        <p:spPr bwMode="auto">
          <a:xfrm>
            <a:off x="5939830" y="3321826"/>
            <a:ext cx="28803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just" eaLnBrk="1" hangingPunct="1"/>
            <a:r>
              <a:rPr lang="pt-BR" sz="1600" b="0" dirty="0" smtClean="0">
                <a:solidFill>
                  <a:schemeClr val="tx2">
                    <a:lumMod val="50000"/>
                  </a:schemeClr>
                </a:solidFill>
                <a:cs typeface="Times New Roman" pitchFamily="18" charset="0"/>
              </a:rPr>
              <a:t>Este implemento é utilizado no transporte de embalagens grandes tambores, big </a:t>
            </a:r>
            <a:r>
              <a:rPr lang="pt-BR" sz="1600" b="0" dirty="0" err="1" smtClean="0">
                <a:solidFill>
                  <a:schemeClr val="tx2">
                    <a:lumMod val="50000"/>
                  </a:schemeClr>
                </a:solidFill>
                <a:cs typeface="Times New Roman" pitchFamily="18" charset="0"/>
              </a:rPr>
              <a:t>bag´s</a:t>
            </a:r>
            <a:r>
              <a:rPr lang="pt-BR" sz="1600" b="0" dirty="0" smtClean="0">
                <a:solidFill>
                  <a:schemeClr val="tx2">
                    <a:lumMod val="50000"/>
                  </a:schemeClr>
                </a:solidFill>
                <a:cs typeface="Times New Roman" pitchFamily="18" charset="0"/>
              </a:rPr>
              <a:t>  </a:t>
            </a:r>
            <a:r>
              <a:rPr lang="pt-BR" sz="1600" b="0" dirty="0" err="1" smtClean="0">
                <a:solidFill>
                  <a:schemeClr val="tx2">
                    <a:lumMod val="50000"/>
                  </a:schemeClr>
                </a:solidFill>
                <a:cs typeface="Times New Roman" pitchFamily="18" charset="0"/>
              </a:rPr>
              <a:t>IBC´s</a:t>
            </a:r>
            <a:r>
              <a:rPr lang="pt-BR" sz="1600" b="0" dirty="0" smtClean="0">
                <a:solidFill>
                  <a:schemeClr val="tx2">
                    <a:lumMod val="50000"/>
                  </a:schemeClr>
                </a:solidFill>
                <a:cs typeface="Times New Roman" pitchFamily="18" charset="0"/>
              </a:rPr>
              <a:t> onde no local de descarga não existe empilhadeira</a:t>
            </a:r>
            <a:endParaRPr lang="pt-BR" sz="1600" b="0" dirty="0">
              <a:solidFill>
                <a:schemeClr val="tx2">
                  <a:lumMod val="50000"/>
                </a:schemeClr>
              </a:solidFill>
              <a:cs typeface="Times New Roman" pitchFamily="18" charset="0"/>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314685"/>
            <a:ext cx="2641476" cy="1254701"/>
          </a:xfrm>
          <a:prstGeom prst="rect">
            <a:avLst/>
          </a:prstGeom>
        </p:spPr>
      </p:pic>
      <p:sp>
        <p:nvSpPr>
          <p:cNvPr id="2" name="CaixaDeTexto 1"/>
          <p:cNvSpPr txBox="1"/>
          <p:nvPr/>
        </p:nvSpPr>
        <p:spPr>
          <a:xfrm>
            <a:off x="179512" y="2708884"/>
            <a:ext cx="2569468" cy="738664"/>
          </a:xfrm>
          <a:prstGeom prst="rect">
            <a:avLst/>
          </a:prstGeom>
          <a:noFill/>
        </p:spPr>
        <p:txBody>
          <a:bodyPr wrap="square" rtlCol="0">
            <a:spAutoFit/>
          </a:bodyPr>
          <a:lstStyle/>
          <a:p>
            <a:pPr algn="just"/>
            <a:r>
              <a:rPr lang="pt-BR" sz="1400" dirty="0" smtClean="0">
                <a:solidFill>
                  <a:schemeClr val="tx2">
                    <a:lumMod val="50000"/>
                  </a:schemeClr>
                </a:solidFill>
                <a:latin typeface="Times New Roman" pitchFamily="18" charset="0"/>
                <a:cs typeface="Times New Roman" pitchFamily="18" charset="0"/>
              </a:rPr>
              <a:t>5.A roda mecanismo de acoplamento para atrelar um CT a um semirreboque</a:t>
            </a:r>
            <a:endParaRPr lang="pt-BR" sz="1400" dirty="0">
              <a:solidFill>
                <a:schemeClr val="tx2">
                  <a:lumMod val="50000"/>
                </a:schemeClr>
              </a:solidFill>
              <a:latin typeface="Times New Roman" pitchFamily="18" charset="0"/>
              <a:cs typeface="Times New Roman" pitchFamily="18" charset="0"/>
            </a:endParaRPr>
          </a:p>
        </p:txBody>
      </p:sp>
      <p:sp>
        <p:nvSpPr>
          <p:cNvPr id="9" name="CaixaDeTexto 8"/>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125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CaixaDeTexto 2"/>
          <p:cNvSpPr txBox="1">
            <a:spLocks noChangeArrowheads="1"/>
          </p:cNvSpPr>
          <p:nvPr/>
        </p:nvSpPr>
        <p:spPr bwMode="auto">
          <a:xfrm>
            <a:off x="467544" y="1125736"/>
            <a:ext cx="8135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sz="1800" b="0" dirty="0">
                <a:solidFill>
                  <a:schemeClr val="tx2">
                    <a:lumMod val="50000"/>
                  </a:schemeClr>
                </a:solidFill>
              </a:rPr>
              <a:t>Veículo articulado pesado múltiplo</a:t>
            </a:r>
          </a:p>
        </p:txBody>
      </p:sp>
      <p:pic>
        <p:nvPicPr>
          <p:cNvPr id="5"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29165"/>
            <a:ext cx="2952328" cy="221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5"/>
          <p:cNvSpPr txBox="1">
            <a:spLocks noChangeArrowheads="1"/>
          </p:cNvSpPr>
          <p:nvPr/>
        </p:nvSpPr>
        <p:spPr bwMode="auto">
          <a:xfrm>
            <a:off x="611561" y="3859504"/>
            <a:ext cx="69847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sz="1600" b="0" dirty="0" err="1">
                <a:solidFill>
                  <a:schemeClr val="tx2">
                    <a:lumMod val="50000"/>
                  </a:schemeClr>
                </a:solidFill>
              </a:rPr>
              <a:t>Bitrem</a:t>
            </a:r>
            <a:r>
              <a:rPr lang="pt-BR" sz="1600" b="0" dirty="0">
                <a:solidFill>
                  <a:schemeClr val="tx2">
                    <a:lumMod val="50000"/>
                  </a:schemeClr>
                </a:solidFill>
              </a:rPr>
              <a:t> (CT + </a:t>
            </a:r>
            <a:r>
              <a:rPr lang="pt-BR" sz="1600" b="0" dirty="0" smtClean="0">
                <a:solidFill>
                  <a:schemeClr val="tx2">
                    <a:lumMod val="50000"/>
                  </a:schemeClr>
                </a:solidFill>
              </a:rPr>
              <a:t>2 Semirreboques) precisam </a:t>
            </a:r>
            <a:r>
              <a:rPr lang="pt-BR" sz="1600" b="0" dirty="0">
                <a:solidFill>
                  <a:schemeClr val="tx2">
                    <a:lumMod val="50000"/>
                  </a:schemeClr>
                </a:solidFill>
              </a:rPr>
              <a:t>de AET, autorização especial de transito conforme Portaria Denatran No 63 de 31/03/09. </a:t>
            </a:r>
          </a:p>
        </p:txBody>
      </p:sp>
      <p:sp>
        <p:nvSpPr>
          <p:cNvPr id="9" name="CaixaDeTexto 8"/>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836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5" name="CaixaDeTexto 4"/>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Sistema de Avaliação em Saúde, Segurança, Meio Ambiente e Qualidade</a:t>
            </a: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7" name="Retângulo 6"/>
          <p:cNvSpPr/>
          <p:nvPr/>
        </p:nvSpPr>
        <p:spPr>
          <a:xfrm>
            <a:off x="2274665" y="1123300"/>
            <a:ext cx="6617816" cy="3693319"/>
          </a:xfrm>
          <a:prstGeom prst="rect">
            <a:avLst/>
          </a:prstGeom>
        </p:spPr>
        <p:txBody>
          <a:bodyPr wrap="square">
            <a:spAutoFit/>
          </a:bodyPr>
          <a:lstStyle/>
          <a:p>
            <a:pPr lvl="0"/>
            <a:r>
              <a:rPr lang="pt-BR" b="1" i="1" dirty="0" smtClean="0">
                <a:latin typeface="Times New Roman" panose="02020603050405020304" pitchFamily="18" charset="0"/>
                <a:cs typeface="Times New Roman" panose="02020603050405020304" pitchFamily="18" charset="0"/>
              </a:rPr>
              <a:t>Modulo de avaliação  SASSMAQ : Transporte Rodoviário</a:t>
            </a:r>
            <a:endParaRPr lang="pt-BR" dirty="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O SASSMAQ Transporte avalia as empresas prestadoras de serviços de transporte rodoviário, é uma avaliação especialmente voltada para operações com produtos químicos, embora outros setores adotem esta mesma sistemática de avaliação devido sua abrangência em gerenciamento e processos.</a:t>
            </a:r>
          </a:p>
          <a:p>
            <a:pPr lvl="0" algn="just"/>
            <a:endParaRPr lang="pt-BR" dirty="0" smtClean="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O transporte rodoviário pode ser : á granel  sólido, líquido ou gasoso  e produtos embalados.</a:t>
            </a:r>
          </a:p>
          <a:p>
            <a:pPr lvl="0" algn="just"/>
            <a:endParaRPr lang="pt-BR" dirty="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Há requisitos específicos para granéis e outros para embalados, o SASSMAQ destaca as diferentes operações e requisitos legais aplicáveis a uma e outra espécie.</a:t>
            </a:r>
            <a:endParaRPr lang="pt-BR" dirty="0">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66" y="2643758"/>
            <a:ext cx="2092690" cy="1400200"/>
          </a:xfrm>
          <a:prstGeom prst="rect">
            <a:avLst/>
          </a:prstGeom>
        </p:spPr>
      </p:pic>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126" y="1131932"/>
            <a:ext cx="2090830" cy="1390402"/>
          </a:xfrm>
          <a:prstGeom prst="rect">
            <a:avLst/>
          </a:prstGeom>
        </p:spPr>
      </p:pic>
    </p:spTree>
    <p:extLst>
      <p:ext uri="{BB962C8B-B14F-4D97-AF65-F5344CB8AC3E}">
        <p14:creationId xmlns:p14="http://schemas.microsoft.com/office/powerpoint/2010/main" val="2409435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4" name="CaixaDeTexto 1"/>
          <p:cNvSpPr txBox="1">
            <a:spLocks noChangeArrowheads="1"/>
          </p:cNvSpPr>
          <p:nvPr/>
        </p:nvSpPr>
        <p:spPr bwMode="auto">
          <a:xfrm>
            <a:off x="365045" y="1029585"/>
            <a:ext cx="849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sz="1800" b="0" dirty="0">
                <a:solidFill>
                  <a:schemeClr val="tx2">
                    <a:lumMod val="50000"/>
                  </a:schemeClr>
                </a:solidFill>
              </a:rPr>
              <a:t>Semirreboques  aplicados na carga química, embalados</a:t>
            </a:r>
          </a:p>
        </p:txBody>
      </p:sp>
      <p:pic>
        <p:nvPicPr>
          <p:cNvPr id="5"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045" y="1452007"/>
            <a:ext cx="2772568" cy="20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248180"/>
            <a:ext cx="403225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960688"/>
            <a:ext cx="3888432" cy="204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3"/>
          <p:cNvSpPr txBox="1">
            <a:spLocks noChangeArrowheads="1"/>
          </p:cNvSpPr>
          <p:nvPr/>
        </p:nvSpPr>
        <p:spPr bwMode="auto">
          <a:xfrm>
            <a:off x="3137613" y="1412875"/>
            <a:ext cx="5256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sz="1800" b="0" dirty="0" smtClean="0">
                <a:solidFill>
                  <a:schemeClr val="tx2">
                    <a:lumMod val="50000"/>
                  </a:schemeClr>
                </a:solidFill>
              </a:rPr>
              <a:t>Carreta aberta, eixo distanciado “</a:t>
            </a:r>
            <a:r>
              <a:rPr lang="pt-BR" sz="1800" b="0" dirty="0" err="1" smtClean="0">
                <a:solidFill>
                  <a:schemeClr val="tx2">
                    <a:lumMod val="50000"/>
                  </a:schemeClr>
                </a:solidFill>
              </a:rPr>
              <a:t>Vanderlea</a:t>
            </a:r>
            <a:r>
              <a:rPr lang="pt-BR" sz="1800" b="0" dirty="0" smtClean="0">
                <a:solidFill>
                  <a:schemeClr val="tx2">
                    <a:lumMod val="50000"/>
                  </a:schemeClr>
                </a:solidFill>
              </a:rPr>
              <a:t>”, 3 eixos</a:t>
            </a:r>
            <a:endParaRPr lang="pt-BR" sz="1800" b="0" dirty="0">
              <a:solidFill>
                <a:schemeClr val="tx2">
                  <a:lumMod val="50000"/>
                </a:schemeClr>
              </a:solidFill>
            </a:endParaRPr>
          </a:p>
        </p:txBody>
      </p:sp>
      <p:sp>
        <p:nvSpPr>
          <p:cNvPr id="9" name="Retângulo 8"/>
          <p:cNvSpPr/>
          <p:nvPr/>
        </p:nvSpPr>
        <p:spPr>
          <a:xfrm>
            <a:off x="3137613" y="2147638"/>
            <a:ext cx="3038011" cy="369332"/>
          </a:xfrm>
          <a:prstGeom prst="rect">
            <a:avLst/>
          </a:prstGeom>
          <a:solidFill>
            <a:schemeClr val="bg1"/>
          </a:solidFill>
        </p:spPr>
        <p:txBody>
          <a:bodyPr wrap="none">
            <a:spAutoFit/>
          </a:bodyPr>
          <a:lstStyle/>
          <a:p>
            <a:pPr eaLnBrk="1" hangingPunct="1"/>
            <a:r>
              <a:rPr lang="pt-BR" dirty="0">
                <a:solidFill>
                  <a:schemeClr val="tx2">
                    <a:lumMod val="50000"/>
                  </a:schemeClr>
                </a:solidFill>
                <a:latin typeface="Times New Roman" pitchFamily="18" charset="0"/>
                <a:cs typeface="Times New Roman" pitchFamily="18" charset="0"/>
              </a:rPr>
              <a:t>Carreta </a:t>
            </a:r>
            <a:r>
              <a:rPr lang="pt-BR" dirty="0" err="1">
                <a:solidFill>
                  <a:schemeClr val="tx2">
                    <a:lumMod val="50000"/>
                  </a:schemeClr>
                </a:solidFill>
                <a:latin typeface="Times New Roman" pitchFamily="18" charset="0"/>
                <a:cs typeface="Times New Roman" pitchFamily="18" charset="0"/>
              </a:rPr>
              <a:t>lonada</a:t>
            </a:r>
            <a:r>
              <a:rPr lang="pt-BR" dirty="0">
                <a:solidFill>
                  <a:schemeClr val="tx2">
                    <a:lumMod val="50000"/>
                  </a:schemeClr>
                </a:solidFill>
                <a:latin typeface="Times New Roman" pitchFamily="18" charset="0"/>
                <a:cs typeface="Times New Roman" pitchFamily="18" charset="0"/>
              </a:rPr>
              <a:t> </a:t>
            </a:r>
            <a:r>
              <a:rPr lang="pt-BR" dirty="0" err="1">
                <a:solidFill>
                  <a:schemeClr val="tx2">
                    <a:lumMod val="50000"/>
                  </a:schemeClr>
                </a:solidFill>
                <a:latin typeface="Times New Roman" pitchFamily="18" charset="0"/>
                <a:cs typeface="Times New Roman" pitchFamily="18" charset="0"/>
              </a:rPr>
              <a:t>sider</a:t>
            </a:r>
            <a:r>
              <a:rPr lang="pt-BR" dirty="0">
                <a:solidFill>
                  <a:schemeClr val="tx2">
                    <a:lumMod val="50000"/>
                  </a:schemeClr>
                </a:solidFill>
                <a:latin typeface="Times New Roman" pitchFamily="18" charset="0"/>
                <a:cs typeface="Times New Roman" pitchFamily="18" charset="0"/>
              </a:rPr>
              <a:t> de 3 eixos</a:t>
            </a:r>
          </a:p>
        </p:txBody>
      </p:sp>
      <p:sp>
        <p:nvSpPr>
          <p:cNvPr id="10" name="CaixaDeTexto 8"/>
          <p:cNvSpPr txBox="1">
            <a:spLocks noChangeArrowheads="1"/>
          </p:cNvSpPr>
          <p:nvPr/>
        </p:nvSpPr>
        <p:spPr bwMode="auto">
          <a:xfrm>
            <a:off x="107504" y="4684258"/>
            <a:ext cx="5472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sz="1800" b="0" dirty="0">
                <a:solidFill>
                  <a:schemeClr val="tx2">
                    <a:lumMod val="50000"/>
                  </a:schemeClr>
                </a:solidFill>
              </a:rPr>
              <a:t>Carreta aberta 3 </a:t>
            </a:r>
            <a:r>
              <a:rPr lang="pt-BR" sz="1800" b="0" dirty="0" smtClean="0">
                <a:solidFill>
                  <a:schemeClr val="tx2">
                    <a:lumMod val="50000"/>
                  </a:schemeClr>
                </a:solidFill>
              </a:rPr>
              <a:t>eixos, distancia entre eixos convencional </a:t>
            </a:r>
            <a:endParaRPr lang="pt-BR" sz="1800" b="0" dirty="0">
              <a:solidFill>
                <a:schemeClr val="tx2">
                  <a:lumMod val="50000"/>
                </a:schemeClr>
              </a:solidFill>
            </a:endParaRPr>
          </a:p>
        </p:txBody>
      </p:sp>
      <p:sp>
        <p:nvSpPr>
          <p:cNvPr id="12" name="CaixaDeTexto 11"/>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Configuração veicular , ABNT- NBR 9762:2005</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383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11" name="CaixaDeTexto 10"/>
          <p:cNvSpPr txBox="1"/>
          <p:nvPr/>
        </p:nvSpPr>
        <p:spPr>
          <a:xfrm>
            <a:off x="0" y="-63191"/>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 – </a:t>
            </a:r>
          </a:p>
          <a:p>
            <a:pPr algn="ctr"/>
            <a:r>
              <a:rPr lang="pt-BR" sz="3200" dirty="0" smtClean="0">
                <a:solidFill>
                  <a:schemeClr val="bg1"/>
                </a:solidFill>
                <a:latin typeface="Times New Roman" panose="02020603050405020304" pitchFamily="18" charset="0"/>
                <a:cs typeface="Times New Roman" panose="02020603050405020304" pitchFamily="18" charset="0"/>
              </a:rPr>
              <a:t>Cenários 13 anos de SASSMAQ </a:t>
            </a: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12" name="Espaço Reservado para Texto 3"/>
          <p:cNvSpPr>
            <a:spLocks noGrp="1"/>
          </p:cNvSpPr>
          <p:nvPr>
            <p:ph type="body" sz="quarter" idx="13"/>
          </p:nvPr>
        </p:nvSpPr>
        <p:spPr>
          <a:xfrm>
            <a:off x="1317600" y="995870"/>
            <a:ext cx="7736628" cy="4008277"/>
          </a:xfrm>
          <a:prstGeom prst="rect">
            <a:avLst/>
          </a:prstGeom>
        </p:spPr>
        <p:txBody>
          <a:bodyPr wrap="square">
            <a:spAutoFit/>
          </a:bodyPr>
          <a:lstStyle/>
          <a:p>
            <a:pPr marL="285750" indent="-285750" algn="just">
              <a:lnSpc>
                <a:spcPts val="2860"/>
              </a:lnSpc>
              <a:buFont typeface="Wingdings" pitchFamily="2" charset="2"/>
              <a:buChar char="Ø"/>
              <a:defRPr/>
            </a:pPr>
            <a:r>
              <a:rPr lang="pt-BR" sz="1600" b="0" dirty="0" smtClean="0">
                <a:solidFill>
                  <a:schemeClr val="tx2">
                    <a:lumMod val="50000"/>
                  </a:schemeClr>
                </a:solidFill>
                <a:latin typeface="Times New Roman" pitchFamily="18" charset="0"/>
                <a:cs typeface="Times New Roman" pitchFamily="18" charset="0"/>
              </a:rPr>
              <a:t>Alta expansão da demanda </a:t>
            </a:r>
            <a:r>
              <a:rPr lang="pt-BR" sz="1600" b="0" dirty="0">
                <a:solidFill>
                  <a:schemeClr val="tx2">
                    <a:lumMod val="50000"/>
                  </a:schemeClr>
                </a:solidFill>
                <a:latin typeface="Times New Roman" pitchFamily="18" charset="0"/>
                <a:cs typeface="Times New Roman" pitchFamily="18" charset="0"/>
              </a:rPr>
              <a:t>por serviços terceirizados de transporte e armazenamento. Praticamente todos os parceiros da indústria expandiram sua metragem de armazenamento para expedição de </a:t>
            </a:r>
            <a:r>
              <a:rPr lang="pt-BR" sz="1600" b="0" dirty="0" smtClean="0">
                <a:solidFill>
                  <a:schemeClr val="tx2">
                    <a:lumMod val="50000"/>
                  </a:schemeClr>
                </a:solidFill>
                <a:latin typeface="Times New Roman" pitchFamily="18" charset="0"/>
                <a:cs typeface="Times New Roman" pitchFamily="18" charset="0"/>
              </a:rPr>
              <a:t>transporte e numero de sites em diversas regiões do Brasil</a:t>
            </a:r>
            <a:r>
              <a:rPr lang="pt-BR" sz="1600" dirty="0">
                <a:solidFill>
                  <a:schemeClr val="tx2">
                    <a:lumMod val="50000"/>
                  </a:schemeClr>
                </a:solidFill>
                <a:latin typeface="Times New Roman" pitchFamily="18" charset="0"/>
                <a:cs typeface="Times New Roman" pitchFamily="18" charset="0"/>
              </a:rPr>
              <a:t>;</a:t>
            </a:r>
            <a:endParaRPr lang="pt-BR" sz="1600" b="0" dirty="0" smtClean="0">
              <a:solidFill>
                <a:schemeClr val="tx2">
                  <a:lumMod val="50000"/>
                </a:schemeClr>
              </a:solidFill>
              <a:latin typeface="Times New Roman" pitchFamily="18" charset="0"/>
              <a:cs typeface="Times New Roman" pitchFamily="18" charset="0"/>
            </a:endParaRPr>
          </a:p>
          <a:p>
            <a:pPr marL="285750" indent="-285750" algn="just">
              <a:lnSpc>
                <a:spcPts val="2860"/>
              </a:lnSpc>
              <a:buFont typeface="Wingdings" pitchFamily="2" charset="2"/>
              <a:buChar char="Ø"/>
              <a:defRPr/>
            </a:pPr>
            <a:r>
              <a:rPr lang="pt-BR" sz="1600" dirty="0" smtClean="0">
                <a:solidFill>
                  <a:schemeClr val="tx2">
                    <a:lumMod val="50000"/>
                  </a:schemeClr>
                </a:solidFill>
                <a:latin typeface="Times New Roman" pitchFamily="18" charset="0"/>
                <a:cs typeface="Times New Roman" pitchFamily="18" charset="0"/>
              </a:rPr>
              <a:t>Revisão de legislação e normas do transporte;</a:t>
            </a:r>
          </a:p>
          <a:p>
            <a:pPr marL="285750" indent="-285750" algn="just">
              <a:lnSpc>
                <a:spcPts val="2860"/>
              </a:lnSpc>
              <a:buFont typeface="Wingdings" pitchFamily="2" charset="2"/>
              <a:buChar char="Ø"/>
              <a:defRPr/>
            </a:pPr>
            <a:r>
              <a:rPr lang="pt-BR" sz="1600" b="0" dirty="0" smtClean="0">
                <a:solidFill>
                  <a:schemeClr val="tx2">
                    <a:lumMod val="50000"/>
                  </a:schemeClr>
                </a:solidFill>
                <a:latin typeface="Times New Roman" pitchFamily="18" charset="0"/>
                <a:cs typeface="Times New Roman" pitchFamily="18" charset="0"/>
              </a:rPr>
              <a:t>Boas práticas e tendências nas duas primeiras edições, tornam-se na versão atual questões mandatórias;</a:t>
            </a:r>
          </a:p>
          <a:p>
            <a:pPr marL="285750" indent="-285750" algn="just">
              <a:lnSpc>
                <a:spcPts val="2860"/>
              </a:lnSpc>
              <a:buFont typeface="Wingdings" pitchFamily="2" charset="2"/>
              <a:buChar char="Ø"/>
              <a:defRPr/>
            </a:pPr>
            <a:r>
              <a:rPr lang="pt-BR" sz="1600" dirty="0" smtClean="0">
                <a:solidFill>
                  <a:schemeClr val="tx2">
                    <a:lumMod val="50000"/>
                  </a:schemeClr>
                </a:solidFill>
                <a:latin typeface="Times New Roman" pitchFamily="18" charset="0"/>
                <a:cs typeface="Times New Roman" pitchFamily="18" charset="0"/>
              </a:rPr>
              <a:t>Licenciamento ambiental federal , estadual e local;</a:t>
            </a:r>
          </a:p>
          <a:p>
            <a:pPr marL="285750" indent="-285750" algn="just">
              <a:lnSpc>
                <a:spcPts val="2860"/>
              </a:lnSpc>
              <a:buFont typeface="Wingdings" pitchFamily="2" charset="2"/>
              <a:buChar char="Ø"/>
              <a:defRPr/>
            </a:pPr>
            <a:r>
              <a:rPr lang="pt-BR" sz="1600" dirty="0" smtClean="0">
                <a:solidFill>
                  <a:schemeClr val="tx2">
                    <a:lumMod val="50000"/>
                  </a:schemeClr>
                </a:solidFill>
                <a:latin typeface="Times New Roman" pitchFamily="18" charset="0"/>
                <a:cs typeface="Times New Roman" pitchFamily="18" charset="0"/>
              </a:rPr>
              <a:t>Tecnologia : veículos, equipamentos ( configuração e tecnologia embarcada) , GPS, telemetria , Estrutura logística – estrangulamento do sistema;</a:t>
            </a:r>
            <a:endParaRPr lang="pt-BR" sz="1600" b="0" dirty="0" smtClean="0">
              <a:solidFill>
                <a:schemeClr val="tx2">
                  <a:lumMod val="50000"/>
                </a:schemeClr>
              </a:solidFill>
              <a:latin typeface="Times New Roman" pitchFamily="18" charset="0"/>
              <a:cs typeface="Times New Roman" pitchFamily="18" charset="0"/>
            </a:endParaRPr>
          </a:p>
        </p:txBody>
      </p:sp>
      <p:pic>
        <p:nvPicPr>
          <p:cNvPr id="13" name="Image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4027"/>
            <a:ext cx="1317600" cy="176643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 y="2780458"/>
            <a:ext cx="1318207"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255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a:spLocks noChangeArrowheads="1"/>
          </p:cNvSpPr>
          <p:nvPr/>
        </p:nvSpPr>
        <p:spPr bwMode="auto">
          <a:xfrm>
            <a:off x="2123728" y="59920"/>
            <a:ext cx="66964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Configurações de veículos e terminologia de acordo com a ABNT NBR </a:t>
            </a:r>
            <a:r>
              <a:rPr lang="pt-BR" b="0" dirty="0" smtClean="0"/>
              <a:t>9762:2005</a:t>
            </a:r>
            <a:endParaRPr lang="pt-BR" b="0" dirty="0"/>
          </a:p>
        </p:txBody>
      </p:sp>
      <p:sp>
        <p:nvSpPr>
          <p:cNvPr id="11" name="CaixaDeTexto 10"/>
          <p:cNvSpPr txBox="1"/>
          <p:nvPr/>
        </p:nvSpPr>
        <p:spPr>
          <a:xfrm>
            <a:off x="0" y="-4185"/>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TRANSPORTE RODOVIÁRIO</a:t>
            </a:r>
          </a:p>
          <a:p>
            <a:pPr algn="ctr"/>
            <a:r>
              <a:rPr lang="pt-BR" sz="3200" dirty="0" smtClean="0">
                <a:solidFill>
                  <a:schemeClr val="bg1"/>
                </a:solidFill>
                <a:latin typeface="Times New Roman" panose="02020603050405020304" pitchFamily="18" charset="0"/>
                <a:cs typeface="Times New Roman" panose="02020603050405020304" pitchFamily="18" charset="0"/>
              </a:rPr>
              <a:t>Cenários 13 anos de SASSMAQ </a:t>
            </a: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12" name="Espaço Reservado para Texto 3"/>
          <p:cNvSpPr>
            <a:spLocks noGrp="1"/>
          </p:cNvSpPr>
          <p:nvPr>
            <p:ph type="body" sz="quarter" idx="13"/>
          </p:nvPr>
        </p:nvSpPr>
        <p:spPr>
          <a:xfrm>
            <a:off x="1547664" y="1169942"/>
            <a:ext cx="7362548" cy="3882601"/>
          </a:xfrm>
          <a:prstGeom prst="rect">
            <a:avLst/>
          </a:prstGeom>
        </p:spPr>
        <p:txBody>
          <a:bodyPr wrap="square">
            <a:spAutoFit/>
          </a:bodyPr>
          <a:lstStyle/>
          <a:p>
            <a:pPr marL="285750" indent="-285750" algn="just">
              <a:lnSpc>
                <a:spcPts val="2860"/>
              </a:lnSpc>
              <a:buFont typeface="Wingdings" pitchFamily="2" charset="2"/>
              <a:buChar char="Ø"/>
              <a:defRPr/>
            </a:pPr>
            <a:r>
              <a:rPr lang="pt-BR" sz="1700" dirty="0" smtClean="0">
                <a:solidFill>
                  <a:schemeClr val="tx2">
                    <a:lumMod val="50000"/>
                  </a:schemeClr>
                </a:solidFill>
                <a:latin typeface="Times New Roman" pitchFamily="18" charset="0"/>
                <a:cs typeface="Times New Roman" pitchFamily="18" charset="0"/>
              </a:rPr>
              <a:t>Padrão de emissão veicular x estrutura de abastecimento de frota;</a:t>
            </a:r>
          </a:p>
          <a:p>
            <a:pPr marL="285750" indent="-285750" algn="just">
              <a:lnSpc>
                <a:spcPts val="2860"/>
              </a:lnSpc>
              <a:buFont typeface="Wingdings" pitchFamily="2" charset="2"/>
              <a:buChar char="Ø"/>
              <a:defRPr/>
            </a:pPr>
            <a:r>
              <a:rPr lang="pt-BR" sz="1700" dirty="0" smtClean="0">
                <a:solidFill>
                  <a:schemeClr val="tx2">
                    <a:lumMod val="50000"/>
                  </a:schemeClr>
                </a:solidFill>
                <a:latin typeface="Times New Roman" pitchFamily="18" charset="0"/>
                <a:cs typeface="Times New Roman" pitchFamily="18" charset="0"/>
              </a:rPr>
              <a:t>Estabelecimento de nexo ocupacional ;</a:t>
            </a:r>
          </a:p>
          <a:p>
            <a:pPr marL="285750" indent="-285750" algn="just">
              <a:lnSpc>
                <a:spcPts val="2860"/>
              </a:lnSpc>
              <a:buFont typeface="Wingdings" pitchFamily="2" charset="2"/>
              <a:buChar char="Ø"/>
              <a:defRPr/>
            </a:pPr>
            <a:r>
              <a:rPr lang="pt-BR" sz="1700" dirty="0" smtClean="0">
                <a:solidFill>
                  <a:schemeClr val="tx2">
                    <a:lumMod val="50000"/>
                  </a:schemeClr>
                </a:solidFill>
                <a:latin typeface="Times New Roman" pitchFamily="18" charset="0"/>
                <a:cs typeface="Times New Roman" pitchFamily="18" charset="0"/>
              </a:rPr>
              <a:t>Estrutura logística – estrangulamento do sistema;</a:t>
            </a:r>
          </a:p>
          <a:p>
            <a:pPr marL="285750" indent="-285750" algn="just">
              <a:lnSpc>
                <a:spcPts val="2860"/>
              </a:lnSpc>
              <a:buFont typeface="Wingdings" pitchFamily="2" charset="2"/>
              <a:buChar char="Ø"/>
              <a:defRPr/>
            </a:pPr>
            <a:r>
              <a:rPr lang="pt-BR" sz="1700" dirty="0" smtClean="0">
                <a:solidFill>
                  <a:schemeClr val="tx2">
                    <a:lumMod val="50000"/>
                  </a:schemeClr>
                </a:solidFill>
                <a:latin typeface="Times New Roman" pitchFamily="18" charset="0"/>
                <a:cs typeface="Times New Roman" pitchFamily="18" charset="0"/>
              </a:rPr>
              <a:t>Riscos patrimoniais, político-sociais;</a:t>
            </a:r>
          </a:p>
          <a:p>
            <a:pPr marL="285750" indent="-285750" algn="just">
              <a:lnSpc>
                <a:spcPts val="2860"/>
              </a:lnSpc>
              <a:buFont typeface="Wingdings" pitchFamily="2" charset="2"/>
              <a:buChar char="Ø"/>
              <a:defRPr/>
            </a:pPr>
            <a:r>
              <a:rPr lang="pt-BR" sz="1700" dirty="0" smtClean="0">
                <a:solidFill>
                  <a:schemeClr val="tx2">
                    <a:lumMod val="50000"/>
                  </a:schemeClr>
                </a:solidFill>
                <a:latin typeface="Times New Roman" pitchFamily="18" charset="0"/>
                <a:cs typeface="Times New Roman" pitchFamily="18" charset="0"/>
              </a:rPr>
              <a:t>Jornada de trabalho de motoristas;</a:t>
            </a:r>
          </a:p>
          <a:p>
            <a:pPr marL="285750" indent="-285750" algn="just">
              <a:lnSpc>
                <a:spcPts val="2860"/>
              </a:lnSpc>
              <a:buFont typeface="Wingdings" pitchFamily="2" charset="2"/>
              <a:buChar char="Ø"/>
              <a:defRPr/>
            </a:pPr>
            <a:r>
              <a:rPr lang="pt-BR" sz="1700" dirty="0" smtClean="0">
                <a:solidFill>
                  <a:schemeClr val="tx2">
                    <a:lumMod val="50000"/>
                  </a:schemeClr>
                </a:solidFill>
                <a:latin typeface="Times New Roman" pitchFamily="18" charset="0"/>
                <a:cs typeface="Times New Roman" pitchFamily="18" charset="0"/>
              </a:rPr>
              <a:t>Falta de motoristas, profissionais de estrada;</a:t>
            </a:r>
          </a:p>
          <a:p>
            <a:pPr marL="285750" indent="-285750" algn="just">
              <a:lnSpc>
                <a:spcPts val="2860"/>
              </a:lnSpc>
              <a:buFont typeface="Wingdings" pitchFamily="2" charset="2"/>
              <a:buChar char="Ø"/>
              <a:defRPr/>
            </a:pPr>
            <a:r>
              <a:rPr lang="pt-BR" sz="1700" dirty="0" smtClean="0">
                <a:solidFill>
                  <a:schemeClr val="tx2">
                    <a:lumMod val="50000"/>
                  </a:schemeClr>
                </a:solidFill>
                <a:latin typeface="Times New Roman" pitchFamily="18" charset="0"/>
                <a:cs typeface="Times New Roman" pitchFamily="18" charset="0"/>
              </a:rPr>
              <a:t>Falta de capacitação dos motoristas de caminhão;</a:t>
            </a:r>
          </a:p>
          <a:p>
            <a:pPr marL="285750" indent="-285750" algn="just">
              <a:lnSpc>
                <a:spcPts val="2860"/>
              </a:lnSpc>
              <a:buFont typeface="Wingdings" pitchFamily="2" charset="2"/>
              <a:buChar char="Ø"/>
              <a:defRPr/>
            </a:pPr>
            <a:r>
              <a:rPr lang="pt-BR" sz="1700" dirty="0" smtClean="0">
                <a:solidFill>
                  <a:schemeClr val="tx2">
                    <a:lumMod val="50000"/>
                  </a:schemeClr>
                </a:solidFill>
                <a:latin typeface="Times New Roman" pitchFamily="18" charset="0"/>
                <a:cs typeface="Times New Roman" pitchFamily="18" charset="0"/>
              </a:rPr>
              <a:t>Tecnologia da informação;</a:t>
            </a:r>
          </a:p>
          <a:p>
            <a:pPr marL="285750" indent="-285750" algn="just">
              <a:lnSpc>
                <a:spcPts val="2860"/>
              </a:lnSpc>
              <a:buFont typeface="Wingdings" pitchFamily="2" charset="2"/>
              <a:buChar char="Ø"/>
              <a:defRPr/>
            </a:pPr>
            <a:r>
              <a:rPr lang="pt-BR" sz="1700" dirty="0" smtClean="0">
                <a:solidFill>
                  <a:schemeClr val="tx2">
                    <a:lumMod val="50000"/>
                  </a:schemeClr>
                </a:solidFill>
                <a:latin typeface="Times New Roman" pitchFamily="18" charset="0"/>
                <a:cs typeface="Times New Roman" pitchFamily="18" charset="0"/>
              </a:rPr>
              <a:t>Gestão de pessoas.</a:t>
            </a:r>
            <a:endParaRPr lang="pt-BR" sz="1700" b="0" dirty="0" smtClean="0">
              <a:solidFill>
                <a:schemeClr val="tx2">
                  <a:lumMod val="50000"/>
                </a:schemeClr>
              </a:solidFill>
              <a:latin typeface="Times New Roman" pitchFamily="18" charset="0"/>
              <a:cs typeface="Times New Roman" pitchFamily="18" charset="0"/>
            </a:endParaRPr>
          </a:p>
        </p:txBody>
      </p:sp>
      <p:pic>
        <p:nvPicPr>
          <p:cNvPr id="13" name="Image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1073033"/>
            <a:ext cx="1317600" cy="1791098"/>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904" y="3003798"/>
            <a:ext cx="1318207"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230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2" name="CaixaDeTexto 1"/>
          <p:cNvSpPr txBox="1"/>
          <p:nvPr/>
        </p:nvSpPr>
        <p:spPr>
          <a:xfrm>
            <a:off x="0" y="0"/>
            <a:ext cx="9144000" cy="584775"/>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Resumo das alterações na terceira edição</a:t>
            </a: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5" name="CaixaDeTexto 4"/>
          <p:cNvSpPr txBox="1"/>
          <p:nvPr/>
        </p:nvSpPr>
        <p:spPr>
          <a:xfrm>
            <a:off x="1691680" y="565076"/>
            <a:ext cx="6931818" cy="3693319"/>
          </a:xfrm>
          <a:prstGeom prst="rect">
            <a:avLst/>
          </a:prstGeom>
          <a:noFill/>
        </p:spPr>
        <p:txBody>
          <a:bodyPr wrap="square" rtlCol="0">
            <a:spAutoFit/>
          </a:bodyPr>
          <a:lstStyle/>
          <a:p>
            <a:pPr marL="342900" indent="-342900">
              <a:buAutoNum type="arabicParenR"/>
            </a:pPr>
            <a:r>
              <a:rPr lang="pt-BR" dirty="0" smtClean="0">
                <a:latin typeface="Times New Roman" panose="02020603050405020304" pitchFamily="18" charset="0"/>
                <a:cs typeface="Times New Roman" panose="02020603050405020304" pitchFamily="18" charset="0"/>
              </a:rPr>
              <a:t>Disposições Gerais:</a:t>
            </a:r>
          </a:p>
          <a:p>
            <a:pPr lvl="0" algn="just"/>
            <a:r>
              <a:rPr lang="pt-BR" dirty="0">
                <a:latin typeface="Times New Roman" panose="02020603050405020304" pitchFamily="18" charset="0"/>
                <a:cs typeface="Times New Roman" panose="02020603050405020304" pitchFamily="18" charset="0"/>
              </a:rPr>
              <a:t>1.1 - processo de avaliação e mudança de escopo de </a:t>
            </a:r>
            <a:r>
              <a:rPr lang="pt-BR" dirty="0" smtClean="0">
                <a:latin typeface="Times New Roman" panose="02020603050405020304" pitchFamily="18" charset="0"/>
                <a:cs typeface="Times New Roman" panose="02020603050405020304" pitchFamily="18" charset="0"/>
              </a:rPr>
              <a:t>avaliação;</a:t>
            </a:r>
            <a:endParaRPr lang="pt-BR" dirty="0">
              <a:latin typeface="Times New Roman" panose="02020603050405020304" pitchFamily="18" charset="0"/>
              <a:cs typeface="Times New Roman" panose="02020603050405020304" pitchFamily="18" charset="0"/>
            </a:endParaRPr>
          </a:p>
          <a:p>
            <a:pPr lvl="0" algn="just"/>
            <a:r>
              <a:rPr lang="pt-BR" dirty="0">
                <a:latin typeface="Times New Roman" panose="02020603050405020304" pitchFamily="18" charset="0"/>
                <a:cs typeface="Times New Roman" panose="02020603050405020304" pitchFamily="18" charset="0"/>
              </a:rPr>
              <a:t>1.2 - qualificação de auditores definição no </a:t>
            </a:r>
            <a:r>
              <a:rPr lang="pt-BR" dirty="0" smtClean="0">
                <a:latin typeface="Times New Roman" panose="02020603050405020304" pitchFamily="18" charset="0"/>
                <a:cs typeface="Times New Roman" panose="02020603050405020304" pitchFamily="18" charset="0"/>
              </a:rPr>
              <a:t>manual;</a:t>
            </a:r>
          </a:p>
          <a:p>
            <a:pPr lvl="0" algn="just"/>
            <a:r>
              <a:rPr lang="pt-BR" dirty="0" smtClean="0">
                <a:latin typeface="Times New Roman" panose="02020603050405020304" pitchFamily="18" charset="0"/>
                <a:cs typeface="Times New Roman" panose="02020603050405020304" pitchFamily="18" charset="0"/>
              </a:rPr>
              <a:t>1.3 – mudança de auditores após a 2.a reavaliação;</a:t>
            </a:r>
            <a:endParaRPr lang="pt-BR" dirty="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1.4 </a:t>
            </a:r>
            <a:r>
              <a:rPr lang="pt-BR" dirty="0">
                <a:latin typeface="Times New Roman" panose="02020603050405020304" pitchFamily="18" charset="0"/>
                <a:cs typeface="Times New Roman" panose="02020603050405020304" pitchFamily="18" charset="0"/>
              </a:rPr>
              <a:t>- conceitos de unidades avaliáveis </a:t>
            </a:r>
            <a:r>
              <a:rPr lang="pt-BR" dirty="0" smtClean="0">
                <a:latin typeface="Times New Roman" panose="02020603050405020304" pitchFamily="18" charset="0"/>
                <a:cs typeface="Times New Roman" panose="02020603050405020304" pitchFamily="18" charset="0"/>
              </a:rPr>
              <a:t>;</a:t>
            </a:r>
          </a:p>
          <a:p>
            <a:pPr lvl="0" algn="just"/>
            <a:r>
              <a:rPr lang="pt-BR" dirty="0" smtClean="0">
                <a:latin typeface="Times New Roman" panose="02020603050405020304" pitchFamily="18" charset="0"/>
                <a:cs typeface="Times New Roman" panose="02020603050405020304" pitchFamily="18" charset="0"/>
              </a:rPr>
              <a:t>1.5 – progressão das questões industriais e desejáveis na primeira avaliação e nas reavaliações</a:t>
            </a:r>
          </a:p>
          <a:p>
            <a:pPr lvl="0" algn="just"/>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           regra ( I ) 70 – 85¨% ; desejáveis não determinado – 40% </a:t>
            </a:r>
            <a:endParaRPr lang="pt-BR" dirty="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1.6 </a:t>
            </a:r>
            <a:r>
              <a:rPr lang="pt-BR" dirty="0">
                <a:latin typeface="Times New Roman" panose="02020603050405020304" pitchFamily="18" charset="0"/>
                <a:cs typeface="Times New Roman" panose="02020603050405020304" pitchFamily="18" charset="0"/>
              </a:rPr>
              <a:t>- dimensionamento de auditorias;</a:t>
            </a:r>
          </a:p>
          <a:p>
            <a:pPr lvl="0" algn="just"/>
            <a:r>
              <a:rPr lang="pt-BR" dirty="0" smtClean="0">
                <a:latin typeface="Times New Roman" panose="02020603050405020304" pitchFamily="18" charset="0"/>
                <a:cs typeface="Times New Roman" panose="02020603050405020304" pitchFamily="18" charset="0"/>
              </a:rPr>
              <a:t>1.7 </a:t>
            </a:r>
            <a:r>
              <a:rPr lang="pt-BR" dirty="0">
                <a:latin typeface="Times New Roman" panose="02020603050405020304" pitchFamily="18" charset="0"/>
                <a:cs typeface="Times New Roman" panose="02020603050405020304" pitchFamily="18" charset="0"/>
              </a:rPr>
              <a:t>– alteração do formulário do Perfil da empresa </a:t>
            </a:r>
            <a:r>
              <a:rPr lang="pt-BR" dirty="0" smtClean="0">
                <a:latin typeface="Times New Roman" panose="02020603050405020304" pitchFamily="18" charset="0"/>
                <a:cs typeface="Times New Roman" panose="02020603050405020304" pitchFamily="18" charset="0"/>
              </a:rPr>
              <a:t>avaliada;</a:t>
            </a:r>
            <a:endParaRPr lang="pt-BR" dirty="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1.8 </a:t>
            </a:r>
            <a:r>
              <a:rPr lang="pt-BR" dirty="0">
                <a:latin typeface="Times New Roman" panose="02020603050405020304" pitchFamily="18" charset="0"/>
                <a:cs typeface="Times New Roman" panose="02020603050405020304" pitchFamily="18" charset="0"/>
              </a:rPr>
              <a:t>- possibilidade de avaliação conjunta SASSMQ e Atuação Responsável para empresas parceiras no </a:t>
            </a:r>
            <a:r>
              <a:rPr lang="pt-BR" dirty="0" smtClean="0">
                <a:latin typeface="Times New Roman" panose="02020603050405020304" pitchFamily="18" charset="0"/>
                <a:cs typeface="Times New Roman" panose="02020603050405020304" pitchFamily="18" charset="0"/>
              </a:rPr>
              <a:t>AR;</a:t>
            </a:r>
          </a:p>
          <a:p>
            <a:pPr lvl="0" algn="just"/>
            <a:r>
              <a:rPr lang="pt-BR" dirty="0" smtClean="0">
                <a:latin typeface="Times New Roman" panose="02020603050405020304" pitchFamily="18" charset="0"/>
                <a:cs typeface="Times New Roman" panose="02020603050405020304" pitchFamily="18" charset="0"/>
              </a:rPr>
              <a:t>1.9 – Novo formulário de Perfil da empresa avaliada</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10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2" name="CaixaDeTexto 1"/>
          <p:cNvSpPr txBox="1"/>
          <p:nvPr/>
        </p:nvSpPr>
        <p:spPr>
          <a:xfrm>
            <a:off x="0" y="0"/>
            <a:ext cx="9144000" cy="584775"/>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Resumo das alterações na terceira edição</a:t>
            </a: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5" name="CaixaDeTexto 4"/>
          <p:cNvSpPr txBox="1"/>
          <p:nvPr/>
        </p:nvSpPr>
        <p:spPr>
          <a:xfrm>
            <a:off x="1397596" y="584775"/>
            <a:ext cx="7272808" cy="3416320"/>
          </a:xfrm>
          <a:prstGeom prst="rect">
            <a:avLst/>
          </a:prstGeom>
          <a:noFill/>
        </p:spPr>
        <p:txBody>
          <a:bodyPr wrap="square" rtlCol="0">
            <a:spAutoFit/>
          </a:bodyPr>
          <a:lstStyle/>
          <a:p>
            <a:r>
              <a:rPr lang="pt-BR" dirty="0" smtClean="0">
                <a:latin typeface="Times New Roman" panose="02020603050405020304" pitchFamily="18" charset="0"/>
                <a:cs typeface="Times New Roman" panose="02020603050405020304" pitchFamily="18" charset="0"/>
              </a:rPr>
              <a:t>2) Questionário e Guia</a:t>
            </a:r>
          </a:p>
          <a:p>
            <a:endParaRPr lang="pt-BR" dirty="0">
              <a:latin typeface="Times New Roman" panose="02020603050405020304" pitchFamily="18" charset="0"/>
              <a:cs typeface="Times New Roman" panose="02020603050405020304" pitchFamily="18" charset="0"/>
            </a:endParaRPr>
          </a:p>
          <a:p>
            <a:r>
              <a:rPr lang="pt-BR" dirty="0" smtClean="0">
                <a:latin typeface="Times New Roman" panose="02020603050405020304" pitchFamily="18" charset="0"/>
                <a:cs typeface="Times New Roman" panose="02020603050405020304" pitchFamily="18" charset="0"/>
              </a:rPr>
              <a:t>2.1 – atualização de legislação e normas;</a:t>
            </a:r>
          </a:p>
          <a:p>
            <a:r>
              <a:rPr lang="pt-BR" dirty="0" smtClean="0">
                <a:latin typeface="Times New Roman" panose="02020603050405020304" pitchFamily="18" charset="0"/>
                <a:cs typeface="Times New Roman" panose="02020603050405020304" pitchFamily="18" charset="0"/>
              </a:rPr>
              <a:t>2.2 – atualização de requisitos da indústria;</a:t>
            </a:r>
          </a:p>
          <a:p>
            <a:r>
              <a:rPr lang="pt-BR" dirty="0" smtClean="0">
                <a:latin typeface="Times New Roman" panose="02020603050405020304" pitchFamily="18" charset="0"/>
                <a:cs typeface="Times New Roman" panose="02020603050405020304" pitchFamily="18" charset="0"/>
              </a:rPr>
              <a:t>2.3 – expansão dos quesitos para análise de riscos;</a:t>
            </a:r>
          </a:p>
          <a:p>
            <a:r>
              <a:rPr lang="pt-BR" dirty="0" smtClean="0">
                <a:latin typeface="Times New Roman" panose="02020603050405020304" pitchFamily="18" charset="0"/>
                <a:cs typeface="Times New Roman" panose="02020603050405020304" pitchFamily="18" charset="0"/>
              </a:rPr>
              <a:t>2.4 – inclusão de análise de risco para mudança de processos;</a:t>
            </a:r>
          </a:p>
          <a:p>
            <a:r>
              <a:rPr lang="pt-BR" dirty="0" smtClean="0">
                <a:latin typeface="Times New Roman" panose="02020603050405020304" pitchFamily="18" charset="0"/>
                <a:cs typeface="Times New Roman" panose="02020603050405020304" pitchFamily="18" charset="0"/>
              </a:rPr>
              <a:t>2.5 – atualização das exigências de exames médicos para motoristas;</a:t>
            </a:r>
          </a:p>
          <a:p>
            <a:r>
              <a:rPr lang="pt-BR" dirty="0" smtClean="0">
                <a:latin typeface="Times New Roman" panose="02020603050405020304" pitchFamily="18" charset="0"/>
                <a:cs typeface="Times New Roman" panose="02020603050405020304" pitchFamily="18" charset="0"/>
              </a:rPr>
              <a:t>2.5 – alteração no número de questões ( inclusões, consolidação, exclusões);</a:t>
            </a:r>
          </a:p>
          <a:p>
            <a:r>
              <a:rPr lang="pt-BR" dirty="0" smtClean="0">
                <a:latin typeface="Times New Roman" panose="02020603050405020304" pitchFamily="18" charset="0"/>
                <a:cs typeface="Times New Roman" panose="02020603050405020304" pitchFamily="18" charset="0"/>
              </a:rPr>
              <a:t>2.6 – mudança de categoria de questões;</a:t>
            </a:r>
          </a:p>
          <a:p>
            <a:r>
              <a:rPr lang="pt-BR" dirty="0" smtClean="0">
                <a:latin typeface="Times New Roman" panose="02020603050405020304" pitchFamily="18" charset="0"/>
                <a:cs typeface="Times New Roman" panose="02020603050405020304" pitchFamily="18" charset="0"/>
              </a:rPr>
              <a:t>2.7 – inclusão dos indicadores de desempenho na avaliação;</a:t>
            </a:r>
          </a:p>
          <a:p>
            <a:r>
              <a:rPr lang="pt-BR" dirty="0" smtClean="0">
                <a:latin typeface="Times New Roman" panose="02020603050405020304" pitchFamily="18" charset="0"/>
                <a:cs typeface="Times New Roman" panose="02020603050405020304" pitchFamily="18" charset="0"/>
              </a:rPr>
              <a:t>2.8 – inclusão da lista de produtos de alta periculosidade;</a:t>
            </a:r>
          </a:p>
          <a:p>
            <a:r>
              <a:rPr lang="pt-BR" dirty="0" smtClean="0">
                <a:latin typeface="Times New Roman" panose="02020603050405020304" pitchFamily="18" charset="0"/>
                <a:cs typeface="Times New Roman" panose="02020603050405020304" pitchFamily="18" charset="0"/>
              </a:rPr>
              <a:t>2.9 – um guia para cada quesito.</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350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a:t>
            </a:r>
            <a:endParaRPr lang="pt-BR" sz="3200" dirty="0">
              <a:solidFill>
                <a:schemeClr val="bg1"/>
              </a:solidFill>
              <a:latin typeface="Times New Roman" pitchFamily="18" charset="0"/>
              <a:cs typeface="Times New Roman" pitchFamily="18" charset="0"/>
            </a:endParaRPr>
          </a:p>
        </p:txBody>
      </p:sp>
      <p:graphicFrame>
        <p:nvGraphicFramePr>
          <p:cNvPr id="4" name="Diagrama 3"/>
          <p:cNvGraphicFramePr/>
          <p:nvPr>
            <p:extLst>
              <p:ext uri="{D42A27DB-BD31-4B8C-83A1-F6EECF244321}">
                <p14:modId xmlns:p14="http://schemas.microsoft.com/office/powerpoint/2010/main" val="378808834"/>
              </p:ext>
            </p:extLst>
          </p:nvPr>
        </p:nvGraphicFramePr>
        <p:xfrm>
          <a:off x="1907704" y="951570"/>
          <a:ext cx="6336704" cy="3414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747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6" name="Retângulo 5"/>
          <p:cNvSpPr/>
          <p:nvPr/>
        </p:nvSpPr>
        <p:spPr>
          <a:xfrm>
            <a:off x="718031" y="878632"/>
            <a:ext cx="7970033" cy="3139321"/>
          </a:xfrm>
          <a:prstGeom prst="rect">
            <a:avLst/>
          </a:prstGeom>
        </p:spPr>
        <p:txBody>
          <a:bodyPr wrap="square">
            <a:spAutoFit/>
          </a:bodyPr>
          <a:lstStyle/>
          <a:p>
            <a:pPr algn="just" eaLnBrk="1" hangingPunct="1"/>
            <a:r>
              <a:rPr lang="pt-BR" dirty="0">
                <a:solidFill>
                  <a:schemeClr val="tx2">
                    <a:lumMod val="50000"/>
                  </a:schemeClr>
                </a:solidFill>
                <a:latin typeface="Times New Roman" panose="02020603050405020304" pitchFamily="18" charset="0"/>
                <a:cs typeface="Times New Roman" panose="02020603050405020304" pitchFamily="18" charset="0"/>
              </a:rPr>
              <a:t>APLICAÇÃO MODULAR </a:t>
            </a:r>
          </a:p>
          <a:p>
            <a:pPr algn="just" eaLnBrk="1" hangingPunct="1"/>
            <a:r>
              <a:rPr lang="pt-BR" dirty="0" smtClean="0">
                <a:solidFill>
                  <a:schemeClr val="tx2">
                    <a:lumMod val="50000"/>
                  </a:schemeClr>
                </a:solidFill>
                <a:latin typeface="Times New Roman" panose="02020603050405020304" pitchFamily="18" charset="0"/>
                <a:cs typeface="Times New Roman" panose="02020603050405020304" pitchFamily="18" charset="0"/>
              </a:rPr>
              <a:t>Módulo</a:t>
            </a:r>
            <a:r>
              <a:rPr lang="pt-BR" dirty="0">
                <a:solidFill>
                  <a:schemeClr val="tx2">
                    <a:lumMod val="50000"/>
                  </a:schemeClr>
                </a:solidFill>
                <a:latin typeface="Times New Roman" panose="02020603050405020304" pitchFamily="18" charset="0"/>
                <a:cs typeface="Times New Roman" panose="02020603050405020304" pitchFamily="18" charset="0"/>
              </a:rPr>
              <a:t>: transporte rodoviário</a:t>
            </a:r>
          </a:p>
          <a:p>
            <a:pPr algn="just" eaLnBrk="1" hangingPunct="1"/>
            <a:endParaRPr lang="pt-BR" dirty="0" smtClean="0">
              <a:solidFill>
                <a:schemeClr val="tx2">
                  <a:lumMod val="50000"/>
                </a:schemeClr>
              </a:solidFill>
              <a:latin typeface="Times New Roman" panose="02020603050405020304" pitchFamily="18" charset="0"/>
              <a:cs typeface="Times New Roman" panose="02020603050405020304" pitchFamily="18" charset="0"/>
            </a:endParaRPr>
          </a:p>
          <a:p>
            <a:pPr algn="just" eaLnBrk="1" hangingPunct="1"/>
            <a:r>
              <a:rPr lang="pt-BR" dirty="0" smtClean="0">
                <a:solidFill>
                  <a:schemeClr val="tx2">
                    <a:lumMod val="50000"/>
                  </a:schemeClr>
                </a:solidFill>
                <a:latin typeface="Times New Roman" panose="02020603050405020304" pitchFamily="18" charset="0"/>
                <a:cs typeface="Times New Roman" panose="02020603050405020304" pitchFamily="18" charset="0"/>
              </a:rPr>
              <a:t>Elementos </a:t>
            </a:r>
            <a:r>
              <a:rPr lang="pt-BR" dirty="0">
                <a:solidFill>
                  <a:schemeClr val="tx2">
                    <a:lumMod val="50000"/>
                  </a:schemeClr>
                </a:solidFill>
                <a:latin typeface="Times New Roman" panose="02020603050405020304" pitchFamily="18" charset="0"/>
                <a:cs typeface="Times New Roman" panose="02020603050405020304" pitchFamily="18" charset="0"/>
              </a:rPr>
              <a:t>Centrais ( c ) : </a:t>
            </a:r>
            <a:r>
              <a:rPr lang="pt-BR" dirty="0" smtClean="0">
                <a:solidFill>
                  <a:schemeClr val="tx2">
                    <a:lumMod val="50000"/>
                  </a:schemeClr>
                </a:solidFill>
                <a:latin typeface="Times New Roman" panose="02020603050405020304" pitchFamily="18" charset="0"/>
                <a:cs typeface="Times New Roman" panose="02020603050405020304" pitchFamily="18" charset="0"/>
              </a:rPr>
              <a:t>permite que se tenha uma vi0são ampla do quadro administrativo, operacional e social da empresa. São aplicados na matriz, e podem ser aplicados em filiais se as atividades típicas do conceito de matriz forem executadas em filiais.</a:t>
            </a:r>
            <a:endParaRPr lang="pt-BR" dirty="0">
              <a:solidFill>
                <a:schemeClr val="tx2">
                  <a:lumMod val="50000"/>
                </a:schemeClr>
              </a:solidFill>
              <a:latin typeface="Times New Roman" panose="02020603050405020304" pitchFamily="18" charset="0"/>
              <a:cs typeface="Times New Roman" panose="02020603050405020304" pitchFamily="18" charset="0"/>
            </a:endParaRPr>
          </a:p>
          <a:p>
            <a:pPr algn="just" eaLnBrk="1" hangingPunct="1"/>
            <a:endParaRPr lang="pt-BR" dirty="0" smtClean="0">
              <a:solidFill>
                <a:schemeClr val="tx2">
                  <a:lumMod val="50000"/>
                </a:schemeClr>
              </a:solidFill>
              <a:latin typeface="Times New Roman" panose="02020603050405020304" pitchFamily="18" charset="0"/>
              <a:cs typeface="Times New Roman" panose="02020603050405020304" pitchFamily="18" charset="0"/>
            </a:endParaRPr>
          </a:p>
          <a:p>
            <a:pPr algn="just" eaLnBrk="1" hangingPunct="1"/>
            <a:r>
              <a:rPr lang="pt-BR" dirty="0" smtClean="0">
                <a:solidFill>
                  <a:schemeClr val="tx2">
                    <a:lumMod val="50000"/>
                  </a:schemeClr>
                </a:solidFill>
                <a:latin typeface="Times New Roman" panose="02020603050405020304" pitchFamily="18" charset="0"/>
                <a:cs typeface="Times New Roman" panose="02020603050405020304" pitchFamily="18" charset="0"/>
              </a:rPr>
              <a:t>Específico </a:t>
            </a:r>
            <a:r>
              <a:rPr lang="pt-BR" dirty="0">
                <a:solidFill>
                  <a:schemeClr val="tx2">
                    <a:lumMod val="50000"/>
                  </a:schemeClr>
                </a:solidFill>
                <a:latin typeface="Times New Roman" panose="02020603050405020304" pitchFamily="18" charset="0"/>
                <a:cs typeface="Times New Roman" panose="02020603050405020304" pitchFamily="18" charset="0"/>
              </a:rPr>
              <a:t>ou Rodoviário ( </a:t>
            </a:r>
            <a:r>
              <a:rPr lang="pt-BR" dirty="0" err="1">
                <a:solidFill>
                  <a:schemeClr val="tx2">
                    <a:lumMod val="50000"/>
                  </a:schemeClr>
                </a:solidFill>
                <a:latin typeface="Times New Roman" panose="02020603050405020304" pitchFamily="18" charset="0"/>
                <a:cs typeface="Times New Roman" panose="02020603050405020304" pitchFamily="18" charset="0"/>
              </a:rPr>
              <a:t>Ro</a:t>
            </a:r>
            <a:r>
              <a:rPr lang="pt-BR" dirty="0">
                <a:solidFill>
                  <a:schemeClr val="tx2">
                    <a:lumMod val="50000"/>
                  </a:schemeClr>
                </a:solidFill>
                <a:latin typeface="Times New Roman" panose="02020603050405020304" pitchFamily="18" charset="0"/>
                <a:cs typeface="Times New Roman" panose="02020603050405020304" pitchFamily="18" charset="0"/>
              </a:rPr>
              <a:t> ) : </a:t>
            </a:r>
            <a:r>
              <a:rPr lang="pt-BR" dirty="0" smtClean="0">
                <a:solidFill>
                  <a:schemeClr val="tx2">
                    <a:lumMod val="50000"/>
                  </a:schemeClr>
                </a:solidFill>
                <a:latin typeface="Times New Roman" panose="02020603050405020304" pitchFamily="18" charset="0"/>
                <a:cs typeface="Times New Roman" panose="02020603050405020304" pitchFamily="18" charset="0"/>
              </a:rPr>
              <a:t>panorama específico de cada serviço oferecido pela empresa, operação. </a:t>
            </a:r>
            <a:r>
              <a:rPr lang="pt-BR" dirty="0">
                <a:solidFill>
                  <a:schemeClr val="tx2">
                    <a:lumMod val="50000"/>
                  </a:schemeClr>
                </a:solidFill>
                <a:latin typeface="Times New Roman" panose="02020603050405020304" pitchFamily="18" charset="0"/>
                <a:cs typeface="Times New Roman" panose="02020603050405020304" pitchFamily="18" charset="0"/>
              </a:rPr>
              <a:t> </a:t>
            </a:r>
            <a:r>
              <a:rPr lang="pt-BR" dirty="0" smtClean="0">
                <a:solidFill>
                  <a:schemeClr val="tx2">
                    <a:lumMod val="50000"/>
                  </a:schemeClr>
                </a:solidFill>
                <a:latin typeface="Times New Roman" panose="02020603050405020304" pitchFamily="18" charset="0"/>
                <a:cs typeface="Times New Roman" panose="02020603050405020304" pitchFamily="18" charset="0"/>
              </a:rPr>
              <a:t>Podem ser aplicados na matriz e filiais, dependendo das atividades desenvolvidas em cada local avaliado.</a:t>
            </a:r>
            <a:endParaRPr lang="pt-BR"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015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6" name="Retângulo 5"/>
          <p:cNvSpPr/>
          <p:nvPr/>
        </p:nvSpPr>
        <p:spPr>
          <a:xfrm>
            <a:off x="1691680" y="1275606"/>
            <a:ext cx="6996384" cy="2308324"/>
          </a:xfrm>
          <a:prstGeom prst="rect">
            <a:avLst/>
          </a:prstGeom>
        </p:spPr>
        <p:txBody>
          <a:bodyPr wrap="square">
            <a:spAutoFit/>
          </a:bodyPr>
          <a:lstStyle/>
          <a:p>
            <a:pPr algn="just" eaLnBrk="1" hangingPunct="1"/>
            <a:r>
              <a:rPr lang="pt-BR" dirty="0" smtClean="0">
                <a:solidFill>
                  <a:schemeClr val="tx2">
                    <a:lumMod val="50000"/>
                  </a:schemeClr>
                </a:solidFill>
                <a:latin typeface="Times New Roman" panose="02020603050405020304" pitchFamily="18" charset="0"/>
                <a:cs typeface="Times New Roman" panose="02020603050405020304" pitchFamily="18" charset="0"/>
              </a:rPr>
              <a:t>Definições de matriz , filiais, base ou ponto de apoio  para o SASSMAQ.</a:t>
            </a:r>
          </a:p>
          <a:p>
            <a:pPr algn="just" eaLnBrk="1" hangingPunct="1"/>
            <a:endParaRPr lang="pt-BR" dirty="0">
              <a:solidFill>
                <a:schemeClr val="tx2">
                  <a:lumMod val="50000"/>
                </a:schemeClr>
              </a:solidFill>
              <a:latin typeface="Times New Roman" panose="02020603050405020304" pitchFamily="18" charset="0"/>
              <a:cs typeface="Times New Roman" panose="02020603050405020304" pitchFamily="18" charset="0"/>
            </a:endParaRPr>
          </a:p>
          <a:p>
            <a:pPr algn="just" eaLnBrk="1" hangingPunct="1"/>
            <a:endParaRPr lang="pt-BR" dirty="0" smtClean="0">
              <a:solidFill>
                <a:schemeClr val="tx2">
                  <a:lumMod val="50000"/>
                </a:schemeClr>
              </a:solidFill>
              <a:latin typeface="Times New Roman" panose="02020603050405020304" pitchFamily="18" charset="0"/>
              <a:cs typeface="Times New Roman" panose="02020603050405020304" pitchFamily="18" charset="0"/>
            </a:endParaRPr>
          </a:p>
          <a:p>
            <a:pPr algn="just" eaLnBrk="1" hangingPunct="1"/>
            <a:r>
              <a:rPr lang="pt-BR" dirty="0" smtClean="0">
                <a:solidFill>
                  <a:schemeClr val="tx2">
                    <a:lumMod val="50000"/>
                  </a:schemeClr>
                </a:solidFill>
                <a:latin typeface="Times New Roman" panose="02020603050405020304" pitchFamily="18" charset="0"/>
                <a:cs typeface="Times New Roman" panose="02020603050405020304" pitchFamily="18" charset="0"/>
              </a:rPr>
              <a:t>MATRIZ: Unidade avaliável (CNPJ) onde está alocada a direção administrativa da empresa e que centraliza o sistema de gestão de SSMAQ, onde se aplica necessariamente o elemento central. Se houver atividades como manutenção, treinamento e operações deve ser aplicado também o elemento específico. </a:t>
            </a:r>
            <a:endParaRPr lang="pt-BR"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313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6" name="Retângulo 5"/>
          <p:cNvSpPr/>
          <p:nvPr/>
        </p:nvSpPr>
        <p:spPr>
          <a:xfrm>
            <a:off x="3707904" y="987574"/>
            <a:ext cx="4758332" cy="3139321"/>
          </a:xfrm>
          <a:prstGeom prst="rect">
            <a:avLst/>
          </a:prstGeom>
        </p:spPr>
        <p:txBody>
          <a:bodyPr wrap="square">
            <a:spAutoFit/>
          </a:bodyPr>
          <a:lstStyle/>
          <a:p>
            <a:pPr algn="just" eaLnBrk="1" hangingPunct="1"/>
            <a:endParaRPr lang="pt-BR" dirty="0" smtClean="0">
              <a:solidFill>
                <a:schemeClr val="tx2">
                  <a:lumMod val="50000"/>
                </a:schemeClr>
              </a:solidFill>
              <a:latin typeface="Times New Roman" panose="02020603050405020304" pitchFamily="18" charset="0"/>
              <a:cs typeface="Times New Roman" panose="02020603050405020304" pitchFamily="18" charset="0"/>
            </a:endParaRPr>
          </a:p>
          <a:p>
            <a:pPr algn="just" eaLnBrk="1" hangingPunct="1"/>
            <a:r>
              <a:rPr lang="pt-BR" dirty="0" smtClean="0">
                <a:solidFill>
                  <a:schemeClr val="tx2">
                    <a:lumMod val="50000"/>
                  </a:schemeClr>
                </a:solidFill>
                <a:latin typeface="Times New Roman" panose="02020603050405020304" pitchFamily="18" charset="0"/>
                <a:cs typeface="Times New Roman" panose="02020603050405020304" pitchFamily="18" charset="0"/>
              </a:rPr>
              <a:t>FILIAL: Unidade avaliável ( CNPJ)  onde são desenvolvidas as operações de transporte. A filial dispõe de estrutura física independente da matriz e realiza operações como limpeza, manutenção, abastecimento, treinamento, gerenciamento de atividades de carga/descarga. É aplicado necessariamente o elemento específico, podendo ser aplicado elemento central se realizar atividades da matriz.</a:t>
            </a:r>
          </a:p>
          <a:p>
            <a:pPr algn="just" eaLnBrk="1" hangingPunct="1"/>
            <a:endParaRPr lang="pt-BR"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75606"/>
            <a:ext cx="3348372" cy="2232248"/>
          </a:xfrm>
          <a:prstGeom prst="rect">
            <a:avLst/>
          </a:prstGeom>
        </p:spPr>
      </p:pic>
    </p:spTree>
    <p:extLst>
      <p:ext uri="{BB962C8B-B14F-4D97-AF65-F5344CB8AC3E}">
        <p14:creationId xmlns:p14="http://schemas.microsoft.com/office/powerpoint/2010/main" val="3505220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 y="1275606"/>
            <a:ext cx="2699792" cy="2024844"/>
          </a:xfrm>
          <a:prstGeom prst="rect">
            <a:avLst/>
          </a:prstGeom>
        </p:spPr>
      </p:pic>
      <p:sp>
        <p:nvSpPr>
          <p:cNvPr id="8" name="Retângulo 7"/>
          <p:cNvSpPr/>
          <p:nvPr/>
        </p:nvSpPr>
        <p:spPr>
          <a:xfrm>
            <a:off x="2689920" y="682715"/>
            <a:ext cx="6130552" cy="4308872"/>
          </a:xfrm>
          <a:prstGeom prst="rect">
            <a:avLst/>
          </a:prstGeom>
        </p:spPr>
        <p:txBody>
          <a:bodyPr wrap="square">
            <a:spAutoFit/>
          </a:bodyPr>
          <a:lstStyle/>
          <a:p>
            <a:pPr algn="just"/>
            <a:r>
              <a:rPr lang="pt-BR" sz="1600" i="1" dirty="0" smtClean="0">
                <a:latin typeface="Times New Roman" pitchFamily="18" charset="0"/>
                <a:cs typeface="Times New Roman" pitchFamily="18" charset="0"/>
              </a:rPr>
              <a:t>Em 17/07/2013  foi elaborada pela Comissão Consultiva do SASSMAQ, nova definição e regra para Base ou Ponto de Apoio, como segue:</a:t>
            </a:r>
          </a:p>
          <a:p>
            <a:pPr algn="just"/>
            <a:endParaRPr lang="pt-BR" sz="1600" i="1" dirty="0" smtClean="0">
              <a:latin typeface="Times New Roman" pitchFamily="18" charset="0"/>
              <a:cs typeface="Times New Roman" pitchFamily="18" charset="0"/>
            </a:endParaRPr>
          </a:p>
          <a:p>
            <a:pPr algn="just"/>
            <a:r>
              <a:rPr lang="pt-BR" sz="1600" i="1" dirty="0" smtClean="0">
                <a:latin typeface="Times New Roman" pitchFamily="18" charset="0"/>
                <a:cs typeface="Times New Roman" pitchFamily="18" charset="0"/>
              </a:rPr>
              <a:t>“ Entidade </a:t>
            </a:r>
            <a:r>
              <a:rPr lang="pt-BR" sz="1600" i="1" dirty="0">
                <a:latin typeface="Times New Roman" pitchFamily="18" charset="0"/>
                <a:cs typeface="Times New Roman" pitchFamily="18" charset="0"/>
              </a:rPr>
              <a:t>jurídica legalmente estabelecida, como parte integrante da matriz ou filial e onde apenas são desenvolvidas atividades como gerenciamento administrativo, emissão de conhecimento de transportes, inspeção veicular sem manutenção (</a:t>
            </a:r>
            <a:r>
              <a:rPr lang="pt-BR" sz="1600" i="1" dirty="0" err="1">
                <a:latin typeface="Times New Roman" pitchFamily="18" charset="0"/>
                <a:cs typeface="Times New Roman" pitchFamily="18" charset="0"/>
              </a:rPr>
              <a:t>check-list</a:t>
            </a:r>
            <a:r>
              <a:rPr lang="pt-BR" sz="1600" i="1" dirty="0">
                <a:latin typeface="Times New Roman" pitchFamily="18" charset="0"/>
                <a:cs typeface="Times New Roman" pitchFamily="18" charset="0"/>
              </a:rPr>
              <a:t>); recrutamento local de subcontratados, manutenção corretiva de pequena monta (pneus, lanternas etc</a:t>
            </a:r>
            <a:r>
              <a:rPr lang="pt-BR" sz="1600" i="1" dirty="0" smtClean="0">
                <a:latin typeface="Times New Roman" pitchFamily="18" charset="0"/>
                <a:cs typeface="Times New Roman" pitchFamily="18" charset="0"/>
              </a:rPr>
              <a:t>.). As </a:t>
            </a:r>
            <a:r>
              <a:rPr lang="pt-BR" sz="1600" i="1" dirty="0">
                <a:latin typeface="Times New Roman" pitchFamily="18" charset="0"/>
                <a:cs typeface="Times New Roman" pitchFamily="18" charset="0"/>
              </a:rPr>
              <a:t>bases </a:t>
            </a:r>
            <a:r>
              <a:rPr lang="pt-BR" sz="1600" i="1" dirty="0" smtClean="0">
                <a:latin typeface="Times New Roman" pitchFamily="18" charset="0"/>
                <a:cs typeface="Times New Roman" pitchFamily="18" charset="0"/>
              </a:rPr>
              <a:t> </a:t>
            </a:r>
            <a:r>
              <a:rPr lang="pt-BR" sz="1600" i="1" dirty="0">
                <a:latin typeface="Times New Roman" pitchFamily="18" charset="0"/>
                <a:cs typeface="Times New Roman" pitchFamily="18" charset="0"/>
              </a:rPr>
              <a:t>requerem inspeção física ou a expedição de termo de avaliação do </a:t>
            </a:r>
            <a:r>
              <a:rPr lang="pt-BR" sz="1600" i="1" dirty="0" err="1">
                <a:latin typeface="Times New Roman" pitchFamily="18" charset="0"/>
                <a:cs typeface="Times New Roman" pitchFamily="18" charset="0"/>
              </a:rPr>
              <a:t>Sassmaq</a:t>
            </a:r>
            <a:r>
              <a:rPr lang="pt-BR" sz="1600" i="1" dirty="0">
                <a:latin typeface="Times New Roman" pitchFamily="18" charset="0"/>
                <a:cs typeface="Times New Roman" pitchFamily="18" charset="0"/>
              </a:rPr>
              <a:t>. No entanto as bases </a:t>
            </a:r>
            <a:r>
              <a:rPr lang="pt-BR" sz="1600" i="1" dirty="0" smtClean="0">
                <a:latin typeface="Times New Roman" pitchFamily="18" charset="0"/>
                <a:cs typeface="Times New Roman" pitchFamily="18" charset="0"/>
              </a:rPr>
              <a:t>e </a:t>
            </a:r>
            <a:r>
              <a:rPr lang="pt-BR" sz="1600" i="1" dirty="0">
                <a:latin typeface="Times New Roman" pitchFamily="18" charset="0"/>
                <a:cs typeface="Times New Roman" pitchFamily="18" charset="0"/>
              </a:rPr>
              <a:t>suas atividades, em relação ao aspecto documental e de controles, devem fazer parte do processo de avaliação da matriz ou da filial.</a:t>
            </a:r>
            <a:endParaRPr lang="pt-BR" sz="1600" dirty="0">
              <a:latin typeface="Times New Roman" pitchFamily="18" charset="0"/>
              <a:cs typeface="Times New Roman" pitchFamily="18" charset="0"/>
            </a:endParaRPr>
          </a:p>
          <a:p>
            <a:pPr algn="just"/>
            <a:r>
              <a:rPr lang="pt-BR" sz="1600" i="1" dirty="0" smtClean="0">
                <a:latin typeface="Times New Roman" pitchFamily="18" charset="0"/>
                <a:cs typeface="Times New Roman" pitchFamily="18" charset="0"/>
              </a:rPr>
              <a:t>Não </a:t>
            </a:r>
            <a:r>
              <a:rPr lang="pt-BR" sz="1600" i="1" dirty="0">
                <a:latin typeface="Times New Roman" pitchFamily="18" charset="0"/>
                <a:cs typeface="Times New Roman" pitchFamily="18" charset="0"/>
              </a:rPr>
              <a:t>serão consideradas Bases ou Pontos de Apoio áreas onde forem estocados combustíveis ou produtos químicos e que permitirem transbordo ou envaze de carretas e fracionamento, bem como sejam utilizadas para estacionamento de carretas carregadas com produtos químicos</a:t>
            </a:r>
            <a:r>
              <a:rPr lang="pt-BR" sz="1600" i="1" dirty="0" smtClean="0">
                <a:latin typeface="Times New Roman" pitchFamily="18" charset="0"/>
                <a:cs typeface="Times New Roman" pitchFamily="18" charset="0"/>
              </a:rPr>
              <a:t>.”</a:t>
            </a:r>
            <a:r>
              <a:rPr lang="pt-BR" b="1" dirty="0"/>
              <a:t> </a:t>
            </a:r>
            <a:endParaRPr lang="pt-BR" dirty="0"/>
          </a:p>
        </p:txBody>
      </p:sp>
    </p:spTree>
    <p:extLst>
      <p:ext uri="{BB962C8B-B14F-4D97-AF65-F5344CB8AC3E}">
        <p14:creationId xmlns:p14="http://schemas.microsoft.com/office/powerpoint/2010/main" val="3517504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5" name="CaixaDeTexto 4"/>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Sistema de Avaliação em Saúde, Segurança, Meio Ambiente e Qualidade</a:t>
            </a: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6" name="Retângulo 5"/>
          <p:cNvSpPr/>
          <p:nvPr/>
        </p:nvSpPr>
        <p:spPr>
          <a:xfrm>
            <a:off x="2123728" y="1197023"/>
            <a:ext cx="6782322" cy="3416320"/>
          </a:xfrm>
          <a:prstGeom prst="rect">
            <a:avLst/>
          </a:prstGeom>
        </p:spPr>
        <p:txBody>
          <a:bodyPr wrap="square">
            <a:spAutoFit/>
          </a:bodyPr>
          <a:lstStyle/>
          <a:p>
            <a:pPr lvl="0" algn="just"/>
            <a:r>
              <a:rPr lang="pt-BR" dirty="0" smtClean="0">
                <a:latin typeface="+mn-lt"/>
              </a:rPr>
              <a:t> </a:t>
            </a:r>
            <a:r>
              <a:rPr lang="pt-BR" b="1" i="1" dirty="0" smtClean="0">
                <a:latin typeface="Times New Roman" panose="02020603050405020304" pitchFamily="18" charset="0"/>
                <a:cs typeface="Times New Roman" panose="02020603050405020304" pitchFamily="18" charset="0"/>
              </a:rPr>
              <a:t>Modulo de avaliação  SASSMAQ : Estação de limpeza</a:t>
            </a:r>
          </a:p>
          <a:p>
            <a:pPr lvl="0" algn="just"/>
            <a:endParaRPr lang="pt-BR" dirty="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O SASSMAQ Estação de Limpeza   avalia empresas prestadoras de serviços de lavagem de tanques, contêineres, embalagens grandes.</a:t>
            </a:r>
          </a:p>
          <a:p>
            <a:pPr lvl="0" algn="just"/>
            <a:endParaRPr lang="pt-BR" dirty="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Na avaliação desta atividade há quesitos com cobertura ampla para aspectos como: licenciamento e autorizações ambientais, equipamentos de processos, geração de efluentes e tratamento, trabalho em bacias de contenção e espaço confinado, preparação para limpeza de equipamentos, instruções de limpeza pelo último produto carregado, registros do processo de limpeza e resultado da limpeza com emissão do certificado de limpeza. </a:t>
            </a:r>
            <a:endParaRPr lang="pt-BR" dirty="0">
              <a:latin typeface="Times New Roman" panose="02020603050405020304" pitchFamily="18" charset="0"/>
              <a:cs typeface="Times New Roman" panose="02020603050405020304" pitchFamily="18" charset="0"/>
            </a:endParaRP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54" y="1256706"/>
            <a:ext cx="1610364" cy="2899220"/>
          </a:xfrm>
          <a:prstGeom prst="rect">
            <a:avLst/>
          </a:prstGeom>
        </p:spPr>
      </p:pic>
    </p:spTree>
    <p:extLst>
      <p:ext uri="{BB962C8B-B14F-4D97-AF65-F5344CB8AC3E}">
        <p14:creationId xmlns:p14="http://schemas.microsoft.com/office/powerpoint/2010/main" val="12964469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6" name="CaixaDeTexto 5"/>
          <p:cNvSpPr txBox="1">
            <a:spLocks noChangeArrowheads="1"/>
          </p:cNvSpPr>
          <p:nvPr/>
        </p:nvSpPr>
        <p:spPr bwMode="auto">
          <a:xfrm>
            <a:off x="1547665" y="771550"/>
            <a:ext cx="7200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just" eaLnBrk="1" hangingPunct="1"/>
            <a:r>
              <a:rPr lang="pt-BR" sz="1800" b="0" dirty="0" smtClean="0">
                <a:solidFill>
                  <a:schemeClr val="tx2">
                    <a:lumMod val="50000"/>
                  </a:schemeClr>
                </a:solidFill>
              </a:rPr>
              <a:t>TIPO DE QUESTÕES : </a:t>
            </a:r>
            <a:endParaRPr lang="pt-BR" sz="1800" b="0" dirty="0">
              <a:solidFill>
                <a:schemeClr val="tx2">
                  <a:lumMod val="50000"/>
                </a:schemeClr>
              </a:solidFill>
            </a:endParaRPr>
          </a:p>
          <a:p>
            <a:pPr algn="just" eaLnBrk="1" hangingPunct="1"/>
            <a:endParaRPr lang="pt-BR" sz="1800" b="0" dirty="0" smtClean="0">
              <a:solidFill>
                <a:schemeClr val="tx2">
                  <a:lumMod val="50000"/>
                </a:schemeClr>
              </a:solidFill>
            </a:endParaRPr>
          </a:p>
          <a:p>
            <a:pPr algn="just" eaLnBrk="1" hangingPunct="1"/>
            <a:r>
              <a:rPr lang="pt-BR" sz="1800" b="0" dirty="0" smtClean="0">
                <a:solidFill>
                  <a:schemeClr val="tx2">
                    <a:lumMod val="50000"/>
                  </a:schemeClr>
                </a:solidFill>
              </a:rPr>
              <a:t>Mandatórias </a:t>
            </a:r>
            <a:r>
              <a:rPr lang="pt-BR" sz="1800" b="0" dirty="0">
                <a:solidFill>
                  <a:schemeClr val="tx2">
                    <a:lumMod val="50000"/>
                  </a:schemeClr>
                </a:solidFill>
              </a:rPr>
              <a:t>(M)  = 100% de </a:t>
            </a:r>
            <a:r>
              <a:rPr lang="pt-BR" sz="1800" b="0" dirty="0" smtClean="0">
                <a:solidFill>
                  <a:schemeClr val="tx2">
                    <a:lumMod val="50000"/>
                  </a:schemeClr>
                </a:solidFill>
              </a:rPr>
              <a:t>atendimento na primeira  avaliação e reavaliações.   São relacionadas a atendimento a legislação e normas e quesitos requeridos pelas indústrias.</a:t>
            </a:r>
          </a:p>
          <a:p>
            <a:pPr algn="just" eaLnBrk="1" hangingPunct="1"/>
            <a:endParaRPr lang="pt-BR" sz="1800" b="0" dirty="0">
              <a:solidFill>
                <a:schemeClr val="tx2">
                  <a:lumMod val="50000"/>
                </a:schemeClr>
              </a:solidFill>
            </a:endParaRPr>
          </a:p>
          <a:p>
            <a:pPr algn="just" eaLnBrk="1" hangingPunct="1"/>
            <a:r>
              <a:rPr lang="pt-BR" sz="1800" b="0" dirty="0" smtClean="0">
                <a:solidFill>
                  <a:schemeClr val="tx2">
                    <a:lumMod val="50000"/>
                  </a:schemeClr>
                </a:solidFill>
              </a:rPr>
              <a:t> Industriais     (</a:t>
            </a:r>
            <a:r>
              <a:rPr lang="pt-BR" sz="1800" b="0" dirty="0">
                <a:solidFill>
                  <a:schemeClr val="tx2">
                    <a:lumMod val="50000"/>
                  </a:schemeClr>
                </a:solidFill>
              </a:rPr>
              <a:t>I ) = 70 % de </a:t>
            </a:r>
            <a:r>
              <a:rPr lang="pt-BR" sz="1800" b="0" dirty="0" smtClean="0">
                <a:solidFill>
                  <a:schemeClr val="tx2">
                    <a:lumMod val="50000"/>
                  </a:schemeClr>
                </a:solidFill>
              </a:rPr>
              <a:t>atendimentos  na primeira avaliação e 85% nas reavaliações.  São questões da indústria.</a:t>
            </a:r>
            <a:endParaRPr lang="pt-BR" sz="1800" b="0" dirty="0">
              <a:solidFill>
                <a:schemeClr val="tx2">
                  <a:lumMod val="50000"/>
                </a:schemeClr>
              </a:solidFill>
            </a:endParaRPr>
          </a:p>
          <a:p>
            <a:pPr algn="just" eaLnBrk="1" hangingPunct="1"/>
            <a:endParaRPr lang="pt-BR" sz="1800" b="0" dirty="0" smtClean="0">
              <a:solidFill>
                <a:schemeClr val="tx2">
                  <a:lumMod val="50000"/>
                </a:schemeClr>
              </a:solidFill>
            </a:endParaRPr>
          </a:p>
          <a:p>
            <a:pPr algn="just" eaLnBrk="1" hangingPunct="1"/>
            <a:r>
              <a:rPr lang="pt-BR" sz="1800" b="0" dirty="0" smtClean="0">
                <a:solidFill>
                  <a:schemeClr val="tx2">
                    <a:lumMod val="50000"/>
                  </a:schemeClr>
                </a:solidFill>
              </a:rPr>
              <a:t>Desejáveis  (</a:t>
            </a:r>
            <a:r>
              <a:rPr lang="pt-BR" sz="1800" b="0" dirty="0">
                <a:solidFill>
                  <a:schemeClr val="tx2">
                    <a:lumMod val="50000"/>
                  </a:schemeClr>
                </a:solidFill>
              </a:rPr>
              <a:t>D) = </a:t>
            </a:r>
            <a:r>
              <a:rPr lang="pt-BR" sz="1800" b="0" dirty="0" smtClean="0">
                <a:solidFill>
                  <a:schemeClr val="tx2">
                    <a:lumMod val="50000"/>
                  </a:schemeClr>
                </a:solidFill>
              </a:rPr>
              <a:t> livre na primeira avaliação e 40% nas reavaliações. São </a:t>
            </a:r>
            <a:r>
              <a:rPr lang="pt-BR" sz="1800" b="0" dirty="0">
                <a:solidFill>
                  <a:schemeClr val="tx2">
                    <a:lumMod val="50000"/>
                  </a:schemeClr>
                </a:solidFill>
              </a:rPr>
              <a:t>melhorias no </a:t>
            </a:r>
            <a:r>
              <a:rPr lang="pt-BR" sz="1800" b="0" dirty="0" smtClean="0">
                <a:solidFill>
                  <a:schemeClr val="tx2">
                    <a:lumMod val="50000"/>
                  </a:schemeClr>
                </a:solidFill>
              </a:rPr>
              <a:t>sistema e podem significar a diferença para a qualificação adicional da indústria.</a:t>
            </a:r>
            <a:endParaRPr lang="pt-BR" sz="1800" b="0" dirty="0">
              <a:solidFill>
                <a:schemeClr val="tx2">
                  <a:lumMod val="50000"/>
                </a:schemeClr>
              </a:solidFill>
            </a:endParaRPr>
          </a:p>
        </p:txBody>
      </p:sp>
    </p:spTree>
    <p:extLst>
      <p:ext uri="{BB962C8B-B14F-4D97-AF65-F5344CB8AC3E}">
        <p14:creationId xmlns:p14="http://schemas.microsoft.com/office/powerpoint/2010/main" val="2867973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2" name="CaixaDeTexto 1"/>
          <p:cNvSpPr txBox="1"/>
          <p:nvPr/>
        </p:nvSpPr>
        <p:spPr>
          <a:xfrm>
            <a:off x="395536" y="751508"/>
            <a:ext cx="6552728" cy="369332"/>
          </a:xfrm>
          <a:prstGeom prst="rect">
            <a:avLst/>
          </a:prstGeom>
          <a:noFill/>
        </p:spPr>
        <p:txBody>
          <a:bodyPr wrap="square" rtlCol="0">
            <a:spAutoFit/>
          </a:bodyPr>
          <a:lstStyle/>
          <a:p>
            <a:r>
              <a:rPr lang="pt-BR" dirty="0" smtClean="0"/>
              <a:t>Há o seguinte número de questões: Por área de avaliação</a:t>
            </a:r>
            <a:endParaRPr lang="pt-BR" dirty="0"/>
          </a:p>
        </p:txBody>
      </p:sp>
      <p:graphicFrame>
        <p:nvGraphicFramePr>
          <p:cNvPr id="8" name="Tabela 7"/>
          <p:cNvGraphicFramePr>
            <a:graphicFrameLocks noGrp="1"/>
          </p:cNvGraphicFramePr>
          <p:nvPr>
            <p:extLst>
              <p:ext uri="{D42A27DB-BD31-4B8C-83A1-F6EECF244321}">
                <p14:modId xmlns:p14="http://schemas.microsoft.com/office/powerpoint/2010/main" val="251850509"/>
              </p:ext>
            </p:extLst>
          </p:nvPr>
        </p:nvGraphicFramePr>
        <p:xfrm>
          <a:off x="323528" y="1209656"/>
          <a:ext cx="8208912" cy="2966720"/>
        </p:xfrm>
        <a:graphic>
          <a:graphicData uri="http://schemas.openxmlformats.org/drawingml/2006/table">
            <a:tbl>
              <a:tblPr firstRow="1" bandRow="1">
                <a:tableStyleId>{5C22544A-7EE6-4342-B048-85BDC9FD1C3A}</a:tableStyleId>
              </a:tblPr>
              <a:tblGrid>
                <a:gridCol w="4392488"/>
                <a:gridCol w="1368152"/>
                <a:gridCol w="1656184"/>
                <a:gridCol w="792088"/>
              </a:tblGrid>
              <a:tr h="370840">
                <a:tc>
                  <a:txBody>
                    <a:bodyPr/>
                    <a:lstStyle/>
                    <a:p>
                      <a:pPr marL="0" indent="0">
                        <a:buNone/>
                      </a:pPr>
                      <a:r>
                        <a:rPr lang="pt-BR" dirty="0" smtClean="0"/>
                        <a:t>Área</a:t>
                      </a:r>
                      <a:r>
                        <a:rPr lang="pt-BR" baseline="0" dirty="0" smtClean="0"/>
                        <a:t> de avaliação </a:t>
                      </a:r>
                      <a:endParaRPr lang="pt-BR" dirty="0"/>
                    </a:p>
                  </a:txBody>
                  <a:tcPr>
                    <a:solidFill>
                      <a:schemeClr val="accent2">
                        <a:lumMod val="60000"/>
                        <a:lumOff val="40000"/>
                      </a:schemeClr>
                    </a:solidFill>
                  </a:tcPr>
                </a:tc>
                <a:tc>
                  <a:txBody>
                    <a:bodyPr/>
                    <a:lstStyle/>
                    <a:p>
                      <a:r>
                        <a:rPr lang="pt-BR" dirty="0" smtClean="0"/>
                        <a:t>Central  (</a:t>
                      </a:r>
                      <a:r>
                        <a:rPr lang="pt-BR" baseline="0" dirty="0" smtClean="0"/>
                        <a:t> C ) </a:t>
                      </a:r>
                      <a:endParaRPr lang="pt-BR" dirty="0"/>
                    </a:p>
                  </a:txBody>
                  <a:tcPr>
                    <a:solidFill>
                      <a:schemeClr val="accent2">
                        <a:lumMod val="60000"/>
                        <a:lumOff val="40000"/>
                      </a:schemeClr>
                    </a:solidFill>
                  </a:tcPr>
                </a:tc>
                <a:tc>
                  <a:txBody>
                    <a:bodyPr/>
                    <a:lstStyle/>
                    <a:p>
                      <a:r>
                        <a:rPr lang="pt-BR" dirty="0" smtClean="0"/>
                        <a:t>Rodoviário (</a:t>
                      </a:r>
                      <a:r>
                        <a:rPr lang="pt-BR" dirty="0" err="1" smtClean="0"/>
                        <a:t>Ro</a:t>
                      </a:r>
                      <a:r>
                        <a:rPr lang="pt-BR" dirty="0" smtClean="0"/>
                        <a:t>)</a:t>
                      </a:r>
                      <a:endParaRPr lang="pt-BR" dirty="0"/>
                    </a:p>
                  </a:txBody>
                  <a:tcPr>
                    <a:solidFill>
                      <a:schemeClr val="accent2">
                        <a:lumMod val="60000"/>
                        <a:lumOff val="40000"/>
                      </a:schemeClr>
                    </a:solidFill>
                  </a:tcPr>
                </a:tc>
                <a:tc>
                  <a:txBody>
                    <a:bodyPr/>
                    <a:lstStyle/>
                    <a:p>
                      <a:r>
                        <a:rPr lang="pt-BR" dirty="0" smtClean="0"/>
                        <a:t>Total</a:t>
                      </a:r>
                      <a:endParaRPr lang="pt-BR" dirty="0"/>
                    </a:p>
                  </a:txBody>
                  <a:tcPr>
                    <a:solidFill>
                      <a:schemeClr val="accent2">
                        <a:lumMod val="60000"/>
                        <a:lumOff val="40000"/>
                      </a:schemeClr>
                    </a:solidFill>
                  </a:tcPr>
                </a:tc>
              </a:tr>
              <a:tr h="370840">
                <a:tc>
                  <a:txBody>
                    <a:bodyPr/>
                    <a:lstStyle/>
                    <a:p>
                      <a:pPr marL="342900" indent="-342900">
                        <a:buAutoNum type="arabicPeriod"/>
                      </a:pPr>
                      <a:r>
                        <a:rPr lang="pt-BR" dirty="0" smtClean="0"/>
                        <a:t>Gerenciamento</a:t>
                      </a:r>
                      <a:endParaRPr lang="pt-BR" dirty="0"/>
                    </a:p>
                  </a:txBody>
                  <a:tcPr>
                    <a:solidFill>
                      <a:schemeClr val="accent2">
                        <a:lumMod val="60000"/>
                        <a:lumOff val="40000"/>
                      </a:schemeClr>
                    </a:solidFill>
                  </a:tcPr>
                </a:tc>
                <a:tc>
                  <a:txBody>
                    <a:bodyPr/>
                    <a:lstStyle/>
                    <a:p>
                      <a:pPr algn="ctr"/>
                      <a:r>
                        <a:rPr lang="pt-BR" dirty="0" smtClean="0"/>
                        <a:t>107</a:t>
                      </a:r>
                      <a:endParaRPr lang="pt-BR" dirty="0"/>
                    </a:p>
                  </a:txBody>
                  <a:tcPr>
                    <a:solidFill>
                      <a:schemeClr val="accent2">
                        <a:lumMod val="60000"/>
                        <a:lumOff val="40000"/>
                      </a:schemeClr>
                    </a:solidFill>
                  </a:tcPr>
                </a:tc>
                <a:tc>
                  <a:txBody>
                    <a:bodyPr/>
                    <a:lstStyle/>
                    <a:p>
                      <a:pPr algn="ctr"/>
                      <a:r>
                        <a:rPr lang="pt-BR" dirty="0" smtClean="0"/>
                        <a:t>19</a:t>
                      </a:r>
                      <a:endParaRPr lang="pt-BR" dirty="0"/>
                    </a:p>
                  </a:txBody>
                  <a:tcPr>
                    <a:solidFill>
                      <a:schemeClr val="accent2">
                        <a:lumMod val="60000"/>
                        <a:lumOff val="40000"/>
                      </a:schemeClr>
                    </a:solidFill>
                  </a:tcPr>
                </a:tc>
                <a:tc>
                  <a:txBody>
                    <a:bodyPr/>
                    <a:lstStyle/>
                    <a:p>
                      <a:pPr algn="ctr"/>
                      <a:r>
                        <a:rPr lang="pt-BR" dirty="0" smtClean="0"/>
                        <a:t>126</a:t>
                      </a:r>
                      <a:endParaRPr lang="pt-BR" dirty="0"/>
                    </a:p>
                  </a:txBody>
                  <a:tcPr>
                    <a:solidFill>
                      <a:schemeClr val="accent2">
                        <a:lumMod val="60000"/>
                        <a:lumOff val="40000"/>
                      </a:schemeClr>
                    </a:solidFill>
                  </a:tcPr>
                </a:tc>
              </a:tr>
              <a:tr h="370840">
                <a:tc>
                  <a:txBody>
                    <a:bodyPr/>
                    <a:lstStyle/>
                    <a:p>
                      <a:pPr marL="0" indent="0">
                        <a:buNone/>
                      </a:pPr>
                      <a:r>
                        <a:rPr lang="pt-BR" dirty="0" smtClean="0"/>
                        <a:t>2. Segurança, Saúde</a:t>
                      </a:r>
                      <a:r>
                        <a:rPr lang="pt-BR" baseline="0" dirty="0" smtClean="0"/>
                        <a:t> e Meio Ambiente</a:t>
                      </a:r>
                      <a:endParaRPr lang="pt-BR" dirty="0"/>
                    </a:p>
                  </a:txBody>
                  <a:tcPr>
                    <a:solidFill>
                      <a:schemeClr val="accent2">
                        <a:lumMod val="60000"/>
                        <a:lumOff val="40000"/>
                      </a:schemeClr>
                    </a:solidFill>
                  </a:tcPr>
                </a:tc>
                <a:tc>
                  <a:txBody>
                    <a:bodyPr/>
                    <a:lstStyle/>
                    <a:p>
                      <a:pPr algn="ctr"/>
                      <a:r>
                        <a:rPr lang="pt-BR" dirty="0" smtClean="0"/>
                        <a:t>  85</a:t>
                      </a:r>
                      <a:endParaRPr lang="pt-BR" dirty="0"/>
                    </a:p>
                  </a:txBody>
                  <a:tcPr>
                    <a:solidFill>
                      <a:schemeClr val="accent2">
                        <a:lumMod val="60000"/>
                        <a:lumOff val="40000"/>
                      </a:schemeClr>
                    </a:solidFill>
                  </a:tcPr>
                </a:tc>
                <a:tc>
                  <a:txBody>
                    <a:bodyPr/>
                    <a:lstStyle/>
                    <a:p>
                      <a:pPr algn="ctr"/>
                      <a:r>
                        <a:rPr lang="pt-BR" dirty="0" smtClean="0"/>
                        <a:t>66</a:t>
                      </a:r>
                      <a:endParaRPr lang="pt-BR" dirty="0"/>
                    </a:p>
                  </a:txBody>
                  <a:tcPr>
                    <a:solidFill>
                      <a:schemeClr val="accent2">
                        <a:lumMod val="60000"/>
                        <a:lumOff val="40000"/>
                      </a:schemeClr>
                    </a:solidFill>
                  </a:tcPr>
                </a:tc>
                <a:tc>
                  <a:txBody>
                    <a:bodyPr/>
                    <a:lstStyle/>
                    <a:p>
                      <a:pPr algn="ctr"/>
                      <a:r>
                        <a:rPr lang="pt-BR" dirty="0" smtClean="0"/>
                        <a:t>151</a:t>
                      </a:r>
                      <a:endParaRPr lang="pt-BR" dirty="0"/>
                    </a:p>
                  </a:txBody>
                  <a:tcPr>
                    <a:solidFill>
                      <a:schemeClr val="accent2">
                        <a:lumMod val="60000"/>
                        <a:lumOff val="40000"/>
                      </a:schemeClr>
                    </a:solidFill>
                  </a:tcPr>
                </a:tc>
              </a:tr>
              <a:tr h="370840">
                <a:tc>
                  <a:txBody>
                    <a:bodyPr/>
                    <a:lstStyle/>
                    <a:p>
                      <a:pPr marL="0" indent="0">
                        <a:buNone/>
                      </a:pPr>
                      <a:r>
                        <a:rPr lang="pt-BR" dirty="0" smtClean="0"/>
                        <a:t>3. Equipamentos</a:t>
                      </a:r>
                      <a:r>
                        <a:rPr lang="pt-BR" baseline="0" dirty="0" smtClean="0"/>
                        <a:t> próprios ou arrendados</a:t>
                      </a:r>
                      <a:endParaRPr lang="pt-BR" dirty="0"/>
                    </a:p>
                  </a:txBody>
                  <a:tcPr>
                    <a:solidFill>
                      <a:schemeClr val="accent2">
                        <a:lumMod val="60000"/>
                        <a:lumOff val="40000"/>
                      </a:schemeClr>
                    </a:solidFill>
                  </a:tcPr>
                </a:tc>
                <a:tc>
                  <a:txBody>
                    <a:bodyPr/>
                    <a:lstStyle/>
                    <a:p>
                      <a:pPr algn="ctr"/>
                      <a:r>
                        <a:rPr lang="pt-BR" dirty="0" smtClean="0"/>
                        <a:t>   0</a:t>
                      </a:r>
                      <a:endParaRPr lang="pt-BR" dirty="0"/>
                    </a:p>
                  </a:txBody>
                  <a:tcPr>
                    <a:solidFill>
                      <a:schemeClr val="accent2">
                        <a:lumMod val="60000"/>
                        <a:lumOff val="40000"/>
                      </a:schemeClr>
                    </a:solidFill>
                  </a:tcPr>
                </a:tc>
                <a:tc>
                  <a:txBody>
                    <a:bodyPr/>
                    <a:lstStyle/>
                    <a:p>
                      <a:pPr algn="ctr"/>
                      <a:r>
                        <a:rPr lang="pt-BR" dirty="0" smtClean="0"/>
                        <a:t>96</a:t>
                      </a:r>
                      <a:endParaRPr lang="pt-BR" dirty="0"/>
                    </a:p>
                  </a:txBody>
                  <a:tcPr>
                    <a:solidFill>
                      <a:schemeClr val="accent2">
                        <a:lumMod val="60000"/>
                        <a:lumOff val="40000"/>
                      </a:schemeClr>
                    </a:solidFill>
                  </a:tcPr>
                </a:tc>
                <a:tc>
                  <a:txBody>
                    <a:bodyPr/>
                    <a:lstStyle/>
                    <a:p>
                      <a:pPr algn="ctr"/>
                      <a:r>
                        <a:rPr lang="pt-BR" dirty="0" smtClean="0"/>
                        <a:t> 96</a:t>
                      </a:r>
                      <a:endParaRPr lang="pt-BR" dirty="0"/>
                    </a:p>
                  </a:txBody>
                  <a:tcPr>
                    <a:solidFill>
                      <a:schemeClr val="accent2">
                        <a:lumMod val="60000"/>
                        <a:lumOff val="40000"/>
                      </a:schemeClr>
                    </a:solidFill>
                  </a:tcPr>
                </a:tc>
              </a:tr>
              <a:tr h="370840">
                <a:tc>
                  <a:txBody>
                    <a:bodyPr/>
                    <a:lstStyle/>
                    <a:p>
                      <a:pPr marL="0" indent="0">
                        <a:buNone/>
                      </a:pPr>
                      <a:r>
                        <a:rPr lang="pt-BR" dirty="0" smtClean="0"/>
                        <a:t>4. Planejamento</a:t>
                      </a:r>
                      <a:r>
                        <a:rPr lang="pt-BR" baseline="0" dirty="0" smtClean="0"/>
                        <a:t> das Operações</a:t>
                      </a:r>
                      <a:endParaRPr lang="pt-BR" dirty="0"/>
                    </a:p>
                  </a:txBody>
                  <a:tcPr>
                    <a:solidFill>
                      <a:schemeClr val="accent2">
                        <a:lumMod val="60000"/>
                        <a:lumOff val="40000"/>
                      </a:schemeClr>
                    </a:solidFill>
                  </a:tcPr>
                </a:tc>
                <a:tc>
                  <a:txBody>
                    <a:bodyPr/>
                    <a:lstStyle/>
                    <a:p>
                      <a:pPr algn="ctr"/>
                      <a:r>
                        <a:rPr lang="pt-BR" dirty="0" smtClean="0"/>
                        <a:t>   7</a:t>
                      </a:r>
                      <a:endParaRPr lang="pt-BR" dirty="0"/>
                    </a:p>
                  </a:txBody>
                  <a:tcPr>
                    <a:solidFill>
                      <a:schemeClr val="accent2">
                        <a:lumMod val="60000"/>
                        <a:lumOff val="40000"/>
                      </a:schemeClr>
                    </a:solidFill>
                  </a:tcPr>
                </a:tc>
                <a:tc>
                  <a:txBody>
                    <a:bodyPr/>
                    <a:lstStyle/>
                    <a:p>
                      <a:pPr algn="ctr"/>
                      <a:r>
                        <a:rPr lang="pt-BR" dirty="0" smtClean="0"/>
                        <a:t>126</a:t>
                      </a:r>
                      <a:endParaRPr lang="pt-BR" dirty="0"/>
                    </a:p>
                  </a:txBody>
                  <a:tcPr>
                    <a:solidFill>
                      <a:schemeClr val="accent2">
                        <a:lumMod val="60000"/>
                        <a:lumOff val="40000"/>
                      </a:schemeClr>
                    </a:solidFill>
                  </a:tcPr>
                </a:tc>
                <a:tc>
                  <a:txBody>
                    <a:bodyPr/>
                    <a:lstStyle/>
                    <a:p>
                      <a:pPr algn="ctr"/>
                      <a:r>
                        <a:rPr lang="pt-BR" dirty="0" smtClean="0"/>
                        <a:t>133</a:t>
                      </a:r>
                      <a:endParaRPr lang="pt-BR" dirty="0"/>
                    </a:p>
                  </a:txBody>
                  <a:tcPr>
                    <a:solidFill>
                      <a:schemeClr val="accent2">
                        <a:lumMod val="60000"/>
                        <a:lumOff val="40000"/>
                      </a:schemeClr>
                    </a:solidFill>
                  </a:tcPr>
                </a:tc>
              </a:tr>
              <a:tr h="370840">
                <a:tc>
                  <a:txBody>
                    <a:bodyPr/>
                    <a:lstStyle/>
                    <a:p>
                      <a:pPr marL="0" indent="0">
                        <a:buNone/>
                      </a:pPr>
                      <a:r>
                        <a:rPr lang="pt-BR" dirty="0" smtClean="0"/>
                        <a:t>5.</a:t>
                      </a:r>
                      <a:r>
                        <a:rPr lang="pt-BR" baseline="0" dirty="0" smtClean="0"/>
                        <a:t> Segurança Patrimonial e confidencialidade</a:t>
                      </a:r>
                      <a:endParaRPr lang="pt-BR" dirty="0"/>
                    </a:p>
                  </a:txBody>
                  <a:tcPr>
                    <a:solidFill>
                      <a:schemeClr val="accent2">
                        <a:lumMod val="60000"/>
                        <a:lumOff val="40000"/>
                      </a:schemeClr>
                    </a:solidFill>
                  </a:tcPr>
                </a:tc>
                <a:tc>
                  <a:txBody>
                    <a:bodyPr/>
                    <a:lstStyle/>
                    <a:p>
                      <a:pPr algn="ctr"/>
                      <a:r>
                        <a:rPr lang="pt-BR" dirty="0" smtClean="0"/>
                        <a:t>   7</a:t>
                      </a:r>
                      <a:endParaRPr lang="pt-BR" dirty="0"/>
                    </a:p>
                  </a:txBody>
                  <a:tcPr>
                    <a:solidFill>
                      <a:schemeClr val="accent2">
                        <a:lumMod val="60000"/>
                        <a:lumOff val="40000"/>
                      </a:schemeClr>
                    </a:solidFill>
                  </a:tcPr>
                </a:tc>
                <a:tc>
                  <a:txBody>
                    <a:bodyPr/>
                    <a:lstStyle/>
                    <a:p>
                      <a:pPr algn="ctr"/>
                      <a:r>
                        <a:rPr lang="pt-BR" dirty="0" smtClean="0"/>
                        <a:t>  02</a:t>
                      </a:r>
                      <a:endParaRPr lang="pt-BR" dirty="0"/>
                    </a:p>
                  </a:txBody>
                  <a:tcPr>
                    <a:solidFill>
                      <a:schemeClr val="accent2">
                        <a:lumMod val="60000"/>
                        <a:lumOff val="40000"/>
                      </a:schemeClr>
                    </a:solidFill>
                  </a:tcPr>
                </a:tc>
                <a:tc>
                  <a:txBody>
                    <a:bodyPr/>
                    <a:lstStyle/>
                    <a:p>
                      <a:pPr algn="ctr"/>
                      <a:r>
                        <a:rPr lang="pt-BR" dirty="0" smtClean="0"/>
                        <a:t>  09</a:t>
                      </a:r>
                      <a:endParaRPr lang="pt-BR" dirty="0"/>
                    </a:p>
                  </a:txBody>
                  <a:tcPr>
                    <a:solidFill>
                      <a:schemeClr val="accent2">
                        <a:lumMod val="60000"/>
                        <a:lumOff val="40000"/>
                      </a:schemeClr>
                    </a:solidFill>
                  </a:tcPr>
                </a:tc>
              </a:tr>
              <a:tr h="370840">
                <a:tc>
                  <a:txBody>
                    <a:bodyPr/>
                    <a:lstStyle/>
                    <a:p>
                      <a:pPr marL="0" indent="0">
                        <a:buNone/>
                      </a:pPr>
                      <a:r>
                        <a:rPr lang="pt-BR" dirty="0" smtClean="0"/>
                        <a:t>6. Inspeção do local</a:t>
                      </a:r>
                      <a:endParaRPr lang="pt-BR" dirty="0"/>
                    </a:p>
                  </a:txBody>
                  <a:tcPr>
                    <a:solidFill>
                      <a:schemeClr val="accent2">
                        <a:lumMod val="60000"/>
                        <a:lumOff val="40000"/>
                      </a:schemeClr>
                    </a:solidFill>
                  </a:tcPr>
                </a:tc>
                <a:tc>
                  <a:txBody>
                    <a:bodyPr/>
                    <a:lstStyle/>
                    <a:p>
                      <a:pPr algn="ctr"/>
                      <a:r>
                        <a:rPr lang="pt-BR" dirty="0" smtClean="0"/>
                        <a:t>   0</a:t>
                      </a:r>
                      <a:endParaRPr lang="pt-BR" dirty="0"/>
                    </a:p>
                  </a:txBody>
                  <a:tcPr>
                    <a:solidFill>
                      <a:schemeClr val="accent2">
                        <a:lumMod val="60000"/>
                        <a:lumOff val="40000"/>
                      </a:schemeClr>
                    </a:solidFill>
                  </a:tcPr>
                </a:tc>
                <a:tc>
                  <a:txBody>
                    <a:bodyPr/>
                    <a:lstStyle/>
                    <a:p>
                      <a:pPr algn="ctr"/>
                      <a:r>
                        <a:rPr lang="pt-BR" dirty="0" smtClean="0"/>
                        <a:t>  61</a:t>
                      </a:r>
                      <a:endParaRPr lang="pt-BR" dirty="0"/>
                    </a:p>
                  </a:txBody>
                  <a:tcPr>
                    <a:solidFill>
                      <a:schemeClr val="accent2">
                        <a:lumMod val="60000"/>
                        <a:lumOff val="40000"/>
                      </a:schemeClr>
                    </a:solidFill>
                  </a:tcPr>
                </a:tc>
                <a:tc>
                  <a:txBody>
                    <a:bodyPr/>
                    <a:lstStyle/>
                    <a:p>
                      <a:pPr algn="ctr"/>
                      <a:r>
                        <a:rPr lang="pt-BR" dirty="0" smtClean="0"/>
                        <a:t>  61</a:t>
                      </a:r>
                      <a:endParaRPr lang="pt-BR" dirty="0"/>
                    </a:p>
                  </a:txBody>
                  <a:tcPr>
                    <a:solidFill>
                      <a:schemeClr val="accent2">
                        <a:lumMod val="60000"/>
                        <a:lumOff val="40000"/>
                      </a:schemeClr>
                    </a:solidFill>
                  </a:tcPr>
                </a:tc>
              </a:tr>
              <a:tr h="370840">
                <a:tc>
                  <a:txBody>
                    <a:bodyPr/>
                    <a:lstStyle/>
                    <a:p>
                      <a:pPr marL="0" indent="0">
                        <a:buNone/>
                      </a:pPr>
                      <a:r>
                        <a:rPr lang="pt-BR" dirty="0" smtClean="0"/>
                        <a:t>Total</a:t>
                      </a:r>
                      <a:endParaRPr lang="pt-BR" dirty="0"/>
                    </a:p>
                  </a:txBody>
                  <a:tcPr>
                    <a:solidFill>
                      <a:schemeClr val="accent2">
                        <a:lumMod val="60000"/>
                        <a:lumOff val="40000"/>
                      </a:schemeClr>
                    </a:solidFill>
                  </a:tcPr>
                </a:tc>
                <a:tc>
                  <a:txBody>
                    <a:bodyPr/>
                    <a:lstStyle/>
                    <a:p>
                      <a:pPr algn="ctr"/>
                      <a:r>
                        <a:rPr lang="pt-BR" dirty="0" smtClean="0"/>
                        <a:t>206</a:t>
                      </a:r>
                      <a:endParaRPr lang="pt-BR" dirty="0"/>
                    </a:p>
                  </a:txBody>
                  <a:tcPr>
                    <a:solidFill>
                      <a:schemeClr val="accent2">
                        <a:lumMod val="60000"/>
                        <a:lumOff val="40000"/>
                      </a:schemeClr>
                    </a:solidFill>
                  </a:tcPr>
                </a:tc>
                <a:tc>
                  <a:txBody>
                    <a:bodyPr/>
                    <a:lstStyle/>
                    <a:p>
                      <a:pPr algn="ctr"/>
                      <a:r>
                        <a:rPr lang="pt-BR" dirty="0" smtClean="0"/>
                        <a:t>370</a:t>
                      </a:r>
                      <a:endParaRPr lang="pt-BR" dirty="0"/>
                    </a:p>
                  </a:txBody>
                  <a:tcPr>
                    <a:solidFill>
                      <a:schemeClr val="accent2">
                        <a:lumMod val="60000"/>
                        <a:lumOff val="40000"/>
                      </a:schemeClr>
                    </a:solidFill>
                  </a:tcPr>
                </a:tc>
                <a:tc>
                  <a:txBody>
                    <a:bodyPr/>
                    <a:lstStyle/>
                    <a:p>
                      <a:pPr algn="ctr"/>
                      <a:r>
                        <a:rPr lang="pt-BR" dirty="0" smtClean="0"/>
                        <a:t>576</a:t>
                      </a:r>
                      <a:endParaRPr lang="pt-BR" dirty="0"/>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1199916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2" name="CaixaDeTexto 1"/>
          <p:cNvSpPr txBox="1"/>
          <p:nvPr/>
        </p:nvSpPr>
        <p:spPr>
          <a:xfrm>
            <a:off x="1709056" y="3041045"/>
            <a:ext cx="7128792" cy="1754326"/>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Deve-se notar que, para as questões em que é impossível ou desnecessário fazer uma distinção entre aspectos de SSMA e Q, apenas a caixa Q está disponível, indicando que:</a:t>
            </a:r>
          </a:p>
          <a:p>
            <a:pPr marL="285750" indent="-285750" algn="just">
              <a:buFontTx/>
              <a:buChar char="-"/>
            </a:pP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a  questão refere-se apenas a aspectos de qualidade, ou;</a:t>
            </a:r>
          </a:p>
          <a:p>
            <a:pPr marL="285750" indent="-285750" algn="just">
              <a:buFontTx/>
              <a:buChar char="-"/>
            </a:pP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a questão refere-se a aspectos de SSMA e qualidade, mas não foi feita uma distinção entre esses aspectos.</a:t>
            </a:r>
            <a:endParaRPr lang="pt-BR" dirty="0">
              <a:latin typeface="Times New Roman" panose="02020603050405020304" pitchFamily="18" charset="0"/>
              <a:cs typeface="Times New Roman" panose="02020603050405020304" pitchFamily="18"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116378249"/>
              </p:ext>
            </p:extLst>
          </p:nvPr>
        </p:nvGraphicFramePr>
        <p:xfrm>
          <a:off x="755576" y="1059582"/>
          <a:ext cx="8208912" cy="1854200"/>
        </p:xfrm>
        <a:graphic>
          <a:graphicData uri="http://schemas.openxmlformats.org/drawingml/2006/table">
            <a:tbl>
              <a:tblPr firstRow="1" bandRow="1">
                <a:tableStyleId>{5C22544A-7EE6-4342-B048-85BDC9FD1C3A}</a:tableStyleId>
              </a:tblPr>
              <a:tblGrid>
                <a:gridCol w="4392488"/>
                <a:gridCol w="1368152"/>
                <a:gridCol w="1656184"/>
                <a:gridCol w="792088"/>
              </a:tblGrid>
              <a:tr h="370840">
                <a:tc>
                  <a:txBody>
                    <a:bodyPr/>
                    <a:lstStyle/>
                    <a:p>
                      <a:pPr marL="0" indent="0">
                        <a:buNone/>
                      </a:pPr>
                      <a:r>
                        <a:rPr lang="pt-BR" dirty="0" smtClean="0"/>
                        <a:t>Categoria</a:t>
                      </a:r>
                      <a:endParaRPr lang="pt-BR" dirty="0"/>
                    </a:p>
                  </a:txBody>
                  <a:tcPr>
                    <a:solidFill>
                      <a:schemeClr val="bg2">
                        <a:lumMod val="50000"/>
                      </a:schemeClr>
                    </a:solidFill>
                  </a:tcPr>
                </a:tc>
                <a:tc>
                  <a:txBody>
                    <a:bodyPr/>
                    <a:lstStyle/>
                    <a:p>
                      <a:r>
                        <a:rPr lang="pt-BR" dirty="0" smtClean="0"/>
                        <a:t>Central  (</a:t>
                      </a:r>
                      <a:r>
                        <a:rPr lang="pt-BR" baseline="0" dirty="0" smtClean="0"/>
                        <a:t> C ) </a:t>
                      </a:r>
                      <a:endParaRPr lang="pt-BR" dirty="0"/>
                    </a:p>
                  </a:txBody>
                  <a:tcPr>
                    <a:solidFill>
                      <a:schemeClr val="bg2">
                        <a:lumMod val="50000"/>
                      </a:schemeClr>
                    </a:solidFill>
                  </a:tcPr>
                </a:tc>
                <a:tc>
                  <a:txBody>
                    <a:bodyPr/>
                    <a:lstStyle/>
                    <a:p>
                      <a:r>
                        <a:rPr lang="pt-BR" dirty="0" smtClean="0"/>
                        <a:t>Rodoviário (</a:t>
                      </a:r>
                      <a:r>
                        <a:rPr lang="pt-BR" dirty="0" err="1" smtClean="0"/>
                        <a:t>Ro</a:t>
                      </a:r>
                      <a:r>
                        <a:rPr lang="pt-BR" dirty="0" smtClean="0"/>
                        <a:t>)</a:t>
                      </a:r>
                      <a:endParaRPr lang="pt-BR" dirty="0"/>
                    </a:p>
                  </a:txBody>
                  <a:tcPr>
                    <a:solidFill>
                      <a:schemeClr val="bg2">
                        <a:lumMod val="50000"/>
                      </a:schemeClr>
                    </a:solidFill>
                  </a:tcPr>
                </a:tc>
                <a:tc>
                  <a:txBody>
                    <a:bodyPr/>
                    <a:lstStyle/>
                    <a:p>
                      <a:r>
                        <a:rPr lang="pt-BR" dirty="0" smtClean="0"/>
                        <a:t>Total</a:t>
                      </a:r>
                      <a:endParaRPr lang="pt-BR" dirty="0"/>
                    </a:p>
                  </a:txBody>
                  <a:tcPr>
                    <a:solidFill>
                      <a:schemeClr val="bg2">
                        <a:lumMod val="50000"/>
                      </a:schemeClr>
                    </a:solidFill>
                  </a:tcPr>
                </a:tc>
              </a:tr>
              <a:tr h="370840">
                <a:tc>
                  <a:txBody>
                    <a:bodyPr/>
                    <a:lstStyle/>
                    <a:p>
                      <a:pPr marL="0" indent="0">
                        <a:buNone/>
                      </a:pPr>
                      <a:r>
                        <a:rPr lang="pt-BR" dirty="0" smtClean="0"/>
                        <a:t>1.</a:t>
                      </a:r>
                      <a:r>
                        <a:rPr lang="pt-BR" baseline="0" dirty="0" smtClean="0"/>
                        <a:t>  Saúde e segurança ( SS ) </a:t>
                      </a:r>
                      <a:endParaRPr lang="pt-BR" dirty="0"/>
                    </a:p>
                  </a:txBody>
                  <a:tcPr>
                    <a:solidFill>
                      <a:schemeClr val="bg2">
                        <a:lumMod val="50000"/>
                      </a:schemeClr>
                    </a:solidFill>
                  </a:tcPr>
                </a:tc>
                <a:tc>
                  <a:txBody>
                    <a:bodyPr/>
                    <a:lstStyle/>
                    <a:p>
                      <a:pPr algn="ctr"/>
                      <a:r>
                        <a:rPr lang="pt-BR" dirty="0" smtClean="0"/>
                        <a:t>   161</a:t>
                      </a:r>
                      <a:endParaRPr lang="pt-BR" dirty="0"/>
                    </a:p>
                  </a:txBody>
                  <a:tcPr>
                    <a:solidFill>
                      <a:schemeClr val="bg2">
                        <a:lumMod val="50000"/>
                      </a:schemeClr>
                    </a:solidFill>
                  </a:tcPr>
                </a:tc>
                <a:tc>
                  <a:txBody>
                    <a:bodyPr/>
                    <a:lstStyle/>
                    <a:p>
                      <a:pPr algn="ctr"/>
                      <a:r>
                        <a:rPr lang="pt-BR" dirty="0" smtClean="0"/>
                        <a:t>112</a:t>
                      </a:r>
                      <a:endParaRPr lang="pt-BR" dirty="0"/>
                    </a:p>
                  </a:txBody>
                  <a:tcPr>
                    <a:solidFill>
                      <a:schemeClr val="bg2">
                        <a:lumMod val="50000"/>
                      </a:schemeClr>
                    </a:solidFill>
                  </a:tcPr>
                </a:tc>
                <a:tc>
                  <a:txBody>
                    <a:bodyPr/>
                    <a:lstStyle/>
                    <a:p>
                      <a:pPr algn="ctr"/>
                      <a:r>
                        <a:rPr lang="pt-BR" dirty="0" smtClean="0"/>
                        <a:t>273</a:t>
                      </a:r>
                      <a:endParaRPr lang="pt-BR" dirty="0"/>
                    </a:p>
                  </a:txBody>
                  <a:tcPr>
                    <a:solidFill>
                      <a:schemeClr val="bg2">
                        <a:lumMod val="50000"/>
                      </a:schemeClr>
                    </a:solidFill>
                  </a:tcPr>
                </a:tc>
              </a:tr>
              <a:tr h="370840">
                <a:tc>
                  <a:txBody>
                    <a:bodyPr/>
                    <a:lstStyle/>
                    <a:p>
                      <a:pPr marL="0" indent="0">
                        <a:buNone/>
                      </a:pPr>
                      <a:r>
                        <a:rPr lang="pt-BR" dirty="0" smtClean="0"/>
                        <a:t>2.   Meio Ambiente ( MA ) </a:t>
                      </a:r>
                      <a:endParaRPr lang="pt-BR" dirty="0"/>
                    </a:p>
                  </a:txBody>
                  <a:tcPr>
                    <a:solidFill>
                      <a:schemeClr val="bg2">
                        <a:lumMod val="50000"/>
                      </a:schemeClr>
                    </a:solidFill>
                  </a:tcPr>
                </a:tc>
                <a:tc>
                  <a:txBody>
                    <a:bodyPr/>
                    <a:lstStyle/>
                    <a:p>
                      <a:pPr algn="ctr"/>
                      <a:r>
                        <a:rPr lang="pt-BR" dirty="0" smtClean="0"/>
                        <a:t>    95</a:t>
                      </a:r>
                      <a:endParaRPr lang="pt-BR" dirty="0"/>
                    </a:p>
                  </a:txBody>
                  <a:tcPr>
                    <a:solidFill>
                      <a:schemeClr val="bg2">
                        <a:lumMod val="50000"/>
                      </a:schemeClr>
                    </a:solidFill>
                  </a:tcPr>
                </a:tc>
                <a:tc>
                  <a:txBody>
                    <a:bodyPr/>
                    <a:lstStyle/>
                    <a:p>
                      <a:pPr algn="ctr"/>
                      <a:r>
                        <a:rPr lang="pt-BR" dirty="0" smtClean="0"/>
                        <a:t> 27</a:t>
                      </a:r>
                      <a:endParaRPr lang="pt-BR" dirty="0"/>
                    </a:p>
                  </a:txBody>
                  <a:tcPr>
                    <a:solidFill>
                      <a:schemeClr val="bg2">
                        <a:lumMod val="50000"/>
                      </a:schemeClr>
                    </a:solidFill>
                  </a:tcPr>
                </a:tc>
                <a:tc>
                  <a:txBody>
                    <a:bodyPr/>
                    <a:lstStyle/>
                    <a:p>
                      <a:pPr algn="ctr"/>
                      <a:r>
                        <a:rPr lang="pt-BR" dirty="0" smtClean="0"/>
                        <a:t>122</a:t>
                      </a:r>
                      <a:endParaRPr lang="pt-BR" dirty="0"/>
                    </a:p>
                  </a:txBody>
                  <a:tcPr>
                    <a:solidFill>
                      <a:schemeClr val="bg2">
                        <a:lumMod val="50000"/>
                      </a:schemeClr>
                    </a:solidFill>
                  </a:tcPr>
                </a:tc>
              </a:tr>
              <a:tr h="370840">
                <a:tc>
                  <a:txBody>
                    <a:bodyPr/>
                    <a:lstStyle/>
                    <a:p>
                      <a:pPr marL="0" indent="0">
                        <a:buNone/>
                      </a:pPr>
                      <a:r>
                        <a:rPr lang="pt-BR" dirty="0" smtClean="0"/>
                        <a:t>3.   Qualidade </a:t>
                      </a:r>
                      <a:r>
                        <a:rPr lang="pt-BR" baseline="0" dirty="0" smtClean="0"/>
                        <a:t> ( Q ) </a:t>
                      </a:r>
                      <a:endParaRPr lang="pt-BR" dirty="0"/>
                    </a:p>
                  </a:txBody>
                  <a:tcPr>
                    <a:solidFill>
                      <a:schemeClr val="bg2">
                        <a:lumMod val="50000"/>
                      </a:schemeClr>
                    </a:solidFill>
                  </a:tcPr>
                </a:tc>
                <a:tc>
                  <a:txBody>
                    <a:bodyPr/>
                    <a:lstStyle/>
                    <a:p>
                      <a:pPr algn="ctr"/>
                      <a:r>
                        <a:rPr lang="pt-BR" dirty="0" smtClean="0"/>
                        <a:t>   117</a:t>
                      </a:r>
                      <a:endParaRPr lang="pt-BR" dirty="0"/>
                    </a:p>
                  </a:txBody>
                  <a:tcPr>
                    <a:solidFill>
                      <a:schemeClr val="bg2">
                        <a:lumMod val="50000"/>
                      </a:schemeClr>
                    </a:solidFill>
                  </a:tcPr>
                </a:tc>
                <a:tc>
                  <a:txBody>
                    <a:bodyPr/>
                    <a:lstStyle/>
                    <a:p>
                      <a:pPr algn="ctr"/>
                      <a:r>
                        <a:rPr lang="pt-BR" dirty="0" smtClean="0"/>
                        <a:t>252</a:t>
                      </a:r>
                      <a:endParaRPr lang="pt-BR" dirty="0"/>
                    </a:p>
                  </a:txBody>
                  <a:tcPr>
                    <a:solidFill>
                      <a:schemeClr val="bg2">
                        <a:lumMod val="50000"/>
                      </a:schemeClr>
                    </a:solidFill>
                  </a:tcPr>
                </a:tc>
                <a:tc>
                  <a:txBody>
                    <a:bodyPr/>
                    <a:lstStyle/>
                    <a:p>
                      <a:pPr algn="ctr"/>
                      <a:r>
                        <a:rPr lang="pt-BR" dirty="0" smtClean="0"/>
                        <a:t> 369</a:t>
                      </a:r>
                      <a:endParaRPr lang="pt-BR" dirty="0"/>
                    </a:p>
                  </a:txBody>
                  <a:tcPr>
                    <a:solidFill>
                      <a:schemeClr val="bg2">
                        <a:lumMod val="50000"/>
                      </a:schemeClr>
                    </a:solidFill>
                  </a:tcPr>
                </a:tc>
              </a:tr>
              <a:tr h="370840">
                <a:tc>
                  <a:txBody>
                    <a:bodyPr/>
                    <a:lstStyle/>
                    <a:p>
                      <a:pPr marL="0" indent="0">
                        <a:buNone/>
                      </a:pPr>
                      <a:r>
                        <a:rPr lang="pt-BR" dirty="0" smtClean="0"/>
                        <a:t>Número</a:t>
                      </a:r>
                      <a:r>
                        <a:rPr lang="pt-BR" baseline="0" dirty="0" smtClean="0"/>
                        <a:t> total de caixas de resposta</a:t>
                      </a:r>
                      <a:endParaRPr lang="pt-BR" dirty="0"/>
                    </a:p>
                  </a:txBody>
                  <a:tcPr>
                    <a:solidFill>
                      <a:schemeClr val="bg2">
                        <a:lumMod val="50000"/>
                      </a:schemeClr>
                    </a:solidFill>
                  </a:tcPr>
                </a:tc>
                <a:tc>
                  <a:txBody>
                    <a:bodyPr/>
                    <a:lstStyle/>
                    <a:p>
                      <a:pPr algn="ctr"/>
                      <a:r>
                        <a:rPr lang="pt-BR" dirty="0" smtClean="0"/>
                        <a:t>   373</a:t>
                      </a:r>
                      <a:endParaRPr lang="pt-BR" dirty="0"/>
                    </a:p>
                  </a:txBody>
                  <a:tcPr>
                    <a:solidFill>
                      <a:schemeClr val="bg2">
                        <a:lumMod val="50000"/>
                      </a:schemeClr>
                    </a:solidFill>
                  </a:tcPr>
                </a:tc>
                <a:tc>
                  <a:txBody>
                    <a:bodyPr/>
                    <a:lstStyle/>
                    <a:p>
                      <a:pPr algn="ctr"/>
                      <a:r>
                        <a:rPr lang="pt-BR" dirty="0" smtClean="0"/>
                        <a:t>391</a:t>
                      </a:r>
                      <a:endParaRPr lang="pt-BR" dirty="0"/>
                    </a:p>
                  </a:txBody>
                  <a:tcPr>
                    <a:solidFill>
                      <a:schemeClr val="bg2">
                        <a:lumMod val="50000"/>
                      </a:schemeClr>
                    </a:solidFill>
                  </a:tcPr>
                </a:tc>
                <a:tc>
                  <a:txBody>
                    <a:bodyPr/>
                    <a:lstStyle/>
                    <a:p>
                      <a:pPr algn="ctr"/>
                      <a:r>
                        <a:rPr lang="pt-BR" dirty="0" smtClean="0"/>
                        <a:t>764</a:t>
                      </a:r>
                      <a:endParaRPr lang="pt-BR" dirty="0"/>
                    </a:p>
                  </a:txBody>
                  <a:tcPr>
                    <a:solidFill>
                      <a:schemeClr val="bg2">
                        <a:lumMod val="50000"/>
                      </a:schemeClr>
                    </a:solidFill>
                  </a:tcPr>
                </a:tc>
              </a:tr>
            </a:tbl>
          </a:graphicData>
        </a:graphic>
      </p:graphicFrame>
    </p:spTree>
    <p:extLst>
      <p:ext uri="{BB962C8B-B14F-4D97-AF65-F5344CB8AC3E}">
        <p14:creationId xmlns:p14="http://schemas.microsoft.com/office/powerpoint/2010/main" val="80420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2" y="1851670"/>
            <a:ext cx="1957239" cy="1115626"/>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4262515838"/>
              </p:ext>
            </p:extLst>
          </p:nvPr>
        </p:nvGraphicFramePr>
        <p:xfrm>
          <a:off x="2267744" y="1203598"/>
          <a:ext cx="6552729" cy="1854200"/>
        </p:xfrm>
        <a:graphic>
          <a:graphicData uri="http://schemas.openxmlformats.org/drawingml/2006/table">
            <a:tbl>
              <a:tblPr firstRow="1" bandRow="1">
                <a:tableStyleId>{5C22544A-7EE6-4342-B048-85BDC9FD1C3A}</a:tableStyleId>
              </a:tblPr>
              <a:tblGrid>
                <a:gridCol w="2520280"/>
                <a:gridCol w="1440160"/>
                <a:gridCol w="1728192"/>
                <a:gridCol w="864097"/>
              </a:tblGrid>
              <a:tr h="370840">
                <a:tc>
                  <a:txBody>
                    <a:bodyPr/>
                    <a:lstStyle/>
                    <a:p>
                      <a:pPr marL="0" indent="0">
                        <a:buNone/>
                      </a:pPr>
                      <a:r>
                        <a:rPr lang="pt-BR" dirty="0" smtClean="0"/>
                        <a:t>Nível  de atendimento</a:t>
                      </a:r>
                      <a:r>
                        <a:rPr lang="pt-BR" baseline="0" dirty="0" smtClean="0"/>
                        <a:t> </a:t>
                      </a:r>
                      <a:endParaRPr lang="pt-BR" dirty="0"/>
                    </a:p>
                  </a:txBody>
                  <a:tcPr>
                    <a:solidFill>
                      <a:schemeClr val="accent3">
                        <a:lumMod val="60000"/>
                        <a:lumOff val="40000"/>
                      </a:schemeClr>
                    </a:solidFill>
                  </a:tcPr>
                </a:tc>
                <a:tc>
                  <a:txBody>
                    <a:bodyPr/>
                    <a:lstStyle/>
                    <a:p>
                      <a:r>
                        <a:rPr lang="pt-BR" dirty="0" smtClean="0"/>
                        <a:t>Central  (</a:t>
                      </a:r>
                      <a:r>
                        <a:rPr lang="pt-BR" baseline="0" dirty="0" smtClean="0"/>
                        <a:t> C ) </a:t>
                      </a:r>
                      <a:endParaRPr lang="pt-BR" dirty="0"/>
                    </a:p>
                  </a:txBody>
                  <a:tcPr>
                    <a:solidFill>
                      <a:schemeClr val="accent3">
                        <a:lumMod val="60000"/>
                        <a:lumOff val="40000"/>
                      </a:schemeClr>
                    </a:solidFill>
                  </a:tcPr>
                </a:tc>
                <a:tc>
                  <a:txBody>
                    <a:bodyPr/>
                    <a:lstStyle/>
                    <a:p>
                      <a:r>
                        <a:rPr lang="pt-BR" dirty="0" smtClean="0"/>
                        <a:t>Rodoviário (</a:t>
                      </a:r>
                      <a:r>
                        <a:rPr lang="pt-BR" dirty="0" err="1" smtClean="0"/>
                        <a:t>Ro</a:t>
                      </a:r>
                      <a:r>
                        <a:rPr lang="pt-BR" dirty="0" smtClean="0"/>
                        <a:t>)</a:t>
                      </a:r>
                      <a:endParaRPr lang="pt-BR" dirty="0"/>
                    </a:p>
                  </a:txBody>
                  <a:tcPr>
                    <a:solidFill>
                      <a:schemeClr val="accent3">
                        <a:lumMod val="60000"/>
                        <a:lumOff val="40000"/>
                      </a:schemeClr>
                    </a:solidFill>
                  </a:tcPr>
                </a:tc>
                <a:tc>
                  <a:txBody>
                    <a:bodyPr/>
                    <a:lstStyle/>
                    <a:p>
                      <a:r>
                        <a:rPr lang="pt-BR" dirty="0" smtClean="0"/>
                        <a:t>Total</a:t>
                      </a:r>
                      <a:endParaRPr lang="pt-BR" dirty="0"/>
                    </a:p>
                  </a:txBody>
                  <a:tcPr>
                    <a:solidFill>
                      <a:schemeClr val="accent3">
                        <a:lumMod val="60000"/>
                        <a:lumOff val="40000"/>
                      </a:schemeClr>
                    </a:solidFill>
                  </a:tcPr>
                </a:tc>
              </a:tr>
              <a:tr h="370840">
                <a:tc>
                  <a:txBody>
                    <a:bodyPr/>
                    <a:lstStyle/>
                    <a:p>
                      <a:pPr marL="0" indent="0">
                        <a:buNone/>
                      </a:pPr>
                      <a:r>
                        <a:rPr lang="pt-BR" dirty="0" smtClean="0"/>
                        <a:t>Mandatórias</a:t>
                      </a:r>
                      <a:r>
                        <a:rPr lang="pt-BR" baseline="0" dirty="0" smtClean="0"/>
                        <a:t>    (  M  )</a:t>
                      </a:r>
                      <a:endParaRPr lang="pt-BR" dirty="0"/>
                    </a:p>
                  </a:txBody>
                  <a:tcPr>
                    <a:solidFill>
                      <a:schemeClr val="accent3">
                        <a:lumMod val="60000"/>
                        <a:lumOff val="40000"/>
                      </a:schemeClr>
                    </a:solidFill>
                  </a:tcPr>
                </a:tc>
                <a:tc>
                  <a:txBody>
                    <a:bodyPr/>
                    <a:lstStyle/>
                    <a:p>
                      <a:pPr algn="ctr"/>
                      <a:r>
                        <a:rPr lang="pt-BR" dirty="0" smtClean="0"/>
                        <a:t>49</a:t>
                      </a:r>
                      <a:endParaRPr lang="pt-BR" dirty="0"/>
                    </a:p>
                  </a:txBody>
                  <a:tcPr>
                    <a:solidFill>
                      <a:schemeClr val="accent3">
                        <a:lumMod val="60000"/>
                        <a:lumOff val="40000"/>
                      </a:schemeClr>
                    </a:solidFill>
                  </a:tcPr>
                </a:tc>
                <a:tc>
                  <a:txBody>
                    <a:bodyPr/>
                    <a:lstStyle/>
                    <a:p>
                      <a:pPr algn="ctr"/>
                      <a:r>
                        <a:rPr lang="pt-BR" dirty="0" smtClean="0"/>
                        <a:t>119</a:t>
                      </a:r>
                      <a:endParaRPr lang="pt-BR" dirty="0"/>
                    </a:p>
                  </a:txBody>
                  <a:tcPr>
                    <a:solidFill>
                      <a:schemeClr val="accent3">
                        <a:lumMod val="60000"/>
                        <a:lumOff val="40000"/>
                      </a:schemeClr>
                    </a:solidFill>
                  </a:tcPr>
                </a:tc>
                <a:tc>
                  <a:txBody>
                    <a:bodyPr/>
                    <a:lstStyle/>
                    <a:p>
                      <a:pPr algn="ctr"/>
                      <a:r>
                        <a:rPr lang="pt-BR" dirty="0" smtClean="0"/>
                        <a:t>168</a:t>
                      </a:r>
                      <a:endParaRPr lang="pt-BR" dirty="0"/>
                    </a:p>
                  </a:txBody>
                  <a:tcPr>
                    <a:solidFill>
                      <a:schemeClr val="accent3">
                        <a:lumMod val="60000"/>
                        <a:lumOff val="40000"/>
                      </a:schemeClr>
                    </a:solidFill>
                  </a:tcPr>
                </a:tc>
              </a:tr>
              <a:tr h="370840">
                <a:tc>
                  <a:txBody>
                    <a:bodyPr/>
                    <a:lstStyle/>
                    <a:p>
                      <a:pPr marL="0" indent="0">
                        <a:buNone/>
                      </a:pPr>
                      <a:r>
                        <a:rPr lang="pt-BR" dirty="0" smtClean="0"/>
                        <a:t>Industriais        (</a:t>
                      </a:r>
                      <a:r>
                        <a:rPr lang="pt-BR" baseline="0" dirty="0" smtClean="0"/>
                        <a:t>   I    ) </a:t>
                      </a:r>
                      <a:endParaRPr lang="pt-BR" dirty="0"/>
                    </a:p>
                  </a:txBody>
                  <a:tcPr>
                    <a:solidFill>
                      <a:schemeClr val="accent3">
                        <a:lumMod val="60000"/>
                        <a:lumOff val="40000"/>
                      </a:schemeClr>
                    </a:solidFill>
                  </a:tcPr>
                </a:tc>
                <a:tc>
                  <a:txBody>
                    <a:bodyPr/>
                    <a:lstStyle/>
                    <a:p>
                      <a:pPr algn="ctr"/>
                      <a:r>
                        <a:rPr lang="pt-BR" dirty="0" smtClean="0"/>
                        <a:t>143</a:t>
                      </a:r>
                      <a:endParaRPr lang="pt-BR" dirty="0"/>
                    </a:p>
                  </a:txBody>
                  <a:tcPr>
                    <a:solidFill>
                      <a:schemeClr val="accent3">
                        <a:lumMod val="60000"/>
                        <a:lumOff val="40000"/>
                      </a:schemeClr>
                    </a:solidFill>
                  </a:tcPr>
                </a:tc>
                <a:tc>
                  <a:txBody>
                    <a:bodyPr/>
                    <a:lstStyle/>
                    <a:p>
                      <a:pPr algn="ctr"/>
                      <a:r>
                        <a:rPr lang="pt-BR" dirty="0" smtClean="0"/>
                        <a:t>244</a:t>
                      </a:r>
                      <a:endParaRPr lang="pt-BR" dirty="0"/>
                    </a:p>
                  </a:txBody>
                  <a:tcPr>
                    <a:solidFill>
                      <a:schemeClr val="accent3">
                        <a:lumMod val="60000"/>
                        <a:lumOff val="40000"/>
                      </a:schemeClr>
                    </a:solidFill>
                  </a:tcPr>
                </a:tc>
                <a:tc>
                  <a:txBody>
                    <a:bodyPr/>
                    <a:lstStyle/>
                    <a:p>
                      <a:pPr algn="ctr"/>
                      <a:r>
                        <a:rPr lang="pt-BR" dirty="0" smtClean="0"/>
                        <a:t>387</a:t>
                      </a:r>
                      <a:endParaRPr lang="pt-BR" dirty="0"/>
                    </a:p>
                  </a:txBody>
                  <a:tcPr>
                    <a:solidFill>
                      <a:schemeClr val="accent3">
                        <a:lumMod val="60000"/>
                        <a:lumOff val="40000"/>
                      </a:schemeClr>
                    </a:solidFill>
                  </a:tcPr>
                </a:tc>
              </a:tr>
              <a:tr h="370840">
                <a:tc>
                  <a:txBody>
                    <a:bodyPr/>
                    <a:lstStyle/>
                    <a:p>
                      <a:pPr marL="0" indent="0">
                        <a:buNone/>
                      </a:pPr>
                      <a:r>
                        <a:rPr lang="pt-BR" dirty="0" smtClean="0"/>
                        <a:t>Desejáveis        (  D   ) </a:t>
                      </a:r>
                      <a:endParaRPr lang="pt-BR" dirty="0"/>
                    </a:p>
                  </a:txBody>
                  <a:tcPr>
                    <a:solidFill>
                      <a:schemeClr val="accent3">
                        <a:lumMod val="60000"/>
                        <a:lumOff val="40000"/>
                      </a:schemeClr>
                    </a:solidFill>
                  </a:tcPr>
                </a:tc>
                <a:tc>
                  <a:txBody>
                    <a:bodyPr/>
                    <a:lstStyle/>
                    <a:p>
                      <a:pPr algn="ctr"/>
                      <a:r>
                        <a:rPr lang="pt-BR" dirty="0" smtClean="0"/>
                        <a:t> 14</a:t>
                      </a:r>
                      <a:endParaRPr lang="pt-BR" dirty="0"/>
                    </a:p>
                  </a:txBody>
                  <a:tcPr>
                    <a:solidFill>
                      <a:schemeClr val="accent3">
                        <a:lumMod val="60000"/>
                        <a:lumOff val="40000"/>
                      </a:schemeClr>
                    </a:solidFill>
                  </a:tcPr>
                </a:tc>
                <a:tc>
                  <a:txBody>
                    <a:bodyPr/>
                    <a:lstStyle/>
                    <a:p>
                      <a:pPr algn="ctr"/>
                      <a:r>
                        <a:rPr lang="pt-BR" dirty="0" smtClean="0"/>
                        <a:t> 07</a:t>
                      </a:r>
                      <a:endParaRPr lang="pt-BR" dirty="0"/>
                    </a:p>
                  </a:txBody>
                  <a:tcPr>
                    <a:solidFill>
                      <a:schemeClr val="accent3">
                        <a:lumMod val="60000"/>
                        <a:lumOff val="40000"/>
                      </a:schemeClr>
                    </a:solidFill>
                  </a:tcPr>
                </a:tc>
                <a:tc>
                  <a:txBody>
                    <a:bodyPr/>
                    <a:lstStyle/>
                    <a:p>
                      <a:pPr algn="ctr"/>
                      <a:r>
                        <a:rPr lang="pt-BR" dirty="0" smtClean="0"/>
                        <a:t>21</a:t>
                      </a:r>
                      <a:endParaRPr lang="pt-BR" dirty="0"/>
                    </a:p>
                  </a:txBody>
                  <a:tcPr>
                    <a:solidFill>
                      <a:schemeClr val="accent3">
                        <a:lumMod val="60000"/>
                        <a:lumOff val="40000"/>
                      </a:schemeClr>
                    </a:solidFill>
                  </a:tcPr>
                </a:tc>
              </a:tr>
              <a:tr h="370840">
                <a:tc>
                  <a:txBody>
                    <a:bodyPr/>
                    <a:lstStyle/>
                    <a:p>
                      <a:pPr marL="0" indent="0">
                        <a:buNone/>
                      </a:pPr>
                      <a:r>
                        <a:rPr lang="pt-BR" dirty="0" smtClean="0"/>
                        <a:t>Total</a:t>
                      </a:r>
                      <a:endParaRPr lang="pt-BR" dirty="0"/>
                    </a:p>
                  </a:txBody>
                  <a:tcPr>
                    <a:solidFill>
                      <a:schemeClr val="accent3">
                        <a:lumMod val="60000"/>
                        <a:lumOff val="40000"/>
                      </a:schemeClr>
                    </a:solidFill>
                  </a:tcPr>
                </a:tc>
                <a:tc>
                  <a:txBody>
                    <a:bodyPr/>
                    <a:lstStyle/>
                    <a:p>
                      <a:pPr algn="ctr"/>
                      <a:r>
                        <a:rPr lang="pt-BR" dirty="0" smtClean="0"/>
                        <a:t>206</a:t>
                      </a:r>
                      <a:endParaRPr lang="pt-BR" dirty="0"/>
                    </a:p>
                  </a:txBody>
                  <a:tcPr>
                    <a:solidFill>
                      <a:schemeClr val="accent3">
                        <a:lumMod val="60000"/>
                        <a:lumOff val="40000"/>
                      </a:schemeClr>
                    </a:solidFill>
                  </a:tcPr>
                </a:tc>
                <a:tc>
                  <a:txBody>
                    <a:bodyPr/>
                    <a:lstStyle/>
                    <a:p>
                      <a:pPr algn="ctr"/>
                      <a:r>
                        <a:rPr lang="pt-BR" dirty="0" smtClean="0"/>
                        <a:t>370</a:t>
                      </a:r>
                      <a:endParaRPr lang="pt-BR" dirty="0"/>
                    </a:p>
                  </a:txBody>
                  <a:tcPr>
                    <a:solidFill>
                      <a:schemeClr val="accent3">
                        <a:lumMod val="60000"/>
                        <a:lumOff val="40000"/>
                      </a:schemeClr>
                    </a:solidFill>
                  </a:tcPr>
                </a:tc>
                <a:tc>
                  <a:txBody>
                    <a:bodyPr/>
                    <a:lstStyle/>
                    <a:p>
                      <a:pPr algn="ctr"/>
                      <a:r>
                        <a:rPr lang="pt-BR" dirty="0" smtClean="0"/>
                        <a:t>576</a:t>
                      </a:r>
                      <a:endParaRPr lang="pt-BR" dirty="0"/>
                    </a:p>
                  </a:txBody>
                  <a:tcPr>
                    <a:solidFill>
                      <a:schemeClr val="accent3">
                        <a:lumMod val="60000"/>
                        <a:lumOff val="40000"/>
                      </a:schemeClr>
                    </a:solidFill>
                  </a:tcPr>
                </a:tc>
              </a:tr>
            </a:tbl>
          </a:graphicData>
        </a:graphic>
      </p:graphicFrame>
    </p:spTree>
    <p:extLst>
      <p:ext uri="{BB962C8B-B14F-4D97-AF65-F5344CB8AC3E}">
        <p14:creationId xmlns:p14="http://schemas.microsoft.com/office/powerpoint/2010/main" val="3316479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6" name="CaixaDeTexto 5"/>
          <p:cNvSpPr txBox="1">
            <a:spLocks noChangeArrowheads="1"/>
          </p:cNvSpPr>
          <p:nvPr/>
        </p:nvSpPr>
        <p:spPr bwMode="auto">
          <a:xfrm>
            <a:off x="1043608" y="915566"/>
            <a:ext cx="777686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just" eaLnBrk="1" hangingPunct="1"/>
            <a:r>
              <a:rPr lang="pt-BR" sz="1800" b="0" dirty="0" smtClean="0">
                <a:solidFill>
                  <a:schemeClr val="tx2">
                    <a:lumMod val="50000"/>
                  </a:schemeClr>
                </a:solidFill>
              </a:rPr>
              <a:t>DIMENSIONAMENTO  da auditoria: </a:t>
            </a:r>
            <a:endParaRPr lang="pt-BR" sz="1800" b="0" dirty="0">
              <a:solidFill>
                <a:schemeClr val="tx2">
                  <a:lumMod val="50000"/>
                </a:schemeClr>
              </a:solidFill>
            </a:endParaRPr>
          </a:p>
          <a:p>
            <a:pPr algn="just" eaLnBrk="1" hangingPunct="1"/>
            <a:endParaRPr lang="pt-BR" sz="1800" b="0" dirty="0" smtClean="0">
              <a:solidFill>
                <a:schemeClr val="tx2">
                  <a:lumMod val="50000"/>
                </a:schemeClr>
              </a:solidFill>
            </a:endParaRPr>
          </a:p>
          <a:p>
            <a:pPr algn="just" eaLnBrk="1" hangingPunct="1"/>
            <a:r>
              <a:rPr lang="pt-BR" sz="1800" b="0" dirty="0" smtClean="0">
                <a:solidFill>
                  <a:schemeClr val="tx2">
                    <a:lumMod val="50000"/>
                  </a:schemeClr>
                </a:solidFill>
              </a:rPr>
              <a:t>O tempo necessário para realização de uma avaliação dependerá do porte e complexidade das atividades de uma empresa, sendo o período mínimo de 2 dias ;</a:t>
            </a:r>
          </a:p>
          <a:p>
            <a:pPr algn="just" eaLnBrk="1" hangingPunct="1"/>
            <a:endParaRPr lang="pt-BR" sz="1800" b="0" dirty="0">
              <a:solidFill>
                <a:schemeClr val="tx2">
                  <a:lumMod val="50000"/>
                </a:schemeClr>
              </a:solidFill>
            </a:endParaRPr>
          </a:p>
          <a:p>
            <a:pPr algn="just" eaLnBrk="1" hangingPunct="1"/>
            <a:r>
              <a:rPr lang="pt-BR" sz="1800" b="0" dirty="0" smtClean="0">
                <a:solidFill>
                  <a:schemeClr val="tx2">
                    <a:lumMod val="50000"/>
                  </a:schemeClr>
                </a:solidFill>
              </a:rPr>
              <a:t>Deverá ainda  obedecer a  Tabela de Dimensionamento e amostragem , que  tomará como base as informações do Perfil da empresa avaliada, para dimensionar horas homem de auditoria e amostragem necessária para evidenciar a implementação do SASSMAQ.</a:t>
            </a:r>
          </a:p>
          <a:p>
            <a:pPr algn="just" eaLnBrk="1" hangingPunct="1"/>
            <a:endParaRPr lang="pt-BR" sz="1800" b="0" dirty="0">
              <a:solidFill>
                <a:schemeClr val="tx2">
                  <a:lumMod val="50000"/>
                </a:schemeClr>
              </a:solidFill>
            </a:endParaRPr>
          </a:p>
          <a:p>
            <a:pPr algn="just" eaLnBrk="1" hangingPunct="1"/>
            <a:r>
              <a:rPr lang="pt-BR" sz="1800" b="0" dirty="0" smtClean="0">
                <a:solidFill>
                  <a:schemeClr val="tx2">
                    <a:lumMod val="50000"/>
                  </a:schemeClr>
                </a:solidFill>
              </a:rPr>
              <a:t>Não será permitido avaliações em finais de semana e feriados, salvo com autorização da ABIQUIM.</a:t>
            </a:r>
          </a:p>
        </p:txBody>
      </p:sp>
    </p:spTree>
    <p:extLst>
      <p:ext uri="{BB962C8B-B14F-4D97-AF65-F5344CB8AC3E}">
        <p14:creationId xmlns:p14="http://schemas.microsoft.com/office/powerpoint/2010/main" val="3135000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pic>
        <p:nvPicPr>
          <p:cNvPr id="168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539" y="591418"/>
            <a:ext cx="4990653" cy="4438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757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pic>
        <p:nvPicPr>
          <p:cNvPr id="169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269" y="680408"/>
            <a:ext cx="4980923" cy="441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683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6" name="Espaço Reservado para Texto 1"/>
          <p:cNvSpPr>
            <a:spLocks noGrp="1"/>
          </p:cNvSpPr>
          <p:nvPr>
            <p:ph type="body" sz="quarter" idx="13"/>
          </p:nvPr>
        </p:nvSpPr>
        <p:spPr>
          <a:xfrm>
            <a:off x="1331640" y="915566"/>
            <a:ext cx="7344816" cy="3456384"/>
          </a:xfrm>
        </p:spPr>
        <p:txBody>
          <a:bodyPr>
            <a:normAutofit fontScale="92500" lnSpcReduction="10000"/>
          </a:bodyPr>
          <a:lstStyle/>
          <a:p>
            <a:pPr marL="0" indent="0" algn="just">
              <a:buNone/>
              <a:defRPr/>
            </a:pPr>
            <a:r>
              <a:rPr lang="pt-BR" sz="1900" dirty="0" smtClean="0">
                <a:solidFill>
                  <a:schemeClr val="tx2">
                    <a:lumMod val="50000"/>
                  </a:schemeClr>
                </a:solidFill>
                <a:latin typeface="Times New Roman" pitchFamily="18" charset="0"/>
                <a:cs typeface="Times New Roman" pitchFamily="18" charset="0"/>
              </a:rPr>
              <a:t>Para    racionalização    </a:t>
            </a:r>
            <a:r>
              <a:rPr lang="pt-BR" sz="1900" dirty="0">
                <a:solidFill>
                  <a:schemeClr val="tx2">
                    <a:lumMod val="50000"/>
                  </a:schemeClr>
                </a:solidFill>
                <a:latin typeface="Times New Roman" pitchFamily="18" charset="0"/>
                <a:cs typeface="Times New Roman" pitchFamily="18" charset="0"/>
              </a:rPr>
              <a:t>de </a:t>
            </a:r>
            <a:r>
              <a:rPr lang="pt-BR" sz="1900" dirty="0" smtClean="0">
                <a:solidFill>
                  <a:schemeClr val="tx2">
                    <a:lumMod val="50000"/>
                  </a:schemeClr>
                </a:solidFill>
                <a:latin typeface="Times New Roman" pitchFamily="18" charset="0"/>
                <a:cs typeface="Times New Roman" pitchFamily="18" charset="0"/>
              </a:rPr>
              <a:t> tempo</a:t>
            </a:r>
            <a:r>
              <a:rPr lang="pt-BR" sz="1900" dirty="0">
                <a:solidFill>
                  <a:schemeClr val="tx2">
                    <a:lumMod val="50000"/>
                  </a:schemeClr>
                </a:solidFill>
                <a:latin typeface="Times New Roman" pitchFamily="18" charset="0"/>
                <a:cs typeface="Times New Roman" pitchFamily="18" charset="0"/>
              </a:rPr>
              <a:t>, custo </a:t>
            </a:r>
            <a:r>
              <a:rPr lang="pt-BR" sz="1900" dirty="0" smtClean="0">
                <a:solidFill>
                  <a:schemeClr val="tx2">
                    <a:lumMod val="50000"/>
                  </a:schemeClr>
                </a:solidFill>
                <a:latin typeface="Times New Roman" pitchFamily="18" charset="0"/>
                <a:cs typeface="Times New Roman" pitchFamily="18" charset="0"/>
              </a:rPr>
              <a:t>  da </a:t>
            </a:r>
            <a:r>
              <a:rPr lang="pt-BR" sz="1900" dirty="0">
                <a:solidFill>
                  <a:schemeClr val="tx2">
                    <a:lumMod val="50000"/>
                  </a:schemeClr>
                </a:solidFill>
                <a:latin typeface="Times New Roman" pitchFamily="18" charset="0"/>
                <a:cs typeface="Times New Roman" pitchFamily="18" charset="0"/>
              </a:rPr>
              <a:t>auditoria </a:t>
            </a:r>
            <a:r>
              <a:rPr lang="pt-BR" sz="1900" dirty="0" smtClean="0">
                <a:solidFill>
                  <a:schemeClr val="tx2">
                    <a:lumMod val="50000"/>
                  </a:schemeClr>
                </a:solidFill>
                <a:latin typeface="Times New Roman" pitchFamily="18" charset="0"/>
                <a:cs typeface="Times New Roman" pitchFamily="18" charset="0"/>
              </a:rPr>
              <a:t>   e </a:t>
            </a:r>
            <a:r>
              <a:rPr lang="pt-BR" sz="1900" dirty="0">
                <a:solidFill>
                  <a:schemeClr val="tx2">
                    <a:lumMod val="50000"/>
                  </a:schemeClr>
                </a:solidFill>
                <a:latin typeface="Times New Roman" pitchFamily="18" charset="0"/>
                <a:cs typeface="Times New Roman" pitchFamily="18" charset="0"/>
              </a:rPr>
              <a:t>melhor </a:t>
            </a:r>
            <a:r>
              <a:rPr lang="pt-BR" sz="1900" dirty="0" smtClean="0">
                <a:solidFill>
                  <a:schemeClr val="tx2">
                    <a:lumMod val="50000"/>
                  </a:schemeClr>
                </a:solidFill>
                <a:latin typeface="Times New Roman" pitchFamily="18" charset="0"/>
                <a:cs typeface="Times New Roman" pitchFamily="18" charset="0"/>
              </a:rPr>
              <a:t>resultado alguma  preparação </a:t>
            </a:r>
            <a:r>
              <a:rPr lang="pt-BR" sz="1900" dirty="0">
                <a:solidFill>
                  <a:schemeClr val="tx2">
                    <a:lumMod val="50000"/>
                  </a:schemeClr>
                </a:solidFill>
                <a:latin typeface="Times New Roman" pitchFamily="18" charset="0"/>
                <a:cs typeface="Times New Roman" pitchFamily="18" charset="0"/>
              </a:rPr>
              <a:t>entre a empresa avaliada e </a:t>
            </a:r>
            <a:r>
              <a:rPr lang="pt-BR" sz="1900" dirty="0" smtClean="0">
                <a:solidFill>
                  <a:schemeClr val="tx2">
                    <a:lumMod val="50000"/>
                  </a:schemeClr>
                </a:solidFill>
                <a:latin typeface="Times New Roman" pitchFamily="18" charset="0"/>
                <a:cs typeface="Times New Roman" pitchFamily="18" charset="0"/>
              </a:rPr>
              <a:t>a Organização certificadora devem </a:t>
            </a:r>
            <a:r>
              <a:rPr lang="pt-BR" sz="1900" dirty="0">
                <a:solidFill>
                  <a:schemeClr val="tx2">
                    <a:lumMod val="50000"/>
                  </a:schemeClr>
                </a:solidFill>
                <a:latin typeface="Times New Roman" pitchFamily="18" charset="0"/>
                <a:cs typeface="Times New Roman" pitchFamily="18" charset="0"/>
              </a:rPr>
              <a:t>ocorrer </a:t>
            </a:r>
            <a:r>
              <a:rPr lang="pt-BR" sz="1900" dirty="0" smtClean="0">
                <a:solidFill>
                  <a:schemeClr val="tx2">
                    <a:lumMod val="50000"/>
                  </a:schemeClr>
                </a:solidFill>
                <a:latin typeface="Times New Roman" pitchFamily="18" charset="0"/>
                <a:cs typeface="Times New Roman" pitchFamily="18" charset="0"/>
              </a:rPr>
              <a:t>antes </a:t>
            </a:r>
            <a:r>
              <a:rPr lang="pt-BR" sz="1900" dirty="0">
                <a:solidFill>
                  <a:schemeClr val="tx2">
                    <a:lumMod val="50000"/>
                  </a:schemeClr>
                </a:solidFill>
                <a:latin typeface="Times New Roman" pitchFamily="18" charset="0"/>
                <a:cs typeface="Times New Roman" pitchFamily="18" charset="0"/>
              </a:rPr>
              <a:t>da data da avaliação</a:t>
            </a:r>
            <a:r>
              <a:rPr lang="pt-BR" sz="1900" dirty="0" smtClean="0">
                <a:solidFill>
                  <a:schemeClr val="tx2">
                    <a:lumMod val="50000"/>
                  </a:schemeClr>
                </a:solidFill>
                <a:latin typeface="Times New Roman" pitchFamily="18" charset="0"/>
                <a:cs typeface="Times New Roman" pitchFamily="18" charset="0"/>
              </a:rPr>
              <a:t>:</a:t>
            </a:r>
          </a:p>
          <a:p>
            <a:pPr algn="just">
              <a:defRPr/>
            </a:pPr>
            <a:endParaRPr lang="pt-BR" sz="1900" dirty="0">
              <a:solidFill>
                <a:schemeClr val="tx2">
                  <a:lumMod val="50000"/>
                </a:schemeClr>
              </a:solidFill>
              <a:latin typeface="Times New Roman" pitchFamily="18" charset="0"/>
              <a:cs typeface="Times New Roman" pitchFamily="18" charset="0"/>
            </a:endParaRPr>
          </a:p>
          <a:p>
            <a:pPr marL="514350" indent="-514350" algn="just">
              <a:buFont typeface="+mj-lt"/>
              <a:buAutoNum type="arabicPeriod"/>
              <a:defRPr/>
            </a:pPr>
            <a:r>
              <a:rPr lang="pt-BR" sz="1900" dirty="0">
                <a:solidFill>
                  <a:schemeClr val="tx2">
                    <a:lumMod val="50000"/>
                  </a:schemeClr>
                </a:solidFill>
                <a:latin typeface="Times New Roman" pitchFamily="18" charset="0"/>
                <a:cs typeface="Times New Roman" pitchFamily="18" charset="0"/>
              </a:rPr>
              <a:t>A empresa avaliada deve ler e familiarizar-se com o questionário de avaliação;</a:t>
            </a:r>
          </a:p>
          <a:p>
            <a:pPr marL="514350" indent="-514350" algn="just">
              <a:buFont typeface="+mj-lt"/>
              <a:buAutoNum type="arabicPeriod"/>
              <a:defRPr/>
            </a:pPr>
            <a:endParaRPr lang="pt-BR" sz="1900" dirty="0" smtClean="0">
              <a:solidFill>
                <a:schemeClr val="tx2">
                  <a:lumMod val="50000"/>
                </a:schemeClr>
              </a:solidFill>
              <a:latin typeface="Times New Roman" pitchFamily="18" charset="0"/>
              <a:cs typeface="Times New Roman" pitchFamily="18" charset="0"/>
            </a:endParaRPr>
          </a:p>
          <a:p>
            <a:pPr marL="514350" indent="-514350" algn="just">
              <a:buFont typeface="+mj-lt"/>
              <a:buAutoNum type="arabicPeriod"/>
              <a:defRPr/>
            </a:pPr>
            <a:r>
              <a:rPr lang="pt-BR" sz="1900" dirty="0" smtClean="0">
                <a:solidFill>
                  <a:schemeClr val="tx2">
                    <a:lumMod val="50000"/>
                  </a:schemeClr>
                </a:solidFill>
                <a:latin typeface="Times New Roman" pitchFamily="18" charset="0"/>
                <a:cs typeface="Times New Roman" pitchFamily="18" charset="0"/>
              </a:rPr>
              <a:t>As </a:t>
            </a:r>
            <a:r>
              <a:rPr lang="pt-BR" sz="1900" dirty="0">
                <a:solidFill>
                  <a:schemeClr val="tx2">
                    <a:lumMod val="50000"/>
                  </a:schemeClr>
                </a:solidFill>
                <a:latin typeface="Times New Roman" pitchFamily="18" charset="0"/>
                <a:cs typeface="Times New Roman" pitchFamily="18" charset="0"/>
              </a:rPr>
              <a:t>informações gerais devem ser disponibilizadas pela empresa avaliada à OC antes da data da avaliação;</a:t>
            </a:r>
          </a:p>
          <a:p>
            <a:pPr marL="514350" indent="-514350" algn="just">
              <a:buFont typeface="+mj-lt"/>
              <a:buAutoNum type="arabicPeriod"/>
              <a:defRPr/>
            </a:pPr>
            <a:endParaRPr lang="pt-BR" sz="1900" dirty="0" smtClean="0">
              <a:solidFill>
                <a:schemeClr val="tx2">
                  <a:lumMod val="50000"/>
                </a:schemeClr>
              </a:solidFill>
              <a:latin typeface="Times New Roman" pitchFamily="18" charset="0"/>
              <a:cs typeface="Times New Roman" pitchFamily="18" charset="0"/>
            </a:endParaRPr>
          </a:p>
          <a:p>
            <a:pPr marL="514350" indent="-514350" algn="just">
              <a:buFont typeface="+mj-lt"/>
              <a:buAutoNum type="arabicPeriod"/>
              <a:defRPr/>
            </a:pPr>
            <a:r>
              <a:rPr lang="pt-BR" sz="1900" dirty="0" smtClean="0">
                <a:solidFill>
                  <a:schemeClr val="tx2">
                    <a:lumMod val="50000"/>
                  </a:schemeClr>
                </a:solidFill>
                <a:latin typeface="Times New Roman" pitchFamily="18" charset="0"/>
                <a:cs typeface="Times New Roman" pitchFamily="18" charset="0"/>
              </a:rPr>
              <a:t>Evidências </a:t>
            </a:r>
            <a:r>
              <a:rPr lang="pt-BR" sz="1900" dirty="0">
                <a:solidFill>
                  <a:schemeClr val="tx2">
                    <a:lumMod val="50000"/>
                  </a:schemeClr>
                </a:solidFill>
                <a:latin typeface="Times New Roman" pitchFamily="18" charset="0"/>
                <a:cs typeface="Times New Roman" pitchFamily="18" charset="0"/>
              </a:rPr>
              <a:t>documentais devem estar separadas e organizadas para a auditoria </a:t>
            </a:r>
          </a:p>
          <a:p>
            <a:endParaRPr lang="pt-BR" dirty="0"/>
          </a:p>
        </p:txBody>
      </p:sp>
    </p:spTree>
    <p:extLst>
      <p:ext uri="{BB962C8B-B14F-4D97-AF65-F5344CB8AC3E}">
        <p14:creationId xmlns:p14="http://schemas.microsoft.com/office/powerpoint/2010/main" val="35694266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2" name="CaixaDeTexto 1"/>
          <p:cNvSpPr txBox="1"/>
          <p:nvPr/>
        </p:nvSpPr>
        <p:spPr>
          <a:xfrm>
            <a:off x="1475656" y="771550"/>
            <a:ext cx="7488832" cy="3693319"/>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Para a primeira avaliação, mudança ou extensão de escopo a empresa deve apresentar evidências mínimas de 6(seis) meses para o escopo solicitado. Para</a:t>
            </a:r>
          </a:p>
          <a:p>
            <a:pPr algn="just"/>
            <a:r>
              <a:rPr lang="pt-BR" dirty="0" smtClean="0">
                <a:latin typeface="Times New Roman" panose="02020603050405020304" pitchFamily="18" charset="0"/>
                <a:cs typeface="Times New Roman" panose="02020603050405020304" pitchFamily="18" charset="0"/>
              </a:rPr>
              <a:t>as reavaliações as evidências mínimas serão de 12 meses.</a:t>
            </a:r>
          </a:p>
          <a:p>
            <a:pPr algn="just"/>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Exemplo de mudança de escopo: empresa que fazia transporte de produtos embalados passa a fazer granel ou vice-versa. Para mudança de escopo a empresa deve passar por uma reavaliação completa.</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Exemplo de extensão de escopo : empresa que só transportava produtos não perigosos passa a transportar produtos perigosos. Na extensão de escopo a empresa passa por avaliação apenas de aspectos não contemplados na avaliação original. Neste caso a validade da avaliação será a data anterior.</a:t>
            </a:r>
          </a:p>
          <a:p>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4076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2" name="CaixaDeTexto 1"/>
          <p:cNvSpPr txBox="1"/>
          <p:nvPr/>
        </p:nvSpPr>
        <p:spPr>
          <a:xfrm>
            <a:off x="1613744" y="701960"/>
            <a:ext cx="7056785" cy="3693319"/>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A quem aplica-se a avaliação SASSMAQ:</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Prestadores de serviços para a indústria química, que por conta própria ou a pedido de uma empresa química decide passar por uma avaliação SASSMAQ, módulo transporte rodoviário;</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Os parceiros da indústria química podem optar por avaliações conjuntas SASSMAQ e Atuação Responsável. Estes processos têm em comum : o questionário, o guia, o perfil. Os certificados e documentação dos processos são diferentes, na avaliação do AR a empresa deverá por exemplo assinar o Termo de adesão ao programa.</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O processo ocorre conforme a fig.2 do Manual do SASSMAQ.</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912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5" name="CaixaDeTexto 4"/>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Sistema de Avaliação em Saúde, Segurança, Meio Ambiente e Qualidade</a:t>
            </a: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6" name="Retângulo 5"/>
          <p:cNvSpPr/>
          <p:nvPr/>
        </p:nvSpPr>
        <p:spPr>
          <a:xfrm>
            <a:off x="2560105" y="1155497"/>
            <a:ext cx="6476391" cy="3416320"/>
          </a:xfrm>
          <a:prstGeom prst="rect">
            <a:avLst/>
          </a:prstGeom>
        </p:spPr>
        <p:txBody>
          <a:bodyPr wrap="square">
            <a:spAutoFit/>
          </a:bodyPr>
          <a:lstStyle/>
          <a:p>
            <a:pPr lvl="0"/>
            <a:r>
              <a:rPr lang="pt-BR" b="1" i="1" dirty="0" smtClean="0">
                <a:latin typeface="Times New Roman" panose="02020603050405020304" pitchFamily="18" charset="0"/>
                <a:cs typeface="Times New Roman" panose="02020603050405020304" pitchFamily="18" charset="0"/>
              </a:rPr>
              <a:t>Modulo de avaliação  SASSMAQ: Armazenagem</a:t>
            </a:r>
          </a:p>
          <a:p>
            <a:pPr lvl="0"/>
            <a:endParaRPr lang="pt-BR" dirty="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Avalia a atividade de prestação de serviços de armazenagem de produtos químicos.  Nesta avaliação é destacada  a necessidade de proteção do ambiente de armazenamento de acordo com os riscos dos produtos armazenados,  os cuidados com manuseio, carga e descarga de equipamentos , procedimentos operacionais e  preparo das pessoas.</a:t>
            </a:r>
          </a:p>
          <a:p>
            <a:pPr lvl="0"/>
            <a:endParaRPr lang="pt-BR" dirty="0" smtClean="0">
              <a:latin typeface="Times New Roman" panose="02020603050405020304" pitchFamily="18" charset="0"/>
              <a:cs typeface="Times New Roman" panose="02020603050405020304" pitchFamily="18" charset="0"/>
            </a:endParaRPr>
          </a:p>
          <a:p>
            <a:pPr lvl="0"/>
            <a:r>
              <a:rPr lang="pt-BR" dirty="0" smtClean="0">
                <a:latin typeface="Times New Roman" panose="02020603050405020304" pitchFamily="18" charset="0"/>
                <a:cs typeface="Times New Roman" panose="02020603050405020304" pitchFamily="18" charset="0"/>
              </a:rPr>
              <a:t>A gestão de estoques com medições de entradas e saídas, bem como registro de avarias e perdas   determinam  a exatidão  de estoques de produtos de terceiros armazenados.</a:t>
            </a:r>
            <a:endParaRPr lang="pt-BR"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9582"/>
            <a:ext cx="2469957" cy="1562281"/>
          </a:xfrm>
          <a:prstGeom prst="rect">
            <a:avLst/>
          </a:prstGeom>
        </p:spPr>
      </p:pic>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21863"/>
            <a:ext cx="2460802" cy="1654890"/>
          </a:xfrm>
          <a:prstGeom prst="rect">
            <a:avLst/>
          </a:prstGeom>
        </p:spPr>
      </p:pic>
    </p:spTree>
    <p:extLst>
      <p:ext uri="{BB962C8B-B14F-4D97-AF65-F5344CB8AC3E}">
        <p14:creationId xmlns:p14="http://schemas.microsoft.com/office/powerpoint/2010/main" val="16490675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0" y="0"/>
            <a:ext cx="9144000" cy="857250"/>
          </a:xfrm>
        </p:spPr>
        <p:txBody>
          <a:bodyPr>
            <a:noAutofit/>
          </a:bodyPr>
          <a:lstStyle/>
          <a:p>
            <a:r>
              <a:rPr lang="pt-BR" sz="3200" dirty="0" smtClean="0">
                <a:latin typeface="Times New Roman" panose="02020603050405020304" pitchFamily="18" charset="0"/>
                <a:cs typeface="Times New Roman" panose="02020603050405020304" pitchFamily="18" charset="0"/>
              </a:rPr>
              <a:t>Processo para a Qualificação SASSMAQ ou AR, ou ambos</a:t>
            </a:r>
            <a:endParaRPr lang="pt-BR" sz="3200" dirty="0">
              <a:latin typeface="Times New Roman" panose="02020603050405020304" pitchFamily="18" charset="0"/>
              <a:cs typeface="Times New Roman" panose="02020603050405020304" pitchFamily="18" charset="0"/>
            </a:endParaRPr>
          </a:p>
        </p:txBody>
      </p:sp>
      <p:sp>
        <p:nvSpPr>
          <p:cNvPr id="5" name="Rectangle 6"/>
          <p:cNvSpPr>
            <a:spLocks noGrp="1" noChangeArrowheads="1"/>
          </p:cNvSpPr>
          <p:nvPr>
            <p:ph type="body" sz="quarter" idx="13"/>
          </p:nvPr>
        </p:nvSpPr>
        <p:spPr bwMode="auto">
          <a:xfrm>
            <a:off x="107504" y="1030610"/>
            <a:ext cx="3096000" cy="1367170"/>
          </a:xfrm>
          <a:prstGeom prst="rect">
            <a:avLst/>
          </a:prstGeom>
          <a:solidFill>
            <a:schemeClr val="bg1">
              <a:lumMod val="50000"/>
            </a:schemeClr>
          </a:solidFill>
          <a:ln>
            <a:noFill/>
          </a:ln>
          <a:effectLst/>
          <a:extLst/>
        </p:spPr>
        <p:txBody>
          <a:bodyPr wrap="square" lIns="92075" tIns="46038" rIns="92075" bIns="46038">
            <a:spAutoFit/>
          </a:bodyPr>
          <a:lstStyle/>
          <a:p>
            <a:pPr algn="ctr" defTabSz="762000">
              <a:defRPr/>
            </a:pPr>
            <a:r>
              <a:rPr lang="en-US" sz="1800" b="1" i="0" dirty="0" err="1">
                <a:solidFill>
                  <a:srgbClr val="FFFFFF"/>
                </a:solidFill>
                <a:effectLst>
                  <a:outerShdw blurRad="38100" dist="38100" dir="2700000" algn="tl">
                    <a:srgbClr val="000000"/>
                  </a:outerShdw>
                </a:effectLst>
              </a:rPr>
              <a:t>Empresa</a:t>
            </a:r>
            <a:r>
              <a:rPr lang="en-US" sz="1800" b="1" i="0" dirty="0">
                <a:solidFill>
                  <a:srgbClr val="FFFFFF"/>
                </a:solidFill>
                <a:effectLst>
                  <a:outerShdw blurRad="38100" dist="38100" dir="2700000" algn="tl">
                    <a:srgbClr val="000000"/>
                  </a:outerShdw>
                </a:effectLst>
              </a:rPr>
              <a:t> </a:t>
            </a:r>
            <a:r>
              <a:rPr lang="en-US" sz="1800" b="1" i="0" dirty="0" err="1">
                <a:solidFill>
                  <a:srgbClr val="FFFFFF"/>
                </a:solidFill>
                <a:effectLst>
                  <a:outerShdw blurRad="38100" dist="38100" dir="2700000" algn="tl">
                    <a:srgbClr val="000000"/>
                  </a:outerShdw>
                </a:effectLst>
              </a:rPr>
              <a:t>Prestadora</a:t>
            </a:r>
            <a:endParaRPr lang="en-US" sz="1800" b="1" i="0" dirty="0">
              <a:solidFill>
                <a:srgbClr val="FFFFFF"/>
              </a:solidFill>
              <a:effectLst>
                <a:outerShdw blurRad="38100" dist="38100" dir="2700000" algn="tl">
                  <a:srgbClr val="000000"/>
                </a:outerShdw>
              </a:effectLst>
            </a:endParaRPr>
          </a:p>
          <a:p>
            <a:pPr algn="ctr" defTabSz="762000">
              <a:defRPr/>
            </a:pPr>
            <a:r>
              <a:rPr lang="en-US" sz="1800" b="1" i="0" dirty="0">
                <a:solidFill>
                  <a:srgbClr val="FFFFFF"/>
                </a:solidFill>
                <a:effectLst>
                  <a:outerShdw blurRad="38100" dist="38100" dir="2700000" algn="tl">
                    <a:srgbClr val="000000"/>
                  </a:outerShdw>
                </a:effectLst>
              </a:rPr>
              <a:t> de </a:t>
            </a:r>
          </a:p>
          <a:p>
            <a:pPr algn="ctr" defTabSz="762000">
              <a:defRPr/>
            </a:pPr>
            <a:r>
              <a:rPr lang="en-US" sz="1800" b="1" i="0" dirty="0" err="1">
                <a:solidFill>
                  <a:srgbClr val="FFFFFF"/>
                </a:solidFill>
                <a:effectLst>
                  <a:outerShdw blurRad="38100" dist="38100" dir="2700000" algn="tl">
                    <a:srgbClr val="000000"/>
                  </a:outerShdw>
                </a:effectLst>
              </a:rPr>
              <a:t>Serviços</a:t>
            </a:r>
            <a:r>
              <a:rPr lang="en-US" sz="1800" b="1" i="0" dirty="0">
                <a:solidFill>
                  <a:srgbClr val="FFFFFF"/>
                </a:solidFill>
                <a:effectLst>
                  <a:outerShdw blurRad="38100" dist="38100" dir="2700000" algn="tl">
                    <a:srgbClr val="000000"/>
                  </a:outerShdw>
                </a:effectLst>
              </a:rPr>
              <a:t> de </a:t>
            </a:r>
            <a:r>
              <a:rPr lang="en-US" sz="1800" b="1" i="0" dirty="0" err="1" smtClean="0">
                <a:solidFill>
                  <a:srgbClr val="FFFFFF"/>
                </a:solidFill>
                <a:effectLst>
                  <a:outerShdw blurRad="38100" dist="38100" dir="2700000" algn="tl">
                    <a:srgbClr val="000000"/>
                  </a:outerShdw>
                </a:effectLst>
              </a:rPr>
              <a:t>Logística</a:t>
            </a:r>
            <a:endParaRPr lang="en-US" sz="1800" b="1" i="0" dirty="0" smtClean="0">
              <a:solidFill>
                <a:srgbClr val="FFFFFF"/>
              </a:solidFill>
              <a:effectLst>
                <a:outerShdw blurRad="38100" dist="38100" dir="2700000" algn="tl">
                  <a:srgbClr val="000000"/>
                </a:outerShdw>
              </a:effectLst>
            </a:endParaRPr>
          </a:p>
          <a:p>
            <a:pPr algn="ctr" defTabSz="762000">
              <a:defRPr/>
            </a:pPr>
            <a:endParaRPr lang="en-US" sz="1800" b="1" i="0" dirty="0">
              <a:solidFill>
                <a:srgbClr val="FFFFFF"/>
              </a:solidFill>
              <a:effectLst>
                <a:outerShdw blurRad="38100" dist="38100" dir="2700000" algn="tl">
                  <a:srgbClr val="000000"/>
                </a:outerShdw>
              </a:effectLst>
            </a:endParaRPr>
          </a:p>
        </p:txBody>
      </p:sp>
      <p:sp>
        <p:nvSpPr>
          <p:cNvPr id="6" name="AutoShape 34"/>
          <p:cNvSpPr>
            <a:spLocks noChangeArrowheads="1"/>
          </p:cNvSpPr>
          <p:nvPr/>
        </p:nvSpPr>
        <p:spPr bwMode="auto">
          <a:xfrm>
            <a:off x="3440420" y="1162084"/>
            <a:ext cx="1872208" cy="363274"/>
          </a:xfrm>
          <a:prstGeom prst="leftRightArrow">
            <a:avLst>
              <a:gd name="adj1" fmla="val 50000"/>
              <a:gd name="adj2" fmla="val 93333"/>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8" name="Rectangle 25"/>
          <p:cNvSpPr>
            <a:spLocks noChangeArrowheads="1"/>
          </p:cNvSpPr>
          <p:nvPr/>
        </p:nvSpPr>
        <p:spPr bwMode="auto">
          <a:xfrm>
            <a:off x="5580112" y="987574"/>
            <a:ext cx="2901950" cy="1423988"/>
          </a:xfrm>
          <a:prstGeom prst="rect">
            <a:avLst/>
          </a:prstGeom>
          <a:solidFill>
            <a:schemeClr val="accent6">
              <a:lumMod val="75000"/>
            </a:schemeClr>
          </a:solidFill>
          <a:ln w="12700">
            <a:solidFill>
              <a:schemeClr val="bg2">
                <a:lumMod val="50000"/>
              </a:schemeClr>
            </a:solidFill>
            <a:miter lim="800000"/>
            <a:headEnd/>
            <a:tailEnd/>
          </a:ln>
          <a:effectLst/>
        </p:spPr>
        <p:txBody>
          <a:bodyPr wrap="none" anchor="ctr"/>
          <a:lstStyle/>
          <a:p>
            <a:endParaRPr lang="en-US" i="0">
              <a:solidFill>
                <a:srgbClr val="993300"/>
              </a:solidFill>
            </a:endParaRPr>
          </a:p>
        </p:txBody>
      </p:sp>
      <p:sp>
        <p:nvSpPr>
          <p:cNvPr id="9" name="AutoShape 27"/>
          <p:cNvSpPr>
            <a:spLocks noChangeArrowheads="1"/>
          </p:cNvSpPr>
          <p:nvPr/>
        </p:nvSpPr>
        <p:spPr bwMode="auto">
          <a:xfrm rot="10800000">
            <a:off x="3380360" y="1741651"/>
            <a:ext cx="1769289" cy="374898"/>
          </a:xfrm>
          <a:prstGeom prst="rightArrow">
            <a:avLst>
              <a:gd name="adj1" fmla="val 50000"/>
              <a:gd name="adj2" fmla="val 1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10" name="Rectangle 7"/>
          <p:cNvSpPr>
            <a:spLocks noChangeArrowheads="1"/>
          </p:cNvSpPr>
          <p:nvPr/>
        </p:nvSpPr>
        <p:spPr bwMode="auto">
          <a:xfrm>
            <a:off x="3810000" y="922983"/>
            <a:ext cx="107080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defTabSz="762000"/>
            <a:r>
              <a:rPr lang="en-US" i="0" dirty="0" err="1">
                <a:solidFill>
                  <a:schemeClr val="tx2">
                    <a:lumMod val="50000"/>
                  </a:schemeClr>
                </a:solidFill>
                <a:latin typeface="+mn-lt"/>
              </a:rPr>
              <a:t>Avaliação</a:t>
            </a:r>
            <a:endParaRPr lang="en-US" sz="1600" i="0" dirty="0">
              <a:solidFill>
                <a:schemeClr val="tx2">
                  <a:lumMod val="50000"/>
                </a:schemeClr>
              </a:solidFill>
              <a:latin typeface="+mn-lt"/>
            </a:endParaRPr>
          </a:p>
        </p:txBody>
      </p:sp>
      <p:sp>
        <p:nvSpPr>
          <p:cNvPr id="11" name="Rectangle 28"/>
          <p:cNvSpPr>
            <a:spLocks noChangeArrowheads="1"/>
          </p:cNvSpPr>
          <p:nvPr/>
        </p:nvSpPr>
        <p:spPr bwMode="auto">
          <a:xfrm>
            <a:off x="3828837" y="1498092"/>
            <a:ext cx="103515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defTabSz="762000"/>
            <a:r>
              <a:rPr lang="en-US" i="0" dirty="0" err="1">
                <a:solidFill>
                  <a:schemeClr val="tx2">
                    <a:lumMod val="50000"/>
                  </a:schemeClr>
                </a:solidFill>
                <a:latin typeface="+mn-lt"/>
              </a:rPr>
              <a:t>Relatório</a:t>
            </a:r>
            <a:endParaRPr lang="en-US" sz="1600" i="0" dirty="0">
              <a:solidFill>
                <a:schemeClr val="tx2">
                  <a:lumMod val="50000"/>
                </a:schemeClr>
              </a:solidFill>
              <a:latin typeface="+mn-lt"/>
            </a:endParaRPr>
          </a:p>
        </p:txBody>
      </p:sp>
      <p:sp>
        <p:nvSpPr>
          <p:cNvPr id="12" name="Rectangle 29"/>
          <p:cNvSpPr>
            <a:spLocks noChangeArrowheads="1"/>
          </p:cNvSpPr>
          <p:nvPr/>
        </p:nvSpPr>
        <p:spPr bwMode="auto">
          <a:xfrm>
            <a:off x="3440422" y="2180464"/>
            <a:ext cx="200728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defTabSz="762000"/>
            <a:r>
              <a:rPr lang="en-US" i="0" dirty="0" err="1">
                <a:solidFill>
                  <a:schemeClr val="tx2">
                    <a:lumMod val="50000"/>
                  </a:schemeClr>
                </a:solidFill>
                <a:latin typeface="+mn-lt"/>
              </a:rPr>
              <a:t>Termo</a:t>
            </a:r>
            <a:r>
              <a:rPr lang="en-US" i="0" dirty="0">
                <a:solidFill>
                  <a:schemeClr val="tx2">
                    <a:lumMod val="50000"/>
                  </a:schemeClr>
                </a:solidFill>
                <a:latin typeface="+mn-lt"/>
              </a:rPr>
              <a:t> de </a:t>
            </a:r>
            <a:r>
              <a:rPr lang="en-US" i="0" dirty="0" err="1">
                <a:solidFill>
                  <a:schemeClr val="tx2">
                    <a:lumMod val="50000"/>
                  </a:schemeClr>
                </a:solidFill>
                <a:latin typeface="+mn-lt"/>
              </a:rPr>
              <a:t>Avaliação</a:t>
            </a:r>
            <a:endParaRPr lang="en-US" i="0" dirty="0">
              <a:solidFill>
                <a:schemeClr val="tx2">
                  <a:lumMod val="50000"/>
                </a:schemeClr>
              </a:solidFill>
              <a:latin typeface="+mn-lt"/>
            </a:endParaRPr>
          </a:p>
        </p:txBody>
      </p:sp>
      <p:sp>
        <p:nvSpPr>
          <p:cNvPr id="13" name="Rectangle 10"/>
          <p:cNvSpPr>
            <a:spLocks noChangeArrowheads="1"/>
          </p:cNvSpPr>
          <p:nvPr/>
        </p:nvSpPr>
        <p:spPr bwMode="auto">
          <a:xfrm>
            <a:off x="6531675" y="1171328"/>
            <a:ext cx="1288494" cy="75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lnSpc>
                <a:spcPct val="120000"/>
              </a:lnSpc>
              <a:defRPr/>
            </a:pPr>
            <a:r>
              <a:rPr lang="en-US" i="0" dirty="0" err="1">
                <a:solidFill>
                  <a:srgbClr val="FFFFFF"/>
                </a:solidFill>
                <a:latin typeface="+mn-lt"/>
              </a:rPr>
              <a:t>Organismo</a:t>
            </a:r>
            <a:endParaRPr lang="en-US" i="0" dirty="0">
              <a:solidFill>
                <a:srgbClr val="FFFFFF"/>
              </a:solidFill>
              <a:latin typeface="+mn-lt"/>
            </a:endParaRPr>
          </a:p>
          <a:p>
            <a:pPr algn="ctr" defTabSz="762000">
              <a:lnSpc>
                <a:spcPct val="120000"/>
              </a:lnSpc>
              <a:defRPr/>
            </a:pPr>
            <a:r>
              <a:rPr lang="en-US" i="0" dirty="0" err="1">
                <a:solidFill>
                  <a:srgbClr val="FFFFFF"/>
                </a:solidFill>
                <a:latin typeface="+mn-lt"/>
              </a:rPr>
              <a:t>Certificador</a:t>
            </a:r>
            <a:endParaRPr lang="en-US" i="0" dirty="0">
              <a:solidFill>
                <a:srgbClr val="FFFFFF"/>
              </a:solidFill>
              <a:latin typeface="+mn-lt"/>
            </a:endParaRPr>
          </a:p>
        </p:txBody>
      </p:sp>
      <p:sp>
        <p:nvSpPr>
          <p:cNvPr id="14" name="Rectangle 24"/>
          <p:cNvSpPr>
            <a:spLocks noChangeArrowheads="1"/>
          </p:cNvSpPr>
          <p:nvPr/>
        </p:nvSpPr>
        <p:spPr bwMode="auto">
          <a:xfrm>
            <a:off x="179512" y="3260760"/>
            <a:ext cx="2901950" cy="1423988"/>
          </a:xfrm>
          <a:prstGeom prst="rect">
            <a:avLst/>
          </a:prstGeom>
          <a:solidFill>
            <a:schemeClr val="accent3">
              <a:lumMod val="60000"/>
              <a:lumOff val="40000"/>
            </a:schemeClr>
          </a:solidFill>
          <a:ln w="12700">
            <a:solidFill>
              <a:schemeClr val="tx2"/>
            </a:solidFill>
            <a:miter lim="800000"/>
            <a:headEnd/>
            <a:tailEnd/>
          </a:ln>
          <a:effectLst/>
        </p:spPr>
        <p:txBody>
          <a:bodyPr wrap="none" anchor="ctr"/>
          <a:lstStyle/>
          <a:p>
            <a:endParaRPr lang="en-US" i="0">
              <a:solidFill>
                <a:srgbClr val="993300"/>
              </a:solidFill>
            </a:endParaRPr>
          </a:p>
        </p:txBody>
      </p:sp>
      <p:sp>
        <p:nvSpPr>
          <p:cNvPr id="17" name="Rectangle 23"/>
          <p:cNvSpPr>
            <a:spLocks noChangeArrowheads="1"/>
          </p:cNvSpPr>
          <p:nvPr/>
        </p:nvSpPr>
        <p:spPr bwMode="auto">
          <a:xfrm>
            <a:off x="5580112" y="3291831"/>
            <a:ext cx="2901950" cy="1423988"/>
          </a:xfrm>
          <a:prstGeom prst="rect">
            <a:avLst/>
          </a:prstGeom>
          <a:solidFill>
            <a:schemeClr val="tx2">
              <a:lumMod val="75000"/>
            </a:schemeClr>
          </a:solidFill>
          <a:ln w="12700">
            <a:solidFill>
              <a:schemeClr val="tx2"/>
            </a:solidFill>
            <a:miter lim="800000"/>
            <a:headEnd/>
            <a:tailEnd/>
          </a:ln>
          <a:effectLst/>
        </p:spPr>
        <p:txBody>
          <a:bodyPr wrap="none" anchor="ctr"/>
          <a:lstStyle/>
          <a:p>
            <a:endParaRPr lang="en-US" i="0">
              <a:solidFill>
                <a:srgbClr val="993300"/>
              </a:solidFill>
            </a:endParaRPr>
          </a:p>
        </p:txBody>
      </p:sp>
      <p:sp>
        <p:nvSpPr>
          <p:cNvPr id="18" name="AutoShape 32"/>
          <p:cNvSpPr>
            <a:spLocks noChangeArrowheads="1"/>
          </p:cNvSpPr>
          <p:nvPr/>
        </p:nvSpPr>
        <p:spPr bwMode="auto">
          <a:xfrm>
            <a:off x="6477000" y="2497887"/>
            <a:ext cx="327248" cy="752078"/>
          </a:xfrm>
          <a:prstGeom prst="downArrow">
            <a:avLst>
              <a:gd name="adj1" fmla="val 50000"/>
              <a:gd name="adj2" fmla="val 6785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19" name="Rectangle 33"/>
          <p:cNvSpPr>
            <a:spLocks noChangeArrowheads="1"/>
          </p:cNvSpPr>
          <p:nvPr/>
        </p:nvSpPr>
        <p:spPr bwMode="auto">
          <a:xfrm>
            <a:off x="6876257" y="2550439"/>
            <a:ext cx="1122423"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defTabSz="762000"/>
            <a:r>
              <a:rPr lang="en-US" i="0" dirty="0" err="1">
                <a:solidFill>
                  <a:schemeClr val="tx2">
                    <a:lumMod val="50000"/>
                  </a:schemeClr>
                </a:solidFill>
                <a:latin typeface="+mn-lt"/>
              </a:rPr>
              <a:t>Termo</a:t>
            </a:r>
            <a:r>
              <a:rPr lang="en-US" i="0" dirty="0">
                <a:solidFill>
                  <a:schemeClr val="tx2">
                    <a:lumMod val="50000"/>
                  </a:schemeClr>
                </a:solidFill>
                <a:latin typeface="+mn-lt"/>
              </a:rPr>
              <a:t> de </a:t>
            </a:r>
          </a:p>
          <a:p>
            <a:pPr algn="l" defTabSz="762000"/>
            <a:r>
              <a:rPr lang="en-US" i="0" dirty="0" err="1">
                <a:solidFill>
                  <a:schemeClr val="tx2">
                    <a:lumMod val="50000"/>
                  </a:schemeClr>
                </a:solidFill>
                <a:latin typeface="+mn-lt"/>
              </a:rPr>
              <a:t>Avaliação</a:t>
            </a:r>
            <a:endParaRPr lang="en-US" sz="1400" i="0" dirty="0">
              <a:solidFill>
                <a:schemeClr val="tx2">
                  <a:lumMod val="50000"/>
                </a:schemeClr>
              </a:solidFill>
              <a:latin typeface="+mn-lt"/>
            </a:endParaRPr>
          </a:p>
        </p:txBody>
      </p:sp>
      <p:sp>
        <p:nvSpPr>
          <p:cNvPr id="20" name="AutoShape 36"/>
          <p:cNvSpPr>
            <a:spLocks noChangeArrowheads="1"/>
          </p:cNvSpPr>
          <p:nvPr/>
        </p:nvSpPr>
        <p:spPr bwMode="auto">
          <a:xfrm>
            <a:off x="3429572" y="4212997"/>
            <a:ext cx="1858144" cy="343868"/>
          </a:xfrm>
          <a:prstGeom prst="rightArrow">
            <a:avLst>
              <a:gd name="adj1" fmla="val 50000"/>
              <a:gd name="adj2" fmla="val 110714"/>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21" name="Rectangle 30"/>
          <p:cNvSpPr>
            <a:spLocks noChangeArrowheads="1"/>
          </p:cNvSpPr>
          <p:nvPr/>
        </p:nvSpPr>
        <p:spPr bwMode="auto">
          <a:xfrm>
            <a:off x="3756370" y="4556865"/>
            <a:ext cx="100226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defTabSz="762000"/>
            <a:r>
              <a:rPr lang="en-US" i="0" dirty="0" err="1">
                <a:solidFill>
                  <a:schemeClr val="tx2">
                    <a:lumMod val="50000"/>
                  </a:schemeClr>
                </a:solidFill>
                <a:latin typeface="+mn-lt"/>
              </a:rPr>
              <a:t>Consulta</a:t>
            </a:r>
            <a:endParaRPr lang="en-US" sz="1600" i="0" dirty="0">
              <a:solidFill>
                <a:schemeClr val="tx2">
                  <a:lumMod val="50000"/>
                </a:schemeClr>
              </a:solidFill>
              <a:latin typeface="+mn-lt"/>
            </a:endParaRPr>
          </a:p>
        </p:txBody>
      </p:sp>
      <p:sp>
        <p:nvSpPr>
          <p:cNvPr id="22" name="AutoShape 40"/>
          <p:cNvSpPr>
            <a:spLocks noChangeArrowheads="1"/>
          </p:cNvSpPr>
          <p:nvPr/>
        </p:nvSpPr>
        <p:spPr bwMode="auto">
          <a:xfrm>
            <a:off x="1186700" y="2455599"/>
            <a:ext cx="408384" cy="762000"/>
          </a:xfrm>
          <a:prstGeom prst="downArrow">
            <a:avLst>
              <a:gd name="adj1" fmla="val 50000"/>
              <a:gd name="adj2" fmla="val 71429"/>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24" name="Rectangle 12"/>
          <p:cNvSpPr>
            <a:spLocks noChangeArrowheads="1"/>
          </p:cNvSpPr>
          <p:nvPr/>
        </p:nvSpPr>
        <p:spPr bwMode="auto">
          <a:xfrm>
            <a:off x="522412" y="3515465"/>
            <a:ext cx="2216150" cy="45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defTabSz="762000">
              <a:lnSpc>
                <a:spcPct val="130000"/>
              </a:lnSpc>
              <a:defRPr/>
            </a:pPr>
            <a:r>
              <a:rPr lang="en-US" b="1" i="0" dirty="0" err="1">
                <a:solidFill>
                  <a:srgbClr val="FFFFFF"/>
                </a:solidFill>
                <a:effectLst>
                  <a:outerShdw blurRad="38100" dist="38100" dir="2700000" algn="tl">
                    <a:srgbClr val="000000"/>
                  </a:outerShdw>
                </a:effectLst>
                <a:latin typeface="Arial" charset="0"/>
              </a:rPr>
              <a:t>Indústria</a:t>
            </a:r>
            <a:r>
              <a:rPr lang="en-US" b="1" i="0" dirty="0">
                <a:solidFill>
                  <a:srgbClr val="FFFFFF"/>
                </a:solidFill>
                <a:effectLst>
                  <a:outerShdw blurRad="38100" dist="38100" dir="2700000" algn="tl">
                    <a:srgbClr val="000000"/>
                  </a:outerShdw>
                </a:effectLst>
                <a:latin typeface="Arial" charset="0"/>
              </a:rPr>
              <a:t> </a:t>
            </a:r>
            <a:r>
              <a:rPr lang="en-US" b="1" i="0" dirty="0" err="1">
                <a:solidFill>
                  <a:srgbClr val="FFFFFF"/>
                </a:solidFill>
                <a:effectLst>
                  <a:outerShdw blurRad="38100" dist="38100" dir="2700000" algn="tl">
                    <a:srgbClr val="000000"/>
                  </a:outerShdw>
                </a:effectLst>
                <a:latin typeface="Arial" charset="0"/>
              </a:rPr>
              <a:t>Química</a:t>
            </a:r>
            <a:endParaRPr lang="en-US" b="1" i="0" dirty="0">
              <a:solidFill>
                <a:srgbClr val="FFFFFF"/>
              </a:solidFill>
              <a:effectLst>
                <a:outerShdw blurRad="38100" dist="38100" dir="2700000" algn="tl">
                  <a:srgbClr val="000000"/>
                </a:outerShdw>
              </a:effectLst>
              <a:latin typeface="Arial" charset="0"/>
            </a:endParaRPr>
          </a:p>
        </p:txBody>
      </p:sp>
      <p:sp>
        <p:nvSpPr>
          <p:cNvPr id="25" name="Rectangle 14"/>
          <p:cNvSpPr>
            <a:spLocks noChangeArrowheads="1"/>
          </p:cNvSpPr>
          <p:nvPr/>
        </p:nvSpPr>
        <p:spPr bwMode="auto">
          <a:xfrm>
            <a:off x="6328643" y="3755797"/>
            <a:ext cx="118622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defRPr/>
            </a:pPr>
            <a:r>
              <a:rPr lang="en-US" b="1" i="0" dirty="0">
                <a:solidFill>
                  <a:srgbClr val="FFFFFF"/>
                </a:solidFill>
                <a:effectLst>
                  <a:outerShdw blurRad="38100" dist="38100" dir="2700000" algn="tl">
                    <a:srgbClr val="000000"/>
                  </a:outerShdw>
                </a:effectLst>
                <a:latin typeface="Arial" charset="0"/>
              </a:rPr>
              <a:t>ABIQUIM</a:t>
            </a:r>
          </a:p>
        </p:txBody>
      </p:sp>
      <p:sp>
        <p:nvSpPr>
          <p:cNvPr id="26" name="Rectangle 41"/>
          <p:cNvSpPr>
            <a:spLocks noChangeArrowheads="1"/>
          </p:cNvSpPr>
          <p:nvPr/>
        </p:nvSpPr>
        <p:spPr bwMode="auto">
          <a:xfrm>
            <a:off x="159324" y="2480999"/>
            <a:ext cx="117231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defTabSz="762000"/>
            <a:r>
              <a:rPr lang="en-US" i="0" dirty="0" err="1" smtClean="0">
                <a:solidFill>
                  <a:schemeClr val="tx2">
                    <a:lumMod val="50000"/>
                  </a:schemeClr>
                </a:solidFill>
                <a:latin typeface="+mn-lt"/>
              </a:rPr>
              <a:t>Relatório</a:t>
            </a:r>
            <a:endParaRPr lang="en-US" sz="1600" i="0" dirty="0">
              <a:solidFill>
                <a:schemeClr val="tx2">
                  <a:lumMod val="50000"/>
                </a:schemeClr>
              </a:solidFill>
              <a:latin typeface="+mn-lt"/>
            </a:endParaRPr>
          </a:p>
        </p:txBody>
      </p:sp>
      <p:sp>
        <p:nvSpPr>
          <p:cNvPr id="27" name="AutoShape 37"/>
          <p:cNvSpPr>
            <a:spLocks noChangeArrowheads="1"/>
          </p:cNvSpPr>
          <p:nvPr/>
        </p:nvSpPr>
        <p:spPr bwMode="auto">
          <a:xfrm>
            <a:off x="1763688" y="2447461"/>
            <a:ext cx="369912" cy="749951"/>
          </a:xfrm>
          <a:prstGeom prst="upArrow">
            <a:avLst>
              <a:gd name="adj1" fmla="val 50000"/>
              <a:gd name="adj2" fmla="val 83333"/>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28" name="Rectangle 38"/>
          <p:cNvSpPr>
            <a:spLocks noChangeArrowheads="1"/>
          </p:cNvSpPr>
          <p:nvPr/>
        </p:nvSpPr>
        <p:spPr bwMode="auto">
          <a:xfrm>
            <a:off x="2133602" y="2499153"/>
            <a:ext cx="2224355"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defTabSz="762000">
              <a:defRPr/>
            </a:pPr>
            <a:r>
              <a:rPr lang="en-US" i="0" dirty="0" err="1">
                <a:solidFill>
                  <a:schemeClr val="tx2">
                    <a:lumMod val="50000"/>
                  </a:schemeClr>
                </a:solidFill>
                <a:latin typeface="Calibri" pitchFamily="34" charset="0"/>
              </a:rPr>
              <a:t>Requisitos</a:t>
            </a:r>
            <a:r>
              <a:rPr lang="en-US" i="0" dirty="0">
                <a:solidFill>
                  <a:schemeClr val="tx2">
                    <a:lumMod val="50000"/>
                  </a:schemeClr>
                </a:solidFill>
                <a:latin typeface="Calibri" pitchFamily="34" charset="0"/>
              </a:rPr>
              <a:t> </a:t>
            </a:r>
            <a:r>
              <a:rPr lang="en-US" i="0" dirty="0" err="1">
                <a:solidFill>
                  <a:schemeClr val="tx2">
                    <a:lumMod val="50000"/>
                  </a:schemeClr>
                </a:solidFill>
                <a:latin typeface="Calibri" pitchFamily="34" charset="0"/>
              </a:rPr>
              <a:t>adicionais</a:t>
            </a:r>
            <a:endParaRPr lang="en-US" i="0" dirty="0">
              <a:solidFill>
                <a:schemeClr val="tx2">
                  <a:lumMod val="50000"/>
                </a:schemeClr>
              </a:solidFill>
              <a:latin typeface="Calibri" pitchFamily="34" charset="0"/>
            </a:endParaRPr>
          </a:p>
          <a:p>
            <a:pPr algn="l" defTabSz="762000">
              <a:defRPr/>
            </a:pPr>
            <a:r>
              <a:rPr lang="en-US" u="sng" dirty="0" err="1" smtClean="0">
                <a:solidFill>
                  <a:schemeClr val="tx2">
                    <a:lumMod val="50000"/>
                  </a:schemeClr>
                </a:solidFill>
                <a:effectLst>
                  <a:outerShdw blurRad="38100" dist="38100" dir="2700000" algn="tl">
                    <a:srgbClr val="000000"/>
                  </a:outerShdw>
                </a:effectLst>
                <a:latin typeface="Calibri" pitchFamily="34" charset="0"/>
              </a:rPr>
              <a:t>Qualificação</a:t>
            </a:r>
            <a:r>
              <a:rPr lang="en-US" u="sng" dirty="0" smtClean="0">
                <a:solidFill>
                  <a:schemeClr val="tx2">
                    <a:lumMod val="50000"/>
                  </a:schemeClr>
                </a:solidFill>
                <a:effectLst>
                  <a:outerShdw blurRad="38100" dist="38100" dir="2700000" algn="tl">
                    <a:srgbClr val="000000"/>
                  </a:outerShdw>
                </a:effectLst>
                <a:latin typeface="Calibri" pitchFamily="34" charset="0"/>
              </a:rPr>
              <a:t> </a:t>
            </a:r>
            <a:endParaRPr lang="en-US" sz="1600" u="sng" dirty="0">
              <a:solidFill>
                <a:schemeClr val="tx2">
                  <a:lumMod val="50000"/>
                </a:schemeClr>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306385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3" presetClass="entr" presetSubtype="52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childTnLst>
                          </p:cTn>
                        </p:par>
                        <p:par>
                          <p:cTn id="60" fill="hold">
                            <p:stCondLst>
                              <p:cond delay="500"/>
                            </p:stCondLst>
                            <p:childTnLst>
                              <p:par>
                                <p:cTn id="61" presetID="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0-#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childTnLst>
                                </p:cTn>
                              </p:par>
                            </p:childTnLst>
                          </p:cTn>
                        </p:par>
                        <p:par>
                          <p:cTn id="71" fill="hold">
                            <p:stCondLst>
                              <p:cond delay="500"/>
                            </p:stCondLst>
                            <p:childTnLst>
                              <p:par>
                                <p:cTn id="72" presetID="23" presetClass="entr" presetSubtype="528"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 calcmode="lin" valueType="num">
                                      <p:cBhvr>
                                        <p:cTn id="76" dur="500" fill="hold"/>
                                        <p:tgtEl>
                                          <p:spTgt spid="28"/>
                                        </p:tgtEl>
                                        <p:attrNameLst>
                                          <p:attrName>ppt_x</p:attrName>
                                        </p:attrNameLst>
                                      </p:cBhvr>
                                      <p:tavLst>
                                        <p:tav tm="0">
                                          <p:val>
                                            <p:fltVal val="0.5"/>
                                          </p:val>
                                        </p:tav>
                                        <p:tav tm="100000">
                                          <p:val>
                                            <p:strVal val="#ppt_x"/>
                                          </p:val>
                                        </p:tav>
                                      </p:tavLst>
                                    </p:anim>
                                    <p:anim calcmode="lin" valueType="num">
                                      <p:cBhvr>
                                        <p:cTn id="7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utoUpdateAnimBg="0"/>
      <p:bldP spid="11" grpId="0" autoUpdateAnimBg="0"/>
      <p:bldP spid="12" grpId="0" autoUpdateAnimBg="0"/>
      <p:bldP spid="18" grpId="0" animBg="1"/>
      <p:bldP spid="19" grpId="0" autoUpdateAnimBg="0"/>
      <p:bldP spid="20" grpId="0" animBg="1"/>
      <p:bldP spid="21" grpId="0" autoUpdateAnimBg="0"/>
      <p:bldP spid="22" grpId="0" animBg="1"/>
      <p:bldP spid="26" grpId="0" autoUpdateAnimBg="0"/>
      <p:bldP spid="27" grpId="0" animBg="1"/>
      <p:bldP spid="2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3" name="CaixaDeTexto 2"/>
          <p:cNvSpPr txBox="1"/>
          <p:nvPr/>
        </p:nvSpPr>
        <p:spPr>
          <a:xfrm>
            <a:off x="1547664" y="782241"/>
            <a:ext cx="7092787" cy="3970318"/>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Se após  ter sido aprovada em avaliação, dentro do prazo de validade do certificado de avaliação,  a empresa mudar de endereço deverá passar por nova avaliação e dependendo da estrutura da organização no novo local, pode implicar na reavaliação dos elementos específicos e centrais.</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Quando a empresa avaliada mudar a razão social, dentro do prazo de validade do certificado, porém mantendo toda a estrutura organizacional anterior e demais condições do perfil preenchido, o certificado permanece válido até a expiração do prazo.</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As não aplicabilidades das questões do questionário dependerão da análise do auditor, que terá por base o escopo da avaliação e as informações do perfil. No caso de questões não aplicáveis e de caráter mandatório, o auditor deve justificar no campo de observações.</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70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3" name="CaixaDeTexto 2"/>
          <p:cNvSpPr txBox="1"/>
          <p:nvPr/>
        </p:nvSpPr>
        <p:spPr>
          <a:xfrm>
            <a:off x="1691680" y="701960"/>
            <a:ext cx="7092787" cy="3970318"/>
          </a:xfrm>
          <a:prstGeom prst="rect">
            <a:avLst/>
          </a:prstGeom>
          <a:noFill/>
        </p:spPr>
        <p:txBody>
          <a:bodyPr wrap="square" rtlCol="0">
            <a:spAutoFit/>
          </a:bodyPr>
          <a:lstStyle/>
          <a:p>
            <a:r>
              <a:rPr lang="pt-BR" b="1" dirty="0" smtClean="0">
                <a:latin typeface="Times New Roman" panose="02020603050405020304" pitchFamily="18" charset="0"/>
                <a:cs typeface="Times New Roman" panose="02020603050405020304" pitchFamily="18" charset="0"/>
              </a:rPr>
              <a:t>Avaliações conjuntas SASSMAQ e Atuação Responsável</a:t>
            </a:r>
          </a:p>
          <a:p>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Quando o prestador de serviços for signatário do programa Atuação Responsável ( AR) e estiver passando por uma auditoria conjunta, o Auditor  deve selecionar no questionário as questões que fazem parte da dupla avaliação, que têm caráter  ( I ) indispensável , ( C) complementar ou NA  não aplicáveis ao AR, ainda que aplicáveis ao SASSMAQ.</a:t>
            </a:r>
          </a:p>
          <a:p>
            <a:pPr algn="just"/>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Deve justificar o atendimento do requisito do AR . </a:t>
            </a:r>
          </a:p>
          <a:p>
            <a:pPr algn="just"/>
            <a:r>
              <a:rPr lang="pt-BR" dirty="0" smtClean="0">
                <a:latin typeface="Times New Roman" panose="02020603050405020304" pitchFamily="18" charset="0"/>
                <a:cs typeface="Times New Roman" panose="02020603050405020304" pitchFamily="18" charset="0"/>
              </a:rPr>
              <a:t>As questões atendidas para o AR na avaliação SASSMAQ devem ser destacadas no relatório final da auditoria AR.</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As regras específicas para o AR são explicadas em treinamento de auditor do programa Atuação Responsável.</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441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2" name="CaixaDeTexto 1"/>
          <p:cNvSpPr txBox="1"/>
          <p:nvPr/>
        </p:nvSpPr>
        <p:spPr>
          <a:xfrm>
            <a:off x="1691680" y="843558"/>
            <a:ext cx="7272808" cy="3693319"/>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Durante a avaliação, o auditor deve analisar se há evidências suficientes que suportem as respostas e verificar se os procedimentos de fato são postos em prática e atingem os resultados esperados.</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 garantia por parte dos colaboradores do prestador de serviços não dever ser aceita como conformidade para uma questão, caso não haja evidências objetivas para embasar a resposta. Os procedimentos devem ser efetivamente implementados.</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 avaliação deve ser justa, porém rigorosa e imparcial. Em caso de dúvida ou conformidade parcial a resposta deve ser “não”, podendo-se adicionar um comentário no campo apropriado.</a:t>
            </a:r>
          </a:p>
          <a:p>
            <a:pPr algn="just"/>
            <a:endParaRPr lang="pt-BR" dirty="0">
              <a:latin typeface="Times New Roman" panose="02020603050405020304" pitchFamily="18" charset="0"/>
              <a:cs typeface="Times New Roman" panose="02020603050405020304" pitchFamily="18" charset="0"/>
            </a:endParaRP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3" y="2305287"/>
            <a:ext cx="1634457" cy="1145226"/>
          </a:xfrm>
          <a:prstGeom prst="rect">
            <a:avLst/>
          </a:prstGeom>
        </p:spPr>
      </p:pic>
    </p:spTree>
    <p:extLst>
      <p:ext uri="{BB962C8B-B14F-4D97-AF65-F5344CB8AC3E}">
        <p14:creationId xmlns:p14="http://schemas.microsoft.com/office/powerpoint/2010/main" val="3675672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2" name="CaixaDeTexto 1"/>
          <p:cNvSpPr txBox="1"/>
          <p:nvPr/>
        </p:nvSpPr>
        <p:spPr>
          <a:xfrm>
            <a:off x="1691680" y="915566"/>
            <a:ext cx="7128792" cy="3139321"/>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Os indicadores de desempenho passam a fazer parte do Questionário de Avaliação e devem ser apresentadas ao auditor para atendimento as questões 1.3.2 , conforme planilha apresentada no Manual do SASSMAQ.</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Existem indicadores mandatórios ( indicadores de Saúde e  Segurança do Trabalho), que devem ser respondidos por todos : empresas parceiras e não parceiras e não há justificativa para não aplicabilidade.</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Os indicadores só das empresas parceiras do AR, só devem ser respondidos por empresas parceiras, independente de estarem fazendo avaliação só SASSMAQ ou conjunta com o AR. </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682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2" name="CaixaDeTexto 1"/>
          <p:cNvSpPr txBox="1"/>
          <p:nvPr/>
        </p:nvSpPr>
        <p:spPr>
          <a:xfrm>
            <a:off x="1691680" y="1059582"/>
            <a:ext cx="7128792" cy="3139321"/>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No item 1.3.2 existem apenas 5 questões ligadas aos indicadores, porém a apresentação das medições deve atender  as planilhas do Manual, exceto quanto um indicador não for aplicável aquele escopo /perfil de empresa avaliada e o Auditor concordar com esta não aplicabilidade.</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Lembrar sempre do recurso de 90 dias para apresentar evidências, mantendo a emissão do certificado suspensa, em caso de indicadores mandatórios.</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Na primeira avaliação deverão ser apresentados dados de no mínimo 6 meses, nas reavaliações de 12 meses.</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0601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3" name="CaixaDeTexto 2"/>
          <p:cNvSpPr txBox="1"/>
          <p:nvPr/>
        </p:nvSpPr>
        <p:spPr>
          <a:xfrm>
            <a:off x="1630760" y="701960"/>
            <a:ext cx="7333728" cy="3970318"/>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Para definição de não aplicabilidade o Auditor deve sempre retomar as informações do escopo de avaliação e do Perfil .</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Excepcionalmente questões ou respostas que venham a gerar dúvidas deverão ser encaminhadas à comissão consultiva do SASSMAQ.</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Observadores da indústria poderão acompanhar a avaliação no todo ou em parte, desde que não interfiram no andamento do processo e haja concordância da empresa avaliada, ou a empresa pode convidar a indústria para acompanhar sua avaliação.</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Completada a avaliação o auditor fará a reunião de fechamento e enquanto não deixar a empresa pode alterar uma questão se forem apresentadas evidências que o convençam a alterar uma resposta.</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290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3" name="CaixaDeTexto 2"/>
          <p:cNvSpPr txBox="1"/>
          <p:nvPr/>
        </p:nvSpPr>
        <p:spPr>
          <a:xfrm>
            <a:off x="1547664" y="675224"/>
            <a:ext cx="7331797" cy="4247317"/>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Outras questões sobre o processo de avaliação:</a:t>
            </a:r>
          </a:p>
          <a:p>
            <a:pPr algn="just"/>
            <a:endParaRPr lang="pt-B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As avaliações das empresas não podem ser realizadas em feriados, nem em finais de semana, salvo nos casos em que comprovadamente a empresa opere ininterruptamente e com autorização da ABIQUIM;</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Se durante o processo de avaliação uma empresa não conseguir demonstrar o atendimento  algum item mandatório, poderá apresentar evidências,  presencial ou documental, em até 90 dias para ser aprovada , e durante este período não estará certificada. Se não cumprir este prazo deverá solicitar nova avaliação reiniciando todo o processo.</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Após completar a avaliação o organismo certificador atualiza as informações constantes no canal do SASSMAQ, na página da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 na internet;</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O prestador de serviços recebe o relatório de avaliação</a:t>
            </a:r>
          </a:p>
          <a:p>
            <a:pPr marL="285750" indent="-285750">
              <a:buFont typeface="Wingdings" panose="05000000000000000000" pitchFamily="2" charset="2"/>
              <a:buChar char="§"/>
            </a:pPr>
            <a:endParaRPr lang="pt-BR" dirty="0"/>
          </a:p>
        </p:txBody>
      </p:sp>
    </p:spTree>
    <p:extLst>
      <p:ext uri="{BB962C8B-B14F-4D97-AF65-F5344CB8AC3E}">
        <p14:creationId xmlns:p14="http://schemas.microsoft.com/office/powerpoint/2010/main" val="29478275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9" name="CaixaDeTexto 8"/>
          <p:cNvSpPr txBox="1"/>
          <p:nvPr/>
        </p:nvSpPr>
        <p:spPr>
          <a:xfrm>
            <a:off x="1547664" y="892183"/>
            <a:ext cx="7331797" cy="3693319"/>
          </a:xfrm>
          <a:prstGeom prst="rect">
            <a:avLst/>
          </a:prstGeom>
          <a:noFill/>
        </p:spPr>
        <p:txBody>
          <a:bodyPr wrap="square" rtlCol="0">
            <a:spAutoFit/>
          </a:bodyPr>
          <a:lstStyle/>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O Certificado SASSMAQ será emitido até 30 dias após a avaliação e aprovado pela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 até 10 dias da emissão do certificado, pelo sistema automático.</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A comissão consultiva pode, a qualquer tempo, fazer verificações nas documentações e processos que forem inseridos no sistema pelos organismos certificadores para verificação do cumprimento das regras estabelecidas e , se for o caso, pedir correções e ajustes necessários.  Esse processo não está incluso dentro dos prazos estabelecidos no item acima, se ocorrer, novos prazos serão exigidos para que as pendências sejam resolvidas.</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O prestador de serviços de logística certificado pode promover a divulgação do certificado aprovado e divulgar a quem solicitar, uma cópia do relatório de avaliação.</a:t>
            </a:r>
          </a:p>
        </p:txBody>
      </p:sp>
    </p:spTree>
    <p:extLst>
      <p:ext uri="{BB962C8B-B14F-4D97-AF65-F5344CB8AC3E}">
        <p14:creationId xmlns:p14="http://schemas.microsoft.com/office/powerpoint/2010/main" val="4179226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
        <p:nvSpPr>
          <p:cNvPr id="9" name="CaixaDeTexto 8"/>
          <p:cNvSpPr txBox="1"/>
          <p:nvPr/>
        </p:nvSpPr>
        <p:spPr>
          <a:xfrm>
            <a:off x="1547663" y="987574"/>
            <a:ext cx="7331797" cy="1754326"/>
          </a:xfrm>
          <a:prstGeom prst="rect">
            <a:avLst/>
          </a:prstGeom>
          <a:noFill/>
        </p:spPr>
        <p:txBody>
          <a:bodyPr wrap="square" rtlCol="0">
            <a:spAutoFit/>
          </a:bodyPr>
          <a:lstStyle/>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Cabe à indústria o processo final de qualificação do prestador de serviço, devendo considerar o relatório apresentado e, principalmente, as necessidades específicas do produto a ser transportado, rotas, equipamentos, experiência e a capacidade técnica exigidas para a contratação segura.</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Reavaliação completa a cada dois anos </a:t>
            </a:r>
          </a:p>
        </p:txBody>
      </p:sp>
    </p:spTree>
    <p:extLst>
      <p:ext uri="{BB962C8B-B14F-4D97-AF65-F5344CB8AC3E}">
        <p14:creationId xmlns:p14="http://schemas.microsoft.com/office/powerpoint/2010/main" val="1187209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5" name="CaixaDeTexto 4"/>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Sistema de Avaliação em Saúde, Segurança, Meio Ambiente e Qualidade</a:t>
            </a: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6" name="Retângulo 5"/>
          <p:cNvSpPr/>
          <p:nvPr/>
        </p:nvSpPr>
        <p:spPr>
          <a:xfrm>
            <a:off x="2353970" y="1117624"/>
            <a:ext cx="6682526" cy="3693319"/>
          </a:xfrm>
          <a:prstGeom prst="rect">
            <a:avLst/>
          </a:prstGeom>
        </p:spPr>
        <p:txBody>
          <a:bodyPr wrap="square">
            <a:spAutoFit/>
          </a:bodyPr>
          <a:lstStyle/>
          <a:p>
            <a:pPr lvl="0"/>
            <a:r>
              <a:rPr lang="pt-BR" b="1" i="1" dirty="0" smtClean="0">
                <a:latin typeface="Times New Roman" panose="02020603050405020304" pitchFamily="18" charset="0"/>
                <a:cs typeface="Times New Roman" panose="02020603050405020304" pitchFamily="18" charset="0"/>
              </a:rPr>
              <a:t>Modulo de avaliação  SASSMAQ: Ferroviário</a:t>
            </a:r>
          </a:p>
          <a:p>
            <a:pPr lvl="0"/>
            <a:endParaRPr lang="pt-BR" dirty="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Esta avaliação é  voltada para prestadores de serviços de vagões de carga e tração locomotiva, que em geral movimentam grandes massas à granel e containers  de granéis líquidos ou sólidos e ainda </a:t>
            </a:r>
            <a:r>
              <a:rPr lang="pt-BR" dirty="0" err="1" smtClean="0">
                <a:latin typeface="Times New Roman" panose="02020603050405020304" pitchFamily="18" charset="0"/>
                <a:cs typeface="Times New Roman" panose="02020603050405020304" pitchFamily="18" charset="0"/>
              </a:rPr>
              <a:t>dry</a:t>
            </a:r>
            <a:r>
              <a:rPr lang="pt-BR" dirty="0" smtClean="0">
                <a:latin typeface="Times New Roman" panose="02020603050405020304" pitchFamily="18" charset="0"/>
                <a:cs typeface="Times New Roman" panose="02020603050405020304" pitchFamily="18" charset="0"/>
              </a:rPr>
              <a:t> containers, nos quais os produtos embalados são estufados.</a:t>
            </a:r>
          </a:p>
          <a:p>
            <a:pPr lvl="0"/>
            <a:endParaRPr lang="pt-BR" dirty="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É o processo de avaliação mais incipiente dos modais do SASSMAQ devido a menor frequência de embarques.  Utilizado por grandes indústrias, que muitas vezes, possuem braços de trilhos e terminais de carregamento dentro das fábricas. </a:t>
            </a:r>
          </a:p>
          <a:p>
            <a:pPr lvl="0" algn="just"/>
            <a:r>
              <a:rPr lang="pt-BR" dirty="0" smtClean="0">
                <a:latin typeface="Times New Roman" panose="02020603050405020304" pitchFamily="18" charset="0"/>
                <a:cs typeface="Times New Roman" panose="02020603050405020304" pitchFamily="18" charset="0"/>
              </a:rPr>
              <a:t>A legislação para produtos perigosos também é tratada na Resolução 420/04 em capítulo específico.</a:t>
            </a:r>
            <a:endParaRPr lang="pt-BR" dirty="0">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2" y="1117624"/>
            <a:ext cx="2338858" cy="1454709"/>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18673"/>
            <a:ext cx="2353139" cy="1511430"/>
          </a:xfrm>
          <a:prstGeom prst="rect">
            <a:avLst/>
          </a:prstGeom>
        </p:spPr>
      </p:pic>
    </p:spTree>
    <p:extLst>
      <p:ext uri="{BB962C8B-B14F-4D97-AF65-F5344CB8AC3E}">
        <p14:creationId xmlns:p14="http://schemas.microsoft.com/office/powerpoint/2010/main" val="11887259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707653"/>
            <a:ext cx="1928279" cy="1800201"/>
          </a:xfrm>
          <a:prstGeom prst="rect">
            <a:avLst/>
          </a:prstGeom>
        </p:spPr>
      </p:pic>
      <p:sp>
        <p:nvSpPr>
          <p:cNvPr id="9" name="CaixaDeTexto 8"/>
          <p:cNvSpPr txBox="1">
            <a:spLocks noChangeArrowheads="1"/>
          </p:cNvSpPr>
          <p:nvPr/>
        </p:nvSpPr>
        <p:spPr bwMode="auto">
          <a:xfrm>
            <a:off x="2483768" y="807260"/>
            <a:ext cx="600992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marL="0" indent="0" algn="just" eaLnBrk="1" hangingPunct="1">
              <a:defRPr/>
            </a:pPr>
            <a:r>
              <a:rPr lang="pt-BR" sz="1800" b="0" dirty="0" smtClean="0">
                <a:solidFill>
                  <a:schemeClr val="tx2">
                    <a:lumMod val="50000"/>
                  </a:schemeClr>
                </a:solidFill>
                <a:cs typeface="Times New Roman" panose="02020603050405020304" pitchFamily="18" charset="0"/>
              </a:rPr>
              <a:t>Pendências em  relação a licenças:</a:t>
            </a:r>
          </a:p>
          <a:p>
            <a:pPr algn="just" eaLnBrk="1" hangingPunct="1">
              <a:buFont typeface="Wingdings" pitchFamily="2" charset="2"/>
              <a:buChar char="ü"/>
              <a:defRPr/>
            </a:pPr>
            <a:endParaRPr lang="pt-BR" sz="1800" b="0" dirty="0" smtClean="0">
              <a:solidFill>
                <a:schemeClr val="tx2">
                  <a:lumMod val="50000"/>
                </a:schemeClr>
              </a:solidFill>
              <a:cs typeface="Times New Roman" panose="02020603050405020304" pitchFamily="18" charset="0"/>
            </a:endParaRPr>
          </a:p>
          <a:p>
            <a:pPr marL="0" indent="0" algn="just" eaLnBrk="1" hangingPunct="1">
              <a:defRPr/>
            </a:pPr>
            <a:r>
              <a:rPr lang="pt-BR" sz="1800" b="0" dirty="0" smtClean="0">
                <a:solidFill>
                  <a:schemeClr val="tx2">
                    <a:lumMod val="50000"/>
                  </a:schemeClr>
                </a:solidFill>
                <a:cs typeface="Times New Roman" panose="02020603050405020304" pitchFamily="18" charset="0"/>
              </a:rPr>
              <a:t>O Avaliador deve estar atento ao prazo de validade de todas as licenças e cadastros: prefeitura, meio ambiente estadual, corpo de bombeiros, de transportador RNTRC, cadastro IBAMA, autorização de transporte interestadual IBAMA ( quando a empresa operar interestadual) . Licenças vencidas impedem a emissão do certificado de avaliação.</a:t>
            </a:r>
          </a:p>
          <a:p>
            <a:pPr marL="0" indent="0" algn="just" eaLnBrk="1" hangingPunct="1">
              <a:defRPr/>
            </a:pPr>
            <a:endParaRPr lang="pt-BR" sz="1800" b="0" dirty="0">
              <a:solidFill>
                <a:schemeClr val="tx2">
                  <a:lumMod val="50000"/>
                </a:schemeClr>
              </a:solidFill>
              <a:cs typeface="Times New Roman" panose="02020603050405020304" pitchFamily="18" charset="0"/>
            </a:endParaRPr>
          </a:p>
          <a:p>
            <a:pPr marL="0" indent="0" algn="just" eaLnBrk="1" hangingPunct="1">
              <a:defRPr/>
            </a:pPr>
            <a:r>
              <a:rPr lang="pt-BR" sz="1800" b="0" dirty="0" smtClean="0">
                <a:solidFill>
                  <a:schemeClr val="tx2">
                    <a:lumMod val="50000"/>
                  </a:schemeClr>
                </a:solidFill>
                <a:cs typeface="Times New Roman" panose="02020603050405020304" pitchFamily="18" charset="0"/>
              </a:rPr>
              <a:t>Em caso de dúvidas sobre licenças, legislação estadual,  aguardar a emissão do certificado e consultar a comissão consultiva. Existe o recurso de 90 dias de pendencia que pode ser utilizado.</a:t>
            </a:r>
          </a:p>
        </p:txBody>
      </p:sp>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A avaliação </a:t>
            </a:r>
            <a:endParaRPr lang="pt-BR"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9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Qualificação do Auditor </a:t>
            </a:r>
            <a:endParaRPr lang="pt-BR" sz="3200" dirty="0">
              <a:solidFill>
                <a:schemeClr val="bg1"/>
              </a:solidFill>
              <a:latin typeface="Times New Roman" pitchFamily="18" charset="0"/>
              <a:cs typeface="Times New Roman" pitchFamily="18" charset="0"/>
            </a:endParaRPr>
          </a:p>
        </p:txBody>
      </p:sp>
      <p:sp>
        <p:nvSpPr>
          <p:cNvPr id="3" name="CaixaDeTexto 2"/>
          <p:cNvSpPr txBox="1"/>
          <p:nvPr/>
        </p:nvSpPr>
        <p:spPr>
          <a:xfrm>
            <a:off x="971600" y="771550"/>
            <a:ext cx="7848872" cy="3970318"/>
          </a:xfrm>
          <a:prstGeom prst="rect">
            <a:avLst/>
          </a:prstGeom>
          <a:noFill/>
        </p:spPr>
        <p:txBody>
          <a:bodyPr wrap="square" rtlCol="0">
            <a:spAutoFit/>
          </a:bodyPr>
          <a:lstStyle/>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O Auditor líder deve ser qualificado por organismo certificador credenciado nacional ou internacionalmente.</a:t>
            </a:r>
          </a:p>
          <a:p>
            <a:pPr marL="285750" indent="-285750" algn="just">
              <a:buFont typeface="Wingdings" panose="05000000000000000000" pitchFamily="2" charset="2"/>
              <a:buChar char="§"/>
            </a:pPr>
            <a:endParaRPr lang="pt-B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Deve pertencer  direta ou indiretamente a um organismo certificador.</a:t>
            </a:r>
          </a:p>
          <a:p>
            <a:pPr marL="285750" indent="-285750" algn="just">
              <a:buFont typeface="Wingdings" panose="05000000000000000000" pitchFamily="2" charset="2"/>
              <a:buChar char="§"/>
            </a:pPr>
            <a:endParaRPr lang="pt-B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Deve ter efetuado pelo menos cinco auditorias de sistemas da garantia da qualidade, gestão ambiental e /ou OSHAS 18001 saúde e segurança em empresas ou industrias químicas.</a:t>
            </a:r>
          </a:p>
          <a:p>
            <a:pPr marL="285750" indent="-285750" algn="just">
              <a:buFont typeface="Wingdings" panose="05000000000000000000" pitchFamily="2" charset="2"/>
              <a:buChar char="§"/>
            </a:pPr>
            <a:endParaRPr lang="pt-B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Deve ser engenheiro ou técnico de segurança do trabalho, se não possuir esta formação, deve fazer-se acompanhar por profissional especialista.</a:t>
            </a:r>
          </a:p>
          <a:p>
            <a:pPr marL="285750" indent="-285750" algn="just">
              <a:buFont typeface="Wingdings" panose="05000000000000000000" pitchFamily="2" charset="2"/>
              <a:buChar char="§"/>
            </a:pPr>
            <a:endParaRPr lang="pt-B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Deve ter conhecimento de normas nacionais e internacionais de transporte, segurança, saúde e meio ambiente</a:t>
            </a:r>
            <a:r>
              <a:rPr lang="pt-BR"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456216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2" name="Retângulo 1"/>
          <p:cNvSpPr/>
          <p:nvPr/>
        </p:nvSpPr>
        <p:spPr>
          <a:xfrm>
            <a:off x="952600" y="915566"/>
            <a:ext cx="7645863" cy="3416320"/>
          </a:xfrm>
          <a:prstGeom prst="rect">
            <a:avLst/>
          </a:prstGeom>
        </p:spPr>
        <p:txBody>
          <a:bodyPr wrap="square">
            <a:spAutoFit/>
          </a:bodyPr>
          <a:lstStyle/>
          <a:p>
            <a:pPr marL="285750" indent="-285750" algn="just">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Deve ter conhecimento de normas nacionais e internacionais de transporte, segurança, saúde e meio ambiente</a:t>
            </a:r>
            <a:r>
              <a:rPr lang="pt-BR"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endParaRPr lang="pt-B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t-BR" dirty="0">
                <a:latin typeface="Times New Roman" panose="02020603050405020304" pitchFamily="18" charset="0"/>
                <a:cs typeface="Times New Roman" panose="02020603050405020304" pitchFamily="18" charset="0"/>
              </a:rPr>
              <a:t>Deve comprovar conhecimento de leis e regulamentações do transporte </a:t>
            </a:r>
            <a:endParaRPr lang="pt-B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pt-B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Deve ter sido treinado e obtido aprovação no treinamento do curso de auditor líder no programa SASSMAQ realizado pela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endParaRPr lang="pt-B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Deve realizar pelo menos duas auditorias completas  do SASSMAQ por ano, para manter-se no quadro de auditores dos organismos certificadores. O não cumprimento desta regra o retira da relação de auditores homologados pela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 e o obriga a realizar novo curso de formação de auditores líderes.</a:t>
            </a:r>
            <a:endParaRPr lang="pt-BR" dirty="0">
              <a:latin typeface="Times New Roman" panose="02020603050405020304" pitchFamily="18" charset="0"/>
              <a:cs typeface="Times New Roman" panose="02020603050405020304" pitchFamily="18" charset="0"/>
            </a:endParaRPr>
          </a:p>
        </p:txBody>
      </p:sp>
      <p:sp>
        <p:nvSpPr>
          <p:cNvPr id="8" name="Retângulo 7"/>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Qualificação do Auditor </a:t>
            </a:r>
            <a:endParaRPr lang="pt-BR"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02987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8" name="Retângulo 7"/>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Do Auditor </a:t>
            </a:r>
            <a:endParaRPr lang="pt-BR" sz="3200" dirty="0">
              <a:solidFill>
                <a:schemeClr val="bg1"/>
              </a:solidFill>
              <a:latin typeface="Times New Roman" pitchFamily="18" charset="0"/>
              <a:cs typeface="Times New Roman" pitchFamily="18" charset="0"/>
            </a:endParaRPr>
          </a:p>
        </p:txBody>
      </p:sp>
      <p:sp>
        <p:nvSpPr>
          <p:cNvPr id="6" name="CaixaDeTexto 5"/>
          <p:cNvSpPr txBox="1"/>
          <p:nvPr/>
        </p:nvSpPr>
        <p:spPr>
          <a:xfrm>
            <a:off x="1435507" y="701960"/>
            <a:ext cx="7528981" cy="3970318"/>
          </a:xfrm>
          <a:prstGeom prst="rect">
            <a:avLst/>
          </a:prstGeom>
          <a:noFill/>
        </p:spPr>
        <p:txBody>
          <a:bodyPr wrap="square">
            <a:spAutoFit/>
          </a:bodyPr>
          <a:lstStyle/>
          <a:p>
            <a:pPr>
              <a:defRPr/>
            </a:pPr>
            <a:r>
              <a:rPr lang="pt-BR" b="0" dirty="0" smtClean="0">
                <a:latin typeface="Times New Roman" panose="02020603050405020304" pitchFamily="18" charset="0"/>
                <a:cs typeface="Times New Roman" panose="02020603050405020304" pitchFamily="18" charset="0"/>
              </a:rPr>
              <a:t>Os auditores dos organismos certificadoras são  orientados para as seguintes condutas:</a:t>
            </a:r>
          </a:p>
          <a:p>
            <a:pPr>
              <a:defRPr/>
            </a:pPr>
            <a:r>
              <a:rPr lang="pt-BR" b="0" dirty="0" smtClean="0">
                <a:latin typeface="Times New Roman" panose="02020603050405020304" pitchFamily="18" charset="0"/>
                <a:cs typeface="Times New Roman" panose="02020603050405020304" pitchFamily="18" charset="0"/>
              </a:rPr>
              <a:t> </a:t>
            </a:r>
            <a:endParaRPr lang="pt-BR" b="0" dirty="0">
              <a:latin typeface="Times New Roman" panose="02020603050405020304" pitchFamily="18" charset="0"/>
              <a:cs typeface="Times New Roman" panose="02020603050405020304" pitchFamily="18" charset="0"/>
            </a:endParaRPr>
          </a:p>
          <a:p>
            <a:pPr marL="457200" indent="-457200" algn="just">
              <a:buFont typeface="Wingdings" pitchFamily="2" charset="2"/>
              <a:buChar char="ü"/>
              <a:defRPr/>
            </a:pPr>
            <a:r>
              <a:rPr lang="pt-BR" b="0" dirty="0">
                <a:latin typeface="Times New Roman" panose="02020603050405020304" pitchFamily="18" charset="0"/>
                <a:cs typeface="Times New Roman" panose="02020603050405020304" pitchFamily="18" charset="0"/>
              </a:rPr>
              <a:t>O mais alto padrão ético;</a:t>
            </a:r>
          </a:p>
          <a:p>
            <a:pPr marL="457200" indent="-457200" algn="just">
              <a:buFont typeface="Wingdings" pitchFamily="2" charset="2"/>
              <a:buChar char="ü"/>
              <a:defRPr/>
            </a:pPr>
            <a:endParaRPr lang="pt-BR" b="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ü"/>
              <a:defRPr/>
            </a:pPr>
            <a:r>
              <a:rPr lang="pt-BR" b="0" dirty="0" smtClean="0">
                <a:latin typeface="Times New Roman" panose="02020603050405020304" pitchFamily="18" charset="0"/>
                <a:cs typeface="Times New Roman" panose="02020603050405020304" pitchFamily="18" charset="0"/>
              </a:rPr>
              <a:t>Confidencialidade </a:t>
            </a:r>
            <a:r>
              <a:rPr lang="pt-BR" b="0" dirty="0">
                <a:latin typeface="Times New Roman" panose="02020603050405020304" pitchFamily="18" charset="0"/>
                <a:cs typeface="Times New Roman" panose="02020603050405020304" pitchFamily="18" charset="0"/>
              </a:rPr>
              <a:t>sobre as informações da empresa;</a:t>
            </a:r>
          </a:p>
          <a:p>
            <a:pPr marL="457200" indent="-457200" algn="just">
              <a:buFont typeface="Wingdings" pitchFamily="2" charset="2"/>
              <a:buChar char="ü"/>
              <a:defRPr/>
            </a:pPr>
            <a:endParaRPr lang="pt-BR" b="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ü"/>
              <a:defRPr/>
            </a:pPr>
            <a:r>
              <a:rPr lang="pt-BR" b="0" dirty="0" smtClean="0">
                <a:latin typeface="Times New Roman" panose="02020603050405020304" pitchFamily="18" charset="0"/>
                <a:cs typeface="Times New Roman" panose="02020603050405020304" pitchFamily="18" charset="0"/>
              </a:rPr>
              <a:t>Durante </a:t>
            </a:r>
            <a:r>
              <a:rPr lang="pt-BR" b="0" dirty="0">
                <a:latin typeface="Times New Roman" panose="02020603050405020304" pitchFamily="18" charset="0"/>
                <a:cs typeface="Times New Roman" panose="02020603050405020304" pitchFamily="18" charset="0"/>
              </a:rPr>
              <a:t>a auditoria não interferir nas operações da empresa;</a:t>
            </a:r>
          </a:p>
          <a:p>
            <a:pPr marL="457200" indent="-457200" algn="just">
              <a:buFont typeface="Wingdings" pitchFamily="2" charset="2"/>
              <a:buChar char="ü"/>
              <a:defRPr/>
            </a:pPr>
            <a:endParaRPr lang="pt-BR" b="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ü"/>
              <a:defRPr/>
            </a:pPr>
            <a:r>
              <a:rPr lang="pt-BR" b="0" dirty="0" smtClean="0">
                <a:latin typeface="Times New Roman" panose="02020603050405020304" pitchFamily="18" charset="0"/>
                <a:cs typeface="Times New Roman" panose="02020603050405020304" pitchFamily="18" charset="0"/>
              </a:rPr>
              <a:t>Não </a:t>
            </a:r>
            <a:r>
              <a:rPr lang="pt-BR" b="0" dirty="0">
                <a:latin typeface="Times New Roman" panose="02020603050405020304" pitchFamily="18" charset="0"/>
                <a:cs typeface="Times New Roman" panose="02020603050405020304" pitchFamily="18" charset="0"/>
              </a:rPr>
              <a:t>decidir sobre questões não atendidas  ou pendências;</a:t>
            </a:r>
          </a:p>
          <a:p>
            <a:pPr marL="457200" indent="-457200" algn="just">
              <a:buFont typeface="Wingdings" pitchFamily="2" charset="2"/>
              <a:buChar char="ü"/>
              <a:defRPr/>
            </a:pPr>
            <a:endParaRPr lang="pt-BR" b="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ü"/>
              <a:defRPr/>
            </a:pPr>
            <a:r>
              <a:rPr lang="pt-BR" b="0" dirty="0" smtClean="0">
                <a:latin typeface="Times New Roman" panose="02020603050405020304" pitchFamily="18" charset="0"/>
                <a:cs typeface="Times New Roman" panose="02020603050405020304" pitchFamily="18" charset="0"/>
              </a:rPr>
              <a:t>Não </a:t>
            </a:r>
            <a:r>
              <a:rPr lang="pt-BR" b="0" dirty="0">
                <a:latin typeface="Times New Roman" panose="02020603050405020304" pitchFamily="18" charset="0"/>
                <a:cs typeface="Times New Roman" panose="02020603050405020304" pitchFamily="18" charset="0"/>
              </a:rPr>
              <a:t>operar equipamento, nem dar conselhos;</a:t>
            </a:r>
          </a:p>
          <a:p>
            <a:pPr marL="457200" indent="-457200" algn="just">
              <a:buFont typeface="Wingdings" pitchFamily="2" charset="2"/>
              <a:buChar char="ü"/>
              <a:defRPr/>
            </a:pPr>
            <a:endParaRPr lang="pt-BR" b="0" dirty="0" smtClean="0">
              <a:latin typeface="Times New Roman" panose="02020603050405020304" pitchFamily="18" charset="0"/>
              <a:cs typeface="Times New Roman" panose="02020603050405020304" pitchFamily="18" charset="0"/>
            </a:endParaRPr>
          </a:p>
          <a:p>
            <a:pPr marL="457200" indent="-457200" algn="just">
              <a:buFont typeface="Wingdings" pitchFamily="2" charset="2"/>
              <a:buChar char="ü"/>
              <a:defRPr/>
            </a:pPr>
            <a:r>
              <a:rPr lang="pt-BR" b="0" dirty="0" smtClean="0">
                <a:latin typeface="Times New Roman" panose="02020603050405020304" pitchFamily="18" charset="0"/>
                <a:cs typeface="Times New Roman" panose="02020603050405020304" pitchFamily="18" charset="0"/>
              </a:rPr>
              <a:t>Dar </a:t>
            </a:r>
            <a:r>
              <a:rPr lang="pt-BR" b="0" dirty="0">
                <a:latin typeface="Times New Roman" panose="02020603050405020304" pitchFamily="18" charset="0"/>
                <a:cs typeface="Times New Roman" panose="02020603050405020304" pitchFamily="18" charset="0"/>
              </a:rPr>
              <a:t>bons exemplos de atendimento as regras de segurança da empresa </a:t>
            </a:r>
            <a:r>
              <a:rPr lang="pt-BR" b="0" dirty="0" smtClean="0">
                <a:latin typeface="Times New Roman" panose="02020603050405020304" pitchFamily="18" charset="0"/>
                <a:cs typeface="Times New Roman" panose="02020603050405020304" pitchFamily="18" charset="0"/>
              </a:rPr>
              <a:t>.</a:t>
            </a:r>
            <a:endParaRPr lang="pt-BR" b="0" dirty="0">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139702"/>
            <a:ext cx="919282" cy="1386458"/>
          </a:xfrm>
          <a:prstGeom prst="rect">
            <a:avLst/>
          </a:prstGeom>
        </p:spPr>
      </p:pic>
    </p:spTree>
    <p:extLst>
      <p:ext uri="{BB962C8B-B14F-4D97-AF65-F5344CB8AC3E}">
        <p14:creationId xmlns:p14="http://schemas.microsoft.com/office/powerpoint/2010/main" val="137690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down)">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wipe(down)">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wipe(down)">
                                      <p:cBhvr>
                                        <p:cTn id="17" dur="500"/>
                                        <p:tgtEl>
                                          <p:spTgt spid="6">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0" end="10"/>
                                            </p:txEl>
                                          </p:spTgt>
                                        </p:tgtEl>
                                        <p:attrNameLst>
                                          <p:attrName>style.visibility</p:attrName>
                                        </p:attrNameLst>
                                      </p:cBhvr>
                                      <p:to>
                                        <p:strVal val="visible"/>
                                      </p:to>
                                    </p:set>
                                    <p:animEffect transition="in" filter="wipe(down)">
                                      <p:cBhvr>
                                        <p:cTn id="22" dur="500"/>
                                        <p:tgtEl>
                                          <p:spTgt spid="6">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animEffect transition="in" filter="wipe(down)">
                                      <p:cBhvr>
                                        <p:cTn id="2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Documentos do Processo </a:t>
            </a:r>
            <a:endParaRPr lang="pt-BR" sz="3200" dirty="0">
              <a:solidFill>
                <a:schemeClr val="bg1"/>
              </a:solidFill>
              <a:latin typeface="Times New Roman" pitchFamily="18" charset="0"/>
              <a:cs typeface="Times New Roman" pitchFamily="18" charset="0"/>
            </a:endParaRPr>
          </a:p>
        </p:txBody>
      </p:sp>
      <p:sp>
        <p:nvSpPr>
          <p:cNvPr id="3" name="CaixaDeTexto 2"/>
          <p:cNvSpPr txBox="1"/>
          <p:nvPr/>
        </p:nvSpPr>
        <p:spPr>
          <a:xfrm>
            <a:off x="899592" y="701960"/>
            <a:ext cx="7928454" cy="3970318"/>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O SASSMAQ, módulo transporte rodoviário consiste dos documentos que devem ser utilizados conjuntamente.</a:t>
            </a:r>
          </a:p>
          <a:p>
            <a:pPr algn="just"/>
            <a:endParaRPr lang="pt-BR" dirty="0" smtClean="0">
              <a:latin typeface="Times New Roman" panose="02020603050405020304" pitchFamily="18" charset="0"/>
              <a:cs typeface="Times New Roman" panose="02020603050405020304" pitchFamily="18" charset="0"/>
            </a:endParaRPr>
          </a:p>
          <a:p>
            <a:pPr marL="342900" indent="-342900" algn="just">
              <a:buAutoNum type="alphaLcParenR"/>
            </a:pPr>
            <a:r>
              <a:rPr lang="pt-BR" dirty="0" smtClean="0">
                <a:latin typeface="Times New Roman" panose="02020603050405020304" pitchFamily="18" charset="0"/>
                <a:cs typeface="Times New Roman" panose="02020603050405020304" pitchFamily="18" charset="0"/>
              </a:rPr>
              <a:t>O Perfil da empresa dever ser preenchido integralmente para cada unidade avaliada , definindo o escopo da avaliação e incluindo os anexos:</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Relação completa da frota alocada na unidade avaliada;</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Colaboradores próprios e contratados</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Licenças e registros</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Principais produtos transportados</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Atividades realizadas na unidade a ser avaliada</a:t>
            </a:r>
          </a:p>
          <a:p>
            <a:pPr marL="285750" indent="-285750" algn="just">
              <a:buFont typeface="Wingdings" panose="05000000000000000000" pitchFamily="2" charset="2"/>
              <a:buChar char="§"/>
            </a:pPr>
            <a:r>
              <a:rPr lang="pt-BR" dirty="0" smtClean="0">
                <a:latin typeface="Times New Roman" panose="02020603050405020304" pitchFamily="18" charset="0"/>
                <a:cs typeface="Times New Roman" panose="02020603050405020304" pitchFamily="18" charset="0"/>
              </a:rPr>
              <a:t>instalações</a:t>
            </a:r>
          </a:p>
          <a:p>
            <a:pPr algn="just"/>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Deve ser  preenchido em formulário na edição revisada e publicada no site da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 e  enviado ao organismo certificador de escolha do prestador do serviços. </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8054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Documentos do Processo </a:t>
            </a:r>
            <a:endParaRPr lang="pt-BR" sz="3200" dirty="0">
              <a:solidFill>
                <a:schemeClr val="bg1"/>
              </a:solidFill>
              <a:latin typeface="Times New Roman" pitchFamily="18" charset="0"/>
              <a:cs typeface="Times New Roman" pitchFamily="18" charset="0"/>
            </a:endParaRPr>
          </a:p>
        </p:txBody>
      </p:sp>
      <p:sp>
        <p:nvSpPr>
          <p:cNvPr id="6" name="CaixaDeTexto 5"/>
          <p:cNvSpPr txBox="1"/>
          <p:nvPr/>
        </p:nvSpPr>
        <p:spPr>
          <a:xfrm>
            <a:off x="1184542" y="843558"/>
            <a:ext cx="7635930" cy="3693319"/>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b)  o Guia onde são apresentadas informações gerais sobre a avaliação pelo programa SASSMAQ, com informações detalhadas para os auditores e empresas auditadas, explicando cada resposta esperada. </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O guia deve ser sempre utilizado em conjunto com o questionário, para que entenda corretamente a questão no contexto desta avaliação. As disposições gerais também devem ser consultadas permanentemente pelas partes envolvidas, para que o processo de avaliação e as regras que o regem, sejam de pleno conhecimento de todos.</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Nesta edição procurou-se elaborar um guia para cada questão, exceto quando a resposta tão evidente e direta que dispensa um guia. Cada guia esta colocado ao lado da questão, mesma linha em outra página.</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7435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Documentos do Processo </a:t>
            </a:r>
            <a:endParaRPr lang="pt-BR" sz="3200" dirty="0">
              <a:solidFill>
                <a:schemeClr val="bg1"/>
              </a:solidFill>
              <a:latin typeface="Times New Roman" pitchFamily="18" charset="0"/>
              <a:cs typeface="Times New Roman" pitchFamily="18" charset="0"/>
            </a:endParaRPr>
          </a:p>
        </p:txBody>
      </p:sp>
      <p:sp>
        <p:nvSpPr>
          <p:cNvPr id="6" name="CaixaDeTexto 5"/>
          <p:cNvSpPr txBox="1"/>
          <p:nvPr/>
        </p:nvSpPr>
        <p:spPr>
          <a:xfrm>
            <a:off x="899592" y="753964"/>
            <a:ext cx="8045748" cy="3970318"/>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c) o Questionário da avaliação, onde são apresentadas as questões,  tipo, categoria e caixas de resposta em SS MA Q ou NA e foi adicionada uma coluna para justificativas do auditor.</a:t>
            </a:r>
          </a:p>
          <a:p>
            <a:pPr algn="just"/>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Há nas colunas à esquerda, antes da questão os elementos dos programas SASSMAQ ( C ) central ou (</a:t>
            </a:r>
            <a:r>
              <a:rPr lang="pt-BR" dirty="0" err="1" smtClean="0">
                <a:latin typeface="Times New Roman" panose="02020603050405020304" pitchFamily="18" charset="0"/>
                <a:cs typeface="Times New Roman" panose="02020603050405020304" pitchFamily="18" charset="0"/>
              </a:rPr>
              <a:t>Ro</a:t>
            </a:r>
            <a:r>
              <a:rPr lang="pt-BR" dirty="0" smtClean="0">
                <a:latin typeface="Times New Roman" panose="02020603050405020304" pitchFamily="18" charset="0"/>
                <a:cs typeface="Times New Roman" panose="02020603050405020304" pitchFamily="18" charset="0"/>
              </a:rPr>
              <a:t>) específico  ou Atuação Responsável ( I ) indispensável ou ( C ) complementar.</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Em cada página de rodapé foram adicionadas o significado destas convenções, em cada caso.</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Quando uma questão for I ou C para o AR, a pontuação ou conformidade para o SASSMAQ, atende também ao AR. Quando para o AR for NA, mas para o SASSMAQ aplicável entende-se que a resposta é para o segundo.</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4785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Documentos do Processo </a:t>
            </a:r>
            <a:endParaRPr lang="pt-BR" sz="3200" dirty="0">
              <a:solidFill>
                <a:schemeClr val="bg1"/>
              </a:solidFill>
              <a:latin typeface="Times New Roman" pitchFamily="18" charset="0"/>
              <a:cs typeface="Times New Roman" pitchFamily="18" charset="0"/>
            </a:endParaRPr>
          </a:p>
        </p:txBody>
      </p:sp>
      <p:pic>
        <p:nvPicPr>
          <p:cNvPr id="172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77084"/>
            <a:ext cx="4392488" cy="384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20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1" y="2261260"/>
            <a:ext cx="3888431" cy="2262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467544" y="915566"/>
            <a:ext cx="3672408" cy="523220"/>
          </a:xfrm>
          <a:prstGeom prst="rect">
            <a:avLst/>
          </a:prstGeom>
          <a:noFill/>
        </p:spPr>
        <p:txBody>
          <a:bodyPr wrap="square" rtlCol="0">
            <a:spAutoFit/>
          </a:bodyPr>
          <a:lstStyle/>
          <a:p>
            <a:r>
              <a:rPr lang="pt-BR" sz="1400" i="1" dirty="0" smtClean="0">
                <a:latin typeface="Times New Roman" panose="02020603050405020304" pitchFamily="18" charset="0"/>
                <a:cs typeface="Times New Roman" panose="02020603050405020304" pitchFamily="18" charset="0"/>
              </a:rPr>
              <a:t>Apresentação do questionário e guia de avaliação</a:t>
            </a:r>
            <a:endParaRPr lang="pt-BR" sz="1400" i="1" dirty="0">
              <a:latin typeface="Times New Roman" panose="02020603050405020304" pitchFamily="18" charset="0"/>
              <a:cs typeface="Times New Roman" panose="02020603050405020304" pitchFamily="18" charset="0"/>
            </a:endParaRPr>
          </a:p>
        </p:txBody>
      </p:sp>
      <p:pic>
        <p:nvPicPr>
          <p:cNvPr id="1720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533900"/>
            <a:ext cx="4464496"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1467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sp>
        <p:nvSpPr>
          <p:cNvPr id="2" name="CaixaDeTexto 1"/>
          <p:cNvSpPr txBox="1"/>
          <p:nvPr/>
        </p:nvSpPr>
        <p:spPr>
          <a:xfrm>
            <a:off x="2506343" y="715790"/>
            <a:ext cx="6458145" cy="3416320"/>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Não são mais enviados com o Perfil para o órgão certificador, </a:t>
            </a: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devem ser apresentados ao auditor, durante a auditoria.</a:t>
            </a:r>
          </a:p>
          <a:p>
            <a:pPr algn="just"/>
            <a:r>
              <a:rPr lang="pt-BR" dirty="0" smtClean="0">
                <a:latin typeface="Times New Roman" panose="02020603050405020304" pitchFamily="18" charset="0"/>
                <a:cs typeface="Times New Roman" panose="02020603050405020304" pitchFamily="18" charset="0"/>
              </a:rPr>
              <a:t>São divididos em categorias como: </a:t>
            </a:r>
          </a:p>
          <a:p>
            <a:pPr algn="just"/>
            <a:endParaRPr lang="pt-BR" dirty="0" smtClean="0">
              <a:latin typeface="Times New Roman" panose="02020603050405020304" pitchFamily="18" charset="0"/>
              <a:cs typeface="Times New Roman" panose="02020603050405020304" pitchFamily="18" charset="0"/>
            </a:endParaRPr>
          </a:p>
          <a:p>
            <a:pPr algn="just"/>
            <a:r>
              <a:rPr lang="pt-BR" dirty="0" err="1" smtClean="0">
                <a:latin typeface="Times New Roman" panose="02020603050405020304" pitchFamily="18" charset="0"/>
                <a:cs typeface="Times New Roman" panose="02020603050405020304" pitchFamily="18" charset="0"/>
              </a:rPr>
              <a:t>IST´s</a:t>
            </a:r>
            <a:r>
              <a:rPr lang="pt-BR" dirty="0" smtClean="0">
                <a:latin typeface="Times New Roman" panose="02020603050405020304" pitchFamily="18" charset="0"/>
                <a:cs typeface="Times New Roman" panose="02020603050405020304" pitchFamily="18" charset="0"/>
              </a:rPr>
              <a:t> – indicadores de segurança do trabalho. Este indicador deve ser respondido por empresas parceiras e não parceiras do AR e têm caráter de mandatórios para todas. São 22 indicadores de desempenho em saúde e segurança.</a:t>
            </a:r>
          </a:p>
          <a:p>
            <a:pPr algn="just"/>
            <a:endParaRPr lang="pt-BR" dirty="0" smtClean="0">
              <a:latin typeface="Times New Roman" panose="02020603050405020304" pitchFamily="18" charset="0"/>
              <a:cs typeface="Times New Roman" panose="02020603050405020304" pitchFamily="18" charset="0"/>
            </a:endParaRPr>
          </a:p>
          <a:p>
            <a:pPr algn="just"/>
            <a:r>
              <a:rPr lang="pt-BR" dirty="0" err="1" smtClean="0">
                <a:latin typeface="Times New Roman" panose="02020603050405020304" pitchFamily="18" charset="0"/>
                <a:cs typeface="Times New Roman" panose="02020603050405020304" pitchFamily="18" charset="0"/>
              </a:rPr>
              <a:t>ISP´s</a:t>
            </a:r>
            <a:r>
              <a:rPr lang="pt-BR" dirty="0" smtClean="0">
                <a:latin typeface="Times New Roman" panose="02020603050405020304" pitchFamily="18" charset="0"/>
                <a:cs typeface="Times New Roman" panose="02020603050405020304" pitchFamily="18" charset="0"/>
              </a:rPr>
              <a:t> – indicadores de segurança de processos, Este indicador deve ser respondido exclusivamente por empresas parceiras do AR, em auditorias simples ou conjuntas e têm caráter industrial </a:t>
            </a: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23950"/>
            <a:ext cx="2306589" cy="1437557"/>
          </a:xfrm>
          <a:prstGeom prst="rect">
            <a:avLst/>
          </a:prstGeom>
        </p:spPr>
      </p:pic>
    </p:spTree>
    <p:extLst>
      <p:ext uri="{BB962C8B-B14F-4D97-AF65-F5344CB8AC3E}">
        <p14:creationId xmlns:p14="http://schemas.microsoft.com/office/powerpoint/2010/main" val="2786471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sp>
        <p:nvSpPr>
          <p:cNvPr id="2" name="CaixaDeTexto 1"/>
          <p:cNvSpPr txBox="1"/>
          <p:nvPr/>
        </p:nvSpPr>
        <p:spPr>
          <a:xfrm>
            <a:off x="1446362" y="771550"/>
            <a:ext cx="7479573" cy="3693319"/>
          </a:xfrm>
          <a:prstGeom prst="rect">
            <a:avLst/>
          </a:prstGeom>
          <a:noFill/>
        </p:spPr>
        <p:txBody>
          <a:bodyPr wrap="square" rtlCol="0">
            <a:spAutoFit/>
          </a:bodyPr>
          <a:lstStyle/>
          <a:p>
            <a:pPr algn="just"/>
            <a:r>
              <a:rPr lang="pt-BR" dirty="0" err="1" smtClean="0">
                <a:latin typeface="Times New Roman" panose="02020603050405020304" pitchFamily="18" charset="0"/>
                <a:cs typeface="Times New Roman" panose="02020603050405020304" pitchFamily="18" charset="0"/>
              </a:rPr>
              <a:t>ISTr´s</a:t>
            </a:r>
            <a:r>
              <a:rPr lang="pt-BR"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 indicadores de segurança de transportes, idem  </a:t>
            </a:r>
            <a:r>
              <a:rPr lang="pt-BR" dirty="0" err="1" smtClean="0">
                <a:latin typeface="Times New Roman" panose="02020603050405020304" pitchFamily="18" charset="0"/>
                <a:cs typeface="Times New Roman" panose="02020603050405020304" pitchFamily="18" charset="0"/>
              </a:rPr>
              <a:t>ISP´s</a:t>
            </a:r>
            <a:r>
              <a:rPr lang="pt-BR" dirty="0" smtClean="0">
                <a:latin typeface="Times New Roman" panose="02020603050405020304" pitchFamily="18" charset="0"/>
                <a:cs typeface="Times New Roman" panose="02020603050405020304" pitchFamily="18" charset="0"/>
              </a:rPr>
              <a:t>, são 06 indicadores.</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IS – indicador social – 01 indicador</a:t>
            </a:r>
          </a:p>
          <a:p>
            <a:pPr algn="just"/>
            <a:endParaRPr lang="pt-BR" dirty="0">
              <a:latin typeface="Times New Roman" panose="02020603050405020304" pitchFamily="18" charset="0"/>
              <a:cs typeface="Times New Roman" panose="02020603050405020304" pitchFamily="18" charset="0"/>
            </a:endParaRPr>
          </a:p>
          <a:p>
            <a:pPr algn="just"/>
            <a:r>
              <a:rPr lang="pt-BR" dirty="0" err="1" smtClean="0">
                <a:latin typeface="Times New Roman" panose="02020603050405020304" pitchFamily="18" charset="0"/>
                <a:cs typeface="Times New Roman" panose="02020603050405020304" pitchFamily="18" charset="0"/>
              </a:rPr>
              <a:t>IMA´s</a:t>
            </a:r>
            <a:r>
              <a:rPr lang="pt-BR" dirty="0" smtClean="0">
                <a:latin typeface="Times New Roman" panose="02020603050405020304" pitchFamily="18" charset="0"/>
                <a:cs typeface="Times New Roman" panose="02020603050405020304" pitchFamily="18" charset="0"/>
              </a:rPr>
              <a:t> – indicadores de meio ambiente , idem </a:t>
            </a:r>
            <a:r>
              <a:rPr lang="pt-BR" dirty="0" err="1" smtClean="0">
                <a:latin typeface="Times New Roman" panose="02020603050405020304" pitchFamily="18" charset="0"/>
                <a:cs typeface="Times New Roman" panose="02020603050405020304" pitchFamily="18" charset="0"/>
              </a:rPr>
              <a:t>IPS´s</a:t>
            </a:r>
            <a:r>
              <a:rPr lang="pt-BR" dirty="0" smtClean="0">
                <a:latin typeface="Times New Roman" panose="02020603050405020304" pitchFamily="18" charset="0"/>
                <a:cs typeface="Times New Roman" panose="02020603050405020304" pitchFamily="18" charset="0"/>
              </a:rPr>
              <a:t> são 13 indicadores.</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Se dentre os indicadores solicitados a empresa apresentar a planilha de indicadores e faltar algum do tipo IST, mandatório, a auditoria não pode ser completada, porque não há não aplicabilidade. Quando não houver a ocorrência o preenchimento da planilha deve ser “zero”, porém toda a série de dados do período deve ser apresentada ( 6 ou 12 meses).</a:t>
            </a:r>
          </a:p>
          <a:p>
            <a:pPr algn="just"/>
            <a:endParaRPr lang="pt-B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015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5" name="CaixaDeTexto 4"/>
          <p:cNvSpPr txBox="1"/>
          <p:nvPr/>
        </p:nvSpPr>
        <p:spPr>
          <a:xfrm>
            <a:off x="0" y="0"/>
            <a:ext cx="9144000" cy="1077218"/>
          </a:xfrm>
          <a:prstGeom prst="rect">
            <a:avLst/>
          </a:prstGeom>
          <a:solidFill>
            <a:schemeClr val="tx2">
              <a:lumMod val="60000"/>
              <a:lumOff val="40000"/>
            </a:schemeClr>
          </a:solidFill>
        </p:spPr>
        <p:txBody>
          <a:bodyPr wrap="square" rtlCol="0">
            <a:spAutoFit/>
          </a:bodyPr>
          <a:lstStyle/>
          <a:p>
            <a:pPr algn="ctr"/>
            <a:r>
              <a:rPr lang="pt-BR" sz="3200" dirty="0" smtClean="0">
                <a:solidFill>
                  <a:schemeClr val="bg1"/>
                </a:solidFill>
                <a:latin typeface="Times New Roman" panose="02020603050405020304" pitchFamily="18" charset="0"/>
                <a:cs typeface="Times New Roman" panose="02020603050405020304" pitchFamily="18" charset="0"/>
              </a:rPr>
              <a:t>SASSMAQ – Sistema de Avaliação em Saúde, Segurança, Meio Ambiente e Qualidade</a:t>
            </a: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6" name="Retângulo 5"/>
          <p:cNvSpPr/>
          <p:nvPr/>
        </p:nvSpPr>
        <p:spPr>
          <a:xfrm>
            <a:off x="2267744" y="1099716"/>
            <a:ext cx="6696744" cy="3416320"/>
          </a:xfrm>
          <a:prstGeom prst="rect">
            <a:avLst/>
          </a:prstGeom>
        </p:spPr>
        <p:txBody>
          <a:bodyPr wrap="square">
            <a:spAutoFit/>
          </a:bodyPr>
          <a:lstStyle/>
          <a:p>
            <a:pPr lvl="0"/>
            <a:r>
              <a:rPr lang="pt-BR" b="1" i="1" dirty="0" smtClean="0">
                <a:latin typeface="Times New Roman" panose="02020603050405020304" pitchFamily="18" charset="0"/>
                <a:cs typeface="Times New Roman" panose="02020603050405020304" pitchFamily="18" charset="0"/>
              </a:rPr>
              <a:t>Modulo de avaliação  SASSMAQ : Atendimento à Emergências</a:t>
            </a:r>
          </a:p>
          <a:p>
            <a:pPr lvl="0"/>
            <a:endParaRPr lang="pt-BR" dirty="0">
              <a:latin typeface="Times New Roman" panose="02020603050405020304" pitchFamily="18" charset="0"/>
              <a:cs typeface="Times New Roman" panose="02020603050405020304" pitchFamily="18" charset="0"/>
            </a:endParaRPr>
          </a:p>
          <a:p>
            <a:pPr lvl="0" algn="just"/>
            <a:r>
              <a:rPr lang="pt-BR" dirty="0" smtClean="0">
                <a:latin typeface="Times New Roman" panose="02020603050405020304" pitchFamily="18" charset="0"/>
                <a:cs typeface="Times New Roman" panose="02020603050405020304" pitchFamily="18" charset="0"/>
              </a:rPr>
              <a:t>É uma avaliação voltada para prestadores de serviços em atendimentos dentro e fora das instalações da empresa.  Este é um serviços associado à indústria, transportadores rodoviários e ferroviários, estações de limpeza , armazéns  e terminais de armazenamento de granéis líquidos, sólidos ou gasosos.</a:t>
            </a:r>
          </a:p>
          <a:p>
            <a:pPr lvl="0" algn="just"/>
            <a:r>
              <a:rPr lang="pt-BR" dirty="0" smtClean="0">
                <a:latin typeface="Times New Roman" panose="02020603050405020304" pitchFamily="18" charset="0"/>
                <a:cs typeface="Times New Roman" panose="02020603050405020304" pitchFamily="18" charset="0"/>
              </a:rPr>
              <a:t>É portanto um SASSMAQ relacionado a todos os outros, onde  os aspectos mais fortes da avaliação são : estrutura para tempo de resposta adequado, recursos para atendimento á vazamentos e acidentes em todos os modais , procedimento por produto envolvido no acidente e pessoal altamente preparado para as operações.</a:t>
            </a:r>
            <a:endParaRPr lang="pt-BR" dirty="0">
              <a:latin typeface="Times New Roman" panose="02020603050405020304" pitchFamily="18" charset="0"/>
              <a:cs typeface="Times New Roman" panose="02020603050405020304" pitchFamily="18" charset="0"/>
            </a:endParaRPr>
          </a:p>
        </p:txBody>
      </p:sp>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 y="3679294"/>
            <a:ext cx="2111236" cy="1463040"/>
          </a:xfrm>
          <a:prstGeom prst="rect">
            <a:avLst/>
          </a:prstGeom>
        </p:spPr>
      </p:pic>
      <p:pic>
        <p:nvPicPr>
          <p:cNvPr id="11" name="Image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77218"/>
            <a:ext cx="2111236" cy="1267683"/>
          </a:xfrm>
          <a:prstGeom prst="rect">
            <a:avLst/>
          </a:prstGeom>
        </p:spPr>
      </p:pic>
      <p:pic>
        <p:nvPicPr>
          <p:cNvPr id="12" name="Image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 y="2344901"/>
            <a:ext cx="2111236" cy="1334393"/>
          </a:xfrm>
          <a:prstGeom prst="rect">
            <a:avLst/>
          </a:prstGeom>
        </p:spPr>
      </p:pic>
    </p:spTree>
    <p:extLst>
      <p:ext uri="{BB962C8B-B14F-4D97-AF65-F5344CB8AC3E}">
        <p14:creationId xmlns:p14="http://schemas.microsoft.com/office/powerpoint/2010/main" val="30907562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1"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sp>
        <p:nvSpPr>
          <p:cNvPr id="2" name="CaixaDeTexto 1"/>
          <p:cNvSpPr txBox="1"/>
          <p:nvPr/>
        </p:nvSpPr>
        <p:spPr>
          <a:xfrm>
            <a:off x="971600" y="915566"/>
            <a:ext cx="7560840" cy="2862322"/>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Se dentre os indicadores solicitados a empresa apresentar a planilha de indicadores e faltar algum dos tipos ISP, </a:t>
            </a:r>
            <a:r>
              <a:rPr lang="pt-BR" dirty="0" err="1" smtClean="0">
                <a:latin typeface="Times New Roman" panose="02020603050405020304" pitchFamily="18" charset="0"/>
                <a:cs typeface="Times New Roman" panose="02020603050405020304" pitchFamily="18" charset="0"/>
              </a:rPr>
              <a:t>ISTr</a:t>
            </a:r>
            <a:r>
              <a:rPr lang="pt-BR" dirty="0" smtClean="0">
                <a:latin typeface="Times New Roman" panose="02020603050405020304" pitchFamily="18" charset="0"/>
                <a:cs typeface="Times New Roman" panose="02020603050405020304" pitchFamily="18" charset="0"/>
              </a:rPr>
              <a:t>, IS, IMA de caráter industrial, o auditor deve avaliar a aplicabilidade ou não do indicador àquela empresa. </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Se confirmar não aplicável para o indicador não apresentado, toda a questão 1.3.2, que contem 5 quesitos pode ser pontuada. Quando aplicável e não medido é bom lembrar que é melhor usar o recurso de prazo e suspender a emissão do certificado, do que obter não conformidade no item 1.3.2 ,  que deve atingir 85% nas reavaliações.</a:t>
            </a:r>
          </a:p>
          <a:p>
            <a:pPr algn="just"/>
            <a:endParaRPr lang="pt-B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7853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3" y="4672278"/>
            <a:ext cx="933021" cy="419236"/>
          </a:xfrm>
          <a:prstGeom prst="rect">
            <a:avLst/>
          </a:prstGeom>
        </p:spPr>
      </p:pic>
      <p:sp>
        <p:nvSpPr>
          <p:cNvPr id="7" name="Retângulo 6"/>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6896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90" y="560418"/>
            <a:ext cx="8052558" cy="411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4497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3" y="4672278"/>
            <a:ext cx="933021" cy="419236"/>
          </a:xfrm>
          <a:prstGeom prst="rect">
            <a:avLst/>
          </a:prstGeom>
        </p:spPr>
      </p:pic>
      <p:sp>
        <p:nvSpPr>
          <p:cNvPr id="7" name="Retângulo 6"/>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699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60418"/>
            <a:ext cx="7992888" cy="40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4106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3" y="4672278"/>
            <a:ext cx="933021" cy="419236"/>
          </a:xfrm>
          <a:prstGeom prst="rect">
            <a:avLst/>
          </a:prstGeom>
        </p:spPr>
      </p:pic>
      <p:sp>
        <p:nvSpPr>
          <p:cNvPr id="7" name="Retângulo 6"/>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765" y="559675"/>
            <a:ext cx="7920880" cy="411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1215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3" y="4672278"/>
            <a:ext cx="933021" cy="419236"/>
          </a:xfrm>
          <a:prstGeom prst="rect">
            <a:avLst/>
          </a:prstGeom>
        </p:spPr>
      </p:pic>
      <p:sp>
        <p:nvSpPr>
          <p:cNvPr id="7" name="Retângulo 6"/>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72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60418"/>
            <a:ext cx="8136904" cy="405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6222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3" y="4672278"/>
            <a:ext cx="933021" cy="419236"/>
          </a:xfrm>
          <a:prstGeom prst="rect">
            <a:avLst/>
          </a:prstGeom>
        </p:spPr>
      </p:pic>
      <p:sp>
        <p:nvSpPr>
          <p:cNvPr id="7" name="Retângulo 6"/>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73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60419"/>
            <a:ext cx="8064896" cy="411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1422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3" y="4672278"/>
            <a:ext cx="933021" cy="419236"/>
          </a:xfrm>
          <a:prstGeom prst="rect">
            <a:avLst/>
          </a:prstGeom>
        </p:spPr>
      </p:pic>
      <p:sp>
        <p:nvSpPr>
          <p:cNvPr id="7" name="Retângulo 6"/>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71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60419"/>
            <a:ext cx="7992888" cy="411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4364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74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91418"/>
            <a:ext cx="8064896" cy="4026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7762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75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91419"/>
            <a:ext cx="8064896" cy="402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0493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76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91419"/>
            <a:ext cx="8136904" cy="408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0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5" name="CaixaDeTexto 4"/>
          <p:cNvSpPr txBox="1"/>
          <p:nvPr/>
        </p:nvSpPr>
        <p:spPr>
          <a:xfrm>
            <a:off x="11972" y="0"/>
            <a:ext cx="9095515" cy="584775"/>
          </a:xfrm>
          <a:prstGeom prst="rect">
            <a:avLst/>
          </a:prstGeom>
          <a:solidFill>
            <a:schemeClr val="tx2">
              <a:lumMod val="60000"/>
              <a:lumOff val="40000"/>
            </a:schemeClr>
          </a:solidFill>
        </p:spPr>
        <p:txBody>
          <a:bodyPr wrap="square" rtlCol="0">
            <a:spAutoFit/>
          </a:bodyPr>
          <a:lstStyle/>
          <a:p>
            <a:r>
              <a:rPr lang="pt-BR" sz="3200" dirty="0" smtClean="0">
                <a:solidFill>
                  <a:schemeClr val="bg1"/>
                </a:solidFill>
                <a:latin typeface="Times New Roman" panose="02020603050405020304" pitchFamily="18" charset="0"/>
                <a:cs typeface="Times New Roman" panose="02020603050405020304" pitchFamily="18" charset="0"/>
              </a:rPr>
              <a:t>CDI-T : </a:t>
            </a:r>
            <a:r>
              <a:rPr lang="pt-BR" sz="3200" dirty="0" err="1" smtClean="0">
                <a:solidFill>
                  <a:schemeClr val="bg1"/>
                </a:solidFill>
                <a:latin typeface="Times New Roman" panose="02020603050405020304" pitchFamily="18" charset="0"/>
                <a:cs typeface="Times New Roman" panose="02020603050405020304" pitchFamily="18" charset="0"/>
              </a:rPr>
              <a:t>Chemical</a:t>
            </a:r>
            <a:r>
              <a:rPr lang="pt-BR" sz="3200" dirty="0" smtClean="0">
                <a:solidFill>
                  <a:schemeClr val="bg1"/>
                </a:solidFill>
                <a:latin typeface="Times New Roman" panose="02020603050405020304" pitchFamily="18" charset="0"/>
                <a:cs typeface="Times New Roman" panose="02020603050405020304" pitchFamily="18" charset="0"/>
              </a:rPr>
              <a:t> </a:t>
            </a:r>
            <a:r>
              <a:rPr lang="pt-BR" sz="3200" dirty="0" err="1" smtClean="0">
                <a:solidFill>
                  <a:schemeClr val="bg1"/>
                </a:solidFill>
                <a:latin typeface="Times New Roman" panose="02020603050405020304" pitchFamily="18" charset="0"/>
                <a:cs typeface="Times New Roman" panose="02020603050405020304" pitchFamily="18" charset="0"/>
              </a:rPr>
              <a:t>Distribution</a:t>
            </a:r>
            <a:r>
              <a:rPr lang="pt-BR" sz="3200" dirty="0" smtClean="0">
                <a:solidFill>
                  <a:schemeClr val="bg1"/>
                </a:solidFill>
                <a:latin typeface="Times New Roman" panose="02020603050405020304" pitchFamily="18" charset="0"/>
                <a:cs typeface="Times New Roman" panose="02020603050405020304" pitchFamily="18" charset="0"/>
              </a:rPr>
              <a:t> </a:t>
            </a:r>
            <a:r>
              <a:rPr lang="pt-BR" sz="3200" dirty="0" err="1" smtClean="0">
                <a:solidFill>
                  <a:schemeClr val="bg1"/>
                </a:solidFill>
                <a:latin typeface="Times New Roman" panose="02020603050405020304" pitchFamily="18" charset="0"/>
                <a:cs typeface="Times New Roman" panose="02020603050405020304" pitchFamily="18" charset="0"/>
              </a:rPr>
              <a:t>Institute</a:t>
            </a:r>
            <a:r>
              <a:rPr lang="pt-BR" sz="3200" dirty="0" smtClean="0">
                <a:solidFill>
                  <a:schemeClr val="bg1"/>
                </a:solidFill>
                <a:latin typeface="Times New Roman" panose="02020603050405020304" pitchFamily="18" charset="0"/>
                <a:cs typeface="Times New Roman" panose="02020603050405020304" pitchFamily="18" charset="0"/>
              </a:rPr>
              <a:t> - </a:t>
            </a:r>
            <a:r>
              <a:rPr lang="pt-BR" sz="3200" dirty="0" err="1" smtClean="0">
                <a:solidFill>
                  <a:schemeClr val="bg1"/>
                </a:solidFill>
                <a:latin typeface="Times New Roman" panose="02020603050405020304" pitchFamily="18" charset="0"/>
                <a:cs typeface="Times New Roman" panose="02020603050405020304" pitchFamily="18" charset="0"/>
              </a:rPr>
              <a:t>Terminals</a:t>
            </a:r>
            <a:r>
              <a:rPr lang="pt-BR" sz="3200" dirty="0" smtClean="0">
                <a:solidFill>
                  <a:schemeClr val="bg1"/>
                </a:solidFill>
                <a:latin typeface="Times New Roman" panose="02020603050405020304" pitchFamily="18" charset="0"/>
                <a:cs typeface="Times New Roman" panose="02020603050405020304" pitchFamily="18" charset="0"/>
              </a:rPr>
              <a:t>  </a:t>
            </a: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6" name="Espaço Reservado para Texto 1"/>
          <p:cNvSpPr txBox="1">
            <a:spLocks/>
          </p:cNvSpPr>
          <p:nvPr/>
        </p:nvSpPr>
        <p:spPr>
          <a:xfrm>
            <a:off x="2483768" y="646331"/>
            <a:ext cx="6480720" cy="39331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None/>
            </a:pPr>
            <a:r>
              <a:rPr lang="pt-BR" sz="1800" i="1" dirty="0" smtClean="0">
                <a:latin typeface="Times New Roman" panose="02020603050405020304" pitchFamily="18" charset="0"/>
                <a:cs typeface="Times New Roman" panose="02020603050405020304" pitchFamily="18" charset="0"/>
              </a:rPr>
              <a:t>O CDI-T </a:t>
            </a:r>
            <a:r>
              <a:rPr lang="pt-BR" sz="1800" dirty="0" smtClean="0">
                <a:latin typeface="Times New Roman" panose="02020603050405020304" pitchFamily="18" charset="0"/>
                <a:cs typeface="Times New Roman" panose="02020603050405020304" pitchFamily="18" charset="0"/>
              </a:rPr>
              <a:t>é um sistema de avaliação acreditado de âmbito internacional. Não é SASSMAQ,   é o sistema de avaliação desta categoria de prestação de serviços logísticos: terminais de granéis marítimos</a:t>
            </a: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O sistema tem 3 categorias de questões :</a:t>
            </a:r>
          </a:p>
          <a:p>
            <a:pPr algn="just" fontAlgn="auto">
              <a:spcAft>
                <a:spcPts val="0"/>
              </a:spcAft>
            </a:pPr>
            <a:r>
              <a:rPr lang="pt-BR" sz="1800" dirty="0" smtClean="0">
                <a:latin typeface="Times New Roman" panose="02020603050405020304" pitchFamily="18" charset="0"/>
                <a:cs typeface="Times New Roman" panose="02020603050405020304" pitchFamily="18" charset="0"/>
              </a:rPr>
              <a:t>TPQ – </a:t>
            </a:r>
            <a:r>
              <a:rPr lang="pt-BR" sz="1800" dirty="0" err="1" smtClean="0">
                <a:latin typeface="Times New Roman" panose="02020603050405020304" pitchFamily="18" charset="0"/>
                <a:cs typeface="Times New Roman" panose="02020603050405020304" pitchFamily="18" charset="0"/>
              </a:rPr>
              <a:t>Terminals</a:t>
            </a:r>
            <a:r>
              <a:rPr lang="pt-BR" sz="1800" dirty="0" smtClean="0">
                <a:latin typeface="Times New Roman" panose="02020603050405020304" pitchFamily="18" charset="0"/>
                <a:cs typeface="Times New Roman" panose="02020603050405020304" pitchFamily="18" charset="0"/>
              </a:rPr>
              <a:t> </a:t>
            </a:r>
            <a:r>
              <a:rPr lang="pt-BR" sz="1800" dirty="0" err="1" smtClean="0">
                <a:latin typeface="Times New Roman" panose="02020603050405020304" pitchFamily="18" charset="0"/>
                <a:cs typeface="Times New Roman" panose="02020603050405020304" pitchFamily="18" charset="0"/>
              </a:rPr>
              <a:t>Particulars</a:t>
            </a:r>
            <a:r>
              <a:rPr lang="pt-BR" sz="1800" dirty="0" smtClean="0">
                <a:latin typeface="Times New Roman" panose="02020603050405020304" pitchFamily="18" charset="0"/>
                <a:cs typeface="Times New Roman" panose="02020603050405020304" pitchFamily="18" charset="0"/>
              </a:rPr>
              <a:t> </a:t>
            </a:r>
            <a:r>
              <a:rPr lang="pt-BR" sz="1800" dirty="0" err="1" smtClean="0">
                <a:latin typeface="Times New Roman" panose="02020603050405020304" pitchFamily="18" charset="0"/>
                <a:cs typeface="Times New Roman" panose="02020603050405020304" pitchFamily="18" charset="0"/>
              </a:rPr>
              <a:t>Questions</a:t>
            </a:r>
            <a:r>
              <a:rPr lang="pt-BR" sz="1800" dirty="0" smtClean="0">
                <a:latin typeface="Times New Roman" panose="02020603050405020304" pitchFamily="18" charset="0"/>
                <a:cs typeface="Times New Roman" panose="02020603050405020304" pitchFamily="18" charset="0"/>
              </a:rPr>
              <a:t> – onde são definidas que requisitos são aplicáveis a estrutura do terminal e tipo de produtos que armazena;</a:t>
            </a:r>
          </a:p>
          <a:p>
            <a:pPr algn="just" fontAlgn="auto">
              <a:spcAft>
                <a:spcPts val="0"/>
              </a:spcAft>
            </a:pPr>
            <a:r>
              <a:rPr lang="pt-BR" sz="1800" dirty="0" smtClean="0">
                <a:latin typeface="Times New Roman" panose="02020603050405020304" pitchFamily="18" charset="0"/>
                <a:cs typeface="Times New Roman" panose="02020603050405020304" pitchFamily="18" charset="0"/>
              </a:rPr>
              <a:t>SI – Self </a:t>
            </a:r>
            <a:r>
              <a:rPr lang="pt-BR" sz="1800" dirty="0" err="1" smtClean="0">
                <a:latin typeface="Times New Roman" panose="02020603050405020304" pitchFamily="18" charset="0"/>
                <a:cs typeface="Times New Roman" panose="02020603050405020304" pitchFamily="18" charset="0"/>
              </a:rPr>
              <a:t>Inspection</a:t>
            </a:r>
            <a:r>
              <a:rPr lang="pt-BR" sz="1800" dirty="0" smtClean="0">
                <a:latin typeface="Times New Roman" panose="02020603050405020304" pitchFamily="18" charset="0"/>
                <a:cs typeface="Times New Roman" panose="02020603050405020304" pitchFamily="18" charset="0"/>
              </a:rPr>
              <a:t> </a:t>
            </a:r>
            <a:r>
              <a:rPr lang="pt-BR" sz="1800" dirty="0" err="1" smtClean="0">
                <a:latin typeface="Times New Roman" panose="02020603050405020304" pitchFamily="18" charset="0"/>
                <a:cs typeface="Times New Roman" panose="02020603050405020304" pitchFamily="18" charset="0"/>
              </a:rPr>
              <a:t>Question</a:t>
            </a:r>
            <a:r>
              <a:rPr lang="pt-BR" sz="1800" dirty="0" smtClean="0">
                <a:latin typeface="Times New Roman" panose="02020603050405020304" pitchFamily="18" charset="0"/>
                <a:cs typeface="Times New Roman" panose="02020603050405020304" pitchFamily="18" charset="0"/>
              </a:rPr>
              <a:t> : procedimentos e inspeção prévia feita pelo próprio terminal antes de solicitar acreditação por organismos certificadores;</a:t>
            </a:r>
          </a:p>
          <a:p>
            <a:pPr algn="just" fontAlgn="auto">
              <a:spcAft>
                <a:spcPts val="0"/>
              </a:spcAft>
            </a:pPr>
            <a:r>
              <a:rPr lang="pt-BR" sz="1800" dirty="0" smtClean="0">
                <a:latin typeface="Times New Roman" panose="02020603050405020304" pitchFamily="18" charset="0"/>
                <a:cs typeface="Times New Roman" panose="02020603050405020304" pitchFamily="18" charset="0"/>
              </a:rPr>
              <a:t>I – </a:t>
            </a:r>
            <a:r>
              <a:rPr lang="pt-BR" sz="1800" dirty="0" err="1" smtClean="0">
                <a:latin typeface="Times New Roman" panose="02020603050405020304" pitchFamily="18" charset="0"/>
                <a:cs typeface="Times New Roman" panose="02020603050405020304" pitchFamily="18" charset="0"/>
              </a:rPr>
              <a:t>Inspection</a:t>
            </a:r>
            <a:r>
              <a:rPr lang="pt-BR" sz="1800" dirty="0" smtClean="0">
                <a:latin typeface="Times New Roman" panose="02020603050405020304" pitchFamily="18" charset="0"/>
                <a:cs typeface="Times New Roman" panose="02020603050405020304" pitchFamily="18" charset="0"/>
              </a:rPr>
              <a:t> </a:t>
            </a:r>
            <a:r>
              <a:rPr lang="pt-BR" sz="1800" dirty="0" err="1" smtClean="0">
                <a:latin typeface="Times New Roman" panose="02020603050405020304" pitchFamily="18" charset="0"/>
                <a:cs typeface="Times New Roman" panose="02020603050405020304" pitchFamily="18" charset="0"/>
              </a:rPr>
              <a:t>questions</a:t>
            </a:r>
            <a:r>
              <a:rPr lang="pt-BR" sz="1800" dirty="0" smtClean="0">
                <a:latin typeface="Times New Roman" panose="02020603050405020304" pitchFamily="18" charset="0"/>
                <a:cs typeface="Times New Roman" panose="02020603050405020304" pitchFamily="18" charset="0"/>
              </a:rPr>
              <a:t> – aplicadas pelo inspetor externo com acreditação  internacional.</a:t>
            </a:r>
            <a:endParaRPr lang="pt-BR" sz="1800" dirty="0">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22887"/>
            <a:ext cx="2343397" cy="1709395"/>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29" y="2432282"/>
            <a:ext cx="2331423" cy="1789084"/>
          </a:xfrm>
          <a:prstGeom prst="rect">
            <a:avLst/>
          </a:prstGeom>
        </p:spPr>
      </p:pic>
    </p:spTree>
    <p:extLst>
      <p:ext uri="{BB962C8B-B14F-4D97-AF65-F5344CB8AC3E}">
        <p14:creationId xmlns:p14="http://schemas.microsoft.com/office/powerpoint/2010/main" val="129651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77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91419"/>
            <a:ext cx="8136904" cy="408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995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78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91419"/>
            <a:ext cx="8064896" cy="402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2312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79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91419"/>
            <a:ext cx="8064896" cy="408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5265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802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91419"/>
            <a:ext cx="8064896" cy="408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2432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6643"/>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Indicadores de desempenho  </a:t>
            </a:r>
            <a:endParaRPr lang="pt-BR" sz="3200" dirty="0">
              <a:solidFill>
                <a:schemeClr val="bg1"/>
              </a:solidFill>
              <a:latin typeface="Times New Roman" pitchFamily="18" charset="0"/>
              <a:cs typeface="Times New Roman" pitchFamily="18" charset="0"/>
            </a:endParaRPr>
          </a:p>
        </p:txBody>
      </p:sp>
      <p:pic>
        <p:nvPicPr>
          <p:cNvPr id="181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91417"/>
            <a:ext cx="8064896" cy="408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6296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6" name="Espaço Reservado para Texto 1"/>
          <p:cNvSpPr txBox="1">
            <a:spLocks/>
          </p:cNvSpPr>
          <p:nvPr/>
        </p:nvSpPr>
        <p:spPr>
          <a:xfrm>
            <a:off x="1259632" y="752952"/>
            <a:ext cx="7704856" cy="39730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Wingdings" panose="05000000000000000000" pitchFamily="2" charset="2"/>
              <a:buChar char="§"/>
            </a:pPr>
            <a:r>
              <a:rPr lang="pt-BR" sz="1800" dirty="0" smtClean="0">
                <a:solidFill>
                  <a:schemeClr val="tx2">
                    <a:lumMod val="50000"/>
                  </a:schemeClr>
                </a:solidFill>
                <a:latin typeface="Times New Roman" pitchFamily="18" charset="0"/>
                <a:cs typeface="Times New Roman" pitchFamily="18" charset="0"/>
              </a:rPr>
              <a:t>Escopo:  neste campo o transportador vai indicar que tipo de avaliação deseja contratar : </a:t>
            </a:r>
          </a:p>
          <a:p>
            <a:pPr marL="0" indent="0" algn="just" fontAlgn="auto">
              <a:spcAft>
                <a:spcPts val="0"/>
              </a:spcAft>
              <a:buNone/>
            </a:pPr>
            <a:r>
              <a:rPr lang="pt-BR" sz="1800" dirty="0" smtClean="0">
                <a:solidFill>
                  <a:schemeClr val="tx2">
                    <a:lumMod val="50000"/>
                  </a:schemeClr>
                </a:solidFill>
                <a:latin typeface="Times New Roman" pitchFamily="18" charset="0"/>
                <a:cs typeface="Times New Roman" pitchFamily="18" charset="0"/>
              </a:rPr>
              <a:t>- Transporte rodoviário de carga embalada, transporte estadual ou interestadual, nacional e /ou internacional, produtos perigosos e/ou não perigosos. </a:t>
            </a:r>
          </a:p>
          <a:p>
            <a:pPr marL="0" indent="0" algn="just" fontAlgn="auto">
              <a:spcAft>
                <a:spcPts val="0"/>
              </a:spcAft>
              <a:buNone/>
            </a:pPr>
            <a:r>
              <a:rPr lang="pt-BR" sz="1800" dirty="0" smtClean="0">
                <a:solidFill>
                  <a:schemeClr val="tx2">
                    <a:lumMod val="50000"/>
                  </a:schemeClr>
                </a:solidFill>
                <a:latin typeface="Times New Roman" pitchFamily="18" charset="0"/>
                <a:cs typeface="Times New Roman" pitchFamily="18" charset="0"/>
              </a:rPr>
              <a:t>- Transporte rodoviário de carga á granel, transporte estadual ou interestadual,  nacional e/ou internacional, produtos perigosos e/ou não perigosos, líquidos, sólidos, gasosos</a:t>
            </a:r>
          </a:p>
          <a:p>
            <a:pPr algn="just" fontAlgn="auto">
              <a:spcAft>
                <a:spcPts val="0"/>
              </a:spcAft>
              <a:buFont typeface="Wingdings" panose="05000000000000000000" pitchFamily="2" charset="2"/>
              <a:buChar char="§"/>
            </a:pPr>
            <a:endParaRPr lang="pt-BR" sz="1800" dirty="0" smtClean="0">
              <a:solidFill>
                <a:schemeClr val="tx2">
                  <a:lumMod val="50000"/>
                </a:schemeClr>
              </a:solidFill>
              <a:latin typeface="Times New Roman" pitchFamily="18" charset="0"/>
              <a:cs typeface="Times New Roman" pitchFamily="18" charset="0"/>
            </a:endParaRPr>
          </a:p>
          <a:p>
            <a:pPr algn="just" fontAlgn="auto">
              <a:spcAft>
                <a:spcPts val="0"/>
              </a:spcAft>
              <a:buFont typeface="Wingdings" panose="05000000000000000000" pitchFamily="2" charset="2"/>
              <a:buChar char="§"/>
            </a:pPr>
            <a:r>
              <a:rPr lang="pt-BR" sz="1800" dirty="0" smtClean="0">
                <a:solidFill>
                  <a:schemeClr val="tx2">
                    <a:lumMod val="50000"/>
                  </a:schemeClr>
                </a:solidFill>
                <a:latin typeface="Times New Roman" pitchFamily="18" charset="0"/>
                <a:cs typeface="Times New Roman" pitchFamily="18" charset="0"/>
              </a:rPr>
              <a:t>Planta a ser avaliada(s) : informar se  a  avaliação   ocorrerá  em  um  único local, liste todas as unidades  avaliadas e  data  da  avaliação : de  comum  acordo com a OC, que dimensionará o número de dias (  mínimo 2)</a:t>
            </a:r>
          </a:p>
          <a:p>
            <a:pPr fontAlgn="auto">
              <a:spcAft>
                <a:spcPts val="0"/>
              </a:spcAft>
            </a:pPr>
            <a:endParaRPr lang="pt-BR" sz="1800" dirty="0">
              <a:solidFill>
                <a:schemeClr val="tx2">
                  <a:lumMod val="50000"/>
                </a:schemeClr>
              </a:solidFill>
            </a:endParaRPr>
          </a:p>
        </p:txBody>
      </p:sp>
      <p:sp>
        <p:nvSpPr>
          <p:cNvPr id="7" name="Retângulo 6"/>
          <p:cNvSpPr/>
          <p:nvPr/>
        </p:nvSpPr>
        <p:spPr>
          <a:xfrm>
            <a:off x="0" y="-24358"/>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Preenchimento do Perfil </a:t>
            </a:r>
            <a:endParaRPr lang="pt-BR"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1100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6" name="Retângulo 5"/>
          <p:cNvSpPr/>
          <p:nvPr/>
        </p:nvSpPr>
        <p:spPr>
          <a:xfrm>
            <a:off x="2051720" y="830997"/>
            <a:ext cx="6696744" cy="3416320"/>
          </a:xfrm>
          <a:prstGeom prst="rect">
            <a:avLst/>
          </a:prstGeom>
        </p:spPr>
        <p:txBody>
          <a:bodyPr wrap="square">
            <a:spAutoFit/>
          </a:bodyPr>
          <a:lstStyle/>
          <a:p>
            <a:pPr marL="285750" indent="-285750" algn="just">
              <a:buFont typeface="Wingdings" panose="05000000000000000000" pitchFamily="2" charset="2"/>
              <a:buChar char="§"/>
            </a:pPr>
            <a:r>
              <a:rPr lang="pt-BR" dirty="0">
                <a:solidFill>
                  <a:schemeClr val="tx2">
                    <a:lumMod val="50000"/>
                  </a:schemeClr>
                </a:solidFill>
                <a:latin typeface="Times New Roman" pitchFamily="18" charset="0"/>
                <a:cs typeface="Times New Roman" pitchFamily="18" charset="0"/>
              </a:rPr>
              <a:t>Data da avaliação : de  comum acordo com a OC, que dimensionará o número de dias ( mínimo 2)</a:t>
            </a:r>
          </a:p>
          <a:p>
            <a:pPr marL="285750" indent="-285750" algn="just">
              <a:buFont typeface="Wingdings" panose="05000000000000000000" pitchFamily="2" charset="2"/>
              <a:buChar char="§"/>
            </a:pPr>
            <a:endParaRPr lang="pt-BR" dirty="0">
              <a:solidFill>
                <a:schemeClr val="tx2">
                  <a:lumMod val="50000"/>
                </a:schemeClr>
              </a:solidFill>
              <a:latin typeface="Times New Roman" pitchFamily="18" charset="0"/>
              <a:cs typeface="Times New Roman" pitchFamily="18" charset="0"/>
            </a:endParaRPr>
          </a:p>
          <a:p>
            <a:pPr marL="285750" indent="-285750" algn="just">
              <a:buFont typeface="Wingdings" panose="05000000000000000000" pitchFamily="2" charset="2"/>
              <a:buChar char="§"/>
            </a:pPr>
            <a:r>
              <a:rPr lang="pt-BR" dirty="0">
                <a:solidFill>
                  <a:schemeClr val="tx2">
                    <a:lumMod val="50000"/>
                  </a:schemeClr>
                </a:solidFill>
                <a:latin typeface="Times New Roman" pitchFamily="18" charset="0"/>
                <a:cs typeface="Times New Roman" pitchFamily="18" charset="0"/>
              </a:rPr>
              <a:t>2.1  Contatos principais : indique os nomes das pessoas responsáveis em cada planta avaliada, com numero de telefone e endereço eletrônico</a:t>
            </a:r>
          </a:p>
          <a:p>
            <a:pPr marL="285750" indent="-285750" algn="just">
              <a:buFont typeface="Wingdings" panose="05000000000000000000" pitchFamily="2" charset="2"/>
              <a:buChar char="§"/>
            </a:pPr>
            <a:endParaRPr lang="pt-BR" dirty="0">
              <a:solidFill>
                <a:schemeClr val="tx2">
                  <a:lumMod val="50000"/>
                </a:schemeClr>
              </a:solidFill>
              <a:latin typeface="Times New Roman" pitchFamily="18" charset="0"/>
              <a:cs typeface="Times New Roman" pitchFamily="18" charset="0"/>
            </a:endParaRPr>
          </a:p>
          <a:p>
            <a:pPr marL="285750" indent="-285750" algn="just">
              <a:buFont typeface="Wingdings" panose="05000000000000000000" pitchFamily="2" charset="2"/>
              <a:buChar char="§"/>
            </a:pPr>
            <a:r>
              <a:rPr lang="pt-BR" dirty="0">
                <a:solidFill>
                  <a:schemeClr val="tx2">
                    <a:lumMod val="50000"/>
                  </a:schemeClr>
                </a:solidFill>
                <a:latin typeface="Times New Roman" pitchFamily="18" charset="0"/>
                <a:cs typeface="Times New Roman" pitchFamily="18" charset="0"/>
              </a:rPr>
              <a:t>2.2 Certificação de garantia de Qualidade, Sistema de Gestão Ambiental e Pessoas</a:t>
            </a:r>
          </a:p>
          <a:p>
            <a:pPr algn="just"/>
            <a:endParaRPr lang="pt-BR" dirty="0">
              <a:solidFill>
                <a:schemeClr val="tx2">
                  <a:lumMod val="50000"/>
                </a:schemeClr>
              </a:solidFill>
              <a:latin typeface="Times New Roman" pitchFamily="18" charset="0"/>
              <a:cs typeface="Times New Roman" pitchFamily="18" charset="0"/>
            </a:endParaRPr>
          </a:p>
          <a:p>
            <a:pPr algn="just"/>
            <a:r>
              <a:rPr lang="pt-BR" dirty="0">
                <a:solidFill>
                  <a:schemeClr val="tx2">
                    <a:lumMod val="50000"/>
                  </a:schemeClr>
                </a:solidFill>
                <a:latin typeface="Times New Roman" pitchFamily="18" charset="0"/>
                <a:cs typeface="Times New Roman" pitchFamily="18" charset="0"/>
              </a:rPr>
              <a:t>Indique as certificações obtidas pelas plantas avaliadas e </a:t>
            </a:r>
            <a:r>
              <a:rPr lang="pt-BR" dirty="0" smtClean="0">
                <a:solidFill>
                  <a:schemeClr val="tx2">
                    <a:lumMod val="50000"/>
                  </a:schemeClr>
                </a:solidFill>
                <a:latin typeface="Times New Roman" pitchFamily="18" charset="0"/>
                <a:cs typeface="Times New Roman" pitchFamily="18" charset="0"/>
              </a:rPr>
              <a:t>escopo, se estiverem com certificado válido.</a:t>
            </a:r>
            <a:endParaRPr lang="pt-BR" dirty="0">
              <a:solidFill>
                <a:schemeClr val="tx2">
                  <a:lumMod val="50000"/>
                </a:schemeClr>
              </a:solidFill>
              <a:latin typeface="Times New Roman" pitchFamily="18" charset="0"/>
              <a:cs typeface="Times New Roman" pitchFamily="18" charset="0"/>
            </a:endParaRPr>
          </a:p>
        </p:txBody>
      </p:sp>
      <p:sp>
        <p:nvSpPr>
          <p:cNvPr id="7" name="Retângulo 6"/>
          <p:cNvSpPr/>
          <p:nvPr/>
        </p:nvSpPr>
        <p:spPr>
          <a:xfrm>
            <a:off x="0" y="-24358"/>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Preenchimento do Perfil </a:t>
            </a:r>
            <a:endParaRPr lang="pt-BR"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04455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6" name="Espaço Reservado para Texto 1"/>
          <p:cNvSpPr txBox="1">
            <a:spLocks/>
          </p:cNvSpPr>
          <p:nvPr/>
        </p:nvSpPr>
        <p:spPr>
          <a:xfrm>
            <a:off x="1835696" y="657047"/>
            <a:ext cx="6984776" cy="418902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pPr>
            <a:r>
              <a:rPr lang="pt-BR" sz="1800" dirty="0" smtClean="0">
                <a:solidFill>
                  <a:schemeClr val="tx2">
                    <a:lumMod val="50000"/>
                  </a:schemeClr>
                </a:solidFill>
                <a:latin typeface="Times New Roman" pitchFamily="18" charset="0"/>
                <a:cs typeface="Times New Roman" pitchFamily="18" charset="0"/>
              </a:rPr>
              <a:t>2.3 Instalações: Breve descritivo da planta, metragem, áreas de utilidades existentes  tais como : </a:t>
            </a:r>
          </a:p>
          <a:p>
            <a:pPr algn="just" fontAlgn="auto">
              <a:spcAft>
                <a:spcPts val="0"/>
              </a:spcAft>
            </a:pPr>
            <a:r>
              <a:rPr lang="pt-BR" sz="1800" dirty="0" smtClean="0">
                <a:solidFill>
                  <a:schemeClr val="tx2">
                    <a:lumMod val="50000"/>
                  </a:schemeClr>
                </a:solidFill>
                <a:latin typeface="Times New Roman" pitchFamily="18" charset="0"/>
                <a:cs typeface="Times New Roman" pitchFamily="18" charset="0"/>
              </a:rPr>
              <a:t>escritórios,</a:t>
            </a:r>
          </a:p>
          <a:p>
            <a:pPr algn="just" fontAlgn="auto">
              <a:spcAft>
                <a:spcPts val="0"/>
              </a:spcAft>
            </a:pPr>
            <a:r>
              <a:rPr lang="pt-BR" sz="1800" dirty="0" smtClean="0">
                <a:solidFill>
                  <a:schemeClr val="tx2">
                    <a:lumMod val="50000"/>
                  </a:schemeClr>
                </a:solidFill>
                <a:latin typeface="Times New Roman" pitchFamily="18" charset="0"/>
                <a:cs typeface="Times New Roman" pitchFamily="18" charset="0"/>
              </a:rPr>
              <a:t>terminal de cargas,</a:t>
            </a:r>
          </a:p>
          <a:p>
            <a:pPr algn="just" fontAlgn="auto">
              <a:spcAft>
                <a:spcPts val="0"/>
              </a:spcAft>
            </a:pPr>
            <a:r>
              <a:rPr lang="pt-BR" sz="1800" dirty="0" smtClean="0">
                <a:solidFill>
                  <a:schemeClr val="tx2">
                    <a:lumMod val="50000"/>
                  </a:schemeClr>
                </a:solidFill>
                <a:latin typeface="Times New Roman" pitchFamily="18" charset="0"/>
                <a:cs typeface="Times New Roman" pitchFamily="18" charset="0"/>
              </a:rPr>
              <a:t>oficinas de manutenção,</a:t>
            </a:r>
          </a:p>
          <a:p>
            <a:pPr algn="just" fontAlgn="auto">
              <a:spcAft>
                <a:spcPts val="0"/>
              </a:spcAft>
            </a:pPr>
            <a:r>
              <a:rPr lang="pt-BR" sz="1800" dirty="0" smtClean="0">
                <a:solidFill>
                  <a:schemeClr val="tx2">
                    <a:lumMod val="50000"/>
                  </a:schemeClr>
                </a:solidFill>
                <a:latin typeface="Times New Roman" pitchFamily="18" charset="0"/>
                <a:cs typeface="Times New Roman" pitchFamily="18" charset="0"/>
              </a:rPr>
              <a:t>posto de abastecimento,</a:t>
            </a:r>
          </a:p>
          <a:p>
            <a:pPr algn="just" fontAlgn="auto">
              <a:spcAft>
                <a:spcPts val="0"/>
              </a:spcAft>
            </a:pPr>
            <a:r>
              <a:rPr lang="pt-BR" sz="1800" dirty="0" smtClean="0">
                <a:solidFill>
                  <a:schemeClr val="tx2">
                    <a:lumMod val="50000"/>
                  </a:schemeClr>
                </a:solidFill>
                <a:latin typeface="Times New Roman" pitchFamily="18" charset="0"/>
                <a:cs typeface="Times New Roman" pitchFamily="18" charset="0"/>
              </a:rPr>
              <a:t>lavagem de equipamentos, </a:t>
            </a:r>
          </a:p>
          <a:p>
            <a:pPr algn="just" fontAlgn="auto">
              <a:spcAft>
                <a:spcPts val="0"/>
              </a:spcAft>
            </a:pPr>
            <a:r>
              <a:rPr lang="pt-BR" sz="1800" dirty="0" smtClean="0">
                <a:solidFill>
                  <a:schemeClr val="tx2">
                    <a:lumMod val="50000"/>
                  </a:schemeClr>
                </a:solidFill>
                <a:latin typeface="Times New Roman" pitchFamily="18" charset="0"/>
                <a:cs typeface="Times New Roman" pitchFamily="18" charset="0"/>
              </a:rPr>
              <a:t>armazenamento temporário</a:t>
            </a:r>
          </a:p>
          <a:p>
            <a:pPr marL="285750" indent="-285750" algn="just" fontAlgn="auto">
              <a:spcAft>
                <a:spcPts val="0"/>
              </a:spcAft>
              <a:buFont typeface="Wingdings" panose="05000000000000000000" pitchFamily="2" charset="2"/>
              <a:buChar char="§"/>
            </a:pPr>
            <a:r>
              <a:rPr lang="pt-BR" sz="1800" dirty="0" smtClean="0">
                <a:solidFill>
                  <a:schemeClr val="tx2">
                    <a:lumMod val="50000"/>
                  </a:schemeClr>
                </a:solidFill>
                <a:latin typeface="Times New Roman" pitchFamily="18" charset="0"/>
                <a:cs typeface="Times New Roman" pitchFamily="18" charset="0"/>
              </a:rPr>
              <a:t>2.4  Pessoal</a:t>
            </a:r>
          </a:p>
          <a:p>
            <a:pPr marL="0" indent="0" algn="just" fontAlgn="auto">
              <a:spcAft>
                <a:spcPts val="0"/>
              </a:spcAft>
              <a:buFont typeface="Arial" pitchFamily="34" charset="0"/>
              <a:buNone/>
            </a:pPr>
            <a:r>
              <a:rPr lang="pt-BR" sz="1800" dirty="0" smtClean="0">
                <a:solidFill>
                  <a:schemeClr val="tx2">
                    <a:lumMod val="50000"/>
                  </a:schemeClr>
                </a:solidFill>
                <a:latin typeface="Times New Roman" pitchFamily="18" charset="0"/>
                <a:cs typeface="Times New Roman" pitchFamily="18" charset="0"/>
              </a:rPr>
              <a:t>Informe o número total de funcionários , de motoristas autônomos e de motoristas autônomos com veículos próprios, de outros profissionais terceirizados</a:t>
            </a:r>
          </a:p>
          <a:p>
            <a:pPr algn="just" fontAlgn="auto">
              <a:spcAft>
                <a:spcPts val="0"/>
              </a:spcAft>
            </a:pPr>
            <a:endParaRPr lang="pt-BR" sz="1800" dirty="0" smtClean="0">
              <a:solidFill>
                <a:schemeClr val="tx2">
                  <a:lumMod val="50000"/>
                </a:schemeClr>
              </a:solidFill>
              <a:latin typeface="Times New Roman" pitchFamily="18" charset="0"/>
              <a:cs typeface="Times New Roman" pitchFamily="18" charset="0"/>
            </a:endParaRPr>
          </a:p>
          <a:p>
            <a:pPr algn="just" fontAlgn="auto">
              <a:spcAft>
                <a:spcPts val="0"/>
              </a:spcAft>
            </a:pPr>
            <a:endParaRPr lang="pt-BR" sz="1800" dirty="0">
              <a:solidFill>
                <a:schemeClr val="tx2">
                  <a:lumMod val="50000"/>
                </a:schemeClr>
              </a:solidFill>
              <a:latin typeface="Times New Roman" pitchFamily="18" charset="0"/>
              <a:cs typeface="Times New Roman" pitchFamily="18" charset="0"/>
            </a:endParaRPr>
          </a:p>
        </p:txBody>
      </p:sp>
      <p:sp>
        <p:nvSpPr>
          <p:cNvPr id="7" name="Retângulo 6"/>
          <p:cNvSpPr/>
          <p:nvPr/>
        </p:nvSpPr>
        <p:spPr>
          <a:xfrm>
            <a:off x="0" y="-24358"/>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Preenchimento do Perfil </a:t>
            </a:r>
            <a:endParaRPr lang="pt-BR"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390564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6" name="Retângulo 5"/>
          <p:cNvSpPr/>
          <p:nvPr/>
        </p:nvSpPr>
        <p:spPr>
          <a:xfrm>
            <a:off x="1691680" y="830996"/>
            <a:ext cx="7095922" cy="3693319"/>
          </a:xfrm>
          <a:prstGeom prst="rect">
            <a:avLst/>
          </a:prstGeom>
        </p:spPr>
        <p:txBody>
          <a:bodyPr wrap="square">
            <a:spAutoFit/>
          </a:bodyPr>
          <a:lstStyle/>
          <a:p>
            <a:pPr marL="285750" indent="-285750" algn="just" eaLnBrk="1" hangingPunct="1">
              <a:buFont typeface="Wingdings" panose="05000000000000000000" pitchFamily="2" charset="2"/>
              <a:buChar char="§"/>
            </a:pPr>
            <a:r>
              <a:rPr lang="pt-BR" dirty="0" smtClean="0">
                <a:solidFill>
                  <a:schemeClr val="tx2">
                    <a:lumMod val="50000"/>
                  </a:schemeClr>
                </a:solidFill>
                <a:latin typeface="Times New Roman" pitchFamily="18" charset="0"/>
                <a:cs typeface="Times New Roman" pitchFamily="18" charset="0"/>
              </a:rPr>
              <a:t>2.5  </a:t>
            </a:r>
            <a:r>
              <a:rPr lang="pt-BR" dirty="0">
                <a:solidFill>
                  <a:schemeClr val="tx2">
                    <a:lumMod val="50000"/>
                  </a:schemeClr>
                </a:solidFill>
                <a:latin typeface="Times New Roman" pitchFamily="18" charset="0"/>
                <a:cs typeface="Times New Roman" pitchFamily="18" charset="0"/>
              </a:rPr>
              <a:t>Subcontratações</a:t>
            </a:r>
          </a:p>
          <a:p>
            <a:pPr algn="just" eaLnBrk="1" hangingPunct="1"/>
            <a:r>
              <a:rPr lang="pt-BR" dirty="0">
                <a:solidFill>
                  <a:schemeClr val="tx2">
                    <a:lumMod val="50000"/>
                  </a:schemeClr>
                </a:solidFill>
                <a:latin typeface="Times New Roman" pitchFamily="18" charset="0"/>
                <a:cs typeface="Times New Roman" pitchFamily="18" charset="0"/>
              </a:rPr>
              <a:t>Indique o percentual da tonelagem total transportada por subcontratados para produtos </a:t>
            </a:r>
            <a:r>
              <a:rPr lang="pt-BR" dirty="0" smtClean="0">
                <a:solidFill>
                  <a:schemeClr val="tx2">
                    <a:lumMod val="50000"/>
                  </a:schemeClr>
                </a:solidFill>
                <a:latin typeface="Times New Roman" pitchFamily="18" charset="0"/>
                <a:cs typeface="Times New Roman" pitchFamily="18" charset="0"/>
              </a:rPr>
              <a:t>embalados </a:t>
            </a:r>
            <a:r>
              <a:rPr lang="pt-BR" dirty="0">
                <a:solidFill>
                  <a:schemeClr val="tx2">
                    <a:lumMod val="50000"/>
                  </a:schemeClr>
                </a:solidFill>
                <a:latin typeface="Times New Roman" pitchFamily="18" charset="0"/>
                <a:cs typeface="Times New Roman" pitchFamily="18" charset="0"/>
              </a:rPr>
              <a:t>e </a:t>
            </a:r>
            <a:r>
              <a:rPr lang="pt-BR" dirty="0" smtClean="0">
                <a:solidFill>
                  <a:schemeClr val="tx2">
                    <a:lumMod val="50000"/>
                  </a:schemeClr>
                </a:solidFill>
                <a:latin typeface="Times New Roman" pitchFamily="18" charset="0"/>
                <a:cs typeface="Times New Roman" pitchFamily="18" charset="0"/>
              </a:rPr>
              <a:t>granel e outros serviços subcontratados.</a:t>
            </a:r>
            <a:endParaRPr lang="pt-BR" dirty="0">
              <a:solidFill>
                <a:schemeClr val="tx2">
                  <a:lumMod val="50000"/>
                </a:schemeClr>
              </a:solidFill>
              <a:latin typeface="Times New Roman" pitchFamily="18" charset="0"/>
              <a:cs typeface="Times New Roman" pitchFamily="18" charset="0"/>
            </a:endParaRPr>
          </a:p>
          <a:p>
            <a:pPr marL="285750" indent="-285750" algn="just" eaLnBrk="1" hangingPunct="1">
              <a:buFont typeface="Wingdings" panose="05000000000000000000" pitchFamily="2" charset="2"/>
              <a:buChar char="§"/>
            </a:pPr>
            <a:endParaRPr lang="pt-BR" dirty="0">
              <a:solidFill>
                <a:schemeClr val="tx2">
                  <a:lumMod val="50000"/>
                </a:schemeClr>
              </a:solidFill>
              <a:latin typeface="Times New Roman" pitchFamily="18" charset="0"/>
              <a:cs typeface="Times New Roman" pitchFamily="18" charset="0"/>
            </a:endParaRPr>
          </a:p>
          <a:p>
            <a:pPr marL="285750" indent="-285750" algn="just" eaLnBrk="1" hangingPunct="1">
              <a:buFont typeface="Wingdings" panose="05000000000000000000" pitchFamily="2" charset="2"/>
              <a:buChar char="§"/>
            </a:pPr>
            <a:r>
              <a:rPr lang="pt-BR" dirty="0">
                <a:solidFill>
                  <a:schemeClr val="tx2">
                    <a:lumMod val="50000"/>
                  </a:schemeClr>
                </a:solidFill>
                <a:latin typeface="Times New Roman" pitchFamily="18" charset="0"/>
                <a:cs typeface="Times New Roman" pitchFamily="18" charset="0"/>
              </a:rPr>
              <a:t>2.6  Clientes</a:t>
            </a:r>
          </a:p>
          <a:p>
            <a:pPr algn="just" eaLnBrk="1" hangingPunct="1"/>
            <a:r>
              <a:rPr lang="pt-BR" dirty="0">
                <a:solidFill>
                  <a:schemeClr val="tx2">
                    <a:lumMod val="50000"/>
                  </a:schemeClr>
                </a:solidFill>
                <a:latin typeface="Times New Roman" pitchFamily="18" charset="0"/>
                <a:cs typeface="Times New Roman" pitchFamily="18" charset="0"/>
              </a:rPr>
              <a:t>Informe os principais clientes da empresa </a:t>
            </a:r>
            <a:r>
              <a:rPr lang="pt-BR" dirty="0" smtClean="0">
                <a:solidFill>
                  <a:schemeClr val="tx2">
                    <a:lumMod val="50000"/>
                  </a:schemeClr>
                </a:solidFill>
                <a:latin typeface="Times New Roman" pitchFamily="18" charset="0"/>
                <a:cs typeface="Times New Roman" pitchFamily="18" charset="0"/>
              </a:rPr>
              <a:t>avaliada, produtos, origem e destino.</a:t>
            </a:r>
          </a:p>
          <a:p>
            <a:pPr algn="just" eaLnBrk="1" hangingPunct="1"/>
            <a:endParaRPr lang="pt-BR" dirty="0">
              <a:solidFill>
                <a:schemeClr val="tx2">
                  <a:lumMod val="50000"/>
                </a:schemeClr>
              </a:solidFill>
              <a:latin typeface="Times New Roman" pitchFamily="18" charset="0"/>
              <a:cs typeface="Times New Roman" pitchFamily="18" charset="0"/>
            </a:endParaRPr>
          </a:p>
          <a:p>
            <a:pPr eaLnBrk="1" hangingPunct="1"/>
            <a:r>
              <a:rPr lang="pt-BR" dirty="0">
                <a:solidFill>
                  <a:schemeClr val="tx2">
                    <a:lumMod val="50000"/>
                  </a:schemeClr>
                </a:solidFill>
                <a:latin typeface="Times New Roman" pitchFamily="18" charset="0"/>
                <a:cs typeface="Times New Roman" pitchFamily="18" charset="0"/>
              </a:rPr>
              <a:t>2.7   Produtos Transportados</a:t>
            </a:r>
          </a:p>
          <a:p>
            <a:pPr algn="just" eaLnBrk="1" hangingPunct="1"/>
            <a:r>
              <a:rPr lang="pt-BR" dirty="0" smtClean="0">
                <a:solidFill>
                  <a:schemeClr val="tx2">
                    <a:lumMod val="50000"/>
                  </a:schemeClr>
                </a:solidFill>
                <a:latin typeface="Times New Roman" pitchFamily="18" charset="0"/>
                <a:cs typeface="Times New Roman" pitchFamily="18" charset="0"/>
              </a:rPr>
              <a:t>Informe  </a:t>
            </a:r>
            <a:r>
              <a:rPr lang="pt-BR" dirty="0">
                <a:solidFill>
                  <a:schemeClr val="tx2">
                    <a:lumMod val="50000"/>
                  </a:schemeClr>
                </a:solidFill>
                <a:latin typeface="Times New Roman" pitchFamily="18" charset="0"/>
                <a:cs typeface="Times New Roman" pitchFamily="18" charset="0"/>
              </a:rPr>
              <a:t>a tonelagem total de produtos químicos transportados por ano, nomes dos produtos,  classes de risco dos produtos transportados com regularidade, quantidades , origens, destinos mais frequentes.</a:t>
            </a:r>
          </a:p>
          <a:p>
            <a:pPr algn="just" eaLnBrk="1" hangingPunct="1"/>
            <a:endParaRPr lang="pt-BR" dirty="0">
              <a:solidFill>
                <a:schemeClr val="tx2">
                  <a:lumMod val="50000"/>
                </a:schemeClr>
              </a:solidFill>
              <a:latin typeface="Times New Roman" pitchFamily="18" charset="0"/>
              <a:cs typeface="Times New Roman" pitchFamily="18" charset="0"/>
            </a:endParaRPr>
          </a:p>
        </p:txBody>
      </p:sp>
      <p:sp>
        <p:nvSpPr>
          <p:cNvPr id="7" name="Retângulo 6"/>
          <p:cNvSpPr/>
          <p:nvPr/>
        </p:nvSpPr>
        <p:spPr>
          <a:xfrm>
            <a:off x="0" y="-24358"/>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Preenchimento do Perfil </a:t>
            </a:r>
            <a:endParaRPr lang="pt-BR"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9523954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6" name="Espaço Reservado para Texto 1"/>
          <p:cNvSpPr txBox="1">
            <a:spLocks/>
          </p:cNvSpPr>
          <p:nvPr/>
        </p:nvSpPr>
        <p:spPr>
          <a:xfrm>
            <a:off x="1043608" y="709216"/>
            <a:ext cx="7848872" cy="352839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Wingdings" panose="05000000000000000000" pitchFamily="2" charset="2"/>
              <a:buChar char="§"/>
              <a:defRPr/>
            </a:pPr>
            <a:r>
              <a:rPr lang="pt-BR" sz="1800" dirty="0" smtClean="0">
                <a:solidFill>
                  <a:schemeClr val="tx2">
                    <a:lumMod val="50000"/>
                  </a:schemeClr>
                </a:solidFill>
                <a:latin typeface="Times New Roman" pitchFamily="18" charset="0"/>
                <a:cs typeface="Times New Roman" pitchFamily="18" charset="0"/>
              </a:rPr>
              <a:t>2.8  Licenças Obrigatórias </a:t>
            </a:r>
          </a:p>
          <a:p>
            <a:pPr marL="0" indent="0" algn="just" fontAlgn="auto">
              <a:spcAft>
                <a:spcPts val="0"/>
              </a:spcAft>
              <a:buFont typeface="Arial" pitchFamily="34" charset="0"/>
              <a:buNone/>
              <a:defRPr/>
            </a:pPr>
            <a:r>
              <a:rPr lang="pt-BR" sz="1800" dirty="0" smtClean="0">
                <a:solidFill>
                  <a:schemeClr val="tx2">
                    <a:lumMod val="50000"/>
                  </a:schemeClr>
                </a:solidFill>
                <a:latin typeface="Times New Roman" pitchFamily="18" charset="0"/>
                <a:cs typeface="Times New Roman" pitchFamily="18" charset="0"/>
              </a:rPr>
              <a:t>Listar todas as licenças com seus respectivos vencimentos, incluir quando for o caso cópia e ou listar a correspondência de isenção ou dispensa de licença.</a:t>
            </a:r>
          </a:p>
          <a:p>
            <a:pPr marL="0" indent="0" algn="just" fontAlgn="auto">
              <a:spcAft>
                <a:spcPts val="0"/>
              </a:spcAft>
              <a:buFont typeface="Arial" pitchFamily="34" charset="0"/>
              <a:buNone/>
              <a:defRPr/>
            </a:pPr>
            <a:endParaRPr lang="pt-BR" sz="1800" dirty="0" smtClean="0">
              <a:solidFill>
                <a:schemeClr val="tx2">
                  <a:lumMod val="50000"/>
                </a:schemeClr>
              </a:solidFill>
              <a:latin typeface="Times New Roman" pitchFamily="18" charset="0"/>
              <a:cs typeface="Times New Roman" pitchFamily="18" charset="0"/>
            </a:endParaRPr>
          </a:p>
          <a:p>
            <a:pPr algn="just" fontAlgn="auto">
              <a:spcAft>
                <a:spcPts val="0"/>
              </a:spcAft>
              <a:buFont typeface="Wingdings" pitchFamily="2" charset="2"/>
              <a:buChar char="§"/>
              <a:defRPr/>
            </a:pPr>
            <a:r>
              <a:rPr lang="pt-BR" sz="1800" dirty="0" smtClean="0">
                <a:solidFill>
                  <a:schemeClr val="tx2">
                    <a:lumMod val="50000"/>
                  </a:schemeClr>
                </a:solidFill>
                <a:latin typeface="Times New Roman" pitchFamily="18" charset="0"/>
                <a:cs typeface="Times New Roman" pitchFamily="18" charset="0"/>
              </a:rPr>
              <a:t>Licença do órgão de meio ambiente IBAMA e </a:t>
            </a:r>
            <a:r>
              <a:rPr lang="pt-BR" sz="1800" dirty="0" err="1" smtClean="0">
                <a:solidFill>
                  <a:schemeClr val="tx2">
                    <a:lumMod val="50000"/>
                  </a:schemeClr>
                </a:solidFill>
                <a:latin typeface="Times New Roman" pitchFamily="18" charset="0"/>
                <a:cs typeface="Times New Roman" pitchFamily="18" charset="0"/>
              </a:rPr>
              <a:t>TCFA´s</a:t>
            </a:r>
            <a:r>
              <a:rPr lang="pt-BR" sz="1800" dirty="0" smtClean="0">
                <a:solidFill>
                  <a:schemeClr val="tx2">
                    <a:lumMod val="50000"/>
                  </a:schemeClr>
                </a:solidFill>
                <a:latin typeface="Times New Roman" pitchFamily="18" charset="0"/>
                <a:cs typeface="Times New Roman" pitchFamily="18" charset="0"/>
              </a:rPr>
              <a:t>;</a:t>
            </a:r>
          </a:p>
          <a:p>
            <a:pPr algn="just" fontAlgn="auto">
              <a:spcAft>
                <a:spcPts val="0"/>
              </a:spcAft>
              <a:buFont typeface="Wingdings" pitchFamily="2" charset="2"/>
              <a:buChar char="§"/>
              <a:defRPr/>
            </a:pPr>
            <a:r>
              <a:rPr lang="pt-BR" sz="1800" dirty="0" smtClean="0">
                <a:solidFill>
                  <a:schemeClr val="tx2">
                    <a:lumMod val="50000"/>
                  </a:schemeClr>
                </a:solidFill>
                <a:latin typeface="Times New Roman" pitchFamily="18" charset="0"/>
                <a:cs typeface="Times New Roman" pitchFamily="18" charset="0"/>
              </a:rPr>
              <a:t>Autorização ambiental de trânsito interestadual, quando transporte interestadual.</a:t>
            </a:r>
          </a:p>
          <a:p>
            <a:pPr algn="just" fontAlgn="auto">
              <a:spcAft>
                <a:spcPts val="0"/>
              </a:spcAft>
              <a:buFont typeface="Wingdings" pitchFamily="2" charset="2"/>
              <a:buChar char="§"/>
              <a:defRPr/>
            </a:pPr>
            <a:r>
              <a:rPr lang="pt-BR" sz="1800" dirty="0" smtClean="0">
                <a:solidFill>
                  <a:schemeClr val="tx2">
                    <a:lumMod val="50000"/>
                  </a:schemeClr>
                </a:solidFill>
                <a:latin typeface="Times New Roman" pitchFamily="18" charset="0"/>
                <a:cs typeface="Times New Roman" pitchFamily="18" charset="0"/>
              </a:rPr>
              <a:t>Licença do corpo de bombeiros</a:t>
            </a:r>
          </a:p>
          <a:p>
            <a:pPr algn="just" fontAlgn="auto">
              <a:spcAft>
                <a:spcPts val="0"/>
              </a:spcAft>
              <a:buFont typeface="Wingdings" pitchFamily="2" charset="2"/>
              <a:buChar char="§"/>
              <a:defRPr/>
            </a:pPr>
            <a:r>
              <a:rPr lang="pt-BR" sz="1800" dirty="0" smtClean="0">
                <a:solidFill>
                  <a:schemeClr val="tx2">
                    <a:lumMod val="50000"/>
                  </a:schemeClr>
                </a:solidFill>
                <a:latin typeface="Times New Roman" pitchFamily="18" charset="0"/>
                <a:cs typeface="Times New Roman" pitchFamily="18" charset="0"/>
              </a:rPr>
              <a:t>Licença do órgão de meio ambiente Estadual</a:t>
            </a:r>
          </a:p>
          <a:p>
            <a:pPr algn="just" fontAlgn="auto">
              <a:spcAft>
                <a:spcPts val="0"/>
              </a:spcAft>
              <a:buFont typeface="Wingdings" pitchFamily="2" charset="2"/>
              <a:buChar char="§"/>
              <a:defRPr/>
            </a:pPr>
            <a:r>
              <a:rPr lang="pt-BR" sz="1800" dirty="0" smtClean="0">
                <a:solidFill>
                  <a:schemeClr val="tx2">
                    <a:lumMod val="50000"/>
                  </a:schemeClr>
                </a:solidFill>
                <a:latin typeface="Times New Roman" pitchFamily="18" charset="0"/>
                <a:cs typeface="Times New Roman" pitchFamily="18" charset="0"/>
              </a:rPr>
              <a:t>Alvará da prefeitura</a:t>
            </a:r>
          </a:p>
          <a:p>
            <a:pPr algn="just" fontAlgn="auto">
              <a:spcAft>
                <a:spcPts val="0"/>
              </a:spcAft>
              <a:buFont typeface="Wingdings" pitchFamily="2" charset="2"/>
              <a:buChar char="§"/>
              <a:defRPr/>
            </a:pPr>
            <a:r>
              <a:rPr lang="pt-BR" sz="1800" dirty="0" smtClean="0">
                <a:solidFill>
                  <a:schemeClr val="tx2">
                    <a:lumMod val="50000"/>
                  </a:schemeClr>
                </a:solidFill>
                <a:latin typeface="Times New Roman" pitchFamily="18" charset="0"/>
                <a:cs typeface="Times New Roman" pitchFamily="18" charset="0"/>
              </a:rPr>
              <a:t>Outras, quando a empresa operar com produtos controlados.</a:t>
            </a:r>
            <a:endParaRPr lang="pt-BR" sz="1800" dirty="0">
              <a:solidFill>
                <a:schemeClr val="tx2">
                  <a:lumMod val="50000"/>
                </a:schemeClr>
              </a:solidFill>
              <a:latin typeface="Times New Roman" pitchFamily="18" charset="0"/>
              <a:cs typeface="Times New Roman" pitchFamily="18" charset="0"/>
            </a:endParaRPr>
          </a:p>
        </p:txBody>
      </p:sp>
      <p:sp>
        <p:nvSpPr>
          <p:cNvPr id="7" name="Retângulo 6"/>
          <p:cNvSpPr/>
          <p:nvPr/>
        </p:nvSpPr>
        <p:spPr>
          <a:xfrm>
            <a:off x="0" y="-24358"/>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Preenchimento do Perfil </a:t>
            </a:r>
            <a:endParaRPr lang="pt-BR"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57192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5" name="CaixaDeTexto 4"/>
          <p:cNvSpPr txBox="1"/>
          <p:nvPr/>
        </p:nvSpPr>
        <p:spPr>
          <a:xfrm>
            <a:off x="0" y="0"/>
            <a:ext cx="9144000" cy="523220"/>
          </a:xfrm>
          <a:prstGeom prst="rect">
            <a:avLst/>
          </a:prstGeom>
          <a:solidFill>
            <a:schemeClr val="tx2">
              <a:lumMod val="60000"/>
              <a:lumOff val="40000"/>
            </a:schemeClr>
          </a:solidFill>
        </p:spPr>
        <p:txBody>
          <a:bodyPr wrap="square" rtlCol="0">
            <a:spAutoFit/>
          </a:bodyPr>
          <a:lstStyle/>
          <a:p>
            <a:endParaRPr lang="pt-BR" sz="2800" dirty="0">
              <a:solidFill>
                <a:schemeClr val="bg1"/>
              </a:solidFill>
            </a:endParaRPr>
          </a:p>
        </p:txBody>
      </p:sp>
      <p:sp>
        <p:nvSpPr>
          <p:cNvPr id="6" name="Espaço Reservado para Texto 1"/>
          <p:cNvSpPr txBox="1">
            <a:spLocks/>
          </p:cNvSpPr>
          <p:nvPr/>
        </p:nvSpPr>
        <p:spPr>
          <a:xfrm>
            <a:off x="2915816" y="714210"/>
            <a:ext cx="6048672" cy="3585732"/>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None/>
            </a:pPr>
            <a:r>
              <a:rPr lang="pt-BR" sz="2100" b="1" i="1" dirty="0" smtClean="0">
                <a:latin typeface="+mj-lt"/>
                <a:cs typeface="Times New Roman" panose="02020603050405020304" pitchFamily="18" charset="0"/>
              </a:rPr>
              <a:t>O CDI-T possui membros associados em todo mundo, no Brasil os membros são:</a:t>
            </a:r>
          </a:p>
          <a:p>
            <a:pPr algn="just" fontAlgn="auto">
              <a:spcAft>
                <a:spcPts val="0"/>
              </a:spcAft>
            </a:pPr>
            <a:endParaRPr lang="pt-BR" sz="2100" dirty="0" smtClean="0">
              <a:latin typeface="+mj-lt"/>
              <a:cs typeface="Times New Roman" panose="02020603050405020304" pitchFamily="18" charset="0"/>
            </a:endParaRPr>
          </a:p>
          <a:p>
            <a:pPr algn="just" fontAlgn="auto">
              <a:spcAft>
                <a:spcPts val="0"/>
              </a:spcAft>
            </a:pPr>
            <a:r>
              <a:rPr lang="pt-BR" sz="2100" dirty="0" err="1" smtClean="0">
                <a:latin typeface="+mj-lt"/>
                <a:cs typeface="Times New Roman" panose="02020603050405020304" pitchFamily="18" charset="0"/>
              </a:rPr>
              <a:t>Adoni</a:t>
            </a:r>
            <a:r>
              <a:rPr lang="pt-BR" sz="2100" dirty="0" smtClean="0">
                <a:latin typeface="+mj-lt"/>
                <a:cs typeface="Times New Roman" panose="02020603050405020304" pitchFamily="18" charset="0"/>
              </a:rPr>
              <a:t> Química S A;</a:t>
            </a:r>
          </a:p>
          <a:p>
            <a:pPr algn="just" fontAlgn="auto">
              <a:spcAft>
                <a:spcPts val="0"/>
              </a:spcAft>
            </a:pPr>
            <a:r>
              <a:rPr lang="pt-BR" sz="2100" dirty="0" err="1" smtClean="0">
                <a:latin typeface="+mj-lt"/>
                <a:cs typeface="Times New Roman" panose="02020603050405020304" pitchFamily="18" charset="0"/>
              </a:rPr>
              <a:t>Ageo</a:t>
            </a:r>
            <a:r>
              <a:rPr lang="pt-BR" sz="2100" dirty="0" smtClean="0">
                <a:latin typeface="+mj-lt"/>
                <a:cs typeface="Times New Roman" panose="02020603050405020304" pitchFamily="18" charset="0"/>
              </a:rPr>
              <a:t> Terminais e Armazenagem;</a:t>
            </a:r>
          </a:p>
          <a:p>
            <a:pPr algn="just" fontAlgn="auto">
              <a:spcAft>
                <a:spcPts val="0"/>
              </a:spcAft>
            </a:pPr>
            <a:r>
              <a:rPr lang="pt-BR" sz="2100" dirty="0" smtClean="0">
                <a:latin typeface="+mj-lt"/>
                <a:cs typeface="Times New Roman" panose="02020603050405020304" pitchFamily="18" charset="0"/>
              </a:rPr>
              <a:t>Basf S A;</a:t>
            </a:r>
          </a:p>
          <a:p>
            <a:pPr algn="just" fontAlgn="auto">
              <a:spcAft>
                <a:spcPts val="0"/>
              </a:spcAft>
            </a:pPr>
            <a:r>
              <a:rPr lang="pt-BR" sz="2100" dirty="0" smtClean="0">
                <a:latin typeface="+mj-lt"/>
                <a:cs typeface="Times New Roman" panose="02020603050405020304" pitchFamily="18" charset="0"/>
              </a:rPr>
              <a:t>Braskem;</a:t>
            </a:r>
          </a:p>
          <a:p>
            <a:pPr algn="just" fontAlgn="auto">
              <a:spcAft>
                <a:spcPts val="0"/>
              </a:spcAft>
            </a:pPr>
            <a:r>
              <a:rPr lang="pt-BR" sz="2100" dirty="0" err="1" smtClean="0">
                <a:latin typeface="+mj-lt"/>
                <a:cs typeface="Times New Roman" panose="02020603050405020304" pitchFamily="18" charset="0"/>
              </a:rPr>
              <a:t>Cattalini</a:t>
            </a:r>
            <a:r>
              <a:rPr lang="pt-BR" sz="2100" dirty="0" smtClean="0">
                <a:latin typeface="+mj-lt"/>
                <a:cs typeface="Times New Roman" panose="02020603050405020304" pitchFamily="18" charset="0"/>
              </a:rPr>
              <a:t> Terminais Marítimos;</a:t>
            </a:r>
          </a:p>
          <a:p>
            <a:pPr algn="just" fontAlgn="auto">
              <a:spcAft>
                <a:spcPts val="0"/>
              </a:spcAft>
            </a:pPr>
            <a:r>
              <a:rPr lang="pt-BR" sz="2100" dirty="0" err="1" smtClean="0">
                <a:latin typeface="+mj-lt"/>
                <a:cs typeface="Times New Roman" panose="02020603050405020304" pitchFamily="18" charset="0"/>
              </a:rPr>
              <a:t>Cesari</a:t>
            </a:r>
            <a:r>
              <a:rPr lang="pt-BR" sz="2100" dirty="0" smtClean="0">
                <a:latin typeface="+mj-lt"/>
                <a:cs typeface="Times New Roman" panose="02020603050405020304" pitchFamily="18" charset="0"/>
              </a:rPr>
              <a:t> Multimodal;</a:t>
            </a:r>
          </a:p>
          <a:p>
            <a:pPr algn="just" fontAlgn="auto">
              <a:spcAft>
                <a:spcPts val="0"/>
              </a:spcAft>
            </a:pPr>
            <a:r>
              <a:rPr lang="pt-BR" sz="2100" dirty="0" err="1" smtClean="0">
                <a:latin typeface="+mj-lt"/>
                <a:cs typeface="Times New Roman" panose="02020603050405020304" pitchFamily="18" charset="0"/>
              </a:rPr>
              <a:t>Copape</a:t>
            </a:r>
            <a:r>
              <a:rPr lang="pt-BR" sz="2100" dirty="0" smtClean="0">
                <a:latin typeface="+mj-lt"/>
                <a:cs typeface="Times New Roman" panose="02020603050405020304" pitchFamily="18" charset="0"/>
              </a:rPr>
              <a:t> Terminais e Armazenagens Gerais;</a:t>
            </a:r>
          </a:p>
          <a:p>
            <a:pPr algn="just" fontAlgn="auto">
              <a:spcAft>
                <a:spcPts val="0"/>
              </a:spcAft>
            </a:pPr>
            <a:r>
              <a:rPr lang="pt-BR" sz="2100" dirty="0" err="1" smtClean="0">
                <a:latin typeface="+mj-lt"/>
                <a:cs typeface="Times New Roman" panose="02020603050405020304" pitchFamily="18" charset="0"/>
              </a:rPr>
              <a:t>Stolthaven</a:t>
            </a:r>
            <a:r>
              <a:rPr lang="pt-BR" sz="2100" dirty="0" smtClean="0">
                <a:latin typeface="+mj-lt"/>
                <a:cs typeface="Times New Roman" panose="02020603050405020304" pitchFamily="18" charset="0"/>
              </a:rPr>
              <a:t> Santos</a:t>
            </a:r>
          </a:p>
          <a:p>
            <a:pPr algn="just" fontAlgn="auto">
              <a:spcAft>
                <a:spcPts val="0"/>
              </a:spcAft>
            </a:pPr>
            <a:r>
              <a:rPr lang="pt-BR" sz="2100" dirty="0" smtClean="0">
                <a:latin typeface="+mj-lt"/>
                <a:cs typeface="Times New Roman" panose="02020603050405020304" pitchFamily="18" charset="0"/>
              </a:rPr>
              <a:t>União Terminais e Armazéns.</a:t>
            </a:r>
          </a:p>
          <a:p>
            <a:pPr algn="just" fontAlgn="auto">
              <a:spcAft>
                <a:spcPts val="0"/>
              </a:spcAft>
            </a:pPr>
            <a:endParaRPr lang="pt-BR" sz="2100" dirty="0">
              <a:latin typeface="+mj-lt"/>
              <a:cs typeface="Times New Roman" panose="02020603050405020304" pitchFamily="18" charset="0"/>
            </a:endParaRPr>
          </a:p>
          <a:p>
            <a:pPr algn="just" fontAlgn="auto">
              <a:spcAft>
                <a:spcPts val="0"/>
              </a:spcAft>
            </a:pPr>
            <a:endParaRPr lang="pt-BR" dirty="0" smtClean="0"/>
          </a:p>
          <a:p>
            <a:pPr algn="just" fontAlgn="auto">
              <a:spcAft>
                <a:spcPts val="0"/>
              </a:spcAft>
            </a:pPr>
            <a:endParaRPr lang="pt-BR" dirty="0" smtClean="0"/>
          </a:p>
          <a:p>
            <a:pPr algn="just" fontAlgn="auto">
              <a:spcAft>
                <a:spcPts val="0"/>
              </a:spcAft>
            </a:pPr>
            <a:endParaRPr lang="pt-BR" dirty="0"/>
          </a:p>
        </p:txBody>
      </p:sp>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63639"/>
            <a:ext cx="2699792" cy="2232248"/>
          </a:xfrm>
          <a:prstGeom prst="rect">
            <a:avLst/>
          </a:prstGeom>
        </p:spPr>
      </p:pic>
      <p:sp>
        <p:nvSpPr>
          <p:cNvPr id="8" name="CaixaDeTexto 7"/>
          <p:cNvSpPr txBox="1"/>
          <p:nvPr/>
        </p:nvSpPr>
        <p:spPr>
          <a:xfrm>
            <a:off x="11972" y="0"/>
            <a:ext cx="9095515" cy="584775"/>
          </a:xfrm>
          <a:prstGeom prst="rect">
            <a:avLst/>
          </a:prstGeom>
          <a:solidFill>
            <a:schemeClr val="tx2">
              <a:lumMod val="60000"/>
              <a:lumOff val="40000"/>
            </a:schemeClr>
          </a:solidFill>
        </p:spPr>
        <p:txBody>
          <a:bodyPr wrap="square" rtlCol="0">
            <a:spAutoFit/>
          </a:bodyPr>
          <a:lstStyle/>
          <a:p>
            <a:r>
              <a:rPr lang="pt-BR" sz="3200" dirty="0" smtClean="0">
                <a:solidFill>
                  <a:schemeClr val="bg1"/>
                </a:solidFill>
                <a:latin typeface="Times New Roman" panose="02020603050405020304" pitchFamily="18" charset="0"/>
                <a:cs typeface="Times New Roman" panose="02020603050405020304" pitchFamily="18" charset="0"/>
              </a:rPr>
              <a:t>CDI-T : </a:t>
            </a:r>
            <a:r>
              <a:rPr lang="pt-BR" sz="3200" dirty="0" err="1" smtClean="0">
                <a:solidFill>
                  <a:schemeClr val="bg1"/>
                </a:solidFill>
                <a:latin typeface="Times New Roman" panose="02020603050405020304" pitchFamily="18" charset="0"/>
                <a:cs typeface="Times New Roman" panose="02020603050405020304" pitchFamily="18" charset="0"/>
              </a:rPr>
              <a:t>Chemical</a:t>
            </a:r>
            <a:r>
              <a:rPr lang="pt-BR" sz="3200" dirty="0" smtClean="0">
                <a:solidFill>
                  <a:schemeClr val="bg1"/>
                </a:solidFill>
                <a:latin typeface="Times New Roman" panose="02020603050405020304" pitchFamily="18" charset="0"/>
                <a:cs typeface="Times New Roman" panose="02020603050405020304" pitchFamily="18" charset="0"/>
              </a:rPr>
              <a:t> </a:t>
            </a:r>
            <a:r>
              <a:rPr lang="pt-BR" sz="3200" dirty="0" err="1" smtClean="0">
                <a:solidFill>
                  <a:schemeClr val="bg1"/>
                </a:solidFill>
                <a:latin typeface="Times New Roman" panose="02020603050405020304" pitchFamily="18" charset="0"/>
                <a:cs typeface="Times New Roman" panose="02020603050405020304" pitchFamily="18" charset="0"/>
              </a:rPr>
              <a:t>Distribution</a:t>
            </a:r>
            <a:r>
              <a:rPr lang="pt-BR" sz="3200" dirty="0" smtClean="0">
                <a:solidFill>
                  <a:schemeClr val="bg1"/>
                </a:solidFill>
                <a:latin typeface="Times New Roman" panose="02020603050405020304" pitchFamily="18" charset="0"/>
                <a:cs typeface="Times New Roman" panose="02020603050405020304" pitchFamily="18" charset="0"/>
              </a:rPr>
              <a:t> </a:t>
            </a:r>
            <a:r>
              <a:rPr lang="pt-BR" sz="3200" dirty="0" err="1" smtClean="0">
                <a:solidFill>
                  <a:schemeClr val="bg1"/>
                </a:solidFill>
                <a:latin typeface="Times New Roman" panose="02020603050405020304" pitchFamily="18" charset="0"/>
                <a:cs typeface="Times New Roman" panose="02020603050405020304" pitchFamily="18" charset="0"/>
              </a:rPr>
              <a:t>Institute</a:t>
            </a:r>
            <a:r>
              <a:rPr lang="pt-BR" sz="3200" dirty="0" smtClean="0">
                <a:solidFill>
                  <a:schemeClr val="bg1"/>
                </a:solidFill>
                <a:latin typeface="Times New Roman" panose="02020603050405020304" pitchFamily="18" charset="0"/>
                <a:cs typeface="Times New Roman" panose="02020603050405020304" pitchFamily="18" charset="0"/>
              </a:rPr>
              <a:t> - </a:t>
            </a:r>
            <a:r>
              <a:rPr lang="pt-BR" sz="3200" dirty="0" err="1" smtClean="0">
                <a:solidFill>
                  <a:schemeClr val="bg1"/>
                </a:solidFill>
                <a:latin typeface="Times New Roman" panose="02020603050405020304" pitchFamily="18" charset="0"/>
                <a:cs typeface="Times New Roman" panose="02020603050405020304" pitchFamily="18" charset="0"/>
              </a:rPr>
              <a:t>Terminals</a:t>
            </a:r>
            <a:r>
              <a:rPr lang="pt-BR" sz="3200" dirty="0" smtClean="0">
                <a:solidFill>
                  <a:schemeClr val="bg1"/>
                </a:solidFill>
                <a:latin typeface="Times New Roman" panose="02020603050405020304" pitchFamily="18" charset="0"/>
                <a:cs typeface="Times New Roman" panose="02020603050405020304" pitchFamily="18" charset="0"/>
              </a:rPr>
              <a:t>  </a:t>
            </a:r>
            <a:endParaRPr lang="pt-B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9033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6" name="Retângulo 5"/>
          <p:cNvSpPr/>
          <p:nvPr/>
        </p:nvSpPr>
        <p:spPr>
          <a:xfrm>
            <a:off x="1475656" y="747261"/>
            <a:ext cx="6872214" cy="3416320"/>
          </a:xfrm>
          <a:prstGeom prst="rect">
            <a:avLst/>
          </a:prstGeom>
        </p:spPr>
        <p:txBody>
          <a:bodyPr wrap="square">
            <a:spAutoFit/>
          </a:bodyPr>
          <a:lstStyle/>
          <a:p>
            <a:r>
              <a:rPr lang="pt-BR" dirty="0" smtClean="0">
                <a:solidFill>
                  <a:schemeClr val="tx2">
                    <a:lumMod val="50000"/>
                  </a:schemeClr>
                </a:solidFill>
                <a:latin typeface="Times New Roman" pitchFamily="18" charset="0"/>
                <a:cs typeface="Times New Roman" pitchFamily="18" charset="0"/>
              </a:rPr>
              <a:t>2.9 Controle de idade da frota.</a:t>
            </a:r>
          </a:p>
          <a:p>
            <a:r>
              <a:rPr lang="pt-BR" dirty="0" smtClean="0">
                <a:solidFill>
                  <a:schemeClr val="tx2">
                    <a:lumMod val="50000"/>
                  </a:schemeClr>
                </a:solidFill>
                <a:latin typeface="Times New Roman" pitchFamily="18" charset="0"/>
                <a:cs typeface="Times New Roman" pitchFamily="18" charset="0"/>
              </a:rPr>
              <a:t>  </a:t>
            </a:r>
          </a:p>
          <a:p>
            <a:pPr algn="just"/>
            <a:r>
              <a:rPr lang="pt-BR" dirty="0" smtClean="0">
                <a:latin typeface="Times New Roman" panose="02020603050405020304" pitchFamily="18" charset="0"/>
                <a:cs typeface="Times New Roman" panose="02020603050405020304" pitchFamily="18" charset="0"/>
              </a:rPr>
              <a:t>O </a:t>
            </a:r>
            <a:r>
              <a:rPr lang="pt-BR" dirty="0">
                <a:latin typeface="Times New Roman" panose="02020603050405020304" pitchFamily="18" charset="0"/>
                <a:cs typeface="Times New Roman" panose="02020603050405020304" pitchFamily="18" charset="0"/>
              </a:rPr>
              <a:t>prestador de serviços deve apresentar relação completa da composição de sua frota própria, agregados e terceiros, (incluindo, veículos e equipamentos), especificando a destinação (tipo de uso no transporte</a:t>
            </a:r>
            <a:r>
              <a:rPr lang="pt-BR" dirty="0" smtClean="0">
                <a:latin typeface="Times New Roman" panose="02020603050405020304" pitchFamily="18" charset="0"/>
                <a:cs typeface="Times New Roman" panose="02020603050405020304" pitchFamily="18" charset="0"/>
              </a:rPr>
              <a:t>).</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Cavalo-mecânico ou </a:t>
            </a:r>
            <a:r>
              <a:rPr lang="pt-BR" dirty="0" err="1">
                <a:latin typeface="Times New Roman" panose="02020603050405020304" pitchFamily="18" charset="0"/>
                <a:cs typeface="Times New Roman" panose="02020603050405020304" pitchFamily="18" charset="0"/>
              </a:rPr>
              <a:t>truck</a:t>
            </a:r>
            <a:r>
              <a:rPr lang="pt-BR" dirty="0">
                <a:latin typeface="Times New Roman" panose="02020603050405020304" pitchFamily="18" charset="0"/>
                <a:cs typeface="Times New Roman" panose="02020603050405020304" pitchFamily="18" charset="0"/>
              </a:rPr>
              <a:t> – carga a granel – idade média de 7 anos.</a:t>
            </a:r>
          </a:p>
          <a:p>
            <a:pPr algn="just"/>
            <a:r>
              <a:rPr lang="pt-BR" dirty="0">
                <a:latin typeface="Times New Roman" panose="02020603050405020304" pitchFamily="18" charset="0"/>
                <a:cs typeface="Times New Roman" panose="02020603050405020304" pitchFamily="18" charset="0"/>
              </a:rPr>
              <a:t>• Cavalo-mecânico ou </a:t>
            </a:r>
            <a:r>
              <a:rPr lang="pt-BR" dirty="0" err="1">
                <a:latin typeface="Times New Roman" panose="02020603050405020304" pitchFamily="18" charset="0"/>
                <a:cs typeface="Times New Roman" panose="02020603050405020304" pitchFamily="18" charset="0"/>
              </a:rPr>
              <a:t>truck</a:t>
            </a:r>
            <a:r>
              <a:rPr lang="pt-BR" dirty="0">
                <a:latin typeface="Times New Roman" panose="02020603050405020304" pitchFamily="18" charset="0"/>
                <a:cs typeface="Times New Roman" panose="02020603050405020304" pitchFamily="18" charset="0"/>
              </a:rPr>
              <a:t> – carga embalada – idade média de 10 anos.</a:t>
            </a:r>
          </a:p>
          <a:p>
            <a:pPr algn="just"/>
            <a:endParaRPr lang="pt-BR" dirty="0" smtClean="0">
              <a:latin typeface="Times New Roman" panose="02020603050405020304" pitchFamily="18" charset="0"/>
              <a:cs typeface="Times New Roman" panose="02020603050405020304" pitchFamily="18" charset="0"/>
            </a:endParaRPr>
          </a:p>
          <a:p>
            <a:pPr algn="just"/>
            <a:r>
              <a:rPr lang="pt-BR" dirty="0" err="1" smtClean="0">
                <a:latin typeface="Times New Roman" panose="02020603050405020304" pitchFamily="18" charset="0"/>
                <a:cs typeface="Times New Roman" panose="02020603050405020304" pitchFamily="18" charset="0"/>
              </a:rPr>
              <a:t>Obs</a:t>
            </a:r>
            <a:r>
              <a:rPr lang="pt-BR" dirty="0">
                <a:latin typeface="Times New Roman" panose="02020603050405020304" pitchFamily="18" charset="0"/>
                <a:cs typeface="Times New Roman" panose="02020603050405020304" pitchFamily="18" charset="0"/>
              </a:rPr>
              <a:t>: Fica a critério do contratante em determinar a idade da frota requerida para o seu transporte.</a:t>
            </a:r>
          </a:p>
          <a:p>
            <a:r>
              <a:rPr lang="pt-BR" dirty="0"/>
              <a:t>  </a:t>
            </a:r>
          </a:p>
        </p:txBody>
      </p:sp>
      <p:sp>
        <p:nvSpPr>
          <p:cNvPr id="7" name="Retângulo 6"/>
          <p:cNvSpPr/>
          <p:nvPr/>
        </p:nvSpPr>
        <p:spPr>
          <a:xfrm>
            <a:off x="0" y="-24358"/>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Disposições  gerais – Preenchimento do Perfil </a:t>
            </a:r>
            <a:endParaRPr lang="pt-BR"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335091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2"/>
            <a:ext cx="933021" cy="558981"/>
          </a:xfrm>
          <a:prstGeom prst="rect">
            <a:avLst/>
          </a:prstGeom>
        </p:spPr>
      </p:pic>
      <p:sp>
        <p:nvSpPr>
          <p:cNvPr id="6" name="Retângulo 5"/>
          <p:cNvSpPr/>
          <p:nvPr/>
        </p:nvSpPr>
        <p:spPr>
          <a:xfrm>
            <a:off x="0" y="-24358"/>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Áreas de Avaliação </a:t>
            </a:r>
            <a:endParaRPr lang="pt-BR" sz="3200" dirty="0">
              <a:solidFill>
                <a:schemeClr val="bg1"/>
              </a:solidFill>
              <a:latin typeface="Times New Roman" pitchFamily="18" charset="0"/>
              <a:cs typeface="Times New Roman" pitchFamily="18" charset="0"/>
            </a:endParaRPr>
          </a:p>
        </p:txBody>
      </p:sp>
      <p:graphicFrame>
        <p:nvGraphicFramePr>
          <p:cNvPr id="9" name="Diagrama 8"/>
          <p:cNvGraphicFramePr/>
          <p:nvPr>
            <p:extLst>
              <p:ext uri="{D42A27DB-BD31-4B8C-83A1-F6EECF244321}">
                <p14:modId xmlns:p14="http://schemas.microsoft.com/office/powerpoint/2010/main" val="1496318560"/>
              </p:ext>
            </p:extLst>
          </p:nvPr>
        </p:nvGraphicFramePr>
        <p:xfrm>
          <a:off x="1184541" y="812006"/>
          <a:ext cx="5115651"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39089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4618272"/>
            <a:ext cx="2664296" cy="518058"/>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4672278"/>
            <a:ext cx="933021" cy="419236"/>
          </a:xfrm>
          <a:prstGeom prst="rect">
            <a:avLst/>
          </a:prstGeom>
        </p:spPr>
      </p:pic>
      <p:sp>
        <p:nvSpPr>
          <p:cNvPr id="7" name="Retângulo 6"/>
          <p:cNvSpPr/>
          <p:nvPr/>
        </p:nvSpPr>
        <p:spPr>
          <a:xfrm>
            <a:off x="0" y="0"/>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a:t>
            </a:r>
            <a:endParaRPr lang="pt-BR" sz="3200" dirty="0">
              <a:solidFill>
                <a:schemeClr val="bg1"/>
              </a:solidFill>
              <a:latin typeface="Times New Roman" pitchFamily="18" charset="0"/>
              <a:cs typeface="Times New Roman" pitchFamily="18" charset="0"/>
            </a:endParaRPr>
          </a:p>
        </p:txBody>
      </p:sp>
      <p:sp>
        <p:nvSpPr>
          <p:cNvPr id="6" name="Espaço Reservado para Texto 1"/>
          <p:cNvSpPr txBox="1">
            <a:spLocks/>
          </p:cNvSpPr>
          <p:nvPr/>
        </p:nvSpPr>
        <p:spPr>
          <a:xfrm>
            <a:off x="2016324" y="584774"/>
            <a:ext cx="6768752" cy="40334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Áreas de avaliação :</a:t>
            </a:r>
          </a:p>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1. Gerenciamento</a:t>
            </a: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       Nesta área os requisitos do sistema de avaliação serão voltados para a gestão da empresa, aborda aspectos das responsabilidades do gerenciamento como:  estabelecimento das políticas, treinamentos, relatórios de investigações de não conformidades ou acidentes, gestão de pessoal, promoção de atitudes de SSMA, auditorias e revisão do sistema de gerenciamento.</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       A administração deve evidenciar forte liderança pessoal e facilitar um sistema de apoio  que direcione as atividades da empresa para  a excelência em SSMA e Qualidade  </a:t>
            </a:r>
            <a:endParaRPr lang="pt-BR" sz="1800" dirty="0">
              <a:latin typeface="Times New Roman" panose="02020603050405020304" pitchFamily="18" charset="0"/>
              <a:cs typeface="Times New Roman" panose="02020603050405020304" pitchFamily="18" charset="0"/>
            </a:endParaRPr>
          </a:p>
        </p:txBody>
      </p:sp>
      <p:pic>
        <p:nvPicPr>
          <p:cNvPr id="9" name="Image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42" y="1966222"/>
            <a:ext cx="2219404" cy="167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3239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68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83" y="2599025"/>
            <a:ext cx="824645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83" y="604407"/>
            <a:ext cx="8246458" cy="203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83" y="3032016"/>
            <a:ext cx="8246458"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3127178039"/>
              </p:ext>
            </p:extLst>
          </p:nvPr>
        </p:nvGraphicFramePr>
        <p:xfrm>
          <a:off x="1259632" y="3760679"/>
          <a:ext cx="5040560" cy="1280160"/>
        </p:xfrm>
        <a:graphic>
          <a:graphicData uri="http://schemas.openxmlformats.org/drawingml/2006/table">
            <a:tbl>
              <a:tblPr>
                <a:tableStyleId>{5C22544A-7EE6-4342-B048-85BDC9FD1C3A}</a:tableStyleId>
              </a:tblPr>
              <a:tblGrid>
                <a:gridCol w="5040560"/>
              </a:tblGrid>
              <a:tr h="1224136">
                <a:tc>
                  <a:txBody>
                    <a:bodyPr/>
                    <a:lstStyle/>
                    <a:p>
                      <a:pPr algn="just" fontAlgn="ctr"/>
                      <a:r>
                        <a:rPr lang="pt-BR" sz="1400" u="none" strike="noStrike" dirty="0" smtClean="0">
                          <a:effectLst/>
                        </a:rPr>
                        <a:t>1.1.1.1</a:t>
                      </a:r>
                      <a:r>
                        <a:rPr lang="pt-BR" sz="1400" u="none" strike="noStrike" baseline="0" dirty="0" smtClean="0">
                          <a:effectLst/>
                        </a:rPr>
                        <a:t> </a:t>
                      </a:r>
                      <a:r>
                        <a:rPr lang="pt-BR" sz="1400" u="none" strike="noStrike" dirty="0" smtClean="0">
                          <a:effectLst/>
                        </a:rPr>
                        <a:t>Buscar </a:t>
                      </a:r>
                      <a:r>
                        <a:rPr lang="pt-BR" sz="1400" u="none" strike="noStrike" dirty="0">
                          <a:effectLst/>
                        </a:rPr>
                        <a:t>evidências de que a Políticas de SSMAQ - Saúde, Segurança, Meio Ambiente e Qualidade  da empresa  é clara em relação ao  compromisso da gerência e da alta administração com a segurança das operações, saúde dos funcionários e subcontratados, proteção ao meio ambiente e qualidade dos serviços.   Deve haver  evidências de que esta política é revisada e atualizada</a:t>
                      </a:r>
                      <a:r>
                        <a:rPr lang="pt-BR" sz="1400" u="none" strike="noStrike" dirty="0" smtClean="0">
                          <a:effectLst/>
                        </a:rPr>
                        <a:t>.</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2791641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68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74755"/>
            <a:ext cx="9144000" cy="111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m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2091041"/>
            <a:ext cx="1224136" cy="213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a 4"/>
          <p:cNvGraphicFramePr>
            <a:graphicFrameLocks noGrp="1"/>
          </p:cNvGraphicFramePr>
          <p:nvPr>
            <p:extLst>
              <p:ext uri="{D42A27DB-BD31-4B8C-83A1-F6EECF244321}">
                <p14:modId xmlns:p14="http://schemas.microsoft.com/office/powerpoint/2010/main" val="1801558639"/>
              </p:ext>
            </p:extLst>
          </p:nvPr>
        </p:nvGraphicFramePr>
        <p:xfrm>
          <a:off x="1259632" y="2146536"/>
          <a:ext cx="5040560" cy="2560320"/>
        </p:xfrm>
        <a:graphic>
          <a:graphicData uri="http://schemas.openxmlformats.org/drawingml/2006/table">
            <a:tbl>
              <a:tblPr>
                <a:tableStyleId>{5C22544A-7EE6-4342-B048-85BDC9FD1C3A}</a:tableStyleId>
              </a:tblPr>
              <a:tblGrid>
                <a:gridCol w="5040560"/>
              </a:tblGrid>
              <a:tr h="704409">
                <a:tc>
                  <a:txBody>
                    <a:bodyPr/>
                    <a:lstStyle/>
                    <a:p>
                      <a:pPr algn="just" fontAlgn="ctr"/>
                      <a:r>
                        <a:rPr lang="pt-BR" sz="1400" u="none" strike="noStrike" dirty="0" smtClean="0">
                          <a:effectLst/>
                        </a:rPr>
                        <a:t>1.1.1.2 A </a:t>
                      </a:r>
                      <a:r>
                        <a:rPr lang="pt-BR" sz="1400" u="none" strike="noStrike" dirty="0">
                          <a:effectLst/>
                        </a:rPr>
                        <a:t>declaração da política deve estar assinada pelo chefe executivo de operações ou ,alternativamente, pelo presidente ou diretor geral da companhia, mostrando que a responsabilidade por SSMA é da alta direção</a:t>
                      </a:r>
                      <a:r>
                        <a:rPr lang="pt-BR" sz="1400" u="none" strike="noStrike" dirty="0" smtClean="0">
                          <a:effectLst/>
                        </a:rPr>
                        <a:t>.</a:t>
                      </a:r>
                    </a:p>
                    <a:p>
                      <a:pPr algn="just" fontAlgn="ctr"/>
                      <a:endParaRPr lang="pt-BR" sz="1400" b="0" i="0" u="none" strike="noStrike" dirty="0">
                        <a:solidFill>
                          <a:srgbClr val="1F497D"/>
                        </a:solidFill>
                        <a:effectLst/>
                        <a:latin typeface="Arial"/>
                      </a:endParaRPr>
                    </a:p>
                  </a:txBody>
                  <a:tcPr marL="0" marR="0" marT="0" marB="0" anchor="ctr"/>
                </a:tc>
              </a:tr>
              <a:tr h="1351081">
                <a:tc>
                  <a:txBody>
                    <a:bodyPr/>
                    <a:lstStyle/>
                    <a:p>
                      <a:pPr algn="just" fontAlgn="ctr"/>
                      <a:r>
                        <a:rPr lang="pt-BR" sz="1400" u="none" strike="noStrike" dirty="0" smtClean="0">
                          <a:effectLst/>
                        </a:rPr>
                        <a:t>1.1.1.3 A </a:t>
                      </a:r>
                      <a:r>
                        <a:rPr lang="pt-BR" sz="1400" u="none" strike="noStrike" dirty="0">
                          <a:effectLst/>
                        </a:rPr>
                        <a:t>declaração da política deve deixar claro que  todos os funcionários e subcontratados têm responsabilidade pessoal de atender a política de SSMA e conduzir operações com qualidade, atendendo às exigências do cliente.  Procurar frases do tipo " é dever de cada funcionário e </a:t>
                      </a:r>
                      <a:r>
                        <a:rPr lang="pt-BR" sz="1400" u="none" strike="noStrike" dirty="0" smtClean="0">
                          <a:effectLst/>
                        </a:rPr>
                        <a:t>subcontratado </a:t>
                      </a:r>
                      <a:r>
                        <a:rPr lang="pt-BR" sz="1400" u="none" strike="noStrike" dirty="0">
                          <a:effectLst/>
                        </a:rPr>
                        <a:t>tomar o cuidado apropriado com a própria segurança, bem como de outros funcionários e pessoas que possam ser afetadas pelo seu trabalho."</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6046763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 y="843558"/>
            <a:ext cx="91440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0418"/>
            <a:ext cx="91440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854099554"/>
              </p:ext>
            </p:extLst>
          </p:nvPr>
        </p:nvGraphicFramePr>
        <p:xfrm>
          <a:off x="1184541" y="2736652"/>
          <a:ext cx="5115651" cy="2133600"/>
        </p:xfrm>
        <a:graphic>
          <a:graphicData uri="http://schemas.openxmlformats.org/drawingml/2006/table">
            <a:tbl>
              <a:tblPr>
                <a:tableStyleId>{5C22544A-7EE6-4342-B048-85BDC9FD1C3A}</a:tableStyleId>
              </a:tblPr>
              <a:tblGrid>
                <a:gridCol w="5115651"/>
              </a:tblGrid>
              <a:tr h="1346331">
                <a:tc>
                  <a:txBody>
                    <a:bodyPr/>
                    <a:lstStyle/>
                    <a:p>
                      <a:pPr algn="just" fontAlgn="ctr"/>
                      <a:r>
                        <a:rPr lang="pt-BR" sz="1400" u="none" strike="noStrike" dirty="0" smtClean="0">
                          <a:effectLst/>
                        </a:rPr>
                        <a:t>1.1.1.4 Os </a:t>
                      </a:r>
                      <a:r>
                        <a:rPr lang="pt-BR" sz="1400" u="none" strike="noStrike" dirty="0">
                          <a:effectLst/>
                        </a:rPr>
                        <a:t>textos das políticas devem  passar a </a:t>
                      </a:r>
                      <a:r>
                        <a:rPr lang="pt-BR" sz="1400" u="none" strike="noStrike" dirty="0" smtClean="0">
                          <a:effectLst/>
                        </a:rPr>
                        <a:t>ideia </a:t>
                      </a:r>
                      <a:r>
                        <a:rPr lang="pt-BR" sz="1400" u="none" strike="noStrike" dirty="0">
                          <a:effectLst/>
                        </a:rPr>
                        <a:t>de continuidade e participação dos colaboradores é importante usar termos  como :  "comprometimento", "encorajar", "envolvimento". Todos os colaboradores devem ter conhecimento de suas responsabilidades no cumprimento das políticas</a:t>
                      </a:r>
                      <a:r>
                        <a:rPr lang="pt-BR" sz="1400" u="none" strike="noStrike" dirty="0" smtClean="0">
                          <a:effectLst/>
                        </a:rPr>
                        <a:t>.</a:t>
                      </a:r>
                    </a:p>
                    <a:p>
                      <a:pPr algn="just" fontAlgn="ctr"/>
                      <a:endParaRPr lang="pt-BR" sz="1400" b="0" i="0" u="none" strike="noStrike" dirty="0" smtClean="0">
                        <a:solidFill>
                          <a:srgbClr val="1F497D"/>
                        </a:solidFill>
                        <a:effectLst/>
                        <a:latin typeface="Arial"/>
                      </a:endParaRPr>
                    </a:p>
                    <a:p>
                      <a:pPr algn="just" fontAlgn="ctr"/>
                      <a:endParaRPr lang="pt-BR" sz="1400" b="0" i="0" u="none" strike="noStrike" dirty="0">
                        <a:solidFill>
                          <a:srgbClr val="1F497D"/>
                        </a:solidFill>
                        <a:effectLst/>
                        <a:latin typeface="Arial"/>
                      </a:endParaRPr>
                    </a:p>
                  </a:txBody>
                  <a:tcPr marL="0" marR="0" marT="0" marB="0" anchor="ctr"/>
                </a:tc>
              </a:tr>
              <a:tr h="576999">
                <a:tc>
                  <a:txBody>
                    <a:bodyPr/>
                    <a:lstStyle/>
                    <a:p>
                      <a:pPr algn="just" fontAlgn="ctr"/>
                      <a:r>
                        <a:rPr lang="pt-BR" sz="1400" u="none" strike="noStrike" dirty="0" smtClean="0">
                          <a:effectLst/>
                        </a:rPr>
                        <a:t>1.1.1.5 Todos </a:t>
                      </a:r>
                      <a:r>
                        <a:rPr lang="pt-BR" sz="1400" u="none" strike="noStrike" dirty="0">
                          <a:effectLst/>
                        </a:rPr>
                        <a:t>os funcionários e subcontratados precisam receber uma cópia das políticas da empresa. Estes textos devem ser de fácil entendimento por todos os funcionários e subcontratados</a:t>
                      </a:r>
                      <a:r>
                        <a:rPr lang="pt-BR" sz="1400" u="none" strike="noStrike" dirty="0" smtClean="0">
                          <a:effectLst/>
                        </a:rPr>
                        <a:t>.</a:t>
                      </a: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6337563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3236"/>
            <a:ext cx="91440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2" y="987574"/>
            <a:ext cx="914400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ela 7"/>
          <p:cNvGraphicFramePr>
            <a:graphicFrameLocks noGrp="1"/>
          </p:cNvGraphicFramePr>
          <p:nvPr>
            <p:extLst>
              <p:ext uri="{D42A27DB-BD31-4B8C-83A1-F6EECF244321}">
                <p14:modId xmlns:p14="http://schemas.microsoft.com/office/powerpoint/2010/main" val="3899827662"/>
              </p:ext>
            </p:extLst>
          </p:nvPr>
        </p:nvGraphicFramePr>
        <p:xfrm>
          <a:off x="1115616" y="2679762"/>
          <a:ext cx="5184576" cy="1851660"/>
        </p:xfrm>
        <a:graphic>
          <a:graphicData uri="http://schemas.openxmlformats.org/drawingml/2006/table">
            <a:tbl>
              <a:tblPr>
                <a:tableStyleId>{5C22544A-7EE6-4342-B048-85BDC9FD1C3A}</a:tableStyleId>
              </a:tblPr>
              <a:tblGrid>
                <a:gridCol w="5184576"/>
              </a:tblGrid>
              <a:tr h="1851660">
                <a:tc>
                  <a:txBody>
                    <a:bodyPr/>
                    <a:lstStyle/>
                    <a:p>
                      <a:pPr algn="just" fontAlgn="ctr"/>
                      <a:r>
                        <a:rPr lang="pt-BR" sz="1400" u="none" strike="noStrike" dirty="0" smtClean="0">
                          <a:effectLst/>
                        </a:rPr>
                        <a:t>1.1.1.6 O </a:t>
                      </a:r>
                      <a:r>
                        <a:rPr lang="pt-BR" sz="1400" u="none" strike="noStrike" dirty="0">
                          <a:effectLst/>
                        </a:rPr>
                        <a:t>auditor deve procurar  evidências documentais de que as metas para o período anterior foram atingidas e de que medidas de melhoria do desempenho comparadas com as metas atuais estão sendo feitas. Verificar a presença de um plano de ação para suportar e atingir as melhorias pretendidas.  Verificar também a existência e disponibilidade do relatório com indicadores de desempenho.</a:t>
                      </a:r>
                      <a:endParaRPr lang="pt-BR" sz="1400" b="0" i="0" u="none" strike="noStrike" dirty="0">
                        <a:solidFill>
                          <a:srgbClr val="1F497D"/>
                        </a:solidFill>
                        <a:effectLst/>
                        <a:latin typeface="Arial"/>
                      </a:endParaRPr>
                    </a:p>
                  </a:txBody>
                  <a:tcPr marL="0" marR="0" marT="0" marB="0" anchor="ctr"/>
                </a:tc>
              </a:tr>
            </a:tbl>
          </a:graphicData>
        </a:graphic>
      </p:graphicFrame>
      <p:pic>
        <p:nvPicPr>
          <p:cNvPr id="12" name="Image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4090" y="2679762"/>
            <a:ext cx="2476500" cy="1385888"/>
          </a:xfrm>
          <a:prstGeom prst="rect">
            <a:avLst/>
          </a:prstGeom>
        </p:spPr>
      </p:pic>
    </p:spTree>
    <p:extLst>
      <p:ext uri="{BB962C8B-B14F-4D97-AF65-F5344CB8AC3E}">
        <p14:creationId xmlns:p14="http://schemas.microsoft.com/office/powerpoint/2010/main" val="15975991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3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9"/>
            <a:ext cx="9113440" cy="201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2988671778"/>
              </p:ext>
            </p:extLst>
          </p:nvPr>
        </p:nvGraphicFramePr>
        <p:xfrm>
          <a:off x="107504" y="2699450"/>
          <a:ext cx="9005936" cy="2158794"/>
        </p:xfrm>
        <a:graphic>
          <a:graphicData uri="http://schemas.openxmlformats.org/drawingml/2006/table">
            <a:tbl>
              <a:tblPr>
                <a:tableStyleId>{5C22544A-7EE6-4342-B048-85BDC9FD1C3A}</a:tableStyleId>
              </a:tblPr>
              <a:tblGrid>
                <a:gridCol w="9005936"/>
              </a:tblGrid>
              <a:tr h="1518714">
                <a:tc>
                  <a:txBody>
                    <a:bodyPr/>
                    <a:lstStyle/>
                    <a:p>
                      <a:pPr algn="just" fontAlgn="ctr"/>
                      <a:r>
                        <a:rPr lang="pt-BR" sz="1400" u="none" strike="noStrike" dirty="0" smtClean="0">
                          <a:effectLst/>
                        </a:rPr>
                        <a:t>1.1.2.1</a:t>
                      </a:r>
                      <a:r>
                        <a:rPr lang="pt-BR" sz="1400" u="none" strike="noStrike" baseline="0" dirty="0" smtClean="0">
                          <a:effectLst/>
                        </a:rPr>
                        <a:t>  </a:t>
                      </a:r>
                      <a:r>
                        <a:rPr lang="pt-BR" sz="1400" u="none" strike="noStrike" dirty="0" smtClean="0">
                          <a:effectLst/>
                        </a:rPr>
                        <a:t>A </a:t>
                      </a:r>
                      <a:r>
                        <a:rPr lang="pt-BR" sz="1400" u="none" strike="noStrike" dirty="0">
                          <a:effectLst/>
                        </a:rPr>
                        <a:t>empresa deve  ter formalmente designados responsáveis em saúde e segurança, meio ambiente e qualidade. Conforme o número de funcionários, as funções de supervisor de segurança ou engenheiro de segurança e médico do trabalho podem ser requeridas conforme legislação em vigor . Em empresas pequenas essas funções podem estar integradas a outras funções. Não há necessidade de um termo específico para as funções. São aceitas designações como gerente administrativo e de qualidade, entre outras. Esses profissionais são integrantes dos sistemas de gestão de saúde, segurança , meio ambiente e qualidade e responsáveis pela eficiência do sistema</a:t>
                      </a:r>
                      <a:r>
                        <a:rPr lang="pt-BR" sz="1400" u="none" strike="noStrike" dirty="0" smtClean="0">
                          <a:effectLst/>
                        </a:rPr>
                        <a:t>.</a:t>
                      </a:r>
                    </a:p>
                    <a:p>
                      <a:pPr algn="just" fontAlgn="ctr"/>
                      <a:endParaRPr lang="pt-BR" sz="1400" b="0" i="0" u="none" strike="noStrike" dirty="0">
                        <a:solidFill>
                          <a:srgbClr val="1F497D"/>
                        </a:solidFill>
                        <a:effectLst/>
                        <a:latin typeface="Arial"/>
                      </a:endParaRPr>
                    </a:p>
                  </a:txBody>
                  <a:tcPr marL="0" marR="0" marT="0" marB="0" anchor="ctr"/>
                </a:tc>
              </a:tr>
              <a:tr h="569518">
                <a:tc>
                  <a:txBody>
                    <a:bodyPr/>
                    <a:lstStyle/>
                    <a:p>
                      <a:pPr algn="just" fontAlgn="ctr"/>
                      <a:r>
                        <a:rPr lang="pt-BR" sz="1400" u="none" strike="noStrike" dirty="0" smtClean="0">
                          <a:effectLst/>
                        </a:rPr>
                        <a:t>1.1.2.2 Os </a:t>
                      </a:r>
                      <a:r>
                        <a:rPr lang="pt-BR" sz="1400" u="none" strike="noStrike" dirty="0">
                          <a:effectLst/>
                        </a:rPr>
                        <a:t>coordenadores, supervisores ou gerentes devem responder diretamente ao gerente da unidade ou à alta direção, ainda que em outras tarefas possam ter de reportar-se a instâncias mais baixas</a:t>
                      </a:r>
                      <a:r>
                        <a:rPr lang="pt-BR" sz="1400" u="none" strike="noStrike" dirty="0" smtClean="0">
                          <a:effectLst/>
                        </a:rPr>
                        <a:t>.</a:t>
                      </a:r>
                      <a:endParaRPr lang="pt-BR" sz="1400" b="0" i="0" u="none" strike="noStrike" dirty="0" smtClean="0">
                        <a:solidFill>
                          <a:srgbClr val="1F497D"/>
                        </a:solidFill>
                        <a:effectLst/>
                        <a:latin typeface="Arial"/>
                      </a:endParaRPr>
                    </a:p>
                    <a:p>
                      <a:pPr algn="just" fontAlgn="ctr"/>
                      <a:endParaRPr lang="pt-BR" sz="14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6756325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4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660"/>
            <a:ext cx="9144000" cy="3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685406459"/>
              </p:ext>
            </p:extLst>
          </p:nvPr>
        </p:nvGraphicFramePr>
        <p:xfrm>
          <a:off x="143508" y="2621103"/>
          <a:ext cx="8856984" cy="2253820"/>
        </p:xfrm>
        <a:graphic>
          <a:graphicData uri="http://schemas.openxmlformats.org/drawingml/2006/table">
            <a:tbl>
              <a:tblPr>
                <a:tableStyleId>{5C22544A-7EE6-4342-B048-85BDC9FD1C3A}</a:tableStyleId>
              </a:tblPr>
              <a:tblGrid>
                <a:gridCol w="8856984"/>
              </a:tblGrid>
              <a:tr h="776113">
                <a:tc>
                  <a:txBody>
                    <a:bodyPr/>
                    <a:lstStyle/>
                    <a:p>
                      <a:pPr algn="just" fontAlgn="ctr"/>
                      <a:r>
                        <a:rPr lang="pt-BR" sz="1400" u="none" strike="noStrike" dirty="0" smtClean="0">
                          <a:effectLst/>
                        </a:rPr>
                        <a:t>1.1.2.3 Os </a:t>
                      </a:r>
                      <a:r>
                        <a:rPr lang="pt-BR" sz="1400" u="none" strike="noStrike" dirty="0">
                          <a:effectLst/>
                        </a:rPr>
                        <a:t>responsáveis em SSMAQ devem ter sua autoridade e sua responsabilidade claramente definidas e documentadas na descrição de cargo. Verificar se as responsabilidades são claramente definidas</a:t>
                      </a:r>
                      <a:r>
                        <a:rPr lang="pt-BR" sz="1400" u="none" strike="noStrike" dirty="0" smtClean="0">
                          <a:effectLst/>
                        </a:rPr>
                        <a:t>.</a:t>
                      </a:r>
                    </a:p>
                    <a:p>
                      <a:pPr algn="just" fontAlgn="ctr"/>
                      <a:endParaRPr lang="pt-BR" sz="1400" b="0" i="0" u="none" strike="noStrike" dirty="0">
                        <a:solidFill>
                          <a:srgbClr val="1F497D"/>
                        </a:solidFill>
                        <a:effectLst/>
                        <a:latin typeface="Arial"/>
                      </a:endParaRPr>
                    </a:p>
                  </a:txBody>
                  <a:tcPr marL="0" marR="0" marT="0" marB="0" anchor="ctr"/>
                </a:tc>
              </a:tr>
              <a:tr h="411799">
                <a:tc>
                  <a:txBody>
                    <a:bodyPr/>
                    <a:lstStyle/>
                    <a:p>
                      <a:pPr algn="just" fontAlgn="ctr"/>
                      <a:r>
                        <a:rPr lang="pt-BR" sz="1400" u="none" strike="noStrike" dirty="0" smtClean="0">
                          <a:effectLst/>
                        </a:rPr>
                        <a:t>1.1.2.4 Procurar </a:t>
                      </a:r>
                      <a:r>
                        <a:rPr lang="pt-BR" sz="1400" u="none" strike="noStrike" dirty="0">
                          <a:effectLst/>
                        </a:rPr>
                        <a:t>evidências documentais , por exemplo, nos objetivos estabelecidos para estes profissionais e nos documentos de avaliação de desempenho.</a:t>
                      </a:r>
                      <a:endParaRPr lang="pt-BR" sz="1400" b="0" i="0" u="none" strike="noStrike" dirty="0">
                        <a:solidFill>
                          <a:srgbClr val="1F497D"/>
                        </a:solidFill>
                        <a:effectLst/>
                        <a:latin typeface="Arial"/>
                      </a:endParaRPr>
                    </a:p>
                  </a:txBody>
                  <a:tcPr marL="0" marR="0" marT="0" marB="0" anchor="ctr"/>
                </a:tc>
              </a:tr>
              <a:tr h="1050987">
                <a:tc>
                  <a:txBody>
                    <a:bodyPr/>
                    <a:lstStyle/>
                    <a:p>
                      <a:pPr algn="just" fontAlgn="b"/>
                      <a:r>
                        <a:rPr lang="pt-BR" sz="1400" u="none" strike="noStrike" dirty="0" smtClean="0">
                          <a:effectLst/>
                        </a:rPr>
                        <a:t>1.1.2.5 Procurar </a:t>
                      </a:r>
                      <a:r>
                        <a:rPr lang="pt-BR" sz="1400" u="none" strike="noStrike" dirty="0">
                          <a:effectLst/>
                        </a:rPr>
                        <a:t>evidências documentais . Se uma pessoa é formalmente </a:t>
                      </a:r>
                      <a:r>
                        <a:rPr lang="pt-BR" sz="1400" u="none" strike="noStrike" dirty="0" smtClean="0">
                          <a:effectLst/>
                        </a:rPr>
                        <a:t>designada </a:t>
                      </a:r>
                      <a:r>
                        <a:rPr lang="pt-BR" sz="1400" u="none" strike="noStrike" dirty="0">
                          <a:effectLst/>
                        </a:rPr>
                        <a:t>essa responsabilidade deve estar claramente designada na descrição do cargo. Se uma fonte externa for usada, procurar evidências de um contrato, troca de correspondências ou outra forma de acordo escrito que defina claramente o serviço a ser prestado, quando e para quem dentro da companhia. </a:t>
                      </a:r>
                      <a:endParaRPr lang="pt-BR" sz="1400" b="0" i="0" u="none" strike="noStrike" dirty="0">
                        <a:solidFill>
                          <a:srgbClr val="1F497D"/>
                        </a:solidFill>
                        <a:effectLst/>
                        <a:latin typeface="Arial"/>
                      </a:endParaRPr>
                    </a:p>
                  </a:txBody>
                  <a:tcPr marL="0" marR="0" marT="0" marB="0" anchor="b"/>
                </a:tc>
              </a:tr>
            </a:tbl>
          </a:graphicData>
        </a:graphic>
      </p:graphicFrame>
      <p:pic>
        <p:nvPicPr>
          <p:cNvPr id="17203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5566"/>
            <a:ext cx="914400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4407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4227934"/>
            <a:ext cx="2664296" cy="690744"/>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4299943"/>
            <a:ext cx="933021" cy="558981"/>
          </a:xfrm>
          <a:prstGeom prst="rect">
            <a:avLst/>
          </a:prstGeom>
        </p:spPr>
      </p:pic>
      <p:sp>
        <p:nvSpPr>
          <p:cNvPr id="6" name="Retângulo 5"/>
          <p:cNvSpPr/>
          <p:nvPr/>
        </p:nvSpPr>
        <p:spPr>
          <a:xfrm>
            <a:off x="0" y="-24357"/>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418"/>
            <a:ext cx="9144000" cy="3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34038"/>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660493196"/>
              </p:ext>
            </p:extLst>
          </p:nvPr>
        </p:nvGraphicFramePr>
        <p:xfrm>
          <a:off x="251520" y="2283718"/>
          <a:ext cx="8712968" cy="1836205"/>
        </p:xfrm>
        <a:graphic>
          <a:graphicData uri="http://schemas.openxmlformats.org/drawingml/2006/table">
            <a:tbl>
              <a:tblPr>
                <a:tableStyleId>{5C22544A-7EE6-4342-B048-85BDC9FD1C3A}</a:tableStyleId>
              </a:tblPr>
              <a:tblGrid>
                <a:gridCol w="8712968"/>
              </a:tblGrid>
              <a:tr h="996797">
                <a:tc>
                  <a:txBody>
                    <a:bodyPr/>
                    <a:lstStyle/>
                    <a:p>
                      <a:pPr algn="just" fontAlgn="ctr"/>
                      <a:r>
                        <a:rPr lang="pt-BR" sz="1400" u="none" strike="noStrike" dirty="0" smtClean="0">
                          <a:effectLst/>
                        </a:rPr>
                        <a:t>1.1.2.6 Procurar </a:t>
                      </a:r>
                      <a:r>
                        <a:rPr lang="pt-BR" sz="1400" u="none" strike="noStrike" dirty="0">
                          <a:effectLst/>
                        </a:rPr>
                        <a:t>evidências documentais , por exemplo, nas correspondências internas resumindo impacto de </a:t>
                      </a:r>
                      <a:r>
                        <a:rPr lang="pt-BR" sz="1400" u="none" strike="noStrike" dirty="0" smtClean="0">
                          <a:effectLst/>
                        </a:rPr>
                        <a:t>mudanças </a:t>
                      </a:r>
                      <a:r>
                        <a:rPr lang="pt-BR" sz="1400" u="none" strike="noStrike" dirty="0">
                          <a:effectLst/>
                        </a:rPr>
                        <a:t>de legislação e os planos de ação para conformidade com as mudanças de legislação</a:t>
                      </a:r>
                      <a:endParaRPr lang="pt-BR" sz="1400" b="0" i="0" u="none" strike="noStrike" dirty="0">
                        <a:solidFill>
                          <a:srgbClr val="1F497D"/>
                        </a:solidFill>
                        <a:effectLst/>
                        <a:latin typeface="Arial"/>
                      </a:endParaRPr>
                    </a:p>
                  </a:txBody>
                  <a:tcPr marL="0" marR="0" marT="0" marB="0" anchor="ctr"/>
                </a:tc>
              </a:tr>
              <a:tr h="839408">
                <a:tc>
                  <a:txBody>
                    <a:bodyPr/>
                    <a:lstStyle/>
                    <a:p>
                      <a:pPr algn="just" fontAlgn="b"/>
                      <a:r>
                        <a:rPr lang="pt-BR" sz="1400" u="none" strike="noStrike" dirty="0" smtClean="0">
                          <a:effectLst/>
                        </a:rPr>
                        <a:t>1.1.2.7 As </a:t>
                      </a:r>
                      <a:r>
                        <a:rPr lang="pt-BR" sz="1400" u="none" strike="noStrike" dirty="0">
                          <a:effectLst/>
                        </a:rPr>
                        <a:t>empresas de transportes de cargas </a:t>
                      </a:r>
                      <a:r>
                        <a:rPr lang="pt-BR" sz="1400" u="none" strike="noStrike" dirty="0" err="1" smtClean="0">
                          <a:effectLst/>
                        </a:rPr>
                        <a:t>ETCs</a:t>
                      </a:r>
                      <a:r>
                        <a:rPr lang="pt-BR" sz="1400" u="none" strike="noStrike" dirty="0" smtClean="0">
                          <a:effectLst/>
                        </a:rPr>
                        <a:t> </a:t>
                      </a:r>
                      <a:r>
                        <a:rPr lang="pt-BR" sz="1400" u="none" strike="noStrike" dirty="0">
                          <a:effectLst/>
                        </a:rPr>
                        <a:t>devem possuir um RT ( Responsável Técnico) , que deverá ter no mínimo 3 anos de experiência em transporte ou ser formado em curso específico . O registro RNTRC é a evidência deste quesito e o RT deve estar ativo no quadro da empresa.</a:t>
                      </a:r>
                      <a:endParaRPr lang="pt-BR" sz="1400" b="0" i="0" u="none" strike="noStrike" dirty="0">
                        <a:solidFill>
                          <a:srgbClr val="1F497D"/>
                        </a:solidFill>
                        <a:effectLst/>
                        <a:latin typeface="Arial"/>
                      </a:endParaRPr>
                    </a:p>
                  </a:txBody>
                  <a:tcPr marL="0" marR="0" marT="0" marB="0" anchor="b"/>
                </a:tc>
              </a:tr>
            </a:tbl>
          </a:graphicData>
        </a:graphic>
      </p:graphicFrame>
    </p:spTree>
    <p:extLst>
      <p:ext uri="{BB962C8B-B14F-4D97-AF65-F5344CB8AC3E}">
        <p14:creationId xmlns:p14="http://schemas.microsoft.com/office/powerpoint/2010/main" val="29201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2669</TotalTime>
  <Words>22814</Words>
  <Application>Microsoft Office PowerPoint</Application>
  <PresentationFormat>Apresentação na tela (16:9)</PresentationFormat>
  <Paragraphs>1483</Paragraphs>
  <Slides>274</Slides>
  <Notes>17</Notes>
  <HiddenSlides>0</HiddenSlides>
  <MMClips>0</MMClips>
  <ScaleCrop>false</ScaleCrop>
  <HeadingPairs>
    <vt:vector size="6" baseType="variant">
      <vt:variant>
        <vt:lpstr>Tema</vt:lpstr>
      </vt:variant>
      <vt:variant>
        <vt:i4>2</vt:i4>
      </vt:variant>
      <vt:variant>
        <vt:lpstr>Servidores OLE incorporados</vt:lpstr>
      </vt:variant>
      <vt:variant>
        <vt:i4>1</vt:i4>
      </vt:variant>
      <vt:variant>
        <vt:lpstr>Títulos de slides</vt:lpstr>
      </vt:variant>
      <vt:variant>
        <vt:i4>274</vt:i4>
      </vt:variant>
    </vt:vector>
  </HeadingPairs>
  <TitlesOfParts>
    <vt:vector size="277" baseType="lpstr">
      <vt:lpstr>Personalizar design</vt:lpstr>
      <vt:lpstr>Tema do Office</vt:lpstr>
      <vt:lpstr>CorelDRAW</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Processo para a Qualificação SASSMAQ ou AR, ou ambos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Fernando</dc:creator>
  <cp:lastModifiedBy>Eva</cp:lastModifiedBy>
  <cp:revision>337</cp:revision>
  <dcterms:created xsi:type="dcterms:W3CDTF">2014-01-20T18:30:31Z</dcterms:created>
  <dcterms:modified xsi:type="dcterms:W3CDTF">2014-10-20T21:27:07Z</dcterms:modified>
</cp:coreProperties>
</file>