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69" r:id="rId4"/>
    <p:sldId id="270" r:id="rId5"/>
    <p:sldId id="271" r:id="rId6"/>
    <p:sldId id="281" r:id="rId7"/>
    <p:sldId id="280" r:id="rId8"/>
    <p:sldId id="279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78" r:id="rId18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3C72-AE11-4E66-B00B-A7CB6E50E0A9}" type="datetimeFigureOut">
              <a:rPr lang="pt-BR" smtClean="0"/>
              <a:t>17/11/2020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6005-138E-4A97-BAD8-68B53454E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82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4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9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2DC5-EA08-4A02-9A36-50054A739788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hyperlink" Target="https://www.legislacao.pr.gov.br/legislacao/pesquisarAto.do?action=exibir&amp;codAto=85098&amp;indice=1&amp;totalRegistro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ATUAÇÃO DA DEFESA CIVIL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NA GESTÃO DE RISCOS ENVOLVENDO PRODUTOS PERIGOSOS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7" y="612053"/>
            <a:ext cx="2498806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 smtClean="0">
                <a:solidFill>
                  <a:srgbClr val="000000"/>
                </a:solidFill>
              </a:rPr>
              <a:t>COMISSÃO ESTADUAL P2R2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7649360" cy="4351338"/>
          </a:xfrm>
        </p:spPr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dirty="0" smtClean="0">
                <a:hlinkClick r:id="rId4"/>
              </a:rPr>
              <a:t>Decreto </a:t>
            </a:r>
            <a:r>
              <a:rPr lang="pt-BR" sz="1800" dirty="0">
                <a:hlinkClick r:id="rId4"/>
              </a:rPr>
              <a:t>Estadual nº 7.117</a:t>
            </a:r>
            <a:r>
              <a:rPr lang="pt-BR" sz="1800" dirty="0"/>
              <a:t>, foi criada a Comissão Estadual de Prevenção, Preparação e Resposta a Emergências Ambientais com Produtos Químicos Perigosos (P2R2</a:t>
            </a:r>
            <a:r>
              <a:rPr lang="pt-BR" sz="1800" dirty="0" smtClean="0"/>
              <a:t>).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1800" dirty="0" smtClean="0"/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dirty="0"/>
              <a:t>C</a:t>
            </a:r>
            <a:r>
              <a:rPr lang="pt-BR" sz="1800" dirty="0" smtClean="0"/>
              <a:t>aráter </a:t>
            </a:r>
            <a:r>
              <a:rPr lang="pt-BR" sz="1800" dirty="0"/>
              <a:t>consultivo e </a:t>
            </a:r>
            <a:r>
              <a:rPr lang="pt-BR" sz="1800" dirty="0" smtClean="0"/>
              <a:t>deliberativo.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1800" dirty="0" smtClean="0"/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spc="-5" dirty="0" smtClean="0">
                <a:latin typeface="Arial"/>
                <a:cs typeface="Arial"/>
              </a:rPr>
              <a:t>Objetivos: </a:t>
            </a:r>
            <a:r>
              <a:rPr lang="pt-BR" sz="1800" dirty="0"/>
              <a:t>promover a discussão, </a:t>
            </a:r>
            <a:r>
              <a:rPr lang="pt-BR" sz="1800" dirty="0" smtClean="0"/>
              <a:t>integração, coordenação, </a:t>
            </a:r>
            <a:r>
              <a:rPr lang="pt-BR" sz="1800" dirty="0"/>
              <a:t>propor </a:t>
            </a:r>
            <a:r>
              <a:rPr lang="pt-BR" sz="1800" dirty="0" smtClean="0"/>
              <a:t>normas, articular e propor parcerias, identificar demandas</a:t>
            </a:r>
            <a:endParaRPr lang="pt-BR" sz="1800" spc="-5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037" y="1974842"/>
            <a:ext cx="3436724" cy="31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 smtClean="0">
                <a:solidFill>
                  <a:srgbClr val="000000"/>
                </a:solidFill>
              </a:rPr>
              <a:t>COMPOSIÇÃO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67945" marR="58419" indent="0">
              <a:lnSpc>
                <a:spcPct val="114999"/>
              </a:lnSpc>
              <a:spcBef>
                <a:spcPts val="600"/>
              </a:spcBef>
              <a:buNone/>
            </a:pP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</a:t>
            </a:r>
            <a:r>
              <a:rPr lang="pt-BR" dirty="0"/>
              <a:t>Corpo de Bombeiros – </a:t>
            </a:r>
            <a:r>
              <a:rPr lang="pt-BR" b="1" dirty="0"/>
              <a:t>CB/PMPR</a:t>
            </a:r>
            <a:r>
              <a:rPr lang="pt-BR" dirty="0"/>
              <a:t>; </a:t>
            </a:r>
            <a:r>
              <a:rPr lang="pt-BR" dirty="0" smtClean="0"/>
              <a:t>Polícia Militar do Paraná - </a:t>
            </a:r>
            <a:r>
              <a:rPr lang="pt-BR" b="1" dirty="0" smtClean="0"/>
              <a:t>PMPR</a:t>
            </a:r>
            <a:r>
              <a:rPr lang="pt-BR" dirty="0" smtClean="0"/>
              <a:t>;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dirty="0" smtClean="0"/>
              <a:t>• Batalhão </a:t>
            </a:r>
            <a:r>
              <a:rPr lang="pt-BR" dirty="0"/>
              <a:t>de Polícia Ambiental - </a:t>
            </a:r>
            <a:r>
              <a:rPr lang="pt-BR" b="1" dirty="0" err="1"/>
              <a:t>BPAmb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Batalhão Polícia Rodoviária - </a:t>
            </a:r>
            <a:r>
              <a:rPr lang="pt-BR" b="1" dirty="0" err="1"/>
              <a:t>BPRv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Polícia Científica;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Policia Rodoviária Federal - </a:t>
            </a:r>
            <a:r>
              <a:rPr lang="pt-BR" b="1" dirty="0"/>
              <a:t>DPRF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Secretaria de Estado da Saúde – </a:t>
            </a:r>
            <a:r>
              <a:rPr lang="pt-BR" b="1" dirty="0"/>
              <a:t>CIEVS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Instituto Ambiental do Paraná – </a:t>
            </a:r>
            <a:r>
              <a:rPr lang="pt-BR" b="1" dirty="0"/>
              <a:t>IAP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Departamento de Estradas de Rodagem – </a:t>
            </a:r>
            <a:r>
              <a:rPr lang="pt-BR" b="1" dirty="0"/>
              <a:t>DER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Companhia Paranaense de Abastecimento – </a:t>
            </a:r>
            <a:r>
              <a:rPr lang="pt-BR" b="1" dirty="0"/>
              <a:t>SANEPAR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Instituto Tecnológico SIMEPAR;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Secretaria de Estado da Fazenda – </a:t>
            </a:r>
            <a:r>
              <a:rPr lang="pt-BR" b="1" dirty="0"/>
              <a:t>SEFA</a:t>
            </a:r>
            <a:r>
              <a:rPr lang="pt-BR" dirty="0"/>
              <a:t> – Receita Estadual;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Conselho Regional de Química;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Secretaria de Estado da Comunicação Social – </a:t>
            </a:r>
            <a:r>
              <a:rPr lang="pt-BR" b="1" dirty="0"/>
              <a:t>SECS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Secretaria de Estado do Abastecimento – </a:t>
            </a:r>
            <a:r>
              <a:rPr lang="pt-BR" b="1" dirty="0"/>
              <a:t>SEAB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Instituto Brasileiro do Meio Ambiente e dos Recursos Naturais Renováveis – </a:t>
            </a:r>
            <a:r>
              <a:rPr lang="pt-BR" b="1" dirty="0"/>
              <a:t>IBAMA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Agência Nacional de Transporte Terrestre – </a:t>
            </a:r>
            <a:r>
              <a:rPr lang="pt-BR" b="1" dirty="0"/>
              <a:t>ANTT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Agência Nacional de Transporte </a:t>
            </a:r>
            <a:r>
              <a:rPr lang="pt-BR" dirty="0" err="1"/>
              <a:t>Aquaviario</a:t>
            </a:r>
            <a:r>
              <a:rPr lang="pt-BR" dirty="0"/>
              <a:t> – </a:t>
            </a:r>
            <a:r>
              <a:rPr lang="pt-BR" b="1" dirty="0"/>
              <a:t>ANTAQ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Instituto de Pesos e Medidas – </a:t>
            </a:r>
            <a:r>
              <a:rPr lang="pt-BR" b="1" dirty="0"/>
              <a:t>IPEM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Conselho Regional de Engenharia, Arquitetura e Agronomia – </a:t>
            </a:r>
            <a:r>
              <a:rPr lang="pt-BR" b="1" dirty="0"/>
              <a:t>CREA/PR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Departamento Estadual de Trânsito – </a:t>
            </a:r>
            <a:r>
              <a:rPr lang="pt-BR" b="1" dirty="0"/>
              <a:t>DETRAN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Exército Brasileiro;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 smtClean="0"/>
              <a:t>• </a:t>
            </a:r>
            <a:r>
              <a:rPr lang="pt-BR" dirty="0"/>
              <a:t>Ministério Público do Paraná – </a:t>
            </a:r>
            <a:r>
              <a:rPr lang="pt-BR" b="1" dirty="0"/>
              <a:t>MP/PR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Serviço Social do Transporte, Serviço Nacional de Aprendizado do Transporte – </a:t>
            </a:r>
            <a:r>
              <a:rPr lang="pt-BR" b="1" dirty="0"/>
              <a:t>SEST/SENAT</a:t>
            </a:r>
            <a:r>
              <a:rPr lang="pt-BR" dirty="0"/>
              <a:t>;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dirty="0"/>
              <a:t>• Departamento Nacional de Infraestrutura e Transportes – </a:t>
            </a:r>
            <a:r>
              <a:rPr lang="pt-BR" b="1" dirty="0"/>
              <a:t>DNIT</a:t>
            </a:r>
            <a:r>
              <a:rPr lang="pt-BR" dirty="0"/>
              <a:t>.</a:t>
            </a:r>
            <a:endParaRPr lang="pt-BR" sz="1800" spc="-5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037" y="1974842"/>
            <a:ext cx="3436724" cy="31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 smtClean="0">
                <a:solidFill>
                  <a:srgbClr val="000000"/>
                </a:solidFill>
              </a:rPr>
              <a:t>GRUPOS DE TRABALHO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Rodoviário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Ferroviário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Aquaviário</a:t>
            </a:r>
            <a:endParaRPr lang="pt-BR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Insumos Agrícolas</a:t>
            </a:r>
            <a:endParaRPr lang="pt-BR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934" y="1305755"/>
            <a:ext cx="5685905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Necessidades para próximas </a:t>
            </a:r>
            <a:r>
              <a:rPr lang="pt-BR" sz="3600" b="1" dirty="0" smtClean="0"/>
              <a:t>concessões - PRAÇAS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dirty="0" smtClean="0"/>
              <a:t>Adoção por </a:t>
            </a:r>
            <a:r>
              <a:rPr lang="pt-BR" dirty="0"/>
              <a:t>parte do concessionado </a:t>
            </a:r>
            <a:r>
              <a:rPr lang="pt-BR" dirty="0" smtClean="0"/>
              <a:t>de estrutura </a:t>
            </a:r>
            <a:r>
              <a:rPr lang="pt-BR" dirty="0"/>
              <a:t>de resposta para o primeiro atendimento a emergências envolvendo </a:t>
            </a:r>
            <a:r>
              <a:rPr lang="pt-BR" u="sng" dirty="0"/>
              <a:t>produtos perigosos</a:t>
            </a:r>
            <a:r>
              <a:rPr lang="pt-BR" dirty="0"/>
              <a:t>, sendo</a:t>
            </a:r>
            <a:r>
              <a:rPr lang="pt-BR" dirty="0" smtClean="0"/>
              <a:t>: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/>
              <a:t>serviço disponibilizado 24 horas por dia;</a:t>
            </a:r>
          </a:p>
          <a:p>
            <a:pPr lvl="0"/>
            <a:r>
              <a:rPr lang="pt-BR" sz="2000" dirty="0"/>
              <a:t>atendimento em todo trecho concessionado em tempo adequado;</a:t>
            </a:r>
          </a:p>
          <a:p>
            <a:pPr lvl="0"/>
            <a:r>
              <a:rPr lang="pt-BR" sz="2000" dirty="0"/>
              <a:t>equipe treinada para primeira intervenção;</a:t>
            </a:r>
          </a:p>
          <a:p>
            <a:pPr lvl="0"/>
            <a:r>
              <a:rPr lang="pt-BR" sz="2000" dirty="0"/>
              <a:t>equipamentos específicos para atuação;</a:t>
            </a:r>
          </a:p>
          <a:p>
            <a:pPr lvl="0"/>
            <a:r>
              <a:rPr lang="pt-BR" sz="2000" dirty="0"/>
              <a:t>contrato para possível destinação de resíduos 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954" y="3036116"/>
            <a:ext cx="2831585" cy="18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Necessidades para próximas </a:t>
            </a:r>
            <a:r>
              <a:rPr lang="pt-BR" sz="3600" b="1" dirty="0" smtClean="0"/>
              <a:t>concessões – BOMBEIROS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pt-BR" sz="2400" dirty="0" smtClean="0"/>
              <a:t>Fornecimento de materiais, equipamentos e veículos para apoio suplementar nos atendimentos (conforme necessidades da corporação);</a:t>
            </a:r>
          </a:p>
          <a:p>
            <a:pPr marL="0" lvl="0" indent="0">
              <a:buNone/>
            </a:pPr>
            <a:endParaRPr lang="pt-BR" sz="2400" dirty="0"/>
          </a:p>
          <a:p>
            <a:pPr lvl="0"/>
            <a:r>
              <a:rPr lang="pt-BR" sz="2400" dirty="0" smtClean="0"/>
              <a:t>Viabilizar emprego de recursos para estrutura de treinamento;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637" y="3478554"/>
            <a:ext cx="2657475" cy="2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Necessidades para próximas </a:t>
            </a:r>
            <a:r>
              <a:rPr lang="pt-BR" sz="3600" b="1" dirty="0" smtClean="0"/>
              <a:t>concessões - OBRAS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/>
              <a:t>Á</a:t>
            </a:r>
            <a:r>
              <a:rPr lang="pt-BR" sz="2400" dirty="0" smtClean="0"/>
              <a:t>reas de escape: </a:t>
            </a:r>
            <a:r>
              <a:rPr lang="pt-BR" sz="2400" dirty="0"/>
              <a:t>com base nos registros e pontos críticos definidos pelos órgãos de </a:t>
            </a:r>
            <a:r>
              <a:rPr lang="pt-BR" sz="2400" dirty="0" smtClean="0"/>
              <a:t>fiscalização;</a:t>
            </a:r>
          </a:p>
          <a:p>
            <a:pPr marL="67945" marR="58419" indent="0" algn="just">
              <a:lnSpc>
                <a:spcPct val="114999"/>
              </a:lnSpc>
              <a:spcBef>
                <a:spcPts val="600"/>
              </a:spcBef>
              <a:buNone/>
            </a:pPr>
            <a:endParaRPr lang="pt-BR" sz="2400" dirty="0" smtClean="0"/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/>
              <a:t>B</a:t>
            </a:r>
            <a:r>
              <a:rPr lang="pt-BR" sz="2400" dirty="0" smtClean="0"/>
              <a:t>acias de contenção: nos locais identificados como ambientalmente frágeis e com registros de acidentes pelos órgãos ambientais;</a:t>
            </a:r>
          </a:p>
          <a:p>
            <a:pPr marL="67945" marR="58419" indent="0" algn="just">
              <a:lnSpc>
                <a:spcPct val="114999"/>
              </a:lnSpc>
              <a:spcBef>
                <a:spcPts val="600"/>
              </a:spcBef>
              <a:buNone/>
            </a:pPr>
            <a:endParaRPr lang="pt-BR" sz="2400" dirty="0" smtClean="0"/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 smtClean="0"/>
              <a:t>Manutenção periódica das bacias de contenção;</a:t>
            </a:r>
          </a:p>
          <a:p>
            <a:pPr marL="67945" marR="58419" indent="0" algn="just">
              <a:lnSpc>
                <a:spcPct val="114999"/>
              </a:lnSpc>
              <a:spcBef>
                <a:spcPts val="600"/>
              </a:spcBef>
              <a:buNone/>
            </a:pPr>
            <a:endParaRPr lang="pt-BR" sz="2400" dirty="0" smtClean="0"/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 smtClean="0"/>
              <a:t>Intensificação da sinalização em pontos sensíveis;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4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327" y="2060309"/>
            <a:ext cx="1886631" cy="10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Necessidades para próximas </a:t>
            </a:r>
            <a:r>
              <a:rPr lang="pt-BR" sz="3600" b="1" dirty="0" smtClean="0"/>
              <a:t>concessões – DEFESA CIVIL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603472"/>
            <a:ext cx="10515600" cy="4351338"/>
          </a:xfrm>
        </p:spPr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 smtClean="0"/>
              <a:t>Compartilhamento das imagens das câmeras das rodovias com CEGERG;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 smtClean="0"/>
              <a:t>Implantação de câmeras OCR, com integração de dados – cargas perigosas;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2400" dirty="0" smtClean="0"/>
              <a:t>Repasse de informações de acidentes por web </a:t>
            </a:r>
            <a:r>
              <a:rPr lang="pt-BR" sz="2400" dirty="0" err="1" smtClean="0"/>
              <a:t>service</a:t>
            </a:r>
            <a:r>
              <a:rPr lang="pt-BR" sz="2400" dirty="0" smtClean="0"/>
              <a:t>;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50" y="3351185"/>
            <a:ext cx="3840969" cy="25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Contato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Capitão QOBM Murilo Cezar Nascimento</a:t>
            </a:r>
          </a:p>
          <a:p>
            <a:pPr marL="0" indent="0">
              <a:buNone/>
            </a:pPr>
            <a:r>
              <a:rPr lang="pt-BR" sz="1800" dirty="0" smtClean="0"/>
              <a:t>COORDENADORIA ESTADUAL DA DEFESA CIVIL</a:t>
            </a:r>
          </a:p>
          <a:p>
            <a:pPr marL="0" indent="0">
              <a:buNone/>
            </a:pPr>
            <a:r>
              <a:rPr lang="pt-BR" sz="1800" dirty="0" smtClean="0"/>
              <a:t>Divisão de Gestão de Riscos</a:t>
            </a:r>
          </a:p>
          <a:p>
            <a:pPr marL="0" indent="0">
              <a:buNone/>
            </a:pPr>
            <a:r>
              <a:rPr lang="pt-BR" sz="1800" dirty="0" smtClean="0"/>
              <a:t>Palácio das Araucárias</a:t>
            </a:r>
          </a:p>
          <a:p>
            <a:pPr marL="0" indent="0">
              <a:buNone/>
            </a:pPr>
            <a:r>
              <a:rPr lang="pt-BR" sz="1800" dirty="0" smtClean="0"/>
              <a:t>Rua </a:t>
            </a:r>
            <a:r>
              <a:rPr lang="pt-BR" sz="1800" dirty="0" err="1" smtClean="0"/>
              <a:t>Jacy</a:t>
            </a:r>
            <a:r>
              <a:rPr lang="pt-BR" sz="1800" dirty="0" smtClean="0"/>
              <a:t> Loureiro de Campo, s/n° - 80530-140 - Curitiba - PR</a:t>
            </a:r>
          </a:p>
          <a:p>
            <a:pPr marL="0" indent="0">
              <a:buNone/>
            </a:pPr>
            <a:r>
              <a:rPr lang="pt-BR" sz="1800" dirty="0" smtClean="0"/>
              <a:t>41 3281-2513</a:t>
            </a:r>
          </a:p>
          <a:p>
            <a:pPr marL="0" indent="0">
              <a:buNone/>
            </a:pPr>
            <a:r>
              <a:rPr lang="pt-BR" sz="1800" dirty="0" smtClean="0"/>
              <a:t>E-mail: reducaoderiscos@defesacivil.pr.gov.br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19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spc="-5" dirty="0">
                <a:solidFill>
                  <a:srgbClr val="000000"/>
                </a:solidFill>
              </a:rPr>
              <a:t>SISTEMA NACIONAL DE PROTEÇÃO E DEFESA CIVIL 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47252" y="1494131"/>
            <a:ext cx="6896966" cy="38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spc="-5" dirty="0">
                <a:solidFill>
                  <a:srgbClr val="000000"/>
                </a:solidFill>
              </a:rPr>
              <a:t>SISTEMA ESTADUAL DE PROTEÇÃO E DEFESA CIVIL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0" algn="just">
              <a:lnSpc>
                <a:spcPct val="100000"/>
              </a:lnSpc>
              <a:spcBef>
                <a:spcPts val="1295"/>
              </a:spcBef>
            </a:pPr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pt-BR" sz="200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Lei Estadual 19.848</a:t>
            </a:r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de 03 de maio de 2019.</a:t>
            </a:r>
          </a:p>
          <a:p>
            <a:pPr marL="711200" indent="-342900" algn="just">
              <a:lnSpc>
                <a:spcPct val="100000"/>
              </a:lnSpc>
              <a:spcBef>
                <a:spcPts val="1295"/>
              </a:spcBef>
            </a:pPr>
            <a:r>
              <a:rPr lang="pt-BR" sz="20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Integra a Governadoria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algn="just">
              <a:lnSpc>
                <a:spcPct val="100000"/>
              </a:lnSpc>
              <a:spcBef>
                <a:spcPts val="1295"/>
              </a:spcBef>
            </a:pPr>
            <a:r>
              <a:rPr lang="pt-BR" sz="200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Decreto 9557/2013 – Regulamento do SEPDEC</a:t>
            </a:r>
            <a:endParaRPr lang="pt-BR" sz="20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CEPRODEC - órgão colegiado</a:t>
            </a:r>
          </a:p>
          <a:p>
            <a:pPr marL="800100" lvl="1" indent="-34290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CEDEC - órgão central</a:t>
            </a:r>
          </a:p>
          <a:p>
            <a:pPr marL="800100" lvl="1" indent="-342900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CORPDEC´s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órgãos regionais</a:t>
            </a:r>
          </a:p>
          <a:p>
            <a:pPr marL="800100" lvl="1" indent="-342900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COMPDEC´s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- órgãos municipais</a:t>
            </a:r>
          </a:p>
          <a:p>
            <a:pPr marL="800100" lvl="1" indent="-34290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setorias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(3 esferas)</a:t>
            </a:r>
          </a:p>
          <a:p>
            <a:pPr marL="800100" lvl="1" indent="-34290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CEPED - órgão de assessoramento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05" y="2681360"/>
            <a:ext cx="4296030" cy="2697184"/>
          </a:xfrm>
          <a:prstGeom prst="rect">
            <a:avLst/>
          </a:prstGeom>
        </p:spPr>
      </p:pic>
      <p:sp>
        <p:nvSpPr>
          <p:cNvPr id="9" name="CaixaDeTexto 4"/>
          <p:cNvSpPr txBox="1"/>
          <p:nvPr/>
        </p:nvSpPr>
        <p:spPr>
          <a:xfrm>
            <a:off x="8652553" y="5386825"/>
            <a:ext cx="2351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Fonte: </a:t>
            </a:r>
            <a:r>
              <a:rPr lang="pt-BR" sz="1200" b="1" dirty="0" smtClean="0"/>
              <a:t>Livro Base/2017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39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spc="-5" dirty="0">
                <a:solidFill>
                  <a:srgbClr val="000000"/>
                </a:solidFill>
              </a:rPr>
              <a:t>ESTRUTURA DA CEDEC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235" y="1055716"/>
            <a:ext cx="8001000" cy="5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2800" b="1" spc="-5" dirty="0">
                <a:solidFill>
                  <a:srgbClr val="000000"/>
                </a:solidFill>
              </a:rPr>
              <a:t>PARTICULARIDADES DO PARANÁ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544436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368300" algn="just">
              <a:lnSpc>
                <a:spcPct val="100000"/>
              </a:lnSpc>
              <a:spcBef>
                <a:spcPts val="1295"/>
              </a:spcBef>
            </a:pPr>
            <a:r>
              <a:rPr lang="pt-BR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lang="pt-BR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Política </a:t>
            </a:r>
            <a:r>
              <a:rPr lang="pt-BR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Estadual de Proteção e Defesa</a:t>
            </a:r>
            <a:r>
              <a:rPr lang="pt-BR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pt-BR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Civil (Lei 18.519/15)</a:t>
            </a:r>
            <a:endParaRPr lang="pt-BR" dirty="0">
              <a:latin typeface="Arial"/>
              <a:cs typeface="Arial"/>
            </a:endParaRPr>
          </a:p>
          <a:p>
            <a:pPr marL="12700" marR="5080" indent="355600" algn="just">
              <a:lnSpc>
                <a:spcPct val="150000"/>
              </a:lnSpc>
            </a:pPr>
            <a:endParaRPr lang="pt-BR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b="1" spc="-5" dirty="0">
                <a:latin typeface="Arial"/>
                <a:cs typeface="Arial"/>
              </a:rPr>
              <a:t>RISCO DE DESASTRE, </a:t>
            </a:r>
            <a:r>
              <a:rPr lang="pt-BR" spc="-5" dirty="0">
                <a:latin typeface="Arial"/>
                <a:cs typeface="Arial"/>
              </a:rPr>
              <a:t>previsão nos planejamentos setoriais;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b="1" spc="-5" dirty="0">
                <a:latin typeface="Arial"/>
                <a:cs typeface="Arial"/>
              </a:rPr>
              <a:t>SCI</a:t>
            </a:r>
            <a:r>
              <a:rPr lang="pt-BR" spc="-5" dirty="0">
                <a:latin typeface="Arial"/>
                <a:cs typeface="Arial"/>
              </a:rPr>
              <a:t>, emprego como ferramenta de gerenciamento;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b="1" spc="-5" dirty="0">
                <a:latin typeface="Arial"/>
                <a:cs typeface="Arial"/>
              </a:rPr>
              <a:t>SISDC</a:t>
            </a:r>
            <a:r>
              <a:rPr lang="pt-BR" spc="-5" dirty="0">
                <a:latin typeface="Arial"/>
                <a:cs typeface="Arial"/>
              </a:rPr>
              <a:t>, </a:t>
            </a:r>
            <a:r>
              <a:rPr lang="pt-BR" dirty="0">
                <a:latin typeface="Arial"/>
                <a:cs typeface="Arial"/>
              </a:rPr>
              <a:t>como </a:t>
            </a:r>
            <a:r>
              <a:rPr lang="pt-BR" spc="-5" dirty="0">
                <a:latin typeface="Arial"/>
                <a:cs typeface="Arial"/>
              </a:rPr>
              <a:t>ferramenta </a:t>
            </a:r>
            <a:r>
              <a:rPr lang="pt-BR" dirty="0">
                <a:latin typeface="Arial"/>
                <a:cs typeface="Arial"/>
              </a:rPr>
              <a:t>de gestão de proteção e defesa</a:t>
            </a:r>
            <a:r>
              <a:rPr lang="pt-BR" spc="-18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civil;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b="1" spc="-5" dirty="0" err="1">
                <a:latin typeface="Arial"/>
                <a:cs typeface="Arial"/>
              </a:rPr>
              <a:t>PLANCON´s</a:t>
            </a:r>
            <a:r>
              <a:rPr lang="pt-BR" spc="-5" dirty="0">
                <a:latin typeface="Arial"/>
                <a:cs typeface="Arial"/>
              </a:rPr>
              <a:t>, nos municípios;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b="1" spc="-5" dirty="0">
                <a:latin typeface="Arial"/>
                <a:cs typeface="Arial"/>
              </a:rPr>
              <a:t>CORPO DE BOMBEIROS</a:t>
            </a:r>
            <a:r>
              <a:rPr lang="pt-BR" spc="-5" dirty="0">
                <a:latin typeface="Arial"/>
                <a:cs typeface="Arial"/>
              </a:rPr>
              <a:t>, execução das ações de proteção e defesa civil.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13335" marR="7620" algn="just">
              <a:lnSpc>
                <a:spcPct val="150000"/>
              </a:lnSpc>
              <a:spcBef>
                <a:spcPts val="5"/>
              </a:spcBef>
              <a:tabLst>
                <a:tab pos="356870" algn="l"/>
              </a:tabLst>
            </a:pPr>
            <a:r>
              <a:rPr lang="pt-BR" spc="-5" dirty="0">
                <a:latin typeface="Arial"/>
                <a:cs typeface="Arial"/>
              </a:rPr>
              <a:t>     </a:t>
            </a:r>
            <a:r>
              <a:rPr lang="pt-BR" u="sng" spc="-5" dirty="0">
                <a:latin typeface="Arial"/>
                <a:cs typeface="Arial"/>
              </a:rPr>
              <a:t>CEDEC</a:t>
            </a:r>
          </a:p>
          <a:p>
            <a:pPr marL="356235" marR="7620" indent="-342900" algn="just">
              <a:lnSpc>
                <a:spcPct val="150000"/>
              </a:lnSpc>
              <a:spcBef>
                <a:spcPts val="5"/>
              </a:spcBef>
              <a:tabLst>
                <a:tab pos="356870" algn="l"/>
              </a:tabLst>
            </a:pPr>
            <a:r>
              <a:rPr lang="pt-BR" spc="-5" dirty="0">
                <a:latin typeface="Arial"/>
                <a:cs typeface="Arial"/>
              </a:rPr>
              <a:t>Apoio aos Municípios</a:t>
            </a:r>
          </a:p>
          <a:p>
            <a:pPr marL="356235" marR="7620" indent="-342900" algn="just">
              <a:lnSpc>
                <a:spcPct val="150000"/>
              </a:lnSpc>
              <a:spcBef>
                <a:spcPts val="5"/>
              </a:spcBef>
              <a:tabLst>
                <a:tab pos="356870" algn="l"/>
              </a:tabLst>
            </a:pPr>
            <a:r>
              <a:rPr lang="pt-BR" spc="-5" dirty="0">
                <a:latin typeface="Arial"/>
                <a:cs typeface="Arial"/>
              </a:rPr>
              <a:t>Articulação Institucional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2800" b="1" spc="-5" dirty="0">
                <a:solidFill>
                  <a:srgbClr val="000000"/>
                </a:solidFill>
              </a:rPr>
              <a:t>PARTICULARIDADES DO PARANÁ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203312"/>
            <a:ext cx="10515600" cy="4799175"/>
          </a:xfrm>
        </p:spPr>
        <p:txBody>
          <a:bodyPr>
            <a:normAutofit fontScale="40000" lnSpcReduction="20000"/>
          </a:bodyPr>
          <a:lstStyle/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lang="pt-BR" sz="3800" dirty="0">
                <a:latin typeface="Arial"/>
                <a:cs typeface="Arial"/>
              </a:rPr>
              <a:t>Adoção do </a:t>
            </a:r>
            <a:r>
              <a:rPr lang="pt-BR" sz="3800" spc="-5" dirty="0">
                <a:latin typeface="Arial"/>
                <a:cs typeface="Arial"/>
              </a:rPr>
              <a:t>Sistema Informatizado </a:t>
            </a:r>
            <a:r>
              <a:rPr lang="pt-BR" sz="3800" dirty="0">
                <a:latin typeface="Arial"/>
                <a:cs typeface="Arial"/>
              </a:rPr>
              <a:t>de </a:t>
            </a:r>
            <a:r>
              <a:rPr lang="pt-BR" sz="3800" spc="-5" dirty="0">
                <a:latin typeface="Arial"/>
                <a:cs typeface="Arial"/>
              </a:rPr>
              <a:t>Proteção </a:t>
            </a:r>
            <a:r>
              <a:rPr lang="pt-BR" sz="3800" dirty="0">
                <a:latin typeface="Arial"/>
                <a:cs typeface="Arial"/>
              </a:rPr>
              <a:t>e </a:t>
            </a:r>
            <a:r>
              <a:rPr lang="pt-BR" sz="3800" spc="-5" dirty="0">
                <a:latin typeface="Arial"/>
                <a:cs typeface="Arial"/>
              </a:rPr>
              <a:t>Defesa Civil </a:t>
            </a:r>
            <a:r>
              <a:rPr lang="pt-BR" sz="3800" dirty="0">
                <a:latin typeface="Arial"/>
                <a:cs typeface="Arial"/>
              </a:rPr>
              <a:t>–  </a:t>
            </a:r>
            <a:r>
              <a:rPr lang="pt-BR" sz="3800" spc="-5" dirty="0">
                <a:latin typeface="Arial"/>
                <a:cs typeface="Arial"/>
              </a:rPr>
              <a:t>SISDC*, </a:t>
            </a:r>
            <a:r>
              <a:rPr lang="pt-BR" sz="3800" dirty="0">
                <a:latin typeface="Arial"/>
                <a:cs typeface="Arial"/>
              </a:rPr>
              <a:t>como </a:t>
            </a:r>
            <a:r>
              <a:rPr lang="pt-BR" sz="3800" spc="-5" dirty="0">
                <a:latin typeface="Arial"/>
                <a:cs typeface="Arial"/>
              </a:rPr>
              <a:t>ferramenta </a:t>
            </a:r>
            <a:r>
              <a:rPr lang="pt-BR" sz="3800" dirty="0">
                <a:latin typeface="Arial"/>
                <a:cs typeface="Arial"/>
              </a:rPr>
              <a:t>de gestão de proteção e defesa</a:t>
            </a:r>
            <a:r>
              <a:rPr lang="pt-BR" sz="3800" spc="-180" dirty="0">
                <a:latin typeface="Arial"/>
                <a:cs typeface="Arial"/>
              </a:rPr>
              <a:t> </a:t>
            </a:r>
            <a:r>
              <a:rPr lang="pt-BR" sz="3800" spc="-5" dirty="0">
                <a:latin typeface="Arial"/>
                <a:cs typeface="Arial"/>
              </a:rPr>
              <a:t>civil.</a:t>
            </a: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spc="-5" dirty="0">
              <a:latin typeface="Arial"/>
              <a:cs typeface="Arial"/>
            </a:endParaRPr>
          </a:p>
          <a:p>
            <a:pPr marL="355600" marR="7620" indent="-342265" algn="just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endParaRPr lang="pt-BR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3200" dirty="0">
              <a:latin typeface="Arial"/>
              <a:cs typeface="Arial"/>
            </a:endParaRPr>
          </a:p>
          <a:p>
            <a:pPr marL="450215" marR="189865" indent="-88265" algn="just">
              <a:lnSpc>
                <a:spcPct val="100000"/>
              </a:lnSpc>
            </a:pPr>
            <a:endParaRPr lang="pt-BR" sz="1800" dirty="0" smtClean="0">
              <a:latin typeface="Arial"/>
              <a:cs typeface="Arial"/>
            </a:endParaRPr>
          </a:p>
          <a:p>
            <a:pPr marL="450215" marR="189865" indent="-88265" algn="just">
              <a:lnSpc>
                <a:spcPct val="100000"/>
              </a:lnSpc>
            </a:pPr>
            <a:endParaRPr lang="pt-BR" sz="1800" dirty="0">
              <a:latin typeface="Arial"/>
              <a:cs typeface="Arial"/>
            </a:endParaRPr>
          </a:p>
          <a:p>
            <a:pPr marL="450215" marR="189865" indent="-88265" algn="just">
              <a:lnSpc>
                <a:spcPct val="100000"/>
              </a:lnSpc>
            </a:pPr>
            <a:endParaRPr lang="pt-BR" sz="3000" dirty="0" smtClean="0">
              <a:latin typeface="Arial"/>
              <a:cs typeface="Arial"/>
            </a:endParaRPr>
          </a:p>
          <a:p>
            <a:pPr marL="450215" marR="189865" indent="-88265" algn="just">
              <a:lnSpc>
                <a:spcPct val="100000"/>
              </a:lnSpc>
            </a:pPr>
            <a:r>
              <a:rPr lang="pt-BR" sz="3000" dirty="0" smtClean="0">
                <a:latin typeface="Arial"/>
                <a:cs typeface="Arial"/>
              </a:rPr>
              <a:t>* </a:t>
            </a:r>
            <a:r>
              <a:rPr lang="pt-BR" sz="3000" dirty="0">
                <a:latin typeface="Arial"/>
                <a:cs typeface="Arial"/>
              </a:rPr>
              <a:t>O </a:t>
            </a:r>
            <a:r>
              <a:rPr lang="pt-BR" sz="3000" spc="-5" dirty="0">
                <a:latin typeface="Arial"/>
                <a:cs typeface="Arial"/>
              </a:rPr>
              <a:t>SISDC </a:t>
            </a:r>
            <a:r>
              <a:rPr lang="pt-BR" sz="3000" dirty="0">
                <a:latin typeface="Arial"/>
                <a:cs typeface="Arial"/>
              </a:rPr>
              <a:t>é a </a:t>
            </a:r>
            <a:r>
              <a:rPr lang="pt-BR" sz="3000" spc="-5" dirty="0">
                <a:latin typeface="Arial"/>
                <a:cs typeface="Arial"/>
              </a:rPr>
              <a:t>ferramenta </a:t>
            </a:r>
            <a:r>
              <a:rPr lang="pt-BR" sz="3000" spc="-10" dirty="0">
                <a:latin typeface="Arial"/>
                <a:cs typeface="Arial"/>
              </a:rPr>
              <a:t>já </a:t>
            </a:r>
            <a:r>
              <a:rPr lang="pt-BR" sz="3000" spc="-5" dirty="0">
                <a:latin typeface="Arial"/>
                <a:cs typeface="Arial"/>
              </a:rPr>
              <a:t>consagrada </a:t>
            </a:r>
            <a:r>
              <a:rPr lang="pt-BR" sz="3000" dirty="0">
                <a:latin typeface="Arial"/>
                <a:cs typeface="Arial"/>
              </a:rPr>
              <a:t>e </a:t>
            </a:r>
            <a:r>
              <a:rPr lang="pt-BR" sz="3000" spc="-5" dirty="0">
                <a:latin typeface="Arial"/>
                <a:cs typeface="Arial"/>
              </a:rPr>
              <a:t>premiada internacionalmente </a:t>
            </a:r>
            <a:r>
              <a:rPr lang="pt-BR" sz="3000" spc="-10" dirty="0">
                <a:latin typeface="Arial"/>
                <a:cs typeface="Arial"/>
              </a:rPr>
              <a:t>do </a:t>
            </a:r>
            <a:r>
              <a:rPr lang="pt-BR" sz="3000" spc="-5" dirty="0">
                <a:latin typeface="Arial"/>
                <a:cs typeface="Arial"/>
              </a:rPr>
              <a:t>Estado </a:t>
            </a:r>
            <a:r>
              <a:rPr lang="pt-BR" sz="3000" dirty="0">
                <a:latin typeface="Arial"/>
                <a:cs typeface="Arial"/>
              </a:rPr>
              <a:t>do  </a:t>
            </a:r>
            <a:r>
              <a:rPr lang="pt-BR" sz="3000" spc="-5" dirty="0">
                <a:latin typeface="Arial"/>
                <a:cs typeface="Arial"/>
              </a:rPr>
              <a:t>Paraná para </a:t>
            </a:r>
            <a:r>
              <a:rPr lang="pt-BR" sz="3000" dirty="0">
                <a:latin typeface="Arial"/>
                <a:cs typeface="Arial"/>
              </a:rPr>
              <a:t>a </a:t>
            </a:r>
            <a:r>
              <a:rPr lang="pt-BR" sz="3000" spc="-5" dirty="0">
                <a:latin typeface="Arial"/>
                <a:cs typeface="Arial"/>
              </a:rPr>
              <a:t>gestão dos desastres </a:t>
            </a:r>
            <a:r>
              <a:rPr lang="pt-BR" sz="3000" dirty="0">
                <a:latin typeface="Arial"/>
                <a:cs typeface="Arial"/>
              </a:rPr>
              <a:t>e </a:t>
            </a:r>
            <a:r>
              <a:rPr lang="pt-BR" sz="3000" spc="-5" dirty="0">
                <a:latin typeface="Arial"/>
                <a:cs typeface="Arial"/>
              </a:rPr>
              <a:t>seus riscos. </a:t>
            </a:r>
            <a:endParaRPr lang="pt-BR" sz="3000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236" y="1939436"/>
            <a:ext cx="4914278" cy="36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>
                <a:solidFill>
                  <a:srgbClr val="000000"/>
                </a:solidFill>
              </a:rPr>
              <a:t>PARTICULARIDADES DO PARANÁ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935" y="1478452"/>
            <a:ext cx="10515600" cy="4351338"/>
          </a:xfrm>
        </p:spPr>
        <p:txBody>
          <a:bodyPr>
            <a:normAutofit/>
          </a:bodyPr>
          <a:lstStyle/>
          <a:p>
            <a:pPr marL="67945" marR="58419" algn="just">
              <a:lnSpc>
                <a:spcPct val="114999"/>
              </a:lnSpc>
              <a:spcBef>
                <a:spcPts val="600"/>
              </a:spcBef>
              <a:tabLst>
                <a:tab pos="355600" algn="l"/>
              </a:tabLst>
            </a:pPr>
            <a:r>
              <a:rPr lang="pt-BR" sz="1800" spc="-5" dirty="0">
                <a:latin typeface="Arial" panose="020B0604020202020204" pitchFamily="34" charset="0"/>
                <a:cs typeface="Arial" panose="020B0604020202020204" pitchFamily="34" charset="0"/>
              </a:rPr>
              <a:t>Previsão do desenvolvimento pelos municípios: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  <a:tabLst>
                <a:tab pos="355600" algn="l"/>
              </a:tabLst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Plano Diretor Municipal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PDM : incorporar as ações de proteção e defesa civil ao planejamento municipal;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  <a:tabLst>
                <a:tab pos="355600" algn="l"/>
              </a:tabLst>
            </a:pP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Plano Municipal de Contingência</a:t>
            </a:r>
            <a:r>
              <a:rPr lang="pt-BR" sz="1800" spc="-5" dirty="0">
                <a:latin typeface="Arial" panose="020B0604020202020204" pitchFamily="34" charset="0"/>
                <a:cs typeface="Arial" panose="020B0604020202020204" pitchFamily="34" charset="0"/>
              </a:rPr>
              <a:t> de  Proteção e Defesa Civil.</a:t>
            </a:r>
          </a:p>
          <a:p>
            <a:pPr marL="67945" marR="58419" algn="just">
              <a:lnSpc>
                <a:spcPct val="114999"/>
              </a:lnSpc>
              <a:spcBef>
                <a:spcPts val="600"/>
              </a:spcBef>
              <a:tabLst>
                <a:tab pos="355600" algn="l"/>
              </a:tabLst>
            </a:pPr>
            <a:endParaRPr lang="pt-BR" sz="1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  <a:tabLst>
                <a:tab pos="355600" algn="l"/>
              </a:tabLst>
            </a:pPr>
            <a:r>
              <a:rPr lang="pt-BR" sz="1800" spc="-5" dirty="0">
                <a:latin typeface="Arial" panose="020B0604020202020204" pitchFamily="34" charset="0"/>
                <a:cs typeface="Arial" panose="020B0604020202020204" pitchFamily="34" charset="0"/>
              </a:rPr>
              <a:t>Objetivo: estimular o  pensamento, planejamento e organização municipal frente a  desastres;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01" y="3717328"/>
            <a:ext cx="2679348" cy="25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>
                <a:solidFill>
                  <a:srgbClr val="000000"/>
                </a:solidFill>
              </a:rPr>
              <a:t>PARTICULARIDADES DO PARANÁ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spc="-5" dirty="0">
                <a:latin typeface="Arial"/>
                <a:cs typeface="Arial"/>
              </a:rPr>
              <a:t>Legalmente, a execução das atividades de proteção e defesa civil é competência dos  Corpos de Bombeiros Militares, 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spc="-5" dirty="0">
                <a:latin typeface="Arial"/>
                <a:cs typeface="Arial"/>
              </a:rPr>
              <a:t>As Coordenadorias Regionais de  Proteção e Defesa Civil no Paraná são operacionalizadas pessoal e administrativamente  pelo Corpo de </a:t>
            </a:r>
            <a:r>
              <a:rPr lang="pt-BR" sz="1800" spc="-5" dirty="0" smtClean="0">
                <a:latin typeface="Arial"/>
                <a:cs typeface="Arial"/>
              </a:rPr>
              <a:t>Bombeiros.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1800" spc="-5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96" y="3354560"/>
            <a:ext cx="2074558" cy="26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spc="-5" dirty="0">
                <a:solidFill>
                  <a:srgbClr val="000000"/>
                </a:solidFill>
              </a:rPr>
              <a:t>PARTICULARIDADES DO PARANÁ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spc="-5" dirty="0">
                <a:latin typeface="Arial"/>
                <a:cs typeface="Arial"/>
              </a:rPr>
              <a:t>Legalmente, a execução das atividades de proteção e defesa civil é competência dos  Corpos de Bombeiros Militares, 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r>
              <a:rPr lang="pt-BR" sz="1800" spc="-5" dirty="0">
                <a:latin typeface="Arial"/>
                <a:cs typeface="Arial"/>
              </a:rPr>
              <a:t>As Coordenadorias Regionais de  Proteção e Defesa Civil no Paraná são operacionalizadas pessoal e administrativamente  pelo Corpo de </a:t>
            </a:r>
            <a:r>
              <a:rPr lang="pt-BR" sz="1800" spc="-5" dirty="0" smtClean="0">
                <a:latin typeface="Arial"/>
                <a:cs typeface="Arial"/>
              </a:rPr>
              <a:t>Bombeiros.</a:t>
            </a:r>
          </a:p>
          <a:p>
            <a:pPr marL="353695" marR="58419" indent="-285750" algn="just">
              <a:lnSpc>
                <a:spcPct val="114999"/>
              </a:lnSpc>
              <a:spcBef>
                <a:spcPts val="600"/>
              </a:spcBef>
            </a:pPr>
            <a:endParaRPr lang="pt-BR" sz="1800" spc="-5" dirty="0"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96" y="3354560"/>
            <a:ext cx="2074558" cy="26479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808"/>
            <a:ext cx="12192000" cy="68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581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SISTEMA NACIONAL DE PROTEÇÃO E DEFESA CIVIL </vt:lpstr>
      <vt:lpstr>SISTEMA ESTADUAL DE PROTEÇÃO E DEFESA CIVIL</vt:lpstr>
      <vt:lpstr>ESTRUTURA DA CEDEC</vt:lpstr>
      <vt:lpstr>PARTICULARIDADES DO PARANÁ</vt:lpstr>
      <vt:lpstr>PARTICULARIDADES DO PARANÁ</vt:lpstr>
      <vt:lpstr>PARTICULARIDADES DO PARANÁ</vt:lpstr>
      <vt:lpstr>PARTICULARIDADES DO PARANÁ</vt:lpstr>
      <vt:lpstr>PARTICULARIDADES DO PARANÁ</vt:lpstr>
      <vt:lpstr>COMISSÃO ESTADUAL P2R2</vt:lpstr>
      <vt:lpstr>COMPOSIÇÃO</vt:lpstr>
      <vt:lpstr>GRUPOS DE TRABALHO</vt:lpstr>
      <vt:lpstr>Necessidades para próximas concessões - PRAÇAS</vt:lpstr>
      <vt:lpstr>Necessidades para próximas concessões – BOMBEIROS</vt:lpstr>
      <vt:lpstr>Necessidades para próximas concessões - OBRAS</vt:lpstr>
      <vt:lpstr>Necessidades para próximas concessões – DEFESA CIVIL</vt:lpstr>
      <vt:lpstr>Contato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Delek</dc:creator>
  <cp:lastModifiedBy>MURILO CEZAR NASCIMENTO</cp:lastModifiedBy>
  <cp:revision>31</cp:revision>
  <cp:lastPrinted>2020-11-17T13:22:36Z</cp:lastPrinted>
  <dcterms:created xsi:type="dcterms:W3CDTF">2019-10-17T19:02:23Z</dcterms:created>
  <dcterms:modified xsi:type="dcterms:W3CDTF">2020-11-17T13:35:59Z</dcterms:modified>
</cp:coreProperties>
</file>