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635"/>
    <a:srgbClr val="0058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30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74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38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58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76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09/11/2021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99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09/11/2021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24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09/11/2021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390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09/11/2021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09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09/11/2021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54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09/11/2021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9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89DBF-C679-4E9E-AC69-7C19C3B69A54}" type="datetimeFigureOut">
              <a:rPr lang="pt-BR" smtClean="0"/>
              <a:t>09/11/2021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90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9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0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1.png"/><Relationship Id="rId4" Type="http://schemas.openxmlformats.org/officeDocument/2006/relationships/image" Target="../media/image4.png"/><Relationship Id="rId9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1.png"/><Relationship Id="rId4" Type="http://schemas.openxmlformats.org/officeDocument/2006/relationships/image" Target="../media/image4.png"/><Relationship Id="rId9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0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966650" y="1143664"/>
            <a:ext cx="10450285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/>
              <a:t>O </a:t>
            </a:r>
            <a:r>
              <a:rPr lang="pt-BR" sz="2000" b="1" i="1" dirty="0" smtClean="0"/>
              <a:t>GOVERNO DO ESTADO DO PARANÁ </a:t>
            </a:r>
            <a:r>
              <a:rPr lang="pt-BR" sz="2000" dirty="0" smtClean="0"/>
              <a:t>e </a:t>
            </a:r>
            <a:r>
              <a:rPr lang="pt-BR" sz="2000" dirty="0"/>
              <a:t>a </a:t>
            </a:r>
            <a:r>
              <a:rPr lang="pt-BR" sz="2000" b="1" i="1" dirty="0" smtClean="0"/>
              <a:t>POLÍCIA RODOVIÁRIA FEDERAL</a:t>
            </a:r>
          </a:p>
          <a:p>
            <a:pPr algn="ctr"/>
            <a:r>
              <a:rPr lang="pt-BR" sz="2000" dirty="0" smtClean="0"/>
              <a:t>Por meio da </a:t>
            </a:r>
            <a:r>
              <a:rPr lang="pt-BR" sz="2000" b="1" i="1" dirty="0" smtClean="0"/>
              <a:t>Comissão Estadual de Prevenção, Preparação e Resposta Rápida a Emergências com Produtos Perigosos do Paraná – CEP2R2-PR</a:t>
            </a:r>
            <a:endParaRPr lang="pt-BR" sz="2000" b="1" dirty="0" smtClean="0"/>
          </a:p>
          <a:p>
            <a:pPr algn="ctr"/>
            <a:endParaRPr lang="pt-BR" sz="2000" dirty="0" smtClean="0"/>
          </a:p>
          <a:p>
            <a:pPr algn="ctr"/>
            <a:r>
              <a:rPr lang="pt-BR" sz="2000" dirty="0" smtClean="0"/>
              <a:t>convidam para o</a:t>
            </a:r>
            <a:endParaRPr lang="pt-BR" sz="2000" dirty="0"/>
          </a:p>
          <a:p>
            <a:pPr algn="ctr"/>
            <a:endParaRPr lang="pt-BR" sz="16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1306148" y="2512707"/>
            <a:ext cx="950105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r>
              <a:rPr lang="pt-BR" sz="2800" b="1" i="1" dirty="0" smtClean="0"/>
              <a:t>1° Seminário </a:t>
            </a:r>
            <a:r>
              <a:rPr lang="pt-BR" sz="2800" b="1" i="1" dirty="0"/>
              <a:t>Estadual de Segurança no Transporte de Produtos </a:t>
            </a:r>
            <a:r>
              <a:rPr lang="pt-BR" sz="2800" b="1" i="1" dirty="0" smtClean="0"/>
              <a:t>Perigosos</a:t>
            </a:r>
            <a:endParaRPr lang="pt-BR" sz="2800" dirty="0"/>
          </a:p>
          <a:p>
            <a:endParaRPr lang="pt-BR" sz="1600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966650" y="3656922"/>
            <a:ext cx="563185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/>
              <a:t>Data: 15 e 16 de março de 2022</a:t>
            </a:r>
          </a:p>
          <a:p>
            <a:r>
              <a:rPr lang="pt-BR" sz="1400" b="1" dirty="0" smtClean="0"/>
              <a:t>Horário de início: 07h40min</a:t>
            </a:r>
          </a:p>
          <a:p>
            <a:r>
              <a:rPr lang="pt-BR" sz="1400" b="1" dirty="0" smtClean="0"/>
              <a:t>Local: Auditório da Policia Rodoviária Federal</a:t>
            </a:r>
          </a:p>
          <a:p>
            <a:r>
              <a:rPr lang="pt-BR" sz="1400" b="1" dirty="0" smtClean="0"/>
              <a:t>Endereço: </a:t>
            </a:r>
            <a:r>
              <a:rPr lang="pt-BR" sz="1400" b="1" dirty="0"/>
              <a:t>Av. Linha Verde, 10150 - Prado Velho, Curitiba </a:t>
            </a:r>
            <a:r>
              <a:rPr lang="pt-BR" sz="1400" b="1" dirty="0" smtClean="0"/>
              <a:t>– PR</a:t>
            </a:r>
          </a:p>
          <a:p>
            <a:r>
              <a:rPr lang="pt-BR" sz="1400" b="1" dirty="0"/>
              <a:t>vagas presenciais: </a:t>
            </a:r>
            <a:r>
              <a:rPr lang="pt-BR" sz="1400" b="1" dirty="0" smtClean="0"/>
              <a:t>150 </a:t>
            </a:r>
            <a:r>
              <a:rPr lang="pt-BR" sz="1200" b="1" dirty="0"/>
              <a:t>(conforme decreto municipal vigente</a:t>
            </a:r>
            <a:r>
              <a:rPr lang="pt-BR" sz="1200" b="1" dirty="0" smtClean="0"/>
              <a:t>)</a:t>
            </a:r>
            <a:endParaRPr lang="pt-BR" sz="1200" b="1" dirty="0"/>
          </a:p>
          <a:p>
            <a:r>
              <a:rPr lang="pt-BR" sz="1400" b="1" dirty="0" smtClean="0"/>
              <a:t>Endereço eletrônico:</a:t>
            </a:r>
          </a:p>
          <a:p>
            <a:r>
              <a:rPr lang="pt-BR" sz="1400" b="1" dirty="0"/>
              <a:t>vagas online: livre</a:t>
            </a:r>
          </a:p>
          <a:p>
            <a:r>
              <a:rPr lang="pt-BR" sz="1400" b="1" i="1" dirty="0" smtClean="0"/>
              <a:t>Inscrições</a:t>
            </a:r>
            <a:r>
              <a:rPr lang="pt-BR" sz="1400" b="1" dirty="0" smtClean="0"/>
              <a:t>:  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2790701" y="302746"/>
            <a:ext cx="72439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spc="5000" dirty="0" smtClean="0">
                <a:solidFill>
                  <a:schemeClr val="bg2">
                    <a:lumMod val="50000"/>
                  </a:schemeClr>
                </a:solidFill>
              </a:rPr>
              <a:t>CONVITE</a:t>
            </a:r>
            <a:endParaRPr lang="pt-BR" spc="5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Paralelogramo 1"/>
          <p:cNvSpPr/>
          <p:nvPr/>
        </p:nvSpPr>
        <p:spPr>
          <a:xfrm>
            <a:off x="177866" y="5491989"/>
            <a:ext cx="6507942" cy="150245"/>
          </a:xfrm>
          <a:prstGeom prst="parallelogram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Paralelogramo 16"/>
          <p:cNvSpPr/>
          <p:nvPr/>
        </p:nvSpPr>
        <p:spPr>
          <a:xfrm>
            <a:off x="6863939" y="5491989"/>
            <a:ext cx="4997704" cy="150245"/>
          </a:xfrm>
          <a:prstGeom prst="parallelogram">
            <a:avLst/>
          </a:prstGeom>
          <a:solidFill>
            <a:srgbClr val="007635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1" name="Imagem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5614" y="11971242"/>
            <a:ext cx="255805" cy="284227"/>
          </a:xfrm>
          <a:prstGeom prst="rect">
            <a:avLst/>
          </a:prstGeom>
        </p:spPr>
      </p:pic>
      <p:pic>
        <p:nvPicPr>
          <p:cNvPr id="19" name="Imagem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4427">
            <a:off x="9438039" y="3436903"/>
            <a:ext cx="823094" cy="1275837"/>
          </a:xfrm>
          <a:prstGeom prst="rect">
            <a:avLst/>
          </a:prstGeom>
        </p:spPr>
      </p:pic>
      <p:sp>
        <p:nvSpPr>
          <p:cNvPr id="20" name="CaixaDeTexto 19"/>
          <p:cNvSpPr txBox="1"/>
          <p:nvPr/>
        </p:nvSpPr>
        <p:spPr>
          <a:xfrm rot="19451066">
            <a:off x="9284554" y="3660510"/>
            <a:ext cx="90992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Certificado</a:t>
            </a:r>
            <a:endParaRPr lang="pt-BR" sz="10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8263467" y="4785773"/>
            <a:ext cx="319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 smtClean="0"/>
              <a:t>Serão emitidos certificados de participação para aqueles que obtiverem pelo menos 80% de participação nas palestras.</a:t>
            </a:r>
            <a:endParaRPr lang="pt-BR" sz="1200" dirty="0"/>
          </a:p>
        </p:txBody>
      </p:sp>
      <p:pic>
        <p:nvPicPr>
          <p:cNvPr id="25" name="Imagem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520" y="5878319"/>
            <a:ext cx="1405450" cy="615304"/>
          </a:xfrm>
          <a:prstGeom prst="rect">
            <a:avLst/>
          </a:prstGeom>
        </p:spPr>
      </p:pic>
      <p:pic>
        <p:nvPicPr>
          <p:cNvPr id="26" name="Imagem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6996" y="5944641"/>
            <a:ext cx="556089" cy="617876"/>
          </a:xfrm>
          <a:prstGeom prst="rect">
            <a:avLst/>
          </a:prstGeom>
        </p:spPr>
      </p:pic>
      <p:sp>
        <p:nvSpPr>
          <p:cNvPr id="27" name="CaixaDeTexto 26"/>
          <p:cNvSpPr txBox="1"/>
          <p:nvPr/>
        </p:nvSpPr>
        <p:spPr>
          <a:xfrm>
            <a:off x="130857" y="5707287"/>
            <a:ext cx="1577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Organização</a:t>
            </a:r>
            <a:endParaRPr lang="pt-BR" b="1" dirty="0"/>
          </a:p>
        </p:txBody>
      </p:sp>
      <p:sp>
        <p:nvSpPr>
          <p:cNvPr id="28" name="CaixaDeTexto 27"/>
          <p:cNvSpPr txBox="1"/>
          <p:nvPr/>
        </p:nvSpPr>
        <p:spPr>
          <a:xfrm>
            <a:off x="6412675" y="5707287"/>
            <a:ext cx="1577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Apoio</a:t>
            </a:r>
            <a:endParaRPr lang="pt-BR" b="1" dirty="0"/>
          </a:p>
        </p:txBody>
      </p:sp>
      <p:pic>
        <p:nvPicPr>
          <p:cNvPr id="29" name="Imagem 2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75138" y="5882481"/>
            <a:ext cx="624742" cy="719399"/>
          </a:xfrm>
          <a:prstGeom prst="rect">
            <a:avLst/>
          </a:prstGeom>
        </p:spPr>
      </p:pic>
      <p:pic>
        <p:nvPicPr>
          <p:cNvPr id="30" name="Imagem 2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59396" y="5878319"/>
            <a:ext cx="624742" cy="719399"/>
          </a:xfrm>
          <a:prstGeom prst="rect">
            <a:avLst/>
          </a:prstGeom>
        </p:spPr>
      </p:pic>
      <p:pic>
        <p:nvPicPr>
          <p:cNvPr id="31" name="Imagem 3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2731" y="5917568"/>
            <a:ext cx="1380784" cy="616282"/>
          </a:xfrm>
          <a:prstGeom prst="rect">
            <a:avLst/>
          </a:prstGeom>
        </p:spPr>
      </p:pic>
      <p:pic>
        <p:nvPicPr>
          <p:cNvPr id="32" name="Imagem 3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773515" y="5917568"/>
            <a:ext cx="1428789" cy="6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64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Arredondado 14"/>
          <p:cNvSpPr/>
          <p:nvPr/>
        </p:nvSpPr>
        <p:spPr>
          <a:xfrm>
            <a:off x="841671" y="2798618"/>
            <a:ext cx="5844137" cy="105170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8" name="Imagem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3492343" cy="202882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538524" y="1623391"/>
            <a:ext cx="10922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000" dirty="0" smtClean="0"/>
              <a:t>O </a:t>
            </a:r>
            <a:r>
              <a:rPr lang="pt-BR" sz="2000" b="1" i="1" dirty="0" smtClean="0"/>
              <a:t>GOVERNO DO ESTADO DO PARANÁ </a:t>
            </a:r>
            <a:r>
              <a:rPr lang="pt-BR" sz="2000" dirty="0" smtClean="0"/>
              <a:t>e </a:t>
            </a:r>
            <a:r>
              <a:rPr lang="pt-BR" sz="2000" dirty="0"/>
              <a:t>a </a:t>
            </a:r>
            <a:r>
              <a:rPr lang="pt-BR" sz="2000" b="1" i="1" dirty="0" smtClean="0"/>
              <a:t>POLÍCIA RODOVIÁRIA FEDERAL</a:t>
            </a:r>
          </a:p>
          <a:p>
            <a:pPr algn="r"/>
            <a:r>
              <a:rPr lang="pt-BR" sz="2000" dirty="0" smtClean="0"/>
              <a:t>Por meio da </a:t>
            </a:r>
            <a:r>
              <a:rPr lang="pt-BR" sz="2000" b="1" i="1" dirty="0" smtClean="0"/>
              <a:t>Comissão Estadual de Prevenção, Preparação e Resposta Rápida a  Emergências com Produtos Perigosos do Paraná – CEP2R2-PR, </a:t>
            </a:r>
            <a:r>
              <a:rPr lang="pt-BR" sz="2000" dirty="0" smtClean="0"/>
              <a:t>convidam para o</a:t>
            </a:r>
            <a:endParaRPr lang="pt-BR" sz="2000" dirty="0"/>
          </a:p>
          <a:p>
            <a:pPr algn="r"/>
            <a:endParaRPr lang="pt-BR" sz="16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973620" y="2593540"/>
            <a:ext cx="558804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r>
              <a:rPr lang="pt-BR" sz="2800" b="1" i="1" dirty="0" smtClean="0"/>
              <a:t>1° Seminário </a:t>
            </a:r>
            <a:r>
              <a:rPr lang="pt-BR" sz="2800" b="1" i="1" dirty="0"/>
              <a:t>Estadual de Segurança no Transporte de </a:t>
            </a:r>
            <a:r>
              <a:rPr lang="pt-BR" sz="2800" b="1" i="1" dirty="0" smtClean="0"/>
              <a:t>Produtos Perigosos</a:t>
            </a:r>
            <a:endParaRPr lang="pt-BR" sz="2800" dirty="0"/>
          </a:p>
          <a:p>
            <a:endParaRPr lang="pt-BR" sz="1600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841671" y="4140914"/>
            <a:ext cx="563185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/>
              <a:t>Local: Auditório da Policia Rodoviária Federal</a:t>
            </a:r>
          </a:p>
          <a:p>
            <a:r>
              <a:rPr lang="pt-BR" sz="1400" b="1" dirty="0" smtClean="0"/>
              <a:t>Endereço: </a:t>
            </a:r>
            <a:r>
              <a:rPr lang="pt-BR" sz="1400" b="1" dirty="0"/>
              <a:t>Av. Linha Verde, 10150 - Prado Velho, Curitiba </a:t>
            </a:r>
            <a:r>
              <a:rPr lang="pt-BR" sz="1400" b="1" dirty="0" smtClean="0"/>
              <a:t>– PR</a:t>
            </a:r>
          </a:p>
          <a:p>
            <a:r>
              <a:rPr lang="pt-BR" sz="1400" b="1" dirty="0"/>
              <a:t>vagas presenciais: </a:t>
            </a:r>
            <a:r>
              <a:rPr lang="pt-BR" sz="1400" b="1" dirty="0" smtClean="0"/>
              <a:t>150 </a:t>
            </a:r>
            <a:r>
              <a:rPr lang="pt-BR" sz="1200" b="1" dirty="0" smtClean="0"/>
              <a:t>(conforme decreto municipal vigente)</a:t>
            </a:r>
            <a:endParaRPr lang="pt-BR" sz="1200" b="1" dirty="0"/>
          </a:p>
          <a:p>
            <a:r>
              <a:rPr lang="pt-BR" sz="1400" b="1" dirty="0" smtClean="0"/>
              <a:t>Endereço eletrônico:</a:t>
            </a:r>
          </a:p>
          <a:p>
            <a:r>
              <a:rPr lang="pt-BR" sz="1400" b="1" dirty="0"/>
              <a:t>vagas online: livre</a:t>
            </a:r>
          </a:p>
          <a:p>
            <a:r>
              <a:rPr lang="pt-BR" sz="1400" b="1" i="1" dirty="0" smtClean="0"/>
              <a:t>Inscrições</a:t>
            </a:r>
            <a:r>
              <a:rPr lang="pt-BR" sz="1400" b="1" dirty="0" smtClean="0"/>
              <a:t>:  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4368268" y="496444"/>
            <a:ext cx="72439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spc="5000" dirty="0" smtClean="0">
                <a:solidFill>
                  <a:schemeClr val="bg2">
                    <a:lumMod val="50000"/>
                  </a:schemeClr>
                </a:solidFill>
              </a:rPr>
              <a:t>CONVITE</a:t>
            </a:r>
            <a:endParaRPr lang="pt-BR" spc="5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Paralelogramo 1"/>
          <p:cNvSpPr/>
          <p:nvPr/>
        </p:nvSpPr>
        <p:spPr>
          <a:xfrm>
            <a:off x="177866" y="5491989"/>
            <a:ext cx="6507942" cy="150245"/>
          </a:xfrm>
          <a:prstGeom prst="parallelogram">
            <a:avLst/>
          </a:prstGeom>
          <a:solidFill>
            <a:srgbClr val="00589A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Paralelogramo 16"/>
          <p:cNvSpPr/>
          <p:nvPr/>
        </p:nvSpPr>
        <p:spPr>
          <a:xfrm>
            <a:off x="6863939" y="5491989"/>
            <a:ext cx="4997704" cy="150245"/>
          </a:xfrm>
          <a:prstGeom prst="parallelogram">
            <a:avLst/>
          </a:prstGeom>
          <a:solidFill>
            <a:srgbClr val="007635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1" name="Imagem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5614" y="11971242"/>
            <a:ext cx="255805" cy="284227"/>
          </a:xfrm>
          <a:prstGeom prst="rect">
            <a:avLst/>
          </a:prstGeom>
        </p:spPr>
      </p:pic>
      <p:pic>
        <p:nvPicPr>
          <p:cNvPr id="19" name="Imagem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4427">
            <a:off x="8821094" y="2809989"/>
            <a:ext cx="1310062" cy="2030662"/>
          </a:xfrm>
          <a:prstGeom prst="rect">
            <a:avLst/>
          </a:prstGeom>
        </p:spPr>
      </p:pic>
      <p:sp>
        <p:nvSpPr>
          <p:cNvPr id="20" name="CaixaDeTexto 19"/>
          <p:cNvSpPr txBox="1"/>
          <p:nvPr/>
        </p:nvSpPr>
        <p:spPr>
          <a:xfrm rot="19451066">
            <a:off x="8724250" y="3288501"/>
            <a:ext cx="101535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Certificado</a:t>
            </a:r>
            <a:endParaRPr lang="pt-BR" sz="13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8263467" y="4785773"/>
            <a:ext cx="319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 smtClean="0"/>
              <a:t>Serão emitidos certificados de participação para aqueles que obtiverem pelo menos 80% de participação nas palestras.</a:t>
            </a:r>
            <a:endParaRPr lang="pt-BR" sz="12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177866" y="465665"/>
            <a:ext cx="21933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dirty="0" smtClean="0"/>
              <a:t>15</a:t>
            </a:r>
            <a:r>
              <a:rPr lang="pt-BR" sz="1400" b="1" dirty="0" smtClean="0"/>
              <a:t> </a:t>
            </a:r>
            <a:r>
              <a:rPr lang="pt-BR" sz="4000" dirty="0" smtClean="0"/>
              <a:t>e</a:t>
            </a:r>
            <a:r>
              <a:rPr lang="pt-BR" sz="4800" b="1" dirty="0" smtClean="0"/>
              <a:t>16</a:t>
            </a:r>
            <a:endParaRPr lang="pt-BR" sz="14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1757881" y="587207"/>
            <a:ext cx="14531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MAR 2022</a:t>
            </a:r>
            <a:endParaRPr lang="pt-BR" dirty="0"/>
          </a:p>
          <a:p>
            <a:r>
              <a:rPr lang="pt-BR" dirty="0"/>
              <a:t>7h40min</a:t>
            </a:r>
          </a:p>
          <a:p>
            <a:endParaRPr lang="pt-BR" dirty="0"/>
          </a:p>
        </p:txBody>
      </p:sp>
      <p:sp>
        <p:nvSpPr>
          <p:cNvPr id="27" name="CaixaDeTexto 26"/>
          <p:cNvSpPr txBox="1"/>
          <p:nvPr/>
        </p:nvSpPr>
        <p:spPr>
          <a:xfrm>
            <a:off x="177866" y="1216856"/>
            <a:ext cx="20555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AO VIVO</a:t>
            </a:r>
          </a:p>
          <a:p>
            <a:r>
              <a:rPr lang="pt-BR" sz="1000" dirty="0" smtClean="0"/>
              <a:t>www.escoladedefesacivil.pr.gov.br</a:t>
            </a:r>
            <a:endParaRPr lang="pt-BR" sz="1000" dirty="0"/>
          </a:p>
        </p:txBody>
      </p:sp>
      <p:pic>
        <p:nvPicPr>
          <p:cNvPr id="29" name="Imagem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520" y="5878319"/>
            <a:ext cx="1405450" cy="615304"/>
          </a:xfrm>
          <a:prstGeom prst="rect">
            <a:avLst/>
          </a:prstGeom>
        </p:spPr>
      </p:pic>
      <p:pic>
        <p:nvPicPr>
          <p:cNvPr id="30" name="Imagem 2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6996" y="5944641"/>
            <a:ext cx="556089" cy="617876"/>
          </a:xfrm>
          <a:prstGeom prst="rect">
            <a:avLst/>
          </a:prstGeom>
        </p:spPr>
      </p:pic>
      <p:sp>
        <p:nvSpPr>
          <p:cNvPr id="31" name="CaixaDeTexto 30"/>
          <p:cNvSpPr txBox="1"/>
          <p:nvPr/>
        </p:nvSpPr>
        <p:spPr>
          <a:xfrm>
            <a:off x="130857" y="5707287"/>
            <a:ext cx="1577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Organização</a:t>
            </a:r>
            <a:endParaRPr lang="pt-BR" b="1" dirty="0"/>
          </a:p>
        </p:txBody>
      </p:sp>
      <p:sp>
        <p:nvSpPr>
          <p:cNvPr id="32" name="CaixaDeTexto 31"/>
          <p:cNvSpPr txBox="1"/>
          <p:nvPr/>
        </p:nvSpPr>
        <p:spPr>
          <a:xfrm>
            <a:off x="6412675" y="5707287"/>
            <a:ext cx="1577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Apoio</a:t>
            </a:r>
            <a:endParaRPr lang="pt-BR" b="1" dirty="0"/>
          </a:p>
        </p:txBody>
      </p:sp>
      <p:pic>
        <p:nvPicPr>
          <p:cNvPr id="33" name="Imagem 3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75138" y="5882481"/>
            <a:ext cx="624742" cy="719399"/>
          </a:xfrm>
          <a:prstGeom prst="rect">
            <a:avLst/>
          </a:prstGeom>
        </p:spPr>
      </p:pic>
      <p:pic>
        <p:nvPicPr>
          <p:cNvPr id="34" name="Imagem 3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59396" y="5878319"/>
            <a:ext cx="624742" cy="719399"/>
          </a:xfrm>
          <a:prstGeom prst="rect">
            <a:avLst/>
          </a:prstGeom>
        </p:spPr>
      </p:pic>
      <p:pic>
        <p:nvPicPr>
          <p:cNvPr id="35" name="Imagem 3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92731" y="5917568"/>
            <a:ext cx="1380784" cy="616282"/>
          </a:xfrm>
          <a:prstGeom prst="rect">
            <a:avLst/>
          </a:prstGeom>
        </p:spPr>
      </p:pic>
      <p:pic>
        <p:nvPicPr>
          <p:cNvPr id="36" name="Imagem 3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73515" y="5917568"/>
            <a:ext cx="1428789" cy="6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82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tângulo 25"/>
          <p:cNvSpPr/>
          <p:nvPr/>
        </p:nvSpPr>
        <p:spPr>
          <a:xfrm>
            <a:off x="0" y="2647738"/>
            <a:ext cx="12192000" cy="421026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538524" y="1623391"/>
            <a:ext cx="10922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000" dirty="0" smtClean="0"/>
              <a:t>O </a:t>
            </a:r>
            <a:r>
              <a:rPr lang="pt-BR" sz="2000" b="1" i="1" dirty="0" smtClean="0"/>
              <a:t>GOVERNO DO ESTADO DO PARANÁ </a:t>
            </a:r>
            <a:r>
              <a:rPr lang="pt-BR" sz="2000" dirty="0" smtClean="0"/>
              <a:t>e </a:t>
            </a:r>
            <a:r>
              <a:rPr lang="pt-BR" sz="2000" dirty="0"/>
              <a:t>a </a:t>
            </a:r>
            <a:r>
              <a:rPr lang="pt-BR" sz="2000" b="1" i="1" dirty="0" smtClean="0"/>
              <a:t>POLÍCIA RODOVIÁRIA FEDERAL</a:t>
            </a:r>
          </a:p>
          <a:p>
            <a:pPr algn="r"/>
            <a:r>
              <a:rPr lang="pt-BR" sz="2000" dirty="0" smtClean="0"/>
              <a:t>Por meio da </a:t>
            </a:r>
            <a:r>
              <a:rPr lang="pt-BR" sz="2000" b="1" i="1" dirty="0" smtClean="0"/>
              <a:t>Comissão Estadual de Prevenção, Preparação e Resposta Rápida a  Emergências com Produtos Perigosos do Paraná – CEP2R2-PR, </a:t>
            </a:r>
            <a:r>
              <a:rPr lang="pt-BR" sz="2000" dirty="0" smtClean="0"/>
              <a:t>convidam para o</a:t>
            </a:r>
            <a:endParaRPr lang="pt-BR" sz="2000" dirty="0"/>
          </a:p>
          <a:p>
            <a:pPr algn="r"/>
            <a:endParaRPr lang="pt-BR" sz="16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973620" y="2593540"/>
            <a:ext cx="744648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r>
              <a:rPr lang="pt-BR" sz="3600" b="1" i="1" dirty="0" smtClean="0"/>
              <a:t>1° Seminário </a:t>
            </a:r>
            <a:r>
              <a:rPr lang="pt-BR" sz="3600" b="1" i="1" dirty="0"/>
              <a:t>Estadual de Segurança no Transporte de </a:t>
            </a:r>
            <a:r>
              <a:rPr lang="pt-BR" sz="3600" b="1" i="1" dirty="0" smtClean="0"/>
              <a:t>Produtos Perigosos</a:t>
            </a:r>
            <a:endParaRPr lang="pt-BR" sz="3600" dirty="0"/>
          </a:p>
          <a:p>
            <a:endParaRPr lang="pt-BR" sz="1600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841671" y="4140914"/>
            <a:ext cx="563185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/>
              <a:t>Local: Auditório da Policia Rodoviária Federal</a:t>
            </a:r>
          </a:p>
          <a:p>
            <a:r>
              <a:rPr lang="pt-BR" sz="1400" b="1" dirty="0" smtClean="0"/>
              <a:t>Endereço: </a:t>
            </a:r>
            <a:r>
              <a:rPr lang="pt-BR" sz="1400" b="1" dirty="0"/>
              <a:t>Av. Linha Verde, 10150 - Prado Velho, Curitiba </a:t>
            </a:r>
            <a:r>
              <a:rPr lang="pt-BR" sz="1400" b="1" dirty="0" smtClean="0"/>
              <a:t>– PR</a:t>
            </a:r>
          </a:p>
          <a:p>
            <a:r>
              <a:rPr lang="pt-BR" sz="1400" b="1" dirty="0"/>
              <a:t>vagas presenciais: </a:t>
            </a:r>
            <a:r>
              <a:rPr lang="pt-BR" sz="1400" b="1" dirty="0" smtClean="0"/>
              <a:t>150 </a:t>
            </a:r>
            <a:r>
              <a:rPr lang="pt-BR" sz="1200" b="1" dirty="0"/>
              <a:t>(conforme decreto municipal vigente</a:t>
            </a:r>
            <a:r>
              <a:rPr lang="pt-BR" sz="1200" b="1" dirty="0" smtClean="0"/>
              <a:t>)</a:t>
            </a:r>
            <a:endParaRPr lang="pt-BR" sz="1400" b="1" dirty="0"/>
          </a:p>
          <a:p>
            <a:r>
              <a:rPr lang="pt-BR" sz="1400" b="1" dirty="0" smtClean="0"/>
              <a:t>Endereço eletrônico:</a:t>
            </a:r>
          </a:p>
          <a:p>
            <a:r>
              <a:rPr lang="pt-BR" sz="1400" b="1" dirty="0"/>
              <a:t>vagas online: livre</a:t>
            </a:r>
          </a:p>
          <a:p>
            <a:r>
              <a:rPr lang="pt-BR" sz="1400" b="1" i="1" dirty="0" smtClean="0"/>
              <a:t>Inscrições</a:t>
            </a:r>
            <a:r>
              <a:rPr lang="pt-BR" sz="1400" b="1" dirty="0" smtClean="0"/>
              <a:t>:  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4368268" y="496444"/>
            <a:ext cx="72439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spc="5000" dirty="0" smtClean="0">
                <a:solidFill>
                  <a:schemeClr val="bg2">
                    <a:lumMod val="50000"/>
                  </a:schemeClr>
                </a:solidFill>
              </a:rPr>
              <a:t>CONVITE</a:t>
            </a:r>
            <a:endParaRPr lang="pt-BR" spc="5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Paralelogramo 1"/>
          <p:cNvSpPr/>
          <p:nvPr/>
        </p:nvSpPr>
        <p:spPr>
          <a:xfrm>
            <a:off x="177866" y="5491989"/>
            <a:ext cx="6507942" cy="150245"/>
          </a:xfrm>
          <a:prstGeom prst="parallelogram">
            <a:avLst/>
          </a:prstGeom>
          <a:solidFill>
            <a:srgbClr val="00589A"/>
          </a:solidFill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Paralelogramo 16"/>
          <p:cNvSpPr/>
          <p:nvPr/>
        </p:nvSpPr>
        <p:spPr>
          <a:xfrm>
            <a:off x="6863939" y="5491989"/>
            <a:ext cx="4997704" cy="150245"/>
          </a:xfrm>
          <a:prstGeom prst="parallelogram">
            <a:avLst/>
          </a:prstGeom>
          <a:solidFill>
            <a:srgbClr val="007635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1" name="Imagem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5614" y="11971242"/>
            <a:ext cx="255805" cy="284227"/>
          </a:xfrm>
          <a:prstGeom prst="rect">
            <a:avLst/>
          </a:prstGeom>
        </p:spPr>
      </p:pic>
      <p:pic>
        <p:nvPicPr>
          <p:cNvPr id="19" name="Imagem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4427">
            <a:off x="9780323" y="3106809"/>
            <a:ext cx="1145644" cy="1775806"/>
          </a:xfrm>
          <a:prstGeom prst="rect">
            <a:avLst/>
          </a:prstGeom>
        </p:spPr>
      </p:pic>
      <p:sp>
        <p:nvSpPr>
          <p:cNvPr id="20" name="CaixaDeTexto 19"/>
          <p:cNvSpPr txBox="1"/>
          <p:nvPr/>
        </p:nvSpPr>
        <p:spPr>
          <a:xfrm rot="19451066">
            <a:off x="9701308" y="3506247"/>
            <a:ext cx="10153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Certificado</a:t>
            </a:r>
            <a:endParaRPr lang="pt-BR" sz="13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7387587" y="5000947"/>
            <a:ext cx="41738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 smtClean="0"/>
              <a:t>Serão emitidos certificados de participação para aqueles que obtiverem pelo menos 80% de participação nas palestras.</a:t>
            </a:r>
            <a:endParaRPr lang="pt-BR" sz="12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177866" y="465665"/>
            <a:ext cx="21933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dirty="0" smtClean="0"/>
              <a:t>15</a:t>
            </a:r>
            <a:r>
              <a:rPr lang="pt-BR" sz="1400" b="1" dirty="0" smtClean="0"/>
              <a:t> </a:t>
            </a:r>
            <a:r>
              <a:rPr lang="pt-BR" sz="4000" dirty="0" smtClean="0"/>
              <a:t>e</a:t>
            </a:r>
            <a:r>
              <a:rPr lang="pt-BR" sz="4800" b="1" dirty="0" smtClean="0"/>
              <a:t>16</a:t>
            </a:r>
            <a:endParaRPr lang="pt-BR" sz="14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1757881" y="587207"/>
            <a:ext cx="14531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MAR 2022</a:t>
            </a:r>
            <a:endParaRPr lang="pt-BR" dirty="0"/>
          </a:p>
          <a:p>
            <a:r>
              <a:rPr lang="pt-BR" dirty="0"/>
              <a:t>7h40min</a:t>
            </a:r>
          </a:p>
          <a:p>
            <a:endParaRPr lang="pt-BR" dirty="0"/>
          </a:p>
        </p:txBody>
      </p:sp>
      <p:sp>
        <p:nvSpPr>
          <p:cNvPr id="27" name="CaixaDeTexto 26"/>
          <p:cNvSpPr txBox="1"/>
          <p:nvPr/>
        </p:nvSpPr>
        <p:spPr>
          <a:xfrm>
            <a:off x="177866" y="1216856"/>
            <a:ext cx="20555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AO VIVO</a:t>
            </a:r>
          </a:p>
          <a:p>
            <a:r>
              <a:rPr lang="pt-BR" sz="1000" dirty="0" smtClean="0"/>
              <a:t>www.escoladedefesacivil.pr.gov.br</a:t>
            </a:r>
            <a:endParaRPr lang="pt-BR" sz="1000" dirty="0"/>
          </a:p>
        </p:txBody>
      </p:sp>
      <p:pic>
        <p:nvPicPr>
          <p:cNvPr id="24" name="Imagem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520" y="5878319"/>
            <a:ext cx="1405450" cy="615304"/>
          </a:xfrm>
          <a:prstGeom prst="rect">
            <a:avLst/>
          </a:prstGeom>
        </p:spPr>
      </p:pic>
      <p:pic>
        <p:nvPicPr>
          <p:cNvPr id="25" name="Imagem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6996" y="5944641"/>
            <a:ext cx="556089" cy="617876"/>
          </a:xfrm>
          <a:prstGeom prst="rect">
            <a:avLst/>
          </a:prstGeom>
        </p:spPr>
      </p:pic>
      <p:sp>
        <p:nvSpPr>
          <p:cNvPr id="28" name="CaixaDeTexto 27"/>
          <p:cNvSpPr txBox="1"/>
          <p:nvPr/>
        </p:nvSpPr>
        <p:spPr>
          <a:xfrm>
            <a:off x="130857" y="5707287"/>
            <a:ext cx="1577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Organização</a:t>
            </a:r>
            <a:endParaRPr lang="pt-BR" b="1" dirty="0"/>
          </a:p>
        </p:txBody>
      </p:sp>
      <p:sp>
        <p:nvSpPr>
          <p:cNvPr id="29" name="CaixaDeTexto 28"/>
          <p:cNvSpPr txBox="1"/>
          <p:nvPr/>
        </p:nvSpPr>
        <p:spPr>
          <a:xfrm>
            <a:off x="6412675" y="5707287"/>
            <a:ext cx="1577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Apoio</a:t>
            </a:r>
            <a:endParaRPr lang="pt-BR" b="1" dirty="0"/>
          </a:p>
        </p:txBody>
      </p:sp>
      <p:pic>
        <p:nvPicPr>
          <p:cNvPr id="30" name="Imagem 2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75138" y="5882481"/>
            <a:ext cx="624742" cy="719399"/>
          </a:xfrm>
          <a:prstGeom prst="rect">
            <a:avLst/>
          </a:prstGeom>
        </p:spPr>
      </p:pic>
      <p:pic>
        <p:nvPicPr>
          <p:cNvPr id="31" name="Imagem 3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59396" y="5878319"/>
            <a:ext cx="624742" cy="719399"/>
          </a:xfrm>
          <a:prstGeom prst="rect">
            <a:avLst/>
          </a:prstGeom>
        </p:spPr>
      </p:pic>
      <p:pic>
        <p:nvPicPr>
          <p:cNvPr id="32" name="Imagem 3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2731" y="5917568"/>
            <a:ext cx="1380784" cy="616282"/>
          </a:xfrm>
          <a:prstGeom prst="rect">
            <a:avLst/>
          </a:prstGeom>
        </p:spPr>
      </p:pic>
      <p:pic>
        <p:nvPicPr>
          <p:cNvPr id="33" name="Imagem 3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773515" y="5917568"/>
            <a:ext cx="1428789" cy="6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59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3505200" cy="2036294"/>
          </a:xfrm>
          <a:prstGeom prst="rect">
            <a:avLst/>
          </a:prstGeom>
        </p:spPr>
      </p:pic>
      <p:sp>
        <p:nvSpPr>
          <p:cNvPr id="26" name="Retângulo 25"/>
          <p:cNvSpPr/>
          <p:nvPr/>
        </p:nvSpPr>
        <p:spPr>
          <a:xfrm>
            <a:off x="0" y="2647738"/>
            <a:ext cx="12192000" cy="4210261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538524" y="1623391"/>
            <a:ext cx="10922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000" dirty="0" smtClean="0"/>
              <a:t>O </a:t>
            </a:r>
            <a:r>
              <a:rPr lang="pt-BR" sz="2000" b="1" i="1" dirty="0" smtClean="0"/>
              <a:t>GOVERNO DO ESTADO DO PARANÁ </a:t>
            </a:r>
            <a:r>
              <a:rPr lang="pt-BR" sz="2000" dirty="0" smtClean="0"/>
              <a:t>e </a:t>
            </a:r>
            <a:r>
              <a:rPr lang="pt-BR" sz="2000" dirty="0"/>
              <a:t>a </a:t>
            </a:r>
            <a:r>
              <a:rPr lang="pt-BR" sz="2000" b="1" i="1" dirty="0" smtClean="0"/>
              <a:t>POLÍCIA RODOVIÁRIA FEDERAL</a:t>
            </a:r>
          </a:p>
          <a:p>
            <a:pPr algn="r"/>
            <a:r>
              <a:rPr lang="pt-BR" sz="2000" dirty="0" smtClean="0"/>
              <a:t>Por meio da </a:t>
            </a:r>
            <a:r>
              <a:rPr lang="pt-BR" sz="2000" b="1" i="1" dirty="0" smtClean="0"/>
              <a:t>Comissão Estadual de Prevenção, Preparação e Resposta Rápida a  Emergências com Produtos Perigosos do Paraná – CEP2R2-PR, </a:t>
            </a:r>
            <a:r>
              <a:rPr lang="pt-BR" sz="2000" dirty="0" smtClean="0"/>
              <a:t>convidam para o</a:t>
            </a:r>
            <a:endParaRPr lang="pt-BR" sz="2000" dirty="0"/>
          </a:p>
          <a:p>
            <a:pPr algn="r"/>
            <a:endParaRPr lang="pt-BR" sz="1600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520" y="5878319"/>
            <a:ext cx="1405450" cy="615304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841671" y="2482024"/>
            <a:ext cx="80044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r>
              <a:rPr lang="pt-BR" sz="4000" b="1" i="1" dirty="0" smtClean="0">
                <a:solidFill>
                  <a:schemeClr val="bg1">
                    <a:lumMod val="50000"/>
                  </a:schemeClr>
                </a:solidFill>
              </a:rPr>
              <a:t>1° Seminário </a:t>
            </a:r>
            <a:r>
              <a:rPr lang="pt-BR" sz="4000" b="1" i="1" dirty="0">
                <a:solidFill>
                  <a:schemeClr val="bg1">
                    <a:lumMod val="50000"/>
                  </a:schemeClr>
                </a:solidFill>
              </a:rPr>
              <a:t>Estadual de Segurança no Transporte de </a:t>
            </a:r>
            <a:r>
              <a:rPr lang="pt-BR" sz="4000" b="1" i="1" dirty="0" smtClean="0">
                <a:solidFill>
                  <a:schemeClr val="bg1">
                    <a:lumMod val="50000"/>
                  </a:schemeClr>
                </a:solidFill>
              </a:rPr>
              <a:t>Produtos Perigosos</a:t>
            </a:r>
            <a:endParaRPr lang="pt-BR" sz="4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pt-BR" sz="1600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841671" y="4140914"/>
            <a:ext cx="563185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/>
              <a:t>Local: Auditório da Policia Rodoviária Federal</a:t>
            </a:r>
          </a:p>
          <a:p>
            <a:r>
              <a:rPr lang="pt-BR" sz="1400" b="1" dirty="0" smtClean="0"/>
              <a:t>Endereço: </a:t>
            </a:r>
            <a:r>
              <a:rPr lang="pt-BR" sz="1400" b="1" dirty="0"/>
              <a:t>Av. Linha Verde, 10150 - Prado Velho, Curitiba </a:t>
            </a:r>
            <a:r>
              <a:rPr lang="pt-BR" sz="1400" b="1" dirty="0" smtClean="0"/>
              <a:t>– PR</a:t>
            </a:r>
          </a:p>
          <a:p>
            <a:r>
              <a:rPr lang="pt-BR" sz="1400" b="1" dirty="0"/>
              <a:t>vagas presenciais: </a:t>
            </a:r>
            <a:r>
              <a:rPr lang="pt-BR" sz="1400" b="1" dirty="0" smtClean="0"/>
              <a:t>150 </a:t>
            </a:r>
            <a:r>
              <a:rPr lang="pt-BR" sz="1200" b="1" dirty="0"/>
              <a:t>(conforme decreto municipal vigente)</a:t>
            </a:r>
          </a:p>
          <a:p>
            <a:r>
              <a:rPr lang="pt-BR" sz="1400" b="1" dirty="0" smtClean="0"/>
              <a:t>vagas </a:t>
            </a:r>
            <a:r>
              <a:rPr lang="pt-BR" sz="1400" b="1" dirty="0"/>
              <a:t>online: livre</a:t>
            </a:r>
          </a:p>
          <a:p>
            <a:r>
              <a:rPr lang="pt-BR" sz="1400" b="1" i="1" dirty="0" smtClean="0"/>
              <a:t>Inscrições</a:t>
            </a:r>
            <a:r>
              <a:rPr lang="pt-BR" sz="1400" b="1" dirty="0" smtClean="0"/>
              <a:t>:  </a:t>
            </a: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6996" y="5944641"/>
            <a:ext cx="556089" cy="617876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4368268" y="496444"/>
            <a:ext cx="72439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spc="5000" dirty="0" smtClean="0">
                <a:solidFill>
                  <a:schemeClr val="bg2">
                    <a:lumMod val="50000"/>
                  </a:schemeClr>
                </a:solidFill>
              </a:rPr>
              <a:t>CONVITE</a:t>
            </a:r>
            <a:endParaRPr lang="pt-BR" spc="5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130857" y="5707287"/>
            <a:ext cx="1577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Organização</a:t>
            </a:r>
            <a:endParaRPr lang="pt-BR" b="1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6412675" y="5707287"/>
            <a:ext cx="1577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Apoio</a:t>
            </a:r>
            <a:endParaRPr lang="pt-BR" b="1" dirty="0"/>
          </a:p>
        </p:txBody>
      </p:sp>
      <p:sp>
        <p:nvSpPr>
          <p:cNvPr id="2" name="Paralelogramo 1"/>
          <p:cNvSpPr/>
          <p:nvPr/>
        </p:nvSpPr>
        <p:spPr>
          <a:xfrm>
            <a:off x="177866" y="5491989"/>
            <a:ext cx="6507942" cy="150245"/>
          </a:xfrm>
          <a:prstGeom prst="parallelogram">
            <a:avLst/>
          </a:prstGeom>
          <a:solidFill>
            <a:srgbClr val="00589A"/>
          </a:solidFill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Paralelogramo 16"/>
          <p:cNvSpPr/>
          <p:nvPr/>
        </p:nvSpPr>
        <p:spPr>
          <a:xfrm>
            <a:off x="6863939" y="5491989"/>
            <a:ext cx="4997704" cy="150245"/>
          </a:xfrm>
          <a:prstGeom prst="parallelogram">
            <a:avLst/>
          </a:prstGeom>
          <a:solidFill>
            <a:srgbClr val="007635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1" name="Imagem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5614" y="11971242"/>
            <a:ext cx="255805" cy="284227"/>
          </a:xfrm>
          <a:prstGeom prst="rect">
            <a:avLst/>
          </a:prstGeom>
        </p:spPr>
      </p:pic>
      <p:pic>
        <p:nvPicPr>
          <p:cNvPr id="19" name="Imagem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4427">
            <a:off x="9780323" y="3106809"/>
            <a:ext cx="1145644" cy="1775806"/>
          </a:xfrm>
          <a:prstGeom prst="rect">
            <a:avLst/>
          </a:prstGeom>
        </p:spPr>
      </p:pic>
      <p:sp>
        <p:nvSpPr>
          <p:cNvPr id="20" name="CaixaDeTexto 19"/>
          <p:cNvSpPr txBox="1"/>
          <p:nvPr/>
        </p:nvSpPr>
        <p:spPr>
          <a:xfrm rot="19438059">
            <a:off x="9682835" y="3491417"/>
            <a:ext cx="10153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Certificado</a:t>
            </a:r>
            <a:endParaRPr lang="pt-BR" sz="13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7387587" y="5000947"/>
            <a:ext cx="41738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 smtClean="0">
                <a:solidFill>
                  <a:schemeClr val="bg1">
                    <a:lumMod val="50000"/>
                  </a:schemeClr>
                </a:solidFill>
              </a:rPr>
              <a:t>Serão emitidos certificados de participação para aqueles que obtiverem pelo menos 80% de participação nas palestras.</a:t>
            </a:r>
            <a:endParaRPr lang="pt-B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77866" y="465665"/>
            <a:ext cx="21933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dirty="0" smtClean="0"/>
              <a:t>15</a:t>
            </a:r>
            <a:r>
              <a:rPr lang="pt-BR" sz="1400" b="1" dirty="0" smtClean="0"/>
              <a:t> </a:t>
            </a:r>
            <a:r>
              <a:rPr lang="pt-BR" sz="4000" dirty="0" smtClean="0"/>
              <a:t>e</a:t>
            </a:r>
            <a:r>
              <a:rPr lang="pt-BR" sz="4800" b="1" dirty="0" smtClean="0"/>
              <a:t>16</a:t>
            </a:r>
            <a:endParaRPr lang="pt-BR" sz="14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1757881" y="587207"/>
            <a:ext cx="14531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MAR 2022</a:t>
            </a:r>
            <a:endParaRPr lang="pt-BR" dirty="0"/>
          </a:p>
          <a:p>
            <a:r>
              <a:rPr lang="pt-BR" dirty="0"/>
              <a:t>7h40min</a:t>
            </a:r>
          </a:p>
          <a:p>
            <a:endParaRPr lang="pt-BR" dirty="0"/>
          </a:p>
        </p:txBody>
      </p:sp>
      <p:sp>
        <p:nvSpPr>
          <p:cNvPr id="27" name="CaixaDeTexto 26"/>
          <p:cNvSpPr txBox="1"/>
          <p:nvPr/>
        </p:nvSpPr>
        <p:spPr>
          <a:xfrm>
            <a:off x="143933" y="1139651"/>
            <a:ext cx="2089459" cy="530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AO VIVO</a:t>
            </a:r>
          </a:p>
          <a:p>
            <a:r>
              <a:rPr lang="pt-BR" sz="1050" dirty="0" smtClean="0"/>
              <a:t>www.escoladedefesacivil.pr.gov.br</a:t>
            </a:r>
            <a:endParaRPr lang="pt-BR" sz="1000" dirty="0"/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75138" y="5882481"/>
            <a:ext cx="624742" cy="719399"/>
          </a:xfrm>
          <a:prstGeom prst="rect">
            <a:avLst/>
          </a:prstGeom>
        </p:spPr>
      </p:pic>
      <p:pic>
        <p:nvPicPr>
          <p:cNvPr id="28" name="Imagem 2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59396" y="5878319"/>
            <a:ext cx="624742" cy="719399"/>
          </a:xfrm>
          <a:prstGeom prst="rect">
            <a:avLst/>
          </a:prstGeom>
        </p:spPr>
      </p:pic>
      <p:pic>
        <p:nvPicPr>
          <p:cNvPr id="24" name="Imagem 2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92731" y="5917568"/>
            <a:ext cx="1380784" cy="616282"/>
          </a:xfrm>
          <a:prstGeom prst="rect">
            <a:avLst/>
          </a:prstGeom>
        </p:spPr>
      </p:pic>
      <p:pic>
        <p:nvPicPr>
          <p:cNvPr id="25" name="Imagem 2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773515" y="5917568"/>
            <a:ext cx="1428789" cy="6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263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/>
          <p:cNvSpPr/>
          <p:nvPr/>
        </p:nvSpPr>
        <p:spPr>
          <a:xfrm>
            <a:off x="0" y="2393"/>
            <a:ext cx="8968509" cy="6857999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8" name="Imagem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93"/>
            <a:ext cx="3550530" cy="2062628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69998" y="1570253"/>
            <a:ext cx="10922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000" dirty="0" smtClean="0"/>
              <a:t>O </a:t>
            </a:r>
            <a:r>
              <a:rPr lang="pt-BR" sz="2000" b="1" i="1" dirty="0" smtClean="0"/>
              <a:t>GOVERNO DO ESTADO DO PARANÁ </a:t>
            </a:r>
            <a:r>
              <a:rPr lang="pt-BR" sz="2000" dirty="0" smtClean="0"/>
              <a:t>e </a:t>
            </a:r>
            <a:r>
              <a:rPr lang="pt-BR" sz="2000" dirty="0"/>
              <a:t>a </a:t>
            </a:r>
            <a:r>
              <a:rPr lang="pt-BR" sz="2000" b="1" i="1" dirty="0" smtClean="0"/>
              <a:t>POLÍCIA RODOVIÁRIA FEDERAL</a:t>
            </a:r>
          </a:p>
          <a:p>
            <a:pPr algn="r"/>
            <a:r>
              <a:rPr lang="pt-BR" sz="2000" dirty="0" smtClean="0"/>
              <a:t>Por meio da </a:t>
            </a:r>
            <a:r>
              <a:rPr lang="pt-BR" sz="2000" b="1" i="1" dirty="0" smtClean="0"/>
              <a:t>Comissão Estadual de Prevenção, Preparação e Resposta Rápida a  Emergências com Produtos Perigosos do Paraná – CEP2R2-PR, </a:t>
            </a:r>
            <a:r>
              <a:rPr lang="pt-BR" sz="2000" dirty="0" smtClean="0"/>
              <a:t>convidam para o</a:t>
            </a:r>
            <a:endParaRPr lang="pt-BR" sz="2000" dirty="0"/>
          </a:p>
          <a:p>
            <a:pPr algn="r"/>
            <a:endParaRPr lang="pt-BR" sz="1600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520" y="5878319"/>
            <a:ext cx="1405450" cy="615304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396185" y="2364134"/>
            <a:ext cx="8176137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r>
              <a:rPr lang="pt-BR" sz="4100" b="1" i="1" dirty="0" smtClean="0">
                <a:solidFill>
                  <a:schemeClr val="bg1">
                    <a:lumMod val="50000"/>
                  </a:schemeClr>
                </a:solidFill>
              </a:rPr>
              <a:t>1° Seminário </a:t>
            </a:r>
            <a:r>
              <a:rPr lang="pt-BR" sz="4100" b="1" i="1" dirty="0">
                <a:solidFill>
                  <a:schemeClr val="bg1">
                    <a:lumMod val="50000"/>
                  </a:schemeClr>
                </a:solidFill>
              </a:rPr>
              <a:t>Estadual de Segurança no Transporte de </a:t>
            </a:r>
            <a:r>
              <a:rPr lang="pt-BR" sz="4100" b="1" i="1" dirty="0" smtClean="0">
                <a:solidFill>
                  <a:schemeClr val="bg1">
                    <a:lumMod val="50000"/>
                  </a:schemeClr>
                </a:solidFill>
              </a:rPr>
              <a:t>Produtos Perigosos</a:t>
            </a:r>
            <a:endParaRPr lang="pt-BR" sz="41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pt-BR" sz="1600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841671" y="4140914"/>
            <a:ext cx="563185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/>
              <a:t>Local: Auditório da Policia Rodoviária Federal</a:t>
            </a:r>
          </a:p>
          <a:p>
            <a:r>
              <a:rPr lang="pt-BR" sz="1400" b="1" dirty="0" smtClean="0"/>
              <a:t>Endereço: </a:t>
            </a:r>
            <a:r>
              <a:rPr lang="pt-BR" sz="1400" b="1" dirty="0"/>
              <a:t>Av. Linha Verde, 10150 - Prado Velho, Curitiba </a:t>
            </a:r>
            <a:r>
              <a:rPr lang="pt-BR" sz="1400" b="1" dirty="0" smtClean="0"/>
              <a:t>– PR</a:t>
            </a:r>
          </a:p>
          <a:p>
            <a:r>
              <a:rPr lang="pt-BR" sz="1400" b="1" dirty="0"/>
              <a:t>vagas presenciais: </a:t>
            </a:r>
            <a:r>
              <a:rPr lang="pt-BR" sz="1400" b="1" dirty="0" smtClean="0"/>
              <a:t>150 </a:t>
            </a:r>
            <a:r>
              <a:rPr lang="pt-BR" sz="1200" b="1" dirty="0"/>
              <a:t>(conforme decreto municipal vigente)</a:t>
            </a:r>
          </a:p>
          <a:p>
            <a:r>
              <a:rPr lang="pt-BR" sz="1400" b="1" dirty="0" smtClean="0"/>
              <a:t>vagas </a:t>
            </a:r>
            <a:r>
              <a:rPr lang="pt-BR" sz="1400" b="1" dirty="0"/>
              <a:t>online: livre</a:t>
            </a:r>
          </a:p>
          <a:p>
            <a:r>
              <a:rPr lang="pt-BR" sz="1400" b="1" i="1" dirty="0" smtClean="0"/>
              <a:t>Inscrições</a:t>
            </a:r>
            <a:r>
              <a:rPr lang="pt-BR" sz="1400" b="1" dirty="0" smtClean="0"/>
              <a:t>: </a:t>
            </a:r>
            <a:r>
              <a:rPr lang="pt-BR" sz="1200" b="1" i="1" dirty="0" smtClean="0"/>
              <a:t>http</a:t>
            </a:r>
            <a:r>
              <a:rPr lang="pt-BR" sz="1200" b="1" i="1" dirty="0"/>
              <a:t>://</a:t>
            </a:r>
            <a:r>
              <a:rPr lang="pt-BR" sz="1200" b="1" i="1" dirty="0" smtClean="0"/>
              <a:t>www.defesacivil.pr.gov.br</a:t>
            </a:r>
            <a:endParaRPr lang="pt-BR" sz="1200" b="1" i="1" dirty="0"/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6996" y="5944641"/>
            <a:ext cx="556089" cy="617876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4265535" y="328895"/>
            <a:ext cx="72439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spc="5000" dirty="0" smtClean="0">
                <a:solidFill>
                  <a:schemeClr val="bg2">
                    <a:lumMod val="50000"/>
                  </a:schemeClr>
                </a:solidFill>
              </a:rPr>
              <a:t>CONVITE</a:t>
            </a:r>
            <a:endParaRPr lang="pt-BR" sz="2400" spc="5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130857" y="5707287"/>
            <a:ext cx="1577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Organização</a:t>
            </a:r>
            <a:endParaRPr lang="pt-BR" b="1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6412675" y="5707287"/>
            <a:ext cx="1577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Apoio</a:t>
            </a:r>
            <a:endParaRPr lang="pt-BR" b="1" dirty="0"/>
          </a:p>
        </p:txBody>
      </p:sp>
      <p:sp>
        <p:nvSpPr>
          <p:cNvPr id="2" name="Paralelogramo 1"/>
          <p:cNvSpPr/>
          <p:nvPr/>
        </p:nvSpPr>
        <p:spPr>
          <a:xfrm>
            <a:off x="177866" y="5491989"/>
            <a:ext cx="6507942" cy="150245"/>
          </a:xfrm>
          <a:prstGeom prst="parallelogram">
            <a:avLst/>
          </a:prstGeom>
          <a:solidFill>
            <a:srgbClr val="00589A"/>
          </a:solidFill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Paralelogramo 16"/>
          <p:cNvSpPr/>
          <p:nvPr/>
        </p:nvSpPr>
        <p:spPr>
          <a:xfrm>
            <a:off x="6863939" y="5491989"/>
            <a:ext cx="4997704" cy="150245"/>
          </a:xfrm>
          <a:prstGeom prst="parallelogram">
            <a:avLst/>
          </a:prstGeom>
          <a:solidFill>
            <a:srgbClr val="007635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1" name="Imagem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5614" y="11971242"/>
            <a:ext cx="255805" cy="284227"/>
          </a:xfrm>
          <a:prstGeom prst="rect">
            <a:avLst/>
          </a:prstGeom>
        </p:spPr>
      </p:pic>
      <p:pic>
        <p:nvPicPr>
          <p:cNvPr id="19" name="Imagem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4427">
            <a:off x="9780323" y="3106809"/>
            <a:ext cx="1145644" cy="1775806"/>
          </a:xfrm>
          <a:prstGeom prst="rect">
            <a:avLst/>
          </a:prstGeom>
        </p:spPr>
      </p:pic>
      <p:sp>
        <p:nvSpPr>
          <p:cNvPr id="20" name="CaixaDeTexto 19"/>
          <p:cNvSpPr txBox="1"/>
          <p:nvPr/>
        </p:nvSpPr>
        <p:spPr>
          <a:xfrm rot="19438059">
            <a:off x="9691302" y="3491417"/>
            <a:ext cx="10153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b="1" dirty="0" smtClean="0">
                <a:solidFill>
                  <a:schemeClr val="accent4">
                    <a:lumMod val="50000"/>
                  </a:schemeClr>
                </a:solidFill>
              </a:rPr>
              <a:t>Certificado</a:t>
            </a:r>
            <a:endParaRPr lang="pt-BR" sz="13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7387587" y="5000947"/>
            <a:ext cx="41738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100" dirty="0" smtClean="0">
                <a:solidFill>
                  <a:schemeClr val="bg1">
                    <a:lumMod val="50000"/>
                  </a:schemeClr>
                </a:solidFill>
              </a:rPr>
              <a:t>Serão emitidos certificados de participação para aqueles que obtiverem pelo menos 80% de participação nas palestras.</a:t>
            </a:r>
            <a:endParaRPr lang="pt-BR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77866" y="465665"/>
            <a:ext cx="21933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dirty="0" smtClean="0">
                <a:solidFill>
                  <a:schemeClr val="bg1">
                    <a:lumMod val="85000"/>
                  </a:schemeClr>
                </a:solidFill>
              </a:rPr>
              <a:t>15</a:t>
            </a:r>
            <a:r>
              <a:rPr lang="pt-BR" sz="1400" b="1" dirty="0" smtClean="0">
                <a:solidFill>
                  <a:schemeClr val="bg1">
                    <a:lumMod val="85000"/>
                  </a:schemeClr>
                </a:solidFill>
              </a:rPr>
              <a:t> </a:t>
            </a:r>
            <a:r>
              <a:rPr lang="pt-BR" sz="4000" dirty="0" smtClean="0">
                <a:solidFill>
                  <a:schemeClr val="bg1">
                    <a:lumMod val="85000"/>
                  </a:schemeClr>
                </a:solidFill>
              </a:rPr>
              <a:t>e</a:t>
            </a:r>
            <a:r>
              <a:rPr lang="pt-BR" sz="4800" b="1" dirty="0" smtClean="0">
                <a:solidFill>
                  <a:schemeClr val="bg1">
                    <a:lumMod val="85000"/>
                  </a:schemeClr>
                </a:solidFill>
              </a:rPr>
              <a:t>16</a:t>
            </a:r>
            <a:endParaRPr lang="pt-BR" sz="14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757881" y="587207"/>
            <a:ext cx="14531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MAR 2022</a:t>
            </a:r>
            <a:endParaRPr lang="pt-BR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pt-B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7h40min</a:t>
            </a:r>
          </a:p>
          <a:p>
            <a:endParaRPr lang="pt-BR" dirty="0"/>
          </a:p>
        </p:txBody>
      </p:sp>
      <p:sp>
        <p:nvSpPr>
          <p:cNvPr id="27" name="CaixaDeTexto 26"/>
          <p:cNvSpPr txBox="1"/>
          <p:nvPr/>
        </p:nvSpPr>
        <p:spPr>
          <a:xfrm>
            <a:off x="143933" y="1139651"/>
            <a:ext cx="2089459" cy="530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50" b="1" dirty="0">
                <a:solidFill>
                  <a:schemeClr val="accent2"/>
                </a:solidFill>
              </a:rPr>
              <a:t>t</a:t>
            </a:r>
            <a:r>
              <a:rPr lang="pt-BR" sz="1050" b="1" dirty="0" smtClean="0">
                <a:solidFill>
                  <a:schemeClr val="accent2"/>
                </a:solidFill>
              </a:rPr>
              <a:t>ransmissão</a:t>
            </a:r>
            <a:r>
              <a:rPr lang="pt-BR" b="1" dirty="0" smtClean="0">
                <a:solidFill>
                  <a:schemeClr val="accent2"/>
                </a:solidFill>
              </a:rPr>
              <a:t> AO VIVO</a:t>
            </a:r>
          </a:p>
          <a:p>
            <a:r>
              <a:rPr lang="pt-BR" sz="105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www.escoladedefesacivil.pr.gov.br</a:t>
            </a:r>
            <a:endParaRPr lang="pt-BR" sz="1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75138" y="5882481"/>
            <a:ext cx="624742" cy="719399"/>
          </a:xfrm>
          <a:prstGeom prst="rect">
            <a:avLst/>
          </a:prstGeom>
        </p:spPr>
      </p:pic>
      <p:pic>
        <p:nvPicPr>
          <p:cNvPr id="28" name="Imagem 2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59396" y="5878319"/>
            <a:ext cx="624742" cy="719399"/>
          </a:xfrm>
          <a:prstGeom prst="rect">
            <a:avLst/>
          </a:prstGeom>
        </p:spPr>
      </p:pic>
      <p:pic>
        <p:nvPicPr>
          <p:cNvPr id="24" name="Imagem 2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92731" y="5917568"/>
            <a:ext cx="1380784" cy="616282"/>
          </a:xfrm>
          <a:prstGeom prst="rect">
            <a:avLst/>
          </a:prstGeom>
        </p:spPr>
      </p:pic>
      <p:pic>
        <p:nvPicPr>
          <p:cNvPr id="25" name="Imagem 2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891845" y="5917568"/>
            <a:ext cx="1428789" cy="6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72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tângulo 25"/>
          <p:cNvSpPr/>
          <p:nvPr/>
        </p:nvSpPr>
        <p:spPr>
          <a:xfrm rot="10800000">
            <a:off x="0" y="3335"/>
            <a:ext cx="12192000" cy="421026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538524" y="1623391"/>
            <a:ext cx="10922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000" dirty="0" smtClean="0"/>
              <a:t>O </a:t>
            </a:r>
            <a:r>
              <a:rPr lang="pt-BR" sz="2000" b="1" i="1" dirty="0" smtClean="0"/>
              <a:t>GOVERNO DO ESTADO DO PARANÁ </a:t>
            </a:r>
            <a:r>
              <a:rPr lang="pt-BR" sz="2000" dirty="0" smtClean="0"/>
              <a:t>e </a:t>
            </a:r>
            <a:r>
              <a:rPr lang="pt-BR" sz="2000" dirty="0"/>
              <a:t>a </a:t>
            </a:r>
            <a:r>
              <a:rPr lang="pt-BR" sz="2000" b="1" i="1" dirty="0" smtClean="0"/>
              <a:t>POLÍCIA RODOVIÁRIA FEDERAL</a:t>
            </a:r>
          </a:p>
          <a:p>
            <a:pPr algn="r"/>
            <a:r>
              <a:rPr lang="pt-BR" sz="2000" dirty="0" smtClean="0"/>
              <a:t>Por meio da </a:t>
            </a:r>
            <a:r>
              <a:rPr lang="pt-BR" sz="2000" b="1" i="1" dirty="0" smtClean="0"/>
              <a:t>Comissão Estadual de Prevenção, Preparação e Resposta Rápida a  Emergências com Produtos Perigosos do Paraná – CEP2R2-PR, </a:t>
            </a:r>
            <a:r>
              <a:rPr lang="pt-BR" sz="2000" dirty="0" smtClean="0"/>
              <a:t>convidam para o</a:t>
            </a:r>
            <a:endParaRPr lang="pt-BR" sz="2000" dirty="0"/>
          </a:p>
          <a:p>
            <a:pPr algn="r"/>
            <a:endParaRPr lang="pt-BR" sz="16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973620" y="2593540"/>
            <a:ext cx="744648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r>
              <a:rPr lang="pt-BR" sz="3600" b="1" i="1" dirty="0" smtClean="0"/>
              <a:t>1° Seminário </a:t>
            </a:r>
            <a:r>
              <a:rPr lang="pt-BR" sz="3600" b="1" i="1" dirty="0"/>
              <a:t>Estadual de Segurança no Transporte de </a:t>
            </a:r>
            <a:r>
              <a:rPr lang="pt-BR" sz="3600" b="1" i="1" dirty="0" smtClean="0"/>
              <a:t>Produtos Perigosos</a:t>
            </a:r>
            <a:endParaRPr lang="pt-BR" sz="3600" dirty="0"/>
          </a:p>
          <a:p>
            <a:endParaRPr lang="pt-BR" sz="1600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841671" y="4140914"/>
            <a:ext cx="563185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/>
              <a:t>Local: Auditório da Policia Rodoviária Federal</a:t>
            </a:r>
          </a:p>
          <a:p>
            <a:r>
              <a:rPr lang="pt-BR" sz="1400" b="1" dirty="0" smtClean="0"/>
              <a:t>Endereço: </a:t>
            </a:r>
            <a:r>
              <a:rPr lang="pt-BR" sz="1400" b="1" dirty="0"/>
              <a:t>Av. Linha Verde, 10150 - Prado Velho, Curitiba </a:t>
            </a:r>
            <a:r>
              <a:rPr lang="pt-BR" sz="1400" b="1" dirty="0" smtClean="0"/>
              <a:t>– PR</a:t>
            </a:r>
          </a:p>
          <a:p>
            <a:r>
              <a:rPr lang="pt-BR" sz="1400" b="1" dirty="0"/>
              <a:t>vagas presenciais: </a:t>
            </a:r>
            <a:r>
              <a:rPr lang="pt-BR" sz="1400" b="1" dirty="0" smtClean="0"/>
              <a:t>150 </a:t>
            </a:r>
            <a:r>
              <a:rPr lang="pt-BR" sz="1200" b="1" dirty="0"/>
              <a:t>(conforme decreto municipal vigente</a:t>
            </a:r>
            <a:r>
              <a:rPr lang="pt-BR" sz="1200" b="1" dirty="0" smtClean="0"/>
              <a:t>)</a:t>
            </a:r>
            <a:endParaRPr lang="pt-BR" sz="1200" b="1" dirty="0"/>
          </a:p>
          <a:p>
            <a:r>
              <a:rPr lang="pt-BR" sz="1400" b="1" dirty="0" smtClean="0"/>
              <a:t>Endereço eletrônico:</a:t>
            </a:r>
          </a:p>
          <a:p>
            <a:r>
              <a:rPr lang="pt-BR" sz="1400" b="1" dirty="0"/>
              <a:t>vagas online: livre</a:t>
            </a:r>
          </a:p>
          <a:p>
            <a:r>
              <a:rPr lang="pt-BR" sz="1400" b="1" i="1" dirty="0" smtClean="0"/>
              <a:t>Inscrições</a:t>
            </a:r>
            <a:r>
              <a:rPr lang="pt-BR" sz="1400" b="1" dirty="0" smtClean="0"/>
              <a:t>:  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4368268" y="496444"/>
            <a:ext cx="72439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b="1" u="sng" spc="5000" dirty="0" smtClean="0">
                <a:solidFill>
                  <a:schemeClr val="bg2">
                    <a:lumMod val="50000"/>
                  </a:schemeClr>
                </a:solidFill>
              </a:rPr>
              <a:t>CONVITE</a:t>
            </a:r>
            <a:endParaRPr lang="pt-BR" u="sng" spc="5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" name="Paralelogramo 1"/>
          <p:cNvSpPr/>
          <p:nvPr/>
        </p:nvSpPr>
        <p:spPr>
          <a:xfrm>
            <a:off x="177866" y="5491989"/>
            <a:ext cx="6507942" cy="150245"/>
          </a:xfrm>
          <a:prstGeom prst="parallelogram">
            <a:avLst/>
          </a:prstGeom>
          <a:solidFill>
            <a:srgbClr val="00589A"/>
          </a:solidFill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Paralelogramo 16"/>
          <p:cNvSpPr/>
          <p:nvPr/>
        </p:nvSpPr>
        <p:spPr>
          <a:xfrm>
            <a:off x="6863939" y="5491989"/>
            <a:ext cx="4997704" cy="150245"/>
          </a:xfrm>
          <a:prstGeom prst="parallelogram">
            <a:avLst/>
          </a:prstGeom>
          <a:solidFill>
            <a:srgbClr val="007635"/>
          </a:soli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1" name="Imagem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5614" y="11971242"/>
            <a:ext cx="255805" cy="284227"/>
          </a:xfrm>
          <a:prstGeom prst="rect">
            <a:avLst/>
          </a:prstGeom>
        </p:spPr>
      </p:pic>
      <p:pic>
        <p:nvPicPr>
          <p:cNvPr id="19" name="Imagem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194427">
            <a:off x="9780323" y="3106809"/>
            <a:ext cx="1145644" cy="1775806"/>
          </a:xfrm>
          <a:prstGeom prst="rect">
            <a:avLst/>
          </a:prstGeom>
        </p:spPr>
      </p:pic>
      <p:sp>
        <p:nvSpPr>
          <p:cNvPr id="20" name="CaixaDeTexto 19"/>
          <p:cNvSpPr txBox="1"/>
          <p:nvPr/>
        </p:nvSpPr>
        <p:spPr>
          <a:xfrm rot="19451066">
            <a:off x="9701308" y="3506247"/>
            <a:ext cx="10153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Certificado</a:t>
            </a:r>
            <a:endParaRPr lang="pt-BR" sz="13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7387587" y="5000947"/>
            <a:ext cx="41738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i="1" dirty="0" smtClean="0"/>
              <a:t>Serão emitidos certificados de participação para aqueles que obtiverem pelo menos 80% de participação nas palestras.</a:t>
            </a:r>
            <a:endParaRPr lang="pt-BR" sz="1200" i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177866" y="465665"/>
            <a:ext cx="21933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dirty="0" smtClean="0"/>
              <a:t>15</a:t>
            </a:r>
            <a:r>
              <a:rPr lang="pt-BR" sz="1400" b="1" dirty="0" smtClean="0"/>
              <a:t> </a:t>
            </a:r>
            <a:r>
              <a:rPr lang="pt-BR" sz="4000" dirty="0" smtClean="0"/>
              <a:t>e</a:t>
            </a:r>
            <a:r>
              <a:rPr lang="pt-BR" sz="4800" b="1" dirty="0" smtClean="0"/>
              <a:t>16</a:t>
            </a:r>
            <a:endParaRPr lang="pt-BR" sz="14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1757881" y="587207"/>
            <a:ext cx="14531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MAR 2022</a:t>
            </a:r>
            <a:endParaRPr lang="pt-BR" dirty="0"/>
          </a:p>
          <a:p>
            <a:r>
              <a:rPr lang="pt-BR" dirty="0"/>
              <a:t>7h40min</a:t>
            </a:r>
          </a:p>
          <a:p>
            <a:endParaRPr lang="pt-BR" dirty="0"/>
          </a:p>
        </p:txBody>
      </p:sp>
      <p:sp>
        <p:nvSpPr>
          <p:cNvPr id="27" name="CaixaDeTexto 26"/>
          <p:cNvSpPr txBox="1"/>
          <p:nvPr/>
        </p:nvSpPr>
        <p:spPr>
          <a:xfrm>
            <a:off x="177866" y="1216856"/>
            <a:ext cx="20555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AO VIVO</a:t>
            </a:r>
          </a:p>
          <a:p>
            <a:r>
              <a:rPr lang="pt-BR" sz="1000" dirty="0" smtClean="0"/>
              <a:t>www.escoladedefesacivil.pr.gov.br</a:t>
            </a:r>
            <a:endParaRPr lang="pt-BR" sz="1000" dirty="0"/>
          </a:p>
        </p:txBody>
      </p:sp>
      <p:pic>
        <p:nvPicPr>
          <p:cNvPr id="25" name="Imagem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520" y="5878319"/>
            <a:ext cx="1405450" cy="615304"/>
          </a:xfrm>
          <a:prstGeom prst="rect">
            <a:avLst/>
          </a:prstGeom>
        </p:spPr>
      </p:pic>
      <p:pic>
        <p:nvPicPr>
          <p:cNvPr id="28" name="Imagem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6996" y="5944641"/>
            <a:ext cx="556089" cy="617876"/>
          </a:xfrm>
          <a:prstGeom prst="rect">
            <a:avLst/>
          </a:prstGeom>
        </p:spPr>
      </p:pic>
      <p:sp>
        <p:nvSpPr>
          <p:cNvPr id="29" name="CaixaDeTexto 28"/>
          <p:cNvSpPr txBox="1"/>
          <p:nvPr/>
        </p:nvSpPr>
        <p:spPr>
          <a:xfrm>
            <a:off x="130857" y="5707287"/>
            <a:ext cx="1577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Organização</a:t>
            </a:r>
            <a:endParaRPr lang="pt-BR" b="1" dirty="0"/>
          </a:p>
        </p:txBody>
      </p:sp>
      <p:sp>
        <p:nvSpPr>
          <p:cNvPr id="30" name="CaixaDeTexto 29"/>
          <p:cNvSpPr txBox="1"/>
          <p:nvPr/>
        </p:nvSpPr>
        <p:spPr>
          <a:xfrm>
            <a:off x="6412675" y="5707287"/>
            <a:ext cx="1577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Apoio</a:t>
            </a:r>
            <a:endParaRPr lang="pt-BR" b="1" dirty="0"/>
          </a:p>
        </p:txBody>
      </p:sp>
      <p:pic>
        <p:nvPicPr>
          <p:cNvPr id="31" name="Imagem 3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75138" y="5882481"/>
            <a:ext cx="624742" cy="719399"/>
          </a:xfrm>
          <a:prstGeom prst="rect">
            <a:avLst/>
          </a:prstGeom>
        </p:spPr>
      </p:pic>
      <p:pic>
        <p:nvPicPr>
          <p:cNvPr id="32" name="Imagem 3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59396" y="5878319"/>
            <a:ext cx="624742" cy="719399"/>
          </a:xfrm>
          <a:prstGeom prst="rect">
            <a:avLst/>
          </a:prstGeom>
        </p:spPr>
      </p:pic>
      <p:pic>
        <p:nvPicPr>
          <p:cNvPr id="33" name="Imagem 3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2731" y="5917568"/>
            <a:ext cx="1380784" cy="616282"/>
          </a:xfrm>
          <a:prstGeom prst="rect">
            <a:avLst/>
          </a:prstGeom>
        </p:spPr>
      </p:pic>
      <p:pic>
        <p:nvPicPr>
          <p:cNvPr id="34" name="Imagem 3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773515" y="5917568"/>
            <a:ext cx="1428789" cy="600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904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645</Words>
  <Application>Microsoft Office PowerPoint</Application>
  <PresentationFormat>Widescreen</PresentationFormat>
  <Paragraphs>117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 POMPEU</dc:creator>
  <cp:lastModifiedBy>FABIO DELEK</cp:lastModifiedBy>
  <cp:revision>53</cp:revision>
  <dcterms:created xsi:type="dcterms:W3CDTF">2020-01-14T14:29:02Z</dcterms:created>
  <dcterms:modified xsi:type="dcterms:W3CDTF">2021-11-09T14:20:03Z</dcterms:modified>
</cp:coreProperties>
</file>