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3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2D996-43C1-4BA6-837D-5D9084BBA233}" type="datetimeFigureOut">
              <a:rPr lang="pt-BR" smtClean="0"/>
              <a:pPr/>
              <a:t>18/02/2016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766CE-5190-47A2-8CAF-ABFF48C7A0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Elipse 89"/>
          <p:cNvSpPr/>
          <p:nvPr/>
        </p:nvSpPr>
        <p:spPr>
          <a:xfrm>
            <a:off x="7164288" y="4437112"/>
            <a:ext cx="1907704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Elipse 88"/>
          <p:cNvSpPr/>
          <p:nvPr/>
        </p:nvSpPr>
        <p:spPr>
          <a:xfrm>
            <a:off x="35496" y="4437112"/>
            <a:ext cx="1907704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8" name="Retângulo 87"/>
          <p:cNvSpPr/>
          <p:nvPr/>
        </p:nvSpPr>
        <p:spPr>
          <a:xfrm>
            <a:off x="3059832" y="4149080"/>
            <a:ext cx="3024336" cy="1440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/>
          <p:cNvSpPr/>
          <p:nvPr/>
        </p:nvSpPr>
        <p:spPr>
          <a:xfrm>
            <a:off x="251520" y="2351311"/>
            <a:ext cx="8642502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/>
          <p:cNvSpPr/>
          <p:nvPr/>
        </p:nvSpPr>
        <p:spPr>
          <a:xfrm>
            <a:off x="251520" y="548680"/>
            <a:ext cx="8640960" cy="144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9816" y="834281"/>
            <a:ext cx="4678288" cy="434479"/>
          </a:xfrm>
        </p:spPr>
        <p:txBody>
          <a:bodyPr>
            <a:normAutofit fontScale="90000"/>
          </a:bodyPr>
          <a:lstStyle/>
          <a:p>
            <a:r>
              <a:rPr lang="pt-BR" sz="2000" b="1" dirty="0" smtClean="0"/>
              <a:t>AMEAÇA x VULNERABILIDADE x EXPOSIÇÃO</a:t>
            </a:r>
            <a:endParaRPr lang="pt-BR" sz="2000" b="1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611560" y="1268760"/>
            <a:ext cx="5040560" cy="0"/>
          </a:xfrm>
          <a:prstGeom prst="line">
            <a:avLst/>
          </a:prstGeom>
          <a:ln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ítulo 1"/>
          <p:cNvSpPr txBox="1">
            <a:spLocks/>
          </p:cNvSpPr>
          <p:nvPr/>
        </p:nvSpPr>
        <p:spPr>
          <a:xfrm>
            <a:off x="829816" y="1338337"/>
            <a:ext cx="4678288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noProof="0" dirty="0" smtClean="0">
                <a:latin typeface="+mj-lt"/>
                <a:ea typeface="+mj-ea"/>
                <a:cs typeface="+mj-cs"/>
              </a:rPr>
              <a:t>CAPACIDADES DE ENFRENTAMENTO</a:t>
            </a: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5796136" y="1196752"/>
            <a:ext cx="288032" cy="0"/>
          </a:xfrm>
          <a:prstGeom prst="line">
            <a:avLst/>
          </a:prstGeom>
          <a:ln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5796136" y="1340768"/>
            <a:ext cx="288032" cy="0"/>
          </a:xfrm>
          <a:prstGeom prst="line">
            <a:avLst/>
          </a:prstGeom>
          <a:ln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ítulo 1"/>
          <p:cNvSpPr txBox="1">
            <a:spLocks/>
          </p:cNvSpPr>
          <p:nvPr/>
        </p:nvSpPr>
        <p:spPr>
          <a:xfrm>
            <a:off x="5150296" y="1050305"/>
            <a:ext cx="4678288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noProof="0" dirty="0" smtClean="0">
                <a:latin typeface="+mj-lt"/>
                <a:ea typeface="+mj-ea"/>
                <a:cs typeface="+mj-cs"/>
              </a:rPr>
              <a:t>RISCO DE DESASTRES</a:t>
            </a: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Título 1"/>
          <p:cNvSpPr txBox="1">
            <a:spLocks/>
          </p:cNvSpPr>
          <p:nvPr/>
        </p:nvSpPr>
        <p:spPr>
          <a:xfrm>
            <a:off x="253751" y="2348880"/>
            <a:ext cx="8638729" cy="168132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Explicação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dos condicionantes da fórmula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AMEAÇA: </a:t>
            </a:r>
            <a:r>
              <a:rPr lang="pt-BR" sz="1600" dirty="0" smtClean="0">
                <a:latin typeface="+mj-lt"/>
                <a:ea typeface="+mj-ea"/>
                <a:cs typeface="+mj-cs"/>
              </a:rPr>
              <a:t>pode ser uma tempestade, um terremoto, um ciclone, etc.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VULNERABILIDADE: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características e circunstâncias de uma comunidade,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que a tornam mais ou menos suscetível a um perigo.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EXPOSIÇÃO: </a:t>
            </a:r>
            <a:r>
              <a:rPr lang="pt-BR" sz="1600" dirty="0" smtClean="0">
                <a:latin typeface="+mj-lt"/>
                <a:ea typeface="+mj-ea"/>
                <a:cs typeface="+mj-cs"/>
              </a:rPr>
              <a:t>pessoas, bens ou outros elementos presentes em áreas onde há perigo.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CAPACIDADES DE ENFRENTAMENTO: </a:t>
            </a:r>
            <a:r>
              <a:rPr lang="pt-BR" sz="1600" dirty="0" smtClean="0">
                <a:latin typeface="+mj-lt"/>
                <a:ea typeface="+mj-ea"/>
                <a:cs typeface="+mj-cs"/>
              </a:rPr>
              <a:t>ações, atividades, estruturas ou sistemas desenvolvidos ou fortalecidos para o enfrentamento aos desastres.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2" name="Título 1"/>
          <p:cNvSpPr txBox="1">
            <a:spLocks/>
          </p:cNvSpPr>
          <p:nvPr/>
        </p:nvSpPr>
        <p:spPr>
          <a:xfrm>
            <a:off x="3131840" y="4149080"/>
            <a:ext cx="2878088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AUMENTAR</a:t>
            </a:r>
            <a:r>
              <a:rPr lang="pt-BR" sz="1600" b="1" noProof="0" dirty="0" smtClean="0">
                <a:latin typeface="+mj-lt"/>
                <a:ea typeface="+mj-ea"/>
                <a:cs typeface="+mj-cs"/>
              </a:rPr>
              <a:t> AS CAPACIDADES DE ENFRENTAMENTO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3" name="Título 1"/>
          <p:cNvSpPr txBox="1">
            <a:spLocks/>
          </p:cNvSpPr>
          <p:nvPr/>
        </p:nvSpPr>
        <p:spPr>
          <a:xfrm>
            <a:off x="1907704" y="4653136"/>
            <a:ext cx="1008112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OBJETIVOS</a:t>
            </a:r>
            <a:endParaRPr kumimoji="0" lang="pt-BR" sz="1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4" name="Conector de seta reta 73"/>
          <p:cNvCxnSpPr/>
          <p:nvPr/>
        </p:nvCxnSpPr>
        <p:spPr>
          <a:xfrm>
            <a:off x="6156176" y="5229200"/>
            <a:ext cx="100811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ítulo 1"/>
          <p:cNvSpPr txBox="1">
            <a:spLocks/>
          </p:cNvSpPr>
          <p:nvPr/>
        </p:nvSpPr>
        <p:spPr>
          <a:xfrm>
            <a:off x="5868144" y="4653136"/>
            <a:ext cx="1512168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RESULTADOS</a:t>
            </a:r>
            <a:endParaRPr kumimoji="0" lang="pt-BR" sz="1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Título 1"/>
          <p:cNvSpPr txBox="1">
            <a:spLocks/>
          </p:cNvSpPr>
          <p:nvPr/>
        </p:nvSpPr>
        <p:spPr>
          <a:xfrm>
            <a:off x="107504" y="4511551"/>
            <a:ext cx="1800200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GESTÃO DO RISCO DE DESASTRES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7" name="Título 1"/>
          <p:cNvSpPr txBox="1">
            <a:spLocks/>
          </p:cNvSpPr>
          <p:nvPr/>
        </p:nvSpPr>
        <p:spPr>
          <a:xfrm>
            <a:off x="7236296" y="4509120"/>
            <a:ext cx="1800200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REDUÇÃO DO RISCO DE DESASTRES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8" name="Título 1"/>
          <p:cNvSpPr txBox="1">
            <a:spLocks/>
          </p:cNvSpPr>
          <p:nvPr/>
        </p:nvSpPr>
        <p:spPr>
          <a:xfrm>
            <a:off x="2987824" y="4871591"/>
            <a:ext cx="3168352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REDUZIR</a:t>
            </a:r>
            <a:r>
              <a:rPr lang="pt-BR" sz="1600" b="1" noProof="0" dirty="0" smtClean="0">
                <a:latin typeface="+mj-lt"/>
                <a:ea typeface="+mj-ea"/>
                <a:cs typeface="+mj-cs"/>
              </a:rPr>
              <a:t> AS AMEAÇAS, VULNERABILIDADES E EXPOSIÇÃO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9" name="Conector de seta reta 78"/>
          <p:cNvCxnSpPr/>
          <p:nvPr/>
        </p:nvCxnSpPr>
        <p:spPr>
          <a:xfrm>
            <a:off x="1979712" y="5231631"/>
            <a:ext cx="100811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Conector de seta reta 79"/>
          <p:cNvCxnSpPr/>
          <p:nvPr/>
        </p:nvCxnSpPr>
        <p:spPr>
          <a:xfrm>
            <a:off x="1979712" y="4511551"/>
            <a:ext cx="100811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Conector de seta reta 80"/>
          <p:cNvCxnSpPr/>
          <p:nvPr/>
        </p:nvCxnSpPr>
        <p:spPr>
          <a:xfrm>
            <a:off x="6156176" y="4511551"/>
            <a:ext cx="100811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7" name="Título 1"/>
          <p:cNvSpPr txBox="1">
            <a:spLocks/>
          </p:cNvSpPr>
          <p:nvPr/>
        </p:nvSpPr>
        <p:spPr>
          <a:xfrm>
            <a:off x="2915816" y="1844824"/>
            <a:ext cx="6336704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noProof="0" dirty="0" smtClean="0">
                <a:latin typeface="+mj-lt"/>
                <a:ea typeface="+mj-ea"/>
                <a:cs typeface="+mj-cs"/>
              </a:rPr>
              <a:t>Fonte: Como construir cidades </a:t>
            </a:r>
            <a:r>
              <a:rPr lang="pt-BR" sz="1100" noProof="0" dirty="0" err="1" smtClean="0">
                <a:latin typeface="+mj-lt"/>
                <a:ea typeface="+mj-ea"/>
                <a:cs typeface="+mj-cs"/>
              </a:rPr>
              <a:t>cidades</a:t>
            </a:r>
            <a:r>
              <a:rPr lang="pt-BR" sz="1100" noProof="0" dirty="0" smtClean="0">
                <a:latin typeface="+mj-lt"/>
                <a:ea typeface="+mj-ea"/>
                <a:cs typeface="+mj-cs"/>
              </a:rPr>
              <a:t> </a:t>
            </a:r>
            <a:r>
              <a:rPr lang="pt-BR" sz="1100" noProof="0" dirty="0" err="1" smtClean="0">
                <a:latin typeface="+mj-lt"/>
                <a:ea typeface="+mj-ea"/>
                <a:cs typeface="+mj-cs"/>
              </a:rPr>
              <a:t>resilientes</a:t>
            </a:r>
            <a:r>
              <a:rPr lang="pt-BR" sz="1100" noProof="0" dirty="0" smtClean="0">
                <a:latin typeface="+mj-lt"/>
                <a:ea typeface="+mj-ea"/>
                <a:cs typeface="+mj-cs"/>
              </a:rPr>
              <a:t> – um guia para gestores públicos locais / UNISDR.</a:t>
            </a:r>
            <a:endParaRPr kumimoji="0" lang="pt-BR" sz="11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ta para a direita 13"/>
          <p:cNvSpPr/>
          <p:nvPr/>
        </p:nvSpPr>
        <p:spPr>
          <a:xfrm>
            <a:off x="2123728" y="3429000"/>
            <a:ext cx="1008112" cy="72008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para a direita 18"/>
          <p:cNvSpPr/>
          <p:nvPr/>
        </p:nvSpPr>
        <p:spPr>
          <a:xfrm>
            <a:off x="6012160" y="3429000"/>
            <a:ext cx="1008112" cy="72008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07504" y="2564904"/>
            <a:ext cx="2160240" cy="86409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DESASTRE NÍVEL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  MÉDIA INTENSIDADE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07504" y="4149080"/>
            <a:ext cx="2162210" cy="86409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DESASTRE NÍVEL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II  GRANDE INTENSIDADE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134071" y="2564904"/>
            <a:ext cx="2878089" cy="864096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31750"/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pt-BR" i="1" dirty="0"/>
              <a:t>os danos e prejuízos são suportáveis e superáveis pelos governos locais</a:t>
            </a:r>
            <a:endParaRPr kumimoji="0" lang="pt-BR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3131840" y="4149080"/>
            <a:ext cx="2880320" cy="864096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31750"/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pt-BR" i="1" dirty="0"/>
              <a:t>os danos e prejuízos </a:t>
            </a:r>
            <a:r>
              <a:rPr lang="pt-BR" b="1" i="1" dirty="0" smtClean="0"/>
              <a:t>NÃO</a:t>
            </a:r>
            <a:r>
              <a:rPr lang="pt-BR" i="1" dirty="0" smtClean="0"/>
              <a:t> são </a:t>
            </a:r>
            <a:r>
              <a:rPr lang="pt-BR" i="1" dirty="0"/>
              <a:t>suportáveis e superáveis pelos governos locais</a:t>
            </a:r>
            <a:endParaRPr kumimoji="0" lang="pt-BR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6876256" y="2564904"/>
            <a:ext cx="2160240" cy="86409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SITUAÇÃO DE EMERGÊNCIA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6876256" y="4149080"/>
            <a:ext cx="2160240" cy="86409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ESTADO DE CALAMIDADE PÚBLICA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051720" y="3570585"/>
            <a:ext cx="1008112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DIFERENÇA</a:t>
            </a:r>
            <a:endParaRPr kumimoji="0" lang="pt-BR" sz="1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5940152" y="3570585"/>
            <a:ext cx="1008112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*PODE </a:t>
            </a:r>
            <a:r>
              <a:rPr lang="pt-BR" sz="11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RESULTAR EM</a:t>
            </a:r>
            <a:endParaRPr kumimoji="0" lang="pt-BR" sz="1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5724128" y="5157192"/>
            <a:ext cx="3456384" cy="43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*Conforme critérios estabelecidos em legislação federal</a:t>
            </a:r>
            <a:endParaRPr kumimoji="0" lang="pt-BR" sz="1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tângulo 60"/>
          <p:cNvSpPr/>
          <p:nvPr/>
        </p:nvSpPr>
        <p:spPr>
          <a:xfrm>
            <a:off x="5220072" y="3429000"/>
            <a:ext cx="1440160" cy="30963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0" name="Retângulo 59"/>
          <p:cNvSpPr/>
          <p:nvPr/>
        </p:nvSpPr>
        <p:spPr>
          <a:xfrm>
            <a:off x="2339752" y="3429000"/>
            <a:ext cx="2880320" cy="3096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/>
          <p:cNvSpPr/>
          <p:nvPr/>
        </p:nvSpPr>
        <p:spPr>
          <a:xfrm>
            <a:off x="2915816" y="4365104"/>
            <a:ext cx="3168352" cy="165618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3" name="Seta para a direita 32"/>
          <p:cNvSpPr/>
          <p:nvPr/>
        </p:nvSpPr>
        <p:spPr>
          <a:xfrm>
            <a:off x="3851920" y="2276872"/>
            <a:ext cx="2592288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xplosão 1 15"/>
          <p:cNvSpPr/>
          <p:nvPr/>
        </p:nvSpPr>
        <p:spPr>
          <a:xfrm>
            <a:off x="4355976" y="1916832"/>
            <a:ext cx="1656184" cy="936104"/>
          </a:xfrm>
          <a:prstGeom prst="irregularSeal1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283968" y="1988840"/>
            <a:ext cx="1800200" cy="72251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DESASTRE</a:t>
            </a: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215010" y="2115829"/>
            <a:ext cx="1036914" cy="5186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07504" y="2060848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PREVENÇÃO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1511154" y="2113398"/>
            <a:ext cx="1036914" cy="5186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403648" y="2058417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 smtClean="0">
                <a:latin typeface="+mj-lt"/>
                <a:ea typeface="+mj-ea"/>
                <a:cs typeface="+mj-cs"/>
              </a:rPr>
              <a:t>MITIGAÇÃO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2807298" y="2115829"/>
            <a:ext cx="1036914" cy="5186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699792" y="2060848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PREPARAÇÃO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6479706" y="2115829"/>
            <a:ext cx="1036914" cy="5186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6372200" y="2060848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RESPOSTA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7775850" y="2115829"/>
            <a:ext cx="1036914" cy="5186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7668344" y="2060848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RECUPERAÇÃO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Chave esquerda 17"/>
          <p:cNvSpPr/>
          <p:nvPr/>
        </p:nvSpPr>
        <p:spPr>
          <a:xfrm rot="5400000">
            <a:off x="1853952" y="62880"/>
            <a:ext cx="432048" cy="3851920"/>
          </a:xfrm>
          <a:prstGeom prst="leftBrac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have esquerda 18"/>
          <p:cNvSpPr/>
          <p:nvPr/>
        </p:nvSpPr>
        <p:spPr>
          <a:xfrm rot="5400000">
            <a:off x="7452320" y="692696"/>
            <a:ext cx="432048" cy="2592288"/>
          </a:xfrm>
          <a:prstGeom prst="leftBrac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Título 1"/>
          <p:cNvSpPr txBox="1">
            <a:spLocks/>
          </p:cNvSpPr>
          <p:nvPr/>
        </p:nvSpPr>
        <p:spPr>
          <a:xfrm>
            <a:off x="899592" y="1268760"/>
            <a:ext cx="237626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noProof="0" dirty="0" smtClean="0">
                <a:latin typeface="+mj-lt"/>
                <a:ea typeface="+mj-ea"/>
                <a:cs typeface="+mj-cs"/>
              </a:rPr>
              <a:t>AÇÕES PRÉ DESASTRE</a:t>
            </a:r>
            <a:endParaRPr kumimoji="0" lang="pt-B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ítulo 1"/>
          <p:cNvSpPr txBox="1">
            <a:spLocks/>
          </p:cNvSpPr>
          <p:nvPr/>
        </p:nvSpPr>
        <p:spPr>
          <a:xfrm>
            <a:off x="6444208" y="1268760"/>
            <a:ext cx="237626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noProof="0" dirty="0" smtClean="0">
                <a:latin typeface="+mj-lt"/>
                <a:ea typeface="+mj-ea"/>
                <a:cs typeface="+mj-cs"/>
              </a:rPr>
              <a:t>AÇÕES PÓS DESASTRE</a:t>
            </a:r>
            <a:endParaRPr kumimoji="0" lang="pt-BR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Seta para a direita 30"/>
          <p:cNvSpPr/>
          <p:nvPr/>
        </p:nvSpPr>
        <p:spPr>
          <a:xfrm>
            <a:off x="1259632" y="2276872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Seta para a direita 31"/>
          <p:cNvSpPr/>
          <p:nvPr/>
        </p:nvSpPr>
        <p:spPr>
          <a:xfrm>
            <a:off x="2555776" y="2276872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Seta para a direita 33"/>
          <p:cNvSpPr/>
          <p:nvPr/>
        </p:nvSpPr>
        <p:spPr>
          <a:xfrm>
            <a:off x="7524328" y="2276872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Elipse 34"/>
          <p:cNvSpPr/>
          <p:nvPr/>
        </p:nvSpPr>
        <p:spPr>
          <a:xfrm>
            <a:off x="3959426" y="4132053"/>
            <a:ext cx="1036914" cy="518652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36" name="Título 1"/>
          <p:cNvSpPr txBox="1">
            <a:spLocks/>
          </p:cNvSpPr>
          <p:nvPr/>
        </p:nvSpPr>
        <p:spPr>
          <a:xfrm>
            <a:off x="3851920" y="4077072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PREVENÇÃO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2447258" y="4993718"/>
            <a:ext cx="1036914" cy="518652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38" name="Título 1"/>
          <p:cNvSpPr txBox="1">
            <a:spLocks/>
          </p:cNvSpPr>
          <p:nvPr/>
        </p:nvSpPr>
        <p:spPr>
          <a:xfrm>
            <a:off x="2339752" y="4938737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 smtClean="0">
                <a:latin typeface="+mj-lt"/>
                <a:ea typeface="+mj-ea"/>
                <a:cs typeface="+mj-cs"/>
              </a:rPr>
              <a:t>MITIGAÇÃO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3959426" y="5785806"/>
            <a:ext cx="1036914" cy="518652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40" name="Título 1"/>
          <p:cNvSpPr txBox="1">
            <a:spLocks/>
          </p:cNvSpPr>
          <p:nvPr/>
        </p:nvSpPr>
        <p:spPr>
          <a:xfrm>
            <a:off x="3851920" y="5730825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PREPARAÇÃO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5471594" y="4494524"/>
            <a:ext cx="1036914" cy="51865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42" name="Título 1"/>
          <p:cNvSpPr txBox="1">
            <a:spLocks/>
          </p:cNvSpPr>
          <p:nvPr/>
        </p:nvSpPr>
        <p:spPr>
          <a:xfrm>
            <a:off x="5364088" y="4437112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RECUPERAÇÃO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3" name="Elipse 42"/>
          <p:cNvSpPr/>
          <p:nvPr/>
        </p:nvSpPr>
        <p:spPr>
          <a:xfrm>
            <a:off x="5471594" y="5353758"/>
            <a:ext cx="1036914" cy="51865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44" name="Título 1"/>
          <p:cNvSpPr txBox="1">
            <a:spLocks/>
          </p:cNvSpPr>
          <p:nvPr/>
        </p:nvSpPr>
        <p:spPr>
          <a:xfrm>
            <a:off x="5364088" y="5298777"/>
            <a:ext cx="1296144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noProof="0" dirty="0" smtClean="0">
                <a:latin typeface="+mj-lt"/>
                <a:ea typeface="+mj-ea"/>
                <a:cs typeface="+mj-cs"/>
              </a:rPr>
              <a:t>RESPOSTA</a:t>
            </a:r>
            <a:endParaRPr kumimoji="0" lang="pt-B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3" name="Título 1"/>
          <p:cNvSpPr txBox="1">
            <a:spLocks/>
          </p:cNvSpPr>
          <p:nvPr/>
        </p:nvSpPr>
        <p:spPr>
          <a:xfrm>
            <a:off x="3203848" y="3429000"/>
            <a:ext cx="1080120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400" b="1" noProof="0" dirty="0" smtClean="0">
                <a:latin typeface="+mj-lt"/>
                <a:ea typeface="+mj-ea"/>
                <a:cs typeface="+mj-cs"/>
              </a:rPr>
              <a:t>AÇÕES PRÉ DESASTRE</a:t>
            </a: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9" name="Título 1"/>
          <p:cNvSpPr txBox="1">
            <a:spLocks/>
          </p:cNvSpPr>
          <p:nvPr/>
        </p:nvSpPr>
        <p:spPr>
          <a:xfrm>
            <a:off x="5436096" y="3429000"/>
            <a:ext cx="1080120" cy="650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400" b="1" noProof="0" dirty="0" smtClean="0">
                <a:latin typeface="+mj-lt"/>
                <a:ea typeface="+mj-ea"/>
                <a:cs typeface="+mj-cs"/>
              </a:rPr>
              <a:t>AÇÕES PÓS DESASTRE</a:t>
            </a: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3" name="Forma em L 62"/>
          <p:cNvSpPr/>
          <p:nvPr/>
        </p:nvSpPr>
        <p:spPr>
          <a:xfrm rot="1243619">
            <a:off x="3419872" y="4437112"/>
            <a:ext cx="216024" cy="216024"/>
          </a:xfrm>
          <a:prstGeom prst="corne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Forma em L 64"/>
          <p:cNvSpPr/>
          <p:nvPr/>
        </p:nvSpPr>
        <p:spPr>
          <a:xfrm rot="15128771">
            <a:off x="3302640" y="5688032"/>
            <a:ext cx="216024" cy="216024"/>
          </a:xfrm>
          <a:prstGeom prst="corne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Forma em L 65"/>
          <p:cNvSpPr/>
          <p:nvPr/>
        </p:nvSpPr>
        <p:spPr>
          <a:xfrm rot="12705440">
            <a:off x="5047861" y="5841112"/>
            <a:ext cx="216024" cy="216024"/>
          </a:xfrm>
          <a:prstGeom prst="corne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7" name="Forma em L 66"/>
          <p:cNvSpPr/>
          <p:nvPr/>
        </p:nvSpPr>
        <p:spPr>
          <a:xfrm rot="8100000">
            <a:off x="5967419" y="5129925"/>
            <a:ext cx="216024" cy="216024"/>
          </a:xfrm>
          <a:prstGeom prst="corne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8" name="Forma em L 67"/>
          <p:cNvSpPr/>
          <p:nvPr/>
        </p:nvSpPr>
        <p:spPr>
          <a:xfrm rot="3775835">
            <a:off x="5247339" y="4399791"/>
            <a:ext cx="216024" cy="216024"/>
          </a:xfrm>
          <a:prstGeom prst="corne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9" name="Retângulo 68"/>
          <p:cNvSpPr/>
          <p:nvPr/>
        </p:nvSpPr>
        <p:spPr>
          <a:xfrm>
            <a:off x="2339752" y="3429000"/>
            <a:ext cx="4320480" cy="3096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7" name="Seta para a direita 76"/>
          <p:cNvSpPr/>
          <p:nvPr/>
        </p:nvSpPr>
        <p:spPr>
          <a:xfrm rot="16200000">
            <a:off x="539552" y="2636912"/>
            <a:ext cx="288032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8" name="Retângulo 77"/>
          <p:cNvSpPr/>
          <p:nvPr/>
        </p:nvSpPr>
        <p:spPr>
          <a:xfrm>
            <a:off x="611560" y="2924944"/>
            <a:ext cx="7776864" cy="1440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9" name="Retângulo 78"/>
          <p:cNvSpPr/>
          <p:nvPr/>
        </p:nvSpPr>
        <p:spPr>
          <a:xfrm>
            <a:off x="8244408" y="2636912"/>
            <a:ext cx="144016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203</Words>
  <Application>Microsoft Office PowerPoint</Application>
  <PresentationFormat>Apresentação na tela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AMEAÇA x VULNERABILIDADE x EXPOSIÇÃO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AMEAÇA x VULNERABILIDADE x EXPOSIÇÃO</dc:title>
  <dc:creator>lucasfs</dc:creator>
  <cp:lastModifiedBy>lucasfs</cp:lastModifiedBy>
  <cp:revision>17</cp:revision>
  <dcterms:created xsi:type="dcterms:W3CDTF">2016-02-16T12:10:36Z</dcterms:created>
  <dcterms:modified xsi:type="dcterms:W3CDTF">2016-02-18T19:35:40Z</dcterms:modified>
</cp:coreProperties>
</file>