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5" r:id="rId4"/>
    <p:sldId id="271" r:id="rId5"/>
    <p:sldId id="283" r:id="rId6"/>
    <p:sldId id="272" r:id="rId7"/>
    <p:sldId id="273" r:id="rId8"/>
    <p:sldId id="274" r:id="rId9"/>
    <p:sldId id="275" r:id="rId10"/>
    <p:sldId id="276" r:id="rId11"/>
    <p:sldId id="284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724FA5"/>
    <a:srgbClr val="CABBDF"/>
    <a:srgbClr val="D9B3FF"/>
    <a:srgbClr val="A188C6"/>
    <a:srgbClr val="D5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70F40-937B-43FE-BC46-E8358A8E442A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4FD1549-8298-4B89-A1C7-5E55E8E1EA62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>
              <a:solidFill>
                <a:schemeClr val="tx2"/>
              </a:solidFill>
            </a:rPr>
            <a:t>A gestão de riscos é claramente delineada: </a:t>
          </a:r>
        </a:p>
      </dgm:t>
    </dgm:pt>
    <dgm:pt modelId="{2ADE3525-09B0-491D-9824-CB723C60428E}" type="parTrans" cxnId="{07BE4524-805B-4A75-B4B0-0C22F44309B8}">
      <dgm:prSet/>
      <dgm:spPr/>
      <dgm:t>
        <a:bodyPr/>
        <a:lstStyle/>
        <a:p>
          <a:endParaRPr lang="pt-BR"/>
        </a:p>
      </dgm:t>
    </dgm:pt>
    <dgm:pt modelId="{D99E5FF4-6E67-4BEC-8254-D617F8F0579A}" type="sibTrans" cxnId="{07BE4524-805B-4A75-B4B0-0C22F44309B8}">
      <dgm:prSet/>
      <dgm:spPr/>
      <dgm:t>
        <a:bodyPr/>
        <a:lstStyle/>
        <a:p>
          <a:endParaRPr lang="pt-BR"/>
        </a:p>
      </dgm:t>
    </dgm:pt>
    <dgm:pt modelId="{A9AE5291-6DB5-40A0-B4E4-5DBE9B402121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Existe uma forte liderança, coordenação e responsabilidades em desastre. Isso inclui o envolvimento efetivo das partes interessadas, políticas e estratégias bem definidas, distribuição de tarefas e linhas efetivas de comunicação.</a:t>
          </a:r>
        </a:p>
      </dgm:t>
    </dgm:pt>
    <dgm:pt modelId="{BC3D28A5-C197-4104-9BC2-3263274F6294}" type="parTrans" cxnId="{C4FA70C1-E758-4271-BED9-D56FFB2E59A2}">
      <dgm:prSet/>
      <dgm:spPr/>
      <dgm:t>
        <a:bodyPr/>
        <a:lstStyle/>
        <a:p>
          <a:endParaRPr lang="pt-BR"/>
        </a:p>
      </dgm:t>
    </dgm:pt>
    <dgm:pt modelId="{7F34C816-6513-4FCB-8DF4-EF76F60F8A8A}" type="sibTrans" cxnId="{C4FA70C1-E758-4271-BED9-D56FFB2E59A2}">
      <dgm:prSet/>
      <dgm:spPr/>
      <dgm:t>
        <a:bodyPr/>
        <a:lstStyle/>
        <a:p>
          <a:endParaRPr lang="pt-BR"/>
        </a:p>
      </dgm:t>
    </dgm:pt>
    <dgm:pt modelId="{007098DA-3684-4942-B130-35A6575BF417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>
              <a:solidFill>
                <a:schemeClr val="tx2"/>
              </a:solidFill>
            </a:rPr>
            <a:t>A cidade está atualizada sobre o conhecimento dos perigos e ameaças: </a:t>
          </a:r>
        </a:p>
      </dgm:t>
    </dgm:pt>
    <dgm:pt modelId="{0DFCF40C-BE9C-4577-AA9B-8F34476E7A75}" type="parTrans" cxnId="{F2627BDC-4246-4C79-BFB6-C2BC62733485}">
      <dgm:prSet/>
      <dgm:spPr/>
      <dgm:t>
        <a:bodyPr/>
        <a:lstStyle/>
        <a:p>
          <a:endParaRPr lang="pt-BR"/>
        </a:p>
      </dgm:t>
    </dgm:pt>
    <dgm:pt modelId="{D1F2BDD1-A47B-4E65-878F-3079EA9CF096}" type="sibTrans" cxnId="{F2627BDC-4246-4C79-BFB6-C2BC62733485}">
      <dgm:prSet/>
      <dgm:spPr/>
      <dgm:t>
        <a:bodyPr/>
        <a:lstStyle/>
        <a:p>
          <a:endParaRPr lang="pt-BR"/>
        </a:p>
      </dgm:t>
    </dgm:pt>
    <dgm:pt modelId="{7083D00C-82C2-411C-B5B7-F027AC7CA746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As avaliações de risco são rotineiramente preparadas e baseiam o planejamento urbano, investimentos e o desenvolvimento a longo prazo. </a:t>
          </a:r>
        </a:p>
      </dgm:t>
    </dgm:pt>
    <dgm:pt modelId="{A60A8220-DCC4-4CD9-B1F1-E6C1F3EB97AA}" type="parTrans" cxnId="{E27304DA-6A2C-44E9-B0F3-5F0D8F5B3D18}">
      <dgm:prSet/>
      <dgm:spPr/>
      <dgm:t>
        <a:bodyPr/>
        <a:lstStyle/>
        <a:p>
          <a:endParaRPr lang="pt-BR"/>
        </a:p>
      </dgm:t>
    </dgm:pt>
    <dgm:pt modelId="{CB43FC90-7B04-43AD-9848-79F96736CE15}" type="sibTrans" cxnId="{E27304DA-6A2C-44E9-B0F3-5F0D8F5B3D18}">
      <dgm:prSet/>
      <dgm:spPr/>
      <dgm:t>
        <a:bodyPr/>
        <a:lstStyle/>
        <a:p>
          <a:endParaRPr lang="pt-BR"/>
        </a:p>
      </dgm:t>
    </dgm:pt>
    <dgm:pt modelId="{0EC643C0-6FD9-4486-98FB-342B553E2DBC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>
              <a:solidFill>
                <a:schemeClr val="tx2"/>
              </a:solidFill>
            </a:rPr>
            <a:t>Existe um plano financeiro adequado:</a:t>
          </a:r>
        </a:p>
      </dgm:t>
    </dgm:pt>
    <dgm:pt modelId="{74F0EF27-E11C-416F-B553-F9780228BB18}" type="parTrans" cxnId="{FDCD3CC8-8903-4F66-8A25-9669A948831B}">
      <dgm:prSet/>
      <dgm:spPr/>
      <dgm:t>
        <a:bodyPr/>
        <a:lstStyle/>
        <a:p>
          <a:endParaRPr lang="pt-BR"/>
        </a:p>
      </dgm:t>
    </dgm:pt>
    <dgm:pt modelId="{765E18A5-EE04-4A61-A71C-398E375F6C45}" type="sibTrans" cxnId="{FDCD3CC8-8903-4F66-8A25-9669A948831B}">
      <dgm:prSet/>
      <dgm:spPr/>
      <dgm:t>
        <a:bodyPr/>
        <a:lstStyle/>
        <a:p>
          <a:endParaRPr lang="pt-BR"/>
        </a:p>
      </dgm:t>
    </dgm:pt>
    <dgm:pt modelId="{519BE9F3-3789-40F8-82B3-F9BD604A1BA5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Que complementa e promove mecanismos para apoiar atividades de resiliência.</a:t>
          </a:r>
        </a:p>
      </dgm:t>
    </dgm:pt>
    <dgm:pt modelId="{55FA03A8-7A36-4FB3-9ED1-2C78C856FFEC}" type="parTrans" cxnId="{BB2C5CF3-8561-4147-8C17-D90C55DC877E}">
      <dgm:prSet/>
      <dgm:spPr/>
      <dgm:t>
        <a:bodyPr/>
        <a:lstStyle/>
        <a:p>
          <a:endParaRPr lang="pt-BR"/>
        </a:p>
      </dgm:t>
    </dgm:pt>
    <dgm:pt modelId="{9CE22D41-5E3B-467E-975C-7C93EB94596C}" type="sibTrans" cxnId="{BB2C5CF3-8561-4147-8C17-D90C55DC877E}">
      <dgm:prSet/>
      <dgm:spPr/>
      <dgm:t>
        <a:bodyPr/>
        <a:lstStyle/>
        <a:p>
          <a:endParaRPr lang="pt-BR"/>
        </a:p>
      </dgm:t>
    </dgm:pt>
    <dgm:pt modelId="{4571FBEB-05BF-4898-89FA-0989E16A6C3A}" type="pres">
      <dgm:prSet presAssocID="{D3770F40-937B-43FE-BC46-E8358A8E44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BD21B7-7559-467B-B4F5-41347B63B6E2}" type="pres">
      <dgm:prSet presAssocID="{24FD1549-8298-4B89-A1C7-5E55E8E1EA62}" presName="linNode" presStyleCnt="0"/>
      <dgm:spPr/>
    </dgm:pt>
    <dgm:pt modelId="{5AE55D0C-EAFB-4C92-8C4C-3B0D50F3AEC9}" type="pres">
      <dgm:prSet presAssocID="{24FD1549-8298-4B89-A1C7-5E55E8E1EA62}" presName="parentText" presStyleLbl="node1" presStyleIdx="0" presStyleCnt="3" custScaleY="50554" custLinFactNeighborX="-1164" custLinFactNeighborY="6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59BD4-0BE4-4FBF-939B-0F07869D852A}" type="pres">
      <dgm:prSet presAssocID="{24FD1549-8298-4B89-A1C7-5E55E8E1EA62}" presName="descendantText" presStyleLbl="alignAccFollowNode1" presStyleIdx="0" presStyleCnt="3" custScaleX="129312" custScaleY="492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6778B-EB76-4510-9F82-CC0339A2E6B0}" type="pres">
      <dgm:prSet presAssocID="{D99E5FF4-6E67-4BEC-8254-D617F8F0579A}" presName="sp" presStyleCnt="0"/>
      <dgm:spPr/>
    </dgm:pt>
    <dgm:pt modelId="{47DF9197-217F-4F73-B2B6-B0B08D76D058}" type="pres">
      <dgm:prSet presAssocID="{007098DA-3684-4942-B130-35A6575BF417}" presName="linNode" presStyleCnt="0"/>
      <dgm:spPr/>
    </dgm:pt>
    <dgm:pt modelId="{4A5A2956-FD84-4B8D-AA81-52B98D9F1C95}" type="pres">
      <dgm:prSet presAssocID="{007098DA-3684-4942-B130-35A6575BF417}" presName="parentText" presStyleLbl="node1" presStyleIdx="1" presStyleCnt="3" custScaleX="91485" custScaleY="46960" custLinFactNeighborX="-1137" custLinFactNeighborY="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F416E-1126-4798-82DB-CB057A4E123D}" type="pres">
      <dgm:prSet presAssocID="{007098DA-3684-4942-B130-35A6575BF417}" presName="descendantText" presStyleLbl="alignAccFollowNode1" presStyleIdx="1" presStyleCnt="3" custScaleX="117753" custScaleY="42031" custLinFactNeighborX="-122" custLinFactNeighborY="1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2CAAD0-9528-4B87-B119-9B152EC2E739}" type="pres">
      <dgm:prSet presAssocID="{D1F2BDD1-A47B-4E65-878F-3079EA9CF096}" presName="sp" presStyleCnt="0"/>
      <dgm:spPr/>
    </dgm:pt>
    <dgm:pt modelId="{1E0D58A3-AB2D-4570-AC06-A6E1F4CA2F34}" type="pres">
      <dgm:prSet presAssocID="{0EC643C0-6FD9-4486-98FB-342B553E2DBC}" presName="linNode" presStyleCnt="0"/>
      <dgm:spPr/>
    </dgm:pt>
    <dgm:pt modelId="{0CB380D8-213C-4B2F-9213-526A08705601}" type="pres">
      <dgm:prSet presAssocID="{0EC643C0-6FD9-4486-98FB-342B553E2DBC}" presName="parentText" presStyleLbl="node1" presStyleIdx="2" presStyleCnt="3" custScaleX="91960" custScaleY="44400" custLinFactNeighborX="-547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1812C5-2720-45AB-81FC-84C5915E09BA}" type="pres">
      <dgm:prSet presAssocID="{0EC643C0-6FD9-4486-98FB-342B553E2DBC}" presName="descendantText" presStyleLbl="alignAccFollowNode1" presStyleIdx="2" presStyleCnt="3" custScaleX="122553" custScaleY="33689" custLinFactNeighborX="10" custLinFactNeighborY="-38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BE4524-805B-4A75-B4B0-0C22F44309B8}" srcId="{D3770F40-937B-43FE-BC46-E8358A8E442A}" destId="{24FD1549-8298-4B89-A1C7-5E55E8E1EA62}" srcOrd="0" destOrd="0" parTransId="{2ADE3525-09B0-491D-9824-CB723C60428E}" sibTransId="{D99E5FF4-6E67-4BEC-8254-D617F8F0579A}"/>
    <dgm:cxn modelId="{46B6FA76-5E2E-4D82-9D6F-4C25E6978808}" type="presOf" srcId="{519BE9F3-3789-40F8-82B3-F9BD604A1BA5}" destId="{1B1812C5-2720-45AB-81FC-84C5915E09BA}" srcOrd="0" destOrd="0" presId="urn:microsoft.com/office/officeart/2005/8/layout/vList5"/>
    <dgm:cxn modelId="{C4FA70C1-E758-4271-BED9-D56FFB2E59A2}" srcId="{24FD1549-8298-4B89-A1C7-5E55E8E1EA62}" destId="{A9AE5291-6DB5-40A0-B4E4-5DBE9B402121}" srcOrd="0" destOrd="0" parTransId="{BC3D28A5-C197-4104-9BC2-3263274F6294}" sibTransId="{7F34C816-6513-4FCB-8DF4-EF76F60F8A8A}"/>
    <dgm:cxn modelId="{88D776AB-81E2-4C5C-9034-CB86BD796EF6}" type="presOf" srcId="{D3770F40-937B-43FE-BC46-E8358A8E442A}" destId="{4571FBEB-05BF-4898-89FA-0989E16A6C3A}" srcOrd="0" destOrd="0" presId="urn:microsoft.com/office/officeart/2005/8/layout/vList5"/>
    <dgm:cxn modelId="{2F075AC2-DA96-4E5A-A015-49456C899794}" type="presOf" srcId="{007098DA-3684-4942-B130-35A6575BF417}" destId="{4A5A2956-FD84-4B8D-AA81-52B98D9F1C95}" srcOrd="0" destOrd="0" presId="urn:microsoft.com/office/officeart/2005/8/layout/vList5"/>
    <dgm:cxn modelId="{A78A3E11-53D3-4C8E-9D37-797500E9983B}" type="presOf" srcId="{A9AE5291-6DB5-40A0-B4E4-5DBE9B402121}" destId="{2C659BD4-0BE4-4FBF-939B-0F07869D852A}" srcOrd="0" destOrd="0" presId="urn:microsoft.com/office/officeart/2005/8/layout/vList5"/>
    <dgm:cxn modelId="{C4E06E03-A3C3-4732-A6B2-44D1A4AA9701}" type="presOf" srcId="{7083D00C-82C2-411C-B5B7-F027AC7CA746}" destId="{870F416E-1126-4798-82DB-CB057A4E123D}" srcOrd="0" destOrd="0" presId="urn:microsoft.com/office/officeart/2005/8/layout/vList5"/>
    <dgm:cxn modelId="{3523F30F-5EFD-420B-9610-0C39A33FEECA}" type="presOf" srcId="{24FD1549-8298-4B89-A1C7-5E55E8E1EA62}" destId="{5AE55D0C-EAFB-4C92-8C4C-3B0D50F3AEC9}" srcOrd="0" destOrd="0" presId="urn:microsoft.com/office/officeart/2005/8/layout/vList5"/>
    <dgm:cxn modelId="{F2627BDC-4246-4C79-BFB6-C2BC62733485}" srcId="{D3770F40-937B-43FE-BC46-E8358A8E442A}" destId="{007098DA-3684-4942-B130-35A6575BF417}" srcOrd="1" destOrd="0" parTransId="{0DFCF40C-BE9C-4577-AA9B-8F34476E7A75}" sibTransId="{D1F2BDD1-A47B-4E65-878F-3079EA9CF096}"/>
    <dgm:cxn modelId="{E27304DA-6A2C-44E9-B0F3-5F0D8F5B3D18}" srcId="{007098DA-3684-4942-B130-35A6575BF417}" destId="{7083D00C-82C2-411C-B5B7-F027AC7CA746}" srcOrd="0" destOrd="0" parTransId="{A60A8220-DCC4-4CD9-B1F1-E6C1F3EB97AA}" sibTransId="{CB43FC90-7B04-43AD-9848-79F96736CE15}"/>
    <dgm:cxn modelId="{BB2C5CF3-8561-4147-8C17-D90C55DC877E}" srcId="{0EC643C0-6FD9-4486-98FB-342B553E2DBC}" destId="{519BE9F3-3789-40F8-82B3-F9BD604A1BA5}" srcOrd="0" destOrd="0" parTransId="{55FA03A8-7A36-4FB3-9ED1-2C78C856FFEC}" sibTransId="{9CE22D41-5E3B-467E-975C-7C93EB94596C}"/>
    <dgm:cxn modelId="{DDC56739-4F4D-490E-BC5B-E5B060EE8910}" type="presOf" srcId="{0EC643C0-6FD9-4486-98FB-342B553E2DBC}" destId="{0CB380D8-213C-4B2F-9213-526A08705601}" srcOrd="0" destOrd="0" presId="urn:microsoft.com/office/officeart/2005/8/layout/vList5"/>
    <dgm:cxn modelId="{FDCD3CC8-8903-4F66-8A25-9669A948831B}" srcId="{D3770F40-937B-43FE-BC46-E8358A8E442A}" destId="{0EC643C0-6FD9-4486-98FB-342B553E2DBC}" srcOrd="2" destOrd="0" parTransId="{74F0EF27-E11C-416F-B553-F9780228BB18}" sibTransId="{765E18A5-EE04-4A61-A71C-398E375F6C45}"/>
    <dgm:cxn modelId="{F6B451F4-3237-4BC2-B6BA-FF25C4E0F548}" type="presParOf" srcId="{4571FBEB-05BF-4898-89FA-0989E16A6C3A}" destId="{04BD21B7-7559-467B-B4F5-41347B63B6E2}" srcOrd="0" destOrd="0" presId="urn:microsoft.com/office/officeart/2005/8/layout/vList5"/>
    <dgm:cxn modelId="{B29A9ED4-3D3F-4C39-901D-56DA6B8E3CE7}" type="presParOf" srcId="{04BD21B7-7559-467B-B4F5-41347B63B6E2}" destId="{5AE55D0C-EAFB-4C92-8C4C-3B0D50F3AEC9}" srcOrd="0" destOrd="0" presId="urn:microsoft.com/office/officeart/2005/8/layout/vList5"/>
    <dgm:cxn modelId="{14E016F8-1DD8-4D8A-82DB-3E1C325A00FC}" type="presParOf" srcId="{04BD21B7-7559-467B-B4F5-41347B63B6E2}" destId="{2C659BD4-0BE4-4FBF-939B-0F07869D852A}" srcOrd="1" destOrd="0" presId="urn:microsoft.com/office/officeart/2005/8/layout/vList5"/>
    <dgm:cxn modelId="{C9567767-72F3-4866-9FF3-981C45352132}" type="presParOf" srcId="{4571FBEB-05BF-4898-89FA-0989E16A6C3A}" destId="{9E96778B-EB76-4510-9F82-CC0339A2E6B0}" srcOrd="1" destOrd="0" presId="urn:microsoft.com/office/officeart/2005/8/layout/vList5"/>
    <dgm:cxn modelId="{E7995B64-1336-4DB7-B2D3-15D1826A98A6}" type="presParOf" srcId="{4571FBEB-05BF-4898-89FA-0989E16A6C3A}" destId="{47DF9197-217F-4F73-B2B6-B0B08D76D058}" srcOrd="2" destOrd="0" presId="urn:microsoft.com/office/officeart/2005/8/layout/vList5"/>
    <dgm:cxn modelId="{97DBE3B3-6996-4E7F-93C8-7A14448F0F1A}" type="presParOf" srcId="{47DF9197-217F-4F73-B2B6-B0B08D76D058}" destId="{4A5A2956-FD84-4B8D-AA81-52B98D9F1C95}" srcOrd="0" destOrd="0" presId="urn:microsoft.com/office/officeart/2005/8/layout/vList5"/>
    <dgm:cxn modelId="{332CDBA8-4405-433C-8329-5F04718CCD93}" type="presParOf" srcId="{47DF9197-217F-4F73-B2B6-B0B08D76D058}" destId="{870F416E-1126-4798-82DB-CB057A4E123D}" srcOrd="1" destOrd="0" presId="urn:microsoft.com/office/officeart/2005/8/layout/vList5"/>
    <dgm:cxn modelId="{A8672BBE-5175-4C8F-B27C-8B615DBFCD23}" type="presParOf" srcId="{4571FBEB-05BF-4898-89FA-0989E16A6C3A}" destId="{032CAAD0-9528-4B87-B119-9B152EC2E739}" srcOrd="3" destOrd="0" presId="urn:microsoft.com/office/officeart/2005/8/layout/vList5"/>
    <dgm:cxn modelId="{5E5045D7-9FE8-433E-A36F-B49B10D1B5B7}" type="presParOf" srcId="{4571FBEB-05BF-4898-89FA-0989E16A6C3A}" destId="{1E0D58A3-AB2D-4570-AC06-A6E1F4CA2F34}" srcOrd="4" destOrd="0" presId="urn:microsoft.com/office/officeart/2005/8/layout/vList5"/>
    <dgm:cxn modelId="{51425BE4-8796-4080-BEF8-05265D9514AC}" type="presParOf" srcId="{1E0D58A3-AB2D-4570-AC06-A6E1F4CA2F34}" destId="{0CB380D8-213C-4B2F-9213-526A08705601}" srcOrd="0" destOrd="0" presId="urn:microsoft.com/office/officeart/2005/8/layout/vList5"/>
    <dgm:cxn modelId="{C745C6F6-47A1-4327-8464-E5625087ACDE}" type="presParOf" srcId="{1E0D58A3-AB2D-4570-AC06-A6E1F4CA2F34}" destId="{1B1812C5-2720-45AB-81FC-84C5915E0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70F40-937B-43FE-BC46-E8358A8E442A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4FD1549-8298-4B89-A1C7-5E55E8E1EA62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000" dirty="0">
              <a:solidFill>
                <a:schemeClr val="tx2"/>
              </a:solidFill>
            </a:rPr>
            <a:t>Planejamento urbano é realizado com base em:</a:t>
          </a:r>
        </a:p>
      </dgm:t>
    </dgm:pt>
    <dgm:pt modelId="{2ADE3525-09B0-491D-9824-CB723C60428E}" type="parTrans" cxnId="{07BE4524-805B-4A75-B4B0-0C22F44309B8}">
      <dgm:prSet/>
      <dgm:spPr/>
      <dgm:t>
        <a:bodyPr/>
        <a:lstStyle/>
        <a:p>
          <a:endParaRPr lang="pt-BR"/>
        </a:p>
      </dgm:t>
    </dgm:pt>
    <dgm:pt modelId="{D99E5FF4-6E67-4BEC-8254-D617F8F0579A}" type="sibTrans" cxnId="{07BE4524-805B-4A75-B4B0-0C22F44309B8}">
      <dgm:prSet/>
      <dgm:spPr/>
      <dgm:t>
        <a:bodyPr/>
        <a:lstStyle/>
        <a:p>
          <a:endParaRPr lang="pt-BR"/>
        </a:p>
      </dgm:t>
    </dgm:pt>
    <dgm:pt modelId="{007098DA-3684-4942-B130-35A6575BF417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>
              <a:solidFill>
                <a:schemeClr val="tx2"/>
              </a:solidFill>
              <a:latin typeface="Calibri"/>
              <a:ea typeface="+mn-ea"/>
              <a:cs typeface="+mn-cs"/>
            </a:rPr>
            <a:t>Ecossistemas naturais dentro e ao redor território da cidade</a:t>
          </a:r>
          <a:r>
            <a:rPr lang="pt-BR" dirty="0">
              <a:solidFill>
                <a:schemeClr val="tx2"/>
              </a:solidFill>
            </a:rPr>
            <a:t>: </a:t>
          </a:r>
        </a:p>
      </dgm:t>
    </dgm:pt>
    <dgm:pt modelId="{0DFCF40C-BE9C-4577-AA9B-8F34476E7A75}" type="parTrans" cxnId="{F2627BDC-4246-4C79-BFB6-C2BC62733485}">
      <dgm:prSet/>
      <dgm:spPr/>
      <dgm:t>
        <a:bodyPr/>
        <a:lstStyle/>
        <a:p>
          <a:endParaRPr lang="pt-BR"/>
        </a:p>
      </dgm:t>
    </dgm:pt>
    <dgm:pt modelId="{D1F2BDD1-A47B-4E65-878F-3079EA9CF096}" type="sibTrans" cxnId="{F2627BDC-4246-4C79-BFB6-C2BC62733485}">
      <dgm:prSet/>
      <dgm:spPr/>
      <dgm:t>
        <a:bodyPr/>
        <a:lstStyle/>
        <a:p>
          <a:endParaRPr lang="pt-BR"/>
        </a:p>
      </dgm:t>
    </dgm:pt>
    <dgm:pt modelId="{7083D00C-82C2-411C-B5B7-F027AC7CA746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indent="-177800">
            <a:buFontTx/>
            <a:buChar char="-"/>
            <a:tabLst>
              <a:tab pos="177800" algn="l"/>
            </a:tabLst>
          </a:pPr>
          <a:r>
            <a:rPr lang="pt-BR" sz="1400" dirty="0"/>
            <a:t>São identificados, protegidos e monitorados para sustentar e salvaguardar suas funções de proteção como amortecedores naturais. </a:t>
          </a:r>
        </a:p>
      </dgm:t>
    </dgm:pt>
    <dgm:pt modelId="{A60A8220-DCC4-4CD9-B1F1-E6C1F3EB97AA}" type="parTrans" cxnId="{E27304DA-6A2C-44E9-B0F3-5F0D8F5B3D18}">
      <dgm:prSet/>
      <dgm:spPr/>
      <dgm:t>
        <a:bodyPr/>
        <a:lstStyle/>
        <a:p>
          <a:endParaRPr lang="pt-BR"/>
        </a:p>
      </dgm:t>
    </dgm:pt>
    <dgm:pt modelId="{CB43FC90-7B04-43AD-9848-79F96736CE15}" type="sibTrans" cxnId="{E27304DA-6A2C-44E9-B0F3-5F0D8F5B3D18}">
      <dgm:prSet/>
      <dgm:spPr/>
      <dgm:t>
        <a:bodyPr/>
        <a:lstStyle/>
        <a:p>
          <a:endParaRPr lang="pt-BR"/>
        </a:p>
      </dgm:t>
    </dgm:pt>
    <dgm:pt modelId="{0EC643C0-6FD9-4486-98FB-342B553E2DBC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>
              <a:solidFill>
                <a:schemeClr val="tx2"/>
              </a:solidFill>
              <a:latin typeface="Calibri"/>
              <a:ea typeface="+mn-ea"/>
              <a:cs typeface="+mn-cs"/>
            </a:rPr>
            <a:t>Todas as instituições relevantes para a resiliência de uma cidade</a:t>
          </a:r>
          <a:r>
            <a:rPr lang="pt-BR" dirty="0">
              <a:solidFill>
                <a:schemeClr val="tx2"/>
              </a:solidFill>
            </a:rPr>
            <a:t>:</a:t>
          </a:r>
        </a:p>
      </dgm:t>
    </dgm:pt>
    <dgm:pt modelId="{74F0EF27-E11C-416F-B553-F9780228BB18}" type="parTrans" cxnId="{FDCD3CC8-8903-4F66-8A25-9669A948831B}">
      <dgm:prSet/>
      <dgm:spPr/>
      <dgm:t>
        <a:bodyPr/>
        <a:lstStyle/>
        <a:p>
          <a:endParaRPr lang="pt-BR"/>
        </a:p>
      </dgm:t>
    </dgm:pt>
    <dgm:pt modelId="{765E18A5-EE04-4A61-A71C-398E375F6C45}" type="sibTrans" cxnId="{FDCD3CC8-8903-4F66-8A25-9669A948831B}">
      <dgm:prSet/>
      <dgm:spPr/>
      <dgm:t>
        <a:bodyPr/>
        <a:lstStyle/>
        <a:p>
          <a:endParaRPr lang="pt-BR"/>
        </a:p>
      </dgm:t>
    </dgm:pt>
    <dgm:pt modelId="{519BE9F3-3789-40F8-82B3-F9BD604A1BA5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São fortalecidas para ter as capacidades necessárias para executar seus papéis.</a:t>
          </a:r>
        </a:p>
      </dgm:t>
    </dgm:pt>
    <dgm:pt modelId="{55FA03A8-7A36-4FB3-9ED1-2C78C856FFEC}" type="parTrans" cxnId="{BB2C5CF3-8561-4147-8C17-D90C55DC877E}">
      <dgm:prSet/>
      <dgm:spPr/>
      <dgm:t>
        <a:bodyPr/>
        <a:lstStyle/>
        <a:p>
          <a:endParaRPr lang="pt-BR"/>
        </a:p>
      </dgm:t>
    </dgm:pt>
    <dgm:pt modelId="{9CE22D41-5E3B-467E-975C-7C93EB94596C}" type="sibTrans" cxnId="{BB2C5CF3-8561-4147-8C17-D90C55DC877E}">
      <dgm:prSet/>
      <dgm:spPr/>
      <dgm:t>
        <a:bodyPr/>
        <a:lstStyle/>
        <a:p>
          <a:endParaRPr lang="pt-BR"/>
        </a:p>
      </dgm:t>
    </dgm:pt>
    <dgm:pt modelId="{A9AE5291-6DB5-40A0-B4E4-5DBE9B402121}">
      <dgm:prSet phldrT="[Texto]" custT="1"/>
      <dgm:spPr>
        <a:solidFill>
          <a:schemeClr val="bg1"/>
        </a:solidFill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indent="-177800">
            <a:buFontTx/>
            <a:buChar char="-"/>
            <a:tabLst>
              <a:tab pos="177800" algn="l"/>
            </a:tabLst>
          </a:pPr>
          <a:r>
            <a:rPr lang="pt-BR" sz="1400" dirty="0"/>
            <a:t>Informações de risco atualizadas e foco nos grupos mais vulneráveis. Regras de construção realistas e compatíveis com o risco são e aplicadas para efetivamente reduzir o risco físico.</a:t>
          </a:r>
        </a:p>
      </dgm:t>
    </dgm:pt>
    <dgm:pt modelId="{7F34C816-6513-4FCB-8DF4-EF76F60F8A8A}" type="sibTrans" cxnId="{C4FA70C1-E758-4271-BED9-D56FFB2E59A2}">
      <dgm:prSet/>
      <dgm:spPr/>
      <dgm:t>
        <a:bodyPr/>
        <a:lstStyle/>
        <a:p>
          <a:endParaRPr lang="pt-BR"/>
        </a:p>
      </dgm:t>
    </dgm:pt>
    <dgm:pt modelId="{BC3D28A5-C197-4104-9BC2-3263274F6294}" type="parTrans" cxnId="{C4FA70C1-E758-4271-BED9-D56FFB2E59A2}">
      <dgm:prSet/>
      <dgm:spPr/>
      <dgm:t>
        <a:bodyPr/>
        <a:lstStyle/>
        <a:p>
          <a:endParaRPr lang="pt-BR"/>
        </a:p>
      </dgm:t>
    </dgm:pt>
    <dgm:pt modelId="{4571FBEB-05BF-4898-89FA-0989E16A6C3A}" type="pres">
      <dgm:prSet presAssocID="{D3770F40-937B-43FE-BC46-E8358A8E44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BD21B7-7559-467B-B4F5-41347B63B6E2}" type="pres">
      <dgm:prSet presAssocID="{24FD1549-8298-4B89-A1C7-5E55E8E1EA62}" presName="linNode" presStyleCnt="0"/>
      <dgm:spPr/>
    </dgm:pt>
    <dgm:pt modelId="{5AE55D0C-EAFB-4C92-8C4C-3B0D50F3AEC9}" type="pres">
      <dgm:prSet presAssocID="{24FD1549-8298-4B89-A1C7-5E55E8E1EA62}" presName="parentText" presStyleLbl="node1" presStyleIdx="0" presStyleCnt="3" custScaleY="3988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59BD4-0BE4-4FBF-939B-0F07869D852A}" type="pres">
      <dgm:prSet presAssocID="{24FD1549-8298-4B89-A1C7-5E55E8E1EA62}" presName="descendantText" presStyleLbl="alignAccFollowNode1" presStyleIdx="0" presStyleCnt="3" custScaleX="129312" custScaleY="29575" custLinFactNeighborX="83" custLinFactNeighborY="11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6778B-EB76-4510-9F82-CC0339A2E6B0}" type="pres">
      <dgm:prSet presAssocID="{D99E5FF4-6E67-4BEC-8254-D617F8F0579A}" presName="sp" presStyleCnt="0"/>
      <dgm:spPr/>
    </dgm:pt>
    <dgm:pt modelId="{47DF9197-217F-4F73-B2B6-B0B08D76D058}" type="pres">
      <dgm:prSet presAssocID="{007098DA-3684-4942-B130-35A6575BF417}" presName="linNode" presStyleCnt="0"/>
      <dgm:spPr/>
    </dgm:pt>
    <dgm:pt modelId="{4A5A2956-FD84-4B8D-AA81-52B98D9F1C95}" type="pres">
      <dgm:prSet presAssocID="{007098DA-3684-4942-B130-35A6575BF417}" presName="parentText" presStyleLbl="node1" presStyleIdx="1" presStyleCnt="3" custScaleX="91485" custScaleY="40150" custLinFactNeighborY="-2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F416E-1126-4798-82DB-CB057A4E123D}" type="pres">
      <dgm:prSet presAssocID="{007098DA-3684-4942-B130-35A6575BF417}" presName="descendantText" presStyleLbl="alignAccFollowNode1" presStyleIdx="1" presStyleCnt="3" custScaleX="117753" custScaleY="271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2CAAD0-9528-4B87-B119-9B152EC2E739}" type="pres">
      <dgm:prSet presAssocID="{D1F2BDD1-A47B-4E65-878F-3079EA9CF096}" presName="sp" presStyleCnt="0"/>
      <dgm:spPr/>
    </dgm:pt>
    <dgm:pt modelId="{1E0D58A3-AB2D-4570-AC06-A6E1F4CA2F34}" type="pres">
      <dgm:prSet presAssocID="{0EC643C0-6FD9-4486-98FB-342B553E2DBC}" presName="linNode" presStyleCnt="0"/>
      <dgm:spPr/>
    </dgm:pt>
    <dgm:pt modelId="{0CB380D8-213C-4B2F-9213-526A08705601}" type="pres">
      <dgm:prSet presAssocID="{0EC643C0-6FD9-4486-98FB-342B553E2DBC}" presName="parentText" presStyleLbl="node1" presStyleIdx="2" presStyleCnt="3" custScaleX="91960" custScaleY="37242" custLinFactNeighborY="326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1812C5-2720-45AB-81FC-84C5915E09BA}" type="pres">
      <dgm:prSet presAssocID="{0EC643C0-6FD9-4486-98FB-342B553E2DBC}" presName="descendantText" presStyleLbl="alignAccFollowNode1" presStyleIdx="2" presStyleCnt="3" custScaleX="122553" custScaleY="302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3C923E-D588-4709-B644-226D5D7784BF}" type="presOf" srcId="{D3770F40-937B-43FE-BC46-E8358A8E442A}" destId="{4571FBEB-05BF-4898-89FA-0989E16A6C3A}" srcOrd="0" destOrd="0" presId="urn:microsoft.com/office/officeart/2005/8/layout/vList5"/>
    <dgm:cxn modelId="{07BE4524-805B-4A75-B4B0-0C22F44309B8}" srcId="{D3770F40-937B-43FE-BC46-E8358A8E442A}" destId="{24FD1549-8298-4B89-A1C7-5E55E8E1EA62}" srcOrd="0" destOrd="0" parTransId="{2ADE3525-09B0-491D-9824-CB723C60428E}" sibTransId="{D99E5FF4-6E67-4BEC-8254-D617F8F0579A}"/>
    <dgm:cxn modelId="{BB2C5CF3-8561-4147-8C17-D90C55DC877E}" srcId="{0EC643C0-6FD9-4486-98FB-342B553E2DBC}" destId="{519BE9F3-3789-40F8-82B3-F9BD604A1BA5}" srcOrd="0" destOrd="0" parTransId="{55FA03A8-7A36-4FB3-9ED1-2C78C856FFEC}" sibTransId="{9CE22D41-5E3B-467E-975C-7C93EB94596C}"/>
    <dgm:cxn modelId="{C3647126-E5A0-4F61-AF92-79A19DA41063}" type="presOf" srcId="{24FD1549-8298-4B89-A1C7-5E55E8E1EA62}" destId="{5AE55D0C-EAFB-4C92-8C4C-3B0D50F3AEC9}" srcOrd="0" destOrd="0" presId="urn:microsoft.com/office/officeart/2005/8/layout/vList5"/>
    <dgm:cxn modelId="{F4BED53F-EC3B-4AFC-9505-AA1BEC00B1F2}" type="presOf" srcId="{A9AE5291-6DB5-40A0-B4E4-5DBE9B402121}" destId="{2C659BD4-0BE4-4FBF-939B-0F07869D852A}" srcOrd="0" destOrd="0" presId="urn:microsoft.com/office/officeart/2005/8/layout/vList5"/>
    <dgm:cxn modelId="{3558932D-37D2-421E-BB3F-9D25350D400F}" type="presOf" srcId="{007098DA-3684-4942-B130-35A6575BF417}" destId="{4A5A2956-FD84-4B8D-AA81-52B98D9F1C95}" srcOrd="0" destOrd="0" presId="urn:microsoft.com/office/officeart/2005/8/layout/vList5"/>
    <dgm:cxn modelId="{F2627BDC-4246-4C79-BFB6-C2BC62733485}" srcId="{D3770F40-937B-43FE-BC46-E8358A8E442A}" destId="{007098DA-3684-4942-B130-35A6575BF417}" srcOrd="1" destOrd="0" parTransId="{0DFCF40C-BE9C-4577-AA9B-8F34476E7A75}" sibTransId="{D1F2BDD1-A47B-4E65-878F-3079EA9CF096}"/>
    <dgm:cxn modelId="{009EB067-6D5B-49FE-9DB8-58976D5FA761}" type="presOf" srcId="{0EC643C0-6FD9-4486-98FB-342B553E2DBC}" destId="{0CB380D8-213C-4B2F-9213-526A08705601}" srcOrd="0" destOrd="0" presId="urn:microsoft.com/office/officeart/2005/8/layout/vList5"/>
    <dgm:cxn modelId="{E27304DA-6A2C-44E9-B0F3-5F0D8F5B3D18}" srcId="{007098DA-3684-4942-B130-35A6575BF417}" destId="{7083D00C-82C2-411C-B5B7-F027AC7CA746}" srcOrd="0" destOrd="0" parTransId="{A60A8220-DCC4-4CD9-B1F1-E6C1F3EB97AA}" sibTransId="{CB43FC90-7B04-43AD-9848-79F96736CE15}"/>
    <dgm:cxn modelId="{1F70FEDA-1B86-404B-BAFE-062F8567A9D8}" type="presOf" srcId="{7083D00C-82C2-411C-B5B7-F027AC7CA746}" destId="{870F416E-1126-4798-82DB-CB057A4E123D}" srcOrd="0" destOrd="0" presId="urn:microsoft.com/office/officeart/2005/8/layout/vList5"/>
    <dgm:cxn modelId="{C4FA70C1-E758-4271-BED9-D56FFB2E59A2}" srcId="{24FD1549-8298-4B89-A1C7-5E55E8E1EA62}" destId="{A9AE5291-6DB5-40A0-B4E4-5DBE9B402121}" srcOrd="0" destOrd="0" parTransId="{BC3D28A5-C197-4104-9BC2-3263274F6294}" sibTransId="{7F34C816-6513-4FCB-8DF4-EF76F60F8A8A}"/>
    <dgm:cxn modelId="{F3AD458B-C6B0-4D55-B2E2-8108BB904FD2}" type="presOf" srcId="{519BE9F3-3789-40F8-82B3-F9BD604A1BA5}" destId="{1B1812C5-2720-45AB-81FC-84C5915E09BA}" srcOrd="0" destOrd="0" presId="urn:microsoft.com/office/officeart/2005/8/layout/vList5"/>
    <dgm:cxn modelId="{FDCD3CC8-8903-4F66-8A25-9669A948831B}" srcId="{D3770F40-937B-43FE-BC46-E8358A8E442A}" destId="{0EC643C0-6FD9-4486-98FB-342B553E2DBC}" srcOrd="2" destOrd="0" parTransId="{74F0EF27-E11C-416F-B553-F9780228BB18}" sibTransId="{765E18A5-EE04-4A61-A71C-398E375F6C45}"/>
    <dgm:cxn modelId="{E3938EC5-5A39-44F6-94BA-9A8AD7558C39}" type="presParOf" srcId="{4571FBEB-05BF-4898-89FA-0989E16A6C3A}" destId="{04BD21B7-7559-467B-B4F5-41347B63B6E2}" srcOrd="0" destOrd="0" presId="urn:microsoft.com/office/officeart/2005/8/layout/vList5"/>
    <dgm:cxn modelId="{55B84EBD-A1F5-4B9C-9F48-884977B94ACA}" type="presParOf" srcId="{04BD21B7-7559-467B-B4F5-41347B63B6E2}" destId="{5AE55D0C-EAFB-4C92-8C4C-3B0D50F3AEC9}" srcOrd="0" destOrd="0" presId="urn:microsoft.com/office/officeart/2005/8/layout/vList5"/>
    <dgm:cxn modelId="{7901D592-DDB1-4B4A-8264-BBE668C73DE4}" type="presParOf" srcId="{04BD21B7-7559-467B-B4F5-41347B63B6E2}" destId="{2C659BD4-0BE4-4FBF-939B-0F07869D852A}" srcOrd="1" destOrd="0" presId="urn:microsoft.com/office/officeart/2005/8/layout/vList5"/>
    <dgm:cxn modelId="{49FF83AF-C4C2-4F8A-AB5A-5C96C2EFBA5D}" type="presParOf" srcId="{4571FBEB-05BF-4898-89FA-0989E16A6C3A}" destId="{9E96778B-EB76-4510-9F82-CC0339A2E6B0}" srcOrd="1" destOrd="0" presId="urn:microsoft.com/office/officeart/2005/8/layout/vList5"/>
    <dgm:cxn modelId="{05A54AAA-E774-4C28-B87E-5E7EA5279B34}" type="presParOf" srcId="{4571FBEB-05BF-4898-89FA-0989E16A6C3A}" destId="{47DF9197-217F-4F73-B2B6-B0B08D76D058}" srcOrd="2" destOrd="0" presId="urn:microsoft.com/office/officeart/2005/8/layout/vList5"/>
    <dgm:cxn modelId="{6F65860D-057B-46B3-BB02-5B6809D30BD3}" type="presParOf" srcId="{47DF9197-217F-4F73-B2B6-B0B08D76D058}" destId="{4A5A2956-FD84-4B8D-AA81-52B98D9F1C95}" srcOrd="0" destOrd="0" presId="urn:microsoft.com/office/officeart/2005/8/layout/vList5"/>
    <dgm:cxn modelId="{55CEBFD6-4BF5-4A87-B2FF-313B7FC015FB}" type="presParOf" srcId="{47DF9197-217F-4F73-B2B6-B0B08D76D058}" destId="{870F416E-1126-4798-82DB-CB057A4E123D}" srcOrd="1" destOrd="0" presId="urn:microsoft.com/office/officeart/2005/8/layout/vList5"/>
    <dgm:cxn modelId="{2BE35690-C8C7-4EF3-ACD4-2FD5F1427DB2}" type="presParOf" srcId="{4571FBEB-05BF-4898-89FA-0989E16A6C3A}" destId="{032CAAD0-9528-4B87-B119-9B152EC2E739}" srcOrd="3" destOrd="0" presId="urn:microsoft.com/office/officeart/2005/8/layout/vList5"/>
    <dgm:cxn modelId="{A7BD4BFE-6F90-4E14-895B-34BA7EA70115}" type="presParOf" srcId="{4571FBEB-05BF-4898-89FA-0989E16A6C3A}" destId="{1E0D58A3-AB2D-4570-AC06-A6E1F4CA2F34}" srcOrd="4" destOrd="0" presId="urn:microsoft.com/office/officeart/2005/8/layout/vList5"/>
    <dgm:cxn modelId="{FB529303-869F-4362-BCDF-8B3764220452}" type="presParOf" srcId="{1E0D58A3-AB2D-4570-AC06-A6E1F4CA2F34}" destId="{0CB380D8-213C-4B2F-9213-526A08705601}" srcOrd="0" destOrd="0" presId="urn:microsoft.com/office/officeart/2005/8/layout/vList5"/>
    <dgm:cxn modelId="{4B01644A-C056-4442-B673-7887D546E343}" type="presParOf" srcId="{1E0D58A3-AB2D-4570-AC06-A6E1F4CA2F34}" destId="{1B1812C5-2720-45AB-81FC-84C5915E0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70F40-937B-43FE-BC46-E8358A8E442A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4FD1549-8298-4B89-A1C7-5E55E8E1EA62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600" dirty="0">
              <a:solidFill>
                <a:schemeClr val="tx2"/>
              </a:solidFill>
            </a:rPr>
            <a:t>A conexão social e a cultura da ajuda mútua:</a:t>
          </a:r>
        </a:p>
      </dgm:t>
    </dgm:pt>
    <dgm:pt modelId="{2ADE3525-09B0-491D-9824-CB723C60428E}" type="parTrans" cxnId="{07BE4524-805B-4A75-B4B0-0C22F44309B8}">
      <dgm:prSet/>
      <dgm:spPr/>
      <dgm:t>
        <a:bodyPr/>
        <a:lstStyle/>
        <a:p>
          <a:endParaRPr lang="pt-BR"/>
        </a:p>
      </dgm:t>
    </dgm:pt>
    <dgm:pt modelId="{D99E5FF4-6E67-4BEC-8254-D617F8F0579A}" type="sibTrans" cxnId="{07BE4524-805B-4A75-B4B0-0C22F44309B8}">
      <dgm:prSet/>
      <dgm:spPr/>
      <dgm:t>
        <a:bodyPr/>
        <a:lstStyle/>
        <a:p>
          <a:endParaRPr lang="pt-BR"/>
        </a:p>
      </dgm:t>
    </dgm:pt>
    <dgm:pt modelId="{A9AE5291-6DB5-40A0-B4E4-5DBE9B402121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4625" indent="-174625">
            <a:buFontTx/>
            <a:buNone/>
          </a:pPr>
          <a:r>
            <a:rPr lang="pt-BR" sz="1400" dirty="0" smtClean="0"/>
            <a:t>São </a:t>
          </a:r>
          <a:r>
            <a:rPr lang="pt-BR" sz="1400" dirty="0"/>
            <a:t>fortalecidas através da comunidade, educação e canais de comunicação multimídia.</a:t>
          </a:r>
        </a:p>
      </dgm:t>
    </dgm:pt>
    <dgm:pt modelId="{BC3D28A5-C197-4104-9BC2-3263274F6294}" type="parTrans" cxnId="{C4FA70C1-E758-4271-BED9-D56FFB2E59A2}">
      <dgm:prSet/>
      <dgm:spPr/>
      <dgm:t>
        <a:bodyPr/>
        <a:lstStyle/>
        <a:p>
          <a:endParaRPr lang="pt-BR"/>
        </a:p>
      </dgm:t>
    </dgm:pt>
    <dgm:pt modelId="{7F34C816-6513-4FCB-8DF4-EF76F60F8A8A}" type="sibTrans" cxnId="{C4FA70C1-E758-4271-BED9-D56FFB2E59A2}">
      <dgm:prSet/>
      <dgm:spPr/>
      <dgm:t>
        <a:bodyPr/>
        <a:lstStyle/>
        <a:p>
          <a:endParaRPr lang="pt-BR"/>
        </a:p>
      </dgm:t>
    </dgm:pt>
    <dgm:pt modelId="{007098DA-3684-4942-B130-35A6575BF417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600" dirty="0">
              <a:solidFill>
                <a:schemeClr val="tx2"/>
              </a:solidFill>
              <a:latin typeface="Calibri"/>
              <a:ea typeface="+mn-ea"/>
              <a:cs typeface="+mn-cs"/>
            </a:rPr>
            <a:t>Existe uma estratégia para proteger, atualizar e manter</a:t>
          </a:r>
          <a:r>
            <a:rPr lang="pt-BR" sz="1600" dirty="0">
              <a:solidFill>
                <a:schemeClr val="tx2"/>
              </a:solidFill>
            </a:rPr>
            <a:t>: </a:t>
          </a:r>
        </a:p>
      </dgm:t>
    </dgm:pt>
    <dgm:pt modelId="{0DFCF40C-BE9C-4577-AA9B-8F34476E7A75}" type="parTrans" cxnId="{F2627BDC-4246-4C79-BFB6-C2BC62733485}">
      <dgm:prSet/>
      <dgm:spPr/>
      <dgm:t>
        <a:bodyPr/>
        <a:lstStyle/>
        <a:p>
          <a:endParaRPr lang="pt-BR"/>
        </a:p>
      </dgm:t>
    </dgm:pt>
    <dgm:pt modelId="{D1F2BDD1-A47B-4E65-878F-3079EA9CF096}" type="sibTrans" cxnId="{F2627BDC-4246-4C79-BFB6-C2BC62733485}">
      <dgm:prSet/>
      <dgm:spPr/>
      <dgm:t>
        <a:bodyPr/>
        <a:lstStyle/>
        <a:p>
          <a:endParaRPr lang="pt-BR"/>
        </a:p>
      </dgm:t>
    </dgm:pt>
    <dgm:pt modelId="{7083D00C-82C2-411C-B5B7-F027AC7CA746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4625" indent="-174625">
            <a:buFontTx/>
            <a:buNone/>
            <a:tabLst>
              <a:tab pos="180975" algn="l"/>
              <a:tab pos="266700" algn="l"/>
            </a:tabLst>
          </a:pPr>
          <a:r>
            <a:rPr lang="pt-BR" sz="1400" dirty="0" smtClean="0"/>
            <a:t>Infraestrutura </a:t>
          </a:r>
          <a:r>
            <a:rPr lang="pt-BR" sz="1400" dirty="0"/>
            <a:t>crítica para garantir que os serviços continuem e para aumentar a resiliência contra os perigos e os impactos das mudanças climáticas.</a:t>
          </a:r>
        </a:p>
      </dgm:t>
    </dgm:pt>
    <dgm:pt modelId="{A60A8220-DCC4-4CD9-B1F1-E6C1F3EB97AA}" type="parTrans" cxnId="{E27304DA-6A2C-44E9-B0F3-5F0D8F5B3D18}">
      <dgm:prSet/>
      <dgm:spPr/>
      <dgm:t>
        <a:bodyPr/>
        <a:lstStyle/>
        <a:p>
          <a:endParaRPr lang="pt-BR"/>
        </a:p>
      </dgm:t>
    </dgm:pt>
    <dgm:pt modelId="{CB43FC90-7B04-43AD-9848-79F96736CE15}" type="sibTrans" cxnId="{E27304DA-6A2C-44E9-B0F3-5F0D8F5B3D18}">
      <dgm:prSet/>
      <dgm:spPr/>
      <dgm:t>
        <a:bodyPr/>
        <a:lstStyle/>
        <a:p>
          <a:endParaRPr lang="pt-BR"/>
        </a:p>
      </dgm:t>
    </dgm:pt>
    <dgm:pt modelId="{0EC643C0-6FD9-4486-98FB-342B553E2DBC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600" dirty="0">
              <a:solidFill>
                <a:schemeClr val="tx2"/>
              </a:solidFill>
              <a:latin typeface="Calibri"/>
              <a:ea typeface="+mn-ea"/>
              <a:cs typeface="+mn-cs"/>
            </a:rPr>
            <a:t>A resposta efetiva ao desastre é assegurada criando e atualizando regularmente:</a:t>
          </a:r>
          <a:endParaRPr lang="pt-BR" sz="1600" dirty="0">
            <a:solidFill>
              <a:schemeClr val="tx2"/>
            </a:solidFill>
          </a:endParaRPr>
        </a:p>
      </dgm:t>
    </dgm:pt>
    <dgm:pt modelId="{74F0EF27-E11C-416F-B553-F9780228BB18}" type="parTrans" cxnId="{FDCD3CC8-8903-4F66-8A25-9669A948831B}">
      <dgm:prSet/>
      <dgm:spPr/>
      <dgm:t>
        <a:bodyPr/>
        <a:lstStyle/>
        <a:p>
          <a:endParaRPr lang="pt-BR"/>
        </a:p>
      </dgm:t>
    </dgm:pt>
    <dgm:pt modelId="{765E18A5-EE04-4A61-A71C-398E375F6C45}" type="sibTrans" cxnId="{FDCD3CC8-8903-4F66-8A25-9669A948831B}">
      <dgm:prSet/>
      <dgm:spPr/>
      <dgm:t>
        <a:bodyPr/>
        <a:lstStyle/>
        <a:p>
          <a:endParaRPr lang="pt-BR"/>
        </a:p>
      </dgm:t>
    </dgm:pt>
    <dgm:pt modelId="{519BE9F3-3789-40F8-82B3-F9BD604A1BA5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>
              <a:tab pos="180975" algn="l"/>
              <a:tab pos="266700" algn="l"/>
            </a:tabLst>
          </a:pPr>
          <a:r>
            <a:rPr lang="pt-BR" sz="1400" dirty="0" smtClean="0"/>
            <a:t>Planos </a:t>
          </a:r>
          <a:r>
            <a:rPr lang="pt-BR" sz="1400" dirty="0"/>
            <a:t>de preparação, conectando-se a sistemas de alerta e aumentando as capacidades de emergência e gerenciamento através de exercícios simulados.</a:t>
          </a:r>
        </a:p>
      </dgm:t>
    </dgm:pt>
    <dgm:pt modelId="{55FA03A8-7A36-4FB3-9ED1-2C78C856FFEC}" type="parTrans" cxnId="{BB2C5CF3-8561-4147-8C17-D90C55DC877E}">
      <dgm:prSet/>
      <dgm:spPr/>
      <dgm:t>
        <a:bodyPr/>
        <a:lstStyle/>
        <a:p>
          <a:endParaRPr lang="pt-BR"/>
        </a:p>
      </dgm:t>
    </dgm:pt>
    <dgm:pt modelId="{9CE22D41-5E3B-467E-975C-7C93EB94596C}" type="sibTrans" cxnId="{BB2C5CF3-8561-4147-8C17-D90C55DC877E}">
      <dgm:prSet/>
      <dgm:spPr/>
      <dgm:t>
        <a:bodyPr/>
        <a:lstStyle/>
        <a:p>
          <a:endParaRPr lang="pt-BR"/>
        </a:p>
      </dgm:t>
    </dgm:pt>
    <dgm:pt modelId="{4571FBEB-05BF-4898-89FA-0989E16A6C3A}" type="pres">
      <dgm:prSet presAssocID="{D3770F40-937B-43FE-BC46-E8358A8E44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BD21B7-7559-467B-B4F5-41347B63B6E2}" type="pres">
      <dgm:prSet presAssocID="{24FD1549-8298-4B89-A1C7-5E55E8E1EA62}" presName="linNode" presStyleCnt="0"/>
      <dgm:spPr/>
    </dgm:pt>
    <dgm:pt modelId="{5AE55D0C-EAFB-4C92-8C4C-3B0D50F3AEC9}" type="pres">
      <dgm:prSet presAssocID="{24FD1549-8298-4B89-A1C7-5E55E8E1EA62}" presName="parentText" presStyleLbl="node1" presStyleIdx="0" presStyleCnt="3" custScaleY="20926" custLinFactNeighborX="-3110" custLinFactNeighborY="-20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59BD4-0BE4-4FBF-939B-0F07869D852A}" type="pres">
      <dgm:prSet presAssocID="{24FD1549-8298-4B89-A1C7-5E55E8E1EA62}" presName="descendantText" presStyleLbl="alignAccFollowNode1" presStyleIdx="0" presStyleCnt="3" custScaleX="129312" custScaleY="15524" custLinFactNeighborY="-33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6778B-EB76-4510-9F82-CC0339A2E6B0}" type="pres">
      <dgm:prSet presAssocID="{D99E5FF4-6E67-4BEC-8254-D617F8F0579A}" presName="sp" presStyleCnt="0"/>
      <dgm:spPr/>
    </dgm:pt>
    <dgm:pt modelId="{47DF9197-217F-4F73-B2B6-B0B08D76D058}" type="pres">
      <dgm:prSet presAssocID="{007098DA-3684-4942-B130-35A6575BF417}" presName="linNode" presStyleCnt="0"/>
      <dgm:spPr/>
    </dgm:pt>
    <dgm:pt modelId="{4A5A2956-FD84-4B8D-AA81-52B98D9F1C95}" type="pres">
      <dgm:prSet presAssocID="{007098DA-3684-4942-B130-35A6575BF417}" presName="parentText" presStyleLbl="node1" presStyleIdx="1" presStyleCnt="3" custScaleX="91485" custScaleY="21350" custLinFactNeighborX="-5" custLinFactNeighborY="-469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F416E-1126-4798-82DB-CB057A4E123D}" type="pres">
      <dgm:prSet presAssocID="{007098DA-3684-4942-B130-35A6575BF417}" presName="descendantText" presStyleLbl="alignAccFollowNode1" presStyleIdx="1" presStyleCnt="3" custScaleX="117753" custScaleY="21827" custLinFactNeighborX="166" custLinFactNeighborY="-5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2CAAD0-9528-4B87-B119-9B152EC2E739}" type="pres">
      <dgm:prSet presAssocID="{D1F2BDD1-A47B-4E65-878F-3079EA9CF096}" presName="sp" presStyleCnt="0"/>
      <dgm:spPr/>
    </dgm:pt>
    <dgm:pt modelId="{1E0D58A3-AB2D-4570-AC06-A6E1F4CA2F34}" type="pres">
      <dgm:prSet presAssocID="{0EC643C0-6FD9-4486-98FB-342B553E2DBC}" presName="linNode" presStyleCnt="0"/>
      <dgm:spPr/>
    </dgm:pt>
    <dgm:pt modelId="{0CB380D8-213C-4B2F-9213-526A08705601}" type="pres">
      <dgm:prSet presAssocID="{0EC643C0-6FD9-4486-98FB-342B553E2DBC}" presName="parentText" presStyleLbl="node1" presStyleIdx="2" presStyleCnt="3" custScaleX="91960" custScaleY="24490" custLinFactNeighborY="-635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1812C5-2720-45AB-81FC-84C5915E09BA}" type="pres">
      <dgm:prSet presAssocID="{0EC643C0-6FD9-4486-98FB-342B553E2DBC}" presName="descendantText" presStyleLbl="alignAccFollowNode1" presStyleIdx="2" presStyleCnt="3" custScaleX="122553" custScaleY="23044" custLinFactNeighborX="10" custLinFactNeighborY="-75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BE4524-805B-4A75-B4B0-0C22F44309B8}" srcId="{D3770F40-937B-43FE-BC46-E8358A8E442A}" destId="{24FD1549-8298-4B89-A1C7-5E55E8E1EA62}" srcOrd="0" destOrd="0" parTransId="{2ADE3525-09B0-491D-9824-CB723C60428E}" sibTransId="{D99E5FF4-6E67-4BEC-8254-D617F8F0579A}"/>
    <dgm:cxn modelId="{C4FA70C1-E758-4271-BED9-D56FFB2E59A2}" srcId="{24FD1549-8298-4B89-A1C7-5E55E8E1EA62}" destId="{A9AE5291-6DB5-40A0-B4E4-5DBE9B402121}" srcOrd="0" destOrd="0" parTransId="{BC3D28A5-C197-4104-9BC2-3263274F6294}" sibTransId="{7F34C816-6513-4FCB-8DF4-EF76F60F8A8A}"/>
    <dgm:cxn modelId="{2DE0B88F-7EF1-4938-9398-E6DE5B343F35}" type="presOf" srcId="{7083D00C-82C2-411C-B5B7-F027AC7CA746}" destId="{870F416E-1126-4798-82DB-CB057A4E123D}" srcOrd="0" destOrd="0" presId="urn:microsoft.com/office/officeart/2005/8/layout/vList5"/>
    <dgm:cxn modelId="{F4E67BB5-AEAC-4261-A963-D4C2B753DF6A}" type="presOf" srcId="{519BE9F3-3789-40F8-82B3-F9BD604A1BA5}" destId="{1B1812C5-2720-45AB-81FC-84C5915E09BA}" srcOrd="0" destOrd="0" presId="urn:microsoft.com/office/officeart/2005/8/layout/vList5"/>
    <dgm:cxn modelId="{F2627BDC-4246-4C79-BFB6-C2BC62733485}" srcId="{D3770F40-937B-43FE-BC46-E8358A8E442A}" destId="{007098DA-3684-4942-B130-35A6575BF417}" srcOrd="1" destOrd="0" parTransId="{0DFCF40C-BE9C-4577-AA9B-8F34476E7A75}" sibTransId="{D1F2BDD1-A47B-4E65-878F-3079EA9CF096}"/>
    <dgm:cxn modelId="{E27304DA-6A2C-44E9-B0F3-5F0D8F5B3D18}" srcId="{007098DA-3684-4942-B130-35A6575BF417}" destId="{7083D00C-82C2-411C-B5B7-F027AC7CA746}" srcOrd="0" destOrd="0" parTransId="{A60A8220-DCC4-4CD9-B1F1-E6C1F3EB97AA}" sibTransId="{CB43FC90-7B04-43AD-9848-79F96736CE15}"/>
    <dgm:cxn modelId="{BE9294B7-FCB8-41EC-981F-F3AF3A776636}" type="presOf" srcId="{007098DA-3684-4942-B130-35A6575BF417}" destId="{4A5A2956-FD84-4B8D-AA81-52B98D9F1C95}" srcOrd="0" destOrd="0" presId="urn:microsoft.com/office/officeart/2005/8/layout/vList5"/>
    <dgm:cxn modelId="{EB3959B6-7365-4122-8384-F429EB8D0B87}" type="presOf" srcId="{24FD1549-8298-4B89-A1C7-5E55E8E1EA62}" destId="{5AE55D0C-EAFB-4C92-8C4C-3B0D50F3AEC9}" srcOrd="0" destOrd="0" presId="urn:microsoft.com/office/officeart/2005/8/layout/vList5"/>
    <dgm:cxn modelId="{BB2C5CF3-8561-4147-8C17-D90C55DC877E}" srcId="{0EC643C0-6FD9-4486-98FB-342B553E2DBC}" destId="{519BE9F3-3789-40F8-82B3-F9BD604A1BA5}" srcOrd="0" destOrd="0" parTransId="{55FA03A8-7A36-4FB3-9ED1-2C78C856FFEC}" sibTransId="{9CE22D41-5E3B-467E-975C-7C93EB94596C}"/>
    <dgm:cxn modelId="{AF90D476-74D5-402E-A77E-B5CE8BAA6D1E}" type="presOf" srcId="{0EC643C0-6FD9-4486-98FB-342B553E2DBC}" destId="{0CB380D8-213C-4B2F-9213-526A08705601}" srcOrd="0" destOrd="0" presId="urn:microsoft.com/office/officeart/2005/8/layout/vList5"/>
    <dgm:cxn modelId="{3D0DB48E-7CA1-4161-8C45-55A11724A72E}" type="presOf" srcId="{D3770F40-937B-43FE-BC46-E8358A8E442A}" destId="{4571FBEB-05BF-4898-89FA-0989E16A6C3A}" srcOrd="0" destOrd="0" presId="urn:microsoft.com/office/officeart/2005/8/layout/vList5"/>
    <dgm:cxn modelId="{54F2D21E-6F39-4E59-AD02-D4A13501AA55}" type="presOf" srcId="{A9AE5291-6DB5-40A0-B4E4-5DBE9B402121}" destId="{2C659BD4-0BE4-4FBF-939B-0F07869D852A}" srcOrd="0" destOrd="0" presId="urn:microsoft.com/office/officeart/2005/8/layout/vList5"/>
    <dgm:cxn modelId="{FDCD3CC8-8903-4F66-8A25-9669A948831B}" srcId="{D3770F40-937B-43FE-BC46-E8358A8E442A}" destId="{0EC643C0-6FD9-4486-98FB-342B553E2DBC}" srcOrd="2" destOrd="0" parTransId="{74F0EF27-E11C-416F-B553-F9780228BB18}" sibTransId="{765E18A5-EE04-4A61-A71C-398E375F6C45}"/>
    <dgm:cxn modelId="{0C5BE85D-EF0E-4266-8538-8A70861D5BDA}" type="presParOf" srcId="{4571FBEB-05BF-4898-89FA-0989E16A6C3A}" destId="{04BD21B7-7559-467B-B4F5-41347B63B6E2}" srcOrd="0" destOrd="0" presId="urn:microsoft.com/office/officeart/2005/8/layout/vList5"/>
    <dgm:cxn modelId="{34D3CA17-879A-4F16-B6F8-7FAF918C0EA9}" type="presParOf" srcId="{04BD21B7-7559-467B-B4F5-41347B63B6E2}" destId="{5AE55D0C-EAFB-4C92-8C4C-3B0D50F3AEC9}" srcOrd="0" destOrd="0" presId="urn:microsoft.com/office/officeart/2005/8/layout/vList5"/>
    <dgm:cxn modelId="{3A0211A5-9DF6-48CF-A7B0-4AADB95485AD}" type="presParOf" srcId="{04BD21B7-7559-467B-B4F5-41347B63B6E2}" destId="{2C659BD4-0BE4-4FBF-939B-0F07869D852A}" srcOrd="1" destOrd="0" presId="urn:microsoft.com/office/officeart/2005/8/layout/vList5"/>
    <dgm:cxn modelId="{9722297F-E83C-4F77-9B98-15883769C7A4}" type="presParOf" srcId="{4571FBEB-05BF-4898-89FA-0989E16A6C3A}" destId="{9E96778B-EB76-4510-9F82-CC0339A2E6B0}" srcOrd="1" destOrd="0" presId="urn:microsoft.com/office/officeart/2005/8/layout/vList5"/>
    <dgm:cxn modelId="{81BB2E0B-98E9-4362-8781-A36ECC6A283B}" type="presParOf" srcId="{4571FBEB-05BF-4898-89FA-0989E16A6C3A}" destId="{47DF9197-217F-4F73-B2B6-B0B08D76D058}" srcOrd="2" destOrd="0" presId="urn:microsoft.com/office/officeart/2005/8/layout/vList5"/>
    <dgm:cxn modelId="{7D9BC4BF-68D8-4F5D-B09F-62DF187F3FD5}" type="presParOf" srcId="{47DF9197-217F-4F73-B2B6-B0B08D76D058}" destId="{4A5A2956-FD84-4B8D-AA81-52B98D9F1C95}" srcOrd="0" destOrd="0" presId="urn:microsoft.com/office/officeart/2005/8/layout/vList5"/>
    <dgm:cxn modelId="{4BF57040-C700-4B65-B6FC-A183E0375096}" type="presParOf" srcId="{47DF9197-217F-4F73-B2B6-B0B08D76D058}" destId="{870F416E-1126-4798-82DB-CB057A4E123D}" srcOrd="1" destOrd="0" presId="urn:microsoft.com/office/officeart/2005/8/layout/vList5"/>
    <dgm:cxn modelId="{45185E20-065B-4252-ABC4-52CDEDC9DE64}" type="presParOf" srcId="{4571FBEB-05BF-4898-89FA-0989E16A6C3A}" destId="{032CAAD0-9528-4B87-B119-9B152EC2E739}" srcOrd="3" destOrd="0" presId="urn:microsoft.com/office/officeart/2005/8/layout/vList5"/>
    <dgm:cxn modelId="{DBE6AB28-F60E-4981-89CC-F1A217DE3845}" type="presParOf" srcId="{4571FBEB-05BF-4898-89FA-0989E16A6C3A}" destId="{1E0D58A3-AB2D-4570-AC06-A6E1F4CA2F34}" srcOrd="4" destOrd="0" presId="urn:microsoft.com/office/officeart/2005/8/layout/vList5"/>
    <dgm:cxn modelId="{43C2EA08-A518-4B47-97F4-B192A3D7607A}" type="presParOf" srcId="{1E0D58A3-AB2D-4570-AC06-A6E1F4CA2F34}" destId="{0CB380D8-213C-4B2F-9213-526A08705601}" srcOrd="0" destOrd="0" presId="urn:microsoft.com/office/officeart/2005/8/layout/vList5"/>
    <dgm:cxn modelId="{BCC0EDFB-8FE4-4C39-BED8-8CCF6171D4F1}" type="presParOf" srcId="{1E0D58A3-AB2D-4570-AC06-A6E1F4CA2F34}" destId="{1B1812C5-2720-45AB-81FC-84C5915E0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9BD4-0BE4-4FBF-939B-0F07869D852A}">
      <dsp:nvSpPr>
        <dsp:cNvPr id="0" name=""/>
        <dsp:cNvSpPr/>
      </dsp:nvSpPr>
      <dsp:spPr>
        <a:xfrm rot="5400000">
          <a:off x="4535764" y="-2033306"/>
          <a:ext cx="1047916" cy="54112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77800" algn="l"/>
            </a:tabLst>
          </a:pPr>
          <a:r>
            <a:rPr lang="pt-BR" sz="1400" kern="1200" dirty="0"/>
            <a:t>Existe uma forte liderança, coordenação e responsabilidades em desastre. Isso inclui o envolvimento efetivo das partes interessadas, políticas e estratégias bem definidas, distribuição de tarefas e linhas efetivas de comunicação.</a:t>
          </a:r>
        </a:p>
      </dsp:txBody>
      <dsp:txXfrm rot="-5400000">
        <a:off x="2354109" y="199504"/>
        <a:ext cx="5360073" cy="945606"/>
      </dsp:txXfrm>
    </dsp:sp>
    <dsp:sp modelId="{5AE55D0C-EAFB-4C92-8C4C-3B0D50F3AEC9}">
      <dsp:nvSpPr>
        <dsp:cNvPr id="0" name=""/>
        <dsp:cNvSpPr/>
      </dsp:nvSpPr>
      <dsp:spPr>
        <a:xfrm>
          <a:off x="0" y="16256"/>
          <a:ext cx="2353854" cy="1344223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tx2"/>
              </a:solidFill>
            </a:rPr>
            <a:t>A gestão de riscos é claramente delineada: </a:t>
          </a:r>
        </a:p>
      </dsp:txBody>
      <dsp:txXfrm>
        <a:off x="65620" y="81876"/>
        <a:ext cx="2222614" cy="1212983"/>
      </dsp:txXfrm>
    </dsp:sp>
    <dsp:sp modelId="{870F416E-1126-4798-82DB-CB057A4E123D}">
      <dsp:nvSpPr>
        <dsp:cNvPr id="0" name=""/>
        <dsp:cNvSpPr/>
      </dsp:nvSpPr>
      <dsp:spPr>
        <a:xfrm rot="5400000">
          <a:off x="4611832" y="-567089"/>
          <a:ext cx="894078" cy="5401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77800" algn="l"/>
            </a:tabLst>
          </a:pPr>
          <a:r>
            <a:rPr lang="pt-BR" sz="1400" kern="1200" dirty="0"/>
            <a:t>As avaliações de risco são rotineiramente preparadas e baseiam o planejamento urbano, investimentos e o desenvolvimento a longo prazo. </a:t>
          </a:r>
        </a:p>
      </dsp:txBody>
      <dsp:txXfrm rot="-5400000">
        <a:off x="2357878" y="1730510"/>
        <a:ext cx="5358342" cy="806788"/>
      </dsp:txXfrm>
    </dsp:sp>
    <dsp:sp modelId="{4A5A2956-FD84-4B8D-AA81-52B98D9F1C95}">
      <dsp:nvSpPr>
        <dsp:cNvPr id="0" name=""/>
        <dsp:cNvSpPr/>
      </dsp:nvSpPr>
      <dsp:spPr>
        <a:xfrm>
          <a:off x="0" y="1477714"/>
          <a:ext cx="2360771" cy="1248659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tx2"/>
              </a:solidFill>
            </a:rPr>
            <a:t>A cidade está atualizada sobre o conhecimento dos perigos e ameaças: </a:t>
          </a:r>
        </a:p>
      </dsp:txBody>
      <dsp:txXfrm>
        <a:off x="60955" y="1538669"/>
        <a:ext cx="2238861" cy="1126749"/>
      </dsp:txXfrm>
    </dsp:sp>
    <dsp:sp modelId="{1B1812C5-2720-45AB-81FC-84C5915E09BA}">
      <dsp:nvSpPr>
        <dsp:cNvPr id="0" name=""/>
        <dsp:cNvSpPr/>
      </dsp:nvSpPr>
      <dsp:spPr>
        <a:xfrm rot="5400000">
          <a:off x="4678197" y="635576"/>
          <a:ext cx="716628" cy="5461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77800" algn="l"/>
            </a:tabLst>
          </a:pPr>
          <a:r>
            <a:rPr lang="pt-BR" sz="1400" kern="1200" dirty="0"/>
            <a:t>Que complementa e promove mecanismos para apoiar atividades de resiliência.</a:t>
          </a:r>
        </a:p>
      </dsp:txBody>
      <dsp:txXfrm rot="-5400000">
        <a:off x="2305734" y="3043023"/>
        <a:ext cx="5426572" cy="646662"/>
      </dsp:txXfrm>
    </dsp:sp>
    <dsp:sp modelId="{0CB380D8-213C-4B2F-9213-526A08705601}">
      <dsp:nvSpPr>
        <dsp:cNvPr id="0" name=""/>
        <dsp:cNvSpPr/>
      </dsp:nvSpPr>
      <dsp:spPr>
        <a:xfrm>
          <a:off x="0" y="2829887"/>
          <a:ext cx="2305228" cy="1180589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tx2"/>
              </a:solidFill>
            </a:rPr>
            <a:t>Existe um plano financeiro adequado:</a:t>
          </a:r>
        </a:p>
      </dsp:txBody>
      <dsp:txXfrm>
        <a:off x="57632" y="2887519"/>
        <a:ext cx="2189964" cy="1065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9BD4-0BE4-4FBF-939B-0F07869D852A}">
      <dsp:nvSpPr>
        <dsp:cNvPr id="0" name=""/>
        <dsp:cNvSpPr/>
      </dsp:nvSpPr>
      <dsp:spPr>
        <a:xfrm rot="5400000">
          <a:off x="4661970" y="-1999346"/>
          <a:ext cx="799413" cy="5411228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77800" algn="l"/>
            </a:tabLst>
          </a:pPr>
          <a:r>
            <a:rPr lang="pt-BR" sz="1400" kern="1200" dirty="0"/>
            <a:t>Informações de risco atualizadas e foco nos grupos mais vulneráveis. Regras de construção realistas e compatíveis com o risco são e aplicadas para efetivamente reduzir o risco físico.</a:t>
          </a:r>
        </a:p>
      </dsp:txBody>
      <dsp:txXfrm rot="-5400000">
        <a:off x="2356063" y="345585"/>
        <a:ext cx="5372204" cy="721365"/>
      </dsp:txXfrm>
    </dsp:sp>
    <dsp:sp modelId="{5AE55D0C-EAFB-4C92-8C4C-3B0D50F3AEC9}">
      <dsp:nvSpPr>
        <dsp:cNvPr id="0" name=""/>
        <dsp:cNvSpPr/>
      </dsp:nvSpPr>
      <dsp:spPr>
        <a:xfrm>
          <a:off x="254" y="1523"/>
          <a:ext cx="2353854" cy="1347480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Planejamento urbano é realizado com base em:</a:t>
          </a:r>
        </a:p>
      </dsp:txBody>
      <dsp:txXfrm>
        <a:off x="66033" y="67302"/>
        <a:ext cx="2222296" cy="1215922"/>
      </dsp:txXfrm>
    </dsp:sp>
    <dsp:sp modelId="{870F416E-1126-4798-82DB-CB057A4E123D}">
      <dsp:nvSpPr>
        <dsp:cNvPr id="0" name=""/>
        <dsp:cNvSpPr/>
      </dsp:nvSpPr>
      <dsp:spPr>
        <a:xfrm rot="5400000">
          <a:off x="4694425" y="-504766"/>
          <a:ext cx="735189" cy="5401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77800" algn="l"/>
            </a:tabLst>
          </a:pPr>
          <a:r>
            <a:rPr lang="pt-BR" sz="1400" kern="1200" dirty="0"/>
            <a:t>São identificados, protegidos e monitorados para sustentar e salvaguardar suas funções de proteção como amortecedores naturais. </a:t>
          </a:r>
        </a:p>
      </dsp:txBody>
      <dsp:txXfrm rot="-5400000">
        <a:off x="2361027" y="1864521"/>
        <a:ext cx="5366098" cy="663411"/>
      </dsp:txXfrm>
    </dsp:sp>
    <dsp:sp modelId="{4A5A2956-FD84-4B8D-AA81-52B98D9F1C95}">
      <dsp:nvSpPr>
        <dsp:cNvPr id="0" name=""/>
        <dsp:cNvSpPr/>
      </dsp:nvSpPr>
      <dsp:spPr>
        <a:xfrm>
          <a:off x="254" y="1509089"/>
          <a:ext cx="2360771" cy="1356569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Ecossistemas naturais dentro e ao redor território da cidade</a:t>
          </a:r>
          <a:r>
            <a:rPr lang="pt-BR" sz="1900" kern="1200" dirty="0">
              <a:solidFill>
                <a:schemeClr val="tx2"/>
              </a:solidFill>
            </a:rPr>
            <a:t>: </a:t>
          </a:r>
        </a:p>
      </dsp:txBody>
      <dsp:txXfrm>
        <a:off x="66476" y="1575311"/>
        <a:ext cx="2228327" cy="1224125"/>
      </dsp:txXfrm>
    </dsp:sp>
    <dsp:sp modelId="{1B1812C5-2720-45AB-81FC-84C5915E09BA}">
      <dsp:nvSpPr>
        <dsp:cNvPr id="0" name=""/>
        <dsp:cNvSpPr/>
      </dsp:nvSpPr>
      <dsp:spPr>
        <a:xfrm rot="5400000">
          <a:off x="4626877" y="941829"/>
          <a:ext cx="818766" cy="5461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77800" algn="l"/>
            </a:tabLst>
          </a:pPr>
          <a:r>
            <a:rPr lang="pt-BR" sz="1400" kern="1200" dirty="0"/>
            <a:t>São fortalecidas para ter as capacidades necessárias para executar seus papéis.</a:t>
          </a:r>
        </a:p>
      </dsp:txBody>
      <dsp:txXfrm rot="-5400000">
        <a:off x="2305483" y="3303193"/>
        <a:ext cx="5421586" cy="738828"/>
      </dsp:txXfrm>
    </dsp:sp>
    <dsp:sp modelId="{0CB380D8-213C-4B2F-9213-526A08705601}">
      <dsp:nvSpPr>
        <dsp:cNvPr id="0" name=""/>
        <dsp:cNvSpPr/>
      </dsp:nvSpPr>
      <dsp:spPr>
        <a:xfrm>
          <a:off x="254" y="3044973"/>
          <a:ext cx="2305228" cy="1258315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Todas as instituições relevantes para a resiliência de uma cidade</a:t>
          </a:r>
          <a:r>
            <a:rPr lang="pt-BR" sz="1900" kern="1200" dirty="0">
              <a:solidFill>
                <a:schemeClr val="tx2"/>
              </a:solidFill>
            </a:rPr>
            <a:t>:</a:t>
          </a:r>
        </a:p>
      </dsp:txBody>
      <dsp:txXfrm>
        <a:off x="61680" y="3106399"/>
        <a:ext cx="2182376" cy="1135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9BD4-0BE4-4FBF-939B-0F07869D852A}">
      <dsp:nvSpPr>
        <dsp:cNvPr id="0" name=""/>
        <dsp:cNvSpPr/>
      </dsp:nvSpPr>
      <dsp:spPr>
        <a:xfrm rot="5400000">
          <a:off x="4792767" y="-1868423"/>
          <a:ext cx="533912" cy="54112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pt-BR" sz="1400" kern="1200" dirty="0" smtClean="0"/>
            <a:t>São </a:t>
          </a:r>
          <a:r>
            <a:rPr lang="pt-BR" sz="1400" kern="1200" dirty="0"/>
            <a:t>fortalecidas através da comunidade, educação e canais de comunicação multimídia.</a:t>
          </a:r>
        </a:p>
      </dsp:txBody>
      <dsp:txXfrm rot="-5400000">
        <a:off x="2354110" y="596297"/>
        <a:ext cx="5385165" cy="481786"/>
      </dsp:txXfrm>
    </dsp:sp>
    <dsp:sp modelId="{5AE55D0C-EAFB-4C92-8C4C-3B0D50F3AEC9}">
      <dsp:nvSpPr>
        <dsp:cNvPr id="0" name=""/>
        <dsp:cNvSpPr/>
      </dsp:nvSpPr>
      <dsp:spPr>
        <a:xfrm>
          <a:off x="0" y="413351"/>
          <a:ext cx="2353854" cy="899626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2"/>
              </a:solidFill>
            </a:rPr>
            <a:t>A conexão social e a cultura da ajuda mútua:</a:t>
          </a:r>
        </a:p>
      </dsp:txBody>
      <dsp:txXfrm>
        <a:off x="43916" y="457267"/>
        <a:ext cx="2266022" cy="811794"/>
      </dsp:txXfrm>
    </dsp:sp>
    <dsp:sp modelId="{870F416E-1126-4798-82DB-CB057A4E123D}">
      <dsp:nvSpPr>
        <dsp:cNvPr id="0" name=""/>
        <dsp:cNvSpPr/>
      </dsp:nvSpPr>
      <dsp:spPr>
        <a:xfrm rot="5400000">
          <a:off x="4690955" y="-816425"/>
          <a:ext cx="750689" cy="5401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80975" algn="l"/>
              <a:tab pos="266700" algn="l"/>
            </a:tabLst>
          </a:pPr>
          <a:r>
            <a:rPr lang="pt-BR" sz="1400" kern="1200" dirty="0" smtClean="0"/>
            <a:t>Infraestrutura </a:t>
          </a:r>
          <a:r>
            <a:rPr lang="pt-BR" sz="1400" kern="1200" dirty="0"/>
            <a:t>crítica para garantir que os serviços continuem e para aumentar a resiliência contra os perigos e os impactos das mudanças climáticas.</a:t>
          </a:r>
        </a:p>
      </dsp:txBody>
      <dsp:txXfrm rot="-5400000">
        <a:off x="2365306" y="1545870"/>
        <a:ext cx="5365341" cy="677397"/>
      </dsp:txXfrm>
    </dsp:sp>
    <dsp:sp modelId="{4A5A2956-FD84-4B8D-AA81-52B98D9F1C95}">
      <dsp:nvSpPr>
        <dsp:cNvPr id="0" name=""/>
        <dsp:cNvSpPr/>
      </dsp:nvSpPr>
      <dsp:spPr>
        <a:xfrm>
          <a:off x="25" y="1414093"/>
          <a:ext cx="2360771" cy="917854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Existe uma estratégia para proteger, atualizar e manter</a:t>
          </a:r>
          <a:r>
            <a:rPr lang="pt-BR" sz="1600" kern="1200" dirty="0">
              <a:solidFill>
                <a:schemeClr val="tx2"/>
              </a:solidFill>
            </a:rPr>
            <a:t>: </a:t>
          </a:r>
        </a:p>
      </dsp:txBody>
      <dsp:txXfrm>
        <a:off x="44831" y="1458899"/>
        <a:ext cx="2271159" cy="828242"/>
      </dsp:txXfrm>
    </dsp:sp>
    <dsp:sp modelId="{1B1812C5-2720-45AB-81FC-84C5915E09BA}">
      <dsp:nvSpPr>
        <dsp:cNvPr id="0" name=""/>
        <dsp:cNvSpPr/>
      </dsp:nvSpPr>
      <dsp:spPr>
        <a:xfrm rot="5400000">
          <a:off x="4640239" y="285000"/>
          <a:ext cx="792545" cy="5461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80975" algn="l"/>
              <a:tab pos="266700" algn="l"/>
            </a:tabLst>
          </a:pPr>
          <a:r>
            <a:rPr lang="pt-BR" sz="1400" kern="1200" dirty="0" smtClean="0"/>
            <a:t>Planos </a:t>
          </a:r>
          <a:r>
            <a:rPr lang="pt-BR" sz="1400" kern="1200" dirty="0"/>
            <a:t>de preparação, conectando-se a sistemas de alerta e aumentando as capacidades de emergência e gerenciamento através de exercícios simulados.</a:t>
          </a:r>
        </a:p>
      </dsp:txBody>
      <dsp:txXfrm rot="-5400000">
        <a:off x="2305735" y="2658194"/>
        <a:ext cx="5422866" cy="715167"/>
      </dsp:txXfrm>
    </dsp:sp>
    <dsp:sp modelId="{0CB380D8-213C-4B2F-9213-526A08705601}">
      <dsp:nvSpPr>
        <dsp:cNvPr id="0" name=""/>
        <dsp:cNvSpPr/>
      </dsp:nvSpPr>
      <dsp:spPr>
        <a:xfrm>
          <a:off x="254" y="2475924"/>
          <a:ext cx="2305228" cy="1052846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A resposta efetiva ao desastre é assegurada criando e atualizando regularmente:</a:t>
          </a:r>
          <a:endParaRPr lang="pt-BR" sz="1600" kern="1200" dirty="0">
            <a:solidFill>
              <a:schemeClr val="tx2"/>
            </a:solidFill>
          </a:endParaRPr>
        </a:p>
      </dsp:txBody>
      <dsp:txXfrm>
        <a:off x="51650" y="2527320"/>
        <a:ext cx="2202436" cy="950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0D9D-57B5-4A7A-860E-1E385EA7D243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54739-6B72-49A1-8D68-0901E9253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0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4ED15-D689-440D-8175-7889AB36C11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136C-D8D2-4035-BED9-BB8E1B9901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37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1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7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94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1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2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4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066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6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9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9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4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4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4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2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65BC-B4D0-4EEE-923A-038BC949E662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8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DC0055B-5D06-4108-B105-19F02C28B7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22/03/2018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1C5B58-7641-4419-98C5-A309BA2C62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5.wdp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14511" y="330364"/>
            <a:ext cx="9160447" cy="19700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76301"/>
            <a:ext cx="6572251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1593" y="559091"/>
            <a:ext cx="8468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 QUE MINHA CIDADE PRECISA PARA SE TORNAR RESILIENTE?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334397" y="300100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46" y="248655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857A9DD-8A18-4C78-8853-6F8B4AF48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5" b="85899" l="7615" r="77846">
                        <a14:foregroundMark x1="58154" y1="28489" x2="58154" y2="28489"/>
                        <a14:foregroundMark x1="41769" y1="19640" x2="41769" y2="19640"/>
                        <a14:foregroundMark x1="61846" y1="17266" x2="61846" y2="17266"/>
                        <a14:foregroundMark x1="59308" y1="8777" x2="59308" y2="8777"/>
                        <a14:foregroundMark x1="63615" y1="12158" x2="63615" y2="12158"/>
                        <a14:foregroundMark x1="31846" y1="22014" x2="31846" y2="22014"/>
                        <a14:foregroundMark x1="56385" y1="53309" x2="56385" y2="53309"/>
                        <a14:foregroundMark x1="46154" y1="74029" x2="46154" y2="74029"/>
                        <a14:foregroundMark x1="45000" y1="66547" x2="45000" y2="66547"/>
                        <a14:foregroundMark x1="49077" y1="77410" x2="49077" y2="77410"/>
                        <a14:foregroundMark x1="60692" y1="45827" x2="60692" y2="45827"/>
                        <a14:foregroundMark x1="63615" y1="43453" x2="63615" y2="43453"/>
                        <a14:foregroundMark x1="62154" y1="39353" x2="62154" y2="39353"/>
                        <a14:foregroundMark x1="45000" y1="29137" x2="45000" y2="29137"/>
                        <a14:foregroundMark x1="40308" y1="28489" x2="40308" y2="28489"/>
                        <a14:foregroundMark x1="70231" y1="63813" x2="70231" y2="63813"/>
                        <a14:foregroundMark x1="70615" y1="59712" x2="70615" y2="59712"/>
                        <a14:foregroundMark x1="66923" y1="64460" x2="66923" y2="64460"/>
                        <a14:foregroundMark x1="73846" y1="60432" x2="73846" y2="60432"/>
                        <a14:foregroundMark x1="28846" y1="24532" x2="28846" y2="24532"/>
                        <a14:foregroundMark x1="29769" y1="23525" x2="24462" y2="28633"/>
                        <a14:foregroundMark x1="68462" y1="61583" x2="63769" y2="57554"/>
                        <a14:foregroundMark x1="32846" y1="19640" x2="32846" y2="19640"/>
                        <a14:foregroundMark x1="59154" y1="41007" x2="59154" y2="41007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1918" b="15876"/>
          <a:stretch/>
        </p:blipFill>
        <p:spPr>
          <a:xfrm>
            <a:off x="3714751" y="514350"/>
            <a:ext cx="5429249" cy="6286500"/>
          </a:xfrm>
          <a:prstGeom prst="rect">
            <a:avLst/>
          </a:prstGeom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2243683"/>
            <a:ext cx="9144000" cy="2308324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rgbClr val="7030A0"/>
                </a:solidFill>
              </a:rPr>
              <a:t>Faça da RESILIÊNCIA </a:t>
            </a:r>
          </a:p>
          <a:p>
            <a:pPr algn="ctr"/>
            <a:r>
              <a:rPr lang="pt-BR" sz="7200" dirty="0">
                <a:solidFill>
                  <a:srgbClr val="7030A0"/>
                </a:solidFill>
              </a:rPr>
              <a:t>a sua bandeira!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4543397"/>
            <a:ext cx="9144000" cy="461665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990099"/>
                </a:solidFill>
              </a:rPr>
              <a:t>E aplique-a no seu dia-a-dia!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79258" y="6314543"/>
            <a:ext cx="29449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4" y="6060419"/>
            <a:ext cx="509689" cy="46086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0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t-BR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pt-BR" b="1" dirty="0">
                  <a:solidFill>
                    <a:prstClr val="white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1" y="43642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55082" y="2466817"/>
            <a:ext cx="7790535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 smtClean="0"/>
              <a:t>• Conhecer a CAMPANHA CONSTRUINDO CIDADES RESILIENTES;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 smtClean="0"/>
              <a:t>• </a:t>
            </a:r>
            <a:r>
              <a:rPr lang="pt-BR" dirty="0"/>
              <a:t>Entender como aplicar as diretrizes da campanha na prática para tornar sua cidade mais RESILIENTE.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16446" y="1907540"/>
            <a:ext cx="353504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4763"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21265"/>
            <a:ext cx="428625" cy="4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8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260648"/>
            <a:ext cx="85316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44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Campanha Construindo Cidades Resilientes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7636" y="461128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 cidades estão aderindo?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1" descr="Screen Shot 2014-01-22 at 11.41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24074" r="17593" b="27333"/>
          <a:stretch>
            <a:fillRect/>
          </a:stretch>
        </p:blipFill>
        <p:spPr bwMode="auto">
          <a:xfrm>
            <a:off x="370140" y="1643549"/>
            <a:ext cx="4249738" cy="181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3" descr="Screen Shot 2014-01-22 at 11.43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9630" r="16112" b="34148"/>
          <a:stretch>
            <a:fillRect/>
          </a:stretch>
        </p:blipFill>
        <p:spPr bwMode="auto">
          <a:xfrm>
            <a:off x="283056" y="3481804"/>
            <a:ext cx="4249738" cy="169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4" descr="Screen Shot 2014-01-22 at 11.44.0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9333" r="17036" b="31778"/>
          <a:stretch>
            <a:fillRect/>
          </a:stretch>
        </p:blipFill>
        <p:spPr bwMode="auto">
          <a:xfrm>
            <a:off x="4485674" y="4022356"/>
            <a:ext cx="4205287" cy="169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2" descr="Screen Shot 2014-01-22 at 11.42.1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000" r="16852" b="25259"/>
          <a:stretch>
            <a:fillRect/>
          </a:stretch>
        </p:blipFill>
        <p:spPr bwMode="auto">
          <a:xfrm>
            <a:off x="4542972" y="2180944"/>
            <a:ext cx="4200525" cy="181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62195" y="6279840"/>
            <a:ext cx="473502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9525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Saiba mais sobre a adesão das cidades à campanha no material da A2.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8" y="6095040"/>
            <a:ext cx="382753" cy="3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3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940090" y="1122834"/>
            <a:ext cx="3936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7030A0"/>
                </a:solidFill>
              </a:rPr>
              <a:t>SIM! Já são 980!</a:t>
            </a:r>
            <a:r>
              <a:rPr lang="pt-BR" sz="3600" b="1" dirty="0"/>
              <a:t>	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6" y="1815580"/>
            <a:ext cx="7542243" cy="454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34156" y="6414265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Atualizado em: 04/08/17</a:t>
            </a:r>
            <a:endParaRPr lang="pt-BR" sz="1100" dirty="0"/>
          </a:p>
        </p:txBody>
      </p:sp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4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66092" y="476670"/>
            <a:ext cx="76983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Aderi a Campanha..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5085184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 agora?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8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Uma cidade resiliente é aquela em que... </a:t>
            </a:r>
            <a:r>
              <a:rPr lang="pt-BR" sz="1200" b="1" dirty="0"/>
              <a:t>	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843CFC-1A24-44FB-9F22-607C57D47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53353"/>
              </p:ext>
            </p:extLst>
          </p:nvPr>
        </p:nvGraphicFramePr>
        <p:xfrm>
          <a:off x="687670" y="1903837"/>
          <a:ext cx="7767294" cy="403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tângulo 9"/>
          <p:cNvSpPr/>
          <p:nvPr/>
        </p:nvSpPr>
        <p:spPr>
          <a:xfrm>
            <a:off x="5697729" y="6069976"/>
            <a:ext cx="308807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9525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Saiba mais sobre como estruturar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cidade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resiliente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acessando o material da A2.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51" y="5942452"/>
            <a:ext cx="369517" cy="3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9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Uma cidade resiliente é aquela em que... </a:t>
            </a:r>
            <a:r>
              <a:rPr lang="pt-BR" sz="1200" b="1" dirty="0"/>
              <a:t>	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843CFC-1A24-44FB-9F22-607C57D47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941306"/>
              </p:ext>
            </p:extLst>
          </p:nvPr>
        </p:nvGraphicFramePr>
        <p:xfrm>
          <a:off x="687670" y="2078039"/>
          <a:ext cx="7767294" cy="430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1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26876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Uma cidade resiliente é aquela em que... </a:t>
            </a:r>
            <a:r>
              <a:rPr lang="pt-BR" sz="1200" b="1" dirty="0"/>
              <a:t>		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A12D429-9572-41D1-B376-5D39FFEDB8ED}"/>
              </a:ext>
            </a:extLst>
          </p:cNvPr>
          <p:cNvGrpSpPr/>
          <p:nvPr/>
        </p:nvGrpSpPr>
        <p:grpSpPr>
          <a:xfrm>
            <a:off x="490727" y="1502537"/>
            <a:ext cx="7769586" cy="4758881"/>
            <a:chOff x="755368" y="1208609"/>
            <a:chExt cx="7769586" cy="4758881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27DA255A-3077-4CFA-81E0-DE6E5B2BCECA}"/>
                </a:ext>
              </a:extLst>
            </p:cNvPr>
            <p:cNvGrpSpPr/>
            <p:nvPr/>
          </p:nvGrpSpPr>
          <p:grpSpPr>
            <a:xfrm>
              <a:off x="755368" y="1208609"/>
              <a:ext cx="7767294" cy="4758881"/>
              <a:chOff x="755368" y="1208609"/>
              <a:chExt cx="7767294" cy="4758881"/>
            </a:xfrm>
          </p:grpSpPr>
          <p:graphicFrame>
            <p:nvGraphicFramePr>
              <p:cNvPr id="4" name="Diagrama 3">
                <a:extLst>
                  <a:ext uri="{FF2B5EF4-FFF2-40B4-BE49-F238E27FC236}">
                    <a16:creationId xmlns:a16="http://schemas.microsoft.com/office/drawing/2014/main" id="{F9843CFC-1A24-44FB-9F22-607C57D4761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54602591"/>
                  </p:ext>
                </p:extLst>
              </p:nvPr>
            </p:nvGraphicFramePr>
            <p:xfrm>
              <a:off x="755368" y="1208609"/>
              <a:ext cx="7767294" cy="43032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CC8785C4-76B3-4156-AE34-CFE0DB0E4995}"/>
                  </a:ext>
                </a:extLst>
              </p:cNvPr>
              <p:cNvGrpSpPr/>
              <p:nvPr/>
            </p:nvGrpSpPr>
            <p:grpSpPr>
              <a:xfrm>
                <a:off x="755368" y="4935834"/>
                <a:ext cx="2305228" cy="1031656"/>
                <a:chOff x="254" y="2091257"/>
                <a:chExt cx="2305228" cy="1031656"/>
              </a:xfrm>
            </p:grpSpPr>
            <p:sp>
              <p:nvSpPr>
                <p:cNvPr id="10" name="Retângulo: Cantos Arredondados 9">
                  <a:extLst>
                    <a:ext uri="{FF2B5EF4-FFF2-40B4-BE49-F238E27FC236}">
                      <a16:creationId xmlns:a16="http://schemas.microsoft.com/office/drawing/2014/main" id="{9386CFF2-7C0C-4F96-BCF7-F309149C7224}"/>
                    </a:ext>
                  </a:extLst>
                </p:cNvPr>
                <p:cNvSpPr/>
                <p:nvPr/>
              </p:nvSpPr>
              <p:spPr>
                <a:xfrm>
                  <a:off x="254" y="2091257"/>
                  <a:ext cx="2305228" cy="1031656"/>
                </a:xfrm>
                <a:prstGeom prst="roundRect">
                  <a:avLst/>
                </a:prstGeom>
                <a:solidFill>
                  <a:srgbClr val="CABBDF"/>
                </a:solidFill>
                <a:ln>
                  <a:solidFill>
                    <a:schemeClr val="tx2"/>
                  </a:solidFill>
                </a:ln>
              </p:spPr>
              <p:style>
                <a:lnRef idx="3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ângulo: Cantos Arredondados 4">
                  <a:extLst>
                    <a:ext uri="{FF2B5EF4-FFF2-40B4-BE49-F238E27FC236}">
                      <a16:creationId xmlns:a16="http://schemas.microsoft.com/office/drawing/2014/main" id="{66A89950-A3A4-4564-B1D5-F44B68F8CAAD}"/>
                    </a:ext>
                  </a:extLst>
                </p:cNvPr>
                <p:cNvSpPr txBox="1"/>
                <p:nvPr/>
              </p:nvSpPr>
              <p:spPr>
                <a:xfrm>
                  <a:off x="67952" y="2148188"/>
                  <a:ext cx="2232946" cy="97472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4770" tIns="32385" rIns="64770" bIns="32385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600" dirty="0">
                      <a:solidFill>
                        <a:schemeClr val="tx2"/>
                      </a:solidFill>
                    </a:rPr>
                    <a:t>As estratégias de recuperação, reabilitação e reconstrução pós-desastre</a:t>
                  </a:r>
                  <a:r>
                    <a:rPr lang="pt-BR" sz="1600" kern="1200" dirty="0">
                      <a:solidFill>
                        <a:schemeClr val="tx2"/>
                      </a:solidFill>
                      <a:latin typeface="Calibri"/>
                    </a:rPr>
                    <a:t>:</a:t>
                  </a:r>
                  <a:endParaRPr lang="pt-BR" sz="1600" kern="120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133E9F7-08E6-4590-979F-4DCF11517B41}"/>
                </a:ext>
              </a:extLst>
            </p:cNvPr>
            <p:cNvGrpSpPr/>
            <p:nvPr/>
          </p:nvGrpSpPr>
          <p:grpSpPr>
            <a:xfrm>
              <a:off x="3032096" y="5079850"/>
              <a:ext cx="5492858" cy="792545"/>
              <a:chOff x="2243130" y="2514034"/>
              <a:chExt cx="5492858" cy="792545"/>
            </a:xfrm>
          </p:grpSpPr>
          <p:sp>
            <p:nvSpPr>
              <p:cNvPr id="14" name="Retângulo: Cantos Superiores Arredondados 13">
                <a:extLst>
                  <a:ext uri="{FF2B5EF4-FFF2-40B4-BE49-F238E27FC236}">
                    <a16:creationId xmlns:a16="http://schemas.microsoft.com/office/drawing/2014/main" id="{05958AA0-01C1-4D3F-8C06-87EC155C4DC4}"/>
                  </a:ext>
                </a:extLst>
              </p:cNvPr>
              <p:cNvSpPr/>
              <p:nvPr/>
            </p:nvSpPr>
            <p:spPr>
              <a:xfrm rot="5400000">
                <a:off x="4608938" y="179529"/>
                <a:ext cx="792545" cy="5461555"/>
              </a:xfrm>
              <a:prstGeom prst="round2SameRect">
                <a:avLst/>
              </a:prstGeom>
              <a:ln>
                <a:solidFill>
                  <a:srgbClr val="724FA5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tângulo: Cantos Superiores Arredondados 4">
                <a:extLst>
                  <a:ext uri="{FF2B5EF4-FFF2-40B4-BE49-F238E27FC236}">
                    <a16:creationId xmlns:a16="http://schemas.microsoft.com/office/drawing/2014/main" id="{50BEFFA9-C3C4-4196-865C-4048CA65F9A2}"/>
                  </a:ext>
                </a:extLst>
              </p:cNvPr>
              <p:cNvSpPr txBox="1"/>
              <p:nvPr/>
            </p:nvSpPr>
            <p:spPr>
              <a:xfrm>
                <a:off x="2243130" y="2586042"/>
                <a:ext cx="5492857" cy="7151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74625" lvl="1" indent="-17462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SzPct val="123000"/>
                  <a:buFont typeface="Arial" panose="020B0604020202020204" pitchFamily="34" charset="0"/>
                  <a:buChar char="•"/>
                  <a:tabLst>
                    <a:tab pos="174625" algn="l"/>
                  </a:tabLst>
                </a:pPr>
                <a:r>
                  <a:rPr lang="pt-BR" sz="1400" dirty="0" smtClean="0">
                    <a:latin typeface="Calibri"/>
                  </a:rPr>
                  <a:t>Estão alinhadas com o planejamento a longo prazo e </a:t>
                </a:r>
                <a:r>
                  <a:rPr lang="pt-BR" sz="1400" dirty="0" err="1" smtClean="0">
                    <a:latin typeface="Calibri"/>
                  </a:rPr>
                  <a:t>proporci-onam</a:t>
                </a:r>
                <a:r>
                  <a:rPr lang="pt-BR" sz="1400" dirty="0" smtClean="0">
                    <a:latin typeface="Calibri"/>
                  </a:rPr>
                  <a:t> um ambiente urbano melhorado após os eventos de </a:t>
                </a:r>
                <a:r>
                  <a:rPr lang="pt-BR" sz="1400" dirty="0"/>
                  <a:t>desastre</a:t>
                </a:r>
                <a:r>
                  <a:rPr lang="pt-BR" sz="1400" dirty="0" smtClean="0">
                    <a:latin typeface="Calibri"/>
                  </a:rPr>
                  <a:t>. </a:t>
                </a:r>
                <a:endParaRPr lang="pt-BR" sz="1400" dirty="0">
                  <a:latin typeface="Calibri"/>
                </a:endParaRPr>
              </a:p>
            </p:txBody>
          </p:sp>
        </p:grpSp>
      </p:grpSp>
      <p:pic>
        <p:nvPicPr>
          <p:cNvPr id="17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460</Words>
  <Application>Microsoft Office PowerPoint</Application>
  <PresentationFormat>Apresentação na tela (4:3)</PresentationFormat>
  <Paragraphs>47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Adobe Fan Heiti Std B</vt:lpstr>
      <vt:lpstr>Arial</vt:lpstr>
      <vt:lpstr>Calibri</vt:lpstr>
      <vt:lpstr>Calibri Light</vt:lpstr>
      <vt:lpstr>Century Gothic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Jason Pedroso Sobreiro</dc:creator>
  <cp:lastModifiedBy>FABIANE ALINE ACORDES</cp:lastModifiedBy>
  <cp:revision>36</cp:revision>
  <cp:lastPrinted>2017-07-21T17:42:06Z</cp:lastPrinted>
  <dcterms:created xsi:type="dcterms:W3CDTF">2017-07-21T00:33:20Z</dcterms:created>
  <dcterms:modified xsi:type="dcterms:W3CDTF">2018-03-22T16:46:22Z</dcterms:modified>
</cp:coreProperties>
</file>