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327" r:id="rId3"/>
    <p:sldId id="273" r:id="rId4"/>
    <p:sldId id="331" r:id="rId5"/>
    <p:sldId id="332" r:id="rId6"/>
    <p:sldId id="294" r:id="rId7"/>
    <p:sldId id="309" r:id="rId8"/>
    <p:sldId id="325" r:id="rId9"/>
    <p:sldId id="310" r:id="rId10"/>
    <p:sldId id="311" r:id="rId11"/>
    <p:sldId id="312" r:id="rId12"/>
    <p:sldId id="326" r:id="rId13"/>
    <p:sldId id="313" r:id="rId14"/>
    <p:sldId id="314" r:id="rId15"/>
    <p:sldId id="315" r:id="rId16"/>
    <p:sldId id="316" r:id="rId17"/>
    <p:sldId id="320" r:id="rId18"/>
    <p:sldId id="321" r:id="rId19"/>
    <p:sldId id="317" r:id="rId20"/>
    <p:sldId id="318" r:id="rId21"/>
    <p:sldId id="303" r:id="rId22"/>
    <p:sldId id="319" r:id="rId23"/>
    <p:sldId id="305" r:id="rId24"/>
    <p:sldId id="328" r:id="rId25"/>
    <p:sldId id="329" r:id="rId26"/>
    <p:sldId id="293" r:id="rId27"/>
    <p:sldId id="308" r:id="rId28"/>
    <p:sldId id="323" r:id="rId29"/>
    <p:sldId id="324" r:id="rId30"/>
    <p:sldId id="298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3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03ABB-3A6B-49EE-BE20-B193C35DAC0F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346D-CD34-42FA-B8E6-CF294DFF4C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91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15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20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23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16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25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2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2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2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8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10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13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5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96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31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0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80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51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61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04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22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95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12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FE60-9486-422F-94F7-BCE462D3F67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02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FE60-9486-422F-94F7-BCE462D3F671}" type="datetimeFigureOut">
              <a:rPr lang="pt-BR" smtClean="0"/>
              <a:pPr/>
              <a:t>22/03/2018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75D6C-4BF4-4F7F-B32B-047007BD635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18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hyperlink" Target="https://goo.gl/qtafNT" TargetMode="External"/><Relationship Id="rId12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microsoft.com/office/2007/relationships/hdphoto" Target="../media/hdphoto11.wdp"/><Relationship Id="rId12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.png"/><Relationship Id="rId5" Type="http://schemas.openxmlformats.org/officeDocument/2006/relationships/image" Target="../media/image26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11" Type="http://schemas.microsoft.com/office/2007/relationships/hdphoto" Target="../media/hdphoto2.wdp"/><Relationship Id="rId5" Type="http://schemas.openxmlformats.org/officeDocument/2006/relationships/image" Target="../media/image29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microsoft.com/office/2007/relationships/hdphoto" Target="../media/hdphoto2.wdp"/><Relationship Id="rId5" Type="http://schemas.openxmlformats.org/officeDocument/2006/relationships/image" Target="../media/image31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microsoft.com/office/2007/relationships/hdphoto" Target="../media/hdphoto1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7.wdp"/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microsoft.com/office/2007/relationships/hdphoto" Target="../media/hdphoto2.wdp"/><Relationship Id="rId5" Type="http://schemas.microsoft.com/office/2007/relationships/hdphoto" Target="../media/hdphoto16.wdp"/><Relationship Id="rId10" Type="http://schemas.openxmlformats.org/officeDocument/2006/relationships/image" Target="../media/image4.png"/><Relationship Id="rId4" Type="http://schemas.openxmlformats.org/officeDocument/2006/relationships/image" Target="../media/image35.pn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12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41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42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2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2.wdp"/><Relationship Id="rId5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3.wdp"/><Relationship Id="rId5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24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5.wdp"/><Relationship Id="rId11" Type="http://schemas.microsoft.com/office/2007/relationships/hdphoto" Target="../media/hdphoto2.wdp"/><Relationship Id="rId5" Type="http://schemas.openxmlformats.org/officeDocument/2006/relationships/image" Target="../media/image48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10" Type="http://schemas.microsoft.com/office/2007/relationships/hdphoto" Target="../media/hdphoto27.wdp"/><Relationship Id="rId4" Type="http://schemas.openxmlformats.org/officeDocument/2006/relationships/image" Target="../media/image5.png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.png"/><Relationship Id="rId10" Type="http://schemas.microsoft.com/office/2007/relationships/hdphoto" Target="../media/hdphoto28.wdp"/><Relationship Id="rId4" Type="http://schemas.openxmlformats.org/officeDocument/2006/relationships/image" Target="../media/image3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microsoft.com/office/2007/relationships/hdphoto" Target="../media/hdphoto2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29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15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microsoft.com/office/2007/relationships/hdphoto" Target="../media/hdphoto5.wdp"/><Relationship Id="rId5" Type="http://schemas.openxmlformats.org/officeDocument/2006/relationships/image" Target="../media/image20.jpe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36512" y="383653"/>
            <a:ext cx="9180511" cy="1677195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endParaRPr lang="pt-BR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endParaRPr lang="pt-BR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endParaRPr lang="pt-BR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endParaRPr lang="pt-BR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endParaRPr lang="pt-BR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endParaRPr lang="pt-BR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02" b="85645" l="22344" r="76094">
                        <a14:backgroundMark x1="33906" y1="43945" x2="33906" y2="43945"/>
                        <a14:backgroundMark x1="29063" y1="42969" x2="29063" y2="42969"/>
                        <a14:backgroundMark x1="27500" y1="43164" x2="27500" y2="43164"/>
                        <a14:backgroundMark x1="26094" y1="34961" x2="26094" y2="34961"/>
                        <a14:backgroundMark x1="54531" y1="33203" x2="54531" y2="33203"/>
                        <a14:backgroundMark x1="48125" y1="44922" x2="48125" y2="44922"/>
                        <a14:backgroundMark x1="42344" y1="49023" x2="42344" y2="49023"/>
                        <a14:backgroundMark x1="40938" y1="58203" x2="40938" y2="5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1485" r="23906" b="17187"/>
          <a:stretch/>
        </p:blipFill>
        <p:spPr bwMode="auto">
          <a:xfrm>
            <a:off x="-36512" y="876300"/>
            <a:ext cx="65722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396552" y="552930"/>
            <a:ext cx="9938778" cy="1255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3300" b="1" dirty="0" smtClean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PANORAMA E TERMINOLOGIA ASSOCIADA </a:t>
            </a:r>
          </a:p>
          <a:p>
            <a:pPr algn="ctr">
              <a:lnSpc>
                <a:spcPct val="120000"/>
              </a:lnSpc>
              <a:defRPr/>
            </a:pPr>
            <a:r>
              <a:rPr lang="pt-BR" sz="3300" b="1" dirty="0" smtClean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AO </a:t>
            </a:r>
            <a:r>
              <a:rPr lang="pt-BR" sz="33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RISCO DE </a:t>
            </a:r>
            <a:r>
              <a:rPr lang="pt-BR" sz="3300" b="1" dirty="0" smtClean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DESASTRES NO BRASIL</a:t>
            </a:r>
            <a:endParaRPr lang="pt-BR" sz="3300" b="1" dirty="0">
              <a:solidFill>
                <a:srgbClr val="8B2D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221682" y="2957773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ep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48880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6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0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50" y="1322765"/>
            <a:ext cx="7442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pt-BR" sz="2800" b="1" dirty="0">
                <a:solidFill>
                  <a:srgbClr val="7030A0"/>
                </a:solidFill>
              </a:rPr>
              <a:t>Situação de Emergência (SE) </a:t>
            </a:r>
          </a:p>
          <a:p>
            <a:pPr algn="ctr">
              <a:defRPr/>
            </a:pPr>
            <a:r>
              <a:rPr lang="pt-BR" sz="2800" b="1" dirty="0">
                <a:solidFill>
                  <a:srgbClr val="7030A0"/>
                </a:solidFill>
              </a:rPr>
              <a:t>Estado de Calamidade Pública (ECP)</a:t>
            </a:r>
          </a:p>
        </p:txBody>
      </p:sp>
      <p:sp>
        <p:nvSpPr>
          <p:cNvPr id="15" name="CaixaDeTexto 2"/>
          <p:cNvSpPr txBox="1">
            <a:spLocks noChangeArrowheads="1"/>
          </p:cNvSpPr>
          <p:nvPr/>
        </p:nvSpPr>
        <p:spPr bwMode="auto">
          <a:xfrm>
            <a:off x="227013" y="2470824"/>
            <a:ext cx="8742362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pt-BR" altLang="pt-BR" sz="2000" dirty="0">
                <a:latin typeface="+mn-lt"/>
              </a:rPr>
              <a:t>De acordo com a </a:t>
            </a: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Instrução Normativa  nº 2/2016</a:t>
            </a:r>
            <a:r>
              <a:rPr lang="pt-BR" altLang="pt-BR" sz="2000" dirty="0">
                <a:latin typeface="+mn-lt"/>
              </a:rPr>
              <a:t>, os desastres são enquadrados em três níveis de intensidade: pequena, média e grande.</a:t>
            </a:r>
          </a:p>
          <a:p>
            <a:pPr algn="just"/>
            <a:endParaRPr lang="pt-BR" altLang="pt-BR" sz="2000" dirty="0">
              <a:latin typeface="+mn-lt"/>
            </a:endParaRPr>
          </a:p>
          <a:p>
            <a:pPr marL="187325" algn="just"/>
            <a:r>
              <a:rPr lang="pt-BR" altLang="pt-BR" dirty="0">
                <a:latin typeface="+mn-lt"/>
              </a:rPr>
              <a:t>Serão considerados desastres de pequena e média intensidade ocorrências que caracterizam </a:t>
            </a:r>
            <a:r>
              <a:rPr lang="pt-BR" altLang="pt-BR" dirty="0">
                <a:solidFill>
                  <a:srgbClr val="990099"/>
                </a:solidFill>
                <a:latin typeface="+mn-lt"/>
              </a:rPr>
              <a:t>situação de emergência</a:t>
            </a:r>
            <a:r>
              <a:rPr lang="pt-BR" altLang="pt-BR" dirty="0">
                <a:latin typeface="+mn-lt"/>
              </a:rPr>
              <a:t>, ou seja, quando há danos humanos e/ou prejuízos econômicos superáveis pelos próprios entes.</a:t>
            </a:r>
          </a:p>
          <a:p>
            <a:pPr marL="187325" algn="just"/>
            <a:endParaRPr lang="pt-BR" altLang="pt-BR" dirty="0">
              <a:latin typeface="+mn-lt"/>
            </a:endParaRPr>
          </a:p>
          <a:p>
            <a:pPr marL="187325" algn="just"/>
            <a:r>
              <a:rPr lang="pt-BR" altLang="pt-BR" dirty="0">
                <a:latin typeface="+mn-lt"/>
              </a:rPr>
              <a:t>Já desastres de grande intensidade, quando o restabelecimento da normalidade depende da mobilização das três esferas de atuação do Sistema Nacional de Proteção e Defesa Civil, serão classificados automaticamente como </a:t>
            </a:r>
            <a:r>
              <a:rPr lang="pt-BR" altLang="pt-BR" dirty="0">
                <a:solidFill>
                  <a:srgbClr val="990099"/>
                </a:solidFill>
                <a:latin typeface="+mn-lt"/>
              </a:rPr>
              <a:t>calamidade pública</a:t>
            </a:r>
            <a:r>
              <a:rPr lang="pt-BR" altLang="pt-BR" dirty="0">
                <a:latin typeface="+mn-lt"/>
              </a:rPr>
              <a:t>.</a:t>
            </a:r>
          </a:p>
          <a:p>
            <a:endParaRPr lang="pt-BR" altLang="pt-BR" sz="2000" dirty="0">
              <a:latin typeface="+mn-lt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28207"/>
            <a:ext cx="360039" cy="34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51326" y="6007359"/>
            <a:ext cx="179501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Acesse a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IN nº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2/2016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8" y="5842355"/>
            <a:ext cx="360040" cy="37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0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50" y="1247775"/>
            <a:ext cx="7442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pt-BR" sz="2800" b="1" dirty="0">
                <a:solidFill>
                  <a:srgbClr val="7030A0"/>
                </a:solidFill>
              </a:rPr>
              <a:t>Inventário/registro de eventos, eventos adversos, acidentes e desastres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t="18723" r="39722" b="56474"/>
          <a:stretch>
            <a:fillRect/>
          </a:stretch>
        </p:blipFill>
        <p:spPr bwMode="auto">
          <a:xfrm>
            <a:off x="457993" y="2564904"/>
            <a:ext cx="8228013" cy="3327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6152"/>
            <a:ext cx="9234736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252536" y="5517232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COMPONENTES</a:t>
            </a: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065568" y="260648"/>
            <a:ext cx="27414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>
              <a:defRPr/>
            </a:pPr>
            <a:r>
              <a:rPr lang="pt-BR" sz="6000" b="1" dirty="0" smtClean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Risco</a:t>
            </a:r>
            <a:endParaRPr lang="pt-BR" sz="7000" b="1" dirty="0">
              <a:solidFill>
                <a:srgbClr val="8B2D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-62619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50" y="1321604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SUSCETIBILIDADE</a:t>
            </a:r>
          </a:p>
        </p:txBody>
      </p:sp>
      <p:sp>
        <p:nvSpPr>
          <p:cNvPr id="10" name="CaixaDeTexto 2"/>
          <p:cNvSpPr txBox="1">
            <a:spLocks noChangeArrowheads="1"/>
          </p:cNvSpPr>
          <p:nvPr/>
        </p:nvSpPr>
        <p:spPr bwMode="auto">
          <a:xfrm>
            <a:off x="242888" y="1982788"/>
            <a:ext cx="85439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98438" algn="just">
              <a:buFont typeface="Arial" charset="0"/>
              <a:buChar char="•"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Suscetibilidade:</a:t>
            </a:r>
            <a:r>
              <a:rPr lang="pt-BR" altLang="pt-BR" sz="2000" dirty="0">
                <a:latin typeface="+mn-lt"/>
              </a:rPr>
              <a:t> maior ou menor predisposição de ocorrência de um determinado processo em uma área específica, sem considerar os possíveis danos e seu período de recorrência (probabilidade).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63095" r="38281" b="18452"/>
          <a:stretch>
            <a:fillRect/>
          </a:stretch>
        </p:blipFill>
        <p:spPr bwMode="auto">
          <a:xfrm>
            <a:off x="1443383" y="3232150"/>
            <a:ext cx="6305550" cy="1798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795219" y="5462595"/>
            <a:ext cx="590465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2563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Quanto mais próximo das margens do rio, maior será a suscetibilidade da área à inundação. Já nos locais onde o relevo é mais acentuado a suscetibilidade é menor. 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412776"/>
            <a:ext cx="360039" cy="34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4762EB0-C3E4-4B13-B8A2-B26ED739DD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1202" y="5365755"/>
            <a:ext cx="385942" cy="360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980728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0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50" y="1393612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AMEAÇA</a:t>
            </a:r>
          </a:p>
        </p:txBody>
      </p:sp>
      <p:sp>
        <p:nvSpPr>
          <p:cNvPr id="10" name="CaixaDeTexto 2"/>
          <p:cNvSpPr txBox="1">
            <a:spLocks noChangeArrowheads="1"/>
          </p:cNvSpPr>
          <p:nvPr/>
        </p:nvSpPr>
        <p:spPr bwMode="auto">
          <a:xfrm>
            <a:off x="404813" y="2147952"/>
            <a:ext cx="83820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98438" algn="just">
              <a:buFont typeface="Arial" charset="0"/>
              <a:buChar char="•"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Ameaça: </a:t>
            </a:r>
            <a:r>
              <a:rPr lang="pt-BR" altLang="pt-BR" sz="2000" dirty="0">
                <a:latin typeface="+mn-lt"/>
              </a:rPr>
              <a:t>possibilita a ocorrência de eventos adversos, com capacidade de causar danos e prejuízos. Na avaliação da ameaça não é avaliada a probabilidade temporal de ocorrência do processo. </a:t>
            </a:r>
          </a:p>
          <a:p>
            <a:pPr indent="-198438" algn="just">
              <a:buFont typeface="Arial" charset="0"/>
              <a:buChar char="•"/>
            </a:pPr>
            <a:endParaRPr lang="pt-BR" altLang="pt-BR" sz="1000" dirty="0">
              <a:latin typeface="+mn-lt"/>
            </a:endParaRPr>
          </a:p>
          <a:p>
            <a:pPr indent="-198438" algn="just">
              <a:buFont typeface="Arial" charset="0"/>
              <a:buChar char="•"/>
            </a:pPr>
            <a:r>
              <a:rPr lang="pt-BR" altLang="pt-BR" sz="2000" dirty="0">
                <a:latin typeface="+mn-lt"/>
              </a:rPr>
              <a:t>As ameaças podem ter diferentes origens, tais como: natural, biológica, geológica, </a:t>
            </a:r>
            <a:r>
              <a:rPr lang="pt-BR" altLang="pt-BR" sz="2000" dirty="0" err="1">
                <a:latin typeface="+mn-lt"/>
              </a:rPr>
              <a:t>hidrometeorológica</a:t>
            </a:r>
            <a:r>
              <a:rPr lang="pt-BR" altLang="pt-BR" sz="2000" dirty="0">
                <a:latin typeface="+mn-lt"/>
              </a:rPr>
              <a:t> e tecnológica.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213098" y="4563705"/>
            <a:ext cx="7175326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69863"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EXEMPLOS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AMEAÇAS: </a:t>
            </a:r>
          </a:p>
          <a:p>
            <a:pPr indent="169863" algn="just"/>
            <a:endParaRPr lang="pt-BR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a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existência de blocos instáveis junto a residências; </a:t>
            </a:r>
          </a:p>
          <a:p>
            <a:pPr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áreas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extravasamento de rios ocupadas; </a:t>
            </a:r>
          </a:p>
          <a:p>
            <a:pPr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a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ocupação de um edifício com materiais de baixa resistência ao fogo e com instalações elétricas precárias; </a:t>
            </a:r>
          </a:p>
          <a:p>
            <a:pPr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a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presença de taludes com possibilidade de deslizamentos junto a uma escola.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360039" cy="34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9030200-AE85-4BB1-8322-C8B273B562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5" y="4437112"/>
            <a:ext cx="392926" cy="3665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cep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0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49" y="1321604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PERIGO</a:t>
            </a:r>
          </a:p>
        </p:txBody>
      </p:sp>
      <p:sp>
        <p:nvSpPr>
          <p:cNvPr id="10" name="CaixaDeTexto 2"/>
          <p:cNvSpPr txBox="1">
            <a:spLocks noChangeArrowheads="1"/>
          </p:cNvSpPr>
          <p:nvPr/>
        </p:nvSpPr>
        <p:spPr bwMode="auto">
          <a:xfrm>
            <a:off x="912076" y="2145050"/>
            <a:ext cx="720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98438" algn="just">
              <a:buFont typeface="Arial" charset="0"/>
              <a:buChar char="•"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Perigo:</a:t>
            </a:r>
            <a:r>
              <a:rPr lang="pt-BR" altLang="pt-BR" sz="2000" dirty="0">
                <a:latin typeface="+mn-lt"/>
              </a:rPr>
              <a:t> incorpora a probabilidade quantitativa ou qualitativa de que os eventos adversos ocorram.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43768" y="3028950"/>
            <a:ext cx="7116763" cy="400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/>
              <a:t>PERIGO = Suscetibilidade (ameaças) x Probabilidade Temporal (TR)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43768" y="4288355"/>
            <a:ext cx="711676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2563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Considerando a ameaça descrita anteriormente (a existência de blocos instáveis junto a residências), o seu perigo pode ser indicado como uma probabilidade média de que um bloco com dimensões métricas atinja uma residência, causando danos. Em alguns casos, é possível indicar essa probabilidade de maneira quantitativa, como por exemplo, uma frequência de 0,05% por ano (por observações ao longo dos anos). 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95519"/>
            <a:ext cx="392197" cy="3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98DC05F-2071-486D-94AF-8B8ED4976B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4144330"/>
            <a:ext cx="391034" cy="364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cep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967888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-62619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50" y="1196752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VULNERABILIDADE</a:t>
            </a: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299664" y="1988840"/>
            <a:ext cx="83264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98438" algn="just">
              <a:buFont typeface="Arial" charset="0"/>
              <a:buChar char="•"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Vulnerabilidade: </a:t>
            </a:r>
            <a:r>
              <a:rPr lang="pt-BR" altLang="pt-BR" sz="2000" dirty="0">
                <a:latin typeface="+mn-lt"/>
              </a:rPr>
              <a:t>está associado à condição dos elementos sob ameaça ou em perigo (indivíduos, comunidades ou cenários expostos) e pode ser avaliado através do grau esperado de danos e prejuízos no caso do evento acontecer.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887" b="60352" l="12578" r="58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33450" r="40781" b="38672"/>
          <a:stretch>
            <a:fillRect/>
          </a:stretch>
        </p:blipFill>
        <p:spPr bwMode="auto">
          <a:xfrm>
            <a:off x="1820084" y="3501008"/>
            <a:ext cx="5511800" cy="256222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78" y="1268760"/>
            <a:ext cx="37616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059832" y="609329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CEPED/RS, 2014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2162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50" y="1196752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VULNERABILIDADE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50" b="40137" l="11016" r="59453">
                        <a14:foregroundMark x1="19297" y1="27441" x2="19297" y2="27441"/>
                        <a14:foregroundMark x1="26250" y1="23340" x2="26250" y2="23340"/>
                        <a14:foregroundMark x1="31484" y1="38477" x2="31484" y2="38477"/>
                        <a14:foregroundMark x1="39453" y1="38770" x2="39453" y2="38770"/>
                        <a14:foregroundMark x1="49531" y1="38281" x2="49531" y2="38281"/>
                        <a14:foregroundMark x1="48281" y1="37891" x2="48281" y2="37891"/>
                        <a14:foregroundMark x1="26953" y1="27637" x2="26953" y2="27637"/>
                        <a14:foregroundMark x1="24141" y1="37598" x2="24141" y2="37598"/>
                        <a14:foregroundMark x1="21797" y1="37695" x2="21797" y2="37695"/>
                        <a14:foregroundMark x1="42734" y1="38965" x2="42734" y2="38965"/>
                        <a14:foregroundMark x1="25078" y1="38965" x2="25078" y2="38965"/>
                        <a14:foregroundMark x1="22266" y1="38770" x2="22266" y2="38770"/>
                        <a14:foregroundMark x1="21250" y1="38770" x2="21250" y2="38770"/>
                        <a14:foregroundMark x1="21406" y1="38770" x2="21406" y2="38770"/>
                        <a14:foregroundMark x1="21406" y1="38770" x2="21406" y2="38770"/>
                        <a14:foregroundMark x1="21406" y1="38770" x2="21406" y2="38770"/>
                        <a14:foregroundMark x1="21953" y1="38281" x2="21953" y2="38281"/>
                        <a14:foregroundMark x1="21953" y1="38086" x2="21953" y2="38086"/>
                        <a14:foregroundMark x1="22813" y1="38086" x2="22813" y2="38086"/>
                        <a14:foregroundMark x1="17422" y1="29199" x2="17422" y2="29199"/>
                        <a14:foregroundMark x1="23359" y1="38574" x2="23359" y2="38574"/>
                        <a14:foregroundMark x1="51094" y1="37891" x2="51094" y2="37891"/>
                        <a14:foregroundMark x1="47266" y1="38574" x2="47266" y2="38574"/>
                        <a14:foregroundMark x1="47969" y1="38574" x2="47969" y2="38574"/>
                        <a14:foregroundMark x1="27266" y1="29590" x2="27266" y2="29590"/>
                        <a14:foregroundMark x1="50234" y1="38770" x2="50234" y2="38770"/>
                        <a14:foregroundMark x1="51250" y1="38770" x2="51250" y2="38770"/>
                        <a14:foregroundMark x1="49844" y1="37598" x2="49844" y2="37598"/>
                        <a14:foregroundMark x1="50547" y1="37402" x2="50547" y2="37402"/>
                        <a14:foregroundMark x1="48516" y1="37207" x2="48516" y2="37207"/>
                        <a14:foregroundMark x1="51953" y1="38281" x2="51953" y2="38281"/>
                        <a14:foregroundMark x1="25391" y1="37891" x2="25703" y2="37891"/>
                        <a14:foregroundMark x1="23984" y1="38574" x2="23984" y2="38574"/>
                        <a14:foregroundMark x1="25703" y1="38770" x2="25703" y2="38770"/>
                        <a14:foregroundMark x1="25781" y1="37012" x2="25781" y2="37012"/>
                        <a14:foregroundMark x1="23125" y1="37402" x2="23125" y2="37402"/>
                        <a14:backgroundMark x1="24688" y1="36426" x2="24688" y2="36426"/>
                        <a14:backgroundMark x1="49688" y1="36816" x2="49688" y2="36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18535" r="39531" b="59375"/>
          <a:stretch>
            <a:fillRect/>
          </a:stretch>
        </p:blipFill>
        <p:spPr bwMode="auto">
          <a:xfrm>
            <a:off x="1074563" y="1844824"/>
            <a:ext cx="6881813" cy="2447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1" name="Retângulo 10"/>
          <p:cNvSpPr/>
          <p:nvPr/>
        </p:nvSpPr>
        <p:spPr>
          <a:xfrm>
            <a:off x="1303772" y="5086925"/>
            <a:ext cx="6471821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77800" algn="just"/>
            <a:r>
              <a:rPr lang="pt-BR" alt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Analisando apenas a vulnerabilidade física da edificação, no caso de um  forte vendaval, a construção da imagem da esquerda terá uma vulnerabilidade menor a danos ou prejuízos do que a edificação da imagem da direita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2D5DE96-985D-4149-BF7E-6FFEAA6BDA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3463" y="4924887"/>
            <a:ext cx="403396" cy="376322"/>
          </a:xfrm>
          <a:prstGeom prst="rect">
            <a:avLst/>
          </a:prstGeom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3651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7" descr="cep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6588224" y="430412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CEPED/RS, 2014</a:t>
            </a:r>
            <a:endParaRPr lang="pt-BR" sz="1200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02" y="1268760"/>
            <a:ext cx="453130" cy="43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3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980728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36512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872331" y="1249596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EXPOSIÇÃO</a:t>
            </a:r>
          </a:p>
        </p:txBody>
      </p:sp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304800" y="1920314"/>
            <a:ext cx="84645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198438" algn="just">
              <a:buFont typeface="Arial" panose="020B0604020202020204" pitchFamily="34" charset="0"/>
              <a:buChar char="•"/>
              <a:defRPr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Exposição: </a:t>
            </a:r>
            <a:r>
              <a:rPr lang="pt-BR" altLang="pt-BR" sz="2000" dirty="0">
                <a:latin typeface="+mn-lt"/>
              </a:rPr>
              <a:t>indica quanto uma cidade, comunidade ou sistema, localizado em uma área suscetível a um determinado perigo, estará sujeita a sofrer com um evento adverso quando este ocorrer.</a:t>
            </a:r>
          </a:p>
          <a:p>
            <a:pPr>
              <a:defRPr/>
            </a:pPr>
            <a:endParaRPr lang="pt-BR" altLang="pt-BR" dirty="0"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3071341"/>
            <a:ext cx="6229350" cy="2301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647360" y="6024994"/>
            <a:ext cx="337392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marL="176213" indent="185738" algn="just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indent="177800"/>
            <a:r>
              <a:rPr lang="pt-BR" altLang="pt-BR" sz="1200" dirty="0"/>
              <a:t>Exposição à inundação, diretamente ligada com a posição geográfica dos elementos em risco.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69" y="1295521"/>
            <a:ext cx="423435" cy="4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D7F9269-323E-47A6-8C18-AFF4E800D0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5877272"/>
            <a:ext cx="395840" cy="378554"/>
          </a:xfrm>
          <a:prstGeom prst="rect">
            <a:avLst/>
          </a:prstGeom>
        </p:spPr>
      </p:pic>
      <p:pic>
        <p:nvPicPr>
          <p:cNvPr id="17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6660232" y="5399638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CEPED/RS, 2014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5864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0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50" y="1393612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DANOS e PREJUÍZOS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60363" y="2228850"/>
            <a:ext cx="8408987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4625" indent="-1746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990099"/>
                </a:solidFill>
              </a:rPr>
              <a:t>Dano:</a:t>
            </a:r>
            <a:r>
              <a:rPr lang="pt-BR" sz="2000" dirty="0">
                <a:solidFill>
                  <a:prstClr val="black"/>
                </a:solidFill>
              </a:rPr>
              <a:t> resultado das perdas humanas, materiais ou ambientais infligidas às pessoas, comunidades, instituições, instalações e aos ecossistemas, como consequência de um desastre. </a:t>
            </a:r>
            <a:endParaRPr lang="en-US" sz="2000" dirty="0">
              <a:solidFill>
                <a:prstClr val="black"/>
              </a:solidFill>
            </a:endParaRPr>
          </a:p>
          <a:p>
            <a:pPr marL="174625" indent="-174625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174625" indent="-174625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990099"/>
                </a:solidFill>
              </a:rPr>
              <a:t>Prejuízo:</a:t>
            </a:r>
            <a:r>
              <a:rPr lang="pt-BR" sz="2000" dirty="0">
                <a:solidFill>
                  <a:prstClr val="black"/>
                </a:solidFill>
              </a:rPr>
              <a:t> medida de perda relacionada com o valor econômico, social e patrimonial de um determinado bem em circunstâncias de desastre. 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07942"/>
            <a:ext cx="351967" cy="33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2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3613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897838" y="2743505"/>
            <a:ext cx="71305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Compreender </a:t>
            </a:r>
            <a:r>
              <a:rPr lang="pt-BR" sz="2000" dirty="0"/>
              <a:t>os principais CONCEITOS associados ao risco e aos </a:t>
            </a:r>
            <a:r>
              <a:rPr lang="pt-BR" sz="2000" dirty="0" smtClean="0"/>
              <a:t>desastres;</a:t>
            </a:r>
          </a:p>
          <a:p>
            <a:pPr marL="5302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Entender o panorama dos principais desastres no Brasil;</a:t>
            </a:r>
          </a:p>
          <a:p>
            <a:pPr marL="53022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Aprender a identificar e a aplicar os conceitos estudados. </a:t>
            </a:r>
            <a:endParaRPr lang="pt-BR" sz="2000" dirty="0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163351" y="1907540"/>
            <a:ext cx="355266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Ao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desta aula você será capaz de: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38" y="1681794"/>
            <a:ext cx="483236" cy="45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5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0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62000" y="1321604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RISCO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258" b="54492" l="20703" r="52344">
                        <a14:foregroundMark x1="34688" y1="46582" x2="34688" y2="46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37" t="39844" r="47969" b="46680"/>
          <a:stretch>
            <a:fillRect/>
          </a:stretch>
        </p:blipFill>
        <p:spPr bwMode="auto">
          <a:xfrm>
            <a:off x="1633537" y="2280405"/>
            <a:ext cx="5699125" cy="197643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62016" r="41786" b="34393"/>
          <a:stretch>
            <a:fillRect/>
          </a:stretch>
        </p:blipFill>
        <p:spPr bwMode="auto">
          <a:xfrm>
            <a:off x="1259631" y="4619625"/>
            <a:ext cx="6768753" cy="425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7"/>
          <p:cNvSpPr>
            <a:spLocks noChangeArrowheads="1"/>
          </p:cNvSpPr>
          <p:nvPr/>
        </p:nvSpPr>
        <p:spPr bwMode="auto">
          <a:xfrm>
            <a:off x="1475656" y="5229200"/>
            <a:ext cx="626469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1588" algn="just"/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Sendo que: CONSEQUÊNCIA = Vulnerabilidade x Valor dos elementos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20" y="1412776"/>
            <a:ext cx="392517" cy="37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660232" y="5733256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CEPED/RS, 2014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2162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27784" y="476670"/>
            <a:ext cx="63367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6000" b="1" dirty="0" smtClean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RESUMINDO</a:t>
            </a:r>
            <a:r>
              <a:rPr lang="pt-BR" sz="5000" b="1" dirty="0" smtClean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...</a:t>
            </a:r>
            <a:endParaRPr lang="pt-BR" sz="5000" b="1" dirty="0">
              <a:solidFill>
                <a:srgbClr val="8B2D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75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0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3"/>
          <p:cNvSpPr txBox="1">
            <a:spLocks noChangeArrowheads="1"/>
          </p:cNvSpPr>
          <p:nvPr/>
        </p:nvSpPr>
        <p:spPr bwMode="auto">
          <a:xfrm>
            <a:off x="398463" y="1628800"/>
            <a:ext cx="829945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539750" algn="just"/>
            <a:r>
              <a:rPr lang="pt-BR" altLang="pt-BR" sz="2100" b="1" dirty="0" smtClean="0">
                <a:ln w="1905"/>
                <a:solidFill>
                  <a:schemeClr val="accent4"/>
                </a:solidFill>
                <a:latin typeface="+mn-lt"/>
              </a:rPr>
              <a:t>Ao </a:t>
            </a:r>
            <a:r>
              <a:rPr lang="pt-BR" altLang="pt-BR" sz="2100" b="1" dirty="0">
                <a:ln w="1905"/>
                <a:solidFill>
                  <a:schemeClr val="accent4"/>
                </a:solidFill>
                <a:latin typeface="+mn-lt"/>
              </a:rPr>
              <a:t>olharmos para uma “situação de risco”, deve-se, em primeiro lugar, identificar qual é o perigo (ou seja, qual é a probabilidade de que ameaças ocorram?), que processos naturais ou da ação humana o estão produzindo e em que condições a sua evolução poderá produzir um desastre. Após chegar a este ponto, devem-se avaliar as consequências que o evento adverso causará aos elementos expostos, conforme sua vulnerabilidade e valor (de estruturas e serviços ou número de vidas). </a:t>
            </a:r>
            <a:endParaRPr lang="pt-BR" altLang="pt-BR" sz="2100" b="1" dirty="0">
              <a:ln w="1905"/>
              <a:solidFill>
                <a:schemeClr val="accent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4" name="Retângulo 10"/>
          <p:cNvSpPr>
            <a:spLocks noChangeArrowheads="1"/>
          </p:cNvSpPr>
          <p:nvPr/>
        </p:nvSpPr>
        <p:spPr bwMode="auto">
          <a:xfrm>
            <a:off x="722635" y="4293096"/>
            <a:ext cx="780980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98438" algn="just">
              <a:buFont typeface="Arial" charset="0"/>
              <a:buChar char="•"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Quantitativo: </a:t>
            </a:r>
            <a:r>
              <a:rPr lang="pt-BR" altLang="pt-BR" sz="2000" dirty="0">
                <a:latin typeface="+mn-lt"/>
              </a:rPr>
              <a:t>probabilidade anual de ocorrência de um evento adverso (em %) vezes o valor provável (R$) dos danos e prejuízos esperados.</a:t>
            </a:r>
          </a:p>
          <a:p>
            <a:pPr indent="-198438" algn="just">
              <a:buFont typeface="Arial" charset="0"/>
              <a:buChar char="•"/>
            </a:pPr>
            <a:endParaRPr lang="pt-BR" altLang="pt-BR" sz="500" dirty="0" smtClean="0">
              <a:latin typeface="+mn-lt"/>
            </a:endParaRPr>
          </a:p>
          <a:p>
            <a:pPr indent="-198438" algn="just">
              <a:buFont typeface="Arial" charset="0"/>
              <a:buChar char="•"/>
            </a:pPr>
            <a:endParaRPr lang="pt-BR" altLang="pt-BR" sz="500" dirty="0">
              <a:latin typeface="+mn-lt"/>
            </a:endParaRPr>
          </a:p>
          <a:p>
            <a:pPr indent="-198438" algn="just">
              <a:buFont typeface="Arial" charset="0"/>
              <a:buChar char="•"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Qualitativo: </a:t>
            </a:r>
            <a:r>
              <a:rPr lang="pt-BR" altLang="pt-BR" sz="2000" dirty="0">
                <a:latin typeface="+mn-lt"/>
              </a:rPr>
              <a:t>probabilidade muito alta de um evento extremo ocorrer anualmente com prejuízos elevados à população. 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2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23528" y="1455167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8B2D77"/>
                </a:solidFill>
              </a:rPr>
              <a:t>GESTÃO DE DESASTRES / RISCOS e PERCEPÇÃO DE RISCOS</a:t>
            </a: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590877" y="2492896"/>
            <a:ext cx="81883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98438" algn="just">
              <a:buFont typeface="Arial" charset="0"/>
              <a:buChar char="•"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Gestão de desastres: </a:t>
            </a:r>
            <a:r>
              <a:rPr lang="pt-BR" altLang="pt-BR" sz="2000" dirty="0">
                <a:latin typeface="+mn-lt"/>
              </a:rPr>
              <a:t>contempla a organização e gestão de recursos e responsabilidades para o manejo de emergências quando o desastre se concretiza. </a:t>
            </a:r>
          </a:p>
          <a:p>
            <a:pPr indent="-198438" algn="just">
              <a:buFont typeface="Arial" charset="0"/>
              <a:buChar char="•"/>
            </a:pPr>
            <a:endParaRPr lang="pt-BR" altLang="pt-BR" sz="2000" dirty="0">
              <a:latin typeface="+mn-lt"/>
            </a:endParaRPr>
          </a:p>
          <a:p>
            <a:pPr indent="-198438" algn="just">
              <a:buFont typeface="Arial" charset="0"/>
              <a:buChar char="•"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Gestão de riscos: </a:t>
            </a:r>
            <a:r>
              <a:rPr lang="pt-BR" altLang="pt-BR" sz="2000" dirty="0">
                <a:latin typeface="+mn-lt"/>
              </a:rPr>
              <a:t>consiste na adoção de medidas para reduzir os danos e prejuízos ocasionados por desastres, antes que estes ocorram.</a:t>
            </a:r>
          </a:p>
          <a:p>
            <a:pPr indent="-198438" algn="just">
              <a:buFont typeface="Arial" charset="0"/>
              <a:buChar char="•"/>
            </a:pPr>
            <a:endParaRPr lang="pt-BR" altLang="pt-BR" sz="2000" dirty="0">
              <a:latin typeface="+mn-lt"/>
            </a:endParaRPr>
          </a:p>
          <a:p>
            <a:pPr indent="-198438" algn="just">
              <a:buFont typeface="Arial" charset="0"/>
              <a:buChar char="•"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Percepção de riscos: </a:t>
            </a:r>
            <a:r>
              <a:rPr lang="pt-BR" altLang="pt-BR" sz="2000" dirty="0">
                <a:latin typeface="+mn-lt"/>
              </a:rPr>
              <a:t>é a maneira pela qual as pessoas avaliam as consequências de um determinado evento baseadas na sua capacidade de interpretação da situação e seu perigo.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6" y="1503301"/>
            <a:ext cx="356816" cy="34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9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723" b="70898" l="19922" r="85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41335" r="15313" b="29407"/>
          <a:stretch/>
        </p:blipFill>
        <p:spPr bwMode="auto">
          <a:xfrm>
            <a:off x="395536" y="2204863"/>
            <a:ext cx="8357214" cy="305347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7487561" y="544522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CEPED/RS, 2014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825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24986" y="641221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CEPED/RS, 2014</a:t>
            </a:r>
            <a:endParaRPr lang="pt-BR" sz="1200" dirty="0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586" b="69434" l="34375" r="75078">
                        <a14:foregroundMark x1="42891" y1="49512" x2="42891" y2="49512"/>
                        <a14:foregroundMark x1="55078" y1="66211" x2="55078" y2="66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25332" r="19609" b="28701"/>
          <a:stretch/>
        </p:blipFill>
        <p:spPr bwMode="auto">
          <a:xfrm>
            <a:off x="1402989" y="1628800"/>
            <a:ext cx="6229351" cy="448350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CaixaDeTexto 2"/>
          <p:cNvSpPr txBox="1"/>
          <p:nvPr/>
        </p:nvSpPr>
        <p:spPr>
          <a:xfrm>
            <a:off x="3449332" y="2708920"/>
            <a:ext cx="1986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Ciclo contínuo da gestão de risco e gerenciamento de desastres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89740" y="6002112"/>
            <a:ext cx="709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Reduzir os impactos negativos dos desastres e sua </a:t>
            </a:r>
            <a:r>
              <a:rPr lang="pt-BR" dirty="0" err="1" smtClean="0"/>
              <a:t>ocôrrência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25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627784" y="476670"/>
            <a:ext cx="63367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5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Por fim...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1520" y="5085184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RESILIÊNCIA</a:t>
            </a: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75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C98D0EF-B27E-4107-B4F5-F42ECF9BA394}"/>
              </a:ext>
            </a:extLst>
          </p:cNvPr>
          <p:cNvSpPr/>
          <p:nvPr/>
        </p:nvSpPr>
        <p:spPr>
          <a:xfrm>
            <a:off x="3194154" y="1362834"/>
            <a:ext cx="21125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>
                <a:solidFill>
                  <a:srgbClr val="8B2D77"/>
                </a:solidFill>
              </a:rPr>
              <a:t>RESILIÊNCIA</a:t>
            </a: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446856" y="2204864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168275" algn="just">
              <a:buFont typeface="Arial" charset="0"/>
              <a:buChar char="•"/>
            </a:pPr>
            <a:r>
              <a:rPr lang="pt-BR" altLang="pt-BR" sz="2000" dirty="0">
                <a:solidFill>
                  <a:srgbClr val="990099"/>
                </a:solidFill>
                <a:latin typeface="+mn-lt"/>
              </a:rPr>
              <a:t>Resiliência: </a:t>
            </a:r>
            <a:r>
              <a:rPr lang="pt-BR" altLang="pt-BR" sz="2000" dirty="0">
                <a:latin typeface="+mn-lt"/>
              </a:rPr>
              <a:t>é a capacidade de uma cidade, comunidade ou sistema de suportar, adaptar-se ou se recuperar rapidamente de um desastre, mantendo ou retomando suas funções. </a:t>
            </a:r>
            <a:endParaRPr lang="pt-BR" altLang="pt-BR" dirty="0"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88" b="52866" l="16036" r="490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37141" r="46785" b="45387"/>
          <a:stretch>
            <a:fillRect/>
          </a:stretch>
        </p:blipFill>
        <p:spPr bwMode="auto">
          <a:xfrm>
            <a:off x="856878" y="3496146"/>
            <a:ext cx="767556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60216"/>
            <a:ext cx="405054" cy="38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300192" y="35730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7030A0"/>
                </a:solidFill>
              </a:rPr>
              <a:t>MAIOR RESILIÊNCIA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7544" y="53732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7030A0"/>
                </a:solidFill>
              </a:rPr>
              <a:t>MENOR RESILIÊNCIA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60232" y="5757937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CEPED/RS, 2014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1951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BC98D0EF-B27E-4107-B4F5-F42ECF9BA394}"/>
              </a:ext>
            </a:extLst>
          </p:cNvPr>
          <p:cNvSpPr/>
          <p:nvPr/>
        </p:nvSpPr>
        <p:spPr>
          <a:xfrm>
            <a:off x="2517940" y="1290826"/>
            <a:ext cx="39262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>
                <a:solidFill>
                  <a:srgbClr val="8B2D77"/>
                </a:solidFill>
              </a:rPr>
              <a:t>RESILIÊNCIA - exemplos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15129" r="42143" b="41335"/>
          <a:stretch>
            <a:fillRect/>
          </a:stretch>
        </p:blipFill>
        <p:spPr bwMode="auto">
          <a:xfrm>
            <a:off x="1640052" y="1929380"/>
            <a:ext cx="6151927" cy="4307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547054" y="5957319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CEPED/RS, 2014</a:t>
            </a:r>
            <a:endParaRPr lang="pt-BR" sz="1100" dirty="0"/>
          </a:p>
        </p:txBody>
      </p:sp>
      <p:sp>
        <p:nvSpPr>
          <p:cNvPr id="15" name="Retângulo 14"/>
          <p:cNvSpPr/>
          <p:nvPr/>
        </p:nvSpPr>
        <p:spPr>
          <a:xfrm>
            <a:off x="5692845" y="6404715"/>
            <a:ext cx="298924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136491"/>
            <a:ext cx="509689" cy="46086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38506" r="42738" b="16258"/>
          <a:stretch>
            <a:fillRect/>
          </a:stretch>
        </p:blipFill>
        <p:spPr bwMode="auto">
          <a:xfrm>
            <a:off x="1585714" y="1340768"/>
            <a:ext cx="6260604" cy="46207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516216" y="5589240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CEPED/RS, 2014</a:t>
            </a:r>
            <a:endParaRPr lang="pt-BR" sz="1100" dirty="0"/>
          </a:p>
        </p:txBody>
      </p:sp>
      <p:sp>
        <p:nvSpPr>
          <p:cNvPr id="16" name="Retângulo 15"/>
          <p:cNvSpPr/>
          <p:nvPr/>
        </p:nvSpPr>
        <p:spPr>
          <a:xfrm>
            <a:off x="535740" y="6388591"/>
            <a:ext cx="418027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Continuamos a discussão no nosso primeiro fórum! Acesse!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986" y1="26050" x2="28986" y2="26050"/>
                        <a14:foregroundMark x1="22464" y1="44538" x2="22464" y2="44538"/>
                        <a14:foregroundMark x1="22464" y1="51261" x2="22464" y2="51261"/>
                        <a14:foregroundMark x1="33333" y1="56303" x2="33333" y2="56303"/>
                        <a14:foregroundMark x1="35507" y1="46218" x2="35507" y2="46218"/>
                        <a14:foregroundMark x1="50000" y1="34454" x2="50000" y2="34454"/>
                        <a14:foregroundMark x1="41304" y1="26891" x2="41304" y2="26891"/>
                        <a14:foregroundMark x1="56522" y1="21008" x2="56522" y2="21008"/>
                        <a14:foregroundMark x1="66667" y1="27731" x2="66667" y2="27731"/>
                        <a14:foregroundMark x1="74638" y1="28571" x2="74638" y2="28571"/>
                        <a14:foregroundMark x1="71014" y1="36975" x2="71014" y2="36975"/>
                        <a14:foregroundMark x1="78261" y1="47059" x2="78261" y2="47059"/>
                        <a14:foregroundMark x1="78986" y1="57143" x2="78986" y2="57143"/>
                        <a14:foregroundMark x1="75362" y1="61345" x2="75362" y2="61345"/>
                        <a14:foregroundMark x1="67391" y1="62185" x2="66667" y2="62185"/>
                        <a14:foregroundMark x1="62319" y1="61345" x2="62319" y2="61345"/>
                        <a14:foregroundMark x1="48551" y1="55462" x2="48551" y2="55462"/>
                        <a14:foregroundMark x1="52174" y1="45378" x2="52174" y2="45378"/>
                        <a14:foregroundMark x1="44203" y1="51261" x2="44203" y2="51261"/>
                        <a14:foregroundMark x1="48551" y1="51261" x2="48551" y2="51261"/>
                        <a14:foregroundMark x1="54348" y1="51261" x2="54348" y2="51261"/>
                        <a14:foregroundMark x1="36232" y1="67227" x2="36232" y2="67227"/>
                        <a14:foregroundMark x1="44928" y1="80672" x2="44928" y2="80672"/>
                        <a14:foregroundMark x1="39130" y1="77311" x2="39130" y2="77311"/>
                        <a14:foregroundMark x1="34783" y1="76471" x2="34783" y2="76471"/>
                        <a14:foregroundMark x1="28986" y1="76471" x2="28986" y2="76471"/>
                        <a14:foregroundMark x1="46377" y1="76471" x2="46377" y2="76471"/>
                        <a14:foregroundMark x1="50000" y1="73109" x2="50000" y2="73109"/>
                        <a14:foregroundMark x1="52899" y1="78151" x2="52899" y2="78151"/>
                        <a14:foregroundMark x1="57971" y1="77311" x2="57971" y2="77311"/>
                        <a14:foregroundMark x1="79710" y1="63025" x2="79710" y2="63025"/>
                        <a14:foregroundMark x1="73913" y1="57143" x2="73913" y2="57143"/>
                        <a14:foregroundMark x1="72464" y1="46218" x2="72464" y2="46218"/>
                        <a14:foregroundMark x1="65217" y1="37815" x2="65217" y2="37815"/>
                        <a14:foregroundMark x1="59420" y1="28571" x2="59420" y2="28571"/>
                        <a14:foregroundMark x1="26812" y1="32773" x2="26812" y2="32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96" y="6234608"/>
            <a:ext cx="420688" cy="3627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7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90736" y="6152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1246" y="260648"/>
            <a:ext cx="8627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6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Desastres </a:t>
            </a:r>
            <a:endParaRPr lang="pt-BR" sz="7000" b="1" dirty="0">
              <a:solidFill>
                <a:srgbClr val="8B2D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5221649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PANORAMA</a:t>
            </a: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BA56BF7-2CC7-408C-AE14-E81F407787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6976" t="24788" r="27893" b="219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F312FE8-9E92-4519-9A8D-5D4A63A591E3}"/>
              </a:ext>
            </a:extLst>
          </p:cNvPr>
          <p:cNvGrpSpPr/>
          <p:nvPr/>
        </p:nvGrpSpPr>
        <p:grpSpPr>
          <a:xfrm>
            <a:off x="0" y="0"/>
            <a:ext cx="9144000" cy="980728"/>
            <a:chOff x="-190500" y="6093296"/>
            <a:chExt cx="9334500" cy="764704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9726632-EFBD-45D7-9946-598FB01FD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57047" r="24257" b="37487"/>
            <a:stretch/>
          </p:blipFill>
          <p:spPr bwMode="auto">
            <a:xfrm>
              <a:off x="-190500" y="6093296"/>
              <a:ext cx="9334500" cy="764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EAE89B0C-FF2C-4C66-AC7B-CAD0077223A4}"/>
                </a:ext>
              </a:extLst>
            </p:cNvPr>
            <p:cNvSpPr/>
            <p:nvPr/>
          </p:nvSpPr>
          <p:spPr>
            <a:xfrm>
              <a:off x="2051720" y="6273373"/>
              <a:ext cx="5256584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1DA11CDC-6010-41C3-AA74-6D11B2C430EF}"/>
                </a:ext>
              </a:extLst>
            </p:cNvPr>
            <p:cNvSpPr txBox="1"/>
            <p:nvPr/>
          </p:nvSpPr>
          <p:spPr>
            <a:xfrm>
              <a:off x="2627784" y="6320227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345767" y="134076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3613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4403" y="1340768"/>
            <a:ext cx="6722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PRINCIPAIS TIPOS DE DESASTRES NO BRASIL</a:t>
            </a:r>
            <a:endParaRPr lang="pt-BR" sz="2800" dirty="0"/>
          </a:p>
        </p:txBody>
      </p:sp>
      <p:pic>
        <p:nvPicPr>
          <p:cNvPr id="8" name="Imagem 7" descr="cemaden-movimento-de-mass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606040" cy="1304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 descr="cemaden - inundaca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38" y="5085184"/>
            <a:ext cx="2629535" cy="1316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 descr="cemaden - secas e impacto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2132856"/>
            <a:ext cx="2635885" cy="1320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m 11" descr="cemaden-tornado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2629535" cy="1316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upo 2"/>
          <p:cNvGrpSpPr/>
          <p:nvPr/>
        </p:nvGrpSpPr>
        <p:grpSpPr>
          <a:xfrm>
            <a:off x="2086481" y="3645024"/>
            <a:ext cx="2629535" cy="1316990"/>
            <a:chOff x="1475656" y="5339303"/>
            <a:chExt cx="2605543" cy="14615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5339303"/>
              <a:ext cx="2605543" cy="1461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8100000" sx="101000" sy="101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1" t="6656" r="41909" b="82678"/>
            <a:stretch/>
          </p:blipFill>
          <p:spPr bwMode="auto">
            <a:xfrm>
              <a:off x="1475656" y="6238165"/>
              <a:ext cx="1126407" cy="2680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8100000" sx="101000" sy="101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1" t="19274" r="81226" b="70060"/>
            <a:stretch/>
          </p:blipFill>
          <p:spPr bwMode="auto">
            <a:xfrm>
              <a:off x="1475656" y="5339303"/>
              <a:ext cx="1126407" cy="6619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8100000" sx="101000" sy="101000" algn="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7" descr="cepe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595618" y="626367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CEMADEN, 2017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602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1246" y="260648"/>
            <a:ext cx="8627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pt-BR" sz="6000" b="1" dirty="0">
                <a:solidFill>
                  <a:srgbClr val="8B2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Desastres </a:t>
            </a:r>
            <a:endParaRPr lang="pt-BR" sz="7000" b="1" dirty="0">
              <a:solidFill>
                <a:srgbClr val="8B2D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496" y="4797152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pt-BR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CONCEITOS RELACIONADOS</a:t>
            </a: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61119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>
              <a:latin typeface="+mn-lt"/>
            </a:endParaRPr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0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818932" y="1362794"/>
            <a:ext cx="74422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>
                <a:solidFill>
                  <a:srgbClr val="7030A0"/>
                </a:solidFill>
              </a:rPr>
              <a:t>EVENTOS X EVENTOS ADVERSOS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34950" y="2302485"/>
            <a:ext cx="85518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198438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990099"/>
                </a:solidFill>
              </a:rPr>
              <a:t>Eventos: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são fenômenos da natureza ou causados pela ação antrópica que ocorrem sem causar danos ou prejuízos significativos.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34950" y="4320669"/>
            <a:ext cx="8534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198438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rgbClr val="990099"/>
                </a:solidFill>
              </a:rPr>
              <a:t>Eventos adversos: </a:t>
            </a:r>
            <a:r>
              <a:rPr lang="pt-BR" sz="2000" dirty="0">
                <a:solidFill>
                  <a:prstClr val="black"/>
                </a:solidFill>
              </a:rPr>
              <a:t>ocorrência desfavorável dos eventos, causando danos e prejuízos à população ou ao ambiente.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99538" y="3213790"/>
            <a:ext cx="671282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2563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Deslizamentos e inundações que ocorrem em áreas não ocupadas, com  consequências mínimas ao homem e suas atividades, são exemplos de  eventos.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099538" y="5385990"/>
            <a:ext cx="671282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2563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Um determinado evento, como por exemplo, uma chuva forte sob uma cidade, um período prolongado sem chuvas em uma área agrícola ou uma explosão química em uma indústria é chamado de evento adverso. 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384733" cy="36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75965D5-0D1C-4DA8-8EC0-B35FB955FC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00" y="3088295"/>
            <a:ext cx="365216" cy="34070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75965D5-0D1C-4DA8-8EC0-B35FB955FC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600" y="5320543"/>
            <a:ext cx="365216" cy="3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3613" y="0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50" y="1340768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DESASTRE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697784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338712" y="5374957"/>
            <a:ext cx="50416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2563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Desde 1980, 1,6 bilhão de pessoas foram mortas em desastres (UNISDR, 2015). A perda anual média global é estimada em até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$ 415 bilhões em 2030 (UNISDR, 2015).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50" y="1422358"/>
            <a:ext cx="37616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87F0D85D-D491-461D-928F-68283C59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667" l="820" r="975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39652"/>
            <a:ext cx="361080" cy="35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187624" y="486916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CEPED/RS, 2014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757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-62619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50" y="1247775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DESASTRE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67961" y="5646533"/>
            <a:ext cx="546022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76213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deslizamentos que ocorreram na Região Serrana do Rio de Janeiro em 2011, com pelo menos 900 mortos e milhares de desabrigados  são exemplos de desastres.</a:t>
            </a:r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7" y="2132856"/>
            <a:ext cx="4186682" cy="2784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100" name="Picture 4" descr="Resultado de imagem para deslizamentos rj 20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39" y="2492896"/>
            <a:ext cx="4315692" cy="2733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980728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75965D5-0D1C-4DA8-8EC0-B35FB955FC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471" y="5517232"/>
            <a:ext cx="365216" cy="3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-28544" y="0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81050" y="1321604"/>
            <a:ext cx="7442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7030A0"/>
                </a:solidFill>
              </a:rPr>
              <a:t> </a:t>
            </a:r>
            <a:r>
              <a:rPr lang="en-GB" sz="2800" b="1" dirty="0" err="1">
                <a:solidFill>
                  <a:srgbClr val="7030A0"/>
                </a:solidFill>
              </a:rPr>
              <a:t>Classificação</a:t>
            </a:r>
            <a:r>
              <a:rPr lang="en-GB" sz="2800" b="1" dirty="0">
                <a:solidFill>
                  <a:srgbClr val="7030A0"/>
                </a:solidFill>
              </a:rPr>
              <a:t> dos </a:t>
            </a:r>
            <a:r>
              <a:rPr lang="en-GB" sz="2800" b="1" dirty="0" err="1">
                <a:solidFill>
                  <a:srgbClr val="7030A0"/>
                </a:solidFill>
              </a:rPr>
              <a:t>desastres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797" b="81836" l="12500" r="60938">
                        <a14:foregroundMark x1="16563" y1="54785" x2="16563" y2="54785"/>
                        <a14:foregroundMark x1="16875" y1="61719" x2="16875" y2="61719"/>
                        <a14:foregroundMark x1="17109" y1="65332" x2="16875" y2="65332"/>
                        <a14:foregroundMark x1="19141" y1="65137" x2="19141" y2="65137"/>
                        <a14:foregroundMark x1="16719" y1="75098" x2="16719" y2="75098"/>
                        <a14:foregroundMark x1="23516" y1="80957" x2="23516" y2="80957"/>
                        <a14:foregroundMark x1="15313" y1="76660" x2="15313" y2="76660"/>
                        <a14:foregroundMark x1="48438" y1="70410" x2="48438" y2="70410"/>
                        <a14:foregroundMark x1="56484" y1="69727" x2="56484" y2="69727"/>
                        <a14:foregroundMark x1="54375" y1="65332" x2="54375" y2="65332"/>
                        <a14:foregroundMark x1="19141" y1="63184" x2="19141" y2="63184"/>
                        <a14:backgroundMark x1="15859" y1="72754" x2="15859" y2="72754"/>
                        <a14:backgroundMark x1="17734" y1="50293" x2="17734" y2="50293"/>
                        <a14:backgroundMark x1="19141" y1="50684" x2="19141" y2="50684"/>
                        <a14:backgroundMark x1="21953" y1="50586" x2="21953" y2="50586"/>
                        <a14:backgroundMark x1="24141" y1="50586" x2="24141" y2="50586"/>
                        <a14:backgroundMark x1="28281" y1="50586" x2="28281" y2="50586"/>
                        <a14:backgroundMark x1="31172" y1="50684" x2="31172" y2="50684"/>
                        <a14:backgroundMark x1="34609" y1="50684" x2="34609" y2="50684"/>
                        <a14:backgroundMark x1="38203" y1="50586" x2="38203" y2="50586"/>
                        <a14:backgroundMark x1="40781" y1="50586" x2="40781" y2="50586"/>
                        <a14:backgroundMark x1="43750" y1="50684" x2="43750" y2="50684"/>
                        <a14:backgroundMark x1="47188" y1="50684" x2="47188" y2="50684"/>
                        <a14:backgroundMark x1="49766" y1="50391" x2="49766" y2="50391"/>
                        <a14:backgroundMark x1="52109" y1="50586" x2="52109" y2="50586"/>
                        <a14:backgroundMark x1="53984" y1="50684" x2="53984" y2="50684"/>
                        <a14:backgroundMark x1="55859" y1="50684" x2="55859" y2="50684"/>
                        <a14:backgroundMark x1="17891" y1="76074" x2="17891" y2="76074"/>
                        <a14:backgroundMark x1="17656" y1="77148" x2="17656" y2="77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41631" r="38571" b="17834"/>
          <a:stretch>
            <a:fillRect/>
          </a:stretch>
        </p:blipFill>
        <p:spPr bwMode="auto">
          <a:xfrm>
            <a:off x="1403648" y="1941951"/>
            <a:ext cx="6480720" cy="4295361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3013"/>
          <a:stretch/>
        </p:blipFill>
        <p:spPr bwMode="auto">
          <a:xfrm>
            <a:off x="-28544" y="1025352"/>
            <a:ext cx="9209056" cy="1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cep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1193</Words>
  <Application>Microsoft Office PowerPoint</Application>
  <PresentationFormat>Apresentação na tela (4:3)</PresentationFormat>
  <Paragraphs>125</Paragraphs>
  <Slides>30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Adobe Fan Heiti Std B</vt:lpstr>
      <vt:lpstr>Arial</vt:lpstr>
      <vt:lpstr>Calibri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95</cp:revision>
  <dcterms:created xsi:type="dcterms:W3CDTF">2017-07-17T17:43:48Z</dcterms:created>
  <dcterms:modified xsi:type="dcterms:W3CDTF">2018-03-22T16:50:39Z</dcterms:modified>
</cp:coreProperties>
</file>