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84" r:id="rId7"/>
    <p:sldId id="290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708" autoAdjust="0"/>
  </p:normalViewPr>
  <p:slideViewPr>
    <p:cSldViewPr>
      <p:cViewPr varScale="1">
        <p:scale>
          <a:sx n="99" d="100"/>
          <a:sy n="99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4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Uso e ocupação do solo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Novo desenvolvimento urbano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Definir a % da população que reside em áreas de risco e que pode/deve ser realocada.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50F52A2A-8977-483B-9517-D5D7EA9E0428}">
      <dgm:prSet phldrT="[Texto]" custT="1"/>
      <dgm:spPr/>
      <dgm:t>
        <a:bodyPr/>
        <a:lstStyle/>
        <a:p>
          <a:r>
            <a:rPr lang="pt-BR" sz="1800" dirty="0"/>
            <a:t>Definir a % de atividades econômicas em risco.</a:t>
          </a:r>
        </a:p>
      </dgm:t>
    </dgm:pt>
    <dgm:pt modelId="{92B53857-0E23-4A59-BA8B-54833DC53E4A}" type="parTrans" cxnId="{E2A7A6F6-0018-4FD5-801C-7897FCE4E357}">
      <dgm:prSet/>
      <dgm:spPr/>
      <dgm:t>
        <a:bodyPr/>
        <a:lstStyle/>
        <a:p>
          <a:endParaRPr lang="pt-BR"/>
        </a:p>
      </dgm:t>
    </dgm:pt>
    <dgm:pt modelId="{E66C2818-7166-463B-9ECD-1F852EEB0B85}" type="sibTrans" cxnId="{E2A7A6F6-0018-4FD5-801C-7897FCE4E357}">
      <dgm:prSet/>
      <dgm:spPr/>
      <dgm:t>
        <a:bodyPr/>
        <a:lstStyle/>
        <a:p>
          <a:endParaRPr lang="pt-BR"/>
        </a:p>
      </dgm:t>
    </dgm:pt>
    <dgm:pt modelId="{8EC9D5C6-F866-42E7-BEDC-D654A1238FCD}">
      <dgm:prSet phldrT="[Texto]" custT="1"/>
      <dgm:spPr/>
      <dgm:t>
        <a:bodyPr/>
        <a:lstStyle/>
        <a:p>
          <a:r>
            <a:rPr lang="pt-BR" sz="1800" dirty="0"/>
            <a:t>Definir a % da área de agricultura em risco.</a:t>
          </a:r>
        </a:p>
      </dgm:t>
    </dgm:pt>
    <dgm:pt modelId="{E3713407-00C9-4AB9-BA75-64EA10BEC5C5}" type="parTrans" cxnId="{45BC68CB-92B2-4AC3-9FF7-C602866D7203}">
      <dgm:prSet/>
      <dgm:spPr/>
      <dgm:t>
        <a:bodyPr/>
        <a:lstStyle/>
        <a:p>
          <a:endParaRPr lang="pt-BR"/>
        </a:p>
      </dgm:t>
    </dgm:pt>
    <dgm:pt modelId="{9BBCDCAD-1B17-4049-A9DB-47AA9F6F4CA0}" type="sibTrans" cxnId="{45BC68CB-92B2-4AC3-9FF7-C602866D7203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Desenvolver soluções de design urbano que possam aumentar a resiliência.</a:t>
          </a:r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7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7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7" custScaleY="53959" custLinFactNeighborY="-7296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4FA58CCC-F73B-4430-ABEA-078595CDEF6C}" type="pres">
      <dgm:prSet presAssocID="{8CD324A7-08DC-4039-970E-5F74B1343B7F}" presName="thinLine3" presStyleLbl="callout" presStyleIdx="0" presStyleCnt="4" custLinFactNeighborX="3896" custLinFactNeighborY="-24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CD0EAB-7771-4EA1-983A-6484689EBD2C}" type="pres">
      <dgm:prSet presAssocID="{50F52A2A-8977-483B-9517-D5D7EA9E0428}" presName="horz3" presStyleCnt="0"/>
      <dgm:spPr/>
    </dgm:pt>
    <dgm:pt modelId="{E9D0D7A4-9B30-45BD-B3C6-1DD3DD775560}" type="pres">
      <dgm:prSet presAssocID="{50F52A2A-8977-483B-9517-D5D7EA9E0428}" presName="horzSpace3" presStyleCnt="0"/>
      <dgm:spPr/>
    </dgm:pt>
    <dgm:pt modelId="{0F1F5B6C-5B24-408C-8C39-A4A4BA73B1DB}" type="pres">
      <dgm:prSet presAssocID="{50F52A2A-8977-483B-9517-D5D7EA9E0428}" presName="tx3" presStyleLbl="revTx" presStyleIdx="3" presStyleCnt="7" custScaleY="53959" custLinFactNeighborY="-13264"/>
      <dgm:spPr/>
      <dgm:t>
        <a:bodyPr/>
        <a:lstStyle/>
        <a:p>
          <a:endParaRPr lang="pt-BR"/>
        </a:p>
      </dgm:t>
    </dgm:pt>
    <dgm:pt modelId="{F78CCD36-E0C8-4929-981E-85F62A7BE3EA}" type="pres">
      <dgm:prSet presAssocID="{50F52A2A-8977-483B-9517-D5D7EA9E0428}" presName="vert3" presStyleCnt="0"/>
      <dgm:spPr/>
    </dgm:pt>
    <dgm:pt modelId="{0F2A8D96-D557-4750-B6C5-3055736ECB54}" type="pres">
      <dgm:prSet presAssocID="{E66C2818-7166-463B-9ECD-1F852EEB0B85}" presName="thinLine3" presStyleLbl="callout" presStyleIdx="1" presStyleCnt="4" custLinFactNeighborX="4987" custLinFactNeighborY="-55680"/>
      <dgm:spPr/>
    </dgm:pt>
    <dgm:pt modelId="{74B778C6-C788-41CF-902B-540DCF2A11B9}" type="pres">
      <dgm:prSet presAssocID="{8EC9D5C6-F866-42E7-BEDC-D654A1238FCD}" presName="horz3" presStyleCnt="0"/>
      <dgm:spPr/>
    </dgm:pt>
    <dgm:pt modelId="{C016B275-56D6-4B3E-BC55-BA58CEE7F183}" type="pres">
      <dgm:prSet presAssocID="{8EC9D5C6-F866-42E7-BEDC-D654A1238FCD}" presName="horzSpace3" presStyleCnt="0"/>
      <dgm:spPr/>
    </dgm:pt>
    <dgm:pt modelId="{462FC004-D94D-4092-803C-9D8C6610BD7D}" type="pres">
      <dgm:prSet presAssocID="{8EC9D5C6-F866-42E7-BEDC-D654A1238FCD}" presName="tx3" presStyleLbl="revTx" presStyleIdx="4" presStyleCnt="7" custScaleY="53959" custLinFactNeighborY="-26326"/>
      <dgm:spPr/>
      <dgm:t>
        <a:bodyPr/>
        <a:lstStyle/>
        <a:p>
          <a:endParaRPr lang="pt-BR"/>
        </a:p>
      </dgm:t>
    </dgm:pt>
    <dgm:pt modelId="{F043DA3C-6F36-49BA-A742-05216FA98204}" type="pres">
      <dgm:prSet presAssocID="{8EC9D5C6-F866-42E7-BEDC-D654A1238FCD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4" custLinFactY="-400000" custLinFactNeighborX="1050" custLinFactNeighborY="-442095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7" custScaleY="54993" custLinFactNeighborY="-31694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7" custScaleY="39446" custLinFactNeighborX="2183" custLinFactNeighborY="-2939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</dgm:pt>
    <dgm:pt modelId="{B47AD9D3-38EB-43AB-9B5C-390620EB1793}" type="pres">
      <dgm:prSet presAssocID="{6F04BB12-37B8-4848-8512-35ADD9815427}" presName="thinLine2b" presStyleLbl="callout" presStyleIdx="3" presStyleCnt="4" custLinFactY="-2614242" custLinFactNeighborX="525" custLinFactNeighborY="-2700000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E2A7A6F6-0018-4FD5-801C-7897FCE4E357}" srcId="{7347C15C-D9CA-4F12-AE9E-CFA74D832000}" destId="{50F52A2A-8977-483B-9517-D5D7EA9E0428}" srcOrd="1" destOrd="0" parTransId="{92B53857-0E23-4A59-BA8B-54833DC53E4A}" sibTransId="{E66C2818-7166-463B-9ECD-1F852EEB0B85}"/>
    <dgm:cxn modelId="{1DA73034-A056-4088-9A2D-4D511FE9F7D5}" type="presOf" srcId="{8EC9D5C6-F866-42E7-BEDC-D654A1238FCD}" destId="{462FC004-D94D-4092-803C-9D8C6610BD7D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73412804-138E-415B-8815-ED6FEA2144A6}" type="presOf" srcId="{50F52A2A-8977-483B-9517-D5D7EA9E0428}" destId="{0F1F5B6C-5B24-408C-8C39-A4A4BA73B1DB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45BC68CB-92B2-4AC3-9FF7-C602866D7203}" srcId="{7347C15C-D9CA-4F12-AE9E-CFA74D832000}" destId="{8EC9D5C6-F866-42E7-BEDC-D654A1238FCD}" srcOrd="2" destOrd="0" parTransId="{E3713407-00C9-4AB9-BA75-64EA10BEC5C5}" sibTransId="{9BBCDCAD-1B17-4049-A9DB-47AA9F6F4CA0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DBCAFD32-D62C-402A-BE00-3E480DC6CE8F}" type="presParOf" srcId="{D357D772-3207-4744-AD63-FB05ADC8C304}" destId="{4FA58CCC-F73B-4430-ABEA-078595CDEF6C}" srcOrd="1" destOrd="0" presId="urn:microsoft.com/office/officeart/2008/layout/LinedList"/>
    <dgm:cxn modelId="{EAE97110-1DC7-406F-9A29-21A50229A49E}" type="presParOf" srcId="{D357D772-3207-4744-AD63-FB05ADC8C304}" destId="{51CD0EAB-7771-4EA1-983A-6484689EBD2C}" srcOrd="2" destOrd="0" presId="urn:microsoft.com/office/officeart/2008/layout/LinedList"/>
    <dgm:cxn modelId="{9C4685A4-F5A8-48B0-8D62-91C4257A3C11}" type="presParOf" srcId="{51CD0EAB-7771-4EA1-983A-6484689EBD2C}" destId="{E9D0D7A4-9B30-45BD-B3C6-1DD3DD775560}" srcOrd="0" destOrd="0" presId="urn:microsoft.com/office/officeart/2008/layout/LinedList"/>
    <dgm:cxn modelId="{36415863-EDE0-411C-94B9-47BFD29F489F}" type="presParOf" srcId="{51CD0EAB-7771-4EA1-983A-6484689EBD2C}" destId="{0F1F5B6C-5B24-408C-8C39-A4A4BA73B1DB}" srcOrd="1" destOrd="0" presId="urn:microsoft.com/office/officeart/2008/layout/LinedList"/>
    <dgm:cxn modelId="{54097857-0F36-4508-8C7F-4C3907DC0596}" type="presParOf" srcId="{51CD0EAB-7771-4EA1-983A-6484689EBD2C}" destId="{F78CCD36-E0C8-4929-981E-85F62A7BE3EA}" srcOrd="2" destOrd="0" presId="urn:microsoft.com/office/officeart/2008/layout/LinedList"/>
    <dgm:cxn modelId="{33015D2B-A467-4DCF-9215-70CF63FC8F84}" type="presParOf" srcId="{D357D772-3207-4744-AD63-FB05ADC8C304}" destId="{0F2A8D96-D557-4750-B6C5-3055736ECB54}" srcOrd="3" destOrd="0" presId="urn:microsoft.com/office/officeart/2008/layout/LinedList"/>
    <dgm:cxn modelId="{E65F29D4-99A7-4F02-A8FB-0A76F087A468}" type="presParOf" srcId="{D357D772-3207-4744-AD63-FB05ADC8C304}" destId="{74B778C6-C788-41CF-902B-540DCF2A11B9}" srcOrd="4" destOrd="0" presId="urn:microsoft.com/office/officeart/2008/layout/LinedList"/>
    <dgm:cxn modelId="{A17C7D04-B506-428E-A53F-3989A81DB805}" type="presParOf" srcId="{74B778C6-C788-41CF-902B-540DCF2A11B9}" destId="{C016B275-56D6-4B3E-BC55-BA58CEE7F183}" srcOrd="0" destOrd="0" presId="urn:microsoft.com/office/officeart/2008/layout/LinedList"/>
    <dgm:cxn modelId="{28BA7690-A927-4194-BEF5-AFDD6DDF003D}" type="presParOf" srcId="{74B778C6-C788-41CF-902B-540DCF2A11B9}" destId="{462FC004-D94D-4092-803C-9D8C6610BD7D}" srcOrd="1" destOrd="0" presId="urn:microsoft.com/office/officeart/2008/layout/LinedList"/>
    <dgm:cxn modelId="{8BAFCE87-BF8B-4E7D-AA56-3E028D09B1A5}" type="presParOf" srcId="{74B778C6-C788-41CF-902B-540DCF2A11B9}" destId="{F043DA3C-6F36-49BA-A742-05216FA98204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4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Código e padrões de construção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Aplicação de códigos e padrões de construção de zoneamento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Assegurar atualizações frequentes e completas dos itens expostos.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Atualização dos códigos de construção.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Instituir padrões de projeto de construção sustentável.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Aplicação dos padrões de construção para estruturas relevantes.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Existência de códigos de construção concebidos para abordar os riscos identificados no passo 2. 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8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8" custLinFactNeighborY="-1533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5" custLinFactNeighborX="3896" custLinFactNeighborY="-34500"/>
      <dgm:spPr/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8" custLinFactNeighborY="-2672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5" custLinFactNeighborX="3896" custLinFactNeighborY="-43481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8" custLinFactNeighborY="-43481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5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8" custLinFactNeighborX="190" custLinFactNeighborY="-1393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8" custScaleY="43368" custLinFactNeighborY="-467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</dgm:pt>
    <dgm:pt modelId="{DF1B47EC-6E38-4F85-90C8-8BFD2849F5C8}" type="pres">
      <dgm:prSet presAssocID="{FE2B8A2E-4B6F-4EEC-AA12-F3474578998C}" presName="thinLine3" presStyleLbl="callout" presStyleIdx="3" presStyleCnt="5" custLinFactNeighborX="3896"/>
      <dgm:spPr/>
    </dgm:pt>
    <dgm:pt modelId="{257C339B-FE8B-45CE-9540-2276064A7928}" type="pres">
      <dgm:prSet presAssocID="{31CAC3CC-EAE6-47B3-94FE-9A347591D9E3}" presName="horz3" presStyleCnt="0"/>
      <dgm:spPr/>
    </dgm:pt>
    <dgm:pt modelId="{EBF415CD-0C20-4ED8-981D-FB006401D568}" type="pres">
      <dgm:prSet presAssocID="{31CAC3CC-EAE6-47B3-94FE-9A347591D9E3}" presName="horzSpace3" presStyleCnt="0"/>
      <dgm:spPr/>
    </dgm:pt>
    <dgm:pt modelId="{B245326D-DE0B-4556-B909-5153360AF121}" type="pres">
      <dgm:prSet presAssocID="{31CAC3CC-EAE6-47B3-94FE-9A347591D9E3}" presName="tx3" presStyleLbl="revTx" presStyleIdx="7" presStyleCnt="8" custScaleY="69075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</dgm:pt>
    <dgm:pt modelId="{B47AD9D3-38EB-43AB-9B5C-390620EB1793}" type="pres">
      <dgm:prSet presAssocID="{6F04BB12-37B8-4848-8512-35ADD9815427}" presName="thinLine2b" presStyleLbl="callout" presStyleIdx="4" presStyleCnt="5" custLinFactY="-1600000" custLinFactNeighborX="1087" custLinFactNeighborY="-1628129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7510978F-2F8D-433E-A78B-F3BB2CC0895F}" type="presOf" srcId="{DAFCD2DA-020A-40E0-9C3B-A6390DC5D8EB}" destId="{DC8623F4-C086-496E-BD9B-856645A55CB8}" srcOrd="0" destOrd="0" presId="urn:microsoft.com/office/officeart/2008/layout/LinedList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178295DB-B923-4949-803B-3448FCDD7430}" type="presOf" srcId="{31CAC3CC-EAE6-47B3-94FE-9A347591D9E3}" destId="{B245326D-DE0B-4556-B909-5153360AF121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840E224A-A6A1-480A-8B7F-BD76F522E664}" type="presOf" srcId="{A10E68FC-EC13-4628-9FBD-54605E24F085}" destId="{8C9173BB-1E82-4A85-AED1-7D3BE4DD22BB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F0C46405-33D0-45AB-947F-75618D475605}" type="presParOf" srcId="{D357D772-3207-4744-AD63-FB05ADC8C304}" destId="{DA0FAD09-AC92-4649-A4C5-EFEC0B7D4AA6}" srcOrd="1" destOrd="0" presId="urn:microsoft.com/office/officeart/2008/layout/LinedList"/>
    <dgm:cxn modelId="{46C2A5E2-45FA-4BB6-89DD-B55517FD9112}" type="presParOf" srcId="{D357D772-3207-4744-AD63-FB05ADC8C304}" destId="{ADAB70CA-8E10-4375-8577-FCED672821AA}" srcOrd="2" destOrd="0" presId="urn:microsoft.com/office/officeart/2008/layout/LinedList"/>
    <dgm:cxn modelId="{C40B85FE-B688-4110-AF62-EF39DF7FF026}" type="presParOf" srcId="{ADAB70CA-8E10-4375-8577-FCED672821AA}" destId="{1EA7CFDC-EF74-4050-8307-CE4F439F4E41}" srcOrd="0" destOrd="0" presId="urn:microsoft.com/office/officeart/2008/layout/LinedList"/>
    <dgm:cxn modelId="{9B9FC5BF-CC88-49D7-865B-5EEA183A1D3A}" type="presParOf" srcId="{ADAB70CA-8E10-4375-8577-FCED672821AA}" destId="{DC8623F4-C086-496E-BD9B-856645A55CB8}" srcOrd="1" destOrd="0" presId="urn:microsoft.com/office/officeart/2008/layout/LinedList"/>
    <dgm:cxn modelId="{54D89236-F76B-45B2-BFD6-C841E2F1B86E}" type="presParOf" srcId="{ADAB70CA-8E10-4375-8577-FCED672821AA}" destId="{8D13EBD4-F40B-44DB-8683-E9782030B7B7}" srcOrd="2" destOrd="0" presId="urn:microsoft.com/office/officeart/2008/layout/LinedList"/>
    <dgm:cxn modelId="{CC6BD654-C10C-408D-8A70-C1C6999F5BA7}" type="presParOf" srcId="{D357D772-3207-4744-AD63-FB05ADC8C304}" destId="{AA97F3BD-2850-4491-AC3B-F5355B13061D}" srcOrd="3" destOrd="0" presId="urn:microsoft.com/office/officeart/2008/layout/LinedList"/>
    <dgm:cxn modelId="{BAF88D28-BD23-41DE-983B-8A901D8CD78F}" type="presParOf" srcId="{D357D772-3207-4744-AD63-FB05ADC8C304}" destId="{A906C545-A618-4ED4-9091-07813942E4B8}" srcOrd="4" destOrd="0" presId="urn:microsoft.com/office/officeart/2008/layout/LinedList"/>
    <dgm:cxn modelId="{5908532B-711E-4C84-9CCE-E8E7310A7522}" type="presParOf" srcId="{A906C545-A618-4ED4-9091-07813942E4B8}" destId="{8CF911D8-F023-46C0-9B22-36612D3B8B68}" srcOrd="0" destOrd="0" presId="urn:microsoft.com/office/officeart/2008/layout/LinedList"/>
    <dgm:cxn modelId="{773B2055-2E2A-43F5-94CA-18E5BCBB19EF}" type="presParOf" srcId="{A906C545-A618-4ED4-9091-07813942E4B8}" destId="{8C9173BB-1E82-4A85-AED1-7D3BE4DD22BB}" srcOrd="1" destOrd="0" presId="urn:microsoft.com/office/officeart/2008/layout/LinedList"/>
    <dgm:cxn modelId="{99286E19-01AA-480A-9FD8-0958C9C1E265}" type="presParOf" srcId="{A906C545-A618-4ED4-9091-07813942E4B8}" destId="{A815FD38-6788-4575-AFCC-FF91FCEE99CD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265BC8F7-E728-4CB3-94D6-AB3E54B751E0}" type="presParOf" srcId="{2847A43F-2ABB-4F80-AF7A-67167A98C2A4}" destId="{DF1B47EC-6E38-4F85-90C8-8BFD2849F5C8}" srcOrd="1" destOrd="0" presId="urn:microsoft.com/office/officeart/2008/layout/LinedList"/>
    <dgm:cxn modelId="{E38B5ECE-659B-4CAD-8C89-8D2F17CC4FF7}" type="presParOf" srcId="{2847A43F-2ABB-4F80-AF7A-67167A98C2A4}" destId="{257C339B-FE8B-45CE-9540-2276064A7928}" srcOrd="2" destOrd="0" presId="urn:microsoft.com/office/officeart/2008/layout/LinedList"/>
    <dgm:cxn modelId="{3F3C2065-E978-478F-9D0C-BCCB51F488BC}" type="presParOf" srcId="{257C339B-FE8B-45CE-9540-2276064A7928}" destId="{EBF415CD-0C20-4ED8-981D-FB006401D568}" srcOrd="0" destOrd="0" presId="urn:microsoft.com/office/officeart/2008/layout/LinedList"/>
    <dgm:cxn modelId="{E3A3F467-5AC6-4F70-9085-15FD089C1F7B}" type="presParOf" srcId="{257C339B-FE8B-45CE-9540-2276064A7928}" destId="{B245326D-DE0B-4556-B909-5153360AF121}" srcOrd="1" destOrd="0" presId="urn:microsoft.com/office/officeart/2008/layout/LinedList"/>
    <dgm:cxn modelId="{0890D02E-0321-4CB3-8EA4-95A433257718}" type="presParOf" srcId="{257C339B-FE8B-45CE-9540-2276064A7928}" destId="{E63DDDBF-3CB2-4B8F-826E-63D3B28E5DD3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3790" cy="533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4</a:t>
          </a:r>
          <a:endParaRPr lang="pt-BR" sz="3000" kern="1200" dirty="0"/>
        </a:p>
      </dsp:txBody>
      <dsp:txXfrm>
        <a:off x="0" y="0"/>
        <a:ext cx="1713790" cy="5337425"/>
      </dsp:txXfrm>
    </dsp:sp>
    <dsp:sp modelId="{AA3704B8-8D27-4A03-8755-5D35C2C1D3BF}">
      <dsp:nvSpPr>
        <dsp:cNvPr id="0" name=""/>
        <dsp:cNvSpPr/>
      </dsp:nvSpPr>
      <dsp:spPr>
        <a:xfrm>
          <a:off x="1842324" y="156891"/>
          <a:ext cx="3299046" cy="313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Uso e ocupação do solo</a:t>
          </a:r>
        </a:p>
      </dsp:txBody>
      <dsp:txXfrm>
        <a:off x="1842324" y="156891"/>
        <a:ext cx="3299046" cy="3137822"/>
      </dsp:txXfrm>
    </dsp:sp>
    <dsp:sp modelId="{E95947D0-2564-4472-9780-37E9BA85DECD}">
      <dsp:nvSpPr>
        <dsp:cNvPr id="0" name=""/>
        <dsp:cNvSpPr/>
      </dsp:nvSpPr>
      <dsp:spPr>
        <a:xfrm>
          <a:off x="5269905" y="15594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da população que reside em áreas de risco e que pode/deve ser realocada.</a:t>
          </a:r>
        </a:p>
      </dsp:txBody>
      <dsp:txXfrm>
        <a:off x="5269905" y="15594"/>
        <a:ext cx="3299046" cy="1044983"/>
      </dsp:txXfrm>
    </dsp:sp>
    <dsp:sp modelId="{4FA58CCC-F73B-4430-ABEA-078595CDEF6C}">
      <dsp:nvSpPr>
        <dsp:cNvPr id="0" name=""/>
        <dsp:cNvSpPr/>
      </dsp:nvSpPr>
      <dsp:spPr>
        <a:xfrm>
          <a:off x="5269902" y="944933"/>
          <a:ext cx="329904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F5B6C-5B24-408C-8C39-A4A4BA73B1DB}">
      <dsp:nvSpPr>
        <dsp:cNvPr id="0" name=""/>
        <dsp:cNvSpPr/>
      </dsp:nvSpPr>
      <dsp:spPr>
        <a:xfrm>
          <a:off x="5269905" y="945000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de atividades econômicas em risco.</a:t>
          </a:r>
        </a:p>
      </dsp:txBody>
      <dsp:txXfrm>
        <a:off x="5269905" y="945000"/>
        <a:ext cx="3299046" cy="1044983"/>
      </dsp:txXfrm>
    </dsp:sp>
    <dsp:sp modelId="{0F2A8D96-D557-4750-B6C5-3055736ECB54}">
      <dsp:nvSpPr>
        <dsp:cNvPr id="0" name=""/>
        <dsp:cNvSpPr/>
      </dsp:nvSpPr>
      <dsp:spPr>
        <a:xfrm>
          <a:off x="5269905" y="1665010"/>
          <a:ext cx="32990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FC004-D94D-4092-803C-9D8C6610BD7D}">
      <dsp:nvSpPr>
        <dsp:cNvPr id="0" name=""/>
        <dsp:cNvSpPr/>
      </dsp:nvSpPr>
      <dsp:spPr>
        <a:xfrm>
          <a:off x="5269905" y="1737021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da área de agricultura em risco.</a:t>
          </a:r>
        </a:p>
      </dsp:txBody>
      <dsp:txXfrm>
        <a:off x="5269905" y="1737021"/>
        <a:ext cx="3299046" cy="1044983"/>
      </dsp:txXfrm>
    </dsp:sp>
    <dsp:sp modelId="{1AA2DA55-6F47-45F9-A63D-F62A7F9916F5}">
      <dsp:nvSpPr>
        <dsp:cNvPr id="0" name=""/>
        <dsp:cNvSpPr/>
      </dsp:nvSpPr>
      <dsp:spPr>
        <a:xfrm>
          <a:off x="1713790" y="2457105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42324" y="2457102"/>
          <a:ext cx="3299046" cy="1725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Novo desenvolvimento urbano</a:t>
          </a:r>
        </a:p>
      </dsp:txBody>
      <dsp:txXfrm>
        <a:off x="1842324" y="2457102"/>
        <a:ext cx="3299046" cy="1725582"/>
      </dsp:txXfrm>
    </dsp:sp>
    <dsp:sp modelId="{1CC1C38E-2CA7-432C-BB8D-2515FECE2F7A}">
      <dsp:nvSpPr>
        <dsp:cNvPr id="0" name=""/>
        <dsp:cNvSpPr/>
      </dsp:nvSpPr>
      <dsp:spPr>
        <a:xfrm>
          <a:off x="5269905" y="2529116"/>
          <a:ext cx="3299046" cy="123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Desenvolver soluções de design urbano que possam aumentar a resiliência.</a:t>
          </a:r>
        </a:p>
      </dsp:txBody>
      <dsp:txXfrm>
        <a:off x="5269905" y="2529116"/>
        <a:ext cx="3299046" cy="1237745"/>
      </dsp:txXfrm>
    </dsp:sp>
    <dsp:sp modelId="{B47AD9D3-38EB-43AB-9B5C-390620EB1793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4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3"/>
          <a:ext cx="3188154" cy="9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Código e padrões de construção</a:t>
          </a:r>
        </a:p>
      </dsp:txBody>
      <dsp:txXfrm>
        <a:off x="1780397" y="3"/>
        <a:ext cx="3188154" cy="991909"/>
      </dsp:txXfrm>
    </dsp:sp>
    <dsp:sp modelId="{E95947D0-2564-4472-9780-37E9BA85DECD}">
      <dsp:nvSpPr>
        <dsp:cNvPr id="0" name=""/>
        <dsp:cNvSpPr/>
      </dsp:nvSpPr>
      <dsp:spPr>
        <a:xfrm>
          <a:off x="5092765" y="3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Atualização dos códigos de construção.</a:t>
          </a:r>
          <a:endParaRPr lang="pt-BR" sz="1800" kern="1200" dirty="0"/>
        </a:p>
      </dsp:txBody>
      <dsp:txXfrm>
        <a:off x="5092765" y="3"/>
        <a:ext cx="3188154" cy="801770"/>
      </dsp:txXfrm>
    </dsp:sp>
    <dsp:sp modelId="{DA0FAD09-AC92-4649-A4C5-EFEC0B7D4AA6}">
      <dsp:nvSpPr>
        <dsp:cNvPr id="0" name=""/>
        <dsp:cNvSpPr/>
      </dsp:nvSpPr>
      <dsp:spPr>
        <a:xfrm>
          <a:off x="5092762" y="648074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710396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Instituir padrões de projeto de construção sustentável.</a:t>
          </a:r>
          <a:endParaRPr lang="pt-BR" sz="1800" kern="1200" dirty="0"/>
        </a:p>
      </dsp:txBody>
      <dsp:txXfrm>
        <a:off x="5092765" y="710396"/>
        <a:ext cx="3188154" cy="801770"/>
      </dsp:txXfrm>
    </dsp:sp>
    <dsp:sp modelId="{AA97F3BD-2850-4491-AC3B-F5355B13061D}">
      <dsp:nvSpPr>
        <dsp:cNvPr id="0" name=""/>
        <dsp:cNvSpPr/>
      </dsp:nvSpPr>
      <dsp:spPr>
        <a:xfrm>
          <a:off x="5092762" y="1377838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377838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Existência de códigos de construção concebidos para abordar os riscos identificados no passo 2. </a:t>
          </a:r>
        </a:p>
      </dsp:txBody>
      <dsp:txXfrm>
        <a:off x="5092765" y="1377838"/>
        <a:ext cx="3188154" cy="801770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786691" y="2615072"/>
          <a:ext cx="3188154" cy="240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Aplicação de códigos e padrões de construção de zoneamento</a:t>
          </a:r>
        </a:p>
      </dsp:txBody>
      <dsp:txXfrm>
        <a:off x="1786691" y="2615072"/>
        <a:ext cx="3188154" cy="2407664"/>
      </dsp:txXfrm>
    </dsp:sp>
    <dsp:sp modelId="{1CC1C38E-2CA7-432C-BB8D-2515FECE2F7A}">
      <dsp:nvSpPr>
        <dsp:cNvPr id="0" name=""/>
        <dsp:cNvSpPr/>
      </dsp:nvSpPr>
      <dsp:spPr>
        <a:xfrm>
          <a:off x="5092765" y="2548497"/>
          <a:ext cx="3188154" cy="92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Assegurar atualizações frequentes e completas dos itens expostos.</a:t>
          </a:r>
        </a:p>
      </dsp:txBody>
      <dsp:txXfrm>
        <a:off x="5092765" y="2548497"/>
        <a:ext cx="3188154" cy="927911"/>
      </dsp:txXfrm>
    </dsp:sp>
    <dsp:sp modelId="{DF1B47EC-6E38-4F85-90C8-8BFD2849F5C8}">
      <dsp:nvSpPr>
        <dsp:cNvPr id="0" name=""/>
        <dsp:cNvSpPr/>
      </dsp:nvSpPr>
      <dsp:spPr>
        <a:xfrm>
          <a:off x="5092762" y="3576522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3576522"/>
          <a:ext cx="3188154" cy="147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Aplicação dos padrões de construção para estruturas relevantes.</a:t>
          </a:r>
          <a:endParaRPr lang="pt-BR" sz="1800" kern="1200" dirty="0"/>
        </a:p>
      </dsp:txBody>
      <dsp:txXfrm>
        <a:off x="5092765" y="3576522"/>
        <a:ext cx="3188154" cy="1477944"/>
      </dsp:txXfrm>
    </dsp:sp>
    <dsp:sp modelId="{B47AD9D3-38EB-43AB-9B5C-390620EB1793}">
      <dsp:nvSpPr>
        <dsp:cNvPr id="0" name=""/>
        <dsp:cNvSpPr/>
      </dsp:nvSpPr>
      <dsp:spPr>
        <a:xfrm>
          <a:off x="1656183" y="2520281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image" Target="../media/image18.jpeg"/><Relationship Id="rId10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4: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Alcançar o desenvolvimento urbano resiliente</a:t>
            </a:r>
          </a:p>
        </p:txBody>
      </p:sp>
      <p:grpSp>
        <p:nvGrpSpPr>
          <p:cNvPr id="10" name="Grupo 23">
            <a:extLst>
              <a:ext uri="{FF2B5EF4-FFF2-40B4-BE49-F238E27FC236}">
                <a16:creationId xmlns:a16="http://schemas.microsoft.com/office/drawing/2014/main" id="{63AEC6CE-92F1-4CFA-8BD8-B38AF0E40737}"/>
              </a:ext>
            </a:extLst>
          </p:cNvPr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FC431D8-9EE0-4E49-9976-33DB2B494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896A949-CAAA-418E-98A2-0171B280F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6C21D57E-AE9D-4D38-9FD2-197617689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47" t="60262" r="43375" b="31617"/>
          <a:stretch/>
        </p:blipFill>
        <p:spPr bwMode="auto">
          <a:xfrm>
            <a:off x="3131840" y="3573016"/>
            <a:ext cx="1152128" cy="9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8"/>
            <a:ext cx="1525257" cy="5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57558"/>
              <a:ext cx="5256584" cy="350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28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4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4 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36966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858160"/>
            <a:ext cx="8223358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Aplique e imponha regulamentos realistas, compatíveis com o risco de construção e princípios de planejamento do uso do solo. Identifique áreas seguras para cidadãos de baixa renda e desenvolva a urbanização dos assentamentos informais, sempre que possível</a:t>
            </a:r>
            <a:r>
              <a:rPr lang="pt-BR" sz="2000" dirty="0" smtClean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62367" y="1370151"/>
            <a:ext cx="67660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4: Alcançar o desenvolvimento 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u</a:t>
            </a:r>
            <a:r>
              <a:rPr lang="pt-BR" sz="2400" b="1" dirty="0" smtClean="0">
                <a:solidFill>
                  <a:schemeClr val="tx2"/>
                </a:solidFill>
              </a:rPr>
              <a:t>rbano </a:t>
            </a:r>
            <a:r>
              <a:rPr lang="pt-BR" sz="2400" b="1" dirty="0">
                <a:solidFill>
                  <a:schemeClr val="tx2"/>
                </a:solidFill>
              </a:rPr>
              <a:t>resiliente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E81476B0-8577-47EC-9B51-66D823D5C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48" y="1484784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662659"/>
              </p:ext>
            </p:extLst>
          </p:nvPr>
        </p:nvGraphicFramePr>
        <p:xfrm>
          <a:off x="287524" y="1259927"/>
          <a:ext cx="8568952" cy="533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DF6B5B66-864C-466B-8FAF-09A0B700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384637"/>
              </p:ext>
            </p:extLst>
          </p:nvPr>
        </p:nvGraphicFramePr>
        <p:xfrm>
          <a:off x="467545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A4!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98493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Avaliação da vulnerabilidade ambiental como instrumento de gestão costeira nos municípios de Belmonte e Canavieiras, Bahia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9390" y="39957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Estudos de concepção de parques metropolitanos - Coordenação da Região Metropolitana de Curitiba-PR (COMEC)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414492-9678-4A2F-A9B7-37943BD09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1100" t="15164" r="34250" b="16384"/>
          <a:stretch/>
        </p:blipFill>
        <p:spPr>
          <a:xfrm>
            <a:off x="1187624" y="1844824"/>
            <a:ext cx="1771870" cy="1968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C175130-EA5F-4D33-A12C-9E74DA9F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1201546"/>
            <a:ext cx="395902" cy="36933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995772"/>
            <a:ext cx="395902" cy="36933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353218" y="1988840"/>
            <a:ext cx="227964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Acesse nosso segundo fórum!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42120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sultado de imagem para CoordenaÃ§Ã£o da RegiÃ£o Metropolitana de Curitiba-PR (COMEC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4725144"/>
            <a:ext cx="2627480" cy="1747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316</Words>
  <Application>Microsoft Office PowerPoint</Application>
  <PresentationFormat>Apresentação na tela (4:3)</PresentationFormat>
  <Paragraphs>44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95</cp:revision>
  <dcterms:created xsi:type="dcterms:W3CDTF">2017-07-20T13:22:35Z</dcterms:created>
  <dcterms:modified xsi:type="dcterms:W3CDTF">2018-03-22T17:48:56Z</dcterms:modified>
</cp:coreProperties>
</file>