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1" r:id="rId3"/>
    <p:sldId id="272" r:id="rId4"/>
    <p:sldId id="280" r:id="rId5"/>
    <p:sldId id="281" r:id="rId6"/>
    <p:sldId id="284" r:id="rId7"/>
    <p:sldId id="289" r:id="rId8"/>
    <p:sldId id="286" r:id="rId9"/>
    <p:sldId id="268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61C"/>
    <a:srgbClr val="4E8267"/>
    <a:srgbClr val="3C1A56"/>
    <a:srgbClr val="B5B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1" autoAdjust="0"/>
    <p:restoredTop sz="94708" autoAdjust="0"/>
  </p:normalViewPr>
  <p:slideViewPr>
    <p:cSldViewPr>
      <p:cViewPr varScale="1">
        <p:scale>
          <a:sx n="96" d="100"/>
          <a:sy n="96" d="100"/>
        </p:scale>
        <p:origin x="1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10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3">
                  <a:lumMod val="50000"/>
                </a:schemeClr>
              </a:solidFill>
            </a:rPr>
            <a:t>Planejamento pós-recuperação de eventos - </a:t>
          </a:r>
          <a:r>
            <a:rPr lang="pt-BR" sz="2000" dirty="0" err="1" smtClean="0">
              <a:solidFill>
                <a:schemeClr val="accent3">
                  <a:lumMod val="50000"/>
                </a:schemeClr>
              </a:solidFill>
            </a:rPr>
            <a:t>pré</a:t>
          </a:r>
          <a:r>
            <a:rPr lang="pt-BR" sz="2000" dirty="0" smtClean="0">
              <a:solidFill>
                <a:schemeClr val="accent3">
                  <a:lumMod val="50000"/>
                </a:schemeClr>
              </a:solidFill>
            </a:rPr>
            <a:t>-evento</a:t>
          </a:r>
          <a:endParaRPr lang="pt-BR" sz="2000" dirty="0">
            <a:solidFill>
              <a:schemeClr val="accent3">
                <a:lumMod val="50000"/>
              </a:schemeClr>
            </a:solidFill>
          </a:endParaRP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1800" dirty="0" smtClean="0"/>
            <a:t>Arranjos financeiros de sombra para o processamento de ajuda recebida e os fundos de desembolso.</a:t>
          </a:r>
          <a:endParaRPr lang="pt-BR" sz="1800" dirty="0"/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 smtClean="0"/>
            <a:t>Planejando a recuperação pós-evento e a reinicialização econômica. </a:t>
          </a:r>
          <a:endParaRPr lang="pt-BR" sz="1800" dirty="0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1DD058C4-304C-4A0B-A7FF-B19A7B558DA5}">
      <dgm:prSet phldrT="[Texto]" custT="1"/>
      <dgm:spPr/>
      <dgm:t>
        <a:bodyPr/>
        <a:lstStyle/>
        <a:p>
          <a:r>
            <a:rPr lang="pt-BR" sz="1800" dirty="0" smtClean="0"/>
            <a:t>Grau em que houve consulta de partes interessadas em torno dos planos de "recuperação e reinicialização de eventos"</a:t>
          </a:r>
          <a:endParaRPr lang="pt-BR" sz="1800" dirty="0"/>
        </a:p>
      </dgm:t>
    </dgm:pt>
    <dgm:pt modelId="{645955ED-CCE3-4D3F-8A10-A88585941C7B}" type="sibTrans" cxnId="{EFA80E92-10D1-4840-AA3B-669C07A23EA3}">
      <dgm:prSet/>
      <dgm:spPr/>
      <dgm:t>
        <a:bodyPr/>
        <a:lstStyle/>
        <a:p>
          <a:endParaRPr lang="pt-BR"/>
        </a:p>
      </dgm:t>
    </dgm:pt>
    <dgm:pt modelId="{95C1269C-9384-4DB3-8601-7F73EBAC147A}" type="parTrans" cxnId="{EFA80E92-10D1-4840-AA3B-669C07A23EA3}">
      <dgm:prSet/>
      <dgm:spPr/>
      <dgm:t>
        <a:bodyPr/>
        <a:lstStyle/>
        <a:p>
          <a:endParaRPr lang="pt-BR"/>
        </a:p>
      </dgm:t>
    </dgm:pt>
    <dgm:pt modelId="{F413E254-01FA-4132-8013-20AB85836C6C}">
      <dgm:prSet phldrT="[Texto]" custT="1"/>
      <dgm:spPr/>
      <dgm:t>
        <a:bodyPr/>
        <a:lstStyle/>
        <a:p>
          <a:r>
            <a:rPr lang="pt-BR" sz="1800" dirty="0" smtClean="0"/>
            <a:t>Loops de aprendizagem.</a:t>
          </a:r>
          <a:endParaRPr lang="pt-BR" sz="1800" dirty="0"/>
        </a:p>
      </dgm:t>
    </dgm:pt>
    <dgm:pt modelId="{085C97E4-1BBF-4121-B655-06BB82ACEFDE}" type="parTrans" cxnId="{3F41E0C6-6130-4937-8CED-0113F0BC6C60}">
      <dgm:prSet/>
      <dgm:spPr/>
      <dgm:t>
        <a:bodyPr/>
        <a:lstStyle/>
        <a:p>
          <a:endParaRPr lang="pt-BR"/>
        </a:p>
      </dgm:t>
    </dgm:pt>
    <dgm:pt modelId="{B285F90F-DF97-4218-A8A0-8D6918380C51}" type="sibTrans" cxnId="{3F41E0C6-6130-4937-8CED-0113F0BC6C60}">
      <dgm:prSet/>
      <dgm:spPr/>
      <dgm:t>
        <a:bodyPr/>
        <a:lstStyle/>
        <a:p>
          <a:endParaRPr lang="pt-BR"/>
        </a:p>
      </dgm:t>
    </dgm:pt>
    <dgm:pt modelId="{163927AC-183A-4A88-A392-F1F0CA4D7D09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3">
                  <a:lumMod val="50000"/>
                </a:schemeClr>
              </a:solidFill>
            </a:rPr>
            <a:t>Lições aprendidas</a:t>
          </a:r>
          <a:endParaRPr lang="pt-BR" sz="2000" dirty="0">
            <a:solidFill>
              <a:schemeClr val="accent3">
                <a:lumMod val="50000"/>
              </a:schemeClr>
            </a:solidFill>
          </a:endParaRPr>
        </a:p>
      </dgm:t>
    </dgm:pt>
    <dgm:pt modelId="{96AAE65F-6E88-4FD7-8746-F701ABE2A42F}" type="parTrans" cxnId="{22A29E27-D38D-4CDC-B962-56881E5ED7D2}">
      <dgm:prSet/>
      <dgm:spPr/>
      <dgm:t>
        <a:bodyPr/>
        <a:lstStyle/>
        <a:p>
          <a:endParaRPr lang="pt-BR"/>
        </a:p>
      </dgm:t>
    </dgm:pt>
    <dgm:pt modelId="{E31F9C71-F8C5-4189-9248-E4CE28F78A49}" type="sibTrans" cxnId="{22A29E27-D38D-4CDC-B962-56881E5ED7D2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7" custScaleX="110006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7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7" custScaleY="142634" custLinFactNeighborY="-13628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A68C1AE4-2900-4CDC-BF57-BD6068F4FACF}" type="pres">
      <dgm:prSet presAssocID="{8CD324A7-08DC-4039-970E-5F74B1343B7F}" presName="thinLine3" presStyleLbl="callout" presStyleIdx="0" presStyleCnt="4" custLinFactNeighborX="3896" custLinFactNeighborY="48944"/>
      <dgm:spPr/>
      <dgm:t>
        <a:bodyPr/>
        <a:lstStyle/>
        <a:p>
          <a:endParaRPr lang="pt-BR"/>
        </a:p>
      </dgm:t>
    </dgm:pt>
    <dgm:pt modelId="{1D69A496-C2C4-4370-BF87-F8F27C652AF5}" type="pres">
      <dgm:prSet presAssocID="{6F04BB12-37B8-4848-8512-35ADD9815427}" presName="horz3" presStyleCnt="0"/>
      <dgm:spPr/>
      <dgm:t>
        <a:bodyPr/>
        <a:lstStyle/>
        <a:p>
          <a:endParaRPr lang="pt-BR"/>
        </a:p>
      </dgm:t>
    </dgm:pt>
    <dgm:pt modelId="{2F1C51DA-77B2-4A62-833A-997929AA05CA}" type="pres">
      <dgm:prSet presAssocID="{6F04BB12-37B8-4848-8512-35ADD9815427}" presName="horzSpace3" presStyleCnt="0"/>
      <dgm:spPr/>
      <dgm:t>
        <a:bodyPr/>
        <a:lstStyle/>
        <a:p>
          <a:endParaRPr lang="pt-BR"/>
        </a:p>
      </dgm:t>
    </dgm:pt>
    <dgm:pt modelId="{C956D4E6-37A6-4F0F-8DF3-B80B11398DC4}" type="pres">
      <dgm:prSet presAssocID="{6F04BB12-37B8-4848-8512-35ADD9815427}" presName="tx3" presStyleLbl="revTx" presStyleIdx="3" presStyleCnt="7" custScaleY="58209" custLinFactNeighborY="31809"/>
      <dgm:spPr/>
      <dgm:t>
        <a:bodyPr/>
        <a:lstStyle/>
        <a:p>
          <a:endParaRPr lang="pt-BR"/>
        </a:p>
      </dgm:t>
    </dgm:pt>
    <dgm:pt modelId="{06B0B329-69C4-4933-BF64-6FF785207B59}" type="pres">
      <dgm:prSet presAssocID="{6F04BB12-37B8-4848-8512-35ADD9815427}" presName="vert3" presStyleCnt="0"/>
      <dgm:spPr/>
      <dgm:t>
        <a:bodyPr/>
        <a:lstStyle/>
        <a:p>
          <a:endParaRPr lang="pt-BR"/>
        </a:p>
      </dgm:t>
    </dgm:pt>
    <dgm:pt modelId="{7377E274-73A3-447F-A124-3429FD261A6C}" type="pres">
      <dgm:prSet presAssocID="{C5069CA3-A736-4B3D-B7D2-4427A6A4FD45}" presName="thinLine3" presStyleLbl="callout" presStyleIdx="1" presStyleCnt="4" custLinFactY="-100000" custLinFactNeighborX="3896" custLinFactNeighborY="-127281"/>
      <dgm:spPr/>
      <dgm:t>
        <a:bodyPr/>
        <a:lstStyle/>
        <a:p>
          <a:endParaRPr lang="pt-BR"/>
        </a:p>
      </dgm:t>
    </dgm:pt>
    <dgm:pt modelId="{9C97F5D3-5DB8-4622-AB52-6AC4C5BC8DE7}" type="pres">
      <dgm:prSet presAssocID="{1DD058C4-304C-4A0B-A7FF-B19A7B558DA5}" presName="horz3" presStyleCnt="0"/>
      <dgm:spPr/>
      <dgm:t>
        <a:bodyPr/>
        <a:lstStyle/>
        <a:p>
          <a:endParaRPr lang="pt-BR"/>
        </a:p>
      </dgm:t>
    </dgm:pt>
    <dgm:pt modelId="{72A01411-B6DE-4BA3-8AF4-2FDFE5B0E91B}" type="pres">
      <dgm:prSet presAssocID="{1DD058C4-304C-4A0B-A7FF-B19A7B558DA5}" presName="horzSpace3" presStyleCnt="0"/>
      <dgm:spPr/>
      <dgm:t>
        <a:bodyPr/>
        <a:lstStyle/>
        <a:p>
          <a:endParaRPr lang="pt-BR"/>
        </a:p>
      </dgm:t>
    </dgm:pt>
    <dgm:pt modelId="{E12B2C7C-AB0C-4850-BE1D-73BE3C75C0DB}" type="pres">
      <dgm:prSet presAssocID="{1DD058C4-304C-4A0B-A7FF-B19A7B558DA5}" presName="tx3" presStyleLbl="revTx" presStyleIdx="4" presStyleCnt="7" custLinFactY="-26953" custLinFactNeighborY="-100000"/>
      <dgm:spPr/>
      <dgm:t>
        <a:bodyPr/>
        <a:lstStyle/>
        <a:p>
          <a:endParaRPr lang="pt-BR"/>
        </a:p>
      </dgm:t>
    </dgm:pt>
    <dgm:pt modelId="{56BC5897-415E-41B2-9D77-957C85BC81EA}" type="pres">
      <dgm:prSet presAssocID="{1DD058C4-304C-4A0B-A7FF-B19A7B558DA5}" presName="vert3" presStyleCnt="0"/>
      <dgm:spPr/>
      <dgm:t>
        <a:bodyPr/>
        <a:lstStyle/>
        <a:p>
          <a:endParaRPr lang="pt-BR"/>
        </a:p>
      </dgm:t>
    </dgm:pt>
    <dgm:pt modelId="{1AA2DA55-6F47-45F9-A63D-F62A7F9916F5}" type="pres">
      <dgm:prSet presAssocID="{7347C15C-D9CA-4F12-AE9E-CFA74D832000}" presName="thinLine2b" presStyleLbl="callout" presStyleIdx="2" presStyleCnt="4" custLinFactY="-100000" custLinFactNeighborY="-156050"/>
      <dgm:spPr/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  <dgm:pt modelId="{93E1E6E5-40A9-4DE5-8961-982A593C2604}" type="pres">
      <dgm:prSet presAssocID="{163927AC-183A-4A88-A392-F1F0CA4D7D09}" presName="horz2" presStyleCnt="0"/>
      <dgm:spPr/>
      <dgm:t>
        <a:bodyPr/>
        <a:lstStyle/>
        <a:p>
          <a:endParaRPr lang="pt-BR"/>
        </a:p>
      </dgm:t>
    </dgm:pt>
    <dgm:pt modelId="{E5D0FFC5-28DA-4D9D-A0F1-A4AC675B0E56}" type="pres">
      <dgm:prSet presAssocID="{163927AC-183A-4A88-A392-F1F0CA4D7D09}" presName="horzSpace2" presStyleCnt="0"/>
      <dgm:spPr/>
      <dgm:t>
        <a:bodyPr/>
        <a:lstStyle/>
        <a:p>
          <a:endParaRPr lang="pt-BR"/>
        </a:p>
      </dgm:t>
    </dgm:pt>
    <dgm:pt modelId="{642CFBF3-69CA-44EF-B74F-0BAF685C0197}" type="pres">
      <dgm:prSet presAssocID="{163927AC-183A-4A88-A392-F1F0CA4D7D09}" presName="tx2" presStyleLbl="revTx" presStyleIdx="5" presStyleCnt="7" custScaleY="27149" custLinFactNeighborY="-13042"/>
      <dgm:spPr/>
      <dgm:t>
        <a:bodyPr/>
        <a:lstStyle/>
        <a:p>
          <a:endParaRPr lang="pt-BR"/>
        </a:p>
      </dgm:t>
    </dgm:pt>
    <dgm:pt modelId="{DD99AF36-0322-4C4F-8C06-2617ADADC17D}" type="pres">
      <dgm:prSet presAssocID="{163927AC-183A-4A88-A392-F1F0CA4D7D09}" presName="vert2" presStyleCnt="0"/>
      <dgm:spPr/>
      <dgm:t>
        <a:bodyPr/>
        <a:lstStyle/>
        <a:p>
          <a:endParaRPr lang="pt-BR"/>
        </a:p>
      </dgm:t>
    </dgm:pt>
    <dgm:pt modelId="{098D3865-D9F9-4C3A-AA18-CA5A19A3F6A9}" type="pres">
      <dgm:prSet presAssocID="{F413E254-01FA-4132-8013-20AB85836C6C}" presName="horz3" presStyleCnt="0"/>
      <dgm:spPr/>
      <dgm:t>
        <a:bodyPr/>
        <a:lstStyle/>
        <a:p>
          <a:endParaRPr lang="pt-BR"/>
        </a:p>
      </dgm:t>
    </dgm:pt>
    <dgm:pt modelId="{AAFA0767-6BE5-4225-B9A3-110C116368DC}" type="pres">
      <dgm:prSet presAssocID="{F413E254-01FA-4132-8013-20AB85836C6C}" presName="horzSpace3" presStyleCnt="0"/>
      <dgm:spPr/>
      <dgm:t>
        <a:bodyPr/>
        <a:lstStyle/>
        <a:p>
          <a:endParaRPr lang="pt-BR"/>
        </a:p>
      </dgm:t>
    </dgm:pt>
    <dgm:pt modelId="{2BF03776-694E-4EEA-A201-DD5209852AF9}" type="pres">
      <dgm:prSet presAssocID="{F413E254-01FA-4132-8013-20AB85836C6C}" presName="tx3" presStyleLbl="revTx" presStyleIdx="6" presStyleCnt="7" custScaleY="24812" custLinFactNeighborY="-11806"/>
      <dgm:spPr/>
      <dgm:t>
        <a:bodyPr/>
        <a:lstStyle/>
        <a:p>
          <a:endParaRPr lang="pt-BR"/>
        </a:p>
      </dgm:t>
    </dgm:pt>
    <dgm:pt modelId="{468F15F8-5332-4D89-BD44-498B87EBDCD6}" type="pres">
      <dgm:prSet presAssocID="{F413E254-01FA-4132-8013-20AB85836C6C}" presName="vert3" presStyleCnt="0"/>
      <dgm:spPr/>
      <dgm:t>
        <a:bodyPr/>
        <a:lstStyle/>
        <a:p>
          <a:endParaRPr lang="pt-BR"/>
        </a:p>
      </dgm:t>
    </dgm:pt>
    <dgm:pt modelId="{A649DCB3-CED1-49FA-93F5-E30ED8B1178C}" type="pres">
      <dgm:prSet presAssocID="{163927AC-183A-4A88-A392-F1F0CA4D7D09}" presName="thinLine2b" presStyleLbl="callout" presStyleIdx="3" presStyleCnt="4" custLinFactY="-3200000" custLinFactNeighborY="-3279793"/>
      <dgm:spPr/>
      <dgm:t>
        <a:bodyPr/>
        <a:lstStyle/>
        <a:p>
          <a:endParaRPr lang="pt-BR"/>
        </a:p>
      </dgm:t>
    </dgm:pt>
    <dgm:pt modelId="{C4B586B3-CA58-4F8E-828D-77A8C7E95194}" type="pres">
      <dgm:prSet presAssocID="{163927AC-183A-4A88-A392-F1F0CA4D7D09}" presName="vertSpace2b" presStyleCnt="0"/>
      <dgm:spPr/>
      <dgm:t>
        <a:bodyPr/>
        <a:lstStyle/>
        <a:p>
          <a:endParaRPr lang="pt-BR"/>
        </a:p>
      </dgm:t>
    </dgm:pt>
  </dgm:ptLst>
  <dgm:cxnLst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F857D080-81BA-4C1C-B8A2-231C9BB9C2A9}" type="presOf" srcId="{F413E254-01FA-4132-8013-20AB85836C6C}" destId="{2BF03776-694E-4EEA-A201-DD5209852AF9}" srcOrd="0" destOrd="0" presId="urn:microsoft.com/office/officeart/2008/layout/LinedList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920843DA-A1F1-4605-97E7-2F7197564860}" srcId="{7347C15C-D9CA-4F12-AE9E-CFA74D832000}" destId="{6F04BB12-37B8-4848-8512-35ADD9815427}" srcOrd="1" destOrd="0" parTransId="{A01581DF-C7A9-4C09-966C-C6973707D59D}" sibTransId="{C5069CA3-A736-4B3D-B7D2-4427A6A4FD45}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3B1597C9-5FCC-49E3-900E-075D94EC91CC}" type="presOf" srcId="{6F04BB12-37B8-4848-8512-35ADD9815427}" destId="{C956D4E6-37A6-4F0F-8DF3-B80B11398DC4}" srcOrd="0" destOrd="0" presId="urn:microsoft.com/office/officeart/2008/layout/LinedList"/>
    <dgm:cxn modelId="{3F41E0C6-6130-4937-8CED-0113F0BC6C60}" srcId="{163927AC-183A-4A88-A392-F1F0CA4D7D09}" destId="{F413E254-01FA-4132-8013-20AB85836C6C}" srcOrd="0" destOrd="0" parTransId="{085C97E4-1BBF-4121-B655-06BB82ACEFDE}" sibTransId="{B285F90F-DF97-4218-A8A0-8D6918380C51}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22A29E27-D38D-4CDC-B962-56881E5ED7D2}" srcId="{72FC3F76-3658-4E84-83AB-6C19AD00EF7F}" destId="{163927AC-183A-4A88-A392-F1F0CA4D7D09}" srcOrd="1" destOrd="0" parTransId="{96AAE65F-6E88-4FD7-8746-F701ABE2A42F}" sibTransId="{E31F9C71-F8C5-4189-9248-E4CE28F78A49}"/>
    <dgm:cxn modelId="{EFA80E92-10D1-4840-AA3B-669C07A23EA3}" srcId="{7347C15C-D9CA-4F12-AE9E-CFA74D832000}" destId="{1DD058C4-304C-4A0B-A7FF-B19A7B558DA5}" srcOrd="2" destOrd="0" parTransId="{95C1269C-9384-4DB3-8601-7F73EBAC147A}" sibTransId="{645955ED-CCE3-4D3F-8A10-A88585941C7B}"/>
    <dgm:cxn modelId="{4575E397-EFB3-4100-9A66-1C964C6CAEFF}" type="presOf" srcId="{1DD058C4-304C-4A0B-A7FF-B19A7B558DA5}" destId="{E12B2C7C-AB0C-4850-BE1D-73BE3C75C0DB}" srcOrd="0" destOrd="0" presId="urn:microsoft.com/office/officeart/2008/layout/LinedList"/>
    <dgm:cxn modelId="{154641B2-0D95-4A2B-B5A0-532EEC72C6D0}" type="presOf" srcId="{163927AC-183A-4A88-A392-F1F0CA4D7D09}" destId="{642CFBF3-69CA-44EF-B74F-0BAF685C0197}" srcOrd="0" destOrd="0" presId="urn:microsoft.com/office/officeart/2008/layout/LinedList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CDA77175-4F35-4338-B8B5-BAE118F94B52}" type="presParOf" srcId="{D357D772-3207-4744-AD63-FB05ADC8C304}" destId="{A68C1AE4-2900-4CDC-BF57-BD6068F4FACF}" srcOrd="1" destOrd="0" presId="urn:microsoft.com/office/officeart/2008/layout/LinedList"/>
    <dgm:cxn modelId="{664C29C9-EF64-45F2-9C0D-9F125A121F98}" type="presParOf" srcId="{D357D772-3207-4744-AD63-FB05ADC8C304}" destId="{1D69A496-C2C4-4370-BF87-F8F27C652AF5}" srcOrd="2" destOrd="0" presId="urn:microsoft.com/office/officeart/2008/layout/LinedList"/>
    <dgm:cxn modelId="{D7F40775-15BA-448B-B999-1868B3244519}" type="presParOf" srcId="{1D69A496-C2C4-4370-BF87-F8F27C652AF5}" destId="{2F1C51DA-77B2-4A62-833A-997929AA05CA}" srcOrd="0" destOrd="0" presId="urn:microsoft.com/office/officeart/2008/layout/LinedList"/>
    <dgm:cxn modelId="{D4CD8D29-F8C0-42A4-A4BB-6BC0ED17839B}" type="presParOf" srcId="{1D69A496-C2C4-4370-BF87-F8F27C652AF5}" destId="{C956D4E6-37A6-4F0F-8DF3-B80B11398DC4}" srcOrd="1" destOrd="0" presId="urn:microsoft.com/office/officeart/2008/layout/LinedList"/>
    <dgm:cxn modelId="{3AC278EC-707D-43DF-99BA-F637FED71DCA}" type="presParOf" srcId="{1D69A496-C2C4-4370-BF87-F8F27C652AF5}" destId="{06B0B329-69C4-4933-BF64-6FF785207B59}" srcOrd="2" destOrd="0" presId="urn:microsoft.com/office/officeart/2008/layout/LinedList"/>
    <dgm:cxn modelId="{4D71835B-DFE8-4C92-9258-739AF7D9D0A8}" type="presParOf" srcId="{D357D772-3207-4744-AD63-FB05ADC8C304}" destId="{7377E274-73A3-447F-A124-3429FD261A6C}" srcOrd="3" destOrd="0" presId="urn:microsoft.com/office/officeart/2008/layout/LinedList"/>
    <dgm:cxn modelId="{1F09F891-50E9-406B-9479-EF0860928BAF}" type="presParOf" srcId="{D357D772-3207-4744-AD63-FB05ADC8C304}" destId="{9C97F5D3-5DB8-4622-AB52-6AC4C5BC8DE7}" srcOrd="4" destOrd="0" presId="urn:microsoft.com/office/officeart/2008/layout/LinedList"/>
    <dgm:cxn modelId="{7C4BE1AF-6DCD-41F0-B187-3DA14DA2BEEF}" type="presParOf" srcId="{9C97F5D3-5DB8-4622-AB52-6AC4C5BC8DE7}" destId="{72A01411-B6DE-4BA3-8AF4-2FDFE5B0E91B}" srcOrd="0" destOrd="0" presId="urn:microsoft.com/office/officeart/2008/layout/LinedList"/>
    <dgm:cxn modelId="{4CC29C46-EFE3-4D40-98CD-AB9F713D4903}" type="presParOf" srcId="{9C97F5D3-5DB8-4622-AB52-6AC4C5BC8DE7}" destId="{E12B2C7C-AB0C-4850-BE1D-73BE3C75C0DB}" srcOrd="1" destOrd="0" presId="urn:microsoft.com/office/officeart/2008/layout/LinedList"/>
    <dgm:cxn modelId="{E3308E67-FB79-44BE-8F9E-B3E1A31C31F2}" type="presParOf" srcId="{9C97F5D3-5DB8-4622-AB52-6AC4C5BC8DE7}" destId="{56BC5897-415E-41B2-9D77-957C85BC81EA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10E00326-B046-4D57-863C-A001B69A93E5}" type="presParOf" srcId="{44617EBF-E2DB-48B8-ACEF-1C771A8CA1DB}" destId="{93E1E6E5-40A9-4DE5-8961-982A593C2604}" srcOrd="4" destOrd="0" presId="urn:microsoft.com/office/officeart/2008/layout/LinedList"/>
    <dgm:cxn modelId="{CF09A642-B841-4AF3-8AA5-7F4D67449331}" type="presParOf" srcId="{93E1E6E5-40A9-4DE5-8961-982A593C2604}" destId="{E5D0FFC5-28DA-4D9D-A0F1-A4AC675B0E56}" srcOrd="0" destOrd="0" presId="urn:microsoft.com/office/officeart/2008/layout/LinedList"/>
    <dgm:cxn modelId="{C6C71CEE-E833-4D2C-A500-EFC1EEF667B8}" type="presParOf" srcId="{93E1E6E5-40A9-4DE5-8961-982A593C2604}" destId="{642CFBF3-69CA-44EF-B74F-0BAF685C0197}" srcOrd="1" destOrd="0" presId="urn:microsoft.com/office/officeart/2008/layout/LinedList"/>
    <dgm:cxn modelId="{9355FE88-945E-45CD-8AE7-6B1519C5D6F9}" type="presParOf" srcId="{93E1E6E5-40A9-4DE5-8961-982A593C2604}" destId="{DD99AF36-0322-4C4F-8C06-2617ADADC17D}" srcOrd="2" destOrd="0" presId="urn:microsoft.com/office/officeart/2008/layout/LinedList"/>
    <dgm:cxn modelId="{1C1110BE-9BE1-4271-9E23-685469D659A3}" type="presParOf" srcId="{DD99AF36-0322-4C4F-8C06-2617ADADC17D}" destId="{098D3865-D9F9-4C3A-AA18-CA5A19A3F6A9}" srcOrd="0" destOrd="0" presId="urn:microsoft.com/office/officeart/2008/layout/LinedList"/>
    <dgm:cxn modelId="{81AEE888-C291-4A33-A558-0A4B67157A50}" type="presParOf" srcId="{098D3865-D9F9-4C3A-AA18-CA5A19A3F6A9}" destId="{AAFA0767-6BE5-4225-B9A3-110C116368DC}" srcOrd="0" destOrd="0" presId="urn:microsoft.com/office/officeart/2008/layout/LinedList"/>
    <dgm:cxn modelId="{18FE4D71-8828-4888-89EF-B80791DF7C81}" type="presParOf" srcId="{098D3865-D9F9-4C3A-AA18-CA5A19A3F6A9}" destId="{2BF03776-694E-4EEA-A201-DD5209852AF9}" srcOrd="1" destOrd="0" presId="urn:microsoft.com/office/officeart/2008/layout/LinedList"/>
    <dgm:cxn modelId="{30D70C8A-47F3-48A6-80CE-F91A6E23ED57}" type="presParOf" srcId="{098D3865-D9F9-4C3A-AA18-CA5A19A3F6A9}" destId="{468F15F8-5332-4D89-BD44-498B87EBDCD6}" srcOrd="2" destOrd="0" presId="urn:microsoft.com/office/officeart/2008/layout/LinedList"/>
    <dgm:cxn modelId="{E0A1EF4F-DD0A-4279-B1D2-BAFFFBC26CCA}" type="presParOf" srcId="{44617EBF-E2DB-48B8-ACEF-1C771A8CA1DB}" destId="{A649DCB3-CED1-49FA-93F5-E30ED8B1178C}" srcOrd="5" destOrd="0" presId="urn:microsoft.com/office/officeart/2008/layout/LinedList"/>
    <dgm:cxn modelId="{A4509F3B-A160-49BD-8AB9-D049CDC6A2F3}" type="presParOf" srcId="{44617EBF-E2DB-48B8-ACEF-1C771A8CA1DB}" destId="{C4B586B3-CA58-4F8E-828D-77A8C7E9519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511"/>
          <a:ext cx="8280920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784538" cy="5137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10</a:t>
          </a:r>
          <a:endParaRPr lang="pt-BR" sz="3000" kern="1200" dirty="0"/>
        </a:p>
      </dsp:txBody>
      <dsp:txXfrm>
        <a:off x="0" y="0"/>
        <a:ext cx="1784538" cy="5137737"/>
      </dsp:txXfrm>
    </dsp:sp>
    <dsp:sp modelId="{AA3704B8-8D27-4A03-8755-5D35C2C1D3BF}">
      <dsp:nvSpPr>
        <dsp:cNvPr id="0" name=""/>
        <dsp:cNvSpPr/>
      </dsp:nvSpPr>
      <dsp:spPr>
        <a:xfrm>
          <a:off x="1906204" y="183134"/>
          <a:ext cx="3122772" cy="361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50000"/>
                </a:schemeClr>
              </a:solidFill>
            </a:rPr>
            <a:t>Planejamento pós-recuperação de eventos - </a:t>
          </a:r>
          <a:r>
            <a:rPr lang="pt-BR" sz="2000" kern="1200" dirty="0" err="1" smtClean="0">
              <a:solidFill>
                <a:schemeClr val="accent3">
                  <a:lumMod val="50000"/>
                </a:schemeClr>
              </a:solidFill>
            </a:rPr>
            <a:t>pré</a:t>
          </a:r>
          <a:r>
            <a:rPr lang="pt-BR" sz="2000" kern="1200" dirty="0" smtClean="0">
              <a:solidFill>
                <a:schemeClr val="accent3">
                  <a:lumMod val="50000"/>
                </a:schemeClr>
              </a:solidFill>
            </a:rPr>
            <a:t>-evento</a:t>
          </a:r>
          <a:endParaRPr lang="pt-BR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906204" y="183134"/>
        <a:ext cx="3122772" cy="3612471"/>
      </dsp:txXfrm>
    </dsp:sp>
    <dsp:sp modelId="{E95947D0-2564-4472-9780-37E9BA85DECD}">
      <dsp:nvSpPr>
        <dsp:cNvPr id="0" name=""/>
        <dsp:cNvSpPr/>
      </dsp:nvSpPr>
      <dsp:spPr>
        <a:xfrm>
          <a:off x="5150643" y="19673"/>
          <a:ext cx="3122772" cy="171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Planejando a recuperação pós-evento e a reinicialização econômica. </a:t>
          </a:r>
          <a:endParaRPr lang="pt-BR" sz="1800" kern="1200" dirty="0"/>
        </a:p>
      </dsp:txBody>
      <dsp:txXfrm>
        <a:off x="5150643" y="19673"/>
        <a:ext cx="3122772" cy="1710828"/>
      </dsp:txXfrm>
    </dsp:sp>
    <dsp:sp modelId="{A68C1AE4-2900-4CDC-BF57-BD6068F4FACF}">
      <dsp:nvSpPr>
        <dsp:cNvPr id="0" name=""/>
        <dsp:cNvSpPr/>
      </dsp:nvSpPr>
      <dsp:spPr>
        <a:xfrm>
          <a:off x="5150640" y="2235685"/>
          <a:ext cx="312277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6D4E6-37A6-4F0F-8DF3-B80B11398DC4}">
      <dsp:nvSpPr>
        <dsp:cNvPr id="0" name=""/>
        <dsp:cNvSpPr/>
      </dsp:nvSpPr>
      <dsp:spPr>
        <a:xfrm>
          <a:off x="5150643" y="2275497"/>
          <a:ext cx="3122772" cy="698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Arranjos financeiros de sombra para o processamento de ajuda recebida e os fundos de desembolso.</a:t>
          </a:r>
          <a:endParaRPr lang="pt-BR" sz="1800" kern="1200" dirty="0"/>
        </a:p>
      </dsp:txBody>
      <dsp:txXfrm>
        <a:off x="5150643" y="2275497"/>
        <a:ext cx="3122772" cy="698189"/>
      </dsp:txXfrm>
    </dsp:sp>
    <dsp:sp modelId="{7377E274-73A3-447F-A124-3429FD261A6C}">
      <dsp:nvSpPr>
        <dsp:cNvPr id="0" name=""/>
        <dsp:cNvSpPr/>
      </dsp:nvSpPr>
      <dsp:spPr>
        <a:xfrm>
          <a:off x="5150640" y="1029476"/>
          <a:ext cx="312277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B2C7C-AB0C-4850-BE1D-73BE3C75C0DB}">
      <dsp:nvSpPr>
        <dsp:cNvPr id="0" name=""/>
        <dsp:cNvSpPr/>
      </dsp:nvSpPr>
      <dsp:spPr>
        <a:xfrm>
          <a:off x="5150643" y="1069410"/>
          <a:ext cx="3122772" cy="119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Grau em que houve consulta de partes interessadas em torno dos planos de "recuperação e reinicialização de eventos"</a:t>
          </a:r>
          <a:endParaRPr lang="pt-BR" sz="1800" kern="1200" dirty="0"/>
        </a:p>
      </dsp:txBody>
      <dsp:txXfrm>
        <a:off x="5150643" y="1069410"/>
        <a:ext cx="3122772" cy="1199453"/>
      </dsp:txXfrm>
    </dsp:sp>
    <dsp:sp modelId="{1AA2DA55-6F47-45F9-A63D-F62A7F9916F5}">
      <dsp:nvSpPr>
        <dsp:cNvPr id="0" name=""/>
        <dsp:cNvSpPr/>
      </dsp:nvSpPr>
      <dsp:spPr>
        <a:xfrm>
          <a:off x="1784538" y="3477743"/>
          <a:ext cx="648887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CFBF3-69CA-44EF-B74F-0BAF685C0197}">
      <dsp:nvSpPr>
        <dsp:cNvPr id="0" name=""/>
        <dsp:cNvSpPr/>
      </dsp:nvSpPr>
      <dsp:spPr>
        <a:xfrm>
          <a:off x="1906204" y="3505091"/>
          <a:ext cx="3122772" cy="980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50000"/>
                </a:schemeClr>
              </a:solidFill>
            </a:rPr>
            <a:t>Lições aprendidas</a:t>
          </a:r>
          <a:endParaRPr lang="pt-BR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906204" y="3505091"/>
        <a:ext cx="3122772" cy="980749"/>
      </dsp:txXfrm>
    </dsp:sp>
    <dsp:sp modelId="{2BF03776-694E-4EEA-A201-DD5209852AF9}">
      <dsp:nvSpPr>
        <dsp:cNvPr id="0" name=""/>
        <dsp:cNvSpPr/>
      </dsp:nvSpPr>
      <dsp:spPr>
        <a:xfrm>
          <a:off x="5150643" y="3549741"/>
          <a:ext cx="3122772" cy="89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Loops de aprendizagem.</a:t>
          </a:r>
          <a:endParaRPr lang="pt-BR" sz="1800" kern="1200" dirty="0"/>
        </a:p>
      </dsp:txBody>
      <dsp:txXfrm>
        <a:off x="5150643" y="3549741"/>
        <a:ext cx="3122772" cy="896326"/>
      </dsp:txXfrm>
    </dsp:sp>
    <dsp:sp modelId="{A649DCB3-CED1-49FA-93F5-E30ED8B1178C}">
      <dsp:nvSpPr>
        <dsp:cNvPr id="0" name=""/>
        <dsp:cNvSpPr/>
      </dsp:nvSpPr>
      <dsp:spPr>
        <a:xfrm>
          <a:off x="1784538" y="0"/>
          <a:ext cx="648887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1.png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1.xml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microsoft.com/office/2007/relationships/hdphoto" Target="../media/hdphoto8.wdp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10B4A7E3-44BD-440C-BCF2-39C96AA07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backgroundMark x1="34922" y1="95313" x2="34922" y2="95313"/>
                        <a14:backgroundMark x1="56719" y1="95313" x2="56719" y2="95313"/>
                        <a14:backgroundMark x1="68438" y1="71387" x2="68438" y2="71387"/>
                        <a14:backgroundMark x1="73594" y1="74316" x2="73594" y2="74316"/>
                        <a14:backgroundMark x1="65469" y1="83398" x2="66094" y2="83594"/>
                        <a14:backgroundMark x1="64609" y1="68945" x2="64609" y2="68945"/>
                        <a14:backgroundMark x1="63672" y1="72266" x2="63672" y2="72266"/>
                        <a14:backgroundMark x1="53828" y1="85938" x2="53828" y2="85938"/>
                        <a14:backgroundMark x1="50547" y1="88672" x2="50781" y2="87988"/>
                        <a14:backgroundMark x1="51563" y1="85645" x2="51563" y2="85645"/>
                        <a14:backgroundMark x1="55234" y1="77637" x2="54844" y2="77637"/>
                        <a14:backgroundMark x1="52969" y1="79004" x2="52969" y2="79004"/>
                        <a14:backgroundMark x1="52812" y1="79102" x2="52812" y2="79102"/>
                        <a14:backgroundMark x1="52734" y1="79297" x2="52734" y2="79297"/>
                        <a14:backgroundMark x1="50000" y1="77441" x2="50000" y2="77441"/>
                        <a14:backgroundMark x1="52031" y1="78223" x2="52031" y2="78223"/>
                        <a14:backgroundMark x1="52031" y1="78320" x2="52031" y2="78320"/>
                        <a14:backgroundMark x1="52500" y1="74805" x2="56094" y2="81934"/>
                        <a14:backgroundMark x1="51563" y1="81445" x2="59844" y2="69531"/>
                        <a14:backgroundMark x1="59844" y1="69531" x2="74141" y2="63867"/>
                        <a14:backgroundMark x1="74141" y1="63867" x2="78984" y2="63672"/>
                        <a14:backgroundMark x1="78984" y1="63672" x2="91406" y2="70313"/>
                        <a14:backgroundMark x1="55703" y1="81055" x2="90234" y2="83496"/>
                        <a14:backgroundMark x1="90234" y1="83496" x2="91797" y2="89551"/>
                        <a14:backgroundMark x1="91797" y1="89551" x2="69453" y2="91016"/>
                        <a14:backgroundMark x1="69453" y1="91016" x2="56406" y2="88574"/>
                        <a14:backgroundMark x1="56406" y1="88574" x2="53438" y2="85156"/>
                        <a14:backgroundMark x1="53438" y1="85156" x2="52969" y2="79590"/>
                        <a14:backgroundMark x1="52969" y1="79590" x2="52266" y2="80176"/>
                        <a14:backgroundMark x1="67734" y1="61816" x2="73672" y2="62012"/>
                        <a14:backgroundMark x1="68281" y1="60547" x2="70703" y2="59766"/>
                        <a14:backgroundMark x1="57109" y1="84277" x2="69922" y2="87402"/>
                        <a14:backgroundMark x1="69922" y1="87402" x2="70547" y2="88281"/>
                        <a14:backgroundMark x1="96563" y1="71387" x2="97734" y2="81738"/>
                        <a14:backgroundMark x1="97734" y1="81738" x2="94766" y2="91699"/>
                        <a14:backgroundMark x1="94766" y1="91699" x2="85703" y2="99609"/>
                        <a14:backgroundMark x1="85703" y1="99609" x2="79375" y2="96973"/>
                        <a14:backgroundMark x1="79375" y1="96973" x2="76094" y2="93945"/>
                        <a14:backgroundMark x1="76094" y1="93945" x2="52734" y2="94141"/>
                        <a14:backgroundMark x1="52734" y1="94141" x2="55703" y2="9238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74" t="48515" r="2619" b="7876"/>
          <a:stretch/>
        </p:blipFill>
        <p:spPr bwMode="auto">
          <a:xfrm>
            <a:off x="1979712" y="2559744"/>
            <a:ext cx="7108727" cy="425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58672" y1="85156" x2="58672" y2="85156"/>
                        <a14:foregroundMark x1="66563" y1="87402" x2="66563" y2="87402"/>
                        <a14:foregroundMark x1="73281" y1="90625" x2="73281" y2="90625"/>
                        <a14:foregroundMark x1="78828" y1="90039" x2="78828" y2="90039"/>
                        <a14:foregroundMark x1="82500" y1="89648" x2="82500" y2="89648"/>
                        <a14:foregroundMark x1="86250" y1="89453" x2="86250" y2="89453"/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foregroundMark x1="52500" y1="95117" x2="52500" y2="95117"/>
                        <a14:foregroundMark x1="53516" y1="75293" x2="53516" y2="75293"/>
                        <a14:foregroundMark x1="52422" y1="79199" x2="52422" y2="79199"/>
                        <a14:foregroundMark x1="68984" y1="60059" x2="68984" y2="60059"/>
                        <a14:foregroundMark x1="96641" y1="71387" x2="96641" y2="71387"/>
                        <a14:backgroundMark x1="34922" y1="95313" x2="34922" y2="95313"/>
                        <a14:backgroundMark x1="56719" y1="95313" x2="56719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74" t="48515" r="2576" b="6856"/>
          <a:stretch/>
        </p:blipFill>
        <p:spPr bwMode="auto">
          <a:xfrm>
            <a:off x="1979712" y="2482556"/>
            <a:ext cx="7113984" cy="435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DAD61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58672" y1="85156" x2="58672" y2="85156"/>
                        <a14:foregroundMark x1="66563" y1="87402" x2="66563" y2="87402"/>
                        <a14:foregroundMark x1="73281" y1="90625" x2="73281" y2="90625"/>
                        <a14:foregroundMark x1="78828" y1="90039" x2="78828" y2="90039"/>
                        <a14:foregroundMark x1="82500" y1="89648" x2="82500" y2="89648"/>
                        <a14:foregroundMark x1="86250" y1="89453" x2="86250" y2="89453"/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foregroundMark x1="52500" y1="95117" x2="52500" y2="95117"/>
                        <a14:foregroundMark x1="53516" y1="75293" x2="53516" y2="75293"/>
                        <a14:foregroundMark x1="52422" y1="79199" x2="52422" y2="79199"/>
                        <a14:foregroundMark x1="68984" y1="60059" x2="68984" y2="60059"/>
                        <a14:foregroundMark x1="96641" y1="71387" x2="96641" y2="71387"/>
                        <a14:backgroundMark x1="34922" y1="95313" x2="34922" y2="95313"/>
                        <a14:backgroundMark x1="56719" y1="95313" x2="56719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99" t="54117" r="2576" b="36899"/>
          <a:stretch/>
        </p:blipFill>
        <p:spPr bwMode="auto">
          <a:xfrm>
            <a:off x="7956376" y="2904697"/>
            <a:ext cx="1389366" cy="124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0" y="116633"/>
            <a:ext cx="9144000" cy="1584176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88640"/>
            <a:ext cx="9160447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10: </a:t>
            </a:r>
            <a:r>
              <a:rPr lang="pt-BR" sz="3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Acelerar o processo de recuperação e reconstruir melhor. </a:t>
            </a:r>
          </a:p>
        </p:txBody>
      </p:sp>
    </p:spTree>
    <p:extLst>
      <p:ext uri="{BB962C8B-B14F-4D97-AF65-F5344CB8AC3E}">
        <p14:creationId xmlns:p14="http://schemas.microsoft.com/office/powerpoint/2010/main" val="20428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sz="2000" dirty="0"/>
              <a:t>• Compreender o que o passo </a:t>
            </a:r>
            <a:r>
              <a:rPr lang="pt-BR" sz="2000" dirty="0" smtClean="0"/>
              <a:t>10 </a:t>
            </a:r>
            <a:r>
              <a:rPr lang="pt-BR" sz="2000" dirty="0"/>
              <a:t>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sz="2000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sz="2000" dirty="0"/>
              <a:t>• Observar exemplos de cidades que já implantaram ações relativas ao passo </a:t>
            </a:r>
            <a:r>
              <a:rPr lang="pt-BR" sz="2000" dirty="0" smtClean="0"/>
              <a:t>10 </a:t>
            </a:r>
            <a:r>
              <a:rPr lang="pt-BR" sz="2000" dirty="0"/>
              <a:t>para o desenvolvimento da resiliência local. 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659295" y="1907540"/>
            <a:ext cx="384069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93663" algn="just" defTabSz="457200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06512" cy="56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1476672" y="332656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10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1">
              <a:defRPr/>
            </a:pPr>
            <a:r>
              <a:rPr lang="pt-BR" sz="7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PRINCÍPIOS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8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67544" y="2650161"/>
            <a:ext cx="8223358" cy="257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2200" dirty="0"/>
              <a:t>Após qualquer desastre, assegure que as necessidades dos sobreviventes estejam no centro da reconstrução, por meio do apoio direto e por suas organizações comunitárias, de modo a projetar e ajudar a implementar ações de resposta e recuperação, incluindo a reconstrução de casas e de meios de subsistência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sp>
        <p:nvSpPr>
          <p:cNvPr id="2" name="Retângulo 1"/>
          <p:cNvSpPr/>
          <p:nvPr/>
        </p:nvSpPr>
        <p:spPr>
          <a:xfrm>
            <a:off x="1115616" y="1412776"/>
            <a:ext cx="7649787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PASSO 10: Acelerar o processo de recuperação </a:t>
            </a:r>
            <a:endParaRPr lang="pt-BR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e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reconstruir melhor. 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14254"/>
            <a:ext cx="37616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colocá-lo 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em PRÁTICA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476672" y="332656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10</a:t>
            </a:r>
          </a:p>
        </p:txBody>
      </p:sp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2655515"/>
              </p:ext>
            </p:extLst>
          </p:nvPr>
        </p:nvGraphicFramePr>
        <p:xfrm>
          <a:off x="467545" y="1319409"/>
          <a:ext cx="8280920" cy="514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11560" y="6178924"/>
            <a:ext cx="294438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85725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no material de apoio da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A2!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0" y="5967836"/>
            <a:ext cx="408219" cy="4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EXEMPLOS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boas práticas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476672" y="332656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10</a:t>
            </a:r>
          </a:p>
        </p:txBody>
      </p:sp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125946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dirty="0"/>
              <a:t>São Luiz do </a:t>
            </a:r>
            <a:r>
              <a:rPr lang="pt-BR" dirty="0" smtClean="0"/>
              <a:t>Paraitinga, SP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23528" y="388212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C</a:t>
            </a:r>
            <a:r>
              <a:rPr lang="pt-BR" dirty="0" smtClean="0"/>
              <a:t>onsiderações </a:t>
            </a:r>
            <a:r>
              <a:rPr lang="pt-BR" dirty="0"/>
              <a:t>de gênero para centros de evacuação em Sendai, </a:t>
            </a:r>
            <a:r>
              <a:rPr lang="pt-BR" dirty="0" smtClean="0"/>
              <a:t>Japão</a:t>
            </a:r>
            <a:endParaRPr lang="pt-BR" dirty="0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23072"/>
            <a:ext cx="2843808" cy="1895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1260913"/>
            <a:ext cx="394353" cy="36788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3882129"/>
            <a:ext cx="394353" cy="367887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5796136" y="6237312"/>
            <a:ext cx="29543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34" y="6016352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24" y="1772816"/>
            <a:ext cx="2620396" cy="1965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 descr="ceped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90500" y="-27384"/>
            <a:ext cx="9334500" cy="6885384"/>
            <a:chOff x="-190500" y="-27384"/>
            <a:chExt cx="9334500" cy="68853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13295" r="24257" b="37487"/>
            <a:stretch/>
          </p:blipFill>
          <p:spPr bwMode="auto">
            <a:xfrm>
              <a:off x="-190500" y="-27384"/>
              <a:ext cx="93345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2051720" y="6237312"/>
              <a:ext cx="5256584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627784" y="6237312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64288" y="364412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5" y="455310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1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253</Words>
  <Application>Microsoft Office PowerPoint</Application>
  <PresentationFormat>Apresentação na tela (4:3)</PresentationFormat>
  <Paragraphs>34</Paragraphs>
  <Slides>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Adobe Fan Heiti Std B</vt:lpstr>
      <vt:lpstr>Arial</vt:lpstr>
      <vt:lpstr>Calibri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107</cp:revision>
  <dcterms:created xsi:type="dcterms:W3CDTF">2017-07-20T13:22:35Z</dcterms:created>
  <dcterms:modified xsi:type="dcterms:W3CDTF">2018-03-22T18:46:51Z</dcterms:modified>
</cp:coreProperties>
</file>