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2" r:id="rId2"/>
    <p:sldId id="271" r:id="rId3"/>
    <p:sldId id="293" r:id="rId4"/>
    <p:sldId id="280" r:id="rId5"/>
    <p:sldId id="299" r:id="rId6"/>
    <p:sldId id="294" r:id="rId7"/>
    <p:sldId id="295" r:id="rId8"/>
    <p:sldId id="297" r:id="rId9"/>
    <p:sldId id="296" r:id="rId10"/>
    <p:sldId id="29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2" autoAdjust="0"/>
    <p:restoredTop sz="94708" autoAdjust="0"/>
  </p:normalViewPr>
  <p:slideViewPr>
    <p:cSldViewPr>
      <p:cViewPr>
        <p:scale>
          <a:sx n="75" d="100"/>
          <a:sy n="75" d="100"/>
        </p:scale>
        <p:origin x="864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8173" r="24140" b="173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435450" y="2926916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34" y="2348880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-36512" y="188640"/>
            <a:ext cx="9217024" cy="1584176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331714"/>
            <a:ext cx="9180512" cy="1297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PLANO MUNICIPAL DE RESILIÊNCIA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PMR</a:t>
            </a:r>
            <a:endParaRPr lang="pt-BR" sz="3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663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7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F312FE8-9E92-4519-9A8D-5D4A63A591E3}"/>
              </a:ext>
            </a:extLst>
          </p:cNvPr>
          <p:cNvGrpSpPr/>
          <p:nvPr/>
        </p:nvGrpSpPr>
        <p:grpSpPr>
          <a:xfrm>
            <a:off x="-36512" y="-22026"/>
            <a:ext cx="9180512" cy="980728"/>
            <a:chOff x="-190500" y="6093296"/>
            <a:chExt cx="9334500" cy="76470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AE89B0C-FF2C-4C66-AC7B-CAD0077223A4}"/>
                </a:ext>
              </a:extLst>
            </p:cNvPr>
            <p:cNvSpPr/>
            <p:nvPr/>
          </p:nvSpPr>
          <p:spPr>
            <a:xfrm>
              <a:off x="2051720" y="6273373"/>
              <a:ext cx="5256584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7" y="1484784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029162" y="2642136"/>
            <a:ext cx="699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Entender o que é o Plano Municipal de Resiliência (PMR);</a:t>
            </a:r>
          </a:p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Entender o uso dos indicadores urbanos locais;</a:t>
            </a:r>
          </a:p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Aprender a planejar o PMR;</a:t>
            </a:r>
          </a:p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Entender como aplicá-lo na sua cidade.</a:t>
            </a:r>
            <a:endParaRPr lang="pt-BR" sz="2000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59295" y="1907540"/>
            <a:ext cx="384069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6152"/>
            <a:ext cx="92347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828600" y="334978"/>
            <a:ext cx="108732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45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Plano Municipal de Resiliência</a:t>
            </a:r>
            <a:endParaRPr lang="pt-BR" sz="45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80528" y="544522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 QUE É? </a:t>
            </a:r>
            <a:endParaRPr lang="pt-BR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2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1412776"/>
            <a:ext cx="8280920" cy="353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lnSpc>
                <a:spcPct val="130000"/>
              </a:lnSpc>
            </a:pPr>
            <a:r>
              <a:rPr lang="pt-BR" sz="2200" dirty="0" smtClean="0"/>
              <a:t>O </a:t>
            </a:r>
            <a:r>
              <a:rPr lang="pt-BR" sz="2200" dirty="0"/>
              <a:t>Escritório das Nações Unidas para Redução de Riscos de Desastres (UNISDR) tem desenvolvido uma série de “indicadores urbanos locais” para que as cidades possam avaliar sua </a:t>
            </a:r>
            <a:r>
              <a:rPr lang="pt-BR" sz="2200" dirty="0" smtClean="0"/>
              <a:t>resiliência</a:t>
            </a:r>
            <a:r>
              <a:rPr lang="pt-BR" sz="2200" dirty="0"/>
              <a:t>. </a:t>
            </a:r>
            <a:endParaRPr lang="pt-BR" sz="2200" dirty="0" smtClean="0"/>
          </a:p>
          <a:p>
            <a:pPr algn="just">
              <a:lnSpc>
                <a:spcPct val="130000"/>
              </a:lnSpc>
            </a:pPr>
            <a:endParaRPr lang="pt-BR" sz="600" dirty="0" smtClean="0"/>
          </a:p>
          <a:p>
            <a:pPr algn="just">
              <a:lnSpc>
                <a:spcPct val="130000"/>
              </a:lnSpc>
            </a:pPr>
            <a:endParaRPr lang="pt-BR" sz="600" dirty="0"/>
          </a:p>
          <a:p>
            <a:pPr algn="just">
              <a:lnSpc>
                <a:spcPct val="130000"/>
              </a:lnSpc>
            </a:pPr>
            <a:endParaRPr lang="pt-BR" sz="600" dirty="0" smtClean="0"/>
          </a:p>
          <a:p>
            <a:pPr indent="444500" algn="just">
              <a:lnSpc>
                <a:spcPct val="130000"/>
              </a:lnSpc>
            </a:pPr>
            <a:r>
              <a:rPr lang="pt-BR" sz="2200" dirty="0" smtClean="0"/>
              <a:t>Os </a:t>
            </a:r>
            <a:r>
              <a:rPr lang="pt-BR" sz="2200" dirty="0">
                <a:solidFill>
                  <a:schemeClr val="accent3">
                    <a:lumMod val="75000"/>
                  </a:schemeClr>
                </a:solidFill>
              </a:rPr>
              <a:t>indicadores urbanos locais </a:t>
            </a:r>
            <a:r>
              <a:rPr lang="pt-BR" sz="2200" dirty="0"/>
              <a:t>permitem colocar as principais fortalezas e </a:t>
            </a:r>
            <a:r>
              <a:rPr lang="pt-BR" sz="2200" dirty="0" smtClean="0"/>
              <a:t>desafios </a:t>
            </a:r>
            <a:r>
              <a:rPr lang="pt-BR" sz="2200" dirty="0"/>
              <a:t>de uma cidade com </a:t>
            </a:r>
            <a:r>
              <a:rPr lang="pt-BR" sz="2200" dirty="0" smtClean="0"/>
              <a:t>relação aos </a:t>
            </a:r>
            <a:r>
              <a:rPr lang="pt-BR" sz="2200" dirty="0"/>
              <a:t>desastres e a </a:t>
            </a:r>
            <a:r>
              <a:rPr lang="pt-BR" sz="2200" dirty="0" smtClean="0"/>
              <a:t>RRD, além de oferecer uma </a:t>
            </a:r>
            <a:r>
              <a:rPr lang="pt-BR" sz="2200" dirty="0"/>
              <a:t>orientação sobre a forma de abordar os problemas identificados </a:t>
            </a:r>
            <a:r>
              <a:rPr lang="pt-BR" sz="2200" dirty="0" smtClean="0"/>
              <a:t>através </a:t>
            </a:r>
            <a:r>
              <a:rPr lang="pt-BR" sz="2200" dirty="0"/>
              <a:t>de um plano de ação </a:t>
            </a:r>
            <a:r>
              <a:rPr lang="pt-BR" sz="2200" dirty="0" smtClean="0"/>
              <a:t>e/ou </a:t>
            </a:r>
            <a:r>
              <a:rPr lang="pt-BR" sz="2200" dirty="0"/>
              <a:t>estratégia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10" name="Retângulo 9"/>
          <p:cNvSpPr/>
          <p:nvPr/>
        </p:nvSpPr>
        <p:spPr>
          <a:xfrm>
            <a:off x="1619672" y="5539297"/>
            <a:ext cx="568863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objetivo da criação de planos de ação deve ser o de evitar a criação de riscos, fomentar a redução de risco existente e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fortalecer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resiliência econômica, social, ambiental e de saúde.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23273"/>
            <a:ext cx="43924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19" b="90741" l="26615" r="88229">
                        <a14:foregroundMark x1="35260" y1="65278" x2="85365" y2="88889"/>
                        <a14:foregroundMark x1="31458" y1="66852" x2="68490" y2="89907"/>
                        <a14:foregroundMark x1="48906" y1="67130" x2="81979" y2="76111"/>
                        <a14:foregroundMark x1="80208" y1="68241" x2="59010" y2="64722"/>
                        <a14:foregroundMark x1="67135" y1="41389" x2="75313" y2="70278"/>
                        <a14:foregroundMark x1="31615" y1="55648" x2="30781" y2="89074"/>
                        <a14:foregroundMark x1="31667" y1="80648" x2="58125" y2="88889"/>
                        <a14:foregroundMark x1="30052" y1="71389" x2="30052" y2="71389"/>
                        <a14:foregroundMark x1="30365" y1="65370" x2="30365" y2="65370"/>
                        <a14:foregroundMark x1="77656" y1="71111" x2="77656" y2="71111"/>
                        <a14:foregroundMark x1="81979" y1="64907" x2="81979" y2="64907"/>
                        <a14:foregroundMark x1="80729" y1="81111" x2="80729" y2="81111"/>
                        <a14:foregroundMark x1="84323" y1="71389" x2="84323" y2="71389"/>
                        <a14:foregroundMark x1="83646" y1="65370" x2="83646" y2="65370"/>
                        <a14:foregroundMark x1="49583" y1="64907" x2="49583" y2="64907"/>
                        <a14:foregroundMark x1="77552" y1="59167" x2="77552" y2="59167"/>
                        <a14:foregroundMark x1="81458" y1="59537" x2="81458" y2="59537"/>
                        <a14:foregroundMark x1="83646" y1="59537" x2="83646" y2="59537"/>
                        <a14:foregroundMark x1="79167" y1="43056" x2="79167" y2="43056"/>
                        <a14:foregroundMark x1="86979" y1="86852" x2="86146" y2="39907"/>
                        <a14:foregroundMark x1="29375" y1="87870" x2="28854" y2="38611"/>
                        <a14:foregroundMark x1="87396" y1="89074" x2="87188" y2="39722"/>
                        <a14:foregroundMark x1="28802" y1="89074" x2="29010" y2="39444"/>
                      </a14:backgroundRemoval>
                    </a14:imgEffect>
                  </a14:imgLayer>
                </a14:imgProps>
              </a:ext>
            </a:extLst>
          </a:blip>
          <a:srcRect l="24806" t="35189" r="11408" b="9001"/>
          <a:stretch/>
        </p:blipFill>
        <p:spPr>
          <a:xfrm>
            <a:off x="0" y="1916832"/>
            <a:ext cx="8632319" cy="424847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092280" y="6172609"/>
            <a:ext cx="1359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(PINHEIRO, 2017)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539552" y="1383159"/>
            <a:ext cx="6997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Estruturação da gestão integrada do risco de desastre</a:t>
            </a:r>
            <a:endParaRPr lang="pt-B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0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6152"/>
            <a:ext cx="92347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504056" y="260648"/>
            <a:ext cx="10188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45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Plano Municipal de Resiliência</a:t>
            </a:r>
            <a:endParaRPr lang="pt-BR" sz="45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80528" y="4725144"/>
            <a:ext cx="824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lvl="1">
              <a:defRPr/>
            </a:pPr>
            <a:r>
              <a:rPr lang="pt-BR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PRÁTICA?</a:t>
            </a:r>
            <a:endParaRPr lang="pt-BR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2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16024" y="1412776"/>
            <a:ext cx="8748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200" dirty="0" smtClean="0"/>
              <a:t>O </a:t>
            </a:r>
            <a:r>
              <a:rPr lang="pt-BR" sz="2200" dirty="0"/>
              <a:t>propósito dos indicadores urbanos locais é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</a:rPr>
              <a:t>ajudar as cidades a identificar dificuldades específicas </a:t>
            </a:r>
            <a:r>
              <a:rPr lang="pt-BR" sz="2200" dirty="0"/>
              <a:t>que podem ser remediadas através de medidas concretas. </a:t>
            </a:r>
            <a:endParaRPr lang="pt-BR" sz="22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342900" indent="-342900" algn="just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200" dirty="0" smtClean="0"/>
              <a:t>Por isso, os </a:t>
            </a:r>
            <a:r>
              <a:rPr lang="pt-BR" sz="2200" dirty="0"/>
              <a:t>governos locais devem elaborar planos de </a:t>
            </a:r>
            <a:r>
              <a:rPr lang="pt-BR" sz="2200" dirty="0" smtClean="0"/>
              <a:t>ação </a:t>
            </a:r>
            <a:r>
              <a:rPr lang="pt-BR" sz="2200" dirty="0"/>
              <a:t>e estratégias de RRD </a:t>
            </a:r>
            <a:r>
              <a:rPr lang="pt-BR" sz="2200" dirty="0" smtClean="0"/>
              <a:t>realistas. Estas </a:t>
            </a:r>
            <a:r>
              <a:rPr lang="pt-BR" sz="2200" dirty="0"/>
              <a:t>estratégias têm que considerar diferentes escalas de tempo, incluir objetivos, indicadores e cronogramas; </a:t>
            </a:r>
            <a:endParaRPr lang="pt-BR" sz="22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200" dirty="0"/>
          </a:p>
          <a:p>
            <a:pPr marL="342900" indent="-342900" algn="just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200" dirty="0" smtClean="0"/>
              <a:t>Cada </a:t>
            </a:r>
            <a:r>
              <a:rPr lang="pt-BR" sz="2200" dirty="0"/>
              <a:t>plano de </a:t>
            </a:r>
            <a:r>
              <a:rPr lang="pt-BR" sz="2200" dirty="0" smtClean="0"/>
              <a:t>ação deve incluir os procedimentos operacionais </a:t>
            </a:r>
            <a:r>
              <a:rPr lang="pt-BR" sz="2200" dirty="0"/>
              <a:t>anuais para garantir seu financiamento e implantação. </a:t>
            </a:r>
            <a:endParaRPr lang="pt-BR" sz="2200" dirty="0" smtClean="0"/>
          </a:p>
        </p:txBody>
      </p:sp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1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6152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972616" y="260648"/>
            <a:ext cx="108732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45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Plano Municipal de Resiliência</a:t>
            </a:r>
            <a:endParaRPr lang="pt-BR" sz="45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5519554"/>
            <a:ext cx="84249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55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</a:t>
            </a:r>
            <a:endParaRPr lang="pt-BR" sz="55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9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4016" y="126876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Tabela resumo para </a:t>
            </a:r>
            <a:r>
              <a:rPr lang="pt-BR" sz="1600" dirty="0"/>
              <a:t>orientar o trabalho de formulação do </a:t>
            </a:r>
            <a:r>
              <a:rPr lang="pt-BR" sz="1600" dirty="0" smtClean="0"/>
              <a:t>plano, para cada um dos passos estudados:</a:t>
            </a:r>
            <a:r>
              <a:rPr lang="pt-BR" dirty="0"/>
              <a:t> 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84799"/>
              </p:ext>
            </p:extLst>
          </p:nvPr>
        </p:nvGraphicFramePr>
        <p:xfrm>
          <a:off x="395536" y="1916832"/>
          <a:ext cx="8208912" cy="32608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39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3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#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</a:rPr>
                        <a:t>OBJETIVO/ÁREA 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DE TRABALHO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A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ÇÃO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INDICADORES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TEMPO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RESPONS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ÁVEL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5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7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8</a:t>
                      </a:r>
                      <a:endParaRPr lang="pt-BR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1404" y="5295691"/>
            <a:ext cx="35645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alt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Orçamento</a:t>
            </a:r>
            <a:r>
              <a:rPr kumimoji="0" lang="en-US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 	</a:t>
            </a:r>
            <a:endParaRPr kumimoji="0" lang="es-PA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- Mecanismos de </a:t>
            </a:r>
            <a:r>
              <a:rPr kumimoji="0" lang="es-PA" alt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implantação</a:t>
            </a:r>
            <a:r>
              <a:rPr lang="es-PA" altLang="pt-BR" dirty="0">
                <a:ea typeface="Calibri" pitchFamily="34" charset="0"/>
                <a:cs typeface="Arial" pitchFamily="34" charset="0"/>
              </a:rPr>
              <a:t>: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30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331</Words>
  <Application>Microsoft Office PowerPoint</Application>
  <PresentationFormat>Apresentação na tela (4:3)</PresentationFormat>
  <Paragraphs>91</Paragraphs>
  <Slides>10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Adobe Fan Heiti Std B</vt:lpstr>
      <vt:lpstr>Arial</vt:lpstr>
      <vt:lpstr>Calibri</vt:lpstr>
      <vt:lpstr>Century Gothic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123</cp:revision>
  <dcterms:created xsi:type="dcterms:W3CDTF">2017-07-20T13:22:35Z</dcterms:created>
  <dcterms:modified xsi:type="dcterms:W3CDTF">2018-03-22T18:53:14Z</dcterms:modified>
</cp:coreProperties>
</file>