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89" r:id="rId2"/>
    <p:sldId id="257" r:id="rId3"/>
    <p:sldId id="591" r:id="rId4"/>
    <p:sldId id="594" r:id="rId5"/>
    <p:sldId id="586" r:id="rId6"/>
    <p:sldId id="595" r:id="rId7"/>
    <p:sldId id="598" r:id="rId8"/>
    <p:sldId id="588" r:id="rId9"/>
    <p:sldId id="538" r:id="rId10"/>
    <p:sldId id="545" r:id="rId11"/>
    <p:sldId id="495" r:id="rId12"/>
    <p:sldId id="596" r:id="rId13"/>
    <p:sldId id="539" r:id="rId14"/>
    <p:sldId id="600" r:id="rId15"/>
    <p:sldId id="541" r:id="rId16"/>
    <p:sldId id="542" r:id="rId17"/>
    <p:sldId id="543" r:id="rId18"/>
    <p:sldId id="601" r:id="rId19"/>
    <p:sldId id="597" r:id="rId20"/>
    <p:sldId id="602" r:id="rId21"/>
    <p:sldId id="546" r:id="rId22"/>
    <p:sldId id="590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enta Microsoft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 snapToGrid="0" snapToObjects="1">
      <p:cViewPr>
        <p:scale>
          <a:sx n="95" d="100"/>
          <a:sy n="95" d="100"/>
        </p:scale>
        <p:origin x="-201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0EAA0-E646-420D-AED0-9954C499E037}" type="doc">
      <dgm:prSet loTypeId="urn:microsoft.com/office/officeart/2005/8/layout/venn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92CC224-EACF-49BA-8E3A-578A7C6F38EB}">
      <dgm:prSet phldrT="[Texto]" custT="1"/>
      <dgm:spPr>
        <a:solidFill>
          <a:schemeClr val="lt1">
            <a:hueOff val="0"/>
            <a:satOff val="0"/>
            <a:lumOff val="0"/>
            <a:alpha val="10000"/>
          </a:schemeClr>
        </a:solidFill>
        <a:ln w="25400">
          <a:solidFill>
            <a:srgbClr val="C00000"/>
          </a:solidFill>
        </a:ln>
      </dgm:spPr>
      <dgm:t>
        <a:bodyPr/>
        <a:lstStyle/>
        <a:p>
          <a:endParaRPr lang="es-ES" sz="1100" b="1" dirty="0">
            <a:solidFill>
              <a:srgbClr val="FF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2F08E9-8947-4D6D-BA3E-FAF98FA0D08D}" type="parTrans" cxnId="{A445F02D-1AEE-41B8-8B52-B16548B6FAA1}">
      <dgm:prSet/>
      <dgm:spPr/>
      <dgm:t>
        <a:bodyPr/>
        <a:lstStyle/>
        <a:p>
          <a:endParaRPr lang="es-ES"/>
        </a:p>
      </dgm:t>
    </dgm:pt>
    <dgm:pt modelId="{660E5886-FFAA-43FF-8F41-E8DAEB4D6B32}" type="sibTrans" cxnId="{A445F02D-1AEE-41B8-8B52-B16548B6FAA1}">
      <dgm:prSet/>
      <dgm:spPr/>
      <dgm:t>
        <a:bodyPr/>
        <a:lstStyle/>
        <a:p>
          <a:endParaRPr lang="es-ES"/>
        </a:p>
      </dgm:t>
    </dgm:pt>
    <dgm:pt modelId="{2FD29B1D-97D5-4C5D-B729-C4E65315CA9B}">
      <dgm:prSet phldrT="[Texto]" custT="1"/>
      <dgm:spPr>
        <a:solidFill>
          <a:schemeClr val="lt1">
            <a:hueOff val="0"/>
            <a:satOff val="0"/>
            <a:lumOff val="0"/>
            <a:alpha val="20000"/>
          </a:schemeClr>
        </a:solidFill>
        <a:ln w="38100">
          <a:solidFill>
            <a:srgbClr val="9900CC"/>
          </a:solidFill>
        </a:ln>
      </dgm:spPr>
      <dgm:t>
        <a:bodyPr/>
        <a:lstStyle/>
        <a:p>
          <a:endParaRPr lang="es-ES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4A27D9-B19D-4A5B-B91D-00F15A549089}" type="parTrans" cxnId="{A1F6276F-24CE-4687-909D-671EA347F516}">
      <dgm:prSet/>
      <dgm:spPr/>
      <dgm:t>
        <a:bodyPr/>
        <a:lstStyle/>
        <a:p>
          <a:endParaRPr lang="es-ES"/>
        </a:p>
      </dgm:t>
    </dgm:pt>
    <dgm:pt modelId="{2926B468-1342-4DDB-AAC5-A3FD729892EF}" type="sibTrans" cxnId="{A1F6276F-24CE-4687-909D-671EA347F516}">
      <dgm:prSet/>
      <dgm:spPr/>
      <dgm:t>
        <a:bodyPr/>
        <a:lstStyle/>
        <a:p>
          <a:endParaRPr lang="es-ES"/>
        </a:p>
      </dgm:t>
    </dgm:pt>
    <dgm:pt modelId="{AB564DF9-5090-49AC-AE7A-E5D1B3D40E3C}">
      <dgm:prSet phldrT="[Texto]" custT="1"/>
      <dgm:spPr>
        <a:solidFill>
          <a:schemeClr val="lt1">
            <a:hueOff val="0"/>
            <a:satOff val="0"/>
            <a:lumOff val="0"/>
            <a:alpha val="30000"/>
          </a:schemeClr>
        </a:solidFill>
        <a:ln w="50800">
          <a:solidFill>
            <a:schemeClr val="accent2"/>
          </a:solidFill>
        </a:ln>
      </dgm:spPr>
      <dgm:t>
        <a:bodyPr/>
        <a:lstStyle/>
        <a:p>
          <a:endParaRPr lang="es-ES" sz="900" b="1" dirty="0" smtClean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9FA9E-C371-42B9-8C17-062E1E32BCB1}" type="parTrans" cxnId="{285DCD9B-8DB2-483A-976F-EEC87FA78192}">
      <dgm:prSet/>
      <dgm:spPr/>
      <dgm:t>
        <a:bodyPr/>
        <a:lstStyle/>
        <a:p>
          <a:endParaRPr lang="es-ES"/>
        </a:p>
      </dgm:t>
    </dgm:pt>
    <dgm:pt modelId="{3A594ED0-23F4-4F27-8487-9CC1EAA1EC6B}" type="sibTrans" cxnId="{285DCD9B-8DB2-483A-976F-EEC87FA78192}">
      <dgm:prSet/>
      <dgm:spPr/>
      <dgm:t>
        <a:bodyPr/>
        <a:lstStyle/>
        <a:p>
          <a:endParaRPr lang="es-ES"/>
        </a:p>
      </dgm:t>
    </dgm:pt>
    <dgm:pt modelId="{9B04CF18-61F1-459C-9BAC-10585AF1609D}">
      <dgm:prSet phldrT="[Texto]" custT="1"/>
      <dgm:spPr>
        <a:ln w="63500">
          <a:solidFill>
            <a:srgbClr val="00CC99"/>
          </a:solidFill>
        </a:ln>
      </dgm:spPr>
      <dgm:t>
        <a:bodyPr/>
        <a:lstStyle/>
        <a:p>
          <a:endParaRPr lang="es-ES" sz="14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422311-A3C4-49C1-82DE-5D03CB3991D2}" type="parTrans" cxnId="{2B2FAE26-A7AC-415D-BCA2-46D3781BFB33}">
      <dgm:prSet/>
      <dgm:spPr/>
      <dgm:t>
        <a:bodyPr/>
        <a:lstStyle/>
        <a:p>
          <a:endParaRPr lang="es-ES"/>
        </a:p>
      </dgm:t>
    </dgm:pt>
    <dgm:pt modelId="{6B4D4FB6-2FBD-4554-8D3F-7CBAEA50FD1D}" type="sibTrans" cxnId="{2B2FAE26-A7AC-415D-BCA2-46D3781BFB33}">
      <dgm:prSet/>
      <dgm:spPr/>
      <dgm:t>
        <a:bodyPr/>
        <a:lstStyle/>
        <a:p>
          <a:endParaRPr lang="es-ES"/>
        </a:p>
      </dgm:t>
    </dgm:pt>
    <dgm:pt modelId="{37AA6166-93ED-4A4C-8BFD-841A1D573D12}" type="pres">
      <dgm:prSet presAssocID="{6A20EAA0-E646-420D-AED0-9954C499E0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127579-F391-46BD-B2C1-7EED071D4B7E}" type="pres">
      <dgm:prSet presAssocID="{292CC224-EACF-49BA-8E3A-578A7C6F38EB}" presName="Name5" presStyleLbl="vennNode1" presStyleIdx="0" presStyleCnt="4" custScaleX="44643" custScaleY="44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39094-28DF-4B74-BE59-A6B388C93EF1}" type="pres">
      <dgm:prSet presAssocID="{660E5886-FFAA-43FF-8F41-E8DAEB4D6B32}" presName="space" presStyleCnt="0"/>
      <dgm:spPr/>
    </dgm:pt>
    <dgm:pt modelId="{AAC4AE79-C9EB-432D-B8F7-16ABDE8723B8}" type="pres">
      <dgm:prSet presAssocID="{2FD29B1D-97D5-4C5D-B729-C4E65315CA9B}" presName="Name5" presStyleLbl="vennNode1" presStyleIdx="1" presStyleCnt="4" custScaleX="64030" custScaleY="640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F876A-40AB-4381-AEA1-49902FCE5846}" type="pres">
      <dgm:prSet presAssocID="{2926B468-1342-4DDB-AAC5-A3FD729892EF}" presName="space" presStyleCnt="0"/>
      <dgm:spPr/>
    </dgm:pt>
    <dgm:pt modelId="{A9778E68-208F-4229-8AC2-E68E799DD492}" type="pres">
      <dgm:prSet presAssocID="{AB564DF9-5090-49AC-AE7A-E5D1B3D40E3C}" presName="Name5" presStyleLbl="vennNode1" presStyleIdx="2" presStyleCnt="4" custScaleX="77965" custScaleY="779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E3E12F-CBA7-4190-B934-FFA9BE0B8C69}" type="pres">
      <dgm:prSet presAssocID="{3A594ED0-23F4-4F27-8487-9CC1EAA1EC6B}" presName="space" presStyleCnt="0"/>
      <dgm:spPr/>
    </dgm:pt>
    <dgm:pt modelId="{1F16BDF7-9528-493D-9056-02B48F98E9B6}" type="pres">
      <dgm:prSet presAssocID="{9B04CF18-61F1-459C-9BAC-10585AF1609D}" presName="Name5" presStyleLbl="vennNode1" presStyleIdx="3" presStyleCnt="4" custLinFactNeighborX="-1315" custLinFactNeighborY="5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F6276F-24CE-4687-909D-671EA347F516}" srcId="{6A20EAA0-E646-420D-AED0-9954C499E037}" destId="{2FD29B1D-97D5-4C5D-B729-C4E65315CA9B}" srcOrd="1" destOrd="0" parTransId="{634A27D9-B19D-4A5B-B91D-00F15A549089}" sibTransId="{2926B468-1342-4DDB-AAC5-A3FD729892EF}"/>
    <dgm:cxn modelId="{1ACD9372-6A60-A746-AB89-3C6C80E5FF3D}" type="presOf" srcId="{6A20EAA0-E646-420D-AED0-9954C499E037}" destId="{37AA6166-93ED-4A4C-8BFD-841A1D573D12}" srcOrd="0" destOrd="0" presId="urn:microsoft.com/office/officeart/2005/8/layout/venn3"/>
    <dgm:cxn modelId="{2B2FAE26-A7AC-415D-BCA2-46D3781BFB33}" srcId="{6A20EAA0-E646-420D-AED0-9954C499E037}" destId="{9B04CF18-61F1-459C-9BAC-10585AF1609D}" srcOrd="3" destOrd="0" parTransId="{BA422311-A3C4-49C1-82DE-5D03CB3991D2}" sibTransId="{6B4D4FB6-2FBD-4554-8D3F-7CBAEA50FD1D}"/>
    <dgm:cxn modelId="{285DCD9B-8DB2-483A-976F-EEC87FA78192}" srcId="{6A20EAA0-E646-420D-AED0-9954C499E037}" destId="{AB564DF9-5090-49AC-AE7A-E5D1B3D40E3C}" srcOrd="2" destOrd="0" parTransId="{D139FA9E-C371-42B9-8C17-062E1E32BCB1}" sibTransId="{3A594ED0-23F4-4F27-8487-9CC1EAA1EC6B}"/>
    <dgm:cxn modelId="{A445F02D-1AEE-41B8-8B52-B16548B6FAA1}" srcId="{6A20EAA0-E646-420D-AED0-9954C499E037}" destId="{292CC224-EACF-49BA-8E3A-578A7C6F38EB}" srcOrd="0" destOrd="0" parTransId="{7A2F08E9-8947-4D6D-BA3E-FAF98FA0D08D}" sibTransId="{660E5886-FFAA-43FF-8F41-E8DAEB4D6B32}"/>
    <dgm:cxn modelId="{E28D16B3-DF53-3E4C-B6C1-0528A6EFC59D}" type="presOf" srcId="{AB564DF9-5090-49AC-AE7A-E5D1B3D40E3C}" destId="{A9778E68-208F-4229-8AC2-E68E799DD492}" srcOrd="0" destOrd="0" presId="urn:microsoft.com/office/officeart/2005/8/layout/venn3"/>
    <dgm:cxn modelId="{FB8EF21D-BFAC-774F-8316-A9A9F12DBFE6}" type="presOf" srcId="{2FD29B1D-97D5-4C5D-B729-C4E65315CA9B}" destId="{AAC4AE79-C9EB-432D-B8F7-16ABDE8723B8}" srcOrd="0" destOrd="0" presId="urn:microsoft.com/office/officeart/2005/8/layout/venn3"/>
    <dgm:cxn modelId="{CA966840-6BFD-D646-AF7B-B30026896C39}" type="presOf" srcId="{9B04CF18-61F1-459C-9BAC-10585AF1609D}" destId="{1F16BDF7-9528-493D-9056-02B48F98E9B6}" srcOrd="0" destOrd="0" presId="urn:microsoft.com/office/officeart/2005/8/layout/venn3"/>
    <dgm:cxn modelId="{DBFF22CA-CBA5-F345-8094-DB1C4A094FDB}" type="presOf" srcId="{292CC224-EACF-49BA-8E3A-578A7C6F38EB}" destId="{42127579-F391-46BD-B2C1-7EED071D4B7E}" srcOrd="0" destOrd="0" presId="urn:microsoft.com/office/officeart/2005/8/layout/venn3"/>
    <dgm:cxn modelId="{9DFADA75-B205-0A4B-88D2-E0F6E57A5B2F}" type="presParOf" srcId="{37AA6166-93ED-4A4C-8BFD-841A1D573D12}" destId="{42127579-F391-46BD-B2C1-7EED071D4B7E}" srcOrd="0" destOrd="0" presId="urn:microsoft.com/office/officeart/2005/8/layout/venn3"/>
    <dgm:cxn modelId="{5F81F5DC-6C07-1845-A70C-245E2212E248}" type="presParOf" srcId="{37AA6166-93ED-4A4C-8BFD-841A1D573D12}" destId="{A0A39094-28DF-4B74-BE59-A6B388C93EF1}" srcOrd="1" destOrd="0" presId="urn:microsoft.com/office/officeart/2005/8/layout/venn3"/>
    <dgm:cxn modelId="{08883CC7-1373-9F4E-90BA-3C9F19A2FFD6}" type="presParOf" srcId="{37AA6166-93ED-4A4C-8BFD-841A1D573D12}" destId="{AAC4AE79-C9EB-432D-B8F7-16ABDE8723B8}" srcOrd="2" destOrd="0" presId="urn:microsoft.com/office/officeart/2005/8/layout/venn3"/>
    <dgm:cxn modelId="{7D25DEED-20B1-834B-A69B-FBB0D9B37BCE}" type="presParOf" srcId="{37AA6166-93ED-4A4C-8BFD-841A1D573D12}" destId="{6C0F876A-40AB-4381-AEA1-49902FCE5846}" srcOrd="3" destOrd="0" presId="urn:microsoft.com/office/officeart/2005/8/layout/venn3"/>
    <dgm:cxn modelId="{FC625D3D-9C3B-B143-B45D-9A670759F866}" type="presParOf" srcId="{37AA6166-93ED-4A4C-8BFD-841A1D573D12}" destId="{A9778E68-208F-4229-8AC2-E68E799DD492}" srcOrd="4" destOrd="0" presId="urn:microsoft.com/office/officeart/2005/8/layout/venn3"/>
    <dgm:cxn modelId="{067C2F93-6EFF-FF48-AE36-D9926CCFFEA0}" type="presParOf" srcId="{37AA6166-93ED-4A4C-8BFD-841A1D573D12}" destId="{08E3E12F-CBA7-4190-B934-FFA9BE0B8C69}" srcOrd="5" destOrd="0" presId="urn:microsoft.com/office/officeart/2005/8/layout/venn3"/>
    <dgm:cxn modelId="{5F5C6EAA-D8C8-F047-88FF-4328E684B706}" type="presParOf" srcId="{37AA6166-93ED-4A4C-8BFD-841A1D573D12}" destId="{1F16BDF7-9528-493D-9056-02B48F98E9B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DC924-47E7-AB48-964C-B4EB66036A50}" type="doc">
      <dgm:prSet loTypeId="urn:microsoft.com/office/officeart/2005/8/layout/arrow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CFCC60C-A97D-AC49-909E-5306B3471C38}">
      <dgm:prSet phldrT="[Texto]" custT="1"/>
      <dgm:spPr/>
      <dgm:t>
        <a:bodyPr/>
        <a:lstStyle/>
        <a:p>
          <a:r>
            <a:rPr lang="es-ES" sz="2000" dirty="0" smtClean="0">
              <a:latin typeface="Arial Narrow"/>
              <a:ea typeface="MS PGothic" charset="0"/>
              <a:cs typeface="Arial Narrow"/>
            </a:rPr>
            <a:t>	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Quantidade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 de 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desastres registrados.</a:t>
          </a:r>
          <a:endParaRPr lang="es-ES" sz="2000" dirty="0" smtClean="0">
            <a:latin typeface="Arial Narrow"/>
            <a:ea typeface="MS PGothic" charset="0"/>
            <a:cs typeface="Arial Narrow"/>
          </a:endParaRPr>
        </a:p>
        <a:p>
          <a:r>
            <a:rPr lang="es-ES" sz="2000" dirty="0" smtClean="0">
              <a:latin typeface="Arial Narrow"/>
              <a:ea typeface="MS PGothic" charset="0"/>
              <a:cs typeface="Arial Narrow"/>
            </a:rPr>
            <a:t>	Número de </a:t>
          </a:r>
          <a:r>
            <a:rPr lang="es-ES" sz="2000" b="1" dirty="0" err="1" smtClean="0">
              <a:latin typeface="Arial Narrow"/>
              <a:ea typeface="MS PGothic" charset="0"/>
              <a:cs typeface="Arial Narrow"/>
            </a:rPr>
            <a:t>pessoas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</a:t>
          </a:r>
          <a:r>
            <a:rPr lang="es-ES" sz="2000" b="1" dirty="0" err="1" smtClean="0">
              <a:latin typeface="Arial Narrow"/>
              <a:ea typeface="MS PGothic" charset="0"/>
              <a:cs typeface="Arial Narrow"/>
            </a:rPr>
            <a:t>afetadas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por desastres.</a:t>
          </a:r>
          <a:endParaRPr lang="es-ES" sz="2000" dirty="0" smtClean="0">
            <a:latin typeface="Arial Narrow"/>
            <a:ea typeface="MS PGothic" charset="0"/>
            <a:cs typeface="Arial Narrow"/>
          </a:endParaRPr>
        </a:p>
        <a:p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	</a:t>
          </a:r>
          <a:r>
            <a:rPr lang="es-ES" sz="2000" b="1" dirty="0" err="1" smtClean="0">
              <a:latin typeface="Arial Narrow"/>
              <a:ea typeface="MS PGothic" charset="0"/>
              <a:cs typeface="Arial Narrow"/>
            </a:rPr>
            <a:t>Quantia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estimada de danos 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causados por 	desastres (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em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 US$ 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bilhões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).</a:t>
          </a:r>
        </a:p>
        <a:p>
          <a:r>
            <a:rPr lang="es-ES" sz="2000" b="1" dirty="0" smtClean="0">
              <a:latin typeface="Arial Narrow"/>
              <a:ea typeface="MS PGothic" charset="0"/>
              <a:cs typeface="Arial Narrow"/>
            </a:rPr>
            <a:t>	</a:t>
          </a:r>
          <a:r>
            <a:rPr lang="es-ES" sz="2000" b="1" dirty="0" err="1" smtClean="0">
              <a:latin typeface="Arial Narrow"/>
              <a:ea typeface="MS PGothic" charset="0"/>
              <a:cs typeface="Arial Narrow"/>
            </a:rPr>
            <a:t>Perdas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</a:t>
          </a:r>
          <a:r>
            <a:rPr lang="es-ES" sz="2000" b="1" dirty="0" err="1" smtClean="0">
              <a:latin typeface="Arial Narrow"/>
              <a:ea typeface="MS PGothic" charset="0"/>
              <a:cs typeface="Arial Narrow"/>
            </a:rPr>
            <a:t>econômicas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(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diretas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 e 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indiretas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) 	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resultantes dos desastres.</a:t>
          </a:r>
          <a:endParaRPr lang="es-ES" sz="2000" dirty="0">
            <a:latin typeface="Arial Narrow"/>
            <a:cs typeface="Arial Narrow"/>
          </a:endParaRPr>
        </a:p>
      </dgm:t>
    </dgm:pt>
    <dgm:pt modelId="{0DA71CF9-06D8-EB4C-B99A-27252367FBEA}" type="parTrans" cxnId="{9A26D682-3B09-0E40-BD40-F1543F35152B}">
      <dgm:prSet/>
      <dgm:spPr/>
      <dgm:t>
        <a:bodyPr/>
        <a:lstStyle/>
        <a:p>
          <a:endParaRPr lang="es-ES"/>
        </a:p>
      </dgm:t>
    </dgm:pt>
    <dgm:pt modelId="{21DE7F17-A4F5-9841-8016-ED21864AEC8F}" type="sibTrans" cxnId="{9A26D682-3B09-0E40-BD40-F1543F35152B}">
      <dgm:prSet/>
      <dgm:spPr/>
      <dgm:t>
        <a:bodyPr/>
        <a:lstStyle/>
        <a:p>
          <a:endParaRPr lang="es-ES"/>
        </a:p>
      </dgm:t>
    </dgm:pt>
    <dgm:pt modelId="{5C807FD3-6031-DB4B-B14A-E90851062B6A}">
      <dgm:prSet phldrT="[Texto]" custT="1"/>
      <dgm:spPr/>
      <dgm:t>
        <a:bodyPr/>
        <a:lstStyle/>
        <a:p>
          <a:endParaRPr lang="es-ES" sz="2000" b="1" dirty="0" smtClean="0">
            <a:latin typeface="Arial Narrow"/>
            <a:ea typeface="MS PGothic" charset="0"/>
            <a:cs typeface="Arial Narrow"/>
          </a:endParaRPr>
        </a:p>
        <a:p>
          <a:r>
            <a:rPr lang="es-ES" sz="2000" b="1" dirty="0" err="1" smtClean="0">
              <a:latin typeface="Arial Narrow"/>
              <a:ea typeface="MS PGothic" charset="0"/>
              <a:cs typeface="Arial Narrow"/>
            </a:rPr>
            <a:t>Perda</a:t>
          </a:r>
          <a:r>
            <a:rPr lang="es-ES" sz="2000" b="1" dirty="0" smtClean="0">
              <a:latin typeface="Arial Narrow"/>
              <a:ea typeface="MS PGothic" charset="0"/>
              <a:cs typeface="Arial Narrow"/>
            </a:rPr>
            <a:t> de vidas humanas 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a causa de desastres (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inundações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 e tempestades </a:t>
          </a:r>
          <a:r>
            <a:rPr lang="es-ES" sz="2000" dirty="0" err="1" smtClean="0">
              <a:latin typeface="Arial Narrow"/>
              <a:ea typeface="MS PGothic" charset="0"/>
              <a:cs typeface="Arial Narrow"/>
            </a:rPr>
            <a:t>tropicais</a:t>
          </a:r>
          <a:r>
            <a:rPr lang="es-ES" sz="2000" dirty="0" smtClean="0">
              <a:latin typeface="Arial Narrow"/>
              <a:ea typeface="MS PGothic" charset="0"/>
              <a:cs typeface="Arial Narrow"/>
            </a:rPr>
            <a:t>).</a:t>
          </a:r>
          <a:endParaRPr lang="es-ES" sz="2000" dirty="0">
            <a:latin typeface="Arial Narrow"/>
            <a:cs typeface="Arial Narrow"/>
          </a:endParaRPr>
        </a:p>
      </dgm:t>
    </dgm:pt>
    <dgm:pt modelId="{FDEDABA5-436B-5945-9469-A1851B39388E}" type="parTrans" cxnId="{1BEAC571-B8F7-984B-A521-A3E529AE9A48}">
      <dgm:prSet/>
      <dgm:spPr/>
      <dgm:t>
        <a:bodyPr/>
        <a:lstStyle/>
        <a:p>
          <a:endParaRPr lang="es-ES"/>
        </a:p>
      </dgm:t>
    </dgm:pt>
    <dgm:pt modelId="{A1CA0163-4111-C848-AF3A-7D025C56E8E9}" type="sibTrans" cxnId="{1BEAC571-B8F7-984B-A521-A3E529AE9A48}">
      <dgm:prSet/>
      <dgm:spPr/>
      <dgm:t>
        <a:bodyPr/>
        <a:lstStyle/>
        <a:p>
          <a:endParaRPr lang="es-ES"/>
        </a:p>
      </dgm:t>
    </dgm:pt>
    <dgm:pt modelId="{9A1FB001-3DC7-5047-8C24-9748E95BBDD3}" type="pres">
      <dgm:prSet presAssocID="{B06DC924-47E7-AB48-964C-B4EB66036A5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AA1AB3-E854-494F-951B-13782812EAD4}" type="pres">
      <dgm:prSet presAssocID="{FCFCC60C-A97D-AC49-909E-5306B3471C38}" presName="upArrow" presStyleLbl="node1" presStyleIdx="0" presStyleCnt="2"/>
      <dgm:spPr/>
    </dgm:pt>
    <dgm:pt modelId="{1558782B-0AEE-304C-9D6A-091E0C8DA972}" type="pres">
      <dgm:prSet presAssocID="{FCFCC60C-A97D-AC49-909E-5306B3471C38}" presName="upArrowText" presStyleLbl="revTx" presStyleIdx="0" presStyleCnt="2" custScaleX="130035" custLinFactNeighborX="28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A79A4-1302-AD4E-86EC-C96BF2C500F6}" type="pres">
      <dgm:prSet presAssocID="{5C807FD3-6031-DB4B-B14A-E90851062B6A}" presName="downArrow" presStyleLbl="node1" presStyleIdx="1" presStyleCnt="2"/>
      <dgm:spPr/>
    </dgm:pt>
    <dgm:pt modelId="{7E973FD6-50F3-6A40-B93E-5EB3A452B67A}" type="pres">
      <dgm:prSet presAssocID="{5C807FD3-6031-DB4B-B14A-E90851062B6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352C63-06A5-9E4E-8834-42022199AB52}" type="presOf" srcId="{B06DC924-47E7-AB48-964C-B4EB66036A50}" destId="{9A1FB001-3DC7-5047-8C24-9748E95BBDD3}" srcOrd="0" destOrd="0" presId="urn:microsoft.com/office/officeart/2005/8/layout/arrow4"/>
    <dgm:cxn modelId="{55D1FEF8-1194-264E-8FDA-C78504F5E20A}" type="presOf" srcId="{FCFCC60C-A97D-AC49-909E-5306B3471C38}" destId="{1558782B-0AEE-304C-9D6A-091E0C8DA972}" srcOrd="0" destOrd="0" presId="urn:microsoft.com/office/officeart/2005/8/layout/arrow4"/>
    <dgm:cxn modelId="{1BEAC571-B8F7-984B-A521-A3E529AE9A48}" srcId="{B06DC924-47E7-AB48-964C-B4EB66036A50}" destId="{5C807FD3-6031-DB4B-B14A-E90851062B6A}" srcOrd="1" destOrd="0" parTransId="{FDEDABA5-436B-5945-9469-A1851B39388E}" sibTransId="{A1CA0163-4111-C848-AF3A-7D025C56E8E9}"/>
    <dgm:cxn modelId="{1B371141-5D48-D24E-9E38-388A1348ABCE}" type="presOf" srcId="{5C807FD3-6031-DB4B-B14A-E90851062B6A}" destId="{7E973FD6-50F3-6A40-B93E-5EB3A452B67A}" srcOrd="0" destOrd="0" presId="urn:microsoft.com/office/officeart/2005/8/layout/arrow4"/>
    <dgm:cxn modelId="{9A26D682-3B09-0E40-BD40-F1543F35152B}" srcId="{B06DC924-47E7-AB48-964C-B4EB66036A50}" destId="{FCFCC60C-A97D-AC49-909E-5306B3471C38}" srcOrd="0" destOrd="0" parTransId="{0DA71CF9-06D8-EB4C-B99A-27252367FBEA}" sibTransId="{21DE7F17-A4F5-9841-8016-ED21864AEC8F}"/>
    <dgm:cxn modelId="{401CBD9C-DEB5-1444-8B0B-B9EF61927A52}" type="presParOf" srcId="{9A1FB001-3DC7-5047-8C24-9748E95BBDD3}" destId="{29AA1AB3-E854-494F-951B-13782812EAD4}" srcOrd="0" destOrd="0" presId="urn:microsoft.com/office/officeart/2005/8/layout/arrow4"/>
    <dgm:cxn modelId="{202E2DEE-276C-0542-B771-366F70A13085}" type="presParOf" srcId="{9A1FB001-3DC7-5047-8C24-9748E95BBDD3}" destId="{1558782B-0AEE-304C-9D6A-091E0C8DA972}" srcOrd="1" destOrd="0" presId="urn:microsoft.com/office/officeart/2005/8/layout/arrow4"/>
    <dgm:cxn modelId="{2DE772D4-55BD-9041-A4EE-2ED3193E5054}" type="presParOf" srcId="{9A1FB001-3DC7-5047-8C24-9748E95BBDD3}" destId="{9D6A79A4-1302-AD4E-86EC-C96BF2C500F6}" srcOrd="2" destOrd="0" presId="urn:microsoft.com/office/officeart/2005/8/layout/arrow4"/>
    <dgm:cxn modelId="{A1A03230-F257-874B-8E01-0C75CCB0D621}" type="presParOf" srcId="{9A1FB001-3DC7-5047-8C24-9748E95BBDD3}" destId="{7E973FD6-50F3-6A40-B93E-5EB3A452B67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3BE2A-FF65-F445-BE44-8C254D251DA7}" type="doc">
      <dgm:prSet loTypeId="urn:microsoft.com/office/officeart/2005/8/layout/radial4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0BF1C03B-59F2-764D-86E3-354C61BBF9A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Aumento do Risco </a:t>
          </a:r>
        </a:p>
        <a:p>
          <a:r>
            <a:rPr lang="es-ES" sz="2400" dirty="0" smtClean="0">
              <a:latin typeface="Arial Narrow"/>
              <a:cs typeface="Arial Narrow"/>
            </a:rPr>
            <a:t>de Desastres</a:t>
          </a:r>
          <a:endParaRPr lang="es-ES" sz="2400" dirty="0">
            <a:latin typeface="Arial Narrow"/>
            <a:cs typeface="Arial Narrow"/>
          </a:endParaRPr>
        </a:p>
      </dgm:t>
    </dgm:pt>
    <dgm:pt modelId="{8F5B120A-7A2C-D044-BDC4-C1E310E4066D}" type="parTrans" cxnId="{B6EC85F9-321D-E044-A1DF-307983AD6670}">
      <dgm:prSet/>
      <dgm:spPr/>
      <dgm:t>
        <a:bodyPr/>
        <a:lstStyle/>
        <a:p>
          <a:endParaRPr lang="es-ES"/>
        </a:p>
      </dgm:t>
    </dgm:pt>
    <dgm:pt modelId="{4A313DF4-7BE3-F543-A611-6F297EB94B05}" type="sibTrans" cxnId="{B6EC85F9-321D-E044-A1DF-307983AD6670}">
      <dgm:prSet/>
      <dgm:spPr/>
      <dgm:t>
        <a:bodyPr/>
        <a:lstStyle/>
        <a:p>
          <a:endParaRPr lang="es-ES"/>
        </a:p>
      </dgm:t>
    </dgm:pt>
    <dgm:pt modelId="{E7326B7A-E3E7-AD46-80FA-9751F33086D0}">
      <dgm:prSet phldrT="[Texto]" custT="1"/>
      <dgm:spPr/>
      <dgm:t>
        <a:bodyPr/>
        <a:lstStyle/>
        <a:p>
          <a:r>
            <a:rPr lang="es-ES" sz="2400" dirty="0" err="1" smtClean="0">
              <a:latin typeface="Arial Narrow"/>
              <a:cs typeface="Arial Narrow"/>
            </a:rPr>
            <a:t>Exposição</a:t>
          </a:r>
          <a:endParaRPr lang="es-ES" sz="2400" b="1" dirty="0" smtClean="0">
            <a:solidFill>
              <a:srgbClr val="FFFF00"/>
            </a:solidFill>
            <a:latin typeface="Arial Narrow"/>
            <a:ea typeface="MS PGothic" charset="0"/>
            <a:cs typeface="Arial Narrow"/>
          </a:endParaRPr>
        </a:p>
      </dgm:t>
    </dgm:pt>
    <dgm:pt modelId="{42F8F15E-A44D-0B44-9DCD-02F9FDD1B41A}" type="parTrans" cxnId="{3B08E89A-34E2-6849-86CC-278C40B6A786}">
      <dgm:prSet/>
      <dgm:spPr/>
      <dgm:t>
        <a:bodyPr/>
        <a:lstStyle/>
        <a:p>
          <a:endParaRPr lang="es-ES"/>
        </a:p>
      </dgm:t>
    </dgm:pt>
    <dgm:pt modelId="{80D17F20-B0B0-D446-A264-09BE7EB6234D}" type="sibTrans" cxnId="{3B08E89A-34E2-6849-86CC-278C40B6A786}">
      <dgm:prSet/>
      <dgm:spPr/>
      <dgm:t>
        <a:bodyPr/>
        <a:lstStyle/>
        <a:p>
          <a:endParaRPr lang="es-ES"/>
        </a:p>
      </dgm:t>
    </dgm:pt>
    <dgm:pt modelId="{25FA47FA-89F3-E745-94B0-39DF4362261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300" b="1" dirty="0" err="1" smtClean="0">
              <a:solidFill>
                <a:schemeClr val="bg1"/>
              </a:solidFill>
              <a:latin typeface="Arial Narrow"/>
              <a:ea typeface="MS PGothic" charset="0"/>
              <a:cs typeface="Arial Narrow"/>
            </a:rPr>
            <a:t>Vulnerabilidade</a:t>
          </a:r>
          <a:endParaRPr lang="es-ES" sz="2300" b="1" dirty="0" smtClean="0">
            <a:solidFill>
              <a:schemeClr val="bg1"/>
            </a:solidFill>
            <a:latin typeface="Arial Narrow"/>
            <a:ea typeface="MS PGothic" charset="0"/>
            <a:cs typeface="Arial Narrow"/>
          </a:endParaRPr>
        </a:p>
      </dgm:t>
    </dgm:pt>
    <dgm:pt modelId="{BDAF55A8-84ED-A647-99D9-84FC6BACA39C}" type="parTrans" cxnId="{AA2AF55C-5057-784E-B845-A64AF52A335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063FB888-4A83-9F4C-B9C0-CE618383D264}" type="sibTrans" cxnId="{AA2AF55C-5057-784E-B845-A64AF52A3354}">
      <dgm:prSet/>
      <dgm:spPr/>
      <dgm:t>
        <a:bodyPr/>
        <a:lstStyle/>
        <a:p>
          <a:endParaRPr lang="es-ES"/>
        </a:p>
      </dgm:t>
    </dgm:pt>
    <dgm:pt modelId="{00B8E998-BEFB-2C4A-8F14-EEE2AEA22368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Eventos Perturbadores</a:t>
          </a:r>
        </a:p>
      </dgm:t>
    </dgm:pt>
    <dgm:pt modelId="{DC358D81-A8D9-344A-8FAF-8179F87B0754}" type="parTrans" cxnId="{577E9E3D-F6E1-104B-8B06-8FA4FD5C8F9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5DB732F5-AD11-D844-AE8A-57CAF220687F}" type="sibTrans" cxnId="{577E9E3D-F6E1-104B-8B06-8FA4FD5C8F92}">
      <dgm:prSet/>
      <dgm:spPr/>
      <dgm:t>
        <a:bodyPr/>
        <a:lstStyle/>
        <a:p>
          <a:endParaRPr lang="es-ES"/>
        </a:p>
      </dgm:t>
    </dgm:pt>
    <dgm:pt modelId="{890ED8B5-01EB-F04F-A0F6-ED5158628CE8}" type="pres">
      <dgm:prSet presAssocID="{6343BE2A-FF65-F445-BE44-8C254D251D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3C5F9A-47E6-8943-B1BD-48C415BCFE35}" type="pres">
      <dgm:prSet presAssocID="{0BF1C03B-59F2-764D-86E3-354C61BBF9A5}" presName="centerShape" presStyleLbl="node0" presStyleIdx="0" presStyleCnt="1"/>
      <dgm:spPr/>
      <dgm:t>
        <a:bodyPr/>
        <a:lstStyle/>
        <a:p>
          <a:endParaRPr lang="es-ES"/>
        </a:p>
      </dgm:t>
    </dgm:pt>
    <dgm:pt modelId="{25DB0054-01F5-E646-9F2A-6281D7F4B607}" type="pres">
      <dgm:prSet presAssocID="{42F8F15E-A44D-0B44-9DCD-02F9FDD1B41A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8C3CF0BB-B2E9-DB40-8D66-5E3D8D54BA22}" type="pres">
      <dgm:prSet presAssocID="{E7326B7A-E3E7-AD46-80FA-9751F33086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CA1E58-1885-4F49-9705-4B683046260F}" type="pres">
      <dgm:prSet presAssocID="{BDAF55A8-84ED-A647-99D9-84FC6BACA39C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01BA5DBD-668B-EB4B-B9EA-3AFA235E04E2}" type="pres">
      <dgm:prSet presAssocID="{25FA47FA-89F3-E745-94B0-39DF436226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A5108-20C9-8242-A054-F1BE93A32BF6}" type="pres">
      <dgm:prSet presAssocID="{DC358D81-A8D9-344A-8FAF-8179F87B0754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2510E2F9-F6BC-7243-8C53-13F200BDFF1F}" type="pres">
      <dgm:prSet presAssocID="{00B8E998-BEFB-2C4A-8F14-EEE2AEA223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825EE6-726B-6C4D-B054-59E52FC7CBD3}" type="presOf" srcId="{DC358D81-A8D9-344A-8FAF-8179F87B0754}" destId="{906A5108-20C9-8242-A054-F1BE93A32BF6}" srcOrd="0" destOrd="0" presId="urn:microsoft.com/office/officeart/2005/8/layout/radial4"/>
    <dgm:cxn modelId="{9DF41B41-5473-804D-A19A-F63077844C34}" type="presOf" srcId="{0BF1C03B-59F2-764D-86E3-354C61BBF9A5}" destId="{E73C5F9A-47E6-8943-B1BD-48C415BCFE35}" srcOrd="0" destOrd="0" presId="urn:microsoft.com/office/officeart/2005/8/layout/radial4"/>
    <dgm:cxn modelId="{6C3E0D84-1E3F-8543-AA75-FE2C47C46A5B}" type="presOf" srcId="{6343BE2A-FF65-F445-BE44-8C254D251DA7}" destId="{890ED8B5-01EB-F04F-A0F6-ED5158628CE8}" srcOrd="0" destOrd="0" presId="urn:microsoft.com/office/officeart/2005/8/layout/radial4"/>
    <dgm:cxn modelId="{C9584FB9-5BD6-E044-A371-B7B94768D1A3}" type="presOf" srcId="{BDAF55A8-84ED-A647-99D9-84FC6BACA39C}" destId="{67CA1E58-1885-4F49-9705-4B683046260F}" srcOrd="0" destOrd="0" presId="urn:microsoft.com/office/officeart/2005/8/layout/radial4"/>
    <dgm:cxn modelId="{D8379480-B3A6-0C42-974E-4E6E1A95CC30}" type="presOf" srcId="{00B8E998-BEFB-2C4A-8F14-EEE2AEA22368}" destId="{2510E2F9-F6BC-7243-8C53-13F200BDFF1F}" srcOrd="0" destOrd="0" presId="urn:microsoft.com/office/officeart/2005/8/layout/radial4"/>
    <dgm:cxn modelId="{388C4A34-6AD2-3C4E-BE8E-F2DCD432750D}" type="presOf" srcId="{42F8F15E-A44D-0B44-9DCD-02F9FDD1B41A}" destId="{25DB0054-01F5-E646-9F2A-6281D7F4B607}" srcOrd="0" destOrd="0" presId="urn:microsoft.com/office/officeart/2005/8/layout/radial4"/>
    <dgm:cxn modelId="{AA2AF55C-5057-784E-B845-A64AF52A3354}" srcId="{0BF1C03B-59F2-764D-86E3-354C61BBF9A5}" destId="{25FA47FA-89F3-E745-94B0-39DF43622610}" srcOrd="1" destOrd="0" parTransId="{BDAF55A8-84ED-A647-99D9-84FC6BACA39C}" sibTransId="{063FB888-4A83-9F4C-B9C0-CE618383D264}"/>
    <dgm:cxn modelId="{577E9E3D-F6E1-104B-8B06-8FA4FD5C8F92}" srcId="{0BF1C03B-59F2-764D-86E3-354C61BBF9A5}" destId="{00B8E998-BEFB-2C4A-8F14-EEE2AEA22368}" srcOrd="2" destOrd="0" parTransId="{DC358D81-A8D9-344A-8FAF-8179F87B0754}" sibTransId="{5DB732F5-AD11-D844-AE8A-57CAF220687F}"/>
    <dgm:cxn modelId="{507E0F9B-B231-4345-BA00-D9C06A160A15}" type="presOf" srcId="{25FA47FA-89F3-E745-94B0-39DF43622610}" destId="{01BA5DBD-668B-EB4B-B9EA-3AFA235E04E2}" srcOrd="0" destOrd="0" presId="urn:microsoft.com/office/officeart/2005/8/layout/radial4"/>
    <dgm:cxn modelId="{B6EC85F9-321D-E044-A1DF-307983AD6670}" srcId="{6343BE2A-FF65-F445-BE44-8C254D251DA7}" destId="{0BF1C03B-59F2-764D-86E3-354C61BBF9A5}" srcOrd="0" destOrd="0" parTransId="{8F5B120A-7A2C-D044-BDC4-C1E310E4066D}" sibTransId="{4A313DF4-7BE3-F543-A611-6F297EB94B05}"/>
    <dgm:cxn modelId="{FCC853C7-4880-8C45-881C-930AD55D994E}" type="presOf" srcId="{E7326B7A-E3E7-AD46-80FA-9751F33086D0}" destId="{8C3CF0BB-B2E9-DB40-8D66-5E3D8D54BA22}" srcOrd="0" destOrd="0" presId="urn:microsoft.com/office/officeart/2005/8/layout/radial4"/>
    <dgm:cxn modelId="{3B08E89A-34E2-6849-86CC-278C40B6A786}" srcId="{0BF1C03B-59F2-764D-86E3-354C61BBF9A5}" destId="{E7326B7A-E3E7-AD46-80FA-9751F33086D0}" srcOrd="0" destOrd="0" parTransId="{42F8F15E-A44D-0B44-9DCD-02F9FDD1B41A}" sibTransId="{80D17F20-B0B0-D446-A264-09BE7EB6234D}"/>
    <dgm:cxn modelId="{49814784-8666-F442-BE96-26767A2270DE}" type="presParOf" srcId="{890ED8B5-01EB-F04F-A0F6-ED5158628CE8}" destId="{E73C5F9A-47E6-8943-B1BD-48C415BCFE35}" srcOrd="0" destOrd="0" presId="urn:microsoft.com/office/officeart/2005/8/layout/radial4"/>
    <dgm:cxn modelId="{CD76705E-C693-4043-8A05-B42C93ADA97E}" type="presParOf" srcId="{890ED8B5-01EB-F04F-A0F6-ED5158628CE8}" destId="{25DB0054-01F5-E646-9F2A-6281D7F4B607}" srcOrd="1" destOrd="0" presId="urn:microsoft.com/office/officeart/2005/8/layout/radial4"/>
    <dgm:cxn modelId="{9D13E68B-0605-3C41-81B2-8ACDDFC7A67A}" type="presParOf" srcId="{890ED8B5-01EB-F04F-A0F6-ED5158628CE8}" destId="{8C3CF0BB-B2E9-DB40-8D66-5E3D8D54BA22}" srcOrd="2" destOrd="0" presId="urn:microsoft.com/office/officeart/2005/8/layout/radial4"/>
    <dgm:cxn modelId="{D7FC2E14-C0AE-9E46-BC02-CC769213D0B3}" type="presParOf" srcId="{890ED8B5-01EB-F04F-A0F6-ED5158628CE8}" destId="{67CA1E58-1885-4F49-9705-4B683046260F}" srcOrd="3" destOrd="0" presId="urn:microsoft.com/office/officeart/2005/8/layout/radial4"/>
    <dgm:cxn modelId="{0DE58025-940A-4841-9D5B-014247B1FB0F}" type="presParOf" srcId="{890ED8B5-01EB-F04F-A0F6-ED5158628CE8}" destId="{01BA5DBD-668B-EB4B-B9EA-3AFA235E04E2}" srcOrd="4" destOrd="0" presId="urn:microsoft.com/office/officeart/2005/8/layout/radial4"/>
    <dgm:cxn modelId="{14F03C30-3378-6B49-AA52-149B305A70C0}" type="presParOf" srcId="{890ED8B5-01EB-F04F-A0F6-ED5158628CE8}" destId="{906A5108-20C9-8242-A054-F1BE93A32BF6}" srcOrd="5" destOrd="0" presId="urn:microsoft.com/office/officeart/2005/8/layout/radial4"/>
    <dgm:cxn modelId="{9978F34D-D7A2-5A47-BA87-CA1E5FFD3F10}" type="presParOf" srcId="{890ED8B5-01EB-F04F-A0F6-ED5158628CE8}" destId="{2510E2F9-F6BC-7243-8C53-13F200BDFF1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D3E62-CE77-7643-8A47-A2EE34A5F3D9}" type="doc">
      <dgm:prSet loTypeId="urn:microsoft.com/office/officeart/2005/8/layout/hList7#1" loCatId="" qsTypeId="urn:microsoft.com/office/officeart/2005/8/quickstyle/simple1" qsCatId="simple" csTypeId="urn:microsoft.com/office/officeart/2005/8/colors/accent2_3" csCatId="accent2" phldr="1"/>
      <dgm:spPr/>
    </dgm:pt>
    <dgm:pt modelId="{F6E521F5-4F57-B444-AAFE-6C018B9AA681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600" dirty="0" err="1" smtClean="0">
              <a:latin typeface="Arial Narrow"/>
              <a:cs typeface="Arial Narrow"/>
            </a:rPr>
            <a:t>Desenvolvimento</a:t>
          </a:r>
          <a:r>
            <a:rPr lang="es-ES" sz="2600" dirty="0" smtClean="0">
              <a:latin typeface="Arial Narrow"/>
              <a:cs typeface="Arial Narrow"/>
            </a:rPr>
            <a:t> Urbano </a:t>
          </a:r>
          <a:r>
            <a:rPr lang="es-ES" sz="2600" dirty="0" err="1" smtClean="0">
              <a:latin typeface="Arial Narrow"/>
              <a:cs typeface="Arial Narrow"/>
            </a:rPr>
            <a:t>não</a:t>
          </a:r>
          <a:r>
            <a:rPr lang="es-ES" sz="2600" dirty="0" smtClean="0">
              <a:latin typeface="Arial Narrow"/>
              <a:cs typeface="Arial Narrow"/>
            </a:rPr>
            <a:t> </a:t>
          </a:r>
          <a:r>
            <a:rPr lang="es-ES" sz="2600" dirty="0" err="1" smtClean="0">
              <a:latin typeface="Arial Narrow"/>
              <a:cs typeface="Arial Narrow"/>
            </a:rPr>
            <a:t>Planejado</a:t>
          </a:r>
          <a:endParaRPr lang="es-ES" sz="2600" dirty="0">
            <a:latin typeface="Arial Narrow"/>
            <a:cs typeface="Arial Narrow"/>
          </a:endParaRPr>
        </a:p>
      </dgm:t>
    </dgm:pt>
    <dgm:pt modelId="{E7400C1F-CD4A-3942-8FDA-CE2060EB142C}" type="parTrans" cxnId="{139E5DD9-A832-9D45-9BD5-674DCBCC97C2}">
      <dgm:prSet/>
      <dgm:spPr/>
      <dgm:t>
        <a:bodyPr/>
        <a:lstStyle/>
        <a:p>
          <a:endParaRPr lang="es-ES"/>
        </a:p>
      </dgm:t>
    </dgm:pt>
    <dgm:pt modelId="{F9C3E032-DF55-984D-A8A4-F80540533FC8}" type="sibTrans" cxnId="{139E5DD9-A832-9D45-9BD5-674DCBCC97C2}">
      <dgm:prSet/>
      <dgm:spPr/>
      <dgm:t>
        <a:bodyPr/>
        <a:lstStyle/>
        <a:p>
          <a:endParaRPr lang="es-ES"/>
        </a:p>
      </dgm:t>
    </dgm:pt>
    <dgm:pt modelId="{CD1FE0AD-5BF1-A04D-8A9E-8ABD0A85B2D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600" dirty="0" smtClean="0">
              <a:latin typeface="Arial Narrow"/>
              <a:cs typeface="Arial Narrow"/>
            </a:rPr>
            <a:t>Recursos </a:t>
          </a:r>
          <a:r>
            <a:rPr lang="es-ES" sz="2600" dirty="0" err="1" smtClean="0">
              <a:latin typeface="Arial Narrow"/>
              <a:cs typeface="Arial Narrow"/>
            </a:rPr>
            <a:t>Vulneráveis</a:t>
          </a:r>
          <a:endParaRPr lang="es-ES" sz="2600" dirty="0">
            <a:latin typeface="Arial Narrow"/>
            <a:cs typeface="Arial Narrow"/>
          </a:endParaRPr>
        </a:p>
      </dgm:t>
    </dgm:pt>
    <dgm:pt modelId="{E14776F5-3C3A-7145-B9FF-D5797266A3EE}" type="parTrans" cxnId="{92FC61C0-E9FC-8E45-99A3-9BFFA9E7AB84}">
      <dgm:prSet/>
      <dgm:spPr/>
      <dgm:t>
        <a:bodyPr/>
        <a:lstStyle/>
        <a:p>
          <a:endParaRPr lang="es-ES"/>
        </a:p>
      </dgm:t>
    </dgm:pt>
    <dgm:pt modelId="{5793F8AA-CE38-C943-842D-0E86A9A08449}" type="sibTrans" cxnId="{92FC61C0-E9FC-8E45-99A3-9BFFA9E7AB84}">
      <dgm:prSet/>
      <dgm:spPr/>
      <dgm:t>
        <a:bodyPr/>
        <a:lstStyle/>
        <a:p>
          <a:endParaRPr lang="es-ES"/>
        </a:p>
      </dgm:t>
    </dgm:pt>
    <dgm:pt modelId="{5646A841-1ABB-BD4B-BE93-9DB07A4A588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600" dirty="0" err="1" smtClean="0">
              <a:latin typeface="Arial Narrow"/>
              <a:cs typeface="Arial Narrow"/>
            </a:rPr>
            <a:t>Deterioração</a:t>
          </a:r>
          <a:r>
            <a:rPr lang="es-ES" sz="2600" dirty="0" smtClean="0">
              <a:latin typeface="Arial Narrow"/>
              <a:cs typeface="Arial Narrow"/>
            </a:rPr>
            <a:t> dos </a:t>
          </a:r>
          <a:r>
            <a:rPr lang="es-ES" sz="2600" dirty="0" err="1" smtClean="0">
              <a:latin typeface="Arial Narrow"/>
              <a:cs typeface="Arial Narrow"/>
            </a:rPr>
            <a:t>Ecossistemas</a:t>
          </a:r>
          <a:endParaRPr lang="es-ES" sz="2600" dirty="0">
            <a:latin typeface="Arial Narrow"/>
            <a:cs typeface="Arial Narrow"/>
          </a:endParaRPr>
        </a:p>
      </dgm:t>
    </dgm:pt>
    <dgm:pt modelId="{18B9F29D-535C-D249-9A20-328FD2CCF9E3}" type="parTrans" cxnId="{DCB07FC3-0633-8841-8D49-09ECC9CEC410}">
      <dgm:prSet/>
      <dgm:spPr/>
      <dgm:t>
        <a:bodyPr/>
        <a:lstStyle/>
        <a:p>
          <a:endParaRPr lang="es-ES"/>
        </a:p>
      </dgm:t>
    </dgm:pt>
    <dgm:pt modelId="{70BF7DE1-4943-734F-BE54-47CD4BEF2368}" type="sibTrans" cxnId="{DCB07FC3-0633-8841-8D49-09ECC9CEC410}">
      <dgm:prSet/>
      <dgm:spPr/>
      <dgm:t>
        <a:bodyPr/>
        <a:lstStyle/>
        <a:p>
          <a:endParaRPr lang="es-ES"/>
        </a:p>
      </dgm:t>
    </dgm:pt>
    <dgm:pt modelId="{B0D15B8F-6EB3-5944-AE52-4BFE985D5B4E}" type="pres">
      <dgm:prSet presAssocID="{33ED3E62-CE77-7643-8A47-A2EE34A5F3D9}" presName="Name0" presStyleCnt="0">
        <dgm:presLayoutVars>
          <dgm:dir/>
          <dgm:resizeHandles val="exact"/>
        </dgm:presLayoutVars>
      </dgm:prSet>
      <dgm:spPr/>
    </dgm:pt>
    <dgm:pt modelId="{9C5A230F-03ED-7945-855F-DA32D82826B6}" type="pres">
      <dgm:prSet presAssocID="{33ED3E62-CE77-7643-8A47-A2EE34A5F3D9}" presName="fgShape" presStyleLbl="fgShp" presStyleIdx="0" presStyleCnt="1"/>
      <dgm:spPr>
        <a:solidFill>
          <a:schemeClr val="accent2"/>
        </a:solidFill>
      </dgm:spPr>
    </dgm:pt>
    <dgm:pt modelId="{1AC99550-6D36-1246-ABA6-4E9CA13F246E}" type="pres">
      <dgm:prSet presAssocID="{33ED3E62-CE77-7643-8A47-A2EE34A5F3D9}" presName="linComp" presStyleCnt="0"/>
      <dgm:spPr/>
    </dgm:pt>
    <dgm:pt modelId="{0A98BAC2-9E02-8744-B364-AF5750500C23}" type="pres">
      <dgm:prSet presAssocID="{F6E521F5-4F57-B444-AAFE-6C018B9AA681}" presName="compNode" presStyleCnt="0"/>
      <dgm:spPr/>
    </dgm:pt>
    <dgm:pt modelId="{237415A4-654F-9B48-BC58-E8C09711089D}" type="pres">
      <dgm:prSet presAssocID="{F6E521F5-4F57-B444-AAFE-6C018B9AA681}" presName="bkgdShape" presStyleLbl="node1" presStyleIdx="0" presStyleCnt="3" custLinFactNeighborX="-64"/>
      <dgm:spPr/>
      <dgm:t>
        <a:bodyPr/>
        <a:lstStyle/>
        <a:p>
          <a:endParaRPr lang="es-ES"/>
        </a:p>
      </dgm:t>
    </dgm:pt>
    <dgm:pt modelId="{17F71A11-A5CC-A64A-B4A4-81C502C1F15A}" type="pres">
      <dgm:prSet presAssocID="{F6E521F5-4F57-B444-AAFE-6C018B9AA68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F1DF87-2BC8-C74F-9340-B0C04491DB2F}" type="pres">
      <dgm:prSet presAssocID="{F6E521F5-4F57-B444-AAFE-6C018B9AA681}" presName="invisiNode" presStyleLbl="node1" presStyleIdx="0" presStyleCnt="3"/>
      <dgm:spPr/>
    </dgm:pt>
    <dgm:pt modelId="{F760C70F-2776-954C-9DAC-CC515C312F00}" type="pres">
      <dgm:prSet presAssocID="{F6E521F5-4F57-B444-AAFE-6C018B9AA68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C8084B-8CF0-8640-B859-2FB00D2BA06A}" type="pres">
      <dgm:prSet presAssocID="{F9C3E032-DF55-984D-A8A4-F80540533FC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26CB480-4A08-564A-A73D-D6C2CB7361BF}" type="pres">
      <dgm:prSet presAssocID="{CD1FE0AD-5BF1-A04D-8A9E-8ABD0A85B2D3}" presName="compNode" presStyleCnt="0"/>
      <dgm:spPr/>
    </dgm:pt>
    <dgm:pt modelId="{439ECE43-6CB2-F74A-B247-268DBE999453}" type="pres">
      <dgm:prSet presAssocID="{CD1FE0AD-5BF1-A04D-8A9E-8ABD0A85B2D3}" presName="bkgdShape" presStyleLbl="node1" presStyleIdx="1" presStyleCnt="3"/>
      <dgm:spPr/>
      <dgm:t>
        <a:bodyPr/>
        <a:lstStyle/>
        <a:p>
          <a:endParaRPr lang="es-ES"/>
        </a:p>
      </dgm:t>
    </dgm:pt>
    <dgm:pt modelId="{E2C5E1D6-452B-CA48-B9A6-7A3280E11573}" type="pres">
      <dgm:prSet presAssocID="{CD1FE0AD-5BF1-A04D-8A9E-8ABD0A85B2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4355C-0147-FB45-9434-EFF7C9CBB562}" type="pres">
      <dgm:prSet presAssocID="{CD1FE0AD-5BF1-A04D-8A9E-8ABD0A85B2D3}" presName="invisiNode" presStyleLbl="node1" presStyleIdx="1" presStyleCnt="3"/>
      <dgm:spPr/>
    </dgm:pt>
    <dgm:pt modelId="{A2F406FC-ED35-FA43-9F54-78B955E72B2E}" type="pres">
      <dgm:prSet presAssocID="{CD1FE0AD-5BF1-A04D-8A9E-8ABD0A85B2D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57ABD2-6E05-7D4C-9324-61B8C74906C9}" type="pres">
      <dgm:prSet presAssocID="{5793F8AA-CE38-C943-842D-0E86A9A0844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4CE03D9-0E75-DF4C-9D76-DA422ED61F76}" type="pres">
      <dgm:prSet presAssocID="{5646A841-1ABB-BD4B-BE93-9DB07A4A5882}" presName="compNode" presStyleCnt="0"/>
      <dgm:spPr/>
    </dgm:pt>
    <dgm:pt modelId="{6EE868D4-A6A7-D548-9742-4ACB084AFB78}" type="pres">
      <dgm:prSet presAssocID="{5646A841-1ABB-BD4B-BE93-9DB07A4A5882}" presName="bkgdShape" presStyleLbl="node1" presStyleIdx="2" presStyleCnt="3"/>
      <dgm:spPr/>
      <dgm:t>
        <a:bodyPr/>
        <a:lstStyle/>
        <a:p>
          <a:endParaRPr lang="es-ES"/>
        </a:p>
      </dgm:t>
    </dgm:pt>
    <dgm:pt modelId="{CA246DD6-CBE3-544B-8DFD-55D2B7B7FBCD}" type="pres">
      <dgm:prSet presAssocID="{5646A841-1ABB-BD4B-BE93-9DB07A4A588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9ABC9-0F37-CC43-9279-EBEBBCA628EA}" type="pres">
      <dgm:prSet presAssocID="{5646A841-1ABB-BD4B-BE93-9DB07A4A5882}" presName="invisiNode" presStyleLbl="node1" presStyleIdx="2" presStyleCnt="3"/>
      <dgm:spPr/>
    </dgm:pt>
    <dgm:pt modelId="{18F5EF49-732C-5149-8F32-2225BFA826FB}" type="pres">
      <dgm:prSet presAssocID="{5646A841-1ABB-BD4B-BE93-9DB07A4A588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B07FC3-0633-8841-8D49-09ECC9CEC410}" srcId="{33ED3E62-CE77-7643-8A47-A2EE34A5F3D9}" destId="{5646A841-1ABB-BD4B-BE93-9DB07A4A5882}" srcOrd="2" destOrd="0" parTransId="{18B9F29D-535C-D249-9A20-328FD2CCF9E3}" sibTransId="{70BF7DE1-4943-734F-BE54-47CD4BEF2368}"/>
    <dgm:cxn modelId="{CCB9E699-8998-984F-AE1D-7DD79FA143C4}" type="presOf" srcId="{5646A841-1ABB-BD4B-BE93-9DB07A4A5882}" destId="{CA246DD6-CBE3-544B-8DFD-55D2B7B7FBCD}" srcOrd="1" destOrd="0" presId="urn:microsoft.com/office/officeart/2005/8/layout/hList7#1"/>
    <dgm:cxn modelId="{2E79AB11-C160-BD4E-8A39-99365F1BDE1E}" type="presOf" srcId="{5646A841-1ABB-BD4B-BE93-9DB07A4A5882}" destId="{6EE868D4-A6A7-D548-9742-4ACB084AFB78}" srcOrd="0" destOrd="0" presId="urn:microsoft.com/office/officeart/2005/8/layout/hList7#1"/>
    <dgm:cxn modelId="{92FC61C0-E9FC-8E45-99A3-9BFFA9E7AB84}" srcId="{33ED3E62-CE77-7643-8A47-A2EE34A5F3D9}" destId="{CD1FE0AD-5BF1-A04D-8A9E-8ABD0A85B2D3}" srcOrd="1" destOrd="0" parTransId="{E14776F5-3C3A-7145-B9FF-D5797266A3EE}" sibTransId="{5793F8AA-CE38-C943-842D-0E86A9A08449}"/>
    <dgm:cxn modelId="{C8AD66B1-52DE-FF4E-8659-D622CF8D648C}" type="presOf" srcId="{CD1FE0AD-5BF1-A04D-8A9E-8ABD0A85B2D3}" destId="{439ECE43-6CB2-F74A-B247-268DBE999453}" srcOrd="0" destOrd="0" presId="urn:microsoft.com/office/officeart/2005/8/layout/hList7#1"/>
    <dgm:cxn modelId="{BD06E79E-4F8B-874D-95A2-4CADC43BD177}" type="presOf" srcId="{F6E521F5-4F57-B444-AAFE-6C018B9AA681}" destId="{237415A4-654F-9B48-BC58-E8C09711089D}" srcOrd="0" destOrd="0" presId="urn:microsoft.com/office/officeart/2005/8/layout/hList7#1"/>
    <dgm:cxn modelId="{F9B3E471-47A6-4641-854F-1A0ED19C1BB1}" type="presOf" srcId="{CD1FE0AD-5BF1-A04D-8A9E-8ABD0A85B2D3}" destId="{E2C5E1D6-452B-CA48-B9A6-7A3280E11573}" srcOrd="1" destOrd="0" presId="urn:microsoft.com/office/officeart/2005/8/layout/hList7#1"/>
    <dgm:cxn modelId="{28D992E9-D8B0-1146-8018-A95B9EA81BFD}" type="presOf" srcId="{5793F8AA-CE38-C943-842D-0E86A9A08449}" destId="{3557ABD2-6E05-7D4C-9324-61B8C74906C9}" srcOrd="0" destOrd="0" presId="urn:microsoft.com/office/officeart/2005/8/layout/hList7#1"/>
    <dgm:cxn modelId="{321D3BCF-7051-DA45-AD1D-AABA15106700}" type="presOf" srcId="{F9C3E032-DF55-984D-A8A4-F80540533FC8}" destId="{19C8084B-8CF0-8640-B859-2FB00D2BA06A}" srcOrd="0" destOrd="0" presId="urn:microsoft.com/office/officeart/2005/8/layout/hList7#1"/>
    <dgm:cxn modelId="{6219C097-8DC5-8F4B-8118-90391C1C9869}" type="presOf" srcId="{33ED3E62-CE77-7643-8A47-A2EE34A5F3D9}" destId="{B0D15B8F-6EB3-5944-AE52-4BFE985D5B4E}" srcOrd="0" destOrd="0" presId="urn:microsoft.com/office/officeart/2005/8/layout/hList7#1"/>
    <dgm:cxn modelId="{35D4E9CB-1563-4D43-B0EE-4022BF032A85}" type="presOf" srcId="{F6E521F5-4F57-B444-AAFE-6C018B9AA681}" destId="{17F71A11-A5CC-A64A-B4A4-81C502C1F15A}" srcOrd="1" destOrd="0" presId="urn:microsoft.com/office/officeart/2005/8/layout/hList7#1"/>
    <dgm:cxn modelId="{139E5DD9-A832-9D45-9BD5-674DCBCC97C2}" srcId="{33ED3E62-CE77-7643-8A47-A2EE34A5F3D9}" destId="{F6E521F5-4F57-B444-AAFE-6C018B9AA681}" srcOrd="0" destOrd="0" parTransId="{E7400C1F-CD4A-3942-8FDA-CE2060EB142C}" sibTransId="{F9C3E032-DF55-984D-A8A4-F80540533FC8}"/>
    <dgm:cxn modelId="{409CB2A3-6A91-4E42-B35B-EA975A148230}" type="presParOf" srcId="{B0D15B8F-6EB3-5944-AE52-4BFE985D5B4E}" destId="{9C5A230F-03ED-7945-855F-DA32D82826B6}" srcOrd="0" destOrd="0" presId="urn:microsoft.com/office/officeart/2005/8/layout/hList7#1"/>
    <dgm:cxn modelId="{C6764D38-C86F-B14C-AE2D-15557CF1B189}" type="presParOf" srcId="{B0D15B8F-6EB3-5944-AE52-4BFE985D5B4E}" destId="{1AC99550-6D36-1246-ABA6-4E9CA13F246E}" srcOrd="1" destOrd="0" presId="urn:microsoft.com/office/officeart/2005/8/layout/hList7#1"/>
    <dgm:cxn modelId="{0228D1FB-0E14-EF46-916B-DBAA199ADF29}" type="presParOf" srcId="{1AC99550-6D36-1246-ABA6-4E9CA13F246E}" destId="{0A98BAC2-9E02-8744-B364-AF5750500C23}" srcOrd="0" destOrd="0" presId="urn:microsoft.com/office/officeart/2005/8/layout/hList7#1"/>
    <dgm:cxn modelId="{5F725932-12BB-8B49-8E80-1B137F8CF0EF}" type="presParOf" srcId="{0A98BAC2-9E02-8744-B364-AF5750500C23}" destId="{237415A4-654F-9B48-BC58-E8C09711089D}" srcOrd="0" destOrd="0" presId="urn:microsoft.com/office/officeart/2005/8/layout/hList7#1"/>
    <dgm:cxn modelId="{0C4290AE-2D8E-1A4E-B322-CC61C738F9FE}" type="presParOf" srcId="{0A98BAC2-9E02-8744-B364-AF5750500C23}" destId="{17F71A11-A5CC-A64A-B4A4-81C502C1F15A}" srcOrd="1" destOrd="0" presId="urn:microsoft.com/office/officeart/2005/8/layout/hList7#1"/>
    <dgm:cxn modelId="{4140E900-1E24-FD4C-AF38-AF657459E949}" type="presParOf" srcId="{0A98BAC2-9E02-8744-B364-AF5750500C23}" destId="{B8F1DF87-2BC8-C74F-9340-B0C04491DB2F}" srcOrd="2" destOrd="0" presId="urn:microsoft.com/office/officeart/2005/8/layout/hList7#1"/>
    <dgm:cxn modelId="{7EF0333D-37F6-8B41-B6B0-1E2D5713F4F1}" type="presParOf" srcId="{0A98BAC2-9E02-8744-B364-AF5750500C23}" destId="{F760C70F-2776-954C-9DAC-CC515C312F00}" srcOrd="3" destOrd="0" presId="urn:microsoft.com/office/officeart/2005/8/layout/hList7#1"/>
    <dgm:cxn modelId="{BB0277B2-D69C-2C4F-8DE3-7DBA809DFDA5}" type="presParOf" srcId="{1AC99550-6D36-1246-ABA6-4E9CA13F246E}" destId="{19C8084B-8CF0-8640-B859-2FB00D2BA06A}" srcOrd="1" destOrd="0" presId="urn:microsoft.com/office/officeart/2005/8/layout/hList7#1"/>
    <dgm:cxn modelId="{532DB004-7626-2D48-BFCF-C116B8ACC51A}" type="presParOf" srcId="{1AC99550-6D36-1246-ABA6-4E9CA13F246E}" destId="{826CB480-4A08-564A-A73D-D6C2CB7361BF}" srcOrd="2" destOrd="0" presId="urn:microsoft.com/office/officeart/2005/8/layout/hList7#1"/>
    <dgm:cxn modelId="{ACBAE966-9AE1-1245-9839-2FA8C77D8451}" type="presParOf" srcId="{826CB480-4A08-564A-A73D-D6C2CB7361BF}" destId="{439ECE43-6CB2-F74A-B247-268DBE999453}" srcOrd="0" destOrd="0" presId="urn:microsoft.com/office/officeart/2005/8/layout/hList7#1"/>
    <dgm:cxn modelId="{CE8300B5-9F38-C94F-9971-16D325BB37F5}" type="presParOf" srcId="{826CB480-4A08-564A-A73D-D6C2CB7361BF}" destId="{E2C5E1D6-452B-CA48-B9A6-7A3280E11573}" srcOrd="1" destOrd="0" presId="urn:microsoft.com/office/officeart/2005/8/layout/hList7#1"/>
    <dgm:cxn modelId="{8FB77B20-FB59-3146-9834-30FB343FC5D3}" type="presParOf" srcId="{826CB480-4A08-564A-A73D-D6C2CB7361BF}" destId="{2454355C-0147-FB45-9434-EFF7C9CBB562}" srcOrd="2" destOrd="0" presId="urn:microsoft.com/office/officeart/2005/8/layout/hList7#1"/>
    <dgm:cxn modelId="{12DC94D4-CB55-3E4D-8D1B-4B2812BDE358}" type="presParOf" srcId="{826CB480-4A08-564A-A73D-D6C2CB7361BF}" destId="{A2F406FC-ED35-FA43-9F54-78B955E72B2E}" srcOrd="3" destOrd="0" presId="urn:microsoft.com/office/officeart/2005/8/layout/hList7#1"/>
    <dgm:cxn modelId="{F80FE890-D104-F745-AC92-991186F89D3C}" type="presParOf" srcId="{1AC99550-6D36-1246-ABA6-4E9CA13F246E}" destId="{3557ABD2-6E05-7D4C-9324-61B8C74906C9}" srcOrd="3" destOrd="0" presId="urn:microsoft.com/office/officeart/2005/8/layout/hList7#1"/>
    <dgm:cxn modelId="{EBCDE03A-A0E6-A143-9F8B-A2ABC19CCF0D}" type="presParOf" srcId="{1AC99550-6D36-1246-ABA6-4E9CA13F246E}" destId="{64CE03D9-0E75-DF4C-9D76-DA422ED61F76}" srcOrd="4" destOrd="0" presId="urn:microsoft.com/office/officeart/2005/8/layout/hList7#1"/>
    <dgm:cxn modelId="{4736D78A-698E-584E-92D2-D2651937679C}" type="presParOf" srcId="{64CE03D9-0E75-DF4C-9D76-DA422ED61F76}" destId="{6EE868D4-A6A7-D548-9742-4ACB084AFB78}" srcOrd="0" destOrd="0" presId="urn:microsoft.com/office/officeart/2005/8/layout/hList7#1"/>
    <dgm:cxn modelId="{5E37152E-296E-BE4E-A401-CB0438CFA942}" type="presParOf" srcId="{64CE03D9-0E75-DF4C-9D76-DA422ED61F76}" destId="{CA246DD6-CBE3-544B-8DFD-55D2B7B7FBCD}" srcOrd="1" destOrd="0" presId="urn:microsoft.com/office/officeart/2005/8/layout/hList7#1"/>
    <dgm:cxn modelId="{C23AC90C-2DE4-6248-9E10-64AE522935E0}" type="presParOf" srcId="{64CE03D9-0E75-DF4C-9D76-DA422ED61F76}" destId="{6A89ABC9-0F37-CC43-9279-EBEBBCA628EA}" srcOrd="2" destOrd="0" presId="urn:microsoft.com/office/officeart/2005/8/layout/hList7#1"/>
    <dgm:cxn modelId="{2F684511-02CE-2D41-B8CA-358907F4D128}" type="presParOf" srcId="{64CE03D9-0E75-DF4C-9D76-DA422ED61F76}" destId="{18F5EF49-732C-5149-8F32-2225BFA826F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27579-F391-46BD-B2C1-7EED071D4B7E}">
      <dsp:nvSpPr>
        <dsp:cNvPr id="0" name=""/>
        <dsp:cNvSpPr/>
      </dsp:nvSpPr>
      <dsp:spPr>
        <a:xfrm>
          <a:off x="3093" y="1177049"/>
          <a:ext cx="1709901" cy="1709901"/>
        </a:xfrm>
        <a:prstGeom prst="ellipse">
          <a:avLst/>
        </a:prstGeom>
        <a:solidFill>
          <a:schemeClr val="lt1">
            <a:hueOff val="0"/>
            <a:satOff val="0"/>
            <a:lumOff val="0"/>
            <a:alpha val="1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0787" tIns="13970" rIns="210787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rgbClr val="FF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502" y="1427458"/>
        <a:ext cx="1209083" cy="1209083"/>
      </dsp:txXfrm>
    </dsp:sp>
    <dsp:sp modelId="{AAC4AE79-C9EB-432D-B8F7-16ABDE8723B8}">
      <dsp:nvSpPr>
        <dsp:cNvPr id="0" name=""/>
        <dsp:cNvSpPr/>
      </dsp:nvSpPr>
      <dsp:spPr>
        <a:xfrm>
          <a:off x="946961" y="805772"/>
          <a:ext cx="2452455" cy="2452455"/>
        </a:xfrm>
        <a:prstGeom prst="ellipse">
          <a:avLst/>
        </a:prstGeom>
        <a:solidFill>
          <a:schemeClr val="lt1">
            <a:hueOff val="0"/>
            <a:satOff val="0"/>
            <a:lumOff val="0"/>
            <a:alpha val="20000"/>
          </a:schemeClr>
        </a:solidFill>
        <a:ln w="38100" cap="flat" cmpd="sng" algn="ctr">
          <a:solidFill>
            <a:srgbClr val="99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0787" tIns="17780" rIns="21078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115" y="1164926"/>
        <a:ext cx="1734147" cy="1734147"/>
      </dsp:txXfrm>
    </dsp:sp>
    <dsp:sp modelId="{A9778E68-208F-4229-8AC2-E68E799DD492}">
      <dsp:nvSpPr>
        <dsp:cNvPr id="0" name=""/>
        <dsp:cNvSpPr/>
      </dsp:nvSpPr>
      <dsp:spPr>
        <a:xfrm>
          <a:off x="2633383" y="538905"/>
          <a:ext cx="2986189" cy="2986189"/>
        </a:xfrm>
        <a:prstGeom prst="ellipse">
          <a:avLst/>
        </a:prstGeom>
        <a:solidFill>
          <a:schemeClr val="lt1">
            <a:hueOff val="0"/>
            <a:satOff val="0"/>
            <a:lumOff val="0"/>
            <a:alpha val="30000"/>
          </a:schemeClr>
        </a:solidFill>
        <a:ln w="508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0787" tIns="11430" rIns="210787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 dirty="0" smtClean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0700" y="976222"/>
        <a:ext cx="2111555" cy="2111555"/>
      </dsp:txXfrm>
    </dsp:sp>
    <dsp:sp modelId="{1F16BDF7-9528-493D-9056-02B48F98E9B6}">
      <dsp:nvSpPr>
        <dsp:cNvPr id="0" name=""/>
        <dsp:cNvSpPr/>
      </dsp:nvSpPr>
      <dsp:spPr>
        <a:xfrm>
          <a:off x="4843466" y="138097"/>
          <a:ext cx="3830166" cy="383016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0787" tIns="17780" rIns="21078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4381" y="699012"/>
        <a:ext cx="2708336" cy="270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A1AB3-E854-494F-951B-13782812EAD4}">
      <dsp:nvSpPr>
        <dsp:cNvPr id="0" name=""/>
        <dsp:cNvSpPr/>
      </dsp:nvSpPr>
      <dsp:spPr>
        <a:xfrm>
          <a:off x="11313" y="0"/>
          <a:ext cx="2671547" cy="2003660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58782B-0AEE-304C-9D6A-091E0C8DA972}">
      <dsp:nvSpPr>
        <dsp:cNvPr id="0" name=""/>
        <dsp:cNvSpPr/>
      </dsp:nvSpPr>
      <dsp:spPr>
        <a:xfrm>
          <a:off x="2208892" y="0"/>
          <a:ext cx="5917890" cy="200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	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Quantidade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 de 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desastres registrados.</a:t>
          </a:r>
          <a:endParaRPr lang="es-ES" sz="2000" kern="1200" dirty="0" smtClean="0">
            <a:latin typeface="Arial Narrow"/>
            <a:ea typeface="MS PGothic" charset="0"/>
            <a:cs typeface="Arial Narrow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	Número de </a:t>
          </a:r>
          <a:r>
            <a:rPr lang="es-ES" sz="2000" b="1" kern="1200" dirty="0" err="1" smtClean="0">
              <a:latin typeface="Arial Narrow"/>
              <a:ea typeface="MS PGothic" charset="0"/>
              <a:cs typeface="Arial Narrow"/>
            </a:rPr>
            <a:t>pessoas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</a:t>
          </a:r>
          <a:r>
            <a:rPr lang="es-ES" sz="2000" b="1" kern="1200" dirty="0" err="1" smtClean="0">
              <a:latin typeface="Arial Narrow"/>
              <a:ea typeface="MS PGothic" charset="0"/>
              <a:cs typeface="Arial Narrow"/>
            </a:rPr>
            <a:t>afetadas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por desastres.</a:t>
          </a:r>
          <a:endParaRPr lang="es-ES" sz="2000" kern="1200" dirty="0" smtClean="0">
            <a:latin typeface="Arial Narrow"/>
            <a:ea typeface="MS PGothic" charset="0"/>
            <a:cs typeface="Arial Narrow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	</a:t>
          </a:r>
          <a:r>
            <a:rPr lang="es-ES" sz="2000" b="1" kern="1200" dirty="0" err="1" smtClean="0">
              <a:latin typeface="Arial Narrow"/>
              <a:ea typeface="MS PGothic" charset="0"/>
              <a:cs typeface="Arial Narrow"/>
            </a:rPr>
            <a:t>Quantia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estimada de danos 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causados por 	desastres (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em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 US$ 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bilhões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	</a:t>
          </a:r>
          <a:r>
            <a:rPr lang="es-ES" sz="2000" b="1" kern="1200" dirty="0" err="1" smtClean="0">
              <a:latin typeface="Arial Narrow"/>
              <a:ea typeface="MS PGothic" charset="0"/>
              <a:cs typeface="Arial Narrow"/>
            </a:rPr>
            <a:t>Perdas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</a:t>
          </a:r>
          <a:r>
            <a:rPr lang="es-ES" sz="2000" b="1" kern="1200" dirty="0" err="1" smtClean="0">
              <a:latin typeface="Arial Narrow"/>
              <a:ea typeface="MS PGothic" charset="0"/>
              <a:cs typeface="Arial Narrow"/>
            </a:rPr>
            <a:t>econômicas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(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diretas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 e 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indiretas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) 	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resultantes dos desastres.</a:t>
          </a:r>
          <a:endParaRPr lang="es-ES" sz="2000" kern="1200" dirty="0">
            <a:latin typeface="Arial Narrow"/>
            <a:cs typeface="Arial Narrow"/>
          </a:endParaRPr>
        </a:p>
      </dsp:txBody>
      <dsp:txXfrm>
        <a:off x="2208892" y="0"/>
        <a:ext cx="5917890" cy="2003660"/>
      </dsp:txXfrm>
    </dsp:sp>
    <dsp:sp modelId="{9D6A79A4-1302-AD4E-86EC-C96BF2C500F6}">
      <dsp:nvSpPr>
        <dsp:cNvPr id="0" name=""/>
        <dsp:cNvSpPr/>
      </dsp:nvSpPr>
      <dsp:spPr>
        <a:xfrm>
          <a:off x="812777" y="2170632"/>
          <a:ext cx="2671547" cy="2003660"/>
        </a:xfrm>
        <a:prstGeom prst="down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73FD6-50F3-6A40-B93E-5EB3A452B67A}">
      <dsp:nvSpPr>
        <dsp:cNvPr id="0" name=""/>
        <dsp:cNvSpPr/>
      </dsp:nvSpPr>
      <dsp:spPr>
        <a:xfrm>
          <a:off x="3564471" y="2170632"/>
          <a:ext cx="4550998" cy="200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>
            <a:latin typeface="Arial Narrow"/>
            <a:ea typeface="MS PGothic" charset="0"/>
            <a:cs typeface="Arial Narrow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latin typeface="Arial Narrow"/>
              <a:ea typeface="MS PGothic" charset="0"/>
              <a:cs typeface="Arial Narrow"/>
            </a:rPr>
            <a:t>Perda</a:t>
          </a:r>
          <a:r>
            <a:rPr lang="es-ES" sz="2000" b="1" kern="1200" dirty="0" smtClean="0">
              <a:latin typeface="Arial Narrow"/>
              <a:ea typeface="MS PGothic" charset="0"/>
              <a:cs typeface="Arial Narrow"/>
            </a:rPr>
            <a:t> de vidas humanas 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a causa de desastres (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inundações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 e tempestades </a:t>
          </a:r>
          <a:r>
            <a:rPr lang="es-ES" sz="2000" kern="1200" dirty="0" err="1" smtClean="0">
              <a:latin typeface="Arial Narrow"/>
              <a:ea typeface="MS PGothic" charset="0"/>
              <a:cs typeface="Arial Narrow"/>
            </a:rPr>
            <a:t>tropicais</a:t>
          </a:r>
          <a:r>
            <a:rPr lang="es-ES" sz="2000" kern="1200" dirty="0" smtClean="0">
              <a:latin typeface="Arial Narrow"/>
              <a:ea typeface="MS PGothic" charset="0"/>
              <a:cs typeface="Arial Narrow"/>
            </a:rPr>
            <a:t>).</a:t>
          </a:r>
          <a:endParaRPr lang="es-ES" sz="2000" kern="1200" dirty="0">
            <a:latin typeface="Arial Narrow"/>
            <a:cs typeface="Arial Narrow"/>
          </a:endParaRPr>
        </a:p>
      </dsp:txBody>
      <dsp:txXfrm>
        <a:off x="3564471" y="2170632"/>
        <a:ext cx="4550998" cy="2003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C5F9A-47E6-8943-B1BD-48C415BCFE35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Aumento do Risco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de Desastres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3385210" y="2763755"/>
        <a:ext cx="1459178" cy="1459178"/>
      </dsp:txXfrm>
    </dsp:sp>
    <dsp:sp modelId="{25DB0054-01F5-E646-9F2A-6281D7F4B607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CF0BB-B2E9-DB40-8D66-5E3D8D54BA22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latin typeface="Arial Narrow"/>
              <a:cs typeface="Arial Narrow"/>
            </a:rPr>
            <a:t>Exposição</a:t>
          </a:r>
          <a:endParaRPr lang="es-ES" sz="2400" b="1" kern="1200" dirty="0" smtClean="0">
            <a:solidFill>
              <a:srgbClr val="FFFF00"/>
            </a:solidFill>
            <a:latin typeface="Arial Narrow"/>
            <a:ea typeface="MS PGothic" charset="0"/>
            <a:cs typeface="Arial Narrow"/>
          </a:endParaRPr>
        </a:p>
      </dsp:txBody>
      <dsp:txXfrm>
        <a:off x="961974" y="1201666"/>
        <a:ext cx="1868538" cy="1476457"/>
      </dsp:txXfrm>
    </dsp:sp>
    <dsp:sp modelId="{67CA1E58-1885-4F49-9705-4B683046260F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A5DBD-668B-EB4B-B9EA-3AFA235E04E2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err="1" smtClean="0">
              <a:solidFill>
                <a:schemeClr val="bg1"/>
              </a:solidFill>
              <a:latin typeface="Arial Narrow"/>
              <a:ea typeface="MS PGothic" charset="0"/>
              <a:cs typeface="Arial Narrow"/>
            </a:rPr>
            <a:t>Vulnerabilidade</a:t>
          </a:r>
          <a:endParaRPr lang="es-ES" sz="2300" b="1" kern="1200" dirty="0" smtClean="0">
            <a:solidFill>
              <a:schemeClr val="bg1"/>
            </a:solidFill>
            <a:latin typeface="Arial Narrow"/>
            <a:ea typeface="MS PGothic" charset="0"/>
            <a:cs typeface="Arial Narrow"/>
          </a:endParaRPr>
        </a:p>
      </dsp:txBody>
      <dsp:txXfrm>
        <a:off x="3180530" y="46759"/>
        <a:ext cx="1868538" cy="1476457"/>
      </dsp:txXfrm>
    </dsp:sp>
    <dsp:sp modelId="{906A5108-20C9-8242-A054-F1BE93A32BF6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0E2F9-F6BC-7243-8C53-13F200BDFF1F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Eventos Perturbadores</a:t>
          </a:r>
        </a:p>
      </dsp:txBody>
      <dsp:txXfrm>
        <a:off x="5399086" y="1201666"/>
        <a:ext cx="1868538" cy="1476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415A4-654F-9B48-BC58-E8C09711089D}">
      <dsp:nvSpPr>
        <dsp:cNvPr id="0" name=""/>
        <dsp:cNvSpPr/>
      </dsp:nvSpPr>
      <dsp:spPr>
        <a:xfrm>
          <a:off x="7" y="0"/>
          <a:ext cx="2647014" cy="409198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latin typeface="Arial Narrow"/>
              <a:cs typeface="Arial Narrow"/>
            </a:rPr>
            <a:t>Desenvolvimento</a:t>
          </a:r>
          <a:r>
            <a:rPr lang="es-ES" sz="2600" kern="1200" dirty="0" smtClean="0">
              <a:latin typeface="Arial Narrow"/>
              <a:cs typeface="Arial Narrow"/>
            </a:rPr>
            <a:t> Urbano </a:t>
          </a:r>
          <a:r>
            <a:rPr lang="es-ES" sz="2600" kern="1200" dirty="0" err="1" smtClean="0">
              <a:latin typeface="Arial Narrow"/>
              <a:cs typeface="Arial Narrow"/>
            </a:rPr>
            <a:t>não</a:t>
          </a:r>
          <a:r>
            <a:rPr lang="es-ES" sz="2600" kern="1200" dirty="0" smtClean="0">
              <a:latin typeface="Arial Narrow"/>
              <a:cs typeface="Arial Narrow"/>
            </a:rPr>
            <a:t> </a:t>
          </a:r>
          <a:r>
            <a:rPr lang="es-ES" sz="2600" kern="1200" dirty="0" err="1" smtClean="0">
              <a:latin typeface="Arial Narrow"/>
              <a:cs typeface="Arial Narrow"/>
            </a:rPr>
            <a:t>Planejado</a:t>
          </a:r>
          <a:endParaRPr lang="es-ES" sz="2600" kern="1200" dirty="0">
            <a:latin typeface="Arial Narrow"/>
            <a:cs typeface="Arial Narrow"/>
          </a:endParaRPr>
        </a:p>
      </dsp:txBody>
      <dsp:txXfrm>
        <a:off x="7" y="1636794"/>
        <a:ext cx="2647014" cy="1636794"/>
      </dsp:txXfrm>
    </dsp:sp>
    <dsp:sp modelId="{F760C70F-2776-954C-9DAC-CC515C312F00}">
      <dsp:nvSpPr>
        <dsp:cNvPr id="0" name=""/>
        <dsp:cNvSpPr/>
      </dsp:nvSpPr>
      <dsp:spPr>
        <a:xfrm>
          <a:off x="643892" y="245519"/>
          <a:ext cx="1362631" cy="1362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ECE43-6CB2-F74A-B247-268DBE999453}">
      <dsp:nvSpPr>
        <dsp:cNvPr id="0" name=""/>
        <dsp:cNvSpPr/>
      </dsp:nvSpPr>
      <dsp:spPr>
        <a:xfrm>
          <a:off x="2728125" y="0"/>
          <a:ext cx="2647014" cy="409198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Arial Narrow"/>
              <a:cs typeface="Arial Narrow"/>
            </a:rPr>
            <a:t>Recursos </a:t>
          </a:r>
          <a:r>
            <a:rPr lang="es-ES" sz="2600" kern="1200" dirty="0" err="1" smtClean="0">
              <a:latin typeface="Arial Narrow"/>
              <a:cs typeface="Arial Narrow"/>
            </a:rPr>
            <a:t>Vulneráveis</a:t>
          </a:r>
          <a:endParaRPr lang="es-ES" sz="2600" kern="1200" dirty="0">
            <a:latin typeface="Arial Narrow"/>
            <a:cs typeface="Arial Narrow"/>
          </a:endParaRPr>
        </a:p>
      </dsp:txBody>
      <dsp:txXfrm>
        <a:off x="2728125" y="1636794"/>
        <a:ext cx="2647014" cy="1636794"/>
      </dsp:txXfrm>
    </dsp:sp>
    <dsp:sp modelId="{A2F406FC-ED35-FA43-9F54-78B955E72B2E}">
      <dsp:nvSpPr>
        <dsp:cNvPr id="0" name=""/>
        <dsp:cNvSpPr/>
      </dsp:nvSpPr>
      <dsp:spPr>
        <a:xfrm>
          <a:off x="3370317" y="245519"/>
          <a:ext cx="1362631" cy="13626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868D4-A6A7-D548-9742-4ACB084AFB78}">
      <dsp:nvSpPr>
        <dsp:cNvPr id="0" name=""/>
        <dsp:cNvSpPr/>
      </dsp:nvSpPr>
      <dsp:spPr>
        <a:xfrm>
          <a:off x="5454550" y="0"/>
          <a:ext cx="2647014" cy="409198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latin typeface="Arial Narrow"/>
              <a:cs typeface="Arial Narrow"/>
            </a:rPr>
            <a:t>Deterioração</a:t>
          </a:r>
          <a:r>
            <a:rPr lang="es-ES" sz="2600" kern="1200" dirty="0" smtClean="0">
              <a:latin typeface="Arial Narrow"/>
              <a:cs typeface="Arial Narrow"/>
            </a:rPr>
            <a:t> dos </a:t>
          </a:r>
          <a:r>
            <a:rPr lang="es-ES" sz="2600" kern="1200" dirty="0" err="1" smtClean="0">
              <a:latin typeface="Arial Narrow"/>
              <a:cs typeface="Arial Narrow"/>
            </a:rPr>
            <a:t>Ecossistemas</a:t>
          </a:r>
          <a:endParaRPr lang="es-ES" sz="2600" kern="1200" dirty="0">
            <a:latin typeface="Arial Narrow"/>
            <a:cs typeface="Arial Narrow"/>
          </a:endParaRPr>
        </a:p>
      </dsp:txBody>
      <dsp:txXfrm>
        <a:off x="5454550" y="1636794"/>
        <a:ext cx="2647014" cy="1636794"/>
      </dsp:txXfrm>
    </dsp:sp>
    <dsp:sp modelId="{18F5EF49-732C-5149-8F32-2225BFA826FB}">
      <dsp:nvSpPr>
        <dsp:cNvPr id="0" name=""/>
        <dsp:cNvSpPr/>
      </dsp:nvSpPr>
      <dsp:spPr>
        <a:xfrm>
          <a:off x="6096741" y="245519"/>
          <a:ext cx="1362631" cy="13626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A230F-03ED-7945-855F-DA32D82826B6}">
      <dsp:nvSpPr>
        <dsp:cNvPr id="0" name=""/>
        <dsp:cNvSpPr/>
      </dsp:nvSpPr>
      <dsp:spPr>
        <a:xfrm>
          <a:off x="324130" y="3273588"/>
          <a:ext cx="7455004" cy="613797"/>
        </a:xfrm>
        <a:prstGeom prst="leftRight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5AA0-9C94-B449-A07E-5706E2EBD2D2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EDBE-5D94-6F45-AB8A-977421935E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Calibri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Razones del</a:t>
            </a:r>
            <a:r>
              <a:rPr lang="es-ES" baseline="0" dirty="0" smtClean="0"/>
              <a:t> aumento del riesgo de desastres.</a:t>
            </a:r>
            <a:endParaRPr lang="es-ES" b="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dirty="0" smtClean="0">
                <a:latin typeface="Calibri" charset="0"/>
              </a:rPr>
              <a:t>El desarrollo puede reducir la vulnerabilidad, pero el desarrollo también puede crear riesgo de desastres.</a:t>
            </a:r>
          </a:p>
          <a:p>
            <a:pPr lvl="0"/>
            <a:r>
              <a:rPr lang="es-ES" sz="1200" b="1" dirty="0" smtClean="0">
                <a:latin typeface="Calibri" charset="0"/>
              </a:rPr>
              <a:t>Exposición:</a:t>
            </a:r>
            <a:r>
              <a:rPr lang="es-ES" sz="1200" b="1" baseline="0" dirty="0" smtClean="0">
                <a:latin typeface="Calibri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Concentraciones en zonas peligrosas o debido a la globalización</a:t>
            </a:r>
            <a:r>
              <a:rPr lang="en-GB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(</a:t>
            </a:r>
            <a:r>
              <a:rPr lang="en-GB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Personas,</a:t>
            </a:r>
            <a:r>
              <a:rPr lang="en-GB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Recursos,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Actividades económica).</a:t>
            </a:r>
          </a:p>
          <a:p>
            <a:pPr lvl="0"/>
            <a:r>
              <a:rPr lang="es-ES" b="1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Vulnerabilidad: 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Mal diseño de los edificios,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p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obreza,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e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ducación,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p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ocas habilidades para salir adelante.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S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e puede reducir o incrementar por el desarrollo.</a:t>
            </a:r>
          </a:p>
          <a:p>
            <a:pPr lvl="0"/>
            <a:r>
              <a:rPr lang="es-ES" b="1" dirty="0" smtClean="0">
                <a:solidFill>
                  <a:srgbClr val="FFFF00"/>
                </a:solidFill>
                <a:latin typeface="Calibri" charset="0"/>
                <a:ea typeface="MS PGothic" charset="0"/>
                <a:cs typeface="Arial" charset="0"/>
              </a:rPr>
              <a:t>Eventos</a:t>
            </a:r>
            <a:r>
              <a:rPr lang="es-ES" b="1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es-ES" b="1" dirty="0" smtClean="0">
                <a:solidFill>
                  <a:srgbClr val="FFFF00"/>
                </a:solidFill>
                <a:latin typeface="Calibri" charset="0"/>
                <a:ea typeface="MS PGothic" charset="0"/>
                <a:cs typeface="Arial" charset="0"/>
              </a:rPr>
              <a:t>Perturbadores:</a:t>
            </a:r>
            <a:r>
              <a:rPr lang="es-ES" b="1" baseline="0" dirty="0" smtClean="0">
                <a:solidFill>
                  <a:srgbClr val="FFFF00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Incremento de</a:t>
            </a:r>
            <a:r>
              <a:rPr lang="en-GB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f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recuencia,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Intensidad,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n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uevos/en cascada,</a:t>
            </a:r>
            <a:r>
              <a:rPr lang="es-ES" b="0" baseline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 c</a:t>
            </a:r>
            <a:r>
              <a:rPr lang="es-ES" b="0" dirty="0" smtClean="0">
                <a:solidFill>
                  <a:schemeClr val="bg1"/>
                </a:solidFill>
                <a:latin typeface="Calibri" charset="0"/>
                <a:ea typeface="MS PGothic" charset="0"/>
                <a:cs typeface="Arial" charset="0"/>
              </a:rPr>
              <a:t>íclico/cambio climático.</a:t>
            </a:r>
            <a:endParaRPr lang="es-ES" b="0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Calibri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/>
              <a:t>El Informe de Evaluación Anual de 2009 hace referencia a  “(el trío de) grandes impulsores de riesgos de desastres, más mortales, a raíz del cambio climático”.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alibri" charset="0"/>
              </a:rPr>
              <a:t>Fuente: </a:t>
            </a:r>
            <a:r>
              <a:rPr lang="es-ES" sz="1200" dirty="0" err="1" smtClean="0">
                <a:latin typeface="Calibri" charset="0"/>
              </a:rPr>
              <a:t>Swiss</a:t>
            </a:r>
            <a:r>
              <a:rPr lang="es-ES" sz="1200" dirty="0" smtClean="0">
                <a:latin typeface="Calibri" charset="0"/>
              </a:rPr>
              <a:t> Re, </a:t>
            </a:r>
            <a:r>
              <a:rPr lang="es-ES" sz="1200" dirty="0" err="1" smtClean="0">
                <a:latin typeface="Calibri" charset="0"/>
              </a:rPr>
              <a:t>Mind</a:t>
            </a:r>
            <a:r>
              <a:rPr lang="es-ES" sz="1200" dirty="0" smtClean="0">
                <a:latin typeface="Calibri" charset="0"/>
              </a:rPr>
              <a:t> </a:t>
            </a:r>
            <a:r>
              <a:rPr lang="es-ES" sz="1200" dirty="0" err="1" smtClean="0">
                <a:latin typeface="Calibri" charset="0"/>
              </a:rPr>
              <a:t>the</a:t>
            </a:r>
            <a:r>
              <a:rPr lang="es-ES" sz="1200" dirty="0" smtClean="0">
                <a:latin typeface="Calibri" charset="0"/>
              </a:rPr>
              <a:t> </a:t>
            </a:r>
            <a:r>
              <a:rPr lang="es-ES" sz="1200" dirty="0" err="1" smtClean="0">
                <a:latin typeface="Calibri" charset="0"/>
              </a:rPr>
              <a:t>Risk</a:t>
            </a:r>
            <a:r>
              <a:rPr lang="es-ES" sz="1200" dirty="0" smtClean="0">
                <a:latin typeface="Calibri" charset="0"/>
              </a:rPr>
              <a:t>: a global ranking of </a:t>
            </a:r>
            <a:r>
              <a:rPr lang="es-ES" sz="1200" dirty="0" err="1" smtClean="0">
                <a:latin typeface="Calibri" charset="0"/>
              </a:rPr>
              <a:t>the</a:t>
            </a:r>
            <a:r>
              <a:rPr lang="es-ES" sz="1200" dirty="0" smtClean="0">
                <a:latin typeface="Calibri" charset="0"/>
              </a:rPr>
              <a:t> </a:t>
            </a:r>
            <a:r>
              <a:rPr lang="es-ES" sz="1200" dirty="0" err="1" smtClean="0">
                <a:latin typeface="Calibri" charset="0"/>
              </a:rPr>
              <a:t>cities</a:t>
            </a:r>
            <a:r>
              <a:rPr lang="es-ES" sz="1200" dirty="0" smtClean="0">
                <a:latin typeface="Calibri" charset="0"/>
              </a:rPr>
              <a:t> </a:t>
            </a:r>
            <a:r>
              <a:rPr lang="es-ES" sz="1200" dirty="0" err="1" smtClean="0">
                <a:latin typeface="Calibri" charset="0"/>
              </a:rPr>
              <a:t>under</a:t>
            </a:r>
            <a:r>
              <a:rPr lang="es-ES" sz="1200" dirty="0" smtClean="0">
                <a:latin typeface="Calibri" charset="0"/>
              </a:rPr>
              <a:t> </a:t>
            </a:r>
            <a:r>
              <a:rPr lang="es-ES" sz="1200" dirty="0" err="1" smtClean="0">
                <a:latin typeface="Calibri" charset="0"/>
              </a:rPr>
              <a:t>threat</a:t>
            </a:r>
            <a:r>
              <a:rPr lang="es-ES" sz="1200" dirty="0" smtClean="0">
                <a:latin typeface="Calibri" charset="0"/>
              </a:rPr>
              <a:t> </a:t>
            </a:r>
            <a:r>
              <a:rPr lang="es-ES" sz="1200" dirty="0" err="1" smtClean="0">
                <a:latin typeface="Calibri" charset="0"/>
              </a:rPr>
              <a:t>from</a:t>
            </a:r>
            <a:r>
              <a:rPr lang="es-ES" sz="1200" dirty="0" smtClean="0">
                <a:latin typeface="Calibri" charset="0"/>
              </a:rPr>
              <a:t> natural </a:t>
            </a:r>
            <a:r>
              <a:rPr lang="es-ES" sz="1200" dirty="0" err="1" smtClean="0">
                <a:latin typeface="Calibri" charset="0"/>
              </a:rPr>
              <a:t>disasters</a:t>
            </a:r>
            <a:r>
              <a:rPr lang="es-ES" sz="1200" dirty="0" smtClean="0">
                <a:latin typeface="Calibri" charset="0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Para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ja-JP" altLang="en-US" dirty="0" smtClean="0">
                <a:latin typeface="Calibri" charset="0"/>
                <a:ea typeface="MS PGothic" charset="0"/>
              </a:rPr>
              <a:t>“</a:t>
            </a:r>
            <a:r>
              <a:rPr lang="en-US" dirty="0" err="1" smtClean="0">
                <a:latin typeface="Calibri" charset="0"/>
                <a:ea typeface="MS PGothic" charset="0"/>
              </a:rPr>
              <a:t>desarrollando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ciudades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resilientes</a:t>
            </a:r>
            <a:r>
              <a:rPr lang="ja-JP" altLang="en-US" dirty="0" smtClean="0">
                <a:latin typeface="Calibri" charset="0"/>
                <a:ea typeface="MS PGothic" charset="0"/>
              </a:rPr>
              <a:t>”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esencial</a:t>
            </a:r>
            <a:r>
              <a:rPr lang="en-US" dirty="0" smtClean="0">
                <a:latin typeface="Calibri" charset="0"/>
                <a:ea typeface="MS PGothic" charset="0"/>
              </a:rPr>
              <a:t> la </a:t>
            </a:r>
            <a:r>
              <a:rPr lang="en-US" dirty="0" err="1" smtClean="0">
                <a:latin typeface="Calibri" charset="0"/>
                <a:ea typeface="MS PGothic" charset="0"/>
              </a:rPr>
              <a:t>proliferación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alianzas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redes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para</a:t>
            </a:r>
            <a:r>
              <a:rPr lang="en-US" dirty="0" smtClean="0">
                <a:latin typeface="Calibri" charset="0"/>
                <a:ea typeface="MS PGothic" charset="0"/>
              </a:rPr>
              <a:t> la </a:t>
            </a:r>
            <a:r>
              <a:rPr lang="en-US" dirty="0" err="1" smtClean="0">
                <a:latin typeface="Calibri" charset="0"/>
                <a:ea typeface="MS PGothic" charset="0"/>
              </a:rPr>
              <a:t>reducción</a:t>
            </a:r>
            <a:r>
              <a:rPr lang="en-US" dirty="0" smtClean="0">
                <a:latin typeface="Calibri" charset="0"/>
                <a:ea typeface="MS PGothic" charset="0"/>
              </a:rPr>
              <a:t> del </a:t>
            </a:r>
            <a:r>
              <a:rPr lang="en-US" dirty="0" err="1" smtClean="0">
                <a:latin typeface="Calibri" charset="0"/>
                <a:ea typeface="MS PGothic" charset="0"/>
              </a:rPr>
              <a:t>riesgo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desastres</a:t>
            </a:r>
            <a:r>
              <a:rPr lang="en-US" dirty="0" smtClean="0">
                <a:latin typeface="Calibri" charset="0"/>
                <a:ea typeface="MS PGothic" charset="0"/>
              </a:rPr>
              <a:t>. Los </a:t>
            </a:r>
            <a:r>
              <a:rPr lang="en-US" dirty="0" err="1" smtClean="0">
                <a:latin typeface="Calibri" charset="0"/>
                <a:ea typeface="MS PGothic" charset="0"/>
              </a:rPr>
              <a:t>asociados</a:t>
            </a:r>
            <a:r>
              <a:rPr lang="en-US" dirty="0" smtClean="0">
                <a:latin typeface="Calibri" charset="0"/>
                <a:ea typeface="MS PGothic" charset="0"/>
              </a:rPr>
              <a:t> de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promoverán</a:t>
            </a:r>
            <a:r>
              <a:rPr lang="en-US" dirty="0" smtClean="0">
                <a:latin typeface="Calibri" charset="0"/>
                <a:ea typeface="MS PGothic" charset="0"/>
              </a:rPr>
              <a:t> la </a:t>
            </a:r>
            <a:r>
              <a:rPr lang="en-US" dirty="0" err="1" smtClean="0">
                <a:latin typeface="Calibri" charset="0"/>
                <a:ea typeface="MS PGothic" charset="0"/>
              </a:rPr>
              <a:t>resiliencia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urbana</a:t>
            </a:r>
            <a:r>
              <a:rPr lang="en-US" dirty="0" smtClean="0">
                <a:latin typeface="Calibri" charset="0"/>
                <a:ea typeface="MS PGothic" charset="0"/>
              </a:rPr>
              <a:t> a los </a:t>
            </a:r>
            <a:r>
              <a:rPr lang="en-US" dirty="0" err="1" smtClean="0">
                <a:latin typeface="Calibri" charset="0"/>
                <a:ea typeface="MS PGothic" charset="0"/>
              </a:rPr>
              <a:t>desastres</a:t>
            </a:r>
            <a:r>
              <a:rPr lang="en-US" dirty="0" smtClean="0">
                <a:latin typeface="Calibri" charset="0"/>
                <a:ea typeface="MS PGothic" charset="0"/>
              </a:rPr>
              <a:t> en </a:t>
            </a:r>
            <a:r>
              <a:rPr lang="en-US" dirty="0" err="1" smtClean="0">
                <a:latin typeface="Calibri" charset="0"/>
                <a:ea typeface="MS PGothic" charset="0"/>
              </a:rPr>
              <a:t>sus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áreas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infuencia</a:t>
            </a:r>
            <a:r>
              <a:rPr lang="en-US" dirty="0" smtClean="0">
                <a:latin typeface="Calibri" charset="0"/>
                <a:ea typeface="MS PGothic" charset="0"/>
              </a:rPr>
              <a:t>. </a:t>
            </a:r>
            <a:r>
              <a:rPr lang="en-US" dirty="0" err="1" smtClean="0">
                <a:latin typeface="Calibri" charset="0"/>
                <a:ea typeface="MS PGothic" charset="0"/>
              </a:rPr>
              <a:t>Recurrirán</a:t>
            </a:r>
            <a:r>
              <a:rPr lang="en-US" dirty="0" smtClean="0">
                <a:latin typeface="Calibri" charset="0"/>
                <a:ea typeface="MS PGothic" charset="0"/>
              </a:rPr>
              <a:t> a la </a:t>
            </a:r>
            <a:r>
              <a:rPr lang="en-US" dirty="0" err="1" smtClean="0">
                <a:latin typeface="Calibri" charset="0"/>
                <a:ea typeface="MS PGothic" charset="0"/>
              </a:rPr>
              <a:t>experiencia</a:t>
            </a:r>
            <a:r>
              <a:rPr lang="en-US" dirty="0" smtClean="0">
                <a:latin typeface="Calibri" charset="0"/>
                <a:ea typeface="MS PGothic" charset="0"/>
              </a:rPr>
              <a:t> de los </a:t>
            </a:r>
            <a:r>
              <a:rPr lang="en-US" dirty="0" err="1" smtClean="0">
                <a:latin typeface="Calibri" charset="0"/>
                <a:ea typeface="MS PGothic" charset="0"/>
              </a:rPr>
              <a:t>demás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proporcionarán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apoyo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contenido</a:t>
            </a:r>
            <a:r>
              <a:rPr lang="en-US" dirty="0" smtClean="0">
                <a:latin typeface="Calibri" charset="0"/>
                <a:ea typeface="MS PGothic" charset="0"/>
              </a:rPr>
              <a:t> a </a:t>
            </a:r>
            <a:r>
              <a:rPr lang="en-US" dirty="0" err="1" smtClean="0">
                <a:latin typeface="Calibri" charset="0"/>
                <a:ea typeface="MS PGothic" charset="0"/>
              </a:rPr>
              <a:t>las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dimensiones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política</a:t>
            </a:r>
            <a:r>
              <a:rPr lang="en-US" dirty="0" smtClean="0">
                <a:latin typeface="Calibri" charset="0"/>
                <a:ea typeface="MS PGothic" charset="0"/>
              </a:rPr>
              <a:t>, </a:t>
            </a:r>
            <a:r>
              <a:rPr lang="en-US" dirty="0" err="1" smtClean="0">
                <a:latin typeface="Calibri" charset="0"/>
                <a:ea typeface="MS PGothic" charset="0"/>
              </a:rPr>
              <a:t>técnica</a:t>
            </a:r>
            <a:r>
              <a:rPr lang="en-US" dirty="0" smtClean="0">
                <a:latin typeface="Calibri" charset="0"/>
                <a:ea typeface="MS PGothic" charset="0"/>
              </a:rPr>
              <a:t> y de </a:t>
            </a:r>
            <a:r>
              <a:rPr lang="en-US" dirty="0" err="1" smtClean="0">
                <a:latin typeface="Calibri" charset="0"/>
                <a:ea typeface="MS PGothic" charset="0"/>
              </a:rPr>
              <a:t>promoción</a:t>
            </a:r>
            <a:r>
              <a:rPr lang="en-US" dirty="0" smtClean="0">
                <a:latin typeface="Calibri" charset="0"/>
                <a:ea typeface="MS PGothic" charset="0"/>
              </a:rPr>
              <a:t> de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.</a:t>
            </a:r>
            <a:r>
              <a:rPr lang="en-US" altLang="ja-JP" dirty="0" smtClean="0">
                <a:latin typeface="Calibri" charset="0"/>
                <a:ea typeface="MS PGothic" charset="0"/>
              </a:rPr>
              <a:t/>
            </a:r>
            <a:br>
              <a:rPr lang="en-US" altLang="ja-JP" dirty="0" smtClean="0">
                <a:latin typeface="Calibri" charset="0"/>
                <a:ea typeface="MS PGothic" charset="0"/>
              </a:rPr>
            </a:br>
            <a:r>
              <a:rPr lang="en-US" altLang="ja-JP" dirty="0" smtClean="0">
                <a:latin typeface="Calibri" charset="0"/>
                <a:ea typeface="MS PGothic" charset="0"/>
              </a:rPr>
              <a:t>Los </a:t>
            </a:r>
            <a:r>
              <a:rPr lang="en-US" altLang="ja-JP" dirty="0" err="1" smtClean="0">
                <a:latin typeface="Calibri" charset="0"/>
                <a:ea typeface="MS PGothic" charset="0"/>
              </a:rPr>
              <a:t>asociados</a:t>
            </a:r>
            <a:r>
              <a:rPr lang="en-US" altLang="ja-JP" dirty="0" smtClean="0">
                <a:latin typeface="Calibri" charset="0"/>
                <a:ea typeface="MS PGothic" charset="0"/>
              </a:rPr>
              <a:t> </a:t>
            </a:r>
            <a:r>
              <a:rPr lang="en-US" altLang="ja-JP" dirty="0" err="1" smtClean="0">
                <a:latin typeface="Calibri" charset="0"/>
                <a:ea typeface="MS PGothic" charset="0"/>
              </a:rPr>
              <a:t>oficiales</a:t>
            </a:r>
            <a:r>
              <a:rPr lang="en-US" altLang="ja-JP" dirty="0" smtClean="0">
                <a:latin typeface="Calibri" charset="0"/>
                <a:ea typeface="MS PGothic" charset="0"/>
              </a:rPr>
              <a:t>: </a:t>
            </a:r>
          </a:p>
          <a:p>
            <a:pPr eaLnBrk="1" hangingPunct="1"/>
            <a:r>
              <a:rPr lang="en-US" b="1" dirty="0" err="1" smtClean="0">
                <a:latin typeface="Calibri" charset="0"/>
                <a:ea typeface="MS PGothic" charset="0"/>
              </a:rPr>
              <a:t>Apoyan</a:t>
            </a:r>
            <a:r>
              <a:rPr lang="en-US" dirty="0" smtClean="0">
                <a:latin typeface="Calibri" charset="0"/>
                <a:ea typeface="MS PGothic" charset="0"/>
              </a:rPr>
              <a:t>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dentro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las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capacidades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sus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organizaciones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mediante</a:t>
            </a:r>
            <a:r>
              <a:rPr lang="en-US" dirty="0" smtClean="0">
                <a:latin typeface="Calibri" charset="0"/>
                <a:ea typeface="MS PGothic" charset="0"/>
              </a:rPr>
              <a:t>, al </a:t>
            </a:r>
            <a:r>
              <a:rPr lang="en-US" dirty="0" err="1" smtClean="0">
                <a:latin typeface="Calibri" charset="0"/>
                <a:ea typeface="MS PGothic" charset="0"/>
              </a:rPr>
              <a:t>menos</a:t>
            </a:r>
            <a:r>
              <a:rPr lang="en-US" dirty="0" smtClean="0">
                <a:latin typeface="Calibri" charset="0"/>
                <a:ea typeface="MS PGothic" charset="0"/>
              </a:rPr>
              <a:t>, la </a:t>
            </a:r>
            <a:r>
              <a:rPr lang="en-US" dirty="0" err="1" smtClean="0">
                <a:latin typeface="Calibri" charset="0"/>
                <a:ea typeface="MS PGothic" charset="0"/>
              </a:rPr>
              <a:t>designación</a:t>
            </a:r>
            <a:r>
              <a:rPr lang="en-US" dirty="0" smtClean="0">
                <a:latin typeface="Calibri" charset="0"/>
                <a:ea typeface="MS PGothic" charset="0"/>
              </a:rPr>
              <a:t> de un </a:t>
            </a:r>
            <a:r>
              <a:rPr lang="en-US" dirty="0" err="1" smtClean="0">
                <a:latin typeface="Calibri" charset="0"/>
                <a:ea typeface="MS PGothic" charset="0"/>
              </a:rPr>
              <a:t>coordinador</a:t>
            </a:r>
            <a:r>
              <a:rPr lang="en-US" dirty="0" smtClean="0">
                <a:latin typeface="Calibri" charset="0"/>
                <a:ea typeface="MS PGothic" charset="0"/>
              </a:rPr>
              <a:t> de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, la </a:t>
            </a:r>
            <a:r>
              <a:rPr lang="en-US" dirty="0" err="1" smtClean="0">
                <a:latin typeface="Calibri" charset="0"/>
                <a:ea typeface="MS PGothic" charset="0"/>
              </a:rPr>
              <a:t>circulación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información</a:t>
            </a:r>
            <a:r>
              <a:rPr lang="en-US" dirty="0" smtClean="0">
                <a:latin typeface="Calibri" charset="0"/>
                <a:ea typeface="MS PGothic" charset="0"/>
              </a:rPr>
              <a:t> entre </a:t>
            </a:r>
            <a:r>
              <a:rPr lang="en-US" dirty="0" err="1" smtClean="0">
                <a:latin typeface="Calibri" charset="0"/>
                <a:ea typeface="MS PGothic" charset="0"/>
              </a:rPr>
              <a:t>sus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miembros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enlanzando</a:t>
            </a:r>
            <a:r>
              <a:rPr lang="en-US" dirty="0" smtClean="0">
                <a:latin typeface="Calibri" charset="0"/>
                <a:ea typeface="MS PGothic" charset="0"/>
              </a:rPr>
              <a:t> a la </a:t>
            </a:r>
            <a:r>
              <a:rPr lang="en-US" dirty="0" err="1" smtClean="0">
                <a:latin typeface="Calibri" charset="0"/>
                <a:ea typeface="MS PGothic" charset="0"/>
              </a:rPr>
              <a:t>página</a:t>
            </a:r>
            <a:r>
              <a:rPr lang="en-US" dirty="0" smtClean="0">
                <a:latin typeface="Calibri" charset="0"/>
                <a:ea typeface="MS PGothic" charset="0"/>
              </a:rPr>
              <a:t> web de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.</a:t>
            </a:r>
          </a:p>
          <a:p>
            <a:pPr eaLnBrk="1" hangingPunct="1"/>
            <a:r>
              <a:rPr lang="en-US" b="1" dirty="0" err="1" smtClean="0">
                <a:latin typeface="Calibri" charset="0"/>
                <a:ea typeface="MS PGothic" charset="0"/>
              </a:rPr>
              <a:t>Promueven</a:t>
            </a:r>
            <a:r>
              <a:rPr lang="en-US" dirty="0" smtClean="0">
                <a:latin typeface="Calibri" charset="0"/>
                <a:ea typeface="MS PGothic" charset="0"/>
              </a:rPr>
              <a:t> los </a:t>
            </a:r>
            <a:r>
              <a:rPr lang="en-US" dirty="0" err="1" smtClean="0">
                <a:latin typeface="Calibri" charset="0"/>
                <a:ea typeface="MS PGothic" charset="0"/>
              </a:rPr>
              <a:t>objetivos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principios</a:t>
            </a:r>
            <a:r>
              <a:rPr lang="en-US" dirty="0" smtClean="0">
                <a:latin typeface="Calibri" charset="0"/>
                <a:ea typeface="MS PGothic" charset="0"/>
              </a:rPr>
              <a:t> de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 a lo largo de 2011 en </a:t>
            </a:r>
            <a:r>
              <a:rPr lang="en-US" dirty="0" err="1" smtClean="0">
                <a:latin typeface="Calibri" charset="0"/>
                <a:ea typeface="MS PGothic" charset="0"/>
              </a:rPr>
              <a:t>foros</a:t>
            </a:r>
            <a:r>
              <a:rPr lang="en-US" dirty="0" smtClean="0">
                <a:latin typeface="Calibri" charset="0"/>
                <a:ea typeface="MS PGothic" charset="0"/>
              </a:rPr>
              <a:t> locales, </a:t>
            </a:r>
            <a:r>
              <a:rPr lang="en-US" dirty="0" err="1" smtClean="0">
                <a:latin typeface="Calibri" charset="0"/>
                <a:ea typeface="MS PGothic" charset="0"/>
              </a:rPr>
              <a:t>nacionales</a:t>
            </a:r>
            <a:r>
              <a:rPr lang="en-US" dirty="0" smtClean="0">
                <a:latin typeface="Calibri" charset="0"/>
                <a:ea typeface="MS PGothic" charset="0"/>
              </a:rPr>
              <a:t>, </a:t>
            </a:r>
            <a:r>
              <a:rPr lang="en-US" dirty="0" err="1" smtClean="0">
                <a:latin typeface="Calibri" charset="0"/>
                <a:ea typeface="MS PGothic" charset="0"/>
              </a:rPr>
              <a:t>regionales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globales</a:t>
            </a:r>
            <a:r>
              <a:rPr lang="en-US" dirty="0" smtClean="0">
                <a:latin typeface="Calibri" charset="0"/>
                <a:ea typeface="MS PGothic" charset="0"/>
              </a:rPr>
              <a:t>.</a:t>
            </a:r>
          </a:p>
          <a:p>
            <a:pPr eaLnBrk="1" hangingPunct="1"/>
            <a:r>
              <a:rPr lang="en-US" b="1" dirty="0" err="1" smtClean="0">
                <a:latin typeface="Calibri" charset="0"/>
                <a:ea typeface="MS PGothic" charset="0"/>
              </a:rPr>
              <a:t>Comparten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experiencias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relevantes</a:t>
            </a:r>
            <a:r>
              <a:rPr lang="en-US" dirty="0" smtClean="0">
                <a:latin typeface="Calibri" charset="0"/>
                <a:ea typeface="MS PGothic" charset="0"/>
              </a:rPr>
              <a:t>, </a:t>
            </a:r>
            <a:r>
              <a:rPr lang="en-US" dirty="0" err="1" smtClean="0">
                <a:latin typeface="Calibri" charset="0"/>
                <a:ea typeface="MS PGothic" charset="0"/>
              </a:rPr>
              <a:t>mejores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prácticas</a:t>
            </a:r>
            <a:r>
              <a:rPr lang="en-US" dirty="0" smtClean="0">
                <a:latin typeface="Calibri" charset="0"/>
                <a:ea typeface="MS PGothic" charset="0"/>
              </a:rPr>
              <a:t>, </a:t>
            </a:r>
            <a:r>
              <a:rPr lang="en-US" dirty="0" err="1" smtClean="0">
                <a:latin typeface="Calibri" charset="0"/>
                <a:ea typeface="MS PGothic" charset="0"/>
              </a:rPr>
              <a:t>herramientas</a:t>
            </a:r>
            <a:r>
              <a:rPr lang="en-US" dirty="0" smtClean="0">
                <a:latin typeface="Calibri" charset="0"/>
                <a:ea typeface="MS PGothic" charset="0"/>
              </a:rPr>
              <a:t> o </a:t>
            </a:r>
            <a:r>
              <a:rPr lang="en-US" dirty="0" err="1" smtClean="0">
                <a:latin typeface="Calibri" charset="0"/>
                <a:ea typeface="MS PGothic" charset="0"/>
              </a:rPr>
              <a:t>recursos</a:t>
            </a:r>
            <a:r>
              <a:rPr lang="en-US" dirty="0" smtClean="0">
                <a:latin typeface="Calibri" charset="0"/>
                <a:ea typeface="MS PGothic" charset="0"/>
              </a:rPr>
              <a:t> e </a:t>
            </a:r>
            <a:r>
              <a:rPr lang="en-US" dirty="0" err="1" smtClean="0">
                <a:latin typeface="Calibri" charset="0"/>
                <a:ea typeface="MS PGothic" charset="0"/>
              </a:rPr>
              <a:t>información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técnica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relacionada</a:t>
            </a:r>
            <a:r>
              <a:rPr lang="en-US" dirty="0" smtClean="0">
                <a:latin typeface="Calibri" charset="0"/>
                <a:ea typeface="MS PGothic" charset="0"/>
              </a:rPr>
              <a:t> con </a:t>
            </a:r>
            <a:r>
              <a:rPr lang="en-US" dirty="0" err="1" smtClean="0">
                <a:latin typeface="Calibri" charset="0"/>
                <a:ea typeface="MS PGothic" charset="0"/>
              </a:rPr>
              <a:t>todos</a:t>
            </a:r>
            <a:r>
              <a:rPr lang="en-US" dirty="0" smtClean="0">
                <a:latin typeface="Calibri" charset="0"/>
                <a:ea typeface="MS PGothic" charset="0"/>
              </a:rPr>
              <a:t> los </a:t>
            </a:r>
            <a:r>
              <a:rPr lang="en-US" dirty="0" err="1" smtClean="0">
                <a:latin typeface="Calibri" charset="0"/>
                <a:ea typeface="MS PGothic" charset="0"/>
              </a:rPr>
              <a:t>aspectos</a:t>
            </a:r>
            <a:r>
              <a:rPr lang="en-US" dirty="0" smtClean="0">
                <a:latin typeface="Calibri" charset="0"/>
                <a:ea typeface="MS PGothic" charset="0"/>
              </a:rPr>
              <a:t> de la </a:t>
            </a:r>
            <a:r>
              <a:rPr lang="en-US" dirty="0" err="1" smtClean="0">
                <a:latin typeface="Calibri" charset="0"/>
                <a:ea typeface="MS PGothic" charset="0"/>
              </a:rPr>
              <a:t>resiliencia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urbana</a:t>
            </a:r>
            <a:r>
              <a:rPr lang="en-US" dirty="0" smtClean="0">
                <a:latin typeface="Calibri" charset="0"/>
                <a:ea typeface="MS PGothic" charset="0"/>
              </a:rPr>
              <a:t>.</a:t>
            </a:r>
          </a:p>
          <a:p>
            <a:pPr eaLnBrk="1" hangingPunct="1"/>
            <a:r>
              <a:rPr lang="en-US" b="1" dirty="0" err="1" smtClean="0">
                <a:latin typeface="Calibri" charset="0"/>
                <a:ea typeface="MS PGothic" charset="0"/>
              </a:rPr>
              <a:t>Participan</a:t>
            </a:r>
            <a:r>
              <a:rPr lang="en-US" dirty="0" smtClean="0">
                <a:latin typeface="Calibri" charset="0"/>
                <a:ea typeface="MS PGothic" charset="0"/>
              </a:rPr>
              <a:t> en </a:t>
            </a:r>
            <a:r>
              <a:rPr lang="en-US" dirty="0" err="1" smtClean="0">
                <a:latin typeface="Calibri" charset="0"/>
                <a:ea typeface="MS PGothic" charset="0"/>
              </a:rPr>
              <a:t>foros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nacionales</a:t>
            </a:r>
            <a:r>
              <a:rPr lang="en-US" dirty="0" smtClean="0">
                <a:latin typeface="Calibri" charset="0"/>
                <a:ea typeface="MS PGothic" charset="0"/>
              </a:rPr>
              <a:t>, </a:t>
            </a:r>
            <a:r>
              <a:rPr lang="en-US" dirty="0" err="1" smtClean="0">
                <a:latin typeface="Calibri" charset="0"/>
                <a:ea typeface="MS PGothic" charset="0"/>
              </a:rPr>
              <a:t>regionales</a:t>
            </a:r>
            <a:r>
              <a:rPr lang="en-US" dirty="0" smtClean="0">
                <a:latin typeface="Calibri" charset="0"/>
                <a:ea typeface="MS PGothic" charset="0"/>
              </a:rPr>
              <a:t> y </a:t>
            </a:r>
            <a:r>
              <a:rPr lang="en-US" dirty="0" err="1" smtClean="0">
                <a:latin typeface="Calibri" charset="0"/>
                <a:ea typeface="MS PGothic" charset="0"/>
              </a:rPr>
              <a:t>globales</a:t>
            </a:r>
            <a:r>
              <a:rPr lang="en-US" dirty="0" smtClean="0">
                <a:latin typeface="Calibri" charset="0"/>
                <a:ea typeface="MS PGothic" charset="0"/>
              </a:rPr>
              <a:t> en </a:t>
            </a:r>
            <a:r>
              <a:rPr lang="en-US" dirty="0" err="1" smtClean="0">
                <a:latin typeface="Calibri" charset="0"/>
                <a:ea typeface="MS PGothic" charset="0"/>
              </a:rPr>
              <a:t>apoyo</a:t>
            </a:r>
            <a:r>
              <a:rPr lang="en-US" dirty="0" smtClean="0">
                <a:latin typeface="Calibri" charset="0"/>
                <a:ea typeface="MS PGothic" charset="0"/>
              </a:rPr>
              <a:t> de la </a:t>
            </a:r>
            <a:r>
              <a:rPr lang="en-US" dirty="0" err="1" smtClean="0">
                <a:latin typeface="Calibri" charset="0"/>
                <a:ea typeface="MS PGothic" charset="0"/>
              </a:rPr>
              <a:t>campaña</a:t>
            </a:r>
            <a:r>
              <a:rPr lang="en-US" dirty="0" smtClean="0">
                <a:latin typeface="Calibri" charset="0"/>
                <a:ea typeface="MS PGothic" charset="0"/>
              </a:rPr>
              <a:t>.</a:t>
            </a:r>
          </a:p>
          <a:p>
            <a:pPr eaLnBrk="1" hangingPunct="1"/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" charset="0"/>
              <a:ea typeface="MS PGothic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Calibri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latin typeface="Calibri" charset="0"/>
              </a:rPr>
              <a:t>Población urbana y rural a nivel mundial.</a:t>
            </a:r>
          </a:p>
          <a:p>
            <a:r>
              <a:rPr lang="es-ES" dirty="0" smtClean="0">
                <a:latin typeface="Calibri" charset="0"/>
              </a:rPr>
              <a:t>Fuente: Fondo de Población de las Naciones Unidas.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" dirty="0" smtClean="0"/>
              <a:t>Video</a:t>
            </a:r>
            <a:r>
              <a:rPr lang="es-ES" baseline="0" dirty="0" smtClean="0"/>
              <a:t> para la reflexión-motivación – aprender del pasado</a:t>
            </a:r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03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BB9DBF-8954-4275-BECC-D390774CA0B7}" type="slidenum">
              <a:rPr lang="en-GB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z="1000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Fuente:</a:t>
            </a:r>
            <a:r>
              <a:rPr lang="es-ES" baseline="0" dirty="0" smtClean="0"/>
              <a:t> UNISDAR con datos de EM-DAT, GAR15</a:t>
            </a:r>
            <a:endParaRPr lang="es-ES" dirty="0" smtClean="0"/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87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s-ES" dirty="0" smtClean="0"/>
              <a:t>Fuente:</a:t>
            </a:r>
            <a:r>
              <a:rPr lang="es-ES" baseline="0" dirty="0" smtClean="0"/>
              <a:t> UNISDAR con datos de la Evaluación del Riesgo Global, GAR15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s-ES" sz="1200" dirty="0" smtClean="0">
                <a:latin typeface="Calibri" charset="0"/>
              </a:rPr>
              <a:t>Cuantía económica estimada de los daños por desastres entre 1900 y 2011 en miles de millones</a:t>
            </a:r>
            <a:r>
              <a:rPr lang="es-ES" sz="1200" baseline="0" dirty="0" smtClean="0">
                <a:latin typeface="Calibri" charset="0"/>
              </a:rPr>
              <a:t> de USD</a:t>
            </a:r>
            <a:r>
              <a:rPr lang="es-ES" sz="1200" dirty="0" smtClean="0">
                <a:latin typeface="Calibri" charset="0"/>
              </a:rPr>
              <a:t> </a:t>
            </a:r>
          </a:p>
          <a:p>
            <a:endParaRPr lang="en-US" sz="1200" dirty="0" smtClean="0">
              <a:latin typeface="+mn-lt"/>
              <a:ea typeface="ＭＳ Ｐゴシック" pitchFamily="-104" charset="-128"/>
              <a:cs typeface="+mn-cs"/>
            </a:endParaRPr>
          </a:p>
          <a:p>
            <a:r>
              <a:rPr lang="en-US" sz="1200" dirty="0" err="1" smtClean="0">
                <a:latin typeface="+mn-lt"/>
                <a:ea typeface="ＭＳ Ｐゴシック" pitchFamily="-104" charset="-128"/>
                <a:cs typeface="+mn-cs"/>
              </a:rPr>
              <a:t>Fuente</a:t>
            </a:r>
            <a:r>
              <a:rPr lang="en-US" sz="1200" dirty="0" smtClean="0">
                <a:latin typeface="+mn-lt"/>
                <a:ea typeface="ＭＳ Ｐゴシック" pitchFamily="-104" charset="-128"/>
                <a:cs typeface="+mn-cs"/>
              </a:rPr>
              <a:t>: Centre for Research on the Epidemiology of Disasters (CRED) -Emergency Events Database EM-DAT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s-ES" dirty="0" smtClean="0"/>
              <a:t>Aumentos y disminución en las tendencias</a:t>
            </a:r>
            <a:r>
              <a:rPr lang="es-ES" baseline="0" dirty="0" smtClean="0"/>
              <a:t> globales.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  <a:ea typeface="MS PGothic" charset="0"/>
              </a:rPr>
              <a:t>Desastres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registrados</a:t>
            </a:r>
            <a:r>
              <a:rPr lang="en-US" dirty="0" smtClean="0">
                <a:latin typeface="Calibri" charset="0"/>
                <a:ea typeface="MS PGothic" charset="0"/>
              </a:rPr>
              <a:t> en la </a:t>
            </a:r>
            <a:r>
              <a:rPr lang="en-US" dirty="0" err="1" smtClean="0">
                <a:latin typeface="Calibri" charset="0"/>
                <a:ea typeface="MS PGothic" charset="0"/>
              </a:rPr>
              <a:t>región</a:t>
            </a:r>
            <a:r>
              <a:rPr lang="en-US" dirty="0" smtClean="0">
                <a:latin typeface="Calibri" charset="0"/>
                <a:ea typeface="MS PGothic" charset="0"/>
              </a:rPr>
              <a:t> de </a:t>
            </a:r>
            <a:r>
              <a:rPr lang="en-US" dirty="0" err="1" smtClean="0">
                <a:latin typeface="Calibri" charset="0"/>
                <a:ea typeface="MS PGothic" charset="0"/>
              </a:rPr>
              <a:t>las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Américas</a:t>
            </a:r>
            <a:r>
              <a:rPr lang="en-US" baseline="0" dirty="0" smtClean="0">
                <a:latin typeface="Calibri" charset="0"/>
                <a:ea typeface="MS PGothic" charset="0"/>
              </a:rPr>
              <a:t> 1900-2014</a:t>
            </a:r>
          </a:p>
          <a:p>
            <a:pPr eaLnBrk="1" hangingPunct="1"/>
            <a:endParaRPr lang="en-US" dirty="0" smtClean="0">
              <a:latin typeface="Calibri" charset="0"/>
              <a:ea typeface="MS PGothic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2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7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2312" y="3202782"/>
            <a:ext cx="8193087" cy="1369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58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4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5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10" Type="http://schemas.openxmlformats.org/officeDocument/2006/relationships/image" Target="../media/image29.jpeg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v=fPzEAsQIa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>
          <a:blip r:embed="rId3" cstate="print"/>
          <a:srcRect l="4683"/>
          <a:stretch>
            <a:fillRect/>
          </a:stretch>
        </p:blipFill>
        <p:spPr>
          <a:xfrm flipH="1">
            <a:off x="419072" y="3143248"/>
            <a:ext cx="8724928" cy="137745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8584" y="1428736"/>
            <a:ext cx="9038170" cy="2928958"/>
          </a:xfrm>
          <a:prstGeom prst="rect">
            <a:avLst/>
          </a:prstGeom>
        </p:spPr>
        <p:txBody>
          <a:bodyPr anchor="ctr"/>
          <a:lstStyle/>
          <a:p>
            <a:pPr marL="438150" indent="-319088" algn="ctr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4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Redução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Risco de Desastres e a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Adaptação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às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mudanças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climáticas </a:t>
            </a:r>
          </a:p>
        </p:txBody>
      </p:sp>
      <p:sp>
        <p:nvSpPr>
          <p:cNvPr id="16" name="Shape 302"/>
          <p:cNvSpPr txBox="1"/>
          <p:nvPr/>
        </p:nvSpPr>
        <p:spPr>
          <a:xfrm>
            <a:off x="1214414" y="4357694"/>
            <a:ext cx="3714776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err="1" smtClean="0">
                <a:latin typeface="Arial"/>
                <a:ea typeface="Arial"/>
                <a:cs typeface="Arial"/>
                <a:sym typeface="Arial"/>
              </a:rPr>
              <a:t>Nome</a:t>
            </a:r>
            <a:endParaRPr lang="es-ES" sz="24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Cargo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0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300" b="1" dirty="0" smtClean="0">
              <a:solidFill>
                <a:srgbClr val="1F497D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1F497D"/>
                </a:solidFill>
              </a:rPr>
              <a:t>Email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600" b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</a:t>
            </a:r>
            <a:r>
              <a:rPr lang="es-E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Lugar</a:t>
            </a:r>
            <a:endParaRPr lang="es-ES" sz="11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0034" y="285728"/>
            <a:ext cx="2176771" cy="7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1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643446"/>
            <a:ext cx="2500330" cy="602352"/>
          </a:xfrm>
          <a:prstGeom prst="rect">
            <a:avLst/>
          </a:prstGeom>
        </p:spPr>
      </p:pic>
      <p:pic>
        <p:nvPicPr>
          <p:cNvPr id="19" name="22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3948" y="478260"/>
            <a:ext cx="2145629" cy="450410"/>
          </a:xfrm>
          <a:prstGeom prst="rect">
            <a:avLst/>
          </a:prstGeom>
        </p:spPr>
      </p:pic>
      <p:pic>
        <p:nvPicPr>
          <p:cNvPr id="20" name="23 Imagen" descr="IncheonMetropolitan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5575" y="5451244"/>
            <a:ext cx="1973945" cy="620962"/>
          </a:xfrm>
          <a:prstGeom prst="rect">
            <a:avLst/>
          </a:prstGeom>
        </p:spPr>
      </p:pic>
      <p:sp>
        <p:nvSpPr>
          <p:cNvPr id="10" name="Shape 302"/>
          <p:cNvSpPr txBox="1"/>
          <p:nvPr/>
        </p:nvSpPr>
        <p:spPr>
          <a:xfrm>
            <a:off x="1108584" y="1683186"/>
            <a:ext cx="9143999" cy="426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Implementando o Marco de Sendai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em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Nível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Local </a:t>
            </a:r>
            <a:endParaRPr lang="es-ES" sz="400" b="1" i="0" u="none" dirty="0" smtClean="0">
              <a:solidFill>
                <a:srgbClr val="1F497D"/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2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70668"/>
              </p:ext>
            </p:extLst>
          </p:nvPr>
        </p:nvGraphicFramePr>
        <p:xfrm>
          <a:off x="457200" y="1657912"/>
          <a:ext cx="8126783" cy="417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59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6" name="8 Imagen" descr="SendaiCircul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94746" y="4582741"/>
            <a:ext cx="214314" cy="219267"/>
          </a:xfrm>
          <a:prstGeom prst="rect">
            <a:avLst/>
          </a:prstGeom>
        </p:spPr>
      </p:pic>
      <p:pic>
        <p:nvPicPr>
          <p:cNvPr id="8" name="8 Imagen" descr="SendaiCircul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1657912"/>
            <a:ext cx="214314" cy="219267"/>
          </a:xfrm>
          <a:prstGeom prst="rect">
            <a:avLst/>
          </a:prstGeom>
        </p:spPr>
      </p:pic>
      <p:pic>
        <p:nvPicPr>
          <p:cNvPr id="9" name="8 Imagen" descr="SendaiCircul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3028331"/>
            <a:ext cx="214314" cy="219267"/>
          </a:xfrm>
          <a:prstGeom prst="rect">
            <a:avLst/>
          </a:prstGeom>
        </p:spPr>
      </p:pic>
      <p:pic>
        <p:nvPicPr>
          <p:cNvPr id="10" name="8 Imagen" descr="SendaiCircul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028422"/>
            <a:ext cx="214314" cy="219267"/>
          </a:xfrm>
          <a:prstGeom prst="rect">
            <a:avLst/>
          </a:prstGeom>
        </p:spPr>
      </p:pic>
      <p:pic>
        <p:nvPicPr>
          <p:cNvPr id="11" name="8 Imagen" descr="SendaiCircul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439962"/>
            <a:ext cx="214314" cy="219267"/>
          </a:xfrm>
          <a:prstGeom prst="rect">
            <a:avLst/>
          </a:prstGeom>
        </p:spPr>
      </p:pic>
      <p:pic>
        <p:nvPicPr>
          <p:cNvPr id="12" name="16 Imagen" descr="SendaiLineaCirculo.png"/>
          <p:cNvPicPr>
            <a:picLocks noChangeAspect="1"/>
          </p:cNvPicPr>
          <p:nvPr/>
        </p:nvPicPr>
        <p:blipFill>
          <a:blip r:embed="rId9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6" b="2186"/>
          <a:stretch>
            <a:fillRect/>
          </a:stretch>
        </p:blipFill>
        <p:spPr bwMode="auto">
          <a:xfrm>
            <a:off x="457200" y="1293624"/>
            <a:ext cx="82296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pic>
        <p:nvPicPr>
          <p:cNvPr id="7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9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0" name="Shape 58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1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12" name="16 Imagen" descr="SendaiLineaCirculo.png"/>
          <p:cNvPicPr>
            <a:picLocks noChangeAspect="1"/>
          </p:cNvPicPr>
          <p:nvPr/>
        </p:nvPicPr>
        <p:blipFill>
          <a:blip r:embed="rId9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270279" y="2587638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3600" b="0" i="0" u="none" strike="noStrike" cap="none" dirty="0" err="1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ameaça</a:t>
            </a:r>
            <a:r>
              <a:rPr lang="es-ES" sz="3600" b="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ES" sz="3600" b="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3600" b="0" i="0" u="none" strike="noStrike" cap="none" dirty="0" err="1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exposição</a:t>
            </a:r>
            <a:r>
              <a:rPr lang="es-ES" sz="3600" b="0" i="0" u="none" strike="noStrike" cap="none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3600" b="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ES" sz="3600" b="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3600" b="0" i="0" u="none" strike="noStrike" cap="none" dirty="0" err="1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vulnerabilidade</a:t>
            </a:r>
            <a:r>
              <a:rPr lang="es-ES" sz="3600" b="0" i="0" u="none" strike="noStrike" cap="none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3600" b="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ES" sz="3600" b="0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105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2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ES" sz="2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4000" b="1" i="0" u="none" strike="noStrike" cap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desastre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835054" y="971552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 Black"/>
              <a:buNone/>
            </a:pPr>
            <a:r>
              <a:rPr lang="es-ES" sz="8000" b="1" i="0" u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cri</a:t>
            </a:r>
            <a:endParaRPr lang="es-ES" sz="8000" b="1" i="0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2219354" y="1200152"/>
            <a:ext cx="209232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 Black"/>
              <a:buNone/>
            </a:pPr>
            <a:r>
              <a:rPr lang="es-ES" sz="8000" b="1" i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se</a:t>
            </a:r>
            <a:endParaRPr lang="es-ES" sz="8000" b="1" i="0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06" name="Shape 406"/>
          <p:cNvCxnSpPr/>
          <p:nvPr/>
        </p:nvCxnSpPr>
        <p:spPr>
          <a:xfrm>
            <a:off x="3444902" y="4324352"/>
            <a:ext cx="4114800" cy="1587"/>
          </a:xfrm>
          <a:prstGeom prst="straightConnector1">
            <a:avLst/>
          </a:prstGeom>
          <a:noFill/>
          <a:ln w="603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pic>
        <p:nvPicPr>
          <p:cNvPr id="8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852543"/>
            <a:ext cx="214314" cy="219267"/>
          </a:xfrm>
          <a:prstGeom prst="rect">
            <a:avLst/>
          </a:prstGeom>
        </p:spPr>
      </p:pic>
      <p:pic>
        <p:nvPicPr>
          <p:cNvPr id="9" name="8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357562"/>
            <a:ext cx="214314" cy="219267"/>
          </a:xfrm>
          <a:prstGeom prst="rect">
            <a:avLst/>
          </a:prstGeom>
        </p:spPr>
      </p:pic>
      <p:pic>
        <p:nvPicPr>
          <p:cNvPr id="10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924113"/>
            <a:ext cx="214314" cy="219267"/>
          </a:xfrm>
          <a:prstGeom prst="rect">
            <a:avLst/>
          </a:prstGeom>
        </p:spPr>
      </p:pic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5" name="Shape 58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068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1979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s-GT" sz="2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Contexto Mundial e a Agenda 2030</a:t>
            </a:r>
            <a:endParaRPr lang="es-ES" sz="2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6" name="16 Imagen" descr="SendaiLineaCirculo.png"/>
          <p:cNvPicPr>
            <a:picLocks noChangeAspect="1"/>
          </p:cNvPicPr>
          <p:nvPr/>
        </p:nvPicPr>
        <p:blipFill>
          <a:blip r:embed="rId3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GT" sz="24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s-GT" sz="24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s-GT" sz="2200" dirty="0" smtClean="0">
                <a:latin typeface="Arial Narrow"/>
                <a:cs typeface="Arial Narrow"/>
              </a:rPr>
              <a:t>Plataforma </a:t>
            </a:r>
            <a:r>
              <a:rPr lang="es-GT" sz="2200" dirty="0">
                <a:latin typeface="Arial Narrow"/>
                <a:cs typeface="Arial Narrow"/>
              </a:rPr>
              <a:t>Global para </a:t>
            </a:r>
            <a:r>
              <a:rPr lang="es-GT" sz="2200" dirty="0" smtClean="0">
                <a:latin typeface="Arial Narrow"/>
                <a:cs typeface="Arial Narrow"/>
              </a:rPr>
              <a:t>a </a:t>
            </a:r>
            <a:r>
              <a:rPr lang="es-GT" sz="2200" dirty="0" err="1" smtClean="0">
                <a:latin typeface="Arial Narrow"/>
                <a:cs typeface="Arial Narrow"/>
              </a:rPr>
              <a:t>Redução</a:t>
            </a:r>
            <a:r>
              <a:rPr lang="es-GT" sz="2200" dirty="0" smtClean="0">
                <a:latin typeface="Arial Narrow"/>
                <a:cs typeface="Arial Narrow"/>
              </a:rPr>
              <a:t> de Risco </a:t>
            </a:r>
            <a:r>
              <a:rPr lang="es-GT" sz="2200" dirty="0">
                <a:latin typeface="Arial Narrow"/>
                <a:cs typeface="Arial Narrow"/>
              </a:rPr>
              <a:t>de Desastres – Sendai</a:t>
            </a:r>
          </a:p>
          <a:p>
            <a:pPr marL="0" indent="0">
              <a:buNone/>
            </a:pPr>
            <a:r>
              <a:rPr lang="es-GT" sz="2200" dirty="0">
                <a:latin typeface="Arial Narrow"/>
                <a:cs typeface="Arial Narrow"/>
              </a:rPr>
              <a:t>Objetivos de </a:t>
            </a:r>
            <a:r>
              <a:rPr lang="es-GT" sz="2200" dirty="0" err="1" smtClean="0">
                <a:latin typeface="Arial Narrow"/>
                <a:cs typeface="Arial Narrow"/>
              </a:rPr>
              <a:t>Desenvolvimento</a:t>
            </a:r>
            <a:r>
              <a:rPr lang="es-GT" sz="2200" dirty="0" smtClean="0">
                <a:latin typeface="Arial Narrow"/>
                <a:cs typeface="Arial Narrow"/>
              </a:rPr>
              <a:t> </a:t>
            </a:r>
            <a:r>
              <a:rPr lang="es-GT" sz="2200" dirty="0" err="1" smtClean="0">
                <a:latin typeface="Arial Narrow"/>
                <a:cs typeface="Arial Narrow"/>
              </a:rPr>
              <a:t>Sustentável</a:t>
            </a:r>
            <a:r>
              <a:rPr lang="es-GT" sz="2200" dirty="0" smtClean="0">
                <a:latin typeface="Arial Narrow"/>
                <a:cs typeface="Arial Narrow"/>
              </a:rPr>
              <a:t> </a:t>
            </a:r>
            <a:r>
              <a:rPr lang="es-GT" sz="2200" dirty="0">
                <a:latin typeface="Arial Narrow"/>
                <a:cs typeface="Arial Narrow"/>
              </a:rPr>
              <a:t>– </a:t>
            </a:r>
            <a:r>
              <a:rPr lang="es-GT" sz="2200" dirty="0" smtClean="0">
                <a:latin typeface="Arial Narrow"/>
                <a:cs typeface="Arial Narrow"/>
              </a:rPr>
              <a:t>Nova </a:t>
            </a:r>
            <a:r>
              <a:rPr lang="es-GT" sz="2200" dirty="0">
                <a:latin typeface="Arial Narrow"/>
                <a:cs typeface="Arial Narrow"/>
              </a:rPr>
              <a:t>York</a:t>
            </a:r>
          </a:p>
          <a:p>
            <a:pPr marL="0" indent="0">
              <a:buNone/>
            </a:pPr>
            <a:r>
              <a:rPr lang="es-GT" sz="2200" dirty="0" err="1" smtClean="0">
                <a:latin typeface="Arial Narrow"/>
                <a:cs typeface="Arial Narrow"/>
              </a:rPr>
              <a:t>Conferência</a:t>
            </a:r>
            <a:r>
              <a:rPr lang="es-GT" sz="2200" dirty="0" smtClean="0">
                <a:latin typeface="Arial Narrow"/>
                <a:cs typeface="Arial Narrow"/>
              </a:rPr>
              <a:t> das </a:t>
            </a:r>
            <a:r>
              <a:rPr lang="es-GT" sz="2200" dirty="0">
                <a:latin typeface="Arial Narrow"/>
                <a:cs typeface="Arial Narrow"/>
              </a:rPr>
              <a:t>Partes </a:t>
            </a:r>
            <a:r>
              <a:rPr lang="es-GT" sz="2200" dirty="0" smtClean="0">
                <a:latin typeface="Arial Narrow"/>
                <a:cs typeface="Arial Narrow"/>
              </a:rPr>
              <a:t>da </a:t>
            </a:r>
            <a:r>
              <a:rPr lang="es-GT" sz="2200" dirty="0" err="1" smtClean="0">
                <a:latin typeface="Arial Narrow"/>
                <a:cs typeface="Arial Narrow"/>
              </a:rPr>
              <a:t>Convenção</a:t>
            </a:r>
            <a:r>
              <a:rPr lang="es-GT" sz="2200" dirty="0" smtClean="0">
                <a:latin typeface="Arial Narrow"/>
                <a:cs typeface="Arial Narrow"/>
              </a:rPr>
              <a:t> Marco das </a:t>
            </a:r>
            <a:r>
              <a:rPr lang="es-GT" sz="2200" dirty="0" err="1" smtClean="0">
                <a:latin typeface="Arial Narrow"/>
                <a:cs typeface="Arial Narrow"/>
              </a:rPr>
              <a:t>Nações</a:t>
            </a:r>
            <a:r>
              <a:rPr lang="es-GT" sz="2200" dirty="0" smtClean="0">
                <a:latin typeface="Arial Narrow"/>
                <a:cs typeface="Arial Narrow"/>
              </a:rPr>
              <a:t> Unidas sobre </a:t>
            </a:r>
            <a:r>
              <a:rPr lang="es-GT" sz="2200" dirty="0" err="1" smtClean="0">
                <a:latin typeface="Arial Narrow"/>
                <a:cs typeface="Arial Narrow"/>
              </a:rPr>
              <a:t>Mudanças</a:t>
            </a:r>
            <a:r>
              <a:rPr lang="es-GT" sz="2200" dirty="0" smtClean="0">
                <a:latin typeface="Arial Narrow"/>
                <a:cs typeface="Arial Narrow"/>
              </a:rPr>
              <a:t> Climáticas  </a:t>
            </a:r>
            <a:r>
              <a:rPr lang="es-GT" sz="2200" dirty="0">
                <a:latin typeface="Arial Narrow"/>
                <a:cs typeface="Arial Narrow"/>
              </a:rPr>
              <a:t>- </a:t>
            </a:r>
            <a:r>
              <a:rPr lang="es-GT" sz="2200" dirty="0" err="1" smtClean="0">
                <a:latin typeface="Arial Narrow"/>
                <a:cs typeface="Arial Narrow"/>
              </a:rPr>
              <a:t>Acordo</a:t>
            </a:r>
            <a:r>
              <a:rPr lang="es-GT" sz="2200" dirty="0" smtClean="0">
                <a:latin typeface="Arial Narrow"/>
                <a:cs typeface="Arial Narrow"/>
              </a:rPr>
              <a:t> </a:t>
            </a:r>
            <a:r>
              <a:rPr lang="es-GT" sz="2200" dirty="0">
                <a:latin typeface="Arial Narrow"/>
                <a:cs typeface="Arial Narrow"/>
              </a:rPr>
              <a:t>de </a:t>
            </a:r>
            <a:r>
              <a:rPr lang="es-GT" sz="2200" dirty="0" smtClean="0">
                <a:latin typeface="Arial Narrow"/>
                <a:cs typeface="Arial Narrow"/>
              </a:rPr>
              <a:t>Paris</a:t>
            </a:r>
            <a:endParaRPr lang="es-GT" sz="22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s-GT" sz="2200" dirty="0" smtClean="0">
                <a:latin typeface="Arial Narrow"/>
                <a:cs typeface="Arial Narrow"/>
              </a:rPr>
              <a:t>Cúpula Mundial </a:t>
            </a:r>
            <a:r>
              <a:rPr lang="es-GT" sz="2200" dirty="0" err="1" smtClean="0">
                <a:latin typeface="Arial Narrow"/>
                <a:cs typeface="Arial Narrow"/>
              </a:rPr>
              <a:t>Humanitária</a:t>
            </a:r>
            <a:r>
              <a:rPr lang="es-GT" sz="2200" dirty="0" smtClean="0">
                <a:latin typeface="Arial Narrow"/>
                <a:cs typeface="Arial Narrow"/>
              </a:rPr>
              <a:t>  </a:t>
            </a:r>
            <a:r>
              <a:rPr lang="es-GT" sz="2200" dirty="0">
                <a:latin typeface="Arial Narrow"/>
                <a:cs typeface="Arial Narrow"/>
              </a:rPr>
              <a:t>- </a:t>
            </a:r>
            <a:r>
              <a:rPr lang="es-GT" sz="2200" dirty="0" err="1" smtClean="0">
                <a:latin typeface="Arial Narrow"/>
                <a:cs typeface="Arial Narrow"/>
              </a:rPr>
              <a:t>Istambul</a:t>
            </a:r>
            <a:endParaRPr lang="es-GT" sz="22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s-GT" sz="2200" dirty="0" smtClean="0">
                <a:latin typeface="Arial Narrow"/>
                <a:cs typeface="Arial Narrow"/>
              </a:rPr>
              <a:t>Habitat III</a:t>
            </a:r>
            <a:endParaRPr lang="es-GT" sz="2200" dirty="0">
              <a:latin typeface="Arial Narrow"/>
              <a:cs typeface="Arial Narrow"/>
            </a:endParaRPr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42" y="4454184"/>
            <a:ext cx="2024366" cy="22926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77" y="4209195"/>
            <a:ext cx="1705038" cy="26488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17851"/>
          <a:stretch/>
        </p:blipFill>
        <p:spPr>
          <a:xfrm>
            <a:off x="5125724" y="236388"/>
            <a:ext cx="2494032" cy="2256361"/>
          </a:xfrm>
          <a:prstGeom prst="rect">
            <a:avLst/>
          </a:prstGeom>
        </p:spPr>
      </p:pic>
      <p:pic>
        <p:nvPicPr>
          <p:cNvPr id="14" name="Imagen 13" descr="HAbit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87952"/>
            <a:ext cx="2086828" cy="1858856"/>
          </a:xfrm>
          <a:prstGeom prst="rect">
            <a:avLst/>
          </a:prstGeom>
        </p:spPr>
      </p:pic>
      <p:pic>
        <p:nvPicPr>
          <p:cNvPr id="15" name="Imagen 14" descr="Acuerdo de Parí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3239"/>
            <a:ext cx="3105701" cy="1382360"/>
          </a:xfrm>
          <a:prstGeom prst="rect">
            <a:avLst/>
          </a:prstGeom>
        </p:spPr>
      </p:pic>
      <p:pic>
        <p:nvPicPr>
          <p:cNvPr id="16" name="7 Imagen" descr="SendaiCircul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" y="2603132"/>
            <a:ext cx="214314" cy="219267"/>
          </a:xfrm>
          <a:prstGeom prst="rect">
            <a:avLst/>
          </a:prstGeom>
        </p:spPr>
      </p:pic>
      <p:pic>
        <p:nvPicPr>
          <p:cNvPr id="17" name="7 Imagen" descr="SendaiCircul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" y="2991426"/>
            <a:ext cx="214314" cy="219267"/>
          </a:xfrm>
          <a:prstGeom prst="rect">
            <a:avLst/>
          </a:prstGeom>
        </p:spPr>
      </p:pic>
      <p:pic>
        <p:nvPicPr>
          <p:cNvPr id="18" name="7 Imagen" descr="SendaiCircul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" y="3392343"/>
            <a:ext cx="214314" cy="219267"/>
          </a:xfrm>
          <a:prstGeom prst="rect">
            <a:avLst/>
          </a:prstGeom>
        </p:spPr>
      </p:pic>
      <p:pic>
        <p:nvPicPr>
          <p:cNvPr id="19" name="7 Imagen" descr="SendaiCircul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" y="4157273"/>
            <a:ext cx="214314" cy="219267"/>
          </a:xfrm>
          <a:prstGeom prst="rect">
            <a:avLst/>
          </a:prstGeom>
        </p:spPr>
      </p:pic>
      <p:pic>
        <p:nvPicPr>
          <p:cNvPr id="20" name="7 Imagen" descr="SendaiCircul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" y="4585702"/>
            <a:ext cx="214314" cy="2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85445"/>
              </p:ext>
            </p:extLst>
          </p:nvPr>
        </p:nvGraphicFramePr>
        <p:xfrm>
          <a:off x="457200" y="1564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119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302669"/>
              </p:ext>
            </p:extLst>
          </p:nvPr>
        </p:nvGraphicFramePr>
        <p:xfrm>
          <a:off x="457200" y="2010660"/>
          <a:ext cx="8103266" cy="409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140611" y="5373852"/>
            <a:ext cx="679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mpulsores 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Riscos 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Desastres</a:t>
            </a:r>
            <a:endParaRPr lang="es-E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1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286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40611" y="5526379"/>
            <a:ext cx="679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</a:t>
            </a:r>
            <a:r>
              <a:rPr lang="es-ES" sz="2000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mpulsores </a:t>
            </a:r>
            <a:r>
              <a:rPr lang="es-ES" sz="20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Riesgos </a:t>
            </a:r>
            <a:r>
              <a:rPr lang="es-ES" sz="20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Desastres</a:t>
            </a:r>
            <a:endParaRPr lang="es-ES" sz="200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1519"/>
            <a:ext cx="8229600" cy="474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latin typeface="Arial Narrow"/>
                <a:cs typeface="Arial Narrow"/>
              </a:rPr>
              <a:t>Rápida </a:t>
            </a:r>
            <a:r>
              <a:rPr lang="es-ES" sz="2400" b="1" dirty="0" err="1" smtClean="0">
                <a:latin typeface="Arial Narrow"/>
                <a:cs typeface="Arial Narrow"/>
              </a:rPr>
              <a:t>urbanização</a:t>
            </a:r>
            <a:r>
              <a:rPr lang="es-ES" sz="2400" b="1" dirty="0" smtClean="0">
                <a:latin typeface="Arial Narrow"/>
                <a:cs typeface="Arial Narrow"/>
              </a:rPr>
              <a:t> </a:t>
            </a:r>
            <a:r>
              <a:rPr lang="es-ES" sz="2400" b="1" dirty="0" smtClean="0">
                <a:latin typeface="Arial Narrow"/>
                <a:cs typeface="Arial Narrow"/>
              </a:rPr>
              <a:t>mundial</a:t>
            </a:r>
          </a:p>
          <a:p>
            <a:pPr marL="0" indent="0">
              <a:buNone/>
            </a:pPr>
            <a:endParaRPr lang="es-ES" sz="2800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Courier New"/>
              <a:buChar char="o"/>
            </a:pPr>
            <a:r>
              <a:rPr lang="es-ES" sz="2000" dirty="0" err="1" smtClean="0">
                <a:latin typeface="Arial Narrow"/>
                <a:cs typeface="Arial Narrow"/>
              </a:rPr>
              <a:t>Atualmente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mais</a:t>
            </a:r>
            <a:r>
              <a:rPr lang="es-ES" sz="2000" dirty="0" smtClean="0">
                <a:latin typeface="Arial Narrow"/>
                <a:cs typeface="Arial Narrow"/>
              </a:rPr>
              <a:t> de </a:t>
            </a:r>
            <a:r>
              <a:rPr lang="es-ES" sz="2000" dirty="0">
                <a:latin typeface="Arial Narrow"/>
                <a:cs typeface="Arial Narrow"/>
              </a:rPr>
              <a:t>50% </a:t>
            </a:r>
            <a:r>
              <a:rPr lang="es-ES" sz="2000" dirty="0" smtClean="0">
                <a:latin typeface="Arial Narrow"/>
                <a:cs typeface="Arial Narrow"/>
              </a:rPr>
              <a:t>da </a:t>
            </a:r>
            <a:r>
              <a:rPr lang="es-ES" sz="2000" dirty="0" err="1" smtClean="0">
                <a:latin typeface="Arial Narrow"/>
                <a:cs typeface="Arial Narrow"/>
              </a:rPr>
              <a:t>população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>
                <a:latin typeface="Arial Narrow"/>
                <a:cs typeface="Arial Narrow"/>
              </a:rPr>
              <a:t>mundial vive </a:t>
            </a:r>
            <a:r>
              <a:rPr lang="es-ES" sz="2000" dirty="0" err="1" smtClean="0">
                <a:latin typeface="Arial Narrow"/>
                <a:cs typeface="Arial Narrow"/>
              </a:rPr>
              <a:t>em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cidades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ou</a:t>
            </a:r>
            <a:r>
              <a:rPr lang="es-ES" sz="2000" dirty="0" smtClean="0">
                <a:latin typeface="Arial Narrow"/>
                <a:cs typeface="Arial Narrow"/>
              </a:rPr>
              <a:t> áreas </a:t>
            </a:r>
            <a:r>
              <a:rPr lang="es-ES" sz="2000" dirty="0">
                <a:latin typeface="Arial Narrow"/>
                <a:cs typeface="Arial Narrow"/>
              </a:rPr>
              <a:t>urbanas </a:t>
            </a:r>
            <a:r>
              <a:rPr lang="es-ES" sz="2000" dirty="0" smtClean="0">
                <a:latin typeface="Arial Narrow"/>
                <a:cs typeface="Arial Narrow"/>
              </a:rPr>
              <a:t> e é </a:t>
            </a:r>
            <a:r>
              <a:rPr lang="es-ES" sz="2000" dirty="0" err="1" smtClean="0">
                <a:latin typeface="Arial Narrow"/>
                <a:cs typeface="Arial Narrow"/>
              </a:rPr>
              <a:t>provável</a:t>
            </a:r>
            <a:r>
              <a:rPr lang="es-ES" sz="2000" dirty="0" smtClean="0">
                <a:latin typeface="Arial Narrow"/>
                <a:cs typeface="Arial Narrow"/>
              </a:rPr>
              <a:t> que este número aumente para 70% nos próximos 50 anos.</a:t>
            </a:r>
            <a:endParaRPr lang="es-ES" sz="2000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Courier New"/>
              <a:buChar char="o"/>
            </a:pPr>
            <a:endParaRPr lang="es-ES" sz="2000" dirty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Courier New"/>
              <a:buChar char="o"/>
            </a:pPr>
            <a:r>
              <a:rPr lang="es-ES" sz="2000" dirty="0" smtClean="0">
                <a:latin typeface="Arial Narrow"/>
                <a:cs typeface="Arial Narrow"/>
              </a:rPr>
              <a:t>A </a:t>
            </a:r>
            <a:r>
              <a:rPr lang="es-ES" sz="2000" dirty="0">
                <a:latin typeface="Arial Narrow"/>
                <a:cs typeface="Arial Narrow"/>
              </a:rPr>
              <a:t>ONU espera que 6.3 </a:t>
            </a:r>
            <a:r>
              <a:rPr lang="es-ES" sz="2000" dirty="0" err="1" smtClean="0">
                <a:latin typeface="Arial Narrow"/>
                <a:cs typeface="Arial Narrow"/>
              </a:rPr>
              <a:t>bilhões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>
                <a:latin typeface="Arial Narrow"/>
                <a:cs typeface="Arial Narrow"/>
              </a:rPr>
              <a:t>de </a:t>
            </a:r>
            <a:r>
              <a:rPr lang="es-ES" sz="2000" dirty="0" err="1" smtClean="0">
                <a:latin typeface="Arial Narrow"/>
                <a:cs typeface="Arial Narrow"/>
              </a:rPr>
              <a:t>pessoas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>
                <a:latin typeface="Arial Narrow"/>
                <a:cs typeface="Arial Narrow"/>
              </a:rPr>
              <a:t>(68% </a:t>
            </a:r>
            <a:r>
              <a:rPr lang="es-ES" sz="2000" dirty="0" smtClean="0">
                <a:latin typeface="Arial Narrow"/>
                <a:cs typeface="Arial Narrow"/>
              </a:rPr>
              <a:t>da </a:t>
            </a:r>
            <a:r>
              <a:rPr lang="es-ES" sz="2000" dirty="0" err="1" smtClean="0">
                <a:latin typeface="Arial Narrow"/>
                <a:cs typeface="Arial Narrow"/>
              </a:rPr>
              <a:t>população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>
                <a:latin typeface="Arial Narrow"/>
                <a:cs typeface="Arial Narrow"/>
              </a:rPr>
              <a:t>mundial) </a:t>
            </a:r>
            <a:r>
              <a:rPr lang="es-ES" sz="2000" dirty="0" err="1" smtClean="0">
                <a:latin typeface="Arial Narrow"/>
                <a:cs typeface="Arial Narrow"/>
              </a:rPr>
              <a:t>vivam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em</a:t>
            </a:r>
            <a:r>
              <a:rPr lang="es-ES" sz="2000" dirty="0" smtClean="0">
                <a:latin typeface="Arial Narrow"/>
                <a:cs typeface="Arial Narrow"/>
              </a:rPr>
              <a:t> áreas </a:t>
            </a:r>
            <a:r>
              <a:rPr lang="es-ES" sz="2000" dirty="0">
                <a:latin typeface="Arial Narrow"/>
                <a:cs typeface="Arial Narrow"/>
              </a:rPr>
              <a:t>urbanas </a:t>
            </a:r>
            <a:r>
              <a:rPr lang="es-ES" sz="2000" dirty="0" err="1" smtClean="0">
                <a:latin typeface="Arial Narrow"/>
                <a:cs typeface="Arial Narrow"/>
              </a:rPr>
              <a:t>em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smtClean="0">
                <a:latin typeface="Arial Narrow"/>
                <a:cs typeface="Arial Narrow"/>
              </a:rPr>
              <a:t>2050.</a:t>
            </a:r>
          </a:p>
          <a:p>
            <a:pPr marL="0" indent="0">
              <a:lnSpc>
                <a:spcPct val="90000"/>
              </a:lnSpc>
              <a:buClr>
                <a:schemeClr val="tx2"/>
              </a:buClr>
              <a:buNone/>
            </a:pPr>
            <a:endParaRPr lang="es-ES" sz="2000" dirty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Courier New"/>
              <a:buChar char="o"/>
            </a:pPr>
            <a:r>
              <a:rPr lang="es-ES" sz="2000" dirty="0" err="1" smtClean="0">
                <a:latin typeface="Arial Narrow"/>
                <a:cs typeface="Arial Narrow"/>
              </a:rPr>
              <a:t>Muitas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destas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cidades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estão</a:t>
            </a:r>
            <a:r>
              <a:rPr lang="es-ES" sz="2000" dirty="0" smtClean="0">
                <a:latin typeface="Arial Narrow"/>
                <a:cs typeface="Arial Narrow"/>
              </a:rPr>
              <a:t> localizadas </a:t>
            </a:r>
            <a:r>
              <a:rPr lang="es-ES" sz="2000" dirty="0" err="1" smtClean="0">
                <a:latin typeface="Arial Narrow"/>
                <a:cs typeface="Arial Narrow"/>
              </a:rPr>
              <a:t>na</a:t>
            </a:r>
            <a:r>
              <a:rPr lang="es-ES" sz="2000" dirty="0" smtClean="0">
                <a:latin typeface="Arial Narrow"/>
                <a:cs typeface="Arial Narrow"/>
              </a:rPr>
              <a:t> costa, </a:t>
            </a:r>
            <a:r>
              <a:rPr lang="es-ES" sz="2000" dirty="0" err="1" smtClean="0">
                <a:latin typeface="Arial Narrow"/>
                <a:cs typeface="Arial Narrow"/>
              </a:rPr>
              <a:t>com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ameaça</a:t>
            </a:r>
            <a:r>
              <a:rPr lang="es-ES" sz="2000" dirty="0" smtClean="0">
                <a:latin typeface="Arial Narrow"/>
                <a:cs typeface="Arial Narrow"/>
              </a:rPr>
              <a:t> de </a:t>
            </a:r>
            <a:r>
              <a:rPr lang="es-ES" sz="2000" dirty="0" err="1" smtClean="0">
                <a:latin typeface="Arial Narrow"/>
                <a:cs typeface="Arial Narrow"/>
              </a:rPr>
              <a:t>inundações</a:t>
            </a:r>
            <a:r>
              <a:rPr lang="es-ES" sz="2000" dirty="0" smtClean="0">
                <a:latin typeface="Arial Narrow"/>
                <a:cs typeface="Arial Narrow"/>
              </a:rPr>
              <a:t>, tempestades, terremotos, etc. </a:t>
            </a:r>
            <a:endParaRPr lang="es-ES" sz="20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Unknow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42" y="4748720"/>
            <a:ext cx="3665758" cy="2059690"/>
          </a:xfrm>
          <a:prstGeom prst="rect">
            <a:avLst/>
          </a:prstGeom>
        </p:spPr>
      </p:pic>
      <p:pic>
        <p:nvPicPr>
          <p:cNvPr id="7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1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55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40611" y="5526379"/>
            <a:ext cx="679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</a:t>
            </a:r>
            <a:r>
              <a:rPr lang="es-ES" sz="2000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mpulsores </a:t>
            </a:r>
            <a:r>
              <a:rPr lang="es-ES" sz="20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Riesgos </a:t>
            </a:r>
            <a:r>
              <a:rPr lang="es-ES" sz="200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Desastres</a:t>
            </a:r>
            <a:endParaRPr lang="es-ES" sz="200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5" name="7 Imagen" descr="Sin título3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7703"/>
          <a:stretch>
            <a:fillRect/>
          </a:stretch>
        </p:blipFill>
        <p:spPr bwMode="auto">
          <a:xfrm>
            <a:off x="1140611" y="1473648"/>
            <a:ext cx="6983260" cy="369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pic>
        <p:nvPicPr>
          <p:cNvPr id="9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1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2" name="Shape 58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0" y="1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080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 Imagen" descr="Mapa.png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1029661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412"/>
          <p:cNvSpPr txBox="1">
            <a:spLocks/>
          </p:cNvSpPr>
          <p:nvPr/>
        </p:nvSpPr>
        <p:spPr>
          <a:xfrm>
            <a:off x="164624" y="2143116"/>
            <a:ext cx="2407112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Nova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Agenda Urbana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610" y="739036"/>
            <a:ext cx="6100584" cy="53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4" name="Imagen 3" descr="mqdefault.jp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2860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5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4066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Conteúdos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Conceitos</a:t>
            </a:r>
            <a:r>
              <a:rPr lang="es-ES" dirty="0" smtClean="0">
                <a:latin typeface="Arial Narrow"/>
                <a:cs typeface="Arial Narrow"/>
              </a:rPr>
              <a:t> </a:t>
            </a:r>
            <a:r>
              <a:rPr lang="es-ES" dirty="0">
                <a:latin typeface="Arial Narrow"/>
                <a:cs typeface="Arial Narrow"/>
              </a:rPr>
              <a:t>básicos</a:t>
            </a: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Tendências</a:t>
            </a:r>
            <a:r>
              <a:rPr lang="es-ES" dirty="0" smtClean="0">
                <a:latin typeface="Arial Narrow"/>
                <a:cs typeface="Arial Narrow"/>
              </a:rPr>
              <a:t> </a:t>
            </a:r>
            <a:r>
              <a:rPr lang="es-ES" dirty="0" err="1" smtClean="0">
                <a:latin typeface="Arial Narrow"/>
                <a:cs typeface="Arial Narrow"/>
              </a:rPr>
              <a:t>atuais</a:t>
            </a:r>
            <a:endParaRPr lang="es-ES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Incorporação</a:t>
            </a:r>
            <a:r>
              <a:rPr lang="es-ES" dirty="0" smtClean="0">
                <a:latin typeface="Arial Narrow"/>
                <a:cs typeface="Arial Narrow"/>
              </a:rPr>
              <a:t> </a:t>
            </a:r>
            <a:r>
              <a:rPr lang="es-ES" dirty="0" err="1" smtClean="0">
                <a:latin typeface="Arial Narrow"/>
                <a:cs typeface="Arial Narrow"/>
              </a:rPr>
              <a:t>em</a:t>
            </a:r>
            <a:r>
              <a:rPr lang="es-ES" dirty="0" smtClean="0">
                <a:latin typeface="Arial Narrow"/>
                <a:cs typeface="Arial Narrow"/>
              </a:rPr>
              <a:t> políticas, planos e programas de </a:t>
            </a:r>
            <a:r>
              <a:rPr lang="es-ES" dirty="0" err="1" smtClean="0">
                <a:latin typeface="Arial Narrow"/>
                <a:cs typeface="Arial Narrow"/>
              </a:rPr>
              <a:t>desenvolvimento</a:t>
            </a:r>
            <a:endParaRPr lang="es-E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89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78" y="1716066"/>
            <a:ext cx="6709975" cy="440414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52080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Incorporação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em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políticas, planos e programas de </a:t>
            </a:r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4000" b="1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/>
            </a:r>
            <a:br>
              <a:rPr lang="es-ES" sz="4000" b="1" dirty="0">
                <a:solidFill>
                  <a:schemeClr val="tx2"/>
                </a:solidFill>
                <a:latin typeface="Abadi MT Condensed Light"/>
                <a:cs typeface="Abadi MT Condensed Light"/>
              </a:rPr>
            </a:br>
            <a:endParaRPr lang="es-ES" sz="4000" b="1" dirty="0">
              <a:solidFill>
                <a:schemeClr val="tx2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5" name="16 Imagen" descr="SendaiLineaCirculo.png"/>
          <p:cNvPicPr>
            <a:picLocks noChangeAspect="1"/>
          </p:cNvPicPr>
          <p:nvPr/>
        </p:nvPicPr>
        <p:blipFill>
          <a:blip r:embed="rId3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6" name="Flecha arriba 5"/>
          <p:cNvSpPr/>
          <p:nvPr/>
        </p:nvSpPr>
        <p:spPr>
          <a:xfrm>
            <a:off x="263048" y="1716066"/>
            <a:ext cx="1277654" cy="4404142"/>
          </a:xfrm>
          <a:prstGeom prst="upArrow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983702" y="3933173"/>
            <a:ext cx="377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Desenvolvimento</a:t>
            </a:r>
            <a:r>
              <a:rPr lang="es-ES_tradnl" dirty="0" smtClean="0"/>
              <a:t> que </a:t>
            </a:r>
            <a:r>
              <a:rPr lang="es-ES_tradnl" dirty="0" err="1" smtClean="0"/>
              <a:t>inclui</a:t>
            </a:r>
            <a:r>
              <a:rPr lang="es-ES_tradnl" dirty="0" smtClean="0"/>
              <a:t> os riscos</a:t>
            </a:r>
            <a:endParaRPr lang="es-ES_tradnl" dirty="0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2492679" y="4622104"/>
            <a:ext cx="5436296" cy="12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492679" y="4634630"/>
            <a:ext cx="0" cy="150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341607" y="4634630"/>
            <a:ext cx="0" cy="150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135902" y="4642941"/>
            <a:ext cx="0" cy="150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928975" y="4642940"/>
            <a:ext cx="0" cy="150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5237865" y="3254188"/>
            <a:ext cx="0" cy="107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5237865" y="2191871"/>
            <a:ext cx="0" cy="273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5237865" y="4464424"/>
            <a:ext cx="0" cy="15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9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35695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Concentrar a </a:t>
            </a:r>
            <a:r>
              <a:rPr lang="es-ES" sz="2400" dirty="0" err="1" smtClean="0">
                <a:latin typeface="Arial Narrow"/>
                <a:cs typeface="Arial Narrow"/>
              </a:rPr>
              <a:t>atenção</a:t>
            </a:r>
            <a:r>
              <a:rPr lang="es-ES" sz="2400" dirty="0" smtClean="0">
                <a:latin typeface="Arial Narrow"/>
                <a:cs typeface="Arial Narrow"/>
              </a:rPr>
              <a:t> 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entender o risco e </a:t>
            </a:r>
            <a:r>
              <a:rPr lang="es-ES" sz="2400" dirty="0" err="1" smtClean="0">
                <a:latin typeface="Arial Narrow"/>
                <a:cs typeface="Arial Narrow"/>
              </a:rPr>
              <a:t>sua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origem</a:t>
            </a:r>
            <a:r>
              <a:rPr lang="es-ES" sz="2400" dirty="0" smtClean="0">
                <a:latin typeface="Arial Narrow"/>
                <a:cs typeface="Arial Narrow"/>
              </a:rPr>
              <a:t>.  </a:t>
            </a: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Fortalecer os mecanismos </a:t>
            </a:r>
            <a:r>
              <a:rPr lang="es-ES" sz="2400" dirty="0" err="1" smtClean="0">
                <a:latin typeface="Arial Narrow"/>
                <a:cs typeface="Arial Narrow"/>
              </a:rPr>
              <a:t>governamentais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todos os </a:t>
            </a:r>
            <a:r>
              <a:rPr lang="es-ES" sz="2400" dirty="0" err="1" smtClean="0">
                <a:latin typeface="Arial Narrow"/>
                <a:cs typeface="Arial Narrow"/>
              </a:rPr>
              <a:t>níveis</a:t>
            </a:r>
            <a:r>
              <a:rPr lang="es-ES" sz="2400" dirty="0" smtClean="0">
                <a:latin typeface="Arial Narrow"/>
                <a:cs typeface="Arial Narrow"/>
              </a:rPr>
              <a:t>. </a:t>
            </a: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Investir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resiliência</a:t>
            </a:r>
            <a:r>
              <a:rPr lang="es-ES" sz="2400" dirty="0" smtClean="0">
                <a:latin typeface="Arial Narrow"/>
                <a:cs typeface="Arial Narrow"/>
              </a:rPr>
              <a:t> social, cultural e de </a:t>
            </a:r>
            <a:r>
              <a:rPr lang="es-ES" sz="2400" dirty="0" err="1" smtClean="0">
                <a:latin typeface="Arial Narrow"/>
                <a:cs typeface="Arial Narrow"/>
              </a:rPr>
              <a:t>meio</a:t>
            </a:r>
            <a:r>
              <a:rPr lang="es-ES" sz="2400" dirty="0" smtClean="0">
                <a:latin typeface="Arial Narrow"/>
                <a:cs typeface="Arial Narrow"/>
              </a:rPr>
              <a:t> ambiente.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400" dirty="0" err="1" smtClean="0">
                <a:latin typeface="Arial Narrow"/>
                <a:cs typeface="Arial Narrow"/>
              </a:rPr>
              <a:t>Melhorar</a:t>
            </a:r>
            <a:r>
              <a:rPr lang="es-ES" sz="2400" dirty="0" smtClean="0">
                <a:latin typeface="Arial Narrow"/>
                <a:cs typeface="Arial Narrow"/>
              </a:rPr>
              <a:t> a </a:t>
            </a:r>
            <a:r>
              <a:rPr lang="es-ES" sz="2400" dirty="0" err="1" smtClean="0">
                <a:latin typeface="Arial Narrow"/>
                <a:cs typeface="Arial Narrow"/>
              </a:rPr>
              <a:t>preparação</a:t>
            </a:r>
            <a:r>
              <a:rPr lang="es-ES" sz="2400" dirty="0" smtClean="0">
                <a:latin typeface="Arial Narrow"/>
                <a:cs typeface="Arial Narrow"/>
              </a:rPr>
              <a:t>, </a:t>
            </a:r>
            <a:r>
              <a:rPr lang="es-ES" sz="2400" dirty="0" err="1" smtClean="0">
                <a:latin typeface="Arial Narrow"/>
                <a:cs typeface="Arial Narrow"/>
              </a:rPr>
              <a:t>resposta</a:t>
            </a:r>
            <a:r>
              <a:rPr lang="es-ES" sz="2400" dirty="0" smtClean="0">
                <a:latin typeface="Arial Narrow"/>
                <a:cs typeface="Arial Narrow"/>
              </a:rPr>
              <a:t>, </a:t>
            </a:r>
            <a:r>
              <a:rPr lang="es-ES" sz="2400" dirty="0" err="1" smtClean="0">
                <a:latin typeface="Arial Narrow"/>
                <a:cs typeface="Arial Narrow"/>
              </a:rPr>
              <a:t>recuperação</a:t>
            </a:r>
            <a:r>
              <a:rPr lang="es-ES" sz="2400" dirty="0" smtClean="0">
                <a:latin typeface="Arial Narrow"/>
                <a:cs typeface="Arial Narrow"/>
              </a:rPr>
              <a:t> e os </a:t>
            </a:r>
            <a:r>
              <a:rPr lang="es-ES" sz="2400" dirty="0" err="1" smtClean="0">
                <a:latin typeface="Arial Narrow"/>
                <a:cs typeface="Arial Narrow"/>
              </a:rPr>
              <a:t>esforços</a:t>
            </a:r>
            <a:r>
              <a:rPr lang="es-ES" sz="2400" dirty="0" smtClean="0">
                <a:latin typeface="Arial Narrow"/>
                <a:cs typeface="Arial Narrow"/>
              </a:rPr>
              <a:t> de </a:t>
            </a:r>
            <a:r>
              <a:rPr lang="es-ES" sz="2400" dirty="0" err="1" smtClean="0">
                <a:latin typeface="Arial Narrow"/>
                <a:cs typeface="Arial Narrow"/>
              </a:rPr>
              <a:t>reconstrução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todos os </a:t>
            </a:r>
            <a:r>
              <a:rPr lang="es-ES" sz="2400" dirty="0" err="1" smtClean="0">
                <a:latin typeface="Arial Narrow"/>
                <a:cs typeface="Arial Narrow"/>
              </a:rPr>
              <a:t>níveis</a:t>
            </a:r>
            <a:r>
              <a:rPr lang="es-ES" sz="2400" dirty="0" smtClean="0">
                <a:latin typeface="Arial Narrow"/>
                <a:cs typeface="Arial Narrow"/>
              </a:rPr>
              <a:t>. </a:t>
            </a:r>
            <a:endParaRPr lang="es-ES" sz="2400" dirty="0">
              <a:latin typeface="Arial Narrow"/>
              <a:cs typeface="Arial Narrow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94066"/>
            <a:ext cx="8229600" cy="7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Conclusões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205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5" name="14 Imagen" descr="SendaiLineaCirculo.png"/>
          <p:cNvPicPr>
            <a:picLocks noChangeAspect="1"/>
          </p:cNvPicPr>
          <p:nvPr/>
        </p:nvPicPr>
        <p:blipFill>
          <a:blip r:embed="rId4" cstate="print"/>
          <a:srcRect l="33663"/>
          <a:stretch>
            <a:fillRect/>
          </a:stretch>
        </p:blipFill>
        <p:spPr>
          <a:xfrm rot="16200000" flipH="1">
            <a:off x="-847209" y="2347375"/>
            <a:ext cx="6072206" cy="1377456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 rot="16200000">
            <a:off x="-712337" y="2219251"/>
            <a:ext cx="5115568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marR="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5400" b="1" i="0" u="none" spc="3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Obrigado</a:t>
            </a:r>
            <a:r>
              <a:rPr lang="es-ES" sz="5400" b="1" i="0" u="none" spc="3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(a)</a:t>
            </a:r>
            <a:endParaRPr lang="es-ES" sz="2000" b="0" i="0" u="none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02"/>
          <p:cNvSpPr txBox="1"/>
          <p:nvPr/>
        </p:nvSpPr>
        <p:spPr>
          <a:xfrm>
            <a:off x="2714612" y="3607859"/>
            <a:ext cx="4857784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smtClean="0">
                <a:latin typeface="Arial Narrow"/>
                <a:ea typeface="Arial"/>
                <a:cs typeface="Arial Narrow"/>
                <a:sym typeface="Arial"/>
              </a:rPr>
              <a:t>Nombre</a:t>
            </a:r>
            <a:endParaRPr lang="es-ES" dirty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i="0" u="none" dirty="0" smtClean="0">
                <a:solidFill>
                  <a:schemeClr val="tx1"/>
                </a:solidFill>
                <a:latin typeface="Arial Narrow"/>
                <a:ea typeface="Arial"/>
                <a:cs typeface="Arial Narrow"/>
                <a:sym typeface="Arial"/>
              </a:rPr>
              <a:t>Cargo</a:t>
            </a:r>
            <a:endParaRPr lang="es-ES" i="0" u="none" dirty="0">
              <a:solidFill>
                <a:schemeClr val="tx1"/>
              </a:solidFill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rgbClr val="1F497D"/>
                </a:solidFill>
                <a:latin typeface="Arial Narrow"/>
                <a:cs typeface="Arial Narrow"/>
                <a:sym typeface="Arial"/>
              </a:rPr>
              <a:t>email</a:t>
            </a:r>
            <a:endParaRPr lang="es-ES" i="0" u="none" dirty="0">
              <a:solidFill>
                <a:srgbClr val="1F497D"/>
              </a:solidFill>
              <a:latin typeface="Arial Narrow"/>
              <a:ea typeface="Arial"/>
              <a:cs typeface="Arial Narrow"/>
              <a:sym typeface="Arial"/>
            </a:endParaRPr>
          </a:p>
        </p:txBody>
      </p:sp>
      <p:pic>
        <p:nvPicPr>
          <p:cNvPr id="8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83507" y="1857364"/>
            <a:ext cx="2174245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949139"/>
            <a:ext cx="2714644" cy="653982"/>
          </a:xfrm>
          <a:prstGeom prst="rect">
            <a:avLst/>
          </a:prstGeom>
        </p:spPr>
      </p:pic>
      <p:pic>
        <p:nvPicPr>
          <p:cNvPr id="10" name="9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055184"/>
            <a:ext cx="2143140" cy="449888"/>
          </a:xfrm>
          <a:prstGeom prst="rect">
            <a:avLst/>
          </a:prstGeom>
        </p:spPr>
      </p:pic>
      <p:pic>
        <p:nvPicPr>
          <p:cNvPr id="11" name="10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928934"/>
            <a:ext cx="2143140" cy="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1029661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928926" y="2000240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ts val="5200"/>
              </a:lnSpc>
              <a:buClr>
                <a:srgbClr val="FFFFFF"/>
              </a:buClr>
              <a:buSzPct val="25000"/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 A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redução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de risco de desastres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tem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por objetivo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previnir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novos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desastres,reduzir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o risco de desastres existentes 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gerenciar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o rico residual, o que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contribui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para fortalecer a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resiliência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portanto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o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desenvolvimento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sustentável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.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2143116"/>
            <a:ext cx="2286016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Redução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Risco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Desastres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2790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1029661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928926" y="2000240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ts val="5200"/>
              </a:lnSpc>
              <a:buClr>
                <a:srgbClr val="FFFFFF"/>
              </a:buClr>
              <a:buSzPct val="25000"/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A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capacidade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um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sistema,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comunidade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ou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sociedade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exposta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a riscos de resistir,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absorver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, adaptar-se, transformar-se e recuperar-se dos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efeitos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um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desastre de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maneira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oportuna e eficiente, influenciando a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preservação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restauração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suas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estruturas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básicas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essenciais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e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funções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através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da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gestão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Narrow"/>
                <a:cs typeface="Arial Narrow"/>
                <a:sym typeface="Arial Narrow"/>
              </a:rPr>
              <a:t> de riscos.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2143116"/>
            <a:ext cx="2286016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Resiliência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348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94066"/>
            <a:ext cx="9144000" cy="876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36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Conceitos</a:t>
            </a:r>
            <a:r>
              <a:rPr lang="es-ES" sz="36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es-ES" sz="3600" b="1" dirty="0">
                <a:solidFill>
                  <a:schemeClr val="tx2"/>
                </a:solidFill>
                <a:latin typeface="Arial Narrow"/>
                <a:cs typeface="Arial Narrow"/>
              </a:rPr>
              <a:t>básicos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071546"/>
            <a:ext cx="6715172" cy="502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851056" y="2406560"/>
            <a:ext cx="316203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A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gestão</a:t>
            </a: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 de risco integra a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redução</a:t>
            </a: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 de risco de desastres, a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adaptação</a:t>
            </a:r>
            <a:r>
              <a:rPr lang="es-ES" sz="2400" dirty="0">
                <a:latin typeface="Arial Narrow"/>
                <a:ea typeface="ＭＳ Ｐゴシック" pitchFamily="-104" charset="-128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às</a:t>
            </a: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mudanças</a:t>
            </a: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 climáticas e a agenda de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desenvolvimento</a:t>
            </a: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ＭＳ Ｐゴシック" pitchFamily="-104" charset="-128"/>
                <a:cs typeface="Arial Narrow"/>
              </a:rPr>
              <a:t>sustentável</a:t>
            </a:r>
            <a:r>
              <a:rPr lang="es-ES" sz="2400" dirty="0" smtClean="0">
                <a:latin typeface="Arial Narrow"/>
                <a:ea typeface="ＭＳ Ｐゴシック" pitchFamily="-104" charset="-128"/>
                <a:cs typeface="Arial Narrow"/>
              </a:rPr>
              <a:t>. </a:t>
            </a:r>
            <a:endParaRPr lang="fr-CH" sz="2400" i="1" dirty="0">
              <a:latin typeface="Arial Narrow"/>
              <a:ea typeface="ＭＳ Ｐゴシック" pitchFamily="-10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218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28600" y="1214422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-32" y="3043222"/>
            <a:ext cx="1714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resposta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00100" y="2976547"/>
            <a:ext cx="2428892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gestão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29256" y="2857496"/>
            <a:ext cx="3786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resiliência</a:t>
            </a:r>
            <a:endParaRPr lang="es-E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14612" y="2924156"/>
            <a:ext cx="3000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redução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Shape 412"/>
          <p:cNvSpPr txBox="1">
            <a:spLocks/>
          </p:cNvSpPr>
          <p:nvPr/>
        </p:nvSpPr>
        <p:spPr>
          <a:xfrm>
            <a:off x="214282" y="500042"/>
            <a:ext cx="5373687" cy="857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11480" marR="0" lvl="0" indent="-34798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lang="es-ES" sz="32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Black"/>
                <a:cs typeface="Arial Black"/>
                <a:sym typeface="Arial Black"/>
              </a:rPr>
              <a:t>risco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Black"/>
                <a:cs typeface="Arial Black"/>
                <a:sym typeface="Arial Black"/>
              </a:rPr>
              <a:t> de </a:t>
            </a:r>
          </a:p>
          <a:p>
            <a:pPr marL="411480" marR="0" lvl="0" indent="-34798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Black"/>
                <a:cs typeface="Arial Black"/>
                <a:sym typeface="Arial Black"/>
              </a:rPr>
              <a:t>desastres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Arial Black"/>
              <a:cs typeface="Arial Black"/>
              <a:sym typeface="Arial Black"/>
            </a:endParaRPr>
          </a:p>
        </p:txBody>
      </p:sp>
      <p:sp>
        <p:nvSpPr>
          <p:cNvPr id="14" name="Shape 412"/>
          <p:cNvSpPr txBox="1">
            <a:spLocks/>
          </p:cNvSpPr>
          <p:nvPr/>
        </p:nvSpPr>
        <p:spPr>
          <a:xfrm>
            <a:off x="5357818" y="5643578"/>
            <a:ext cx="3286148" cy="857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11480" marR="0" lvl="0" indent="-34798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lang="es-E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Black"/>
                <a:cs typeface="Arial Black"/>
                <a:sym typeface="Arial Black"/>
              </a:rPr>
              <a:t>desenvolvimento</a:t>
            </a:r>
            <a:endParaRPr lang="es-ES" sz="36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Black"/>
              <a:cs typeface="Arial Black"/>
              <a:sym typeface="Arial Black"/>
            </a:endParaRPr>
          </a:p>
          <a:p>
            <a:pPr marL="411480" marR="0" lvl="0" indent="-34798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s-ES" sz="4400" b="1" i="0" u="none" strike="noStrike" kern="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Black"/>
                <a:cs typeface="Arial Black"/>
                <a:sym typeface="Arial Black"/>
              </a:rPr>
              <a:t>sustentável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Arial Black"/>
              <a:cs typeface="Arial Black"/>
              <a:sym typeface="Arial Black"/>
            </a:endParaRPr>
          </a:p>
        </p:txBody>
      </p:sp>
      <p:pic>
        <p:nvPicPr>
          <p:cNvPr id="13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214282" y="442431"/>
            <a:ext cx="6426476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es-ES" sz="28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Distribuição</a:t>
            </a:r>
            <a:r>
              <a:rPr lang="es-ES" sz="2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 </a:t>
            </a:r>
            <a:r>
              <a:rPr lang="es-ES" sz="28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mortalidade</a:t>
            </a:r>
            <a:r>
              <a:rPr lang="es-ES" sz="2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ocasionada por desastres segundo a renda  </a:t>
            </a:r>
          </a:p>
          <a:p>
            <a:pPr algn="just"/>
            <a:r>
              <a:rPr lang="es-ES" sz="2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1990-2013</a:t>
            </a:r>
            <a:endParaRPr lang="es-ES" sz="2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5" name="Shape 58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Marcador de contenido 3" descr="Captura de pantalla 2016-11-06 a las 18.21.37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4785" r="3473" b="7016"/>
          <a:stretch/>
        </p:blipFill>
        <p:spPr>
          <a:xfrm>
            <a:off x="1986363" y="1681428"/>
            <a:ext cx="5009283" cy="38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5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737"/>
            <a:ext cx="8229600" cy="700462"/>
          </a:xfrm>
        </p:spPr>
        <p:txBody>
          <a:bodyPr>
            <a:noAutofit/>
          </a:bodyPr>
          <a:lstStyle/>
          <a:p>
            <a:pPr algn="l"/>
            <a:r>
              <a:rPr lang="es-ES" sz="36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6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es-ES" sz="36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globais</a:t>
            </a:r>
            <a:endParaRPr lang="es-ES" sz="36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7200" y="1167533"/>
            <a:ext cx="561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>
                <a:latin typeface="Arial Narrow"/>
                <a:cs typeface="Arial Narrow"/>
              </a:rPr>
              <a:t>Perda</a:t>
            </a:r>
            <a:r>
              <a:rPr lang="es-ES" sz="2400" dirty="0" smtClean="0">
                <a:latin typeface="Arial Narrow"/>
                <a:cs typeface="Arial Narrow"/>
              </a:rPr>
              <a:t> anual esperada por </a:t>
            </a:r>
            <a:r>
              <a:rPr lang="es-ES" sz="2400" dirty="0" err="1" smtClean="0">
                <a:latin typeface="Arial Narrow"/>
                <a:cs typeface="Arial Narrow"/>
              </a:rPr>
              <a:t>múltiplas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ameaças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todo o mundo </a:t>
            </a:r>
            <a:r>
              <a:rPr lang="es-ES" sz="2400" dirty="0" err="1" smtClean="0">
                <a:latin typeface="Arial Narrow"/>
                <a:cs typeface="Arial Narrow"/>
              </a:rPr>
              <a:t>em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milhões</a:t>
            </a:r>
            <a:r>
              <a:rPr lang="es-ES" sz="2400" dirty="0" smtClean="0">
                <a:latin typeface="Arial Narrow"/>
                <a:cs typeface="Arial Narrow"/>
              </a:rPr>
              <a:t> de USD</a:t>
            </a:r>
            <a:endParaRPr lang="es-ES" sz="2400" dirty="0">
              <a:latin typeface="Arial Narrow"/>
              <a:cs typeface="Arial Narrow"/>
            </a:endParaRPr>
          </a:p>
        </p:txBody>
      </p:sp>
      <p:pic>
        <p:nvPicPr>
          <p:cNvPr id="5" name="Marcador de contenido 4" descr="Captura de pantalla 2016-11-06 a las 18.24.2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22319" r="6938" b="15850"/>
          <a:stretch/>
        </p:blipFill>
        <p:spPr>
          <a:xfrm>
            <a:off x="373761" y="2104726"/>
            <a:ext cx="8384081" cy="3786157"/>
          </a:xfrm>
        </p:spPr>
      </p:pic>
      <p:pic>
        <p:nvPicPr>
          <p:cNvPr id="7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Sin título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3509"/>
          <a:stretch>
            <a:fillRect/>
          </a:stretch>
        </p:blipFill>
        <p:spPr bwMode="auto">
          <a:xfrm>
            <a:off x="457200" y="158844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159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Tendências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e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barreiras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para a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redução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b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</a:b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de risco urbano e o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r>
              <a:rPr lang="es-ES" sz="3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das </a:t>
            </a:r>
            <a:r>
              <a:rPr lang="es-ES" sz="3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endParaRPr lang="es-ES" sz="3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4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15956"/>
            <a:ext cx="1428728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16649</TotalTime>
  <Words>783</Words>
  <Application>Microsoft Office PowerPoint</Application>
  <PresentationFormat>Apresentação na tela (4:3)</PresentationFormat>
  <Paragraphs>133</Paragraphs>
  <Slides>22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de Office</vt:lpstr>
      <vt:lpstr>Apresentação do PowerPoint</vt:lpstr>
      <vt:lpstr>Conteúdos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Tendências globais</vt:lpstr>
      <vt:lpstr>Tendências e barreiras para a redução  de risco urbano e o desenvolvimento das cidades</vt:lpstr>
      <vt:lpstr>Tendências e barreiras para a redução  de risco urbano e o desenvolvimento das cidades</vt:lpstr>
      <vt:lpstr>Apresentação do PowerPoint</vt:lpstr>
      <vt:lpstr> ameaça exposição  vulnerabilidade    desastre</vt:lpstr>
      <vt:lpstr>Contexto Mundial e a Agenda 2030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Incorporação em políticas, planos e programas de desenvolvimento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 Ortega</dc:creator>
  <cp:lastModifiedBy>Cíntia Pereira Torres Oliveira</cp:lastModifiedBy>
  <cp:revision>90</cp:revision>
  <dcterms:created xsi:type="dcterms:W3CDTF">2016-10-01T17:07:33Z</dcterms:created>
  <dcterms:modified xsi:type="dcterms:W3CDTF">2017-11-22T17:18:41Z</dcterms:modified>
</cp:coreProperties>
</file>