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42" r:id="rId2"/>
    <p:sldId id="258" r:id="rId3"/>
    <p:sldId id="444" r:id="rId4"/>
    <p:sldId id="386" r:id="rId5"/>
    <p:sldId id="435" r:id="rId6"/>
    <p:sldId id="388" r:id="rId7"/>
    <p:sldId id="431" r:id="rId8"/>
    <p:sldId id="389" r:id="rId9"/>
    <p:sldId id="432" r:id="rId10"/>
    <p:sldId id="422" r:id="rId11"/>
    <p:sldId id="433" r:id="rId12"/>
    <p:sldId id="423" r:id="rId13"/>
    <p:sldId id="434" r:id="rId14"/>
    <p:sldId id="424" r:id="rId15"/>
    <p:sldId id="446" r:id="rId16"/>
    <p:sldId id="425" r:id="rId17"/>
    <p:sldId id="436" r:id="rId18"/>
    <p:sldId id="426" r:id="rId19"/>
    <p:sldId id="438" r:id="rId20"/>
    <p:sldId id="427" r:id="rId21"/>
    <p:sldId id="439" r:id="rId22"/>
    <p:sldId id="428" r:id="rId23"/>
    <p:sldId id="440" r:id="rId24"/>
    <p:sldId id="441" r:id="rId25"/>
    <p:sldId id="445"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5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47" autoAdjust="0"/>
  </p:normalViewPr>
  <p:slideViewPr>
    <p:cSldViewPr snapToGrid="0" snapToObjects="1">
      <p:cViewPr>
        <p:scale>
          <a:sx n="76" d="100"/>
          <a:sy n="76" d="100"/>
        </p:scale>
        <p:origin x="-2550"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11DF8-8FC4-9544-A5F1-728BE719CE78}" type="datetimeFigureOut">
              <a:rPr lang="es-ES" smtClean="0"/>
              <a:pPr/>
              <a:t>22/11/2017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F6FD4-A32C-824C-874D-DE64E96BABA6}" type="slidenum">
              <a:rPr lang="es-ES" smtClean="0"/>
              <a:pPr/>
              <a:t>‹nº›</a:t>
            </a:fld>
            <a:endParaRPr lang="es-ES"/>
          </a:p>
        </p:txBody>
      </p:sp>
    </p:spTree>
    <p:extLst>
      <p:ext uri="{BB962C8B-B14F-4D97-AF65-F5344CB8AC3E}">
        <p14:creationId xmlns:p14="http://schemas.microsoft.com/office/powerpoint/2010/main" val="3994839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913378" y="4344357"/>
            <a:ext cx="5031243" cy="4113168"/>
          </a:xfrm>
          <a:prstGeom prst="rect">
            <a:avLst/>
          </a:prstGeom>
        </p:spPr>
        <p:txBody>
          <a:bodyPr lIns="84376" tIns="84376" rIns="84376" bIns="84376" anchor="t" anchorCtr="0">
            <a:noAutofit/>
          </a:bodyPr>
          <a:lstStyle/>
          <a:p>
            <a:r>
              <a:rPr lang="es-ES" dirty="0" smtClean="0"/>
              <a:t>Video</a:t>
            </a:r>
            <a:r>
              <a:rPr lang="es-ES" baseline="0" dirty="0" smtClean="0"/>
              <a:t> sobre los “diez aspectos esenciales” – Henry Peralta, promotor de la campaña en Colombia. </a:t>
            </a:r>
          </a:p>
          <a:p>
            <a:endParaRPr dirty="0"/>
          </a:p>
        </p:txBody>
      </p:sp>
      <p:sp>
        <p:nvSpPr>
          <p:cNvPr id="401" name="Shape 401"/>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913378" y="4344357"/>
            <a:ext cx="5031243" cy="4113168"/>
          </a:xfrm>
          <a:prstGeom prst="rect">
            <a:avLst/>
          </a:prstGeom>
        </p:spPr>
        <p:txBody>
          <a:bodyPr lIns="84376" tIns="84376" rIns="84376" bIns="84376" anchor="t" anchorCtr="0">
            <a:noAutofit/>
          </a:bodyPr>
          <a:lstStyle/>
          <a:p>
            <a:endParaRPr/>
          </a:p>
        </p:txBody>
      </p:sp>
      <p:sp>
        <p:nvSpPr>
          <p:cNvPr id="581" name="Shape 581"/>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smtClean="0">
                <a:solidFill>
                  <a:schemeClr val="tx1"/>
                </a:solidFill>
                <a:latin typeface="+mn-lt"/>
                <a:ea typeface="+mn-ea"/>
                <a:cs typeface="+mn-cs"/>
              </a:rPr>
              <a:t>Atribuciones</a:t>
            </a:r>
            <a:endParaRPr lang="es-ES" sz="1200" b="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Dirigir y supervisar las actividades técnicas de planificación, programación, elaboración de especificaciones, contratos, costos, presupuestos y supervisión.</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Activar la Comisión EDAN, junto con personal de otras gerencias e instituciones, durante tiempo de emergencias.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Realizar el inventario de los ríos y quebradas de Tegucigalpa y Comayagüela y monitorear su estado durante todo el año.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Realizar visitas a los proyectos junto con su personal de campo para supervisar el estado de los proyectos en ejecución.</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Integrarse a las actividades evaluación y formulación de proyectos.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Extender y autorizar constancias de zonas habitables, zonas no habitables, zonas de riesgo, etc., y detallar tipo de riesgo.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Crear y actualizar mapa de zonas de riesgo.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Crear base de datos de zonas de riesgo de deslizamientos, derrumbes e inundaciones en La Capital.</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Realizar evaluaciones trimestrales de los avances en los proyectos de los dos Departamentos bajo su cargo.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Presentar al Gerente propuestas y Programación presupuestal de los proyectos encaminados a mejorar la condición de las zonas de riesgo.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Formulación, Diseño y Supervisión de proyectos de mitigación para prevención de deslizamientos e inundaciones en La Capital.</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Monitoreo y seguimiento de sistemas de alerta existentes en las zonas de riesgo.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Vigilancia permanente de áreas vulnerables del Distrito Central y de aquellas identificadas como activas o propensas a la ocurrencia de eventos.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Realizar el inventario de zonas de riesgo y su categorización.</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Monitorear otras posibles zonas de falla de deslizamientos y derrumbes en el Distrito Central.</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Atención de visitas y solicitudes de constancias de zonas de riesgo.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Planificación para la asignación y respuestas a las denuncias atendidas.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Supervisión de alcantarillado pluvial existente.</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Reparación en lugares o puntos dañados.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Supervisión y limpieza de cunetas y tragantes.</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Verificación de servidumbres por paso de alcantarillado.</a:t>
            </a:r>
          </a:p>
          <a:p>
            <a:r>
              <a:rPr lang="es-ES" sz="1200" b="1" kern="1200" dirty="0" smtClean="0">
                <a:solidFill>
                  <a:schemeClr val="tx1"/>
                </a:solidFill>
                <a:latin typeface="+mn-lt"/>
                <a:ea typeface="+mn-ea"/>
                <a:cs typeface="+mn-cs"/>
              </a:rPr>
              <a:t>•</a:t>
            </a:r>
            <a:r>
              <a:rPr lang="es-ES" sz="1200" b="0" kern="1200" dirty="0" smtClean="0">
                <a:solidFill>
                  <a:schemeClr val="tx1"/>
                </a:solidFill>
                <a:latin typeface="+mn-lt"/>
                <a:ea typeface="+mn-ea"/>
                <a:cs typeface="+mn-cs"/>
              </a:rPr>
              <a:t> Ejecución de proyectos de cunetas y drenajes.</a:t>
            </a:r>
            <a:endParaRPr lang="es-ES" dirty="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5</a:t>
            </a:fld>
            <a:endParaRPr lang="es-ES"/>
          </a:p>
        </p:txBody>
      </p:sp>
    </p:spTree>
    <p:extLst>
      <p:ext uri="{BB962C8B-B14F-4D97-AF65-F5344CB8AC3E}">
        <p14:creationId xmlns:p14="http://schemas.microsoft.com/office/powerpoint/2010/main" val="415275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imagen</a:t>
            </a:r>
            <a:r>
              <a:rPr lang="es-ES" baseline="0" dirty="0" smtClean="0"/>
              <a:t> incorpora un video sobre la actualización del atlas de riesgos de Tuxtla Gutiérrez.</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En </a:t>
            </a:r>
            <a:r>
              <a:rPr lang="es-ES" sz="1200" kern="1200" dirty="0" smtClean="0">
                <a:solidFill>
                  <a:schemeClr val="tx1"/>
                </a:solidFill>
                <a:effectLst/>
                <a:latin typeface="+mn-lt"/>
                <a:ea typeface="+mn-ea"/>
                <a:cs typeface="+mn-cs"/>
              </a:rPr>
              <a:t>Noviembre de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2015</a:t>
            </a:r>
            <a:r>
              <a:rPr lang="es-ES" sz="1200" kern="1200" baseline="0" dirty="0" smtClean="0">
                <a:solidFill>
                  <a:schemeClr val="tx1"/>
                </a:solidFill>
                <a:effectLst/>
                <a:latin typeface="+mn-lt"/>
                <a:ea typeface="+mn-ea"/>
                <a:cs typeface="+mn-cs"/>
              </a:rPr>
              <a:t> el </a:t>
            </a:r>
            <a:r>
              <a:rPr lang="es-ES" sz="1200" kern="1200" dirty="0" smtClean="0">
                <a:solidFill>
                  <a:schemeClr val="tx1"/>
                </a:solidFill>
                <a:effectLst/>
                <a:latin typeface="+mn-lt"/>
                <a:ea typeface="+mn-ea"/>
                <a:cs typeface="+mn-cs"/>
              </a:rPr>
              <a:t>Gobernador de Chiapas toma la protesta a los 122 Municipios para incorporarnos a </a:t>
            </a:r>
            <a:r>
              <a:rPr lang="es-ES" sz="1200" kern="1200" dirty="0" err="1" smtClean="0">
                <a:solidFill>
                  <a:schemeClr val="tx1"/>
                </a:solidFill>
                <a:effectLst/>
                <a:latin typeface="+mn-lt"/>
                <a:ea typeface="+mn-ea"/>
                <a:cs typeface="+mn-cs"/>
              </a:rPr>
              <a:t>Campaña</a:t>
            </a:r>
            <a:r>
              <a:rPr lang="es-ES" sz="1200" kern="1200" dirty="0" smtClean="0">
                <a:solidFill>
                  <a:schemeClr val="tx1"/>
                </a:solidFill>
                <a:effectLst/>
                <a:latin typeface="+mn-lt"/>
                <a:ea typeface="+mn-ea"/>
                <a:cs typeface="+mn-cs"/>
              </a:rPr>
              <a:t> Mundial Desarrollando Comunidades </a:t>
            </a:r>
            <a:r>
              <a:rPr lang="es-ES" sz="1200" kern="1200" dirty="0" err="1" smtClean="0">
                <a:solidFill>
                  <a:schemeClr val="tx1"/>
                </a:solidFill>
                <a:effectLst/>
                <a:latin typeface="+mn-lt"/>
                <a:ea typeface="+mn-ea"/>
                <a:cs typeface="+mn-cs"/>
              </a:rPr>
              <a:t>Resilientes</a:t>
            </a:r>
            <a:r>
              <a:rPr lang="es-ES" sz="1200" kern="1200" dirty="0" smtClean="0">
                <a:solidFill>
                  <a:schemeClr val="tx1"/>
                </a:solidFill>
                <a:effectLst/>
                <a:latin typeface="+mn-lt"/>
                <a:ea typeface="+mn-ea"/>
                <a:cs typeface="+mn-cs"/>
              </a:rPr>
              <a:t>. En</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bril de 2016, UNISDR</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imparte el Taller denominado “Implementando el Marco de Sendai a nivel local: </a:t>
            </a:r>
            <a:r>
              <a:rPr lang="es-ES" sz="1200" kern="1200" dirty="0" err="1" smtClean="0">
                <a:solidFill>
                  <a:schemeClr val="tx1"/>
                </a:solidFill>
                <a:effectLst/>
                <a:latin typeface="+mn-lt"/>
                <a:ea typeface="+mn-ea"/>
                <a:cs typeface="+mn-cs"/>
              </a:rPr>
              <a:t>Formulación</a:t>
            </a:r>
            <a:r>
              <a:rPr lang="es-ES" sz="1200" kern="1200" dirty="0" smtClean="0">
                <a:solidFill>
                  <a:schemeClr val="tx1"/>
                </a:solidFill>
                <a:effectLst/>
                <a:latin typeface="+mn-lt"/>
                <a:ea typeface="+mn-ea"/>
                <a:cs typeface="+mn-cs"/>
              </a:rPr>
              <a:t> de Planes de </a:t>
            </a:r>
            <a:r>
              <a:rPr lang="es-ES" sz="1200" kern="1200" dirty="0" err="1" smtClean="0">
                <a:solidFill>
                  <a:schemeClr val="tx1"/>
                </a:solidFill>
                <a:effectLst/>
                <a:latin typeface="+mn-lt"/>
                <a:ea typeface="+mn-ea"/>
                <a:cs typeface="+mn-cs"/>
              </a:rPr>
              <a:t>Acción</a:t>
            </a:r>
            <a:r>
              <a:rPr lang="es-ES" sz="1200" kern="1200" dirty="0" smtClean="0">
                <a:solidFill>
                  <a:schemeClr val="tx1"/>
                </a:solidFill>
                <a:effectLst/>
                <a:latin typeface="+mn-lt"/>
                <a:ea typeface="+mn-ea"/>
                <a:cs typeface="+mn-cs"/>
              </a:rPr>
              <a:t> para la </a:t>
            </a:r>
            <a:r>
              <a:rPr lang="es-ES" sz="1200" kern="1200" dirty="0" err="1" smtClean="0">
                <a:solidFill>
                  <a:schemeClr val="tx1"/>
                </a:solidFill>
                <a:effectLst/>
                <a:latin typeface="+mn-lt"/>
                <a:ea typeface="+mn-ea"/>
                <a:cs typeface="+mn-cs"/>
              </a:rPr>
              <a:t>Resiliencia</a:t>
            </a:r>
            <a:r>
              <a:rPr lang="es-ES" sz="1200" kern="1200" dirty="0" smtClean="0">
                <a:solidFill>
                  <a:schemeClr val="tx1"/>
                </a:solidFill>
                <a:effectLst/>
                <a:latin typeface="+mn-lt"/>
                <a:ea typeface="+mn-ea"/>
                <a:cs typeface="+mn-cs"/>
              </a:rPr>
              <a:t>”. </a:t>
            </a:r>
          </a:p>
          <a:p>
            <a:r>
              <a:rPr lang="es-ES" dirty="0" smtClean="0">
                <a:effectLst/>
              </a:rPr>
              <a:t>Avances</a:t>
            </a:r>
            <a:r>
              <a:rPr lang="es-ES" baseline="0" dirty="0" smtClean="0">
                <a:effectLst/>
              </a:rPr>
              <a:t> de la campaña: </a:t>
            </a:r>
            <a:r>
              <a:rPr lang="es-ES" sz="1200" kern="1200" dirty="0" smtClean="0">
                <a:solidFill>
                  <a:schemeClr val="tx1"/>
                </a:solidFill>
                <a:effectLst/>
                <a:latin typeface="+mn-lt"/>
                <a:ea typeface="+mn-ea"/>
                <a:cs typeface="+mn-cs"/>
              </a:rPr>
              <a:t>120 Municipios</a:t>
            </a:r>
            <a:r>
              <a:rPr lang="es-ES" sz="1200" kern="1200" baseline="0" dirty="0" smtClean="0">
                <a:solidFill>
                  <a:schemeClr val="tx1"/>
                </a:solidFill>
                <a:effectLst/>
                <a:latin typeface="+mn-lt"/>
                <a:ea typeface="+mn-ea"/>
                <a:cs typeface="+mn-cs"/>
              </a:rPr>
              <a:t> i</a:t>
            </a:r>
            <a:r>
              <a:rPr lang="es-ES" sz="1200" kern="1200" dirty="0" smtClean="0">
                <a:solidFill>
                  <a:schemeClr val="tx1"/>
                </a:solidFill>
                <a:effectLst/>
                <a:latin typeface="+mn-lt"/>
                <a:ea typeface="+mn-ea"/>
                <a:cs typeface="+mn-cs"/>
              </a:rPr>
              <a:t>nscritos,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2 municipios en registro,120 Planes de </a:t>
            </a:r>
            <a:r>
              <a:rPr lang="es-ES" sz="1200" kern="1200" dirty="0" err="1" smtClean="0">
                <a:solidFill>
                  <a:schemeClr val="tx1"/>
                </a:solidFill>
                <a:effectLst/>
                <a:latin typeface="+mn-lt"/>
                <a:ea typeface="+mn-ea"/>
                <a:cs typeface="+mn-cs"/>
              </a:rPr>
              <a:t>Acción</a:t>
            </a:r>
            <a:r>
              <a:rPr lang="es-ES" sz="1200" kern="1200" dirty="0" smtClean="0">
                <a:solidFill>
                  <a:schemeClr val="tx1"/>
                </a:solidFill>
                <a:effectLst/>
                <a:latin typeface="+mn-lt"/>
                <a:ea typeface="+mn-ea"/>
                <a:cs typeface="+mn-cs"/>
              </a:rPr>
              <a:t> Local de </a:t>
            </a:r>
            <a:r>
              <a:rPr lang="es-ES" sz="1200" kern="1200" dirty="0" err="1" smtClean="0">
                <a:solidFill>
                  <a:schemeClr val="tx1"/>
                </a:solidFill>
                <a:effectLst/>
                <a:latin typeface="+mn-lt"/>
                <a:ea typeface="+mn-ea"/>
                <a:cs typeface="+mn-cs"/>
              </a:rPr>
              <a:t>Resiliencia</a:t>
            </a:r>
            <a:r>
              <a:rPr lang="es-ES" sz="1200" kern="1200" dirty="0" smtClean="0">
                <a:solidFill>
                  <a:schemeClr val="tx1"/>
                </a:solidFill>
                <a:effectLst/>
                <a:latin typeface="+mn-lt"/>
                <a:ea typeface="+mn-ea"/>
                <a:cs typeface="+mn-cs"/>
              </a:rPr>
              <a:t> Municipal en proceso,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609 Planes Comunitarios de </a:t>
            </a:r>
            <a:r>
              <a:rPr lang="es-ES" sz="1200" kern="1200" dirty="0" err="1" smtClean="0">
                <a:solidFill>
                  <a:schemeClr val="tx1"/>
                </a:solidFill>
                <a:effectLst/>
                <a:latin typeface="+mn-lt"/>
                <a:ea typeface="+mn-ea"/>
                <a:cs typeface="+mn-cs"/>
              </a:rPr>
              <a:t>Resiliencia</a:t>
            </a:r>
            <a:r>
              <a:rPr lang="es-ES" sz="1200" kern="1200" dirty="0" smtClean="0">
                <a:solidFill>
                  <a:schemeClr val="tx1"/>
                </a:solidFill>
                <a:effectLst/>
                <a:latin typeface="+mn-lt"/>
                <a:ea typeface="+mn-ea"/>
                <a:cs typeface="+mn-cs"/>
              </a:rPr>
              <a:t> elaborados.</a:t>
            </a:r>
          </a:p>
          <a:p>
            <a:r>
              <a:rPr lang="es-ES" sz="1200" kern="1200" smtClean="0">
                <a:solidFill>
                  <a:schemeClr val="tx1"/>
                </a:solidFill>
                <a:effectLst/>
                <a:latin typeface="+mn-lt"/>
                <a:ea typeface="+mn-ea"/>
                <a:cs typeface="+mn-cs"/>
              </a:rPr>
              <a:t>Para</a:t>
            </a:r>
            <a:r>
              <a:rPr lang="es-ES" sz="1200" kern="1200" baseline="0" smtClean="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el aspecto esencial 2 se han implementado las siguientes acciones:</a:t>
            </a:r>
          </a:p>
          <a:p>
            <a:pPr marL="171450" indent="-171450">
              <a:buFontTx/>
              <a:buChar char="-"/>
            </a:pPr>
            <a:r>
              <a:rPr lang="es-ES" sz="1200" kern="1200" baseline="0" dirty="0" smtClean="0">
                <a:solidFill>
                  <a:schemeClr val="tx1"/>
                </a:solidFill>
                <a:effectLst/>
                <a:latin typeface="+mn-lt"/>
                <a:ea typeface="+mn-ea"/>
                <a:cs typeface="+mn-cs"/>
              </a:rPr>
              <a:t>Monitoreo de fenómenos perturbadores.</a:t>
            </a:r>
          </a:p>
          <a:p>
            <a:pPr marL="171450" indent="-171450">
              <a:buFontTx/>
              <a:buChar char="-"/>
            </a:pPr>
            <a:r>
              <a:rPr lang="es-ES" sz="1200" kern="1200" baseline="0" dirty="0" smtClean="0">
                <a:solidFill>
                  <a:schemeClr val="tx1"/>
                </a:solidFill>
                <a:effectLst/>
                <a:latin typeface="+mn-lt"/>
                <a:ea typeface="+mn-ea"/>
                <a:cs typeface="+mn-cs"/>
              </a:rPr>
              <a:t>Dictámenes de riesgos y laboratorio.</a:t>
            </a:r>
          </a:p>
          <a:p>
            <a:pPr marL="171450" indent="-171450">
              <a:buFontTx/>
              <a:buChar char="-"/>
            </a:pPr>
            <a:r>
              <a:rPr lang="es-ES" sz="1200" kern="1200" dirty="0" smtClean="0">
                <a:solidFill>
                  <a:schemeClr val="tx1"/>
                </a:solidFill>
                <a:effectLst/>
                <a:latin typeface="+mn-lt"/>
                <a:ea typeface="+mn-ea"/>
                <a:cs typeface="+mn-cs"/>
              </a:rPr>
              <a:t>Atlas de riesgos (1 estatal y 37 municipales)</a:t>
            </a:r>
          </a:p>
          <a:p>
            <a:pPr marL="171450" indent="-171450">
              <a:buFontTx/>
              <a:buChar char="-"/>
            </a:pPr>
            <a:r>
              <a:rPr lang="es-ES" sz="1200" kern="1200" dirty="0" smtClean="0">
                <a:solidFill>
                  <a:schemeClr val="tx1"/>
                </a:solidFill>
                <a:effectLst/>
                <a:latin typeface="+mn-lt"/>
                <a:ea typeface="+mn-ea"/>
                <a:cs typeface="+mn-cs"/>
              </a:rPr>
              <a:t>Escuela Nacional de Protección Civil</a:t>
            </a: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effectLst/>
            </a:endParaRPr>
          </a:p>
          <a:p>
            <a:endParaRPr lang="es-ES" baseline="0" dirty="0" smtClean="0"/>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7</a:t>
            </a:fld>
            <a:endParaRPr lang="es-ES"/>
          </a:p>
        </p:txBody>
      </p:sp>
    </p:spTree>
    <p:extLst>
      <p:ext uri="{BB962C8B-B14F-4D97-AF65-F5344CB8AC3E}">
        <p14:creationId xmlns:p14="http://schemas.microsoft.com/office/powerpoint/2010/main" val="387893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latin typeface="Abadi MT Condensed Light"/>
                <a:cs typeface="Abadi MT Condensed Light"/>
              </a:rPr>
              <a:t>Un grupo de estudiantes de Santiago de Cuba fue galardonado con un premio internacional por la preparación de un plan que aprovecha las lecciones aprendidas de la reconstrucción espontánea de la vivienda cooperativa después de los huracanes. Además, para asegurar una recuperación sostenible, fue diseñada una estrategia de cuatro pasos que incluye la construcción de viviendas seguras para las familias, la promoción de la pequeña propiedad, la reactivación los negocios locales y la mejora del desarrollo urbano.</a:t>
            </a:r>
          </a:p>
          <a:p>
            <a:endParaRPr lang="es-ES" dirty="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11</a:t>
            </a:fld>
            <a:endParaRPr lang="es-ES"/>
          </a:p>
        </p:txBody>
      </p:sp>
    </p:spTree>
    <p:extLst>
      <p:ext uri="{BB962C8B-B14F-4D97-AF65-F5344CB8AC3E}">
        <p14:creationId xmlns:p14="http://schemas.microsoft.com/office/powerpoint/2010/main" val="93483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latin typeface="+mn-lt"/>
                <a:ea typeface="+mn-ea"/>
                <a:cs typeface="+mn-cs"/>
              </a:rPr>
              <a:t>El municipio de Pilar acordó con el</a:t>
            </a:r>
            <a:r>
              <a:rPr lang="es-ES" sz="1200" kern="1200" baseline="0" dirty="0" smtClean="0">
                <a:solidFill>
                  <a:schemeClr val="tx1"/>
                </a:solidFill>
                <a:latin typeface="+mn-lt"/>
                <a:ea typeface="+mn-ea"/>
                <a:cs typeface="+mn-cs"/>
              </a:rPr>
              <a:t> campo de golf </a:t>
            </a:r>
            <a:r>
              <a:rPr lang="es-ES" sz="1200" kern="1200" dirty="0" smtClean="0">
                <a:solidFill>
                  <a:schemeClr val="tx1"/>
                </a:solidFill>
                <a:latin typeface="+mn-lt"/>
                <a:ea typeface="+mn-ea"/>
                <a:cs typeface="+mn-cs"/>
              </a:rPr>
              <a:t>“Pilará” el desarrollo de reservorios para retener agua dentro del predio y la instalación de un sistema de alerta</a:t>
            </a:r>
            <a:r>
              <a:rPr lang="es-ES" sz="1200" kern="1200" baseline="0" dirty="0" smtClean="0">
                <a:solidFill>
                  <a:schemeClr val="tx1"/>
                </a:solidFill>
                <a:latin typeface="+mn-lt"/>
                <a:ea typeface="+mn-ea"/>
                <a:cs typeface="+mn-cs"/>
              </a:rPr>
              <a:t> para así poder </a:t>
            </a:r>
            <a:r>
              <a:rPr lang="es-ES" sz="1200" kern="1200" dirty="0" smtClean="0">
                <a:solidFill>
                  <a:schemeClr val="tx1"/>
                </a:solidFill>
                <a:latin typeface="+mn-lt"/>
                <a:ea typeface="+mn-ea"/>
                <a:cs typeface="+mn-cs"/>
              </a:rPr>
              <a:t>aliviar los desbordes del río Luján,</a:t>
            </a:r>
            <a:r>
              <a:rPr lang="es-ES" sz="1200" kern="1200" baseline="0" dirty="0" smtClean="0">
                <a:solidFill>
                  <a:schemeClr val="tx1"/>
                </a:solidFill>
                <a:latin typeface="+mn-lt"/>
                <a:ea typeface="+mn-ea"/>
                <a:cs typeface="+mn-cs"/>
              </a:rPr>
              <a:t> y con ello </a:t>
            </a:r>
            <a:r>
              <a:rPr lang="es-ES" sz="1200" kern="1200" dirty="0" smtClean="0">
                <a:solidFill>
                  <a:schemeClr val="tx1"/>
                </a:solidFill>
                <a:latin typeface="+mn-lt"/>
                <a:ea typeface="+mn-ea"/>
                <a:cs typeface="+mn-cs"/>
              </a:rPr>
              <a:t>evitar el anegamiento de poblaciones vulnerables que residen aguas abajo. Pilará acordó construir dos mini-represas (azudes), que inundarán sectores del campo de golf y funcionarán como reservorios ante la caída abundante de agua; adicionalmente, realizará una conexión de las lagunas internas dentro de Pilará y el manejo de un reservorio temporario, en especial para mitigar el avance de las crecidas del Luján en las inmediaciones.</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Como tercera medida,</a:t>
            </a:r>
            <a:r>
              <a:rPr lang="es-ES" sz="1200" kern="1200" baseline="0" dirty="0" smtClean="0">
                <a:solidFill>
                  <a:schemeClr val="tx1"/>
                </a:solidFill>
                <a:latin typeface="+mn-lt"/>
                <a:ea typeface="+mn-ea"/>
                <a:cs typeface="+mn-cs"/>
              </a:rPr>
              <a:t> el secretario de ambiente del municipio también indicó que </a:t>
            </a:r>
            <a:r>
              <a:rPr lang="es-ES" sz="1200" kern="1200" dirty="0" smtClean="0">
                <a:solidFill>
                  <a:schemeClr val="tx1"/>
                </a:solidFill>
                <a:latin typeface="+mn-lt"/>
                <a:ea typeface="+mn-ea"/>
                <a:cs typeface="+mn-cs"/>
              </a:rPr>
              <a:t>se instalarán tres reglas para medir el caudal del río y una estación meteorológica con monitoreo por cámaras para obtener datos duros que permitan anticipar medidas y trabajar a futuro. El municipio, en tanto, no sólo mantendrá zanjas y zanjones, sino que también ampliará un puente que obstruye el escurrimiento del agua.</a:t>
            </a:r>
          </a:p>
          <a:p>
            <a:r>
              <a:rPr lang="es-ES" sz="1200" kern="1200" dirty="0" smtClean="0">
                <a:solidFill>
                  <a:schemeClr val="tx1"/>
                </a:solidFill>
                <a:latin typeface="+mn-lt"/>
                <a:ea typeface="+mn-ea"/>
                <a:cs typeface="+mn-cs"/>
              </a:rPr>
              <a:t>Este acuerdo se consiguió gracias</a:t>
            </a:r>
            <a:r>
              <a:rPr lang="es-ES" sz="1200" kern="1200" baseline="0" dirty="0" smtClean="0">
                <a:solidFill>
                  <a:schemeClr val="tx1"/>
                </a:solidFill>
                <a:latin typeface="+mn-lt"/>
                <a:ea typeface="+mn-ea"/>
                <a:cs typeface="+mn-cs"/>
              </a:rPr>
              <a:t> a l</a:t>
            </a:r>
            <a:r>
              <a:rPr lang="es-ES" sz="1200" kern="1200" dirty="0" smtClean="0">
                <a:solidFill>
                  <a:schemeClr val="tx1"/>
                </a:solidFill>
                <a:latin typeface="+mn-lt"/>
                <a:ea typeface="+mn-ea"/>
                <a:cs typeface="+mn-cs"/>
              </a:rPr>
              <a:t>a convocatoria</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denominada Diálogos Hídricos, que reúne a expertos en hidrología, funcionarios y representantes de más de 50 barrios cerrados del distrito,</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en busca de consensos para paliar situaciones de lluvias extremas, cada vez más frecuentes a causa del cambio climático.</a:t>
            </a:r>
          </a:p>
          <a:p>
            <a:endParaRPr lang="es-ES" sz="1200" kern="1200" dirty="0" smtClean="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13</a:t>
            </a:fld>
            <a:endParaRPr lang="es-ES"/>
          </a:p>
        </p:txBody>
      </p:sp>
    </p:spTree>
    <p:extLst>
      <p:ext uri="{BB962C8B-B14F-4D97-AF65-F5344CB8AC3E}">
        <p14:creationId xmlns:p14="http://schemas.microsoft.com/office/powerpoint/2010/main" val="262276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kern="1200" dirty="0" smtClean="0">
                <a:solidFill>
                  <a:schemeClr val="tx1"/>
                </a:solidFill>
                <a:latin typeface="+mn-lt"/>
                <a:ea typeface="+mn-ea"/>
                <a:cs typeface="+mn-cs"/>
              </a:rPr>
              <a:t>El Sistema</a:t>
            </a:r>
            <a:r>
              <a:rPr lang="es-ES" sz="1200" b="0" kern="1200" baseline="0" dirty="0" smtClean="0">
                <a:solidFill>
                  <a:schemeClr val="tx1"/>
                </a:solidFill>
                <a:latin typeface="+mn-lt"/>
                <a:ea typeface="+mn-ea"/>
                <a:cs typeface="+mn-cs"/>
              </a:rPr>
              <a:t> Nacional de Emergencias de Uruguay </a:t>
            </a:r>
            <a:r>
              <a:rPr lang="es-ES" sz="1200" b="0" kern="1200" dirty="0" smtClean="0">
                <a:solidFill>
                  <a:schemeClr val="tx1"/>
                </a:solidFill>
                <a:latin typeface="+mn-lt"/>
                <a:ea typeface="+mn-ea"/>
                <a:cs typeface="+mn-cs"/>
              </a:rPr>
              <a:t>llevó a cabo con</a:t>
            </a:r>
            <a:r>
              <a:rPr lang="es-ES" sz="1200" b="0" kern="1200" baseline="0" dirty="0" smtClean="0">
                <a:solidFill>
                  <a:schemeClr val="tx1"/>
                </a:solidFill>
                <a:latin typeface="+mn-lt"/>
                <a:ea typeface="+mn-ea"/>
                <a:cs typeface="+mn-cs"/>
              </a:rPr>
              <a:t> </a:t>
            </a:r>
            <a:r>
              <a:rPr lang="es-ES" sz="1200" b="0" kern="1200" dirty="0" smtClean="0">
                <a:solidFill>
                  <a:schemeClr val="tx1"/>
                </a:solidFill>
                <a:latin typeface="+mn-lt"/>
                <a:ea typeface="+mn-ea"/>
                <a:cs typeface="+mn-cs"/>
              </a:rPr>
              <a:t>los Comités Departamentales de Emergencias (CDE), un proceso participativo de planificación a nivel regional para encarar la gestión de riesgos en el</a:t>
            </a:r>
            <a:r>
              <a:rPr lang="es-ES" sz="1200" b="0" kern="1200" baseline="0" dirty="0" smtClean="0">
                <a:solidFill>
                  <a:schemeClr val="tx1"/>
                </a:solidFill>
                <a:latin typeface="+mn-lt"/>
                <a:ea typeface="+mn-ea"/>
                <a:cs typeface="+mn-cs"/>
              </a:rPr>
              <a:t> </a:t>
            </a:r>
            <a:r>
              <a:rPr lang="es-ES" sz="1200" b="0" kern="1200" dirty="0" smtClean="0">
                <a:solidFill>
                  <a:schemeClr val="tx1"/>
                </a:solidFill>
                <a:latin typeface="+mn-lt"/>
                <a:ea typeface="+mn-ea"/>
                <a:cs typeface="+mn-cs"/>
              </a:rPr>
              <a:t>país,</a:t>
            </a:r>
            <a:r>
              <a:rPr lang="es-ES" sz="1200" b="0" kern="1200" baseline="0" dirty="0" smtClean="0">
                <a:solidFill>
                  <a:schemeClr val="tx1"/>
                </a:solidFill>
                <a:latin typeface="+mn-lt"/>
                <a:ea typeface="+mn-ea"/>
                <a:cs typeface="+mn-cs"/>
              </a:rPr>
              <a:t> que finalizó con un encuentro </a:t>
            </a:r>
            <a:r>
              <a:rPr lang="es-ES" sz="1200" b="0" kern="1200" dirty="0" smtClean="0">
                <a:solidFill>
                  <a:schemeClr val="tx1"/>
                </a:solidFill>
                <a:latin typeface="+mn-lt"/>
                <a:ea typeface="+mn-ea"/>
                <a:cs typeface="+mn-cs"/>
              </a:rPr>
              <a:t>denominado Convergencia Nacional hacia una Política Nacional de Gestión de Riesgos</a:t>
            </a:r>
            <a:r>
              <a:rPr lang="es-ES" sz="1200" b="0" kern="1200" baseline="0" dirty="0" smtClean="0">
                <a:solidFill>
                  <a:schemeClr val="tx1"/>
                </a:solidFill>
                <a:latin typeface="+mn-lt"/>
                <a:ea typeface="+mn-ea"/>
                <a:cs typeface="+mn-cs"/>
              </a:rPr>
              <a:t>.</a:t>
            </a:r>
            <a:endParaRPr lang="es-ES" sz="1200" b="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En el</a:t>
            </a:r>
            <a:r>
              <a:rPr lang="es-ES" sz="1200" b="0" kern="1200" baseline="0" dirty="0" smtClean="0">
                <a:solidFill>
                  <a:schemeClr val="tx1"/>
                </a:solidFill>
                <a:latin typeface="+mn-lt"/>
                <a:ea typeface="+mn-ea"/>
                <a:cs typeface="+mn-cs"/>
              </a:rPr>
              <a:t> proceso </a:t>
            </a:r>
            <a:r>
              <a:rPr lang="es-ES" sz="1200" b="0" kern="1200" dirty="0" smtClean="0">
                <a:solidFill>
                  <a:schemeClr val="tx1"/>
                </a:solidFill>
                <a:latin typeface="+mn-lt"/>
                <a:ea typeface="+mn-ea"/>
                <a:cs typeface="+mn-cs"/>
              </a:rPr>
              <a:t>se organizaron una serie de actividades para  establecer planes de trabajo a nivel regional para abordar la gestión integral de riesgos en Uruguay.</a:t>
            </a:r>
          </a:p>
          <a:p>
            <a:r>
              <a:rPr lang="es-ES" sz="1200" b="0" kern="1200" dirty="0" smtClean="0">
                <a:solidFill>
                  <a:schemeClr val="tx1"/>
                </a:solidFill>
                <a:latin typeface="+mn-lt"/>
                <a:ea typeface="+mn-ea"/>
                <a:cs typeface="+mn-cs"/>
              </a:rPr>
              <a:t>Para implementar este proceso de trabajo el país fue dividido en 6 regiones. La división del territorio nacional se realizó a los efectos de facilitar la tarea y la articulación de los diferentes organismos. La propuesta fue analizar la realidad regional, identificar un inventario de recursos, elaborar mapas de riesgos, definir y priorizar problemas y acordar compromisos y acciones futuras, todo eso en un plan de carácter regional. Estos planes regionales son la base para la elaboración de la política de gestión integral de riesgos del país, cuyo responsable será la Junta Nacional de Emergencias y Reducción de Riesgos (autoridad máxima en el país en esta materia).</a:t>
            </a:r>
          </a:p>
          <a:p>
            <a:r>
              <a:rPr lang="es-ES" sz="1200" b="0" kern="1200" dirty="0" smtClean="0">
                <a:solidFill>
                  <a:schemeClr val="tx1"/>
                </a:solidFill>
                <a:latin typeface="+mn-lt"/>
                <a:ea typeface="+mn-ea"/>
                <a:cs typeface="+mn-cs"/>
              </a:rPr>
              <a:t>Son tres los aspectos para presentar el trabajo regional realizado: comentar los avances en el diagnóstico regional, compartir los avances estratégicos en materia de problemas críticos, procesos positivos y estrategias para el abordaje de los problemas de ataque y definir estrategias, acciones, tareas, responsables y plazos para establecer una Política Nacional de Gestión de Riesgos.</a:t>
            </a:r>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15</a:t>
            </a:fld>
            <a:endParaRPr lang="es-ES"/>
          </a:p>
        </p:txBody>
      </p:sp>
    </p:spTree>
    <p:extLst>
      <p:ext uri="{BB962C8B-B14F-4D97-AF65-F5344CB8AC3E}">
        <p14:creationId xmlns:p14="http://schemas.microsoft.com/office/powerpoint/2010/main" val="262276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altLang="ja-JP" sz="1200" dirty="0" err="1" smtClean="0">
                <a:latin typeface="Abadi MT Condensed Light"/>
                <a:cs typeface="Abadi MT Condensed Light"/>
              </a:rPr>
              <a:t>Bacia</a:t>
            </a:r>
            <a:r>
              <a:rPr lang="es-ES" altLang="ja-JP" sz="1200" dirty="0" smtClean="0">
                <a:latin typeface="Abadi MT Condensed Light"/>
                <a:cs typeface="Abadi MT Condensed Light"/>
              </a:rPr>
              <a:t> do </a:t>
            </a:r>
            <a:r>
              <a:rPr lang="es-ES" altLang="ja-JP" sz="1200" dirty="0" err="1" smtClean="0">
                <a:latin typeface="Abadi MT Condensed Light"/>
                <a:cs typeface="Abadi MT Condensed Light"/>
              </a:rPr>
              <a:t>Jacuipe</a:t>
            </a:r>
            <a:r>
              <a:rPr lang="es-ES" altLang="ja-JP" sz="1200" dirty="0" smtClean="0">
                <a:latin typeface="Abadi MT Condensed Light"/>
                <a:cs typeface="Abadi MT Condensed Light"/>
              </a:rPr>
              <a:t> es un pequeño condado de la región semiárida de </a:t>
            </a:r>
            <a:r>
              <a:rPr lang="es-ES" altLang="ja-JP" sz="1200" dirty="0" err="1" smtClean="0">
                <a:latin typeface="Abadi MT Condensed Light"/>
                <a:cs typeface="Abadi MT Condensed Light"/>
              </a:rPr>
              <a:t>Sertão</a:t>
            </a:r>
            <a:r>
              <a:rPr lang="es-ES" altLang="ja-JP" sz="1200" dirty="0" smtClean="0">
                <a:latin typeface="Abadi MT Condensed Light"/>
                <a:cs typeface="Abadi MT Condensed Light"/>
              </a:rPr>
              <a:t>, Brasil. La coalición de cooperativas agrícolas "Adapta </a:t>
            </a:r>
            <a:r>
              <a:rPr lang="es-ES" altLang="ja-JP" sz="1200" dirty="0" err="1" smtClean="0">
                <a:latin typeface="Abadi MT Condensed Light"/>
                <a:cs typeface="Abadi MT Condensed Light"/>
              </a:rPr>
              <a:t>Sertão</a:t>
            </a:r>
            <a:r>
              <a:rPr lang="es-ES" altLang="ja-JP" sz="1200" dirty="0" smtClean="0">
                <a:latin typeface="Abadi MT Condensed Light"/>
                <a:cs typeface="Abadi MT Condensed Light"/>
              </a:rPr>
              <a:t>" ha desarrollado, a través de ensayos de campo y experimentos,  un manual de capacitación destinado a pequeños agricultores, el Modelo Agro-Clima Inteligente y Sostenible (MAIS), con los conceptos y principios para adaptar la agricultura al cambio climático.</a:t>
            </a:r>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17</a:t>
            </a:fld>
            <a:endParaRPr lang="es-ES"/>
          </a:p>
        </p:txBody>
      </p:sp>
    </p:spTree>
    <p:extLst>
      <p:ext uri="{BB962C8B-B14F-4D97-AF65-F5344CB8AC3E}">
        <p14:creationId xmlns:p14="http://schemas.microsoft.com/office/powerpoint/2010/main" val="30713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esfuerzos de</a:t>
            </a:r>
            <a:r>
              <a:rPr lang="es-ES" baseline="0" dirty="0" smtClean="0"/>
              <a:t> Chile</a:t>
            </a:r>
            <a:r>
              <a:rPr lang="es-ES" dirty="0" smtClean="0"/>
              <a:t> para reducir el riesgo de desastres consiguieron reducir al mínimo el número de víctimas del terremoto de 8,3 grados ocurrido el</a:t>
            </a:r>
            <a:r>
              <a:rPr lang="es-ES" baseline="0" dirty="0" smtClean="0"/>
              <a:t> 16 de Septiembre de 2015, a pesar de la intensidad del terremoto. El sistema de</a:t>
            </a:r>
            <a:r>
              <a:rPr lang="es-ES" dirty="0" smtClean="0"/>
              <a:t> alertas tempranas fue</a:t>
            </a:r>
            <a:r>
              <a:rPr lang="es-ES" baseline="0" dirty="0" smtClean="0"/>
              <a:t> </a:t>
            </a:r>
            <a:r>
              <a:rPr lang="es-ES" dirty="0" smtClean="0"/>
              <a:t>muy efectivo</a:t>
            </a:r>
            <a:r>
              <a:rPr lang="es-ES" baseline="0" dirty="0" smtClean="0"/>
              <a:t> y crucial</a:t>
            </a:r>
            <a:r>
              <a:rPr lang="es-ES" dirty="0" smtClean="0"/>
              <a:t> para salvar vidas,</a:t>
            </a:r>
            <a:r>
              <a:rPr lang="es-ES" baseline="0" dirty="0" smtClean="0"/>
              <a:t> consiguiendo l</a:t>
            </a:r>
            <a:r>
              <a:rPr lang="es-ES" dirty="0" smtClean="0"/>
              <a:t>a evacuación de un millón de personas</a:t>
            </a:r>
            <a:r>
              <a:rPr lang="es-ES" baseline="0" dirty="0" smtClean="0"/>
              <a:t> de la amenaza de las altas olas y las inundaciones costeras. </a:t>
            </a:r>
            <a:endParaRPr lang="es-ES" dirty="0" smtClean="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21</a:t>
            </a:fld>
            <a:endParaRPr lang="es-ES"/>
          </a:p>
        </p:txBody>
      </p:sp>
    </p:spTree>
    <p:extLst>
      <p:ext uri="{BB962C8B-B14F-4D97-AF65-F5344CB8AC3E}">
        <p14:creationId xmlns:p14="http://schemas.microsoft.com/office/powerpoint/2010/main" val="20586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“Reconstrucción y reacondicionamiento de viviendas en Haití: lecciones aprendidas, 4 años después del terremoto”</a:t>
            </a:r>
            <a:r>
              <a:rPr lang="es-ES" baseline="0" dirty="0" smtClean="0"/>
              <a:t> – Es un d</a:t>
            </a:r>
            <a:r>
              <a:rPr lang="es-ES" dirty="0" smtClean="0"/>
              <a:t>ocumento que presenta un resumen de las lecciones aprendidas hasta la fecha en la construcción y acondicionamiento de viviendas en Haití después del terremoto del 12 de enero de 2010 con la intención de influir en la implementación de futuros programas de reconstrucción de viviendas en Haití y en otros lugares</a:t>
            </a:r>
            <a:r>
              <a:rPr lang="es-ES" baseline="0" dirty="0" smtClean="0"/>
              <a:t> (es un documento elaborado por </a:t>
            </a:r>
            <a:r>
              <a:rPr lang="es-ES" i="1" dirty="0" err="1" smtClean="0"/>
              <a:t>Build</a:t>
            </a:r>
            <a:r>
              <a:rPr lang="es-ES" i="1" dirty="0" smtClean="0"/>
              <a:t> </a:t>
            </a:r>
            <a:r>
              <a:rPr lang="es-ES" i="1" dirty="0" err="1" smtClean="0"/>
              <a:t>Change</a:t>
            </a:r>
            <a:r>
              <a:rPr lang="es-ES" i="1" smtClean="0"/>
              <a:t>).</a:t>
            </a:r>
            <a:endParaRPr lang="es-ES" dirty="0"/>
          </a:p>
        </p:txBody>
      </p:sp>
      <p:sp>
        <p:nvSpPr>
          <p:cNvPr id="4" name="Marcador de número de diapositiva 3"/>
          <p:cNvSpPr>
            <a:spLocks noGrp="1"/>
          </p:cNvSpPr>
          <p:nvPr>
            <p:ph type="sldNum" sz="quarter" idx="10"/>
          </p:nvPr>
        </p:nvSpPr>
        <p:spPr/>
        <p:txBody>
          <a:bodyPr/>
          <a:lstStyle/>
          <a:p>
            <a:fld id="{952F6FD4-A32C-824C-874D-DE64E96BABA6}" type="slidenum">
              <a:rPr lang="es-ES" smtClean="0"/>
              <a:pPr/>
              <a:t>23</a:t>
            </a:fld>
            <a:endParaRPr lang="es-ES"/>
          </a:p>
        </p:txBody>
      </p:sp>
    </p:spTree>
    <p:extLst>
      <p:ext uri="{BB962C8B-B14F-4D97-AF65-F5344CB8AC3E}">
        <p14:creationId xmlns:p14="http://schemas.microsoft.com/office/powerpoint/2010/main" val="345116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192372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380660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343200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22312" y="3202782"/>
            <a:ext cx="8193087" cy="136921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1"/>
                </a:solidFill>
                <a:latin typeface="Arial"/>
                <a:ea typeface="Arial"/>
                <a:cs typeface="Arial"/>
                <a:sym typeface="Arial"/>
              </a:defRPr>
            </a:lvl1pPr>
            <a:lvl2pPr marL="0" marR="0" lvl="1" indent="0" algn="ctr" rtl="0">
              <a:spcBef>
                <a:spcPts val="0"/>
              </a:spcBef>
              <a:spcAft>
                <a:spcPts val="0"/>
              </a:spcAft>
              <a:buNone/>
              <a:defRPr sz="2000" b="0" i="0" u="none" strike="noStrike" cap="none">
                <a:solidFill>
                  <a:srgbClr val="00B0F0"/>
                </a:solidFill>
                <a:latin typeface="Arial"/>
                <a:ea typeface="Arial"/>
                <a:cs typeface="Arial"/>
                <a:sym typeface="Arial"/>
              </a:defRPr>
            </a:lvl2pPr>
            <a:lvl3pPr marL="0" marR="0" lvl="2" indent="0" algn="ctr" rtl="0">
              <a:spcBef>
                <a:spcPts val="0"/>
              </a:spcBef>
              <a:spcAft>
                <a:spcPts val="0"/>
              </a:spcAft>
              <a:buNone/>
              <a:defRPr sz="2000" b="0" i="0" u="none" strike="noStrike" cap="none">
                <a:solidFill>
                  <a:srgbClr val="00B0F0"/>
                </a:solidFill>
                <a:latin typeface="Arial"/>
                <a:ea typeface="Arial"/>
                <a:cs typeface="Arial"/>
                <a:sym typeface="Arial"/>
              </a:defRPr>
            </a:lvl3pPr>
            <a:lvl4pPr marL="0" marR="0" lvl="3" indent="0" algn="ctr" rtl="0">
              <a:spcBef>
                <a:spcPts val="0"/>
              </a:spcBef>
              <a:spcAft>
                <a:spcPts val="0"/>
              </a:spcAft>
              <a:buNone/>
              <a:defRPr sz="2000" b="0" i="0" u="none" strike="noStrike" cap="none">
                <a:solidFill>
                  <a:srgbClr val="00B0F0"/>
                </a:solidFill>
                <a:latin typeface="Arial"/>
                <a:ea typeface="Arial"/>
                <a:cs typeface="Arial"/>
                <a:sym typeface="Arial"/>
              </a:defRPr>
            </a:lvl4pPr>
            <a:lvl5pPr marL="0" marR="0" lvl="4" indent="0" algn="ctr" rtl="0">
              <a:spcBef>
                <a:spcPts val="0"/>
              </a:spcBef>
              <a:spcAft>
                <a:spcPts val="0"/>
              </a:spcAft>
              <a:buNone/>
              <a:defRPr sz="2000" b="0" i="0" u="none" strike="noStrike" cap="none">
                <a:solidFill>
                  <a:srgbClr val="00B0F0"/>
                </a:solidFill>
                <a:latin typeface="Arial"/>
                <a:ea typeface="Arial"/>
                <a:cs typeface="Arial"/>
                <a:sym typeface="Arial"/>
              </a:defRPr>
            </a:lvl5pPr>
            <a:lvl6pPr marL="457200" marR="0" lvl="5" indent="0" algn="ctr" rtl="0">
              <a:spcBef>
                <a:spcPts val="0"/>
              </a:spcBef>
              <a:spcAft>
                <a:spcPts val="0"/>
              </a:spcAft>
              <a:buNone/>
              <a:defRPr sz="2000" b="0" i="0" u="none" strike="noStrike" cap="none">
                <a:solidFill>
                  <a:srgbClr val="00B0F0"/>
                </a:solidFill>
                <a:latin typeface="Arial"/>
                <a:ea typeface="Arial"/>
                <a:cs typeface="Arial"/>
                <a:sym typeface="Arial"/>
              </a:defRPr>
            </a:lvl6pPr>
            <a:lvl7pPr marL="914400" marR="0" lvl="6" indent="0" algn="ctr" rtl="0">
              <a:spcBef>
                <a:spcPts val="0"/>
              </a:spcBef>
              <a:spcAft>
                <a:spcPts val="0"/>
              </a:spcAft>
              <a:buNone/>
              <a:defRPr sz="2000" b="0" i="0" u="none" strike="noStrike" cap="none">
                <a:solidFill>
                  <a:srgbClr val="00B0F0"/>
                </a:solidFill>
                <a:latin typeface="Arial"/>
                <a:ea typeface="Arial"/>
                <a:cs typeface="Arial"/>
                <a:sym typeface="Arial"/>
              </a:defRPr>
            </a:lvl7pPr>
            <a:lvl8pPr marL="1371600" marR="0" lvl="7" indent="0" algn="ctr" rtl="0">
              <a:spcBef>
                <a:spcPts val="0"/>
              </a:spcBef>
              <a:spcAft>
                <a:spcPts val="0"/>
              </a:spcAft>
              <a:buNone/>
              <a:defRPr sz="2000" b="0" i="0" u="none" strike="noStrike" cap="none">
                <a:solidFill>
                  <a:srgbClr val="00B0F0"/>
                </a:solidFill>
                <a:latin typeface="Arial"/>
                <a:ea typeface="Arial"/>
                <a:cs typeface="Arial"/>
                <a:sym typeface="Arial"/>
              </a:defRPr>
            </a:lvl8pPr>
            <a:lvl9pPr marL="1828800" marR="0" lvl="8" indent="0" algn="ctr" rtl="0">
              <a:spcBef>
                <a:spcPts val="0"/>
              </a:spcBef>
              <a:spcAft>
                <a:spcPts val="0"/>
              </a:spcAft>
              <a:buNone/>
              <a:defRPr sz="2000" b="0" i="0" u="none" strike="noStrike" cap="none">
                <a:solidFill>
                  <a:srgbClr val="00B0F0"/>
                </a:solidFill>
                <a:latin typeface="Arial"/>
                <a:ea typeface="Arial"/>
                <a:cs typeface="Arial"/>
                <a:sym typeface="Arial"/>
              </a:defRPr>
            </a:lvl9pPr>
          </a:lstStyle>
          <a:p>
            <a:endParaRPr/>
          </a:p>
        </p:txBody>
      </p:sp>
    </p:spTree>
    <p:extLst>
      <p:ext uri="{BB962C8B-B14F-4D97-AF65-F5344CB8AC3E}">
        <p14:creationId xmlns:p14="http://schemas.microsoft.com/office/powerpoint/2010/main" val="26381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289544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268444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388506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11661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271805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177902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327790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9C1484B-6D71-234D-A194-B36F53CE6EBF}" type="datetimeFigureOut">
              <a:rPr lang="es-ES" smtClean="0"/>
              <a:pPr/>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8C29A2-D0FA-4D47-9EF9-0D0E293839F4}" type="slidenum">
              <a:rPr lang="es-ES" smtClean="0"/>
              <a:pPr/>
              <a:t>‹nº›</a:t>
            </a:fld>
            <a:endParaRPr lang="es-ES"/>
          </a:p>
        </p:txBody>
      </p:sp>
    </p:spTree>
    <p:extLst>
      <p:ext uri="{BB962C8B-B14F-4D97-AF65-F5344CB8AC3E}">
        <p14:creationId xmlns:p14="http://schemas.microsoft.com/office/powerpoint/2010/main" val="127564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1484B-6D71-234D-A194-B36F53CE6EBF}" type="datetimeFigureOut">
              <a:rPr lang="es-ES" smtClean="0"/>
              <a:pPr/>
              <a:t>22/11/2017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C29A2-D0FA-4D47-9EF9-0D0E293839F4}" type="slidenum">
              <a:rPr lang="es-ES" smtClean="0"/>
              <a:pPr/>
              <a:t>‹nº›</a:t>
            </a:fld>
            <a:endParaRPr lang="es-ES"/>
          </a:p>
        </p:txBody>
      </p:sp>
    </p:spTree>
    <p:extLst>
      <p:ext uri="{BB962C8B-B14F-4D97-AF65-F5344CB8AC3E}">
        <p14:creationId xmlns:p14="http://schemas.microsoft.com/office/powerpoint/2010/main" val="253664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jpeg"/><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s://www.youtube.com/watch?v=0cM1MLbhQs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youtube.com/watch?v=NpTDBKpHfT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27 Imagen" descr="Mapa.png"/>
          <p:cNvPicPr>
            <a:picLocks noChangeAspect="1"/>
          </p:cNvPicPr>
          <p:nvPr/>
        </p:nvPicPr>
        <p:blipFill>
          <a:blip r:embed="rId2"/>
          <a:stretch>
            <a:fillRect/>
          </a:stretch>
        </p:blipFill>
        <p:spPr>
          <a:xfrm>
            <a:off x="3071802" y="0"/>
            <a:ext cx="5777913" cy="6858000"/>
          </a:xfrm>
          <a:prstGeom prst="rect">
            <a:avLst/>
          </a:prstGeom>
        </p:spPr>
      </p:pic>
      <p:pic>
        <p:nvPicPr>
          <p:cNvPr id="14" name="8 Imagen" descr="SendaiLineaCirculo.png"/>
          <p:cNvPicPr>
            <a:picLocks noChangeAspect="1"/>
          </p:cNvPicPr>
          <p:nvPr/>
        </p:nvPicPr>
        <p:blipFill>
          <a:blip r:embed="rId3" cstate="print"/>
          <a:srcRect l="4683"/>
          <a:stretch>
            <a:fillRect/>
          </a:stretch>
        </p:blipFill>
        <p:spPr>
          <a:xfrm flipH="1">
            <a:off x="419072" y="3143248"/>
            <a:ext cx="8724928" cy="1377456"/>
          </a:xfrm>
          <a:prstGeom prst="rect">
            <a:avLst/>
          </a:prstGeom>
        </p:spPr>
      </p:pic>
      <p:sp>
        <p:nvSpPr>
          <p:cNvPr id="15" name="Rectangle 2"/>
          <p:cNvSpPr txBox="1">
            <a:spLocks noChangeArrowheads="1"/>
          </p:cNvSpPr>
          <p:nvPr/>
        </p:nvSpPr>
        <p:spPr>
          <a:xfrm>
            <a:off x="1053105" y="1285860"/>
            <a:ext cx="8243104" cy="2928958"/>
          </a:xfrm>
          <a:prstGeom prst="rect">
            <a:avLst/>
          </a:prstGeom>
        </p:spPr>
        <p:txBody>
          <a:bodyPr anchor="ctr"/>
          <a:lstStyle/>
          <a:p>
            <a:pPr marL="438150" indent="-319088" algn="ctr">
              <a:buClr>
                <a:srgbClr val="7FD13B"/>
              </a:buClr>
              <a:buSzPct val="80000"/>
              <a:buFont typeface="Wingdings" pitchFamily="2" charset="2"/>
              <a:buNone/>
              <a:defRPr/>
            </a:pPr>
            <a:r>
              <a:rPr lang="es-ES" sz="4400" b="1" dirty="0" smtClean="0">
                <a:solidFill>
                  <a:sysClr val="window" lastClr="FFFFFF"/>
                </a:solidFill>
                <a:effectLst>
                  <a:outerShdw blurRad="38100" dist="38100" dir="2700000" algn="tl">
                    <a:srgbClr val="000000">
                      <a:alpha val="43137"/>
                    </a:srgbClr>
                  </a:outerShdw>
                </a:effectLst>
                <a:cs typeface="Arial" pitchFamily="34" charset="0"/>
              </a:rPr>
              <a:t>	</a:t>
            </a:r>
            <a:endParaRPr lang="es-ES" sz="3100" b="1" dirty="0" smtClean="0">
              <a:solidFill>
                <a:srgbClr val="1F497D"/>
              </a:solidFill>
              <a:effectLst>
                <a:outerShdw blurRad="38100" dist="38100" dir="2700000" algn="tl">
                  <a:srgbClr val="000000">
                    <a:alpha val="43137"/>
                  </a:srgbClr>
                </a:outerShdw>
              </a:effectLst>
              <a:latin typeface="Arial Black"/>
              <a:cs typeface="Arial Black"/>
            </a:endParaRPr>
          </a:p>
          <a:p>
            <a:pPr marL="438150" indent="-319088" algn="ctr">
              <a:buClr>
                <a:srgbClr val="7FD13B"/>
              </a:buClr>
              <a:buSzPct val="80000"/>
              <a:buFont typeface="Wingdings" pitchFamily="2" charset="2"/>
              <a:buNone/>
              <a:defRPr/>
            </a:pPr>
            <a:endParaRPr lang="es-ES" sz="3100" b="1" dirty="0">
              <a:solidFill>
                <a:srgbClr val="1F497D"/>
              </a:solidFill>
              <a:effectLst>
                <a:outerShdw blurRad="38100" dist="38100" dir="2700000" algn="tl">
                  <a:srgbClr val="000000">
                    <a:alpha val="43137"/>
                  </a:srgbClr>
                </a:outerShdw>
              </a:effectLst>
              <a:latin typeface="Arial Black"/>
              <a:cs typeface="Arial Black"/>
            </a:endParaRPr>
          </a:p>
          <a:p>
            <a:pPr marL="438150" indent="-319088" algn="ctr">
              <a:buClr>
                <a:srgbClr val="7FD13B"/>
              </a:buClr>
              <a:buSzPct val="80000"/>
              <a:buFont typeface="Wingdings" pitchFamily="2" charset="2"/>
              <a:buNone/>
              <a:defRPr/>
            </a:pPr>
            <a:endParaRPr lang="es-ES" sz="3000" b="1" dirty="0" smtClean="0">
              <a:solidFill>
                <a:srgbClr val="1F497D"/>
              </a:solidFill>
              <a:effectLst>
                <a:outerShdw blurRad="38100" dist="38100" dir="2700000" algn="tl">
                  <a:srgbClr val="000000">
                    <a:alpha val="43137"/>
                  </a:srgbClr>
                </a:outerShdw>
              </a:effectLst>
              <a:latin typeface="Arial Black"/>
              <a:cs typeface="Arial Black"/>
            </a:endParaRPr>
          </a:p>
          <a:p>
            <a:pPr marL="438150" indent="-319088">
              <a:buClr>
                <a:srgbClr val="7FD13B"/>
              </a:buClr>
              <a:buSzPct val="80000"/>
              <a:buFont typeface="Wingdings" pitchFamily="2" charset="2"/>
              <a:buNone/>
              <a:defRPr/>
            </a:pPr>
            <a:r>
              <a:rPr lang="es-ES" sz="2900" b="1" dirty="0" err="1" smtClean="0">
                <a:solidFill>
                  <a:srgbClr val="1F497D"/>
                </a:solidFill>
                <a:effectLst>
                  <a:outerShdw blurRad="38100" dist="38100" dir="2700000" algn="tl">
                    <a:srgbClr val="000000">
                      <a:alpha val="43137"/>
                    </a:srgbClr>
                  </a:outerShdw>
                </a:effectLst>
                <a:latin typeface="Arial Black"/>
                <a:cs typeface="Arial Black"/>
              </a:rPr>
              <a:t>Estudos</a:t>
            </a:r>
            <a:r>
              <a:rPr lang="es-ES" sz="2900" b="1" dirty="0" smtClean="0">
                <a:solidFill>
                  <a:srgbClr val="1F497D"/>
                </a:solidFill>
                <a:effectLst>
                  <a:outerShdw blurRad="38100" dist="38100" dir="2700000" algn="tl">
                    <a:srgbClr val="000000">
                      <a:alpha val="43137"/>
                    </a:srgbClr>
                  </a:outerShdw>
                </a:effectLst>
                <a:latin typeface="Arial Black"/>
                <a:cs typeface="Arial Black"/>
              </a:rPr>
              <a:t> de caso</a:t>
            </a:r>
            <a:endParaRPr lang="es-ES" sz="2900" b="1" dirty="0" smtClean="0">
              <a:solidFill>
                <a:srgbClr val="1F497D"/>
              </a:solidFill>
              <a:effectLst>
                <a:outerShdw blurRad="38100" dist="38100" dir="2700000" algn="tl">
                  <a:srgbClr val="000000">
                    <a:alpha val="43137"/>
                  </a:srgbClr>
                </a:outerShdw>
              </a:effectLst>
              <a:latin typeface="Arial Black"/>
              <a:cs typeface="Arial Black"/>
            </a:endParaRPr>
          </a:p>
        </p:txBody>
      </p:sp>
      <p:sp>
        <p:nvSpPr>
          <p:cNvPr id="16" name="Shape 302"/>
          <p:cNvSpPr txBox="1"/>
          <p:nvPr/>
        </p:nvSpPr>
        <p:spPr>
          <a:xfrm>
            <a:off x="1214414" y="4357694"/>
            <a:ext cx="3714776" cy="171451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s-ES" sz="2400" dirty="0" err="1" smtClean="0">
                <a:latin typeface="Arial"/>
                <a:ea typeface="Arial"/>
                <a:cs typeface="Arial"/>
                <a:sym typeface="Arial"/>
              </a:rPr>
              <a:t>Nome</a:t>
            </a:r>
            <a:endParaRPr lang="es-ES" sz="2400" b="1" i="0" u="none" dirty="0">
              <a:solidFill>
                <a:schemeClr val="tx1"/>
              </a:solidFill>
              <a:latin typeface="Arial"/>
              <a:ea typeface="Arial"/>
              <a:cs typeface="Arial"/>
              <a:sym typeface="Arial"/>
            </a:endParaRPr>
          </a:p>
          <a:p>
            <a:pPr marL="0" marR="0" lvl="0" indent="0" rtl="0">
              <a:lnSpc>
                <a:spcPct val="100000"/>
              </a:lnSpc>
              <a:spcBef>
                <a:spcPts val="0"/>
              </a:spcBef>
              <a:spcAft>
                <a:spcPts val="0"/>
              </a:spcAft>
              <a:buClr>
                <a:schemeClr val="dk1"/>
              </a:buClr>
              <a:buSzPct val="25000"/>
              <a:buFont typeface="Arial"/>
              <a:buNone/>
            </a:pPr>
            <a:endParaRPr lang="es-ES" sz="400" b="1" i="0" u="none" dirty="0" smtClean="0">
              <a:solidFill>
                <a:srgbClr val="1F497D"/>
              </a:solidFill>
              <a:latin typeface="Arial"/>
              <a:ea typeface="Arial"/>
              <a:cs typeface="Arial"/>
              <a:sym typeface="Arial"/>
            </a:endParaRPr>
          </a:p>
          <a:p>
            <a:pPr marL="0" marR="0" lvl="0" indent="0" rtl="0">
              <a:lnSpc>
                <a:spcPct val="100000"/>
              </a:lnSpc>
              <a:spcBef>
                <a:spcPts val="0"/>
              </a:spcBef>
              <a:spcAft>
                <a:spcPts val="0"/>
              </a:spcAft>
              <a:buClr>
                <a:schemeClr val="dk1"/>
              </a:buClr>
              <a:buSzPct val="25000"/>
              <a:buFont typeface="Arial"/>
              <a:buNone/>
            </a:pPr>
            <a:r>
              <a:rPr lang="es-ES" sz="1600" b="1" dirty="0" smtClean="0">
                <a:latin typeface="Arial"/>
                <a:ea typeface="Arial"/>
                <a:cs typeface="Arial"/>
                <a:sym typeface="Arial"/>
              </a:rPr>
              <a:t>Cargo</a:t>
            </a:r>
          </a:p>
          <a:p>
            <a:pPr marL="0" marR="0" lvl="0" indent="0" rtl="0">
              <a:lnSpc>
                <a:spcPct val="100000"/>
              </a:lnSpc>
              <a:spcBef>
                <a:spcPts val="0"/>
              </a:spcBef>
              <a:spcAft>
                <a:spcPts val="0"/>
              </a:spcAft>
              <a:buClr>
                <a:schemeClr val="dk1"/>
              </a:buClr>
              <a:buSzPct val="25000"/>
              <a:buFont typeface="Arial"/>
              <a:buNone/>
            </a:pPr>
            <a:endParaRPr lang="es-ES" sz="1000" b="1" i="0" u="none" dirty="0">
              <a:solidFill>
                <a:schemeClr val="tx1"/>
              </a:solidFill>
              <a:latin typeface="Arial"/>
              <a:ea typeface="Arial"/>
              <a:cs typeface="Arial"/>
              <a:sym typeface="Arial"/>
            </a:endParaRPr>
          </a:p>
          <a:p>
            <a:pPr marL="0" marR="0" lvl="0" indent="0" rtl="0">
              <a:lnSpc>
                <a:spcPct val="100000"/>
              </a:lnSpc>
              <a:spcBef>
                <a:spcPts val="0"/>
              </a:spcBef>
              <a:spcAft>
                <a:spcPts val="0"/>
              </a:spcAft>
              <a:buClr>
                <a:schemeClr val="dk1"/>
              </a:buClr>
              <a:buSzPct val="25000"/>
              <a:buFont typeface="Arial"/>
              <a:buNone/>
            </a:pPr>
            <a:endParaRPr lang="es-ES" sz="300" b="1" dirty="0" smtClean="0">
              <a:solidFill>
                <a:srgbClr val="1F497D"/>
              </a:solidFill>
            </a:endParaRPr>
          </a:p>
          <a:p>
            <a:pPr marL="0" marR="0" lvl="0" indent="0" rtl="0">
              <a:lnSpc>
                <a:spcPct val="100000"/>
              </a:lnSpc>
              <a:spcBef>
                <a:spcPts val="0"/>
              </a:spcBef>
              <a:spcAft>
                <a:spcPts val="0"/>
              </a:spcAft>
              <a:buClr>
                <a:schemeClr val="dk1"/>
              </a:buClr>
              <a:buSzPct val="25000"/>
              <a:buFont typeface="Arial"/>
              <a:buNone/>
            </a:pPr>
            <a:r>
              <a:rPr lang="es-ES" sz="1600" b="1" dirty="0" smtClean="0">
                <a:solidFill>
                  <a:srgbClr val="1F497D"/>
                </a:solidFill>
              </a:rPr>
              <a:t>Email</a:t>
            </a:r>
          </a:p>
          <a:p>
            <a:pPr marL="0" marR="0" lvl="0" indent="0" rtl="0">
              <a:lnSpc>
                <a:spcPct val="100000"/>
              </a:lnSpc>
              <a:spcBef>
                <a:spcPts val="0"/>
              </a:spcBef>
              <a:spcAft>
                <a:spcPts val="0"/>
              </a:spcAft>
              <a:buClr>
                <a:schemeClr val="dk1"/>
              </a:buClr>
              <a:buSzPct val="25000"/>
              <a:buFont typeface="Arial"/>
              <a:buNone/>
            </a:pPr>
            <a:endParaRPr lang="es-ES" sz="1600" b="1" i="0" u="none" dirty="0">
              <a:solidFill>
                <a:srgbClr val="1F497D"/>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s-ES" sz="1600" b="1" dirty="0" smtClean="0">
                <a:solidFill>
                  <a:srgbClr val="000000"/>
                </a:solidFill>
                <a:latin typeface="Arial"/>
                <a:ea typeface="Arial"/>
                <a:cs typeface="Arial"/>
                <a:sym typeface="Arial"/>
              </a:rPr>
              <a:t>Data, </a:t>
            </a:r>
            <a:r>
              <a:rPr lang="es-ES" sz="1600" b="1" dirty="0" smtClean="0">
                <a:solidFill>
                  <a:srgbClr val="000000"/>
                </a:solidFill>
                <a:latin typeface="Arial"/>
                <a:ea typeface="Arial"/>
                <a:cs typeface="Arial"/>
                <a:sym typeface="Arial"/>
              </a:rPr>
              <a:t>Lugar</a:t>
            </a:r>
            <a:endParaRPr lang="es-ES" sz="1100" b="1" i="0" u="none" dirty="0">
              <a:solidFill>
                <a:srgbClr val="000000"/>
              </a:solidFill>
              <a:latin typeface="Arial"/>
              <a:ea typeface="Arial"/>
              <a:cs typeface="Arial"/>
              <a:sym typeface="Arial"/>
            </a:endParaRPr>
          </a:p>
        </p:txBody>
      </p:sp>
      <p:pic>
        <p:nvPicPr>
          <p:cNvPr id="17" name="Shape 301" descr="Z:\LOGOS Y PAPELERIA\UNISDR\LOGO-UNISDR(OFICINA-ONU-RRD)\20120601_Final_English.jpg"/>
          <p:cNvPicPr preferRelativeResize="0"/>
          <p:nvPr/>
        </p:nvPicPr>
        <p:blipFill rotWithShape="1">
          <a:blip r:embed="rId4" cstate="print">
            <a:alphaModFix/>
          </a:blip>
          <a:srcRect/>
          <a:stretch/>
        </p:blipFill>
        <p:spPr>
          <a:xfrm>
            <a:off x="500034" y="285728"/>
            <a:ext cx="2176771" cy="739065"/>
          </a:xfrm>
          <a:prstGeom prst="rect">
            <a:avLst/>
          </a:prstGeom>
          <a:noFill/>
          <a:ln>
            <a:noFill/>
          </a:ln>
        </p:spPr>
      </p:pic>
      <p:pic>
        <p:nvPicPr>
          <p:cNvPr id="18" name="21 Imagen" descr="MinistryPublicSafetySecurity.png"/>
          <p:cNvPicPr>
            <a:picLocks noChangeAspect="1"/>
          </p:cNvPicPr>
          <p:nvPr/>
        </p:nvPicPr>
        <p:blipFill>
          <a:blip r:embed="rId5" cstate="print"/>
          <a:stretch>
            <a:fillRect/>
          </a:stretch>
        </p:blipFill>
        <p:spPr>
          <a:xfrm>
            <a:off x="5357818" y="4643446"/>
            <a:ext cx="2500330" cy="602352"/>
          </a:xfrm>
          <a:prstGeom prst="rect">
            <a:avLst/>
          </a:prstGeom>
        </p:spPr>
      </p:pic>
      <p:pic>
        <p:nvPicPr>
          <p:cNvPr id="19" name="22 Imagen" descr="ONEA-GETI.png"/>
          <p:cNvPicPr>
            <a:picLocks noChangeAspect="1"/>
          </p:cNvPicPr>
          <p:nvPr/>
        </p:nvPicPr>
        <p:blipFill>
          <a:blip r:embed="rId6" cstate="print"/>
          <a:stretch>
            <a:fillRect/>
          </a:stretch>
        </p:blipFill>
        <p:spPr>
          <a:xfrm>
            <a:off x="2923948" y="478260"/>
            <a:ext cx="2145629" cy="450410"/>
          </a:xfrm>
          <a:prstGeom prst="rect">
            <a:avLst/>
          </a:prstGeom>
        </p:spPr>
      </p:pic>
      <p:pic>
        <p:nvPicPr>
          <p:cNvPr id="20" name="23 Imagen" descr="IncheonMetropolitanCity.png"/>
          <p:cNvPicPr>
            <a:picLocks noChangeAspect="1"/>
          </p:cNvPicPr>
          <p:nvPr/>
        </p:nvPicPr>
        <p:blipFill>
          <a:blip r:embed="rId7" cstate="print"/>
          <a:stretch>
            <a:fillRect/>
          </a:stretch>
        </p:blipFill>
        <p:spPr>
          <a:xfrm>
            <a:off x="5455575" y="5451244"/>
            <a:ext cx="1973945" cy="620962"/>
          </a:xfrm>
          <a:prstGeom prst="rect">
            <a:avLst/>
          </a:prstGeom>
        </p:spPr>
      </p:pic>
      <p:sp>
        <p:nvSpPr>
          <p:cNvPr id="10" name="Shape 302"/>
          <p:cNvSpPr txBox="1"/>
          <p:nvPr/>
        </p:nvSpPr>
        <p:spPr>
          <a:xfrm>
            <a:off x="1214414" y="2015118"/>
            <a:ext cx="9143999" cy="42607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s-ES" sz="2300" dirty="0" smtClean="0">
                <a:latin typeface="Arial Black"/>
                <a:ea typeface="Arial"/>
                <a:cs typeface="Arial Black"/>
                <a:sym typeface="Arial"/>
              </a:rPr>
              <a:t>Implementando </a:t>
            </a:r>
            <a:r>
              <a:rPr lang="es-ES" sz="2300" dirty="0" smtClean="0">
                <a:latin typeface="Arial Black"/>
                <a:ea typeface="Arial"/>
                <a:cs typeface="Arial Black"/>
                <a:sym typeface="Arial"/>
              </a:rPr>
              <a:t>o </a:t>
            </a:r>
            <a:endParaRPr lang="es-ES" sz="2300" dirty="0" smtClean="0">
              <a:latin typeface="Arial Black"/>
              <a:ea typeface="Arial"/>
              <a:cs typeface="Arial Black"/>
              <a:sym typeface="Arial"/>
            </a:endParaRPr>
          </a:p>
          <a:p>
            <a:pPr marL="0" marR="0" lvl="0" indent="0" rtl="0">
              <a:lnSpc>
                <a:spcPct val="100000"/>
              </a:lnSpc>
              <a:spcBef>
                <a:spcPts val="0"/>
              </a:spcBef>
              <a:spcAft>
                <a:spcPts val="0"/>
              </a:spcAft>
              <a:buClr>
                <a:schemeClr val="dk1"/>
              </a:buClr>
              <a:buSzPct val="25000"/>
              <a:buFont typeface="Arial"/>
              <a:buNone/>
            </a:pPr>
            <a:r>
              <a:rPr lang="es-ES" sz="2300" dirty="0" smtClean="0">
                <a:latin typeface="Arial Black"/>
                <a:ea typeface="Arial"/>
                <a:cs typeface="Arial Black"/>
                <a:sym typeface="Arial"/>
              </a:rPr>
              <a:t>Marco de Sendai a </a:t>
            </a:r>
            <a:r>
              <a:rPr lang="es-ES" sz="2300" dirty="0" err="1" smtClean="0">
                <a:latin typeface="Arial Black"/>
                <a:ea typeface="Arial"/>
                <a:cs typeface="Arial Black"/>
                <a:sym typeface="Arial"/>
              </a:rPr>
              <a:t>Nível</a:t>
            </a:r>
            <a:r>
              <a:rPr lang="es-ES" sz="2300" dirty="0" smtClean="0">
                <a:latin typeface="Arial Black"/>
                <a:ea typeface="Arial"/>
                <a:cs typeface="Arial Black"/>
                <a:sym typeface="Arial"/>
              </a:rPr>
              <a:t> </a:t>
            </a:r>
            <a:r>
              <a:rPr lang="es-ES" sz="2300" dirty="0" smtClean="0">
                <a:latin typeface="Arial Black"/>
                <a:ea typeface="Arial"/>
                <a:cs typeface="Arial Black"/>
                <a:sym typeface="Arial"/>
              </a:rPr>
              <a:t>Local</a:t>
            </a:r>
            <a:endParaRPr lang="es-ES" sz="2300" b="1" i="0" u="none" dirty="0">
              <a:solidFill>
                <a:schemeClr val="tx1"/>
              </a:solidFill>
              <a:latin typeface="Arial Black"/>
              <a:ea typeface="Arial"/>
              <a:cs typeface="Arial Black"/>
              <a:sym typeface="Arial"/>
            </a:endParaRPr>
          </a:p>
          <a:p>
            <a:pPr marL="0" marR="0" lvl="0" indent="0" rtl="0">
              <a:lnSpc>
                <a:spcPct val="100000"/>
              </a:lnSpc>
              <a:spcBef>
                <a:spcPts val="0"/>
              </a:spcBef>
              <a:spcAft>
                <a:spcPts val="0"/>
              </a:spcAft>
              <a:buClr>
                <a:schemeClr val="dk1"/>
              </a:buClr>
              <a:buSzPct val="25000"/>
              <a:buFont typeface="Arial"/>
              <a:buNone/>
            </a:pPr>
            <a:endParaRPr lang="es-ES" sz="2300" b="1" i="0" u="none" dirty="0" smtClean="0">
              <a:solidFill>
                <a:srgbClr val="1F497D"/>
              </a:solidFill>
              <a:latin typeface="Arial Black"/>
              <a:ea typeface="Arial"/>
              <a:cs typeface="Arial Black"/>
              <a:sym typeface="Arial"/>
            </a:endParaRPr>
          </a:p>
        </p:txBody>
      </p:sp>
    </p:spTree>
    <p:extLst>
      <p:ext uri="{BB962C8B-B14F-4D97-AF65-F5344CB8AC3E}">
        <p14:creationId xmlns:p14="http://schemas.microsoft.com/office/powerpoint/2010/main" val="359052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04752"/>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4</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226804" y="882947"/>
            <a:ext cx="8709292" cy="4525963"/>
          </a:xfrm>
        </p:spPr>
        <p:txBody>
          <a:bodyPr>
            <a:normAutofit/>
          </a:bodyPr>
          <a:lstStyle/>
          <a:p>
            <a:pPr marL="0" indent="0" algn="ctr">
              <a:buNone/>
            </a:pPr>
            <a:r>
              <a:rPr lang="es-ES" dirty="0" smtClean="0">
                <a:solidFill>
                  <a:srgbClr val="1F497D"/>
                </a:solidFill>
                <a:latin typeface="Arial Narrow"/>
                <a:cs typeface="Arial Narrow"/>
              </a:rPr>
              <a:t>Promover </a:t>
            </a:r>
            <a:r>
              <a:rPr lang="es-ES" dirty="0" err="1" smtClean="0">
                <a:solidFill>
                  <a:srgbClr val="1F497D"/>
                </a:solidFill>
                <a:latin typeface="Arial Narrow"/>
                <a:cs typeface="Arial Narrow"/>
              </a:rPr>
              <a:t>um</a:t>
            </a:r>
            <a:r>
              <a:rPr lang="es-ES" dirty="0" smtClean="0">
                <a:solidFill>
                  <a:srgbClr val="1F497D"/>
                </a:solidFill>
                <a:latin typeface="Arial Narrow"/>
                <a:cs typeface="Arial Narrow"/>
              </a:rPr>
              <a:t> </a:t>
            </a:r>
            <a:r>
              <a:rPr lang="es-ES" dirty="0" err="1" smtClean="0">
                <a:solidFill>
                  <a:srgbClr val="1F497D"/>
                </a:solidFill>
                <a:latin typeface="Arial Narrow"/>
                <a:cs typeface="Arial Narrow"/>
              </a:rPr>
              <a:t>desenvolvimento</a:t>
            </a:r>
            <a:r>
              <a:rPr lang="es-ES" dirty="0" smtClean="0">
                <a:solidFill>
                  <a:srgbClr val="1F497D"/>
                </a:solidFill>
                <a:latin typeface="Arial Narrow"/>
                <a:cs typeface="Arial Narrow"/>
              </a:rPr>
              <a:t> de </a:t>
            </a:r>
            <a:r>
              <a:rPr lang="es-ES" i="1" dirty="0" err="1" smtClean="0">
                <a:solidFill>
                  <a:srgbClr val="1F497D"/>
                </a:solidFill>
                <a:latin typeface="Arial Narrow"/>
                <a:cs typeface="Arial Narrow"/>
              </a:rPr>
              <a:t>design</a:t>
            </a:r>
            <a:r>
              <a:rPr lang="es-ES" dirty="0" smtClean="0">
                <a:solidFill>
                  <a:srgbClr val="1F497D"/>
                </a:solidFill>
                <a:latin typeface="Arial Narrow"/>
                <a:cs typeface="Arial Narrow"/>
              </a:rPr>
              <a:t> urbano </a:t>
            </a:r>
            <a:r>
              <a:rPr lang="es-ES" dirty="0" err="1" smtClean="0">
                <a:solidFill>
                  <a:srgbClr val="1F497D"/>
                </a:solidFill>
                <a:latin typeface="Arial Narrow"/>
                <a:cs typeface="Arial Narrow"/>
              </a:rPr>
              <a:t>resiliente</a:t>
            </a:r>
            <a:endParaRPr lang="es-ES" dirty="0" smtClean="0">
              <a:solidFill>
                <a:srgbClr val="1F497D"/>
              </a:solidFill>
              <a:latin typeface="Arial Narrow"/>
              <a:cs typeface="Arial Narrow"/>
            </a:endParaRPr>
          </a:p>
          <a:p>
            <a:pPr marL="0" indent="0" algn="ctr">
              <a:buNone/>
            </a:pPr>
            <a:endParaRPr lang="es-ES" i="1" dirty="0">
              <a:latin typeface="Abadi MT Condensed Light"/>
              <a:cs typeface="Abadi MT Condensed Light"/>
            </a:endParaRPr>
          </a:p>
          <a:p>
            <a:pPr marL="0" indent="0" algn="ctr">
              <a:buNone/>
            </a:pPr>
            <a:r>
              <a:rPr lang="es-ES" i="1" dirty="0" err="1" smtClean="0">
                <a:latin typeface="Arial Narrow"/>
                <a:cs typeface="Arial Narrow"/>
              </a:rPr>
              <a:t>Assegurar</a:t>
            </a:r>
            <a:r>
              <a:rPr lang="es-ES" i="1" dirty="0" smtClean="0">
                <a:latin typeface="Arial Narrow"/>
                <a:cs typeface="Arial Narrow"/>
              </a:rPr>
              <a:t> a </a:t>
            </a:r>
            <a:r>
              <a:rPr lang="es-ES" i="1" dirty="0" err="1" smtClean="0">
                <a:latin typeface="Arial Narrow"/>
                <a:cs typeface="Arial Narrow"/>
              </a:rPr>
              <a:t>avaliação</a:t>
            </a:r>
            <a:r>
              <a:rPr lang="es-ES" i="1" dirty="0" smtClean="0">
                <a:latin typeface="Arial Narrow"/>
                <a:cs typeface="Arial Narrow"/>
              </a:rPr>
              <a:t> do entorno do ambiente </a:t>
            </a:r>
            <a:r>
              <a:rPr lang="es-ES" i="1" dirty="0" err="1" smtClean="0">
                <a:latin typeface="Arial Narrow"/>
                <a:cs typeface="Arial Narrow"/>
              </a:rPr>
              <a:t>construído</a:t>
            </a:r>
            <a:r>
              <a:rPr lang="es-ES" i="1" dirty="0" smtClean="0">
                <a:latin typeface="Arial Narrow"/>
                <a:cs typeface="Arial Narrow"/>
              </a:rPr>
              <a:t> e </a:t>
            </a:r>
            <a:r>
              <a:rPr lang="es-ES" i="1" dirty="0" err="1" smtClean="0">
                <a:latin typeface="Arial Narrow"/>
                <a:cs typeface="Arial Narrow"/>
              </a:rPr>
              <a:t>impulsionar</a:t>
            </a:r>
            <a:r>
              <a:rPr lang="es-ES" i="1" dirty="0" smtClean="0">
                <a:latin typeface="Arial Narrow"/>
                <a:cs typeface="Arial Narrow"/>
              </a:rPr>
              <a:t> a </a:t>
            </a:r>
            <a:r>
              <a:rPr lang="es-ES" i="1" dirty="0" err="1" smtClean="0">
                <a:latin typeface="Arial Narrow"/>
                <a:cs typeface="Arial Narrow"/>
              </a:rPr>
              <a:t>implementação</a:t>
            </a:r>
            <a:r>
              <a:rPr lang="es-ES" i="1" dirty="0" smtClean="0">
                <a:latin typeface="Arial Narrow"/>
                <a:cs typeface="Arial Narrow"/>
              </a:rPr>
              <a:t> de </a:t>
            </a:r>
            <a:r>
              <a:rPr lang="es-ES" i="1" dirty="0" err="1" smtClean="0">
                <a:latin typeface="Arial Narrow"/>
                <a:cs typeface="Arial Narrow"/>
              </a:rPr>
              <a:t>ações</a:t>
            </a:r>
            <a:r>
              <a:rPr lang="es-ES" i="1" dirty="0" smtClean="0">
                <a:latin typeface="Arial Narrow"/>
                <a:cs typeface="Arial Narrow"/>
              </a:rPr>
              <a:t> exigidas para </a:t>
            </a:r>
            <a:r>
              <a:rPr lang="es-ES" i="1" dirty="0" err="1" smtClean="0">
                <a:latin typeface="Arial Narrow"/>
                <a:cs typeface="Arial Narrow"/>
              </a:rPr>
              <a:t>torná</a:t>
            </a:r>
            <a:r>
              <a:rPr lang="es-ES" i="1" dirty="0" smtClean="0">
                <a:latin typeface="Arial Narrow"/>
                <a:cs typeface="Arial Narrow"/>
              </a:rPr>
              <a:t>-lo </a:t>
            </a:r>
            <a:r>
              <a:rPr lang="es-ES" i="1" dirty="0" err="1" smtClean="0">
                <a:latin typeface="Arial Narrow"/>
                <a:cs typeface="Arial Narrow"/>
              </a:rPr>
              <a:t>resiliente</a:t>
            </a:r>
            <a:r>
              <a:rPr lang="es-ES" i="1" dirty="0" smtClean="0">
                <a:latin typeface="Arial Narrow"/>
                <a:cs typeface="Arial Narrow"/>
              </a:rPr>
              <a:t>, de </a:t>
            </a:r>
            <a:r>
              <a:rPr lang="es-ES" i="1" dirty="0" err="1" smtClean="0">
                <a:latin typeface="Arial Narrow"/>
                <a:cs typeface="Arial Narrow"/>
              </a:rPr>
              <a:t>acordo</a:t>
            </a:r>
            <a:r>
              <a:rPr lang="es-ES" i="1" dirty="0" smtClean="0">
                <a:latin typeface="Arial Narrow"/>
                <a:cs typeface="Arial Narrow"/>
              </a:rPr>
              <a:t> </a:t>
            </a:r>
            <a:r>
              <a:rPr lang="es-ES" i="1" dirty="0" err="1" smtClean="0">
                <a:latin typeface="Arial Narrow"/>
                <a:cs typeface="Arial Narrow"/>
              </a:rPr>
              <a:t>com</a:t>
            </a:r>
            <a:r>
              <a:rPr lang="es-ES" i="1" dirty="0" smtClean="0">
                <a:latin typeface="Arial Narrow"/>
                <a:cs typeface="Arial Narrow"/>
              </a:rPr>
              <a:t> os objetivos </a:t>
            </a:r>
            <a:r>
              <a:rPr lang="es-ES" i="1" dirty="0" err="1" smtClean="0">
                <a:latin typeface="Arial Narrow"/>
                <a:cs typeface="Arial Narrow"/>
              </a:rPr>
              <a:t>traçados</a:t>
            </a:r>
            <a:r>
              <a:rPr lang="es-ES" i="1" dirty="0" smtClean="0">
                <a:latin typeface="Arial Narrow"/>
                <a:cs typeface="Arial Narrow"/>
              </a:rPr>
              <a:t>. </a:t>
            </a:r>
            <a:endParaRPr lang="es-ES" i="1" dirty="0" smtClean="0">
              <a:latin typeface="Arial Narrow"/>
              <a:cs typeface="Arial Narrow"/>
            </a:endParaRPr>
          </a:p>
          <a:p>
            <a:pPr marL="0" indent="0" algn="ctr">
              <a:buNone/>
            </a:pPr>
            <a:endParaRPr lang="es-ES" dirty="0">
              <a:latin typeface="Abadi MT Condensed Light"/>
              <a:ea typeface="ＭＳ Ｐゴシック" pitchFamily="34" charset="-128"/>
              <a:cs typeface="Abadi MT Condensed Light"/>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28"/>
          <p:cNvPicPr>
            <a:picLocks noChangeAspect="1" noChangeArrowheads="1"/>
          </p:cNvPicPr>
          <p:nvPr/>
        </p:nvPicPr>
        <p:blipFill>
          <a:blip r:embed="rId3"/>
          <a:srcRect/>
          <a:stretch>
            <a:fillRect/>
          </a:stretch>
        </p:blipFill>
        <p:spPr bwMode="auto">
          <a:xfrm>
            <a:off x="4035555" y="4789987"/>
            <a:ext cx="828000" cy="828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2612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8341"/>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4</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5738831"/>
          </a:xfrm>
        </p:spPr>
        <p:txBody>
          <a:bodyPr>
            <a:normAutofit/>
          </a:bodyPr>
          <a:lstStyle/>
          <a:p>
            <a:pPr marL="0" indent="0" algn="ctr">
              <a:buNone/>
            </a:pPr>
            <a:r>
              <a:rPr lang="es-ES" sz="2600" b="1" dirty="0" smtClean="0">
                <a:solidFill>
                  <a:srgbClr val="1F497D"/>
                </a:solidFill>
                <a:latin typeface="Arial Narrow"/>
                <a:ea typeface="ＭＳ Ｐゴシック" pitchFamily="34" charset="-128"/>
                <a:cs typeface="Arial Narrow"/>
              </a:rPr>
              <a:t>Talento </a:t>
            </a:r>
            <a:r>
              <a:rPr lang="es-ES" sz="2600" b="1" dirty="0" err="1" smtClean="0">
                <a:solidFill>
                  <a:srgbClr val="1F497D"/>
                </a:solidFill>
                <a:latin typeface="Arial Narrow"/>
                <a:ea typeface="ＭＳ Ｐゴシック" pitchFamily="34" charset="-128"/>
                <a:cs typeface="Arial Narrow"/>
              </a:rPr>
              <a:t>arquitetônico</a:t>
            </a:r>
            <a:r>
              <a:rPr lang="es-ES" sz="2600" b="1" dirty="0" smtClean="0">
                <a:solidFill>
                  <a:srgbClr val="1F497D"/>
                </a:solidFill>
                <a:latin typeface="Arial Narrow"/>
                <a:ea typeface="ＭＳ Ｐゴシック" pitchFamily="34" charset="-128"/>
                <a:cs typeface="Arial Narrow"/>
              </a:rPr>
              <a:t> </a:t>
            </a:r>
            <a:r>
              <a:rPr lang="es-ES" sz="2600" b="1" dirty="0" smtClean="0">
                <a:solidFill>
                  <a:srgbClr val="1F497D"/>
                </a:solidFill>
                <a:latin typeface="Arial Narrow"/>
                <a:ea typeface="ＭＳ Ｐゴシック" pitchFamily="34" charset="-128"/>
                <a:cs typeface="Arial Narrow"/>
              </a:rPr>
              <a:t>para </a:t>
            </a:r>
            <a:r>
              <a:rPr lang="es-ES" sz="2600" b="1" dirty="0" smtClean="0">
                <a:solidFill>
                  <a:srgbClr val="1F497D"/>
                </a:solidFill>
                <a:latin typeface="Arial Narrow"/>
                <a:ea typeface="ＭＳ Ｐゴシック" pitchFamily="34" charset="-128"/>
                <a:cs typeface="Arial Narrow"/>
              </a:rPr>
              <a:t>a </a:t>
            </a:r>
            <a:r>
              <a:rPr lang="es-ES" sz="2600" b="1" dirty="0" err="1" smtClean="0">
                <a:solidFill>
                  <a:srgbClr val="1F497D"/>
                </a:solidFill>
                <a:latin typeface="Arial Narrow"/>
                <a:ea typeface="ＭＳ Ｐゴシック" pitchFamily="34" charset="-128"/>
                <a:cs typeface="Arial Narrow"/>
              </a:rPr>
              <a:t>redução</a:t>
            </a:r>
            <a:r>
              <a:rPr lang="es-ES" sz="2600" b="1" dirty="0" smtClean="0">
                <a:solidFill>
                  <a:srgbClr val="1F497D"/>
                </a:solidFill>
                <a:latin typeface="Arial Narrow"/>
                <a:ea typeface="ＭＳ Ｐゴシック" pitchFamily="34" charset="-128"/>
                <a:cs typeface="Arial Narrow"/>
              </a:rPr>
              <a:t> de risco </a:t>
            </a:r>
            <a:r>
              <a:rPr lang="es-ES" sz="2600" b="1" dirty="0" smtClean="0">
                <a:solidFill>
                  <a:srgbClr val="1F497D"/>
                </a:solidFill>
                <a:latin typeface="Arial Narrow"/>
                <a:ea typeface="ＭＳ Ｐゴシック" pitchFamily="34" charset="-128"/>
                <a:cs typeface="Arial Narrow"/>
              </a:rPr>
              <a:t>de desastres, Santiago de Cuba</a:t>
            </a:r>
            <a:endParaRPr lang="es-ES" sz="2400" dirty="0" smtClean="0">
              <a:solidFill>
                <a:srgbClr val="1F497D"/>
              </a:solidFill>
              <a:latin typeface="Arial Narrow"/>
              <a:cs typeface="Arial Narrow"/>
            </a:endParaRPr>
          </a:p>
          <a:p>
            <a:pPr marL="0" indent="0" algn="just">
              <a:buClr>
                <a:schemeClr val="accent5"/>
              </a:buClr>
              <a:buNone/>
            </a:pPr>
            <a:endParaRPr lang="es-ES" sz="2400" dirty="0">
              <a:latin typeface="Abadi MT Condensed Light"/>
              <a:cs typeface="Abadi MT Condensed Light"/>
            </a:endParaRPr>
          </a:p>
          <a:p>
            <a:pPr algn="just">
              <a:buClr>
                <a:schemeClr val="accent5"/>
              </a:buClr>
              <a:buFont typeface="Courier New"/>
              <a:buChar char="o"/>
            </a:pPr>
            <a:endParaRPr lang="es-ES" sz="2400" dirty="0" smtClean="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sp>
        <p:nvSpPr>
          <p:cNvPr id="5" name="CuadroTexto 4"/>
          <p:cNvSpPr txBox="1"/>
          <p:nvPr/>
        </p:nvSpPr>
        <p:spPr>
          <a:xfrm>
            <a:off x="6191103" y="5869759"/>
            <a:ext cx="2038497" cy="253916"/>
          </a:xfrm>
          <a:prstGeom prst="rect">
            <a:avLst/>
          </a:prstGeom>
          <a:noFill/>
        </p:spPr>
        <p:txBody>
          <a:bodyPr wrap="square" rtlCol="0">
            <a:spAutoFit/>
          </a:bodyPr>
          <a:lstStyle/>
          <a:p>
            <a:r>
              <a:rPr lang="es-ES" sz="1050" i="1" dirty="0" smtClean="0">
                <a:latin typeface="Arial Narrow"/>
                <a:cs typeface="Arial Narrow"/>
              </a:rPr>
              <a:t>Imagen: Vivienda Cooperativa </a:t>
            </a:r>
            <a:endParaRPr lang="es-ES" sz="1050" dirty="0"/>
          </a:p>
        </p:txBody>
      </p:sp>
      <p:pic>
        <p:nvPicPr>
          <p:cNvPr id="6" name="Imagen 5" descr="Vivienda Cooperativa.jpg"/>
          <p:cNvPicPr>
            <a:picLocks noChangeAspect="1"/>
          </p:cNvPicPr>
          <p:nvPr/>
        </p:nvPicPr>
        <p:blipFill rotWithShape="1">
          <a:blip r:embed="rId4">
            <a:extLst>
              <a:ext uri="{28A0092B-C50C-407E-A947-70E740481C1C}">
                <a14:useLocalDpi xmlns:a14="http://schemas.microsoft.com/office/drawing/2010/main" val="0"/>
              </a:ext>
            </a:extLst>
          </a:blip>
          <a:srcRect t="3517" r="5000" b="22276"/>
          <a:stretch/>
        </p:blipFill>
        <p:spPr>
          <a:xfrm>
            <a:off x="1019249" y="1988781"/>
            <a:ext cx="6900817" cy="3810125"/>
          </a:xfrm>
          <a:prstGeom prst="rect">
            <a:avLst/>
          </a:prstGeom>
        </p:spPr>
      </p:pic>
    </p:spTree>
    <p:extLst>
      <p:ext uri="{BB962C8B-B14F-4D97-AF65-F5344CB8AC3E}">
        <p14:creationId xmlns:p14="http://schemas.microsoft.com/office/powerpoint/2010/main" val="229942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05828"/>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5</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pPr>
            <a:r>
              <a:rPr lang="es-ES" dirty="0" smtClean="0">
                <a:solidFill>
                  <a:srgbClr val="1F497D"/>
                </a:solidFill>
                <a:latin typeface="Arial Narrow"/>
                <a:cs typeface="Arial Narrow"/>
              </a:rPr>
              <a:t>Proteger </a:t>
            </a:r>
            <a:r>
              <a:rPr lang="es-ES" dirty="0" smtClean="0">
                <a:solidFill>
                  <a:srgbClr val="1F497D"/>
                </a:solidFill>
                <a:latin typeface="Arial Narrow"/>
                <a:cs typeface="Arial Narrow"/>
              </a:rPr>
              <a:t>as </a:t>
            </a:r>
            <a:r>
              <a:rPr lang="es-ES" dirty="0" smtClean="0">
                <a:solidFill>
                  <a:srgbClr val="1F497D"/>
                </a:solidFill>
                <a:latin typeface="Arial Narrow"/>
                <a:cs typeface="Arial Narrow"/>
              </a:rPr>
              <a:t>zonas </a:t>
            </a:r>
            <a:r>
              <a:rPr lang="es-ES" dirty="0" err="1" smtClean="0">
                <a:solidFill>
                  <a:srgbClr val="1F497D"/>
                </a:solidFill>
                <a:latin typeface="Arial Narrow"/>
                <a:cs typeface="Arial Narrow"/>
              </a:rPr>
              <a:t>naturais</a:t>
            </a:r>
            <a:r>
              <a:rPr lang="es-ES" dirty="0" smtClean="0">
                <a:solidFill>
                  <a:srgbClr val="1F497D"/>
                </a:solidFill>
                <a:latin typeface="Arial Narrow"/>
                <a:cs typeface="Arial Narrow"/>
              </a:rPr>
              <a:t> </a:t>
            </a:r>
            <a:r>
              <a:rPr lang="es-ES" dirty="0" smtClean="0">
                <a:solidFill>
                  <a:srgbClr val="1F497D"/>
                </a:solidFill>
                <a:latin typeface="Arial Narrow"/>
                <a:cs typeface="Arial Narrow"/>
              </a:rPr>
              <a:t>de </a:t>
            </a:r>
            <a:r>
              <a:rPr lang="es-ES" dirty="0" err="1" smtClean="0">
                <a:solidFill>
                  <a:srgbClr val="1F497D"/>
                </a:solidFill>
                <a:latin typeface="Arial Narrow"/>
                <a:cs typeface="Arial Narrow"/>
              </a:rPr>
              <a:t>amortecimento</a:t>
            </a:r>
            <a:r>
              <a:rPr lang="es-ES" dirty="0" smtClean="0">
                <a:solidFill>
                  <a:srgbClr val="1F497D"/>
                </a:solidFill>
                <a:latin typeface="Arial Narrow"/>
                <a:cs typeface="Arial Narrow"/>
              </a:rPr>
              <a:t> </a:t>
            </a:r>
            <a:r>
              <a:rPr lang="es-ES" dirty="0" smtClean="0">
                <a:solidFill>
                  <a:srgbClr val="1F497D"/>
                </a:solidFill>
                <a:latin typeface="Arial Narrow"/>
                <a:cs typeface="Arial Narrow"/>
              </a:rPr>
              <a:t>para </a:t>
            </a:r>
            <a:r>
              <a:rPr lang="es-ES" dirty="0" err="1" smtClean="0">
                <a:solidFill>
                  <a:srgbClr val="1F497D"/>
                </a:solidFill>
                <a:latin typeface="Arial Narrow"/>
                <a:cs typeface="Arial Narrow"/>
              </a:rPr>
              <a:t>melhorar</a:t>
            </a:r>
            <a:r>
              <a:rPr lang="es-ES" dirty="0" smtClean="0">
                <a:solidFill>
                  <a:srgbClr val="1F497D"/>
                </a:solidFill>
                <a:latin typeface="Arial Narrow"/>
                <a:cs typeface="Arial Narrow"/>
              </a:rPr>
              <a:t> a </a:t>
            </a:r>
            <a:r>
              <a:rPr lang="es-ES" dirty="0" err="1" smtClean="0">
                <a:solidFill>
                  <a:srgbClr val="1F497D"/>
                </a:solidFill>
                <a:latin typeface="Arial Narrow"/>
                <a:cs typeface="Arial Narrow"/>
              </a:rPr>
              <a:t>função</a:t>
            </a:r>
            <a:r>
              <a:rPr lang="es-ES" dirty="0" smtClean="0">
                <a:solidFill>
                  <a:srgbClr val="1F497D"/>
                </a:solidFill>
                <a:latin typeface="Arial Narrow"/>
                <a:cs typeface="Arial Narrow"/>
              </a:rPr>
              <a:t> </a:t>
            </a:r>
            <a:r>
              <a:rPr lang="es-ES" dirty="0" smtClean="0">
                <a:solidFill>
                  <a:srgbClr val="1F497D"/>
                </a:solidFill>
                <a:latin typeface="Arial Narrow"/>
                <a:cs typeface="Arial Narrow"/>
              </a:rPr>
              <a:t>de </a:t>
            </a:r>
            <a:r>
              <a:rPr lang="es-ES" dirty="0" err="1" smtClean="0">
                <a:solidFill>
                  <a:srgbClr val="1F497D"/>
                </a:solidFill>
                <a:latin typeface="Arial Narrow"/>
                <a:cs typeface="Arial Narrow"/>
              </a:rPr>
              <a:t>proteção</a:t>
            </a:r>
            <a:r>
              <a:rPr lang="es-ES" dirty="0" smtClean="0">
                <a:solidFill>
                  <a:srgbClr val="1F497D"/>
                </a:solidFill>
                <a:latin typeface="Arial Narrow"/>
                <a:cs typeface="Arial Narrow"/>
              </a:rPr>
              <a:t> </a:t>
            </a:r>
            <a:r>
              <a:rPr lang="es-ES" dirty="0" smtClean="0">
                <a:solidFill>
                  <a:srgbClr val="1F497D"/>
                </a:solidFill>
                <a:latin typeface="Arial Narrow"/>
                <a:cs typeface="Arial Narrow"/>
              </a:rPr>
              <a:t>proporcionada </a:t>
            </a:r>
            <a:r>
              <a:rPr lang="es-ES" dirty="0" smtClean="0">
                <a:solidFill>
                  <a:srgbClr val="1F497D"/>
                </a:solidFill>
                <a:latin typeface="Arial Narrow"/>
                <a:cs typeface="Arial Narrow"/>
              </a:rPr>
              <a:t>pelos </a:t>
            </a:r>
            <a:r>
              <a:rPr lang="es-ES" dirty="0" err="1" smtClean="0">
                <a:solidFill>
                  <a:srgbClr val="1F497D"/>
                </a:solidFill>
                <a:latin typeface="Arial Narrow"/>
                <a:cs typeface="Arial Narrow"/>
              </a:rPr>
              <a:t>ecossistemas</a:t>
            </a:r>
            <a:r>
              <a:rPr lang="es-ES" dirty="0" smtClean="0">
                <a:solidFill>
                  <a:srgbClr val="1F497D"/>
                </a:solidFill>
                <a:latin typeface="Arial Narrow"/>
                <a:cs typeface="Arial Narrow"/>
              </a:rPr>
              <a:t> </a:t>
            </a:r>
            <a:r>
              <a:rPr lang="es-ES" dirty="0" err="1" smtClean="0">
                <a:solidFill>
                  <a:srgbClr val="1F497D"/>
                </a:solidFill>
                <a:latin typeface="Arial Narrow"/>
                <a:cs typeface="Arial Narrow"/>
              </a:rPr>
              <a:t>naturais</a:t>
            </a:r>
            <a:endParaRPr lang="es-ES" i="1" dirty="0">
              <a:solidFill>
                <a:srgbClr val="1F497D"/>
              </a:solidFill>
              <a:latin typeface="Arial Narrow"/>
              <a:cs typeface="Arial Narrow"/>
            </a:endParaRPr>
          </a:p>
          <a:p>
            <a:pPr marL="0" indent="0" algn="ctr">
              <a:buNone/>
            </a:pPr>
            <a:endParaRPr lang="es-ES" dirty="0">
              <a:latin typeface="Abadi MT Condensed Light"/>
              <a:ea typeface="ＭＳ Ｐゴシック" pitchFamily="34" charset="-128"/>
              <a:cs typeface="Abadi MT Condensed Light"/>
            </a:endParaRPr>
          </a:p>
          <a:p>
            <a:pPr marL="0" indent="0" algn="ctr">
              <a:buClr>
                <a:schemeClr val="accent6"/>
              </a:buClr>
              <a:buNone/>
            </a:pPr>
            <a:r>
              <a:rPr lang="es-CR" i="1" dirty="0">
                <a:latin typeface="Arial Narrow"/>
                <a:cs typeface="Arial Narrow"/>
              </a:rPr>
              <a:t>Identificar, proteger </a:t>
            </a:r>
            <a:r>
              <a:rPr lang="es-CR" i="1" dirty="0">
                <a:latin typeface="Arial Narrow"/>
                <a:cs typeface="Arial Narrow"/>
              </a:rPr>
              <a:t>e</a:t>
            </a:r>
            <a:r>
              <a:rPr lang="es-CR" i="1" dirty="0" smtClean="0">
                <a:latin typeface="Arial Narrow"/>
                <a:cs typeface="Arial Narrow"/>
              </a:rPr>
              <a:t> </a:t>
            </a:r>
            <a:r>
              <a:rPr lang="es-CR" i="1" dirty="0" err="1" smtClean="0">
                <a:latin typeface="Arial Narrow"/>
                <a:cs typeface="Arial Narrow"/>
              </a:rPr>
              <a:t>monitorar</a:t>
            </a:r>
            <a:r>
              <a:rPr lang="es-CR" i="1" dirty="0" smtClean="0">
                <a:latin typeface="Arial Narrow"/>
                <a:cs typeface="Arial Narrow"/>
              </a:rPr>
              <a:t> </a:t>
            </a:r>
            <a:r>
              <a:rPr lang="es-CR" i="1" dirty="0" err="1" smtClean="0">
                <a:latin typeface="Arial Narrow"/>
                <a:cs typeface="Arial Narrow"/>
              </a:rPr>
              <a:t>aqueles</a:t>
            </a:r>
            <a:r>
              <a:rPr lang="es-CR" i="1" dirty="0" smtClean="0">
                <a:latin typeface="Arial Narrow"/>
                <a:cs typeface="Arial Narrow"/>
              </a:rPr>
              <a:t> </a:t>
            </a:r>
            <a:r>
              <a:rPr lang="es-CR" i="1" dirty="0" err="1" smtClean="0">
                <a:latin typeface="Arial Narrow"/>
                <a:cs typeface="Arial Narrow"/>
              </a:rPr>
              <a:t>serviços</a:t>
            </a:r>
            <a:r>
              <a:rPr lang="es-CR" i="1" dirty="0" smtClean="0">
                <a:latin typeface="Arial Narrow"/>
                <a:cs typeface="Arial Narrow"/>
              </a:rPr>
              <a:t> </a:t>
            </a:r>
            <a:r>
              <a:rPr lang="es-CR" i="1" dirty="0" err="1" smtClean="0">
                <a:latin typeface="Arial Narrow"/>
                <a:cs typeface="Arial Narrow"/>
              </a:rPr>
              <a:t>ecossistêmicos</a:t>
            </a:r>
            <a:r>
              <a:rPr lang="es-CR" i="1" dirty="0" smtClean="0">
                <a:latin typeface="Arial Narrow"/>
                <a:cs typeface="Arial Narrow"/>
              </a:rPr>
              <a:t> </a:t>
            </a:r>
            <a:r>
              <a:rPr lang="es-CR" i="1" dirty="0">
                <a:latin typeface="Arial Narrow"/>
                <a:cs typeface="Arial Narrow"/>
              </a:rPr>
              <a:t>críticos que </a:t>
            </a:r>
            <a:r>
              <a:rPr lang="es-CR" i="1" dirty="0" err="1" smtClean="0">
                <a:latin typeface="Arial Narrow"/>
                <a:cs typeface="Arial Narrow"/>
              </a:rPr>
              <a:t>contribuem</a:t>
            </a:r>
            <a:r>
              <a:rPr lang="es-CR" i="1" dirty="0" smtClean="0">
                <a:latin typeface="Arial Narrow"/>
                <a:cs typeface="Arial Narrow"/>
              </a:rPr>
              <a:t> </a:t>
            </a:r>
            <a:r>
              <a:rPr lang="es-CR" i="1" dirty="0">
                <a:latin typeface="Arial Narrow"/>
                <a:cs typeface="Arial Narrow"/>
              </a:rPr>
              <a:t>a </a:t>
            </a:r>
            <a:r>
              <a:rPr lang="es-CR" i="1" dirty="0" err="1" smtClean="0">
                <a:latin typeface="Arial Narrow"/>
                <a:cs typeface="Arial Narrow"/>
              </a:rPr>
              <a:t>melhorar</a:t>
            </a:r>
            <a:r>
              <a:rPr lang="es-CR" i="1" dirty="0" smtClean="0">
                <a:latin typeface="Arial Narrow"/>
                <a:cs typeface="Arial Narrow"/>
              </a:rPr>
              <a:t> a </a:t>
            </a:r>
            <a:r>
              <a:rPr lang="es-CR" i="1" dirty="0" err="1" smtClean="0">
                <a:latin typeface="Arial Narrow"/>
                <a:cs typeface="Arial Narrow"/>
              </a:rPr>
              <a:t>resiliência</a:t>
            </a:r>
            <a:r>
              <a:rPr lang="es-CR" i="1" dirty="0" smtClean="0">
                <a:latin typeface="Arial Narrow"/>
                <a:cs typeface="Arial Narrow"/>
              </a:rPr>
              <a:t> frente a </a:t>
            </a:r>
            <a:r>
              <a:rPr lang="es-CR" i="1" dirty="0">
                <a:latin typeface="Arial Narrow"/>
                <a:cs typeface="Arial Narrow"/>
              </a:rPr>
              <a:t>desastres.</a:t>
            </a:r>
            <a:endParaRPr lang="es-ES" i="1" dirty="0">
              <a:latin typeface="Arial Narrow"/>
              <a:cs typeface="Arial Narrow"/>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29"/>
          <p:cNvPicPr>
            <a:picLocks noChangeAspect="1" noChangeArrowheads="1"/>
          </p:cNvPicPr>
          <p:nvPr/>
        </p:nvPicPr>
        <p:blipFill>
          <a:blip r:embed="rId3"/>
          <a:srcRect/>
          <a:stretch>
            <a:fillRect/>
          </a:stretch>
        </p:blipFill>
        <p:spPr bwMode="auto">
          <a:xfrm>
            <a:off x="4263360" y="5001481"/>
            <a:ext cx="828000" cy="8148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010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5318"/>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a:solidFill>
                  <a:srgbClr val="1F497D"/>
                </a:solidFill>
                <a:latin typeface="Arial Narrow"/>
                <a:cs typeface="Arial Narrow"/>
              </a:rPr>
              <a:t>5</a:t>
            </a:r>
          </a:p>
        </p:txBody>
      </p:sp>
      <p:sp>
        <p:nvSpPr>
          <p:cNvPr id="3" name="Marcador de contenido 2"/>
          <p:cNvSpPr>
            <a:spLocks noGrp="1"/>
          </p:cNvSpPr>
          <p:nvPr>
            <p:ph idx="1"/>
          </p:nvPr>
        </p:nvSpPr>
        <p:spPr>
          <a:xfrm>
            <a:off x="457200" y="882947"/>
            <a:ext cx="8229600" cy="5975053"/>
          </a:xfrm>
        </p:spPr>
        <p:txBody>
          <a:bodyPr>
            <a:normAutofit/>
          </a:bodyPr>
          <a:lstStyle/>
          <a:p>
            <a:pPr marL="0" indent="0" algn="ctr">
              <a:buNone/>
            </a:pPr>
            <a:r>
              <a:rPr lang="es-ES" sz="3400" b="1" dirty="0" smtClean="0">
                <a:solidFill>
                  <a:srgbClr val="1F497D"/>
                </a:solidFill>
                <a:latin typeface="Arial Narrow"/>
                <a:ea typeface="ＭＳ Ｐゴシック" pitchFamily="34" charset="-128"/>
                <a:cs typeface="Arial Narrow"/>
              </a:rPr>
              <a:t>Plano </a:t>
            </a:r>
            <a:r>
              <a:rPr lang="es-ES" sz="3400" b="1" dirty="0">
                <a:solidFill>
                  <a:srgbClr val="1F497D"/>
                </a:solidFill>
                <a:latin typeface="Arial Narrow"/>
                <a:ea typeface="ＭＳ Ｐゴシック" pitchFamily="34" charset="-128"/>
                <a:cs typeface="Arial Narrow"/>
              </a:rPr>
              <a:t>de </a:t>
            </a:r>
            <a:r>
              <a:rPr lang="es-ES" sz="3400" b="1" dirty="0" err="1" smtClean="0">
                <a:solidFill>
                  <a:srgbClr val="1F497D"/>
                </a:solidFill>
                <a:latin typeface="Arial Narrow"/>
                <a:ea typeface="ＭＳ Ｐゴシック" pitchFamily="34" charset="-128"/>
                <a:cs typeface="Arial Narrow"/>
              </a:rPr>
              <a:t>Mitigação</a:t>
            </a:r>
            <a:r>
              <a:rPr lang="es-ES" sz="3400" b="1" dirty="0" smtClean="0">
                <a:solidFill>
                  <a:srgbClr val="1F497D"/>
                </a:solidFill>
                <a:latin typeface="Arial Narrow"/>
                <a:ea typeface="ＭＳ Ｐゴシック" pitchFamily="34" charset="-128"/>
                <a:cs typeface="Arial Narrow"/>
              </a:rPr>
              <a:t> </a:t>
            </a:r>
            <a:r>
              <a:rPr lang="es-ES" sz="3400" b="1" dirty="0">
                <a:solidFill>
                  <a:srgbClr val="1F497D"/>
                </a:solidFill>
                <a:latin typeface="Arial Narrow"/>
                <a:ea typeface="ＭＳ Ｐゴシック" pitchFamily="34" charset="-128"/>
                <a:cs typeface="Arial Narrow"/>
              </a:rPr>
              <a:t>de </a:t>
            </a:r>
            <a:r>
              <a:rPr lang="es-ES" sz="3400" b="1" dirty="0" err="1" smtClean="0">
                <a:solidFill>
                  <a:srgbClr val="1F497D"/>
                </a:solidFill>
                <a:latin typeface="Arial Narrow"/>
                <a:ea typeface="ＭＳ Ｐゴシック" pitchFamily="34" charset="-128"/>
                <a:cs typeface="Arial Narrow"/>
              </a:rPr>
              <a:t>inundações</a:t>
            </a:r>
            <a:r>
              <a:rPr lang="es-ES" sz="3400" b="1" dirty="0" smtClean="0">
                <a:solidFill>
                  <a:srgbClr val="1F497D"/>
                </a:solidFill>
                <a:latin typeface="Arial Narrow"/>
                <a:ea typeface="ＭＳ Ｐゴシック" pitchFamily="34" charset="-128"/>
                <a:cs typeface="Arial Narrow"/>
              </a:rPr>
              <a:t>  </a:t>
            </a:r>
            <a:r>
              <a:rPr lang="es-ES" sz="3400" b="1" dirty="0" err="1" smtClean="0">
                <a:solidFill>
                  <a:srgbClr val="1F497D"/>
                </a:solidFill>
                <a:latin typeface="Arial Narrow"/>
                <a:ea typeface="ＭＳ Ｐゴシック" pitchFamily="34" charset="-128"/>
                <a:cs typeface="Arial Narrow"/>
              </a:rPr>
              <a:t>na</a:t>
            </a:r>
            <a:r>
              <a:rPr lang="es-ES" sz="3400" b="1" dirty="0" smtClean="0">
                <a:solidFill>
                  <a:srgbClr val="1F497D"/>
                </a:solidFill>
                <a:latin typeface="Arial Narrow"/>
                <a:ea typeface="ＭＳ Ｐゴシック" pitchFamily="34" charset="-128"/>
                <a:cs typeface="Arial Narrow"/>
              </a:rPr>
              <a:t> </a:t>
            </a:r>
            <a:r>
              <a:rPr lang="es-ES" sz="3400" b="1" dirty="0" err="1" smtClean="0">
                <a:solidFill>
                  <a:srgbClr val="1F497D"/>
                </a:solidFill>
                <a:latin typeface="Arial Narrow"/>
                <a:ea typeface="ＭＳ Ｐゴシック" pitchFamily="34" charset="-128"/>
                <a:cs typeface="Arial Narrow"/>
              </a:rPr>
              <a:t>bacia</a:t>
            </a:r>
            <a:r>
              <a:rPr lang="es-ES" sz="3400" b="1" dirty="0" smtClean="0">
                <a:solidFill>
                  <a:srgbClr val="1F497D"/>
                </a:solidFill>
                <a:latin typeface="Arial Narrow"/>
                <a:ea typeface="ＭＳ Ｐゴシック" pitchFamily="34" charset="-128"/>
                <a:cs typeface="Arial Narrow"/>
              </a:rPr>
              <a:t> do rio </a:t>
            </a:r>
            <a:r>
              <a:rPr lang="es-ES" sz="3400" b="1" dirty="0">
                <a:solidFill>
                  <a:srgbClr val="1F497D"/>
                </a:solidFill>
                <a:latin typeface="Arial Narrow"/>
                <a:ea typeface="ＭＳ Ｐゴシック" pitchFamily="34" charset="-128"/>
                <a:cs typeface="Arial Narrow"/>
              </a:rPr>
              <a:t>Luján </a:t>
            </a:r>
            <a:r>
              <a:rPr lang="es-ES" sz="3400" b="1" dirty="0" err="1" smtClean="0">
                <a:solidFill>
                  <a:srgbClr val="1F497D"/>
                </a:solidFill>
                <a:latin typeface="Arial Narrow"/>
                <a:ea typeface="ＭＳ Ｐゴシック" pitchFamily="34" charset="-128"/>
                <a:cs typeface="Arial Narrow"/>
              </a:rPr>
              <a:t>em</a:t>
            </a:r>
            <a:r>
              <a:rPr lang="es-ES" sz="3400" b="1" dirty="0" smtClean="0">
                <a:solidFill>
                  <a:srgbClr val="1F497D"/>
                </a:solidFill>
                <a:latin typeface="Arial Narrow"/>
                <a:ea typeface="ＭＳ Ｐゴシック" pitchFamily="34" charset="-128"/>
                <a:cs typeface="Arial Narrow"/>
              </a:rPr>
              <a:t> </a:t>
            </a:r>
            <a:r>
              <a:rPr lang="es-ES" sz="3400" b="1" dirty="0">
                <a:solidFill>
                  <a:srgbClr val="1F497D"/>
                </a:solidFill>
                <a:latin typeface="Arial Narrow"/>
                <a:ea typeface="ＭＳ Ｐゴシック" pitchFamily="34" charset="-128"/>
                <a:cs typeface="Arial Narrow"/>
              </a:rPr>
              <a:t>Pilar, Argentina</a:t>
            </a:r>
          </a:p>
          <a:p>
            <a:pPr algn="just">
              <a:buClr>
                <a:schemeClr val="accent5"/>
              </a:buClr>
              <a:buFont typeface="Courier New"/>
              <a:buChar char="o"/>
            </a:pPr>
            <a:endParaRPr lang="es-ES" sz="3000" b="1" dirty="0" smtClean="0">
              <a:latin typeface="Abadi MT Condensed Light"/>
              <a:cs typeface="Abadi MT Condensed Light"/>
            </a:endParaRPr>
          </a:p>
          <a:p>
            <a:pPr algn="just">
              <a:buClr>
                <a:schemeClr val="accent5"/>
              </a:buClr>
              <a:buFont typeface="Courier New"/>
              <a:buChar char="o"/>
            </a:pPr>
            <a:endParaRPr lang="es-ES" sz="2400" dirty="0">
              <a:latin typeface="Abadi MT Condensed Light"/>
              <a:cs typeface="Abadi MT Condensed Light"/>
            </a:endParaRPr>
          </a:p>
          <a:p>
            <a:pPr marL="0" indent="0" algn="just">
              <a:buClr>
                <a:schemeClr val="accent5"/>
              </a:buClr>
              <a:buNone/>
            </a:pPr>
            <a:endParaRPr lang="es-ES" sz="2400" dirty="0">
              <a:latin typeface="Abadi MT Condensed Light"/>
              <a:cs typeface="Abadi MT Condensed Light"/>
            </a:endParaRPr>
          </a:p>
          <a:p>
            <a:pPr algn="just">
              <a:buClr>
                <a:schemeClr val="accent5"/>
              </a:buClr>
              <a:buFont typeface="Courier New"/>
              <a:buChar char="o"/>
            </a:pPr>
            <a:endParaRPr lang="es-ES" sz="2400" dirty="0" smtClean="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Imagen 3" descr="inundaciones-2288446w6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884" y="2272770"/>
            <a:ext cx="6654432" cy="3735069"/>
          </a:xfrm>
          <a:prstGeom prst="rect">
            <a:avLst/>
          </a:prstGeom>
        </p:spPr>
      </p:pic>
      <p:sp>
        <p:nvSpPr>
          <p:cNvPr id="5" name="CuadroTexto 4"/>
          <p:cNvSpPr txBox="1"/>
          <p:nvPr/>
        </p:nvSpPr>
        <p:spPr>
          <a:xfrm>
            <a:off x="5885819" y="6110216"/>
            <a:ext cx="2038497" cy="253916"/>
          </a:xfrm>
          <a:prstGeom prst="rect">
            <a:avLst/>
          </a:prstGeom>
          <a:noFill/>
        </p:spPr>
        <p:txBody>
          <a:bodyPr wrap="square" rtlCol="0">
            <a:spAutoFit/>
          </a:bodyPr>
          <a:lstStyle/>
          <a:p>
            <a:r>
              <a:rPr lang="es-ES" sz="1050" i="1" dirty="0" smtClean="0">
                <a:latin typeface="Arial Narrow"/>
                <a:cs typeface="Arial Narrow"/>
              </a:rPr>
              <a:t>Imagen: </a:t>
            </a:r>
            <a:r>
              <a:rPr lang="es-ES" sz="1050" i="1" dirty="0" smtClean="0"/>
              <a:t>Diego </a:t>
            </a:r>
            <a:r>
              <a:rPr lang="es-ES" sz="1050" i="1" dirty="0" err="1"/>
              <a:t>Spivacow</a:t>
            </a:r>
            <a:r>
              <a:rPr lang="es-ES" sz="1050" i="1" dirty="0"/>
              <a:t>/</a:t>
            </a:r>
            <a:r>
              <a:rPr lang="es-ES" sz="1050" i="1" dirty="0" smtClean="0"/>
              <a:t>AFV</a:t>
            </a:r>
            <a:endParaRPr lang="es-ES" sz="1050" dirty="0"/>
          </a:p>
        </p:txBody>
      </p:sp>
    </p:spTree>
    <p:extLst>
      <p:ext uri="{BB962C8B-B14F-4D97-AF65-F5344CB8AC3E}">
        <p14:creationId xmlns:p14="http://schemas.microsoft.com/office/powerpoint/2010/main" val="134769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02835"/>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6</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373054" cy="4525963"/>
          </a:xfrm>
        </p:spPr>
        <p:txBody>
          <a:bodyPr/>
          <a:lstStyle/>
          <a:p>
            <a:pPr marL="0" indent="0" algn="ctr">
              <a:buNone/>
            </a:pPr>
            <a:r>
              <a:rPr lang="es-ES" dirty="0" smtClean="0">
                <a:solidFill>
                  <a:srgbClr val="1F497D"/>
                </a:solidFill>
                <a:latin typeface="Arial Narrow"/>
                <a:ea typeface="ＭＳ Ｐゴシック" pitchFamily="34" charset="-128"/>
                <a:cs typeface="Arial Narrow"/>
              </a:rPr>
              <a:t>Fortalecer </a:t>
            </a:r>
            <a:r>
              <a:rPr lang="es-ES" dirty="0">
                <a:solidFill>
                  <a:srgbClr val="1F497D"/>
                </a:solidFill>
                <a:latin typeface="Arial Narrow"/>
                <a:ea typeface="ＭＳ Ｐゴシック" pitchFamily="34" charset="-128"/>
                <a:cs typeface="Arial Narrow"/>
              </a:rPr>
              <a:t>a</a:t>
            </a:r>
            <a:r>
              <a:rPr lang="es-ES" dirty="0" smtClean="0">
                <a:solidFill>
                  <a:srgbClr val="1F497D"/>
                </a:solidFill>
                <a:latin typeface="Arial Narrow"/>
                <a:ea typeface="ＭＳ Ｐゴシック" pitchFamily="34" charset="-128"/>
                <a:cs typeface="Arial Narrow"/>
              </a:rPr>
              <a:t> </a:t>
            </a:r>
            <a:r>
              <a:rPr lang="es-ES" dirty="0" err="1" smtClean="0">
                <a:solidFill>
                  <a:srgbClr val="1F497D"/>
                </a:solidFill>
                <a:latin typeface="Arial Narrow"/>
                <a:ea typeface="ＭＳ Ｐゴシック" pitchFamily="34" charset="-128"/>
                <a:cs typeface="Arial Narrow"/>
              </a:rPr>
              <a:t>capacidade</a:t>
            </a:r>
            <a:r>
              <a:rPr lang="es-ES" dirty="0" smtClean="0">
                <a:solidFill>
                  <a:srgbClr val="1F497D"/>
                </a:solidFill>
                <a:latin typeface="Arial Narrow"/>
                <a:ea typeface="ＭＳ Ｐゴシック" pitchFamily="34" charset="-128"/>
                <a:cs typeface="Arial Narrow"/>
              </a:rPr>
              <a:t> </a:t>
            </a:r>
            <a:r>
              <a:rPr lang="es-ES" dirty="0" smtClean="0">
                <a:solidFill>
                  <a:srgbClr val="1F497D"/>
                </a:solidFill>
                <a:latin typeface="Arial Narrow"/>
                <a:ea typeface="ＭＳ Ｐゴシック" pitchFamily="34" charset="-128"/>
                <a:cs typeface="Arial Narrow"/>
              </a:rPr>
              <a:t>institucional </a:t>
            </a:r>
          </a:p>
          <a:p>
            <a:pPr marL="0" indent="0" algn="ctr">
              <a:buNone/>
            </a:pPr>
            <a:r>
              <a:rPr lang="es-ES" dirty="0" smtClean="0">
                <a:solidFill>
                  <a:srgbClr val="1F497D"/>
                </a:solidFill>
                <a:latin typeface="Arial Narrow"/>
                <a:ea typeface="ＭＳ Ｐゴシック" pitchFamily="34" charset="-128"/>
                <a:cs typeface="Arial Narrow"/>
              </a:rPr>
              <a:t>para </a:t>
            </a:r>
            <a:r>
              <a:rPr lang="es-ES" dirty="0" err="1" smtClean="0">
                <a:solidFill>
                  <a:srgbClr val="1F497D"/>
                </a:solidFill>
                <a:latin typeface="Arial Narrow"/>
                <a:ea typeface="ＭＳ Ｐゴシック" pitchFamily="34" charset="-128"/>
                <a:cs typeface="Arial Narrow"/>
              </a:rPr>
              <a:t>melhorar</a:t>
            </a:r>
            <a:r>
              <a:rPr lang="es-ES" dirty="0" smtClean="0">
                <a:solidFill>
                  <a:srgbClr val="1F497D"/>
                </a:solidFill>
                <a:latin typeface="Arial Narrow"/>
                <a:ea typeface="ＭＳ Ｐゴシック" pitchFamily="34" charset="-128"/>
                <a:cs typeface="Arial Narrow"/>
              </a:rPr>
              <a:t> a </a:t>
            </a:r>
            <a:r>
              <a:rPr lang="es-ES" dirty="0" err="1" smtClean="0">
                <a:solidFill>
                  <a:srgbClr val="1F497D"/>
                </a:solidFill>
                <a:latin typeface="Arial Narrow"/>
                <a:ea typeface="ＭＳ Ｐゴシック" pitchFamily="34" charset="-128"/>
                <a:cs typeface="Arial Narrow"/>
              </a:rPr>
              <a:t>resiliência</a:t>
            </a:r>
            <a:endParaRPr lang="es-ES" dirty="0" smtClean="0">
              <a:solidFill>
                <a:srgbClr val="1F497D"/>
              </a:solidFill>
              <a:latin typeface="Arial Narrow"/>
              <a:ea typeface="ＭＳ Ｐゴシック" pitchFamily="34" charset="-128"/>
              <a:cs typeface="Arial Narrow"/>
            </a:endParaRPr>
          </a:p>
          <a:p>
            <a:pPr marL="0" indent="0" algn="ctr">
              <a:buNone/>
            </a:pPr>
            <a:endParaRPr lang="es-ES" dirty="0">
              <a:solidFill>
                <a:srgbClr val="34A5A3"/>
              </a:solidFill>
              <a:latin typeface="Abadi MT Condensed Light"/>
              <a:ea typeface="ＭＳ Ｐゴシック" pitchFamily="34" charset="-128"/>
              <a:cs typeface="Abadi MT Condensed Light"/>
            </a:endParaRPr>
          </a:p>
          <a:p>
            <a:pPr marL="0" indent="0" algn="ctr">
              <a:buNone/>
            </a:pPr>
            <a:r>
              <a:rPr lang="es-CR" i="1" dirty="0" err="1" smtClean="0">
                <a:latin typeface="Arial Narrow"/>
                <a:cs typeface="Arial Narrow"/>
              </a:rPr>
              <a:t>Assegurar</a:t>
            </a:r>
            <a:r>
              <a:rPr lang="es-CR" i="1" dirty="0" smtClean="0">
                <a:latin typeface="Arial Narrow"/>
                <a:cs typeface="Arial Narrow"/>
              </a:rPr>
              <a:t> </a:t>
            </a:r>
            <a:r>
              <a:rPr lang="es-CR" i="1" dirty="0">
                <a:latin typeface="Arial Narrow"/>
                <a:cs typeface="Arial Narrow"/>
              </a:rPr>
              <a:t>que </a:t>
            </a:r>
            <a:r>
              <a:rPr lang="es-CR" i="1" dirty="0" smtClean="0">
                <a:latin typeface="Arial Narrow"/>
                <a:cs typeface="Arial Narrow"/>
              </a:rPr>
              <a:t>todas as </a:t>
            </a:r>
            <a:r>
              <a:rPr lang="es-CR" i="1" dirty="0" err="1" smtClean="0">
                <a:latin typeface="Arial Narrow"/>
                <a:cs typeface="Arial Narrow"/>
              </a:rPr>
              <a:t>instituições</a:t>
            </a:r>
            <a:r>
              <a:rPr lang="es-CR" i="1" dirty="0" smtClean="0">
                <a:latin typeface="Arial Narrow"/>
                <a:cs typeface="Arial Narrow"/>
              </a:rPr>
              <a:t> </a:t>
            </a:r>
            <a:r>
              <a:rPr lang="es-CR" i="1" dirty="0">
                <a:latin typeface="Arial Narrow"/>
                <a:cs typeface="Arial Narrow"/>
              </a:rPr>
              <a:t>relevantes para </a:t>
            </a:r>
            <a:r>
              <a:rPr lang="es-CR" i="1" dirty="0" smtClean="0">
                <a:latin typeface="Arial Narrow"/>
                <a:cs typeface="Arial Narrow"/>
              </a:rPr>
              <a:t>a </a:t>
            </a:r>
            <a:r>
              <a:rPr lang="es-CR" i="1" dirty="0" err="1" smtClean="0">
                <a:latin typeface="Arial Narrow"/>
                <a:cs typeface="Arial Narrow"/>
              </a:rPr>
              <a:t>resiliência</a:t>
            </a:r>
            <a:r>
              <a:rPr lang="es-CR" i="1" dirty="0" smtClean="0">
                <a:latin typeface="Arial Narrow"/>
                <a:cs typeface="Arial Narrow"/>
              </a:rPr>
              <a:t> da </a:t>
            </a:r>
            <a:r>
              <a:rPr lang="es-CR" i="1" dirty="0" err="1" smtClean="0">
                <a:latin typeface="Arial Narrow"/>
                <a:cs typeface="Arial Narrow"/>
              </a:rPr>
              <a:t>cidade</a:t>
            </a:r>
            <a:r>
              <a:rPr lang="es-CR" i="1" dirty="0" smtClean="0">
                <a:latin typeface="Arial Narrow"/>
                <a:cs typeface="Arial Narrow"/>
              </a:rPr>
              <a:t> </a:t>
            </a:r>
            <a:r>
              <a:rPr lang="es-CR" i="1" dirty="0" err="1" smtClean="0">
                <a:latin typeface="Arial Narrow"/>
                <a:cs typeface="Arial Narrow"/>
              </a:rPr>
              <a:t>contem</a:t>
            </a:r>
            <a:r>
              <a:rPr lang="es-CR" i="1" dirty="0" smtClean="0">
                <a:latin typeface="Arial Narrow"/>
                <a:cs typeface="Arial Narrow"/>
              </a:rPr>
              <a:t> </a:t>
            </a:r>
            <a:r>
              <a:rPr lang="es-CR" i="1" dirty="0" err="1" smtClean="0">
                <a:latin typeface="Arial Narrow"/>
                <a:cs typeface="Arial Narrow"/>
              </a:rPr>
              <a:t>com</a:t>
            </a:r>
            <a:r>
              <a:rPr lang="es-CR" i="1" dirty="0" smtClean="0">
                <a:latin typeface="Arial Narrow"/>
                <a:cs typeface="Arial Narrow"/>
              </a:rPr>
              <a:t> as capacidades exigidas para </a:t>
            </a:r>
            <a:r>
              <a:rPr lang="es-CR" i="1" dirty="0" err="1" smtClean="0">
                <a:latin typeface="Arial Narrow"/>
                <a:cs typeface="Arial Narrow"/>
              </a:rPr>
              <a:t>desempenhar</a:t>
            </a:r>
            <a:r>
              <a:rPr lang="es-CR" i="1" dirty="0" smtClean="0">
                <a:latin typeface="Arial Narrow"/>
                <a:cs typeface="Arial Narrow"/>
              </a:rPr>
              <a:t> </a:t>
            </a:r>
            <a:r>
              <a:rPr lang="es-CR" i="1" dirty="0" err="1" smtClean="0">
                <a:latin typeface="Arial Narrow"/>
                <a:cs typeface="Arial Narrow"/>
              </a:rPr>
              <a:t>suas</a:t>
            </a:r>
            <a:r>
              <a:rPr lang="es-CR" i="1" dirty="0" smtClean="0">
                <a:latin typeface="Arial Narrow"/>
                <a:cs typeface="Arial Narrow"/>
              </a:rPr>
              <a:t> </a:t>
            </a:r>
            <a:r>
              <a:rPr lang="es-CR" i="1" dirty="0" err="1" smtClean="0">
                <a:latin typeface="Arial Narrow"/>
                <a:cs typeface="Arial Narrow"/>
              </a:rPr>
              <a:t>funções</a:t>
            </a:r>
            <a:r>
              <a:rPr lang="es-CR" i="1" dirty="0" smtClean="0">
                <a:latin typeface="Arial Narrow"/>
                <a:cs typeface="Arial Narrow"/>
              </a:rPr>
              <a:t>. </a:t>
            </a:r>
            <a:endParaRPr lang="es-ES" i="1" dirty="0">
              <a:latin typeface="Arial Narrow"/>
              <a:cs typeface="Arial Narrow"/>
            </a:endParaRPr>
          </a:p>
          <a:p>
            <a:pPr marL="0" indent="0" algn="ctr">
              <a:buNone/>
            </a:pPr>
            <a:endParaRPr lang="es-ES" dirty="0">
              <a:solidFill>
                <a:srgbClr val="34A5A3"/>
              </a:solidFill>
              <a:latin typeface="Abadi MT Condensed Light"/>
              <a:ea typeface="ＭＳ Ｐゴシック" pitchFamily="34" charset="-128"/>
              <a:cs typeface="Abadi MT Condensed Light"/>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30"/>
          <p:cNvPicPr>
            <a:picLocks noChangeAspect="1" noChangeArrowheads="1"/>
          </p:cNvPicPr>
          <p:nvPr/>
        </p:nvPicPr>
        <p:blipFill>
          <a:blip r:embed="rId3"/>
          <a:srcRect/>
          <a:stretch>
            <a:fillRect/>
          </a:stretch>
        </p:blipFill>
        <p:spPr bwMode="auto">
          <a:xfrm>
            <a:off x="4197744" y="4868274"/>
            <a:ext cx="828000" cy="828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038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5318"/>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a:solidFill>
                  <a:srgbClr val="1F497D"/>
                </a:solidFill>
                <a:latin typeface="Arial Narrow"/>
                <a:cs typeface="Arial Narrow"/>
              </a:rPr>
              <a:t>6</a:t>
            </a:r>
          </a:p>
        </p:txBody>
      </p:sp>
      <p:sp>
        <p:nvSpPr>
          <p:cNvPr id="3" name="Marcador de contenido 2"/>
          <p:cNvSpPr>
            <a:spLocks noGrp="1"/>
          </p:cNvSpPr>
          <p:nvPr>
            <p:ph idx="1"/>
          </p:nvPr>
        </p:nvSpPr>
        <p:spPr>
          <a:xfrm>
            <a:off x="457200" y="882947"/>
            <a:ext cx="8229600" cy="5975053"/>
          </a:xfrm>
        </p:spPr>
        <p:txBody>
          <a:bodyPr>
            <a:normAutofit/>
          </a:bodyPr>
          <a:lstStyle/>
          <a:p>
            <a:pPr marL="0" indent="0" algn="ctr">
              <a:buNone/>
            </a:pPr>
            <a:r>
              <a:rPr lang="es-ES" sz="3400" b="1" dirty="0" err="1" smtClean="0">
                <a:solidFill>
                  <a:srgbClr val="1F497D"/>
                </a:solidFill>
                <a:latin typeface="Arial Narrow"/>
                <a:ea typeface="ＭＳ Ｐゴシック" pitchFamily="34" charset="-128"/>
                <a:cs typeface="Arial Narrow"/>
              </a:rPr>
              <a:t>Planificação</a:t>
            </a:r>
            <a:r>
              <a:rPr lang="es-ES" sz="3400" b="1" dirty="0" smtClean="0">
                <a:solidFill>
                  <a:srgbClr val="1F497D"/>
                </a:solidFill>
                <a:latin typeface="Arial Narrow"/>
                <a:ea typeface="ＭＳ Ｐゴシック" pitchFamily="34" charset="-128"/>
                <a:cs typeface="Arial Narrow"/>
              </a:rPr>
              <a:t> </a:t>
            </a:r>
            <a:r>
              <a:rPr lang="es-ES" sz="3400" b="1" dirty="0">
                <a:solidFill>
                  <a:srgbClr val="1F497D"/>
                </a:solidFill>
                <a:latin typeface="Arial Narrow"/>
                <a:ea typeface="ＭＳ Ｐゴシック" pitchFamily="34" charset="-128"/>
                <a:cs typeface="Arial Narrow"/>
              </a:rPr>
              <a:t>Regional </a:t>
            </a:r>
            <a:r>
              <a:rPr lang="es-ES" sz="3400" b="1" dirty="0" smtClean="0">
                <a:solidFill>
                  <a:srgbClr val="1F497D"/>
                </a:solidFill>
                <a:latin typeface="Arial Narrow"/>
                <a:ea typeface="ＭＳ Ｐゴシック" pitchFamily="34" charset="-128"/>
                <a:cs typeface="Arial Narrow"/>
              </a:rPr>
              <a:t>do </a:t>
            </a:r>
            <a:endParaRPr lang="es-ES" sz="3400" b="1" dirty="0" smtClean="0">
              <a:solidFill>
                <a:srgbClr val="1F497D"/>
              </a:solidFill>
              <a:latin typeface="Arial Narrow"/>
              <a:ea typeface="ＭＳ Ｐゴシック" pitchFamily="34" charset="-128"/>
              <a:cs typeface="Arial Narrow"/>
            </a:endParaRPr>
          </a:p>
          <a:p>
            <a:pPr marL="0" indent="0" algn="ctr">
              <a:buNone/>
            </a:pPr>
            <a:r>
              <a:rPr lang="es-ES" sz="3400" b="1" dirty="0" smtClean="0">
                <a:solidFill>
                  <a:srgbClr val="1F497D"/>
                </a:solidFill>
                <a:latin typeface="Arial Narrow"/>
                <a:ea typeface="ＭＳ Ｐゴシック" pitchFamily="34" charset="-128"/>
                <a:cs typeface="Arial Narrow"/>
              </a:rPr>
              <a:t>Sistema </a:t>
            </a:r>
            <a:r>
              <a:rPr lang="es-ES" sz="3400" b="1" dirty="0">
                <a:solidFill>
                  <a:srgbClr val="1F497D"/>
                </a:solidFill>
                <a:latin typeface="Arial Narrow"/>
                <a:ea typeface="ＭＳ Ｐゴシック" pitchFamily="34" charset="-128"/>
                <a:cs typeface="Arial Narrow"/>
              </a:rPr>
              <a:t>Nacional de </a:t>
            </a:r>
            <a:r>
              <a:rPr lang="es-ES" sz="3400" b="1" dirty="0" err="1" smtClean="0">
                <a:solidFill>
                  <a:srgbClr val="1F497D"/>
                </a:solidFill>
                <a:latin typeface="Arial Narrow"/>
                <a:ea typeface="ＭＳ Ｐゴシック" pitchFamily="34" charset="-128"/>
                <a:cs typeface="Arial Narrow"/>
              </a:rPr>
              <a:t>Emergências</a:t>
            </a:r>
            <a:r>
              <a:rPr lang="es-ES" sz="3400" b="1" dirty="0" smtClean="0">
                <a:solidFill>
                  <a:srgbClr val="1F497D"/>
                </a:solidFill>
                <a:latin typeface="Arial Narrow"/>
                <a:ea typeface="ＭＳ Ｐゴシック" pitchFamily="34" charset="-128"/>
                <a:cs typeface="Arial Narrow"/>
              </a:rPr>
              <a:t> do </a:t>
            </a:r>
            <a:r>
              <a:rPr lang="es-ES" sz="3400" b="1" dirty="0" smtClean="0">
                <a:solidFill>
                  <a:srgbClr val="1F497D"/>
                </a:solidFill>
                <a:latin typeface="Arial Narrow"/>
                <a:ea typeface="ＭＳ Ｐゴシック" pitchFamily="34" charset="-128"/>
                <a:cs typeface="Arial Narrow"/>
              </a:rPr>
              <a:t>Uruguay</a:t>
            </a:r>
            <a:endParaRPr lang="es-ES" sz="3000" b="1" dirty="0" smtClean="0">
              <a:latin typeface="Abadi MT Condensed Light"/>
              <a:cs typeface="Abadi MT Condensed Light"/>
            </a:endParaRPr>
          </a:p>
          <a:p>
            <a:pPr algn="just">
              <a:buClr>
                <a:schemeClr val="accent5"/>
              </a:buClr>
              <a:buFont typeface="Courier New"/>
              <a:buChar char="o"/>
            </a:pPr>
            <a:endParaRPr lang="es-ES" sz="2400" dirty="0">
              <a:latin typeface="Abadi MT Condensed Light"/>
              <a:cs typeface="Abadi MT Condensed Light"/>
            </a:endParaRPr>
          </a:p>
          <a:p>
            <a:pPr marL="0" indent="0" algn="just">
              <a:buClr>
                <a:schemeClr val="accent5"/>
              </a:buClr>
              <a:buNone/>
            </a:pPr>
            <a:endParaRPr lang="es-ES" sz="2400" dirty="0">
              <a:latin typeface="Abadi MT Condensed Light"/>
              <a:cs typeface="Abadi MT Condensed Light"/>
            </a:endParaRPr>
          </a:p>
          <a:p>
            <a:pPr algn="just">
              <a:buClr>
                <a:schemeClr val="accent5"/>
              </a:buClr>
              <a:buFont typeface="Courier New"/>
              <a:buChar char="o"/>
            </a:pPr>
            <a:endParaRPr lang="es-ES" sz="2400" dirty="0" smtClean="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sp>
        <p:nvSpPr>
          <p:cNvPr id="5" name="CuadroTexto 4"/>
          <p:cNvSpPr txBox="1"/>
          <p:nvPr/>
        </p:nvSpPr>
        <p:spPr>
          <a:xfrm>
            <a:off x="6191103" y="6502146"/>
            <a:ext cx="2038497" cy="253916"/>
          </a:xfrm>
          <a:prstGeom prst="rect">
            <a:avLst/>
          </a:prstGeom>
          <a:noFill/>
        </p:spPr>
        <p:txBody>
          <a:bodyPr wrap="square" rtlCol="0">
            <a:spAutoFit/>
          </a:bodyPr>
          <a:lstStyle/>
          <a:p>
            <a:r>
              <a:rPr lang="es-ES" sz="1050" i="1" dirty="0" smtClean="0">
                <a:latin typeface="Arial Narrow"/>
                <a:cs typeface="Arial Narrow"/>
              </a:rPr>
              <a:t>Imagen: SINAE Uruguay</a:t>
            </a:r>
            <a:endParaRPr lang="es-ES" sz="1050" dirty="0"/>
          </a:p>
        </p:txBody>
      </p:sp>
      <p:pic>
        <p:nvPicPr>
          <p:cNvPr id="6" name="Imagen 5" descr="notaencuentro U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354" y="2164686"/>
            <a:ext cx="5808405" cy="4148860"/>
          </a:xfrm>
          <a:prstGeom prst="rect">
            <a:avLst/>
          </a:prstGeom>
        </p:spPr>
      </p:pic>
    </p:spTree>
    <p:extLst>
      <p:ext uri="{BB962C8B-B14F-4D97-AF65-F5344CB8AC3E}">
        <p14:creationId xmlns:p14="http://schemas.microsoft.com/office/powerpoint/2010/main" val="2035129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2599"/>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7</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pPr>
            <a:r>
              <a:rPr lang="es-ES" dirty="0" err="1" smtClean="0">
                <a:solidFill>
                  <a:srgbClr val="1F497D"/>
                </a:solidFill>
                <a:latin typeface="Arial Narrow"/>
                <a:ea typeface="ＭＳ Ｐゴシック" pitchFamily="34" charset="-128"/>
                <a:cs typeface="Arial Narrow"/>
              </a:rPr>
              <a:t>Compreender</a:t>
            </a:r>
            <a:r>
              <a:rPr lang="es-ES" dirty="0" smtClean="0">
                <a:solidFill>
                  <a:srgbClr val="1F497D"/>
                </a:solidFill>
                <a:latin typeface="Arial Narrow"/>
                <a:ea typeface="ＭＳ Ｐゴシック" pitchFamily="34" charset="-128"/>
                <a:cs typeface="Arial Narrow"/>
              </a:rPr>
              <a:t> e </a:t>
            </a:r>
            <a:r>
              <a:rPr lang="es-ES" dirty="0" smtClean="0">
                <a:solidFill>
                  <a:srgbClr val="1F497D"/>
                </a:solidFill>
                <a:latin typeface="Arial Narrow"/>
                <a:ea typeface="ＭＳ Ｐゴシック" pitchFamily="34" charset="-128"/>
                <a:cs typeface="Arial Narrow"/>
              </a:rPr>
              <a:t>fortalecer </a:t>
            </a:r>
            <a:r>
              <a:rPr lang="es-ES" dirty="0">
                <a:solidFill>
                  <a:srgbClr val="1F497D"/>
                </a:solidFill>
                <a:latin typeface="Arial Narrow"/>
                <a:ea typeface="ＭＳ Ｐゴシック" pitchFamily="34" charset="-128"/>
                <a:cs typeface="Arial Narrow"/>
              </a:rPr>
              <a:t>a</a:t>
            </a:r>
            <a:r>
              <a:rPr lang="es-ES" dirty="0" smtClean="0">
                <a:solidFill>
                  <a:srgbClr val="1F497D"/>
                </a:solidFill>
                <a:latin typeface="Arial Narrow"/>
                <a:ea typeface="ＭＳ Ｐゴシック" pitchFamily="34" charset="-128"/>
                <a:cs typeface="Arial Narrow"/>
              </a:rPr>
              <a:t> </a:t>
            </a:r>
            <a:r>
              <a:rPr lang="es-ES" dirty="0" err="1" smtClean="0">
                <a:solidFill>
                  <a:srgbClr val="1F497D"/>
                </a:solidFill>
                <a:latin typeface="Arial Narrow"/>
                <a:ea typeface="ＭＳ Ｐゴシック" pitchFamily="34" charset="-128"/>
                <a:cs typeface="Arial Narrow"/>
              </a:rPr>
              <a:t>capacidade</a:t>
            </a:r>
            <a:r>
              <a:rPr lang="es-ES" dirty="0" smtClean="0">
                <a:solidFill>
                  <a:srgbClr val="1F497D"/>
                </a:solidFill>
                <a:latin typeface="Arial Narrow"/>
                <a:ea typeface="ＭＳ Ｐゴシック" pitchFamily="34" charset="-128"/>
                <a:cs typeface="Arial Narrow"/>
              </a:rPr>
              <a:t> social </a:t>
            </a:r>
            <a:endParaRPr lang="es-ES" dirty="0" smtClean="0">
              <a:solidFill>
                <a:srgbClr val="1F497D"/>
              </a:solidFill>
              <a:latin typeface="Arial Narrow"/>
              <a:ea typeface="ＭＳ Ｐゴシック" pitchFamily="34" charset="-128"/>
              <a:cs typeface="Arial Narrow"/>
            </a:endParaRPr>
          </a:p>
          <a:p>
            <a:pPr marL="0" indent="0" algn="ctr">
              <a:buNone/>
            </a:pPr>
            <a:r>
              <a:rPr lang="es-ES" dirty="0" smtClean="0">
                <a:solidFill>
                  <a:srgbClr val="1F497D"/>
                </a:solidFill>
                <a:latin typeface="Arial Narrow"/>
                <a:ea typeface="ＭＳ Ｐゴシック" pitchFamily="34" charset="-128"/>
                <a:cs typeface="Arial Narrow"/>
              </a:rPr>
              <a:t>para </a:t>
            </a:r>
            <a:r>
              <a:rPr lang="es-ES" dirty="0" err="1" smtClean="0">
                <a:solidFill>
                  <a:srgbClr val="1F497D"/>
                </a:solidFill>
                <a:latin typeface="Arial Narrow"/>
                <a:ea typeface="ＭＳ Ｐゴシック" pitchFamily="34" charset="-128"/>
                <a:cs typeface="Arial Narrow"/>
              </a:rPr>
              <a:t>melhorar</a:t>
            </a:r>
            <a:r>
              <a:rPr lang="es-ES" dirty="0" smtClean="0">
                <a:solidFill>
                  <a:srgbClr val="1F497D"/>
                </a:solidFill>
                <a:latin typeface="Arial Narrow"/>
                <a:ea typeface="ＭＳ Ｐゴシック" pitchFamily="34" charset="-128"/>
                <a:cs typeface="Arial Narrow"/>
              </a:rPr>
              <a:t> a </a:t>
            </a:r>
            <a:r>
              <a:rPr lang="es-ES" dirty="0" err="1" smtClean="0">
                <a:solidFill>
                  <a:srgbClr val="1F497D"/>
                </a:solidFill>
                <a:latin typeface="Arial Narrow"/>
                <a:ea typeface="ＭＳ Ｐゴシック" pitchFamily="34" charset="-128"/>
                <a:cs typeface="Arial Narrow"/>
              </a:rPr>
              <a:t>resiliência</a:t>
            </a:r>
            <a:endParaRPr lang="es-ES" dirty="0" smtClean="0">
              <a:solidFill>
                <a:srgbClr val="1F497D"/>
              </a:solidFill>
              <a:latin typeface="Arial Narrow"/>
              <a:ea typeface="ＭＳ Ｐゴシック" pitchFamily="34" charset="-128"/>
              <a:cs typeface="Arial Narrow"/>
            </a:endParaRPr>
          </a:p>
          <a:p>
            <a:pPr marL="0" indent="0">
              <a:buClr>
                <a:schemeClr val="accent6"/>
              </a:buClr>
              <a:buNone/>
            </a:pPr>
            <a:endParaRPr lang="es-ES_tradnl" dirty="0" smtClean="0">
              <a:latin typeface="Arial Narrow"/>
              <a:cs typeface="Arial Narrow"/>
            </a:endParaRPr>
          </a:p>
          <a:p>
            <a:pPr marL="0" indent="0" algn="ctr">
              <a:buNone/>
            </a:pPr>
            <a:r>
              <a:rPr lang="es-CR" i="1" dirty="0">
                <a:latin typeface="Arial Narrow"/>
                <a:cs typeface="Arial Narrow"/>
              </a:rPr>
              <a:t>Fortalecer </a:t>
            </a:r>
            <a:r>
              <a:rPr lang="es-CR" i="1" dirty="0" smtClean="0">
                <a:latin typeface="Arial Narrow"/>
                <a:cs typeface="Arial Narrow"/>
              </a:rPr>
              <a:t>a </a:t>
            </a:r>
            <a:r>
              <a:rPr lang="es-CR" i="1" dirty="0">
                <a:latin typeface="Arial Narrow"/>
                <a:cs typeface="Arial Narrow"/>
              </a:rPr>
              <a:t>“</a:t>
            </a:r>
            <a:r>
              <a:rPr lang="es-CR" i="1" dirty="0" err="1" smtClean="0">
                <a:latin typeface="Arial Narrow"/>
                <a:cs typeface="Arial Narrow"/>
              </a:rPr>
              <a:t>conexão</a:t>
            </a:r>
            <a:r>
              <a:rPr lang="es-CR" i="1" dirty="0" smtClean="0">
                <a:latin typeface="Arial Narrow"/>
                <a:cs typeface="Arial Narrow"/>
              </a:rPr>
              <a:t>" </a:t>
            </a:r>
            <a:r>
              <a:rPr lang="es-CR" i="1" dirty="0">
                <a:latin typeface="Arial Narrow"/>
                <a:cs typeface="Arial Narrow"/>
              </a:rPr>
              <a:t>social </a:t>
            </a:r>
            <a:r>
              <a:rPr lang="es-CR" i="1" dirty="0" smtClean="0">
                <a:latin typeface="Arial Narrow"/>
                <a:cs typeface="Arial Narrow"/>
              </a:rPr>
              <a:t>e </a:t>
            </a:r>
            <a:r>
              <a:rPr lang="es-CR" i="1" dirty="0" err="1" smtClean="0">
                <a:latin typeface="Arial Narrow"/>
                <a:cs typeface="Arial Narrow"/>
              </a:rPr>
              <a:t>uma</a:t>
            </a:r>
            <a:r>
              <a:rPr lang="es-CR" i="1" dirty="0" smtClean="0">
                <a:latin typeface="Arial Narrow"/>
                <a:cs typeface="Arial Narrow"/>
              </a:rPr>
              <a:t> cultura </a:t>
            </a:r>
            <a:r>
              <a:rPr lang="es-CR" i="1" dirty="0">
                <a:latin typeface="Arial Narrow"/>
                <a:cs typeface="Arial Narrow"/>
              </a:rPr>
              <a:t>de </a:t>
            </a:r>
            <a:r>
              <a:rPr lang="es-CR" i="1" dirty="0" err="1" smtClean="0">
                <a:latin typeface="Arial Narrow"/>
                <a:cs typeface="Arial Narrow"/>
              </a:rPr>
              <a:t>ajuda</a:t>
            </a:r>
            <a:r>
              <a:rPr lang="es-CR" i="1" dirty="0" smtClean="0">
                <a:latin typeface="Arial Narrow"/>
                <a:cs typeface="Arial Narrow"/>
              </a:rPr>
              <a:t> </a:t>
            </a:r>
            <a:r>
              <a:rPr lang="es-CR" i="1" dirty="0" err="1" smtClean="0">
                <a:latin typeface="Arial Narrow"/>
                <a:cs typeface="Arial Narrow"/>
              </a:rPr>
              <a:t>mútua</a:t>
            </a:r>
            <a:r>
              <a:rPr lang="es-CR" i="1" dirty="0" smtClean="0">
                <a:latin typeface="Arial Narrow"/>
                <a:cs typeface="Arial Narrow"/>
              </a:rPr>
              <a:t> </a:t>
            </a:r>
            <a:r>
              <a:rPr lang="es-CR" i="1" dirty="0">
                <a:latin typeface="Arial Narrow"/>
                <a:cs typeface="Arial Narrow"/>
              </a:rPr>
              <a:t>que </a:t>
            </a:r>
            <a:r>
              <a:rPr lang="es-CR" i="1" dirty="0" smtClean="0">
                <a:latin typeface="Arial Narrow"/>
                <a:cs typeface="Arial Narrow"/>
              </a:rPr>
              <a:t>influencie </a:t>
            </a:r>
            <a:r>
              <a:rPr lang="es-CR" i="1" dirty="0">
                <a:latin typeface="Arial Narrow"/>
                <a:cs typeface="Arial Narrow"/>
              </a:rPr>
              <a:t>de </a:t>
            </a:r>
            <a:r>
              <a:rPr lang="es-CR" i="1" dirty="0" err="1" smtClean="0">
                <a:latin typeface="Arial Narrow"/>
                <a:cs typeface="Arial Narrow"/>
              </a:rPr>
              <a:t>maneira</a:t>
            </a:r>
            <a:r>
              <a:rPr lang="es-CR" i="1" dirty="0" smtClean="0">
                <a:latin typeface="Arial Narrow"/>
                <a:cs typeface="Arial Narrow"/>
              </a:rPr>
              <a:t> </a:t>
            </a:r>
            <a:r>
              <a:rPr lang="es-CR" i="1" dirty="0">
                <a:latin typeface="Arial Narrow"/>
                <a:cs typeface="Arial Narrow"/>
              </a:rPr>
              <a:t>significativa </a:t>
            </a:r>
            <a:r>
              <a:rPr lang="es-CR" i="1" dirty="0" smtClean="0">
                <a:latin typeface="Arial Narrow"/>
                <a:cs typeface="Arial Narrow"/>
              </a:rPr>
              <a:t>no impacto de desastres, </a:t>
            </a:r>
            <a:r>
              <a:rPr lang="es-CR" i="1" dirty="0" err="1" smtClean="0">
                <a:latin typeface="Arial Narrow"/>
                <a:cs typeface="Arial Narrow"/>
              </a:rPr>
              <a:t>seja</a:t>
            </a:r>
            <a:r>
              <a:rPr lang="es-CR" i="1" dirty="0" smtClean="0">
                <a:latin typeface="Arial Narrow"/>
                <a:cs typeface="Arial Narrow"/>
              </a:rPr>
              <a:t> </a:t>
            </a:r>
            <a:r>
              <a:rPr lang="es-CR" i="1" dirty="0" err="1" smtClean="0">
                <a:latin typeface="Arial Narrow"/>
                <a:cs typeface="Arial Narrow"/>
              </a:rPr>
              <a:t>qual</a:t>
            </a:r>
            <a:r>
              <a:rPr lang="es-CR" i="1" dirty="0" smtClean="0">
                <a:latin typeface="Arial Narrow"/>
                <a:cs typeface="Arial Narrow"/>
              </a:rPr>
              <a:t> </a:t>
            </a:r>
            <a:r>
              <a:rPr lang="es-CR" i="1" dirty="0" err="1" smtClean="0">
                <a:latin typeface="Arial Narrow"/>
                <a:cs typeface="Arial Narrow"/>
              </a:rPr>
              <a:t>for</a:t>
            </a:r>
            <a:r>
              <a:rPr lang="es-CR" i="1" dirty="0" smtClean="0">
                <a:latin typeface="Arial Narrow"/>
                <a:cs typeface="Arial Narrow"/>
              </a:rPr>
              <a:t> </a:t>
            </a:r>
            <a:r>
              <a:rPr lang="es-CR" i="1" dirty="0" err="1" smtClean="0">
                <a:latin typeface="Arial Narrow"/>
                <a:cs typeface="Arial Narrow"/>
              </a:rPr>
              <a:t>sua</a:t>
            </a:r>
            <a:r>
              <a:rPr lang="es-CR" i="1" dirty="0" smtClean="0">
                <a:latin typeface="Arial Narrow"/>
                <a:cs typeface="Arial Narrow"/>
              </a:rPr>
              <a:t> </a:t>
            </a:r>
            <a:r>
              <a:rPr lang="es-CR" i="1" dirty="0" err="1" smtClean="0">
                <a:latin typeface="Arial Narrow"/>
                <a:cs typeface="Arial Narrow"/>
              </a:rPr>
              <a:t>magnitude</a:t>
            </a:r>
            <a:r>
              <a:rPr lang="es-CR" i="1" dirty="0" smtClean="0">
                <a:latin typeface="Arial Narrow"/>
                <a:cs typeface="Arial Narrow"/>
              </a:rPr>
              <a:t>.</a:t>
            </a:r>
            <a:endParaRPr lang="es-ES" dirty="0" smtClean="0">
              <a:latin typeface="Arial Narrow"/>
              <a:ea typeface="ＭＳ Ｐゴシック" pitchFamily="34" charset="-128"/>
              <a:cs typeface="Arial Narrow"/>
            </a:endParaRPr>
          </a:p>
          <a:p>
            <a:pPr marL="0" indent="0">
              <a:buNone/>
            </a:pPr>
            <a:endParaRPr lang="es-ES" dirty="0"/>
          </a:p>
        </p:txBody>
      </p:sp>
      <p:pic>
        <p:nvPicPr>
          <p:cNvPr id="4" name="Picture 31"/>
          <p:cNvPicPr>
            <a:picLocks noChangeAspect="1" noChangeArrowheads="1"/>
          </p:cNvPicPr>
          <p:nvPr/>
        </p:nvPicPr>
        <p:blipFill>
          <a:blip r:embed="rId3"/>
          <a:srcRect/>
          <a:stretch>
            <a:fillRect/>
          </a:stretch>
        </p:blipFill>
        <p:spPr bwMode="auto">
          <a:xfrm>
            <a:off x="4391967" y="5006478"/>
            <a:ext cx="817846" cy="8048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56853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59130"/>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a:solidFill>
                  <a:srgbClr val="1F497D"/>
                </a:solidFill>
                <a:latin typeface="Arial Narrow"/>
                <a:cs typeface="Arial Narrow"/>
              </a:rPr>
              <a:t>7</a:t>
            </a:r>
          </a:p>
        </p:txBody>
      </p:sp>
      <p:sp>
        <p:nvSpPr>
          <p:cNvPr id="3" name="Marcador de contenido 2"/>
          <p:cNvSpPr>
            <a:spLocks noGrp="1"/>
          </p:cNvSpPr>
          <p:nvPr>
            <p:ph idx="1"/>
          </p:nvPr>
        </p:nvSpPr>
        <p:spPr>
          <a:xfrm>
            <a:off x="1" y="983105"/>
            <a:ext cx="8966336" cy="5738831"/>
          </a:xfrm>
        </p:spPr>
        <p:txBody>
          <a:bodyPr>
            <a:normAutofit/>
          </a:bodyPr>
          <a:lstStyle/>
          <a:p>
            <a:pPr marL="0" indent="0" algn="ctr">
              <a:buNone/>
            </a:pPr>
            <a:r>
              <a:rPr lang="es-ES" sz="2800" b="1" dirty="0" err="1" smtClean="0">
                <a:solidFill>
                  <a:srgbClr val="1F497D"/>
                </a:solidFill>
                <a:latin typeface="Arial Narrow"/>
                <a:ea typeface="ＭＳ Ｐゴシック" pitchFamily="34" charset="-128"/>
                <a:cs typeface="Arial Narrow"/>
              </a:rPr>
              <a:t>Desenvolvimento</a:t>
            </a:r>
            <a:r>
              <a:rPr lang="es-ES" sz="2800" b="1" dirty="0" smtClean="0">
                <a:solidFill>
                  <a:srgbClr val="1F497D"/>
                </a:solidFill>
                <a:latin typeface="Arial Narrow"/>
                <a:ea typeface="ＭＳ Ｐゴシック" pitchFamily="34" charset="-128"/>
                <a:cs typeface="Arial Narrow"/>
              </a:rPr>
              <a:t> da </a:t>
            </a:r>
            <a:r>
              <a:rPr lang="es-ES" sz="2800" b="1" dirty="0" err="1" smtClean="0">
                <a:solidFill>
                  <a:srgbClr val="1F497D"/>
                </a:solidFill>
                <a:latin typeface="Arial Narrow"/>
                <a:ea typeface="ＭＳ Ｐゴシック" pitchFamily="34" charset="-128"/>
                <a:cs typeface="Arial Narrow"/>
              </a:rPr>
              <a:t>resiliência</a:t>
            </a:r>
            <a:r>
              <a:rPr lang="es-ES" sz="2800" b="1" dirty="0" smtClean="0">
                <a:solidFill>
                  <a:srgbClr val="1F497D"/>
                </a:solidFill>
                <a:latin typeface="Arial Narrow"/>
                <a:ea typeface="ＭＳ Ｐゴシック" pitchFamily="34" charset="-128"/>
                <a:cs typeface="Arial Narrow"/>
              </a:rPr>
              <a:t> frente a </a:t>
            </a:r>
            <a:r>
              <a:rPr lang="es-ES" sz="2800" b="1" dirty="0" err="1" smtClean="0">
                <a:solidFill>
                  <a:srgbClr val="1F497D"/>
                </a:solidFill>
                <a:latin typeface="Arial Narrow"/>
                <a:ea typeface="ＭＳ Ｐゴシック" pitchFamily="34" charset="-128"/>
                <a:cs typeface="Arial Narrow"/>
              </a:rPr>
              <a:t>mudança</a:t>
            </a:r>
            <a:r>
              <a:rPr lang="es-ES" sz="2800" b="1" dirty="0" smtClean="0">
                <a:solidFill>
                  <a:srgbClr val="1F497D"/>
                </a:solidFill>
                <a:latin typeface="Arial Narrow"/>
                <a:ea typeface="ＭＳ Ｐゴシック" pitchFamily="34" charset="-128"/>
                <a:cs typeface="Arial Narrow"/>
              </a:rPr>
              <a:t> climática </a:t>
            </a:r>
            <a:r>
              <a:rPr lang="es-ES" sz="2800" b="1" dirty="0" err="1" smtClean="0">
                <a:solidFill>
                  <a:srgbClr val="1F497D"/>
                </a:solidFill>
                <a:latin typeface="Arial Narrow"/>
                <a:ea typeface="ＭＳ Ｐゴシック" pitchFamily="34" charset="-128"/>
                <a:cs typeface="Arial Narrow"/>
              </a:rPr>
              <a:t>na</a:t>
            </a:r>
            <a:r>
              <a:rPr lang="es-ES" sz="2800" b="1" dirty="0" smtClean="0">
                <a:solidFill>
                  <a:srgbClr val="1F497D"/>
                </a:solidFill>
                <a:latin typeface="Arial Narrow"/>
                <a:ea typeface="ＭＳ Ｐゴシック" pitchFamily="34" charset="-128"/>
                <a:cs typeface="Arial Narrow"/>
              </a:rPr>
              <a:t> </a:t>
            </a:r>
            <a:r>
              <a:rPr lang="es-ES" sz="2800" b="1" dirty="0" err="1" smtClean="0">
                <a:solidFill>
                  <a:srgbClr val="1F497D"/>
                </a:solidFill>
                <a:latin typeface="Arial Narrow"/>
                <a:ea typeface="ＭＳ Ｐゴシック" pitchFamily="34" charset="-128"/>
                <a:cs typeface="Arial Narrow"/>
              </a:rPr>
              <a:t>Bacia</a:t>
            </a:r>
            <a:r>
              <a:rPr lang="es-ES" sz="2800" b="1" dirty="0" smtClean="0">
                <a:solidFill>
                  <a:srgbClr val="1F497D"/>
                </a:solidFill>
                <a:latin typeface="Arial Narrow"/>
                <a:ea typeface="ＭＳ Ｐゴシック" pitchFamily="34" charset="-128"/>
                <a:cs typeface="Arial Narrow"/>
              </a:rPr>
              <a:t> </a:t>
            </a:r>
            <a:r>
              <a:rPr lang="es-ES" sz="2800" b="1" dirty="0">
                <a:solidFill>
                  <a:srgbClr val="1F497D"/>
                </a:solidFill>
                <a:latin typeface="Arial Narrow"/>
                <a:ea typeface="ＭＳ Ｐゴシック" pitchFamily="34" charset="-128"/>
                <a:cs typeface="Arial Narrow"/>
              </a:rPr>
              <a:t>do </a:t>
            </a:r>
            <a:r>
              <a:rPr lang="es-ES" sz="2800" b="1" dirty="0" err="1">
                <a:solidFill>
                  <a:srgbClr val="1F497D"/>
                </a:solidFill>
                <a:latin typeface="Arial Narrow"/>
                <a:ea typeface="ＭＳ Ｐゴシック" pitchFamily="34" charset="-128"/>
                <a:cs typeface="Arial Narrow"/>
              </a:rPr>
              <a:t>Jacuipe</a:t>
            </a:r>
            <a:r>
              <a:rPr lang="es-ES" sz="2800" b="1" dirty="0">
                <a:solidFill>
                  <a:srgbClr val="1F497D"/>
                </a:solidFill>
                <a:latin typeface="Arial Narrow"/>
                <a:ea typeface="ＭＳ Ｐゴシック" pitchFamily="34" charset="-128"/>
                <a:cs typeface="Arial Narrow"/>
              </a:rPr>
              <a:t>, Brasil</a:t>
            </a:r>
          </a:p>
          <a:p>
            <a:pPr marL="0" indent="0" algn="ctr">
              <a:buNone/>
            </a:pPr>
            <a:endParaRPr lang="es-ES" altLang="ja-JP" sz="2400" dirty="0">
              <a:latin typeface="Arial Narrow"/>
              <a:cs typeface="Arial Narrow"/>
            </a:endParaRPr>
          </a:p>
          <a:p>
            <a:pPr marL="0" indent="0">
              <a:buNone/>
            </a:pPr>
            <a:endParaRPr lang="es-ES" dirty="0" smtClean="0">
              <a:latin typeface="Arial Narrow"/>
              <a:cs typeface="Arial Narrow"/>
            </a:endParaRPr>
          </a:p>
          <a:p>
            <a:pPr marL="0" indent="0" algn="ctr">
              <a:buNone/>
            </a:pPr>
            <a:endParaRPr lang="es-ES" dirty="0"/>
          </a:p>
        </p:txBody>
      </p:sp>
      <p:pic>
        <p:nvPicPr>
          <p:cNvPr id="4" name="Imagen 3" descr="adapta serta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85" y="2279350"/>
            <a:ext cx="6840831" cy="3830866"/>
          </a:xfrm>
          <a:prstGeom prst="rect">
            <a:avLst/>
          </a:prstGeom>
        </p:spPr>
      </p:pic>
      <p:sp>
        <p:nvSpPr>
          <p:cNvPr id="5" name="CuadroTexto 4"/>
          <p:cNvSpPr txBox="1"/>
          <p:nvPr/>
        </p:nvSpPr>
        <p:spPr>
          <a:xfrm>
            <a:off x="6345599" y="6101428"/>
            <a:ext cx="2038497" cy="415498"/>
          </a:xfrm>
          <a:prstGeom prst="rect">
            <a:avLst/>
          </a:prstGeom>
          <a:noFill/>
        </p:spPr>
        <p:txBody>
          <a:bodyPr wrap="square" rtlCol="0">
            <a:spAutoFit/>
          </a:bodyPr>
          <a:lstStyle/>
          <a:p>
            <a:r>
              <a:rPr lang="es-ES" sz="1050" i="1" dirty="0" smtClean="0">
                <a:latin typeface="Arial Narrow"/>
                <a:cs typeface="Arial Narrow"/>
              </a:rPr>
              <a:t>Imagen: </a:t>
            </a:r>
            <a:r>
              <a:rPr lang="es-ES" sz="1050" i="1" dirty="0" err="1">
                <a:latin typeface="Arial Narrow"/>
                <a:cs typeface="Arial Narrow"/>
              </a:rPr>
              <a:t>Projeto</a:t>
            </a:r>
            <a:r>
              <a:rPr lang="es-ES" sz="1050" i="1" dirty="0">
                <a:latin typeface="Arial Narrow"/>
                <a:cs typeface="Arial Narrow"/>
              </a:rPr>
              <a:t> Adapta </a:t>
            </a:r>
            <a:r>
              <a:rPr lang="es-ES" sz="1050" i="1" dirty="0" err="1">
                <a:latin typeface="Arial Narrow"/>
                <a:cs typeface="Arial Narrow"/>
              </a:rPr>
              <a:t>Sertão</a:t>
            </a:r>
            <a:endParaRPr lang="es-ES" sz="1050" i="1" dirty="0">
              <a:latin typeface="Arial Narrow"/>
              <a:ea typeface="ＭＳ Ｐゴシック" pitchFamily="34" charset="-128"/>
              <a:cs typeface="Arial Narrow"/>
            </a:endParaRPr>
          </a:p>
          <a:p>
            <a:endParaRPr lang="es-ES" sz="1050" dirty="0"/>
          </a:p>
        </p:txBody>
      </p:sp>
    </p:spTree>
    <p:extLst>
      <p:ext uri="{BB962C8B-B14F-4D97-AF65-F5344CB8AC3E}">
        <p14:creationId xmlns:p14="http://schemas.microsoft.com/office/powerpoint/2010/main" val="188928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97715"/>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8</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pPr>
            <a:r>
              <a:rPr lang="es-ES" dirty="0" smtClean="0">
                <a:solidFill>
                  <a:srgbClr val="1F497D"/>
                </a:solidFill>
                <a:latin typeface="Arial Narrow"/>
                <a:ea typeface="ＭＳ Ｐゴシック" pitchFamily="34" charset="-128"/>
                <a:cs typeface="Arial Narrow"/>
              </a:rPr>
              <a:t>Incrementar </a:t>
            </a:r>
            <a:r>
              <a:rPr lang="es-ES" dirty="0" smtClean="0">
                <a:solidFill>
                  <a:srgbClr val="1F497D"/>
                </a:solidFill>
                <a:latin typeface="Arial Narrow"/>
                <a:ea typeface="ＭＳ Ｐゴシック" pitchFamily="34" charset="-128"/>
                <a:cs typeface="Arial Narrow"/>
              </a:rPr>
              <a:t>a </a:t>
            </a:r>
            <a:r>
              <a:rPr lang="es-ES" dirty="0" err="1" smtClean="0">
                <a:solidFill>
                  <a:srgbClr val="1F497D"/>
                </a:solidFill>
                <a:latin typeface="Arial Narrow"/>
                <a:ea typeface="ＭＳ Ｐゴシック" pitchFamily="34" charset="-128"/>
                <a:cs typeface="Arial Narrow"/>
              </a:rPr>
              <a:t>resiliência</a:t>
            </a:r>
            <a:r>
              <a:rPr lang="es-ES" dirty="0" smtClean="0">
                <a:solidFill>
                  <a:srgbClr val="1F497D"/>
                </a:solidFill>
                <a:latin typeface="Arial Narrow"/>
                <a:ea typeface="ＭＳ Ｐゴシック" pitchFamily="34" charset="-128"/>
                <a:cs typeface="Arial Narrow"/>
              </a:rPr>
              <a:t> da </a:t>
            </a:r>
            <a:r>
              <a:rPr lang="es-ES" dirty="0" err="1" smtClean="0">
                <a:solidFill>
                  <a:srgbClr val="1F497D"/>
                </a:solidFill>
                <a:latin typeface="Arial Narrow"/>
                <a:ea typeface="ＭＳ Ｐゴシック" pitchFamily="34" charset="-128"/>
                <a:cs typeface="Arial Narrow"/>
              </a:rPr>
              <a:t>infraestrutura</a:t>
            </a:r>
            <a:endParaRPr lang="es-ES" dirty="0" smtClean="0">
              <a:solidFill>
                <a:srgbClr val="1F497D"/>
              </a:solidFill>
              <a:latin typeface="Arial Narrow"/>
              <a:ea typeface="ＭＳ Ｐゴシック" pitchFamily="34" charset="-128"/>
              <a:cs typeface="Arial Narrow"/>
            </a:endParaRPr>
          </a:p>
          <a:p>
            <a:pPr marL="0" indent="0" algn="ctr">
              <a:buNone/>
            </a:pPr>
            <a:endParaRPr lang="es-ES" dirty="0">
              <a:solidFill>
                <a:srgbClr val="34A5A3"/>
              </a:solidFill>
              <a:latin typeface="Arial Narrow"/>
              <a:ea typeface="ＭＳ Ｐゴシック" pitchFamily="34" charset="-128"/>
              <a:cs typeface="Arial Narrow"/>
            </a:endParaRPr>
          </a:p>
          <a:p>
            <a:pPr marL="0" indent="0" algn="ctr">
              <a:buNone/>
            </a:pPr>
            <a:r>
              <a:rPr lang="es-CR" i="1" dirty="0" err="1" smtClean="0">
                <a:latin typeface="Arial Narrow"/>
                <a:cs typeface="Arial Narrow"/>
              </a:rPr>
              <a:t>Compreender</a:t>
            </a:r>
            <a:r>
              <a:rPr lang="es-CR" i="1" dirty="0" smtClean="0">
                <a:latin typeface="Arial Narrow"/>
                <a:cs typeface="Arial Narrow"/>
              </a:rPr>
              <a:t> a </a:t>
            </a:r>
            <a:r>
              <a:rPr lang="es-CR" i="1" dirty="0">
                <a:latin typeface="Arial Narrow"/>
                <a:cs typeface="Arial Narrow"/>
              </a:rPr>
              <a:t>forma </a:t>
            </a:r>
            <a:r>
              <a:rPr lang="es-CR" i="1" dirty="0" err="1" smtClean="0">
                <a:latin typeface="Arial Narrow"/>
                <a:cs typeface="Arial Narrow"/>
              </a:rPr>
              <a:t>em</a:t>
            </a:r>
            <a:r>
              <a:rPr lang="es-CR" i="1" dirty="0" smtClean="0">
                <a:latin typeface="Arial Narrow"/>
                <a:cs typeface="Arial Narrow"/>
              </a:rPr>
              <a:t> </a:t>
            </a:r>
            <a:r>
              <a:rPr lang="es-CR" i="1" dirty="0">
                <a:latin typeface="Arial Narrow"/>
                <a:cs typeface="Arial Narrow"/>
              </a:rPr>
              <a:t>que </a:t>
            </a:r>
            <a:r>
              <a:rPr lang="es-CR" i="1" dirty="0" smtClean="0">
                <a:latin typeface="Arial Narrow"/>
                <a:cs typeface="Arial Narrow"/>
              </a:rPr>
              <a:t>os </a:t>
            </a:r>
            <a:r>
              <a:rPr lang="es-CR" i="1" dirty="0">
                <a:latin typeface="Arial Narrow"/>
                <a:cs typeface="Arial Narrow"/>
              </a:rPr>
              <a:t>sistemas de </a:t>
            </a:r>
            <a:r>
              <a:rPr lang="es-CR" i="1" dirty="0" err="1" smtClean="0">
                <a:latin typeface="Arial Narrow"/>
                <a:cs typeface="Arial Narrow"/>
              </a:rPr>
              <a:t>infraestrutura</a:t>
            </a:r>
            <a:r>
              <a:rPr lang="es-CR" i="1" dirty="0" smtClean="0">
                <a:latin typeface="Arial Narrow"/>
                <a:cs typeface="Arial Narrow"/>
              </a:rPr>
              <a:t> crítica </a:t>
            </a:r>
            <a:r>
              <a:rPr lang="es-CR" i="1" dirty="0" err="1" smtClean="0">
                <a:latin typeface="Arial Narrow"/>
                <a:cs typeface="Arial Narrow"/>
              </a:rPr>
              <a:t>responderão</a:t>
            </a:r>
            <a:r>
              <a:rPr lang="es-CR" i="1" dirty="0" smtClean="0">
                <a:latin typeface="Arial Narrow"/>
                <a:cs typeface="Arial Narrow"/>
              </a:rPr>
              <a:t> frente </a:t>
            </a:r>
            <a:r>
              <a:rPr lang="es-CR" i="1" dirty="0" err="1" smtClean="0">
                <a:latin typeface="Arial Narrow"/>
                <a:cs typeface="Arial Narrow"/>
              </a:rPr>
              <a:t>aos</a:t>
            </a:r>
            <a:r>
              <a:rPr lang="es-CR" i="1" dirty="0" smtClean="0">
                <a:latin typeface="Arial Narrow"/>
                <a:cs typeface="Arial Narrow"/>
              </a:rPr>
              <a:t> </a:t>
            </a:r>
            <a:r>
              <a:rPr lang="es-CR" i="1" dirty="0" err="1" smtClean="0">
                <a:latin typeface="Arial Narrow"/>
                <a:cs typeface="Arial Narrow"/>
              </a:rPr>
              <a:t>cenários</a:t>
            </a:r>
            <a:r>
              <a:rPr lang="es-CR" i="1" dirty="0" smtClean="0">
                <a:latin typeface="Arial Narrow"/>
                <a:cs typeface="Arial Narrow"/>
              </a:rPr>
              <a:t> </a:t>
            </a:r>
            <a:r>
              <a:rPr lang="es-CR" i="1" dirty="0">
                <a:latin typeface="Arial Narrow"/>
                <a:cs typeface="Arial Narrow"/>
              </a:rPr>
              <a:t>de </a:t>
            </a:r>
            <a:r>
              <a:rPr lang="es-CR" i="1" dirty="0" smtClean="0">
                <a:latin typeface="Arial Narrow"/>
                <a:cs typeface="Arial Narrow"/>
              </a:rPr>
              <a:t>risco </a:t>
            </a:r>
            <a:r>
              <a:rPr lang="es-CR" i="1" dirty="0">
                <a:latin typeface="Arial Narrow"/>
                <a:cs typeface="Arial Narrow"/>
              </a:rPr>
              <a:t>de desastres que </a:t>
            </a:r>
            <a:r>
              <a:rPr lang="es-CR" i="1" dirty="0" smtClean="0">
                <a:latin typeface="Arial Narrow"/>
                <a:cs typeface="Arial Narrow"/>
              </a:rPr>
              <a:t>a </a:t>
            </a:r>
            <a:r>
              <a:rPr lang="es-CR" i="1" dirty="0" err="1" smtClean="0">
                <a:latin typeface="Arial Narrow"/>
                <a:cs typeface="Arial Narrow"/>
              </a:rPr>
              <a:t>cidade</a:t>
            </a:r>
            <a:r>
              <a:rPr lang="es-CR" i="1" dirty="0" smtClean="0">
                <a:latin typeface="Arial Narrow"/>
                <a:cs typeface="Arial Narrow"/>
              </a:rPr>
              <a:t> </a:t>
            </a:r>
            <a:r>
              <a:rPr lang="es-CR" i="1" dirty="0" err="1" smtClean="0">
                <a:latin typeface="Arial Narrow"/>
                <a:cs typeface="Arial Narrow"/>
              </a:rPr>
              <a:t>podería</a:t>
            </a:r>
            <a:r>
              <a:rPr lang="es-CR" i="1" dirty="0" smtClean="0">
                <a:latin typeface="Arial Narrow"/>
                <a:cs typeface="Arial Narrow"/>
              </a:rPr>
              <a:t> </a:t>
            </a:r>
            <a:r>
              <a:rPr lang="es-CR" i="1" dirty="0">
                <a:latin typeface="Arial Narrow"/>
                <a:cs typeface="Arial Narrow"/>
              </a:rPr>
              <a:t>experimentar </a:t>
            </a:r>
            <a:r>
              <a:rPr lang="es-CR" i="1" dirty="0" smtClean="0">
                <a:latin typeface="Arial Narrow"/>
                <a:cs typeface="Arial Narrow"/>
              </a:rPr>
              <a:t>e desenvolver planos de </a:t>
            </a:r>
            <a:r>
              <a:rPr lang="es-CR" i="1" dirty="0" err="1" smtClean="0">
                <a:latin typeface="Arial Narrow"/>
                <a:cs typeface="Arial Narrow"/>
              </a:rPr>
              <a:t>contingência</a:t>
            </a:r>
            <a:r>
              <a:rPr lang="es-CR" i="1" dirty="0" smtClean="0">
                <a:latin typeface="Arial Narrow"/>
                <a:cs typeface="Arial Narrow"/>
              </a:rPr>
              <a:t> </a:t>
            </a:r>
            <a:r>
              <a:rPr lang="es-CR" i="1" dirty="0">
                <a:latin typeface="Arial Narrow"/>
                <a:cs typeface="Arial Narrow"/>
              </a:rPr>
              <a:t>para </a:t>
            </a:r>
            <a:r>
              <a:rPr lang="es-CR" i="1" dirty="0" err="1" smtClean="0">
                <a:latin typeface="Arial Narrow"/>
                <a:cs typeface="Arial Narrow"/>
              </a:rPr>
              <a:t>gerenciar</a:t>
            </a:r>
            <a:r>
              <a:rPr lang="es-CR" i="1" dirty="0" smtClean="0">
                <a:latin typeface="Arial Narrow"/>
                <a:cs typeface="Arial Narrow"/>
              </a:rPr>
              <a:t> o risco </a:t>
            </a:r>
            <a:r>
              <a:rPr lang="es-CR" i="1" dirty="0">
                <a:latin typeface="Arial Narrow"/>
                <a:cs typeface="Arial Narrow"/>
              </a:rPr>
              <a:t>identificado</a:t>
            </a:r>
            <a:r>
              <a:rPr lang="es-CR" i="1" dirty="0">
                <a:latin typeface="Abadi MT Condensed Light"/>
                <a:cs typeface="Abadi MT Condensed Light"/>
              </a:rPr>
              <a:t>.</a:t>
            </a:r>
            <a:endParaRPr lang="es-ES" i="1" dirty="0">
              <a:latin typeface="Abadi MT Condensed Light"/>
              <a:cs typeface="Abadi MT Condensed Light"/>
            </a:endParaRPr>
          </a:p>
          <a:p>
            <a:pPr marL="0" indent="0" algn="ctr">
              <a:buNone/>
            </a:pPr>
            <a:endParaRPr lang="es-ES" dirty="0" smtClean="0">
              <a:solidFill>
                <a:srgbClr val="34A5A3"/>
              </a:solidFill>
              <a:latin typeface="Abadi MT Condensed Light"/>
              <a:ea typeface="ＭＳ Ｐゴシック" pitchFamily="34" charset="-128"/>
              <a:cs typeface="Abadi MT Condensed Light"/>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32"/>
          <p:cNvPicPr>
            <a:picLocks noChangeAspect="1" noChangeArrowheads="1"/>
          </p:cNvPicPr>
          <p:nvPr/>
        </p:nvPicPr>
        <p:blipFill>
          <a:blip r:embed="rId3"/>
          <a:srcRect/>
          <a:stretch>
            <a:fillRect/>
          </a:stretch>
        </p:blipFill>
        <p:spPr bwMode="auto">
          <a:xfrm>
            <a:off x="4113086" y="5113302"/>
            <a:ext cx="796673" cy="8096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914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47502"/>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8</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5975053"/>
          </a:xfrm>
        </p:spPr>
        <p:txBody>
          <a:bodyPr>
            <a:normAutofit lnSpcReduction="10000"/>
          </a:bodyPr>
          <a:lstStyle/>
          <a:p>
            <a:pPr marL="0" indent="0" algn="ctr">
              <a:buNone/>
            </a:pPr>
            <a:r>
              <a:rPr lang="es-ES" sz="2600" b="1" dirty="0" err="1" smtClean="0">
                <a:solidFill>
                  <a:srgbClr val="1F497D"/>
                </a:solidFill>
                <a:latin typeface="Arial Narrow"/>
                <a:ea typeface="ＭＳ Ｐゴシック" pitchFamily="34" charset="-128"/>
                <a:cs typeface="Arial Narrow"/>
              </a:rPr>
              <a:t>Modernização</a:t>
            </a:r>
            <a:r>
              <a:rPr lang="es-ES" sz="2600" b="1" dirty="0" smtClean="0">
                <a:solidFill>
                  <a:srgbClr val="1F497D"/>
                </a:solidFill>
                <a:latin typeface="Arial Narrow"/>
                <a:ea typeface="ＭＳ Ｐゴシック" pitchFamily="34" charset="-128"/>
                <a:cs typeface="Arial Narrow"/>
              </a:rPr>
              <a:t> </a:t>
            </a:r>
            <a:r>
              <a:rPr lang="es-ES" sz="2600" b="1" dirty="0" smtClean="0">
                <a:solidFill>
                  <a:srgbClr val="1F497D"/>
                </a:solidFill>
                <a:latin typeface="Arial Narrow"/>
                <a:ea typeface="ＭＳ Ｐゴシック" pitchFamily="34" charset="-128"/>
                <a:cs typeface="Arial Narrow"/>
              </a:rPr>
              <a:t>de </a:t>
            </a:r>
            <a:r>
              <a:rPr lang="es-ES" sz="2600" b="1" dirty="0" err="1" smtClean="0">
                <a:solidFill>
                  <a:srgbClr val="1F497D"/>
                </a:solidFill>
                <a:latin typeface="Arial Narrow"/>
                <a:ea typeface="ＭＳ Ｐゴシック" pitchFamily="34" charset="-128"/>
                <a:cs typeface="Arial Narrow"/>
              </a:rPr>
              <a:t>hospitais</a:t>
            </a:r>
            <a:r>
              <a:rPr lang="es-ES" sz="2600" b="1" dirty="0" smtClean="0">
                <a:solidFill>
                  <a:srgbClr val="1F497D"/>
                </a:solidFill>
                <a:latin typeface="Arial Narrow"/>
                <a:ea typeface="ＭＳ Ｐゴシック" pitchFamily="34" charset="-128"/>
                <a:cs typeface="Arial Narrow"/>
              </a:rPr>
              <a:t> </a:t>
            </a:r>
            <a:r>
              <a:rPr lang="es-ES" sz="2600" b="1" dirty="0" err="1" smtClean="0">
                <a:solidFill>
                  <a:srgbClr val="1F497D"/>
                </a:solidFill>
                <a:latin typeface="Arial Narrow"/>
                <a:ea typeface="ＭＳ Ｐゴシック" pitchFamily="34" charset="-128"/>
                <a:cs typeface="Arial Narrow"/>
              </a:rPr>
              <a:t>em</a:t>
            </a:r>
            <a:r>
              <a:rPr lang="es-ES" sz="2600" b="1" dirty="0" smtClean="0">
                <a:solidFill>
                  <a:srgbClr val="1F497D"/>
                </a:solidFill>
                <a:latin typeface="Arial Narrow"/>
                <a:ea typeface="ＭＳ Ｐゴシック" pitchFamily="34" charset="-128"/>
                <a:cs typeface="Arial Narrow"/>
              </a:rPr>
              <a:t> </a:t>
            </a:r>
            <a:r>
              <a:rPr lang="es-ES" sz="2600" b="1" dirty="0" smtClean="0">
                <a:solidFill>
                  <a:srgbClr val="1F497D"/>
                </a:solidFill>
                <a:latin typeface="Arial Narrow"/>
                <a:ea typeface="ＭＳ Ｐゴシック" pitchFamily="34" charset="-128"/>
                <a:cs typeface="Arial Narrow"/>
              </a:rPr>
              <a:t>Costa Rica </a:t>
            </a:r>
            <a:r>
              <a:rPr lang="es-ES" sz="2600" b="1" dirty="0" smtClean="0">
                <a:solidFill>
                  <a:srgbClr val="1F497D"/>
                </a:solidFill>
                <a:latin typeface="Arial Narrow"/>
                <a:ea typeface="ＭＳ Ｐゴシック" pitchFamily="34" charset="-128"/>
                <a:cs typeface="Arial Narrow"/>
              </a:rPr>
              <a:t>e </a:t>
            </a:r>
            <a:r>
              <a:rPr lang="es-ES" sz="2600" b="1" dirty="0" smtClean="0">
                <a:solidFill>
                  <a:srgbClr val="1F497D"/>
                </a:solidFill>
                <a:latin typeface="Arial Narrow"/>
                <a:ea typeface="ＭＳ Ｐゴシック" pitchFamily="34" charset="-128"/>
                <a:cs typeface="Arial Narrow"/>
              </a:rPr>
              <a:t>El Salvador</a:t>
            </a:r>
          </a:p>
          <a:p>
            <a:pPr marL="0" indent="0" algn="ctr">
              <a:buNone/>
            </a:pPr>
            <a:endParaRPr lang="es-ES" altLang="ja-JP" sz="2400" dirty="0">
              <a:latin typeface="Abadi MT Condensed Light"/>
              <a:cs typeface="Abadi MT Condensed Light"/>
            </a:endParaRPr>
          </a:p>
          <a:p>
            <a:pPr algn="just">
              <a:buClr>
                <a:schemeClr val="tx2"/>
              </a:buClr>
              <a:buFont typeface="Courier New"/>
              <a:buChar char="o"/>
            </a:pPr>
            <a:r>
              <a:rPr lang="es-ES" altLang="ja-JP" sz="2400" dirty="0" smtClean="0">
                <a:latin typeface="Arial Narrow"/>
                <a:cs typeface="Arial Narrow"/>
              </a:rPr>
              <a:t>Costa Rica </a:t>
            </a:r>
            <a:r>
              <a:rPr lang="es-ES" altLang="ja-JP" sz="2400" dirty="0" err="1" smtClean="0">
                <a:latin typeface="Arial Narrow"/>
                <a:cs typeface="Arial Narrow"/>
              </a:rPr>
              <a:t>lançou</a:t>
            </a:r>
            <a:r>
              <a:rPr lang="es-ES" altLang="ja-JP" sz="2400" dirty="0" smtClean="0">
                <a:latin typeface="Arial Narrow"/>
                <a:cs typeface="Arial Narrow"/>
              </a:rPr>
              <a:t> </a:t>
            </a:r>
            <a:r>
              <a:rPr lang="es-ES" altLang="ja-JP" sz="2400" dirty="0" err="1" smtClean="0">
                <a:latin typeface="Arial Narrow"/>
                <a:cs typeface="Arial Narrow"/>
              </a:rPr>
              <a:t>um</a:t>
            </a:r>
            <a:r>
              <a:rPr lang="es-ES" altLang="ja-JP" sz="2400" dirty="0" smtClean="0">
                <a:latin typeface="Arial Narrow"/>
                <a:cs typeface="Arial Narrow"/>
              </a:rPr>
              <a:t> </a:t>
            </a:r>
            <a:r>
              <a:rPr lang="es-ES" altLang="ja-JP" sz="2400" dirty="0">
                <a:latin typeface="Arial Narrow"/>
                <a:cs typeface="Arial Narrow"/>
              </a:rPr>
              <a:t>ambicioso programa para modernizar 5 </a:t>
            </a:r>
            <a:r>
              <a:rPr lang="es-ES" altLang="ja-JP" sz="2400" dirty="0" err="1" smtClean="0">
                <a:latin typeface="Arial Narrow"/>
                <a:cs typeface="Arial Narrow"/>
              </a:rPr>
              <a:t>hospitais</a:t>
            </a:r>
            <a:r>
              <a:rPr lang="es-ES" altLang="ja-JP" sz="2400" dirty="0" smtClean="0">
                <a:latin typeface="Arial Narrow"/>
                <a:cs typeface="Arial Narrow"/>
              </a:rPr>
              <a:t> </a:t>
            </a:r>
            <a:r>
              <a:rPr lang="es-ES" altLang="ja-JP" sz="2400" dirty="0" err="1" smtClean="0">
                <a:latin typeface="Arial Narrow"/>
                <a:cs typeface="Arial Narrow"/>
              </a:rPr>
              <a:t>depois</a:t>
            </a:r>
            <a:r>
              <a:rPr lang="es-ES" altLang="ja-JP" sz="2400" dirty="0" smtClean="0">
                <a:latin typeface="Arial Narrow"/>
                <a:cs typeface="Arial Narrow"/>
              </a:rPr>
              <a:t> do </a:t>
            </a:r>
            <a:r>
              <a:rPr lang="es-ES" altLang="ja-JP" sz="2400" dirty="0">
                <a:latin typeface="Arial Narrow"/>
                <a:cs typeface="Arial Narrow"/>
              </a:rPr>
              <a:t>terremoto </a:t>
            </a:r>
            <a:r>
              <a:rPr lang="es-ES" altLang="ja-JP" sz="2400" dirty="0" err="1" smtClean="0">
                <a:latin typeface="Arial Narrow"/>
                <a:cs typeface="Arial Narrow"/>
              </a:rPr>
              <a:t>em</a:t>
            </a:r>
            <a:r>
              <a:rPr lang="es-ES" altLang="ja-JP" sz="2400" dirty="0" smtClean="0">
                <a:latin typeface="Arial Narrow"/>
                <a:cs typeface="Arial Narrow"/>
              </a:rPr>
              <a:t> </a:t>
            </a:r>
            <a:r>
              <a:rPr lang="es-ES" altLang="ja-JP" sz="2400" dirty="0">
                <a:latin typeface="Arial Narrow"/>
                <a:cs typeface="Arial Narrow"/>
              </a:rPr>
              <a:t>1990. </a:t>
            </a:r>
            <a:r>
              <a:rPr lang="es-ES" altLang="ja-JP" sz="2400" dirty="0" smtClean="0">
                <a:latin typeface="Arial Narrow"/>
                <a:cs typeface="Arial Narrow"/>
              </a:rPr>
              <a:t>A </a:t>
            </a:r>
            <a:r>
              <a:rPr lang="es-ES" altLang="ja-JP" sz="2400" dirty="0">
                <a:latin typeface="Arial Narrow"/>
                <a:cs typeface="Arial Narrow"/>
              </a:rPr>
              <a:t>partes que </a:t>
            </a:r>
            <a:r>
              <a:rPr lang="es-ES" altLang="ja-JP" sz="2400" dirty="0" err="1" smtClean="0">
                <a:latin typeface="Arial Narrow"/>
                <a:cs typeface="Arial Narrow"/>
              </a:rPr>
              <a:t>haviam</a:t>
            </a:r>
            <a:r>
              <a:rPr lang="es-ES" altLang="ja-JP" sz="2400" dirty="0" smtClean="0">
                <a:latin typeface="Arial Narrow"/>
                <a:cs typeface="Arial Narrow"/>
              </a:rPr>
              <a:t> </a:t>
            </a:r>
            <a:r>
              <a:rPr lang="es-ES" altLang="ja-JP" sz="2400" dirty="0">
                <a:latin typeface="Arial Narrow"/>
                <a:cs typeface="Arial Narrow"/>
              </a:rPr>
              <a:t>sido remodeladas anteriormente </a:t>
            </a:r>
            <a:r>
              <a:rPr lang="es-ES" altLang="ja-JP" sz="2400" dirty="0" err="1" smtClean="0">
                <a:latin typeface="Arial Narrow"/>
                <a:cs typeface="Arial Narrow"/>
              </a:rPr>
              <a:t>não</a:t>
            </a:r>
            <a:r>
              <a:rPr lang="es-ES" altLang="ja-JP" sz="2400" dirty="0" smtClean="0">
                <a:latin typeface="Arial Narrow"/>
                <a:cs typeface="Arial Narrow"/>
              </a:rPr>
              <a:t> </a:t>
            </a:r>
            <a:r>
              <a:rPr lang="es-ES" altLang="ja-JP" sz="2400" dirty="0" err="1" smtClean="0">
                <a:latin typeface="Arial Narrow"/>
                <a:cs typeface="Arial Narrow"/>
              </a:rPr>
              <a:t>foram</a:t>
            </a:r>
            <a:r>
              <a:rPr lang="es-ES" altLang="ja-JP" sz="2400" dirty="0" smtClean="0">
                <a:latin typeface="Arial Narrow"/>
                <a:cs typeface="Arial Narrow"/>
              </a:rPr>
              <a:t> </a:t>
            </a:r>
            <a:r>
              <a:rPr lang="es-ES" altLang="ja-JP" sz="2400" dirty="0" err="1" smtClean="0">
                <a:latin typeface="Arial Narrow"/>
                <a:cs typeface="Arial Narrow"/>
              </a:rPr>
              <a:t>afetadas</a:t>
            </a:r>
            <a:r>
              <a:rPr lang="es-ES" altLang="ja-JP" sz="2400" dirty="0">
                <a:latin typeface="Arial Narrow"/>
                <a:cs typeface="Arial Narrow"/>
              </a:rPr>
              <a:t>, </a:t>
            </a:r>
            <a:r>
              <a:rPr lang="es-ES" altLang="ja-JP" sz="2400" dirty="0" err="1" smtClean="0">
                <a:latin typeface="Arial Narrow"/>
                <a:cs typeface="Arial Narrow"/>
              </a:rPr>
              <a:t>enquanto</a:t>
            </a:r>
            <a:r>
              <a:rPr lang="es-ES" altLang="ja-JP" sz="2400" dirty="0" smtClean="0">
                <a:latin typeface="Arial Narrow"/>
                <a:cs typeface="Arial Narrow"/>
              </a:rPr>
              <a:t> as que </a:t>
            </a:r>
            <a:r>
              <a:rPr lang="es-ES" altLang="ja-JP" sz="2400" dirty="0" err="1" smtClean="0">
                <a:latin typeface="Arial Narrow"/>
                <a:cs typeface="Arial Narrow"/>
              </a:rPr>
              <a:t>não</a:t>
            </a:r>
            <a:r>
              <a:rPr lang="es-ES" altLang="ja-JP" sz="2400" dirty="0" smtClean="0">
                <a:latin typeface="Arial Narrow"/>
                <a:cs typeface="Arial Narrow"/>
              </a:rPr>
              <a:t> o </a:t>
            </a:r>
            <a:r>
              <a:rPr lang="es-ES" altLang="ja-JP" sz="2400" dirty="0" err="1" smtClean="0">
                <a:latin typeface="Arial Narrow"/>
                <a:cs typeface="Arial Narrow"/>
              </a:rPr>
              <a:t>fizeram</a:t>
            </a:r>
            <a:r>
              <a:rPr lang="es-ES" altLang="ja-JP" sz="2400" dirty="0" smtClean="0">
                <a:latin typeface="Arial Narrow"/>
                <a:cs typeface="Arial Narrow"/>
              </a:rPr>
              <a:t>, </a:t>
            </a:r>
            <a:r>
              <a:rPr lang="es-ES" altLang="ja-JP" sz="2400" dirty="0" err="1" smtClean="0">
                <a:latin typeface="Arial Narrow"/>
                <a:cs typeface="Arial Narrow"/>
              </a:rPr>
              <a:t>deixaram</a:t>
            </a:r>
            <a:r>
              <a:rPr lang="es-ES" altLang="ja-JP" sz="2400" dirty="0" smtClean="0">
                <a:latin typeface="Arial Narrow"/>
                <a:cs typeface="Arial Narrow"/>
              </a:rPr>
              <a:t> </a:t>
            </a:r>
            <a:r>
              <a:rPr lang="es-ES" altLang="ja-JP" sz="2400" dirty="0" err="1" smtClean="0">
                <a:latin typeface="Arial Narrow"/>
                <a:cs typeface="Arial Narrow"/>
              </a:rPr>
              <a:t>em</a:t>
            </a:r>
            <a:r>
              <a:rPr lang="es-ES" altLang="ja-JP" sz="2400" dirty="0" smtClean="0">
                <a:latin typeface="Arial Narrow"/>
                <a:cs typeface="Arial Narrow"/>
              </a:rPr>
              <a:t> </a:t>
            </a:r>
            <a:r>
              <a:rPr lang="es-ES" altLang="ja-JP" sz="2400" dirty="0" err="1" smtClean="0">
                <a:latin typeface="Arial Narrow"/>
                <a:cs typeface="Arial Narrow"/>
              </a:rPr>
              <a:t>evidência</a:t>
            </a:r>
            <a:r>
              <a:rPr lang="es-ES" altLang="ja-JP" sz="2400" dirty="0" smtClean="0">
                <a:latin typeface="Arial Narrow"/>
                <a:cs typeface="Arial Narrow"/>
              </a:rPr>
              <a:t> </a:t>
            </a:r>
            <a:r>
              <a:rPr lang="es-ES" altLang="ja-JP" sz="2400" dirty="0" err="1" smtClean="0">
                <a:latin typeface="Arial Narrow"/>
                <a:cs typeface="Arial Narrow"/>
              </a:rPr>
              <a:t>falhas</a:t>
            </a:r>
            <a:r>
              <a:rPr lang="es-ES" altLang="ja-JP" sz="2400" dirty="0" smtClean="0">
                <a:latin typeface="Arial Narrow"/>
                <a:cs typeface="Arial Narrow"/>
              </a:rPr>
              <a:t> </a:t>
            </a:r>
            <a:r>
              <a:rPr lang="es-ES" altLang="ja-JP" sz="2400" dirty="0" err="1" smtClean="0">
                <a:latin typeface="Arial Narrow"/>
                <a:cs typeface="Arial Narrow"/>
              </a:rPr>
              <a:t>estruturais</a:t>
            </a:r>
            <a:r>
              <a:rPr lang="es-ES" altLang="ja-JP" sz="2400" dirty="0" smtClean="0">
                <a:latin typeface="Arial Narrow"/>
                <a:cs typeface="Arial Narrow"/>
              </a:rPr>
              <a:t>. </a:t>
            </a:r>
            <a:endParaRPr lang="es-ES" altLang="ja-JP" sz="2400" dirty="0" smtClean="0">
              <a:latin typeface="Arial Narrow"/>
              <a:cs typeface="Arial Narrow"/>
            </a:endParaRPr>
          </a:p>
          <a:p>
            <a:pPr marL="0" indent="0" algn="just">
              <a:buClr>
                <a:schemeClr val="tx2"/>
              </a:buClr>
              <a:buNone/>
            </a:pPr>
            <a:endParaRPr lang="es-ES" altLang="ja-JP" sz="2400" dirty="0" smtClean="0">
              <a:latin typeface="Arial Narrow"/>
              <a:cs typeface="Arial Narrow"/>
            </a:endParaRPr>
          </a:p>
          <a:p>
            <a:pPr algn="just">
              <a:buClr>
                <a:schemeClr val="tx2"/>
              </a:buClr>
              <a:buFont typeface="Courier New"/>
              <a:buChar char="o"/>
            </a:pPr>
            <a:r>
              <a:rPr lang="es-ES" altLang="ja-JP" sz="2400" dirty="0" smtClean="0">
                <a:latin typeface="Arial Narrow"/>
                <a:cs typeface="Arial Narrow"/>
              </a:rPr>
              <a:t>O </a:t>
            </a:r>
            <a:r>
              <a:rPr lang="es-ES" altLang="ja-JP" sz="2400" dirty="0">
                <a:latin typeface="Arial Narrow"/>
                <a:cs typeface="Arial Narrow"/>
              </a:rPr>
              <a:t>hospital infantil </a:t>
            </a:r>
            <a:r>
              <a:rPr lang="es-ES" altLang="ja-JP" sz="2400" dirty="0" err="1">
                <a:latin typeface="Arial Narrow"/>
                <a:cs typeface="Arial Narrow"/>
              </a:rPr>
              <a:t>Benjamin</a:t>
            </a:r>
            <a:r>
              <a:rPr lang="es-ES" altLang="ja-JP" sz="2400" dirty="0">
                <a:latin typeface="Arial Narrow"/>
                <a:cs typeface="Arial Narrow"/>
              </a:rPr>
              <a:t> Bloom </a:t>
            </a:r>
            <a:r>
              <a:rPr lang="es-ES" altLang="ja-JP" sz="2400" dirty="0" err="1" smtClean="0">
                <a:latin typeface="Arial Narrow"/>
                <a:cs typeface="Arial Narrow"/>
              </a:rPr>
              <a:t>em</a:t>
            </a:r>
            <a:r>
              <a:rPr lang="es-ES" altLang="ja-JP" sz="2400" dirty="0" smtClean="0">
                <a:latin typeface="Arial Narrow"/>
                <a:cs typeface="Arial Narrow"/>
              </a:rPr>
              <a:t> </a:t>
            </a:r>
            <a:r>
              <a:rPr lang="es-ES" altLang="ja-JP" sz="2400" dirty="0">
                <a:latin typeface="Arial Narrow"/>
                <a:cs typeface="Arial Narrow"/>
              </a:rPr>
              <a:t>San Salvador, </a:t>
            </a:r>
            <a:r>
              <a:rPr lang="es-ES" altLang="ja-JP" sz="2400" dirty="0" err="1" smtClean="0">
                <a:latin typeface="Arial Narrow"/>
                <a:cs typeface="Arial Narrow"/>
              </a:rPr>
              <a:t>foi</a:t>
            </a:r>
            <a:r>
              <a:rPr lang="es-ES" altLang="ja-JP" sz="2400" dirty="0" smtClean="0">
                <a:latin typeface="Arial Narrow"/>
                <a:cs typeface="Arial Narrow"/>
              </a:rPr>
              <a:t> </a:t>
            </a:r>
            <a:r>
              <a:rPr lang="es-ES" altLang="ja-JP" sz="2400" dirty="0">
                <a:latin typeface="Arial Narrow"/>
                <a:cs typeface="Arial Narrow"/>
              </a:rPr>
              <a:t>seriamente </a:t>
            </a:r>
            <a:r>
              <a:rPr lang="es-ES" altLang="ja-JP" sz="2400" dirty="0" err="1" smtClean="0">
                <a:latin typeface="Arial Narrow"/>
                <a:cs typeface="Arial Narrow"/>
              </a:rPr>
              <a:t>afetado</a:t>
            </a:r>
            <a:r>
              <a:rPr lang="es-ES" altLang="ja-JP" sz="2400" dirty="0" smtClean="0">
                <a:latin typeface="Arial Narrow"/>
                <a:cs typeface="Arial Narrow"/>
              </a:rPr>
              <a:t> pelo terremoto </a:t>
            </a:r>
            <a:r>
              <a:rPr lang="es-ES" altLang="ja-JP" sz="2400" dirty="0" err="1" smtClean="0">
                <a:latin typeface="Arial Narrow"/>
                <a:cs typeface="Arial Narrow"/>
              </a:rPr>
              <a:t>em</a:t>
            </a:r>
            <a:r>
              <a:rPr lang="es-ES" altLang="ja-JP" sz="2400" dirty="0" smtClean="0">
                <a:latin typeface="Arial Narrow"/>
                <a:cs typeface="Arial Narrow"/>
              </a:rPr>
              <a:t> </a:t>
            </a:r>
            <a:r>
              <a:rPr lang="es-ES" altLang="ja-JP" sz="2400" dirty="0">
                <a:latin typeface="Arial Narrow"/>
                <a:cs typeface="Arial Narrow"/>
              </a:rPr>
              <a:t>1986, </a:t>
            </a:r>
            <a:r>
              <a:rPr lang="es-ES" altLang="ja-JP" sz="2400" dirty="0" err="1" smtClean="0">
                <a:latin typeface="Arial Narrow"/>
                <a:cs typeface="Arial Narrow"/>
              </a:rPr>
              <a:t>sendo</a:t>
            </a:r>
            <a:r>
              <a:rPr lang="es-ES" altLang="ja-JP" sz="2400" dirty="0" smtClean="0">
                <a:latin typeface="Arial Narrow"/>
                <a:cs typeface="Arial Narrow"/>
              </a:rPr>
              <a:t> </a:t>
            </a:r>
            <a:r>
              <a:rPr lang="es-ES" altLang="ja-JP" sz="2400" dirty="0">
                <a:latin typeface="Arial Narrow"/>
                <a:cs typeface="Arial Narrow"/>
              </a:rPr>
              <a:t>reparado </a:t>
            </a:r>
            <a:r>
              <a:rPr lang="es-ES" altLang="ja-JP" sz="2400" dirty="0" smtClean="0">
                <a:latin typeface="Arial Narrow"/>
                <a:cs typeface="Arial Narrow"/>
              </a:rPr>
              <a:t>de </a:t>
            </a:r>
            <a:r>
              <a:rPr lang="es-ES" altLang="ja-JP" sz="2400" dirty="0" err="1" smtClean="0">
                <a:latin typeface="Arial Narrow"/>
                <a:cs typeface="Arial Narrow"/>
              </a:rPr>
              <a:t>acordo</a:t>
            </a:r>
            <a:r>
              <a:rPr lang="es-ES" altLang="ja-JP" sz="2400" dirty="0" smtClean="0">
                <a:latin typeface="Arial Narrow"/>
                <a:cs typeface="Arial Narrow"/>
              </a:rPr>
              <a:t> </a:t>
            </a:r>
            <a:r>
              <a:rPr lang="es-ES" altLang="ja-JP" sz="2400" dirty="0" err="1" smtClean="0">
                <a:latin typeface="Arial Narrow"/>
                <a:cs typeface="Arial Narrow"/>
              </a:rPr>
              <a:t>com</a:t>
            </a:r>
            <a:r>
              <a:rPr lang="es-ES" altLang="ja-JP" sz="2400" dirty="0" smtClean="0">
                <a:latin typeface="Arial Narrow"/>
                <a:cs typeface="Arial Narrow"/>
              </a:rPr>
              <a:t> </a:t>
            </a:r>
            <a:r>
              <a:rPr lang="es-ES" altLang="ja-JP" sz="2400" dirty="0" err="1" smtClean="0">
                <a:latin typeface="Arial Narrow"/>
                <a:cs typeface="Arial Narrow"/>
              </a:rPr>
              <a:t>padrões</a:t>
            </a:r>
            <a:r>
              <a:rPr lang="es-ES" altLang="ja-JP" sz="2400" dirty="0" smtClean="0">
                <a:latin typeface="Arial Narrow"/>
                <a:cs typeface="Arial Narrow"/>
              </a:rPr>
              <a:t> sismo resistentes. </a:t>
            </a:r>
            <a:r>
              <a:rPr lang="es-ES" altLang="ja-JP" sz="2400" dirty="0" err="1" smtClean="0">
                <a:latin typeface="Arial Narrow"/>
                <a:cs typeface="Arial Narrow"/>
              </a:rPr>
              <a:t>Após</a:t>
            </a:r>
            <a:r>
              <a:rPr lang="es-ES" altLang="ja-JP" sz="2400" dirty="0" smtClean="0">
                <a:latin typeface="Arial Narrow"/>
                <a:cs typeface="Arial Narrow"/>
              </a:rPr>
              <a:t> o </a:t>
            </a:r>
            <a:r>
              <a:rPr lang="es-ES" altLang="ja-JP" sz="2400" dirty="0">
                <a:latin typeface="Arial Narrow"/>
                <a:cs typeface="Arial Narrow"/>
              </a:rPr>
              <a:t>terremoto de 2001, este hospital apenas </a:t>
            </a:r>
            <a:r>
              <a:rPr lang="es-ES" altLang="ja-JP" sz="2400" dirty="0" err="1" smtClean="0">
                <a:latin typeface="Arial Narrow"/>
                <a:cs typeface="Arial Narrow"/>
              </a:rPr>
              <a:t>sofreu</a:t>
            </a:r>
            <a:r>
              <a:rPr lang="es-ES" altLang="ja-JP" sz="2400" dirty="0" smtClean="0">
                <a:latin typeface="Arial Narrow"/>
                <a:cs typeface="Arial Narrow"/>
              </a:rPr>
              <a:t> danos </a:t>
            </a:r>
            <a:r>
              <a:rPr lang="es-ES" altLang="ja-JP" sz="2400" dirty="0" err="1" smtClean="0">
                <a:latin typeface="Arial Narrow"/>
                <a:cs typeface="Arial Narrow"/>
              </a:rPr>
              <a:t>pequenos</a:t>
            </a:r>
            <a:r>
              <a:rPr lang="es-ES" altLang="ja-JP" sz="2400" dirty="0" smtClean="0">
                <a:latin typeface="Arial Narrow"/>
                <a:cs typeface="Arial Narrow"/>
              </a:rPr>
              <a:t>.</a:t>
            </a:r>
            <a:endParaRPr lang="es-ES" altLang="ja-JP" sz="2400" dirty="0" smtClean="0">
              <a:latin typeface="Arial Narrow"/>
              <a:cs typeface="Arial Narrow"/>
            </a:endParaRPr>
          </a:p>
          <a:p>
            <a:pPr marL="0" indent="0" algn="just">
              <a:buClr>
                <a:schemeClr val="tx2"/>
              </a:buClr>
              <a:buNone/>
            </a:pPr>
            <a:endParaRPr lang="es-ES" altLang="ja-JP" sz="2400" dirty="0" smtClean="0">
              <a:latin typeface="Arial Narrow"/>
              <a:cs typeface="Arial Narrow"/>
            </a:endParaRPr>
          </a:p>
          <a:p>
            <a:pPr algn="just">
              <a:buClr>
                <a:schemeClr val="tx2"/>
              </a:buClr>
              <a:buFont typeface="Courier New"/>
              <a:buChar char="o"/>
            </a:pPr>
            <a:r>
              <a:rPr lang="es-ES" altLang="ja-JP" sz="2400" dirty="0" err="1" smtClean="0">
                <a:latin typeface="Arial Narrow"/>
                <a:cs typeface="Arial Narrow"/>
              </a:rPr>
              <a:t>Um</a:t>
            </a:r>
            <a:r>
              <a:rPr lang="es-ES" altLang="ja-JP" sz="2400" dirty="0" smtClean="0">
                <a:latin typeface="Arial Narrow"/>
                <a:cs typeface="Arial Narrow"/>
              </a:rPr>
              <a:t> </a:t>
            </a:r>
            <a:r>
              <a:rPr lang="es-ES" altLang="ja-JP" sz="2400" dirty="0" err="1" smtClean="0">
                <a:latin typeface="Arial Narrow"/>
                <a:cs typeface="Arial Narrow"/>
              </a:rPr>
              <a:t>edifício</a:t>
            </a:r>
            <a:r>
              <a:rPr lang="es-ES" altLang="ja-JP" sz="2400" dirty="0" smtClean="0">
                <a:latin typeface="Arial Narrow"/>
                <a:cs typeface="Arial Narrow"/>
              </a:rPr>
              <a:t> pode ser remodelado para </a:t>
            </a:r>
            <a:r>
              <a:rPr lang="es-ES" altLang="ja-JP" sz="2400" dirty="0" err="1" smtClean="0">
                <a:latin typeface="Arial Narrow"/>
                <a:cs typeface="Arial Narrow"/>
              </a:rPr>
              <a:t>reduzir</a:t>
            </a:r>
            <a:r>
              <a:rPr lang="es-ES" altLang="ja-JP" sz="2400" dirty="0" smtClean="0">
                <a:latin typeface="Arial Narrow"/>
                <a:cs typeface="Arial Narrow"/>
              </a:rPr>
              <a:t> o impacto </a:t>
            </a:r>
            <a:r>
              <a:rPr lang="es-ES" altLang="ja-JP" sz="2400" dirty="0" err="1" smtClean="0">
                <a:latin typeface="Arial Narrow"/>
                <a:cs typeface="Arial Narrow"/>
              </a:rPr>
              <a:t>após</a:t>
            </a:r>
            <a:r>
              <a:rPr lang="es-ES" altLang="ja-JP" sz="2400" dirty="0" smtClean="0">
                <a:latin typeface="Arial Narrow"/>
                <a:cs typeface="Arial Narrow"/>
              </a:rPr>
              <a:t> </a:t>
            </a:r>
            <a:r>
              <a:rPr lang="es-ES" altLang="ja-JP" sz="2400" dirty="0" err="1" smtClean="0">
                <a:latin typeface="Arial Narrow"/>
                <a:cs typeface="Arial Narrow"/>
              </a:rPr>
              <a:t>um</a:t>
            </a:r>
            <a:r>
              <a:rPr lang="es-ES" altLang="ja-JP" sz="2400" dirty="0" smtClean="0">
                <a:latin typeface="Arial Narrow"/>
                <a:cs typeface="Arial Narrow"/>
              </a:rPr>
              <a:t> </a:t>
            </a:r>
            <a:r>
              <a:rPr lang="es-ES" altLang="ja-JP" sz="2400" dirty="0" smtClean="0">
                <a:latin typeface="Arial Narrow"/>
                <a:cs typeface="Arial Narrow"/>
              </a:rPr>
              <a:t>desastre. </a:t>
            </a:r>
            <a:r>
              <a:rPr lang="es-ES" altLang="ja-JP" sz="2400" dirty="0" smtClean="0">
                <a:latin typeface="Arial Narrow"/>
                <a:cs typeface="Arial Narrow"/>
              </a:rPr>
              <a:t>As reformas </a:t>
            </a:r>
            <a:r>
              <a:rPr lang="es-ES" altLang="ja-JP" sz="2400" dirty="0" err="1" smtClean="0">
                <a:latin typeface="Arial Narrow"/>
                <a:cs typeface="Arial Narrow"/>
              </a:rPr>
              <a:t>podem</a:t>
            </a:r>
            <a:r>
              <a:rPr lang="es-ES" altLang="ja-JP" sz="2400" dirty="0" smtClean="0">
                <a:latin typeface="Arial Narrow"/>
                <a:cs typeface="Arial Narrow"/>
              </a:rPr>
              <a:t> economizar </a:t>
            </a:r>
            <a:r>
              <a:rPr lang="es-ES" altLang="ja-JP" sz="2400" dirty="0" err="1" smtClean="0">
                <a:latin typeface="Arial Narrow"/>
                <a:cs typeface="Arial Narrow"/>
              </a:rPr>
              <a:t>dinheiro</a:t>
            </a:r>
            <a:r>
              <a:rPr lang="es-ES" altLang="ja-JP" sz="2400" dirty="0" smtClean="0">
                <a:latin typeface="Arial Narrow"/>
                <a:cs typeface="Arial Narrow"/>
              </a:rPr>
              <a:t> e </a:t>
            </a:r>
            <a:r>
              <a:rPr lang="es-ES" altLang="ja-JP" sz="2400" dirty="0">
                <a:latin typeface="Arial Narrow"/>
                <a:cs typeface="Arial Narrow"/>
              </a:rPr>
              <a:t>salvar </a:t>
            </a:r>
            <a:r>
              <a:rPr lang="es-ES" altLang="ja-JP" sz="2400" dirty="0" smtClean="0">
                <a:latin typeface="Arial Narrow"/>
                <a:cs typeface="Arial Narrow"/>
              </a:rPr>
              <a:t>vidas, </a:t>
            </a:r>
            <a:r>
              <a:rPr lang="es-ES" altLang="ja-JP" sz="2400" dirty="0" err="1" smtClean="0">
                <a:latin typeface="Arial Narrow"/>
                <a:cs typeface="Arial Narrow"/>
              </a:rPr>
              <a:t>garantindo</a:t>
            </a:r>
            <a:r>
              <a:rPr lang="es-ES" altLang="ja-JP" sz="2400" dirty="0" smtClean="0">
                <a:latin typeface="Arial Narrow"/>
                <a:cs typeface="Arial Narrow"/>
              </a:rPr>
              <a:t> que o hospital </a:t>
            </a:r>
            <a:r>
              <a:rPr lang="es-ES" altLang="ja-JP" sz="2400" dirty="0" err="1" smtClean="0">
                <a:latin typeface="Arial Narrow"/>
                <a:cs typeface="Arial Narrow"/>
              </a:rPr>
              <a:t>permaneça</a:t>
            </a:r>
            <a:r>
              <a:rPr lang="es-ES" altLang="ja-JP" sz="2400" dirty="0" smtClean="0">
                <a:latin typeface="Arial Narrow"/>
                <a:cs typeface="Arial Narrow"/>
              </a:rPr>
              <a:t> intacto </a:t>
            </a:r>
            <a:r>
              <a:rPr lang="es-ES" altLang="ja-JP" sz="2400" dirty="0" err="1" smtClean="0">
                <a:latin typeface="Arial Narrow"/>
                <a:cs typeface="Arial Narrow"/>
              </a:rPr>
              <a:t>após</a:t>
            </a:r>
            <a:r>
              <a:rPr lang="es-ES" altLang="ja-JP" sz="2400" dirty="0" smtClean="0">
                <a:latin typeface="Arial Narrow"/>
                <a:cs typeface="Arial Narrow"/>
              </a:rPr>
              <a:t> </a:t>
            </a:r>
            <a:r>
              <a:rPr lang="es-ES" altLang="ja-JP" sz="2400" dirty="0" err="1" smtClean="0">
                <a:latin typeface="Arial Narrow"/>
                <a:cs typeface="Arial Narrow"/>
              </a:rPr>
              <a:t>um</a:t>
            </a:r>
            <a:r>
              <a:rPr lang="es-ES" altLang="ja-JP" sz="2400" dirty="0" smtClean="0">
                <a:latin typeface="Arial Narrow"/>
                <a:cs typeface="Arial Narrow"/>
              </a:rPr>
              <a:t> desastre.</a:t>
            </a:r>
            <a:endParaRPr lang="es-ES" altLang="ja-JP" sz="2400" dirty="0">
              <a:latin typeface="Arial Narrow"/>
              <a:cs typeface="Arial Narrow"/>
            </a:endParaRPr>
          </a:p>
          <a:p>
            <a:pPr algn="just">
              <a:buClr>
                <a:schemeClr val="accent5"/>
              </a:buClr>
              <a:buFont typeface="Courier New"/>
              <a:buChar char="o"/>
            </a:pPr>
            <a:endParaRPr lang="es-ES" altLang="ja-JP" sz="2400" dirty="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spTree>
    <p:extLst>
      <p:ext uri="{BB962C8B-B14F-4D97-AF65-F5344CB8AC3E}">
        <p14:creationId xmlns:p14="http://schemas.microsoft.com/office/powerpoint/2010/main" val="26400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1291"/>
            <a:ext cx="8229600" cy="700462"/>
          </a:xfrm>
        </p:spPr>
        <p:txBody>
          <a:bodyPr>
            <a:normAutofit fontScale="90000"/>
          </a:bodyPr>
          <a:lstStyle/>
          <a:p>
            <a:pPr algn="l"/>
            <a:r>
              <a:rPr lang="es-ES" sz="4000" b="1" dirty="0" err="1" smtClean="0">
                <a:solidFill>
                  <a:srgbClr val="1F497D"/>
                </a:solidFill>
                <a:latin typeface="Arial Narrow"/>
                <a:cs typeface="Arial Narrow"/>
              </a:rPr>
              <a:t>Conteúdos</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a:buClr>
                <a:srgbClr val="34A5A3"/>
              </a:buClr>
              <a:buFont typeface="Courier New"/>
              <a:buChar char="o"/>
            </a:pPr>
            <a:endParaRPr lang="es-ES" dirty="0" smtClean="0">
              <a:latin typeface="Abadi MT Condensed Light"/>
              <a:cs typeface="Abadi MT Condensed Light"/>
            </a:endParaRPr>
          </a:p>
          <a:p>
            <a:pPr>
              <a:buClr>
                <a:schemeClr val="tx2"/>
              </a:buClr>
              <a:buFont typeface="Courier New"/>
              <a:buChar char="o"/>
            </a:pPr>
            <a:r>
              <a:rPr lang="es-ES" dirty="0" err="1" smtClean="0">
                <a:latin typeface="Arial Narrow"/>
                <a:cs typeface="Arial Narrow"/>
              </a:rPr>
              <a:t>Recapitulação</a:t>
            </a:r>
            <a:r>
              <a:rPr lang="es-ES" dirty="0" smtClean="0">
                <a:latin typeface="Arial Narrow"/>
                <a:cs typeface="Arial Narrow"/>
              </a:rPr>
              <a:t> </a:t>
            </a:r>
            <a:r>
              <a:rPr lang="es-ES" dirty="0" smtClean="0">
                <a:latin typeface="Arial Narrow"/>
                <a:cs typeface="Arial Narrow"/>
              </a:rPr>
              <a:t>sobre </a:t>
            </a:r>
            <a:r>
              <a:rPr lang="es-ES" dirty="0" smtClean="0">
                <a:latin typeface="Arial Narrow"/>
                <a:cs typeface="Arial Narrow"/>
              </a:rPr>
              <a:t>os </a:t>
            </a:r>
            <a:r>
              <a:rPr lang="es-ES" dirty="0" smtClean="0">
                <a:latin typeface="Arial Narrow"/>
                <a:cs typeface="Arial Narrow"/>
              </a:rPr>
              <a:t>“</a:t>
            </a:r>
            <a:r>
              <a:rPr lang="es-ES" dirty="0" err="1" smtClean="0">
                <a:latin typeface="Arial Narrow"/>
                <a:cs typeface="Arial Narrow"/>
              </a:rPr>
              <a:t>dez</a:t>
            </a:r>
            <a:r>
              <a:rPr lang="es-ES" dirty="0" smtClean="0">
                <a:latin typeface="Arial Narrow"/>
                <a:cs typeface="Arial Narrow"/>
              </a:rPr>
              <a:t> </a:t>
            </a:r>
            <a:r>
              <a:rPr lang="es-ES" dirty="0" smtClean="0">
                <a:latin typeface="Arial Narrow"/>
                <a:cs typeface="Arial Narrow"/>
              </a:rPr>
              <a:t>aspectos </a:t>
            </a:r>
            <a:r>
              <a:rPr lang="es-ES" dirty="0" err="1" smtClean="0">
                <a:latin typeface="Arial Narrow"/>
                <a:cs typeface="Arial Narrow"/>
              </a:rPr>
              <a:t>essenciais</a:t>
            </a:r>
            <a:r>
              <a:rPr lang="es-ES" dirty="0" smtClean="0">
                <a:latin typeface="Arial Narrow"/>
                <a:cs typeface="Arial Narrow"/>
              </a:rPr>
              <a:t>”</a:t>
            </a:r>
            <a:endParaRPr lang="es-ES" dirty="0" smtClean="0">
              <a:latin typeface="Arial Narrow"/>
              <a:cs typeface="Arial Narrow"/>
            </a:endParaRPr>
          </a:p>
          <a:p>
            <a:pPr>
              <a:buClr>
                <a:schemeClr val="tx2"/>
              </a:buClr>
              <a:buFont typeface="Courier New"/>
              <a:buChar char="o"/>
            </a:pPr>
            <a:r>
              <a:rPr lang="es-ES" dirty="0" err="1" smtClean="0">
                <a:latin typeface="Arial Narrow"/>
                <a:cs typeface="Arial Narrow"/>
              </a:rPr>
              <a:t>Estudo</a:t>
            </a:r>
            <a:r>
              <a:rPr lang="es-ES" dirty="0" smtClean="0">
                <a:latin typeface="Arial Narrow"/>
                <a:cs typeface="Arial Narrow"/>
              </a:rPr>
              <a:t> </a:t>
            </a:r>
            <a:r>
              <a:rPr lang="es-ES" dirty="0" smtClean="0">
                <a:latin typeface="Arial Narrow"/>
                <a:cs typeface="Arial Narrow"/>
              </a:rPr>
              <a:t>de </a:t>
            </a:r>
            <a:r>
              <a:rPr lang="es-ES" dirty="0" err="1" smtClean="0">
                <a:latin typeface="Arial Narrow"/>
                <a:cs typeface="Arial Narrow"/>
              </a:rPr>
              <a:t>experiências</a:t>
            </a:r>
            <a:r>
              <a:rPr lang="es-ES" dirty="0" smtClean="0">
                <a:latin typeface="Arial Narrow"/>
                <a:cs typeface="Arial Narrow"/>
              </a:rPr>
              <a:t> </a:t>
            </a:r>
            <a:r>
              <a:rPr lang="es-ES" dirty="0" smtClean="0">
                <a:latin typeface="Arial Narrow"/>
                <a:cs typeface="Arial Narrow"/>
              </a:rPr>
              <a:t>implementadas</a:t>
            </a:r>
          </a:p>
          <a:p>
            <a:pPr>
              <a:buClr>
                <a:schemeClr val="tx2"/>
              </a:buClr>
              <a:buFont typeface="Courier New"/>
              <a:buChar char="o"/>
            </a:pPr>
            <a:r>
              <a:rPr lang="es-ES" dirty="0" err="1" smtClean="0">
                <a:latin typeface="Arial Narrow"/>
                <a:cs typeface="Arial Narrow"/>
              </a:rPr>
              <a:t>Aplicação</a:t>
            </a:r>
            <a:r>
              <a:rPr lang="es-ES" dirty="0" smtClean="0">
                <a:latin typeface="Arial Narrow"/>
                <a:cs typeface="Arial Narrow"/>
              </a:rPr>
              <a:t> </a:t>
            </a:r>
            <a:r>
              <a:rPr lang="es-ES" dirty="0" err="1" smtClean="0">
                <a:latin typeface="Arial Narrow"/>
                <a:cs typeface="Arial Narrow"/>
              </a:rPr>
              <a:t>prática</a:t>
            </a:r>
            <a:endParaRPr lang="es-ES" dirty="0" smtClean="0">
              <a:latin typeface="Arial Narrow"/>
              <a:cs typeface="Arial Narrow"/>
            </a:endParaRPr>
          </a:p>
          <a:p>
            <a:pPr marL="0" indent="0">
              <a:buNone/>
            </a:pPr>
            <a:endParaRPr lang="es-ES" dirty="0"/>
          </a:p>
        </p:txBody>
      </p:sp>
    </p:spTree>
    <p:extLst>
      <p:ext uri="{BB962C8B-B14F-4D97-AF65-F5344CB8AC3E}">
        <p14:creationId xmlns:p14="http://schemas.microsoft.com/office/powerpoint/2010/main" val="268475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92391"/>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9</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pPr>
            <a:r>
              <a:rPr lang="es-ES_tradnl" dirty="0" err="1" smtClean="0">
                <a:solidFill>
                  <a:srgbClr val="1F497D"/>
                </a:solidFill>
                <a:latin typeface="Arial Narrow"/>
                <a:ea typeface="ＭＳ Ｐゴシック" pitchFamily="34" charset="-128"/>
                <a:cs typeface="Arial Narrow"/>
              </a:rPr>
              <a:t>Assegurar</a:t>
            </a:r>
            <a:r>
              <a:rPr lang="es-ES_tradnl" dirty="0" smtClean="0">
                <a:solidFill>
                  <a:srgbClr val="1F497D"/>
                </a:solidFill>
                <a:latin typeface="Arial Narrow"/>
                <a:ea typeface="ＭＳ Ｐゴシック" pitchFamily="34" charset="-128"/>
                <a:cs typeface="Arial Narrow"/>
              </a:rPr>
              <a:t> a </a:t>
            </a:r>
            <a:r>
              <a:rPr lang="es-ES_tradnl" dirty="0" err="1" smtClean="0">
                <a:solidFill>
                  <a:srgbClr val="1F497D"/>
                </a:solidFill>
                <a:latin typeface="Arial Narrow"/>
                <a:ea typeface="ＭＳ Ｐゴシック" pitchFamily="34" charset="-128"/>
                <a:cs typeface="Arial Narrow"/>
              </a:rPr>
              <a:t>efetividade</a:t>
            </a:r>
            <a:r>
              <a:rPr lang="es-ES_tradnl" dirty="0" smtClean="0">
                <a:solidFill>
                  <a:srgbClr val="1F497D"/>
                </a:solidFill>
                <a:latin typeface="Arial Narrow"/>
                <a:ea typeface="ＭＳ Ｐゴシック" pitchFamily="34" charset="-128"/>
                <a:cs typeface="Arial Narrow"/>
              </a:rPr>
              <a:t> da </a:t>
            </a:r>
            <a:r>
              <a:rPr lang="es-ES_tradnl" dirty="0" err="1" smtClean="0">
                <a:solidFill>
                  <a:srgbClr val="1F497D"/>
                </a:solidFill>
                <a:latin typeface="Arial Narrow"/>
                <a:ea typeface="ＭＳ Ｐゴシック" pitchFamily="34" charset="-128"/>
                <a:cs typeface="Arial Narrow"/>
              </a:rPr>
              <a:t>preparação</a:t>
            </a:r>
            <a:r>
              <a:rPr lang="es-ES_tradnl" dirty="0" smtClean="0">
                <a:solidFill>
                  <a:srgbClr val="1F497D"/>
                </a:solidFill>
                <a:latin typeface="Arial Narrow"/>
                <a:ea typeface="ＭＳ Ｐゴシック" pitchFamily="34" charset="-128"/>
                <a:cs typeface="Arial Narrow"/>
              </a:rPr>
              <a:t> e a </a:t>
            </a:r>
            <a:r>
              <a:rPr lang="es-ES_tradnl" dirty="0" err="1" smtClean="0">
                <a:solidFill>
                  <a:srgbClr val="1F497D"/>
                </a:solidFill>
                <a:latin typeface="Arial Narrow"/>
                <a:ea typeface="ＭＳ Ｐゴシック" pitchFamily="34" charset="-128"/>
                <a:cs typeface="Arial Narrow"/>
              </a:rPr>
              <a:t>resposta</a:t>
            </a:r>
            <a:r>
              <a:rPr lang="es-ES_tradnl" dirty="0" smtClean="0">
                <a:solidFill>
                  <a:srgbClr val="1F497D"/>
                </a:solidFill>
                <a:latin typeface="Arial Narrow"/>
                <a:ea typeface="ＭＳ Ｐゴシック" pitchFamily="34" charset="-128"/>
                <a:cs typeface="Arial Narrow"/>
              </a:rPr>
              <a:t> </a:t>
            </a:r>
            <a:r>
              <a:rPr lang="es-ES_tradnl" dirty="0" smtClean="0">
                <a:solidFill>
                  <a:srgbClr val="1F497D"/>
                </a:solidFill>
                <a:latin typeface="Arial Narrow"/>
                <a:ea typeface="ＭＳ Ｐゴシック" pitchFamily="34" charset="-128"/>
                <a:cs typeface="Arial Narrow"/>
              </a:rPr>
              <a:t>a </a:t>
            </a:r>
            <a:r>
              <a:rPr lang="es-ES_tradnl" dirty="0" smtClean="0">
                <a:solidFill>
                  <a:srgbClr val="1F497D"/>
                </a:solidFill>
                <a:latin typeface="Arial Narrow"/>
                <a:ea typeface="ＭＳ Ｐゴシック" pitchFamily="34" charset="-128"/>
                <a:cs typeface="Arial Narrow"/>
              </a:rPr>
              <a:t>desastres</a:t>
            </a:r>
            <a:endParaRPr lang="es-ES_tradnl" dirty="0" smtClean="0">
              <a:solidFill>
                <a:srgbClr val="1F497D"/>
              </a:solidFill>
              <a:latin typeface="Arial Narrow"/>
              <a:ea typeface="ＭＳ Ｐゴシック" pitchFamily="34" charset="-128"/>
              <a:cs typeface="Arial Narrow"/>
            </a:endParaRPr>
          </a:p>
          <a:p>
            <a:pPr marL="0" indent="0" algn="ctr">
              <a:buNone/>
            </a:pPr>
            <a:endParaRPr lang="es-ES_tradnl" dirty="0">
              <a:solidFill>
                <a:srgbClr val="34A5A3"/>
              </a:solidFill>
              <a:latin typeface="Arial Narrow"/>
              <a:ea typeface="ＭＳ Ｐゴシック" pitchFamily="34" charset="-128"/>
              <a:cs typeface="Arial Narrow"/>
            </a:endParaRPr>
          </a:p>
          <a:p>
            <a:pPr marL="0" indent="0" algn="ctr">
              <a:buNone/>
            </a:pPr>
            <a:r>
              <a:rPr lang="es-CR" i="1" dirty="0" err="1" smtClean="0">
                <a:latin typeface="Arial Narrow"/>
                <a:cs typeface="Arial Narrow"/>
              </a:rPr>
              <a:t>Melhorar</a:t>
            </a:r>
            <a:r>
              <a:rPr lang="es-CR" i="1" dirty="0" smtClean="0">
                <a:latin typeface="Arial Narrow"/>
                <a:cs typeface="Arial Narrow"/>
              </a:rPr>
              <a:t> a </a:t>
            </a:r>
            <a:r>
              <a:rPr lang="es-CR" i="1" dirty="0" err="1" smtClean="0">
                <a:latin typeface="Arial Narrow"/>
                <a:cs typeface="Arial Narrow"/>
              </a:rPr>
              <a:t>preparação</a:t>
            </a:r>
            <a:r>
              <a:rPr lang="es-CR" i="1" dirty="0" smtClean="0">
                <a:latin typeface="Arial Narrow"/>
                <a:cs typeface="Arial Narrow"/>
              </a:rPr>
              <a:t> frente a </a:t>
            </a:r>
            <a:r>
              <a:rPr lang="es-CR" i="1" dirty="0">
                <a:latin typeface="Arial Narrow"/>
                <a:cs typeface="Arial Narrow"/>
              </a:rPr>
              <a:t>desastres para </a:t>
            </a:r>
            <a:r>
              <a:rPr lang="es-CR" i="1" dirty="0" err="1" smtClean="0">
                <a:latin typeface="Arial Narrow"/>
                <a:cs typeface="Arial Narrow"/>
              </a:rPr>
              <a:t>assegurar</a:t>
            </a:r>
            <a:r>
              <a:rPr lang="es-CR" i="1" dirty="0" smtClean="0">
                <a:latin typeface="Arial Narrow"/>
                <a:cs typeface="Arial Narrow"/>
              </a:rPr>
              <a:t> </a:t>
            </a:r>
            <a:r>
              <a:rPr lang="es-CR" i="1" dirty="0" err="1" smtClean="0">
                <a:latin typeface="Arial Narrow"/>
                <a:cs typeface="Arial Narrow"/>
              </a:rPr>
              <a:t>uma</a:t>
            </a:r>
            <a:r>
              <a:rPr lang="es-CR" i="1" dirty="0" smtClean="0">
                <a:latin typeface="Arial Narrow"/>
                <a:cs typeface="Arial Narrow"/>
              </a:rPr>
              <a:t> </a:t>
            </a:r>
            <a:r>
              <a:rPr lang="es-CR" i="1" dirty="0" err="1" smtClean="0">
                <a:latin typeface="Arial Narrow"/>
                <a:cs typeface="Arial Narrow"/>
              </a:rPr>
              <a:t>resposta</a:t>
            </a:r>
            <a:r>
              <a:rPr lang="es-CR" i="1" dirty="0" smtClean="0">
                <a:latin typeface="Arial Narrow"/>
                <a:cs typeface="Arial Narrow"/>
              </a:rPr>
              <a:t> </a:t>
            </a:r>
            <a:r>
              <a:rPr lang="es-CR" i="1" dirty="0" err="1" smtClean="0">
                <a:latin typeface="Arial Narrow"/>
                <a:cs typeface="Arial Narrow"/>
              </a:rPr>
              <a:t>efetiva</a:t>
            </a:r>
            <a:r>
              <a:rPr lang="es-CR" i="1" dirty="0">
                <a:latin typeface="Arial Narrow"/>
                <a:cs typeface="Arial Narrow"/>
              </a:rPr>
              <a:t>, instalar sistemas de alerta </a:t>
            </a:r>
            <a:r>
              <a:rPr lang="es-CR" i="1" dirty="0" err="1" smtClean="0">
                <a:latin typeface="Arial Narrow"/>
                <a:cs typeface="Arial Narrow"/>
              </a:rPr>
              <a:t>precoce</a:t>
            </a:r>
            <a:r>
              <a:rPr lang="es-CR" i="1" dirty="0" smtClean="0">
                <a:latin typeface="Arial Narrow"/>
                <a:cs typeface="Arial Narrow"/>
              </a:rPr>
              <a:t> e desenvolver capacidades de </a:t>
            </a:r>
            <a:r>
              <a:rPr lang="es-CR" i="1" dirty="0" err="1" smtClean="0">
                <a:latin typeface="Arial Narrow"/>
                <a:cs typeface="Arial Narrow"/>
              </a:rPr>
              <a:t>atenção</a:t>
            </a:r>
            <a:r>
              <a:rPr lang="es-CR" i="1" dirty="0" smtClean="0">
                <a:latin typeface="Arial Narrow"/>
                <a:cs typeface="Arial Narrow"/>
              </a:rPr>
              <a:t> a </a:t>
            </a:r>
            <a:r>
              <a:rPr lang="es-CR" i="1" dirty="0" err="1" smtClean="0">
                <a:latin typeface="Arial Narrow"/>
                <a:cs typeface="Arial Narrow"/>
              </a:rPr>
              <a:t>emergências</a:t>
            </a:r>
            <a:r>
              <a:rPr lang="es-CR" i="1" dirty="0" smtClean="0">
                <a:latin typeface="Arial Narrow"/>
                <a:cs typeface="Arial Narrow"/>
              </a:rPr>
              <a:t> </a:t>
            </a:r>
            <a:r>
              <a:rPr lang="es-CR" i="1" dirty="0" err="1" smtClean="0">
                <a:latin typeface="Arial Narrow"/>
                <a:cs typeface="Arial Narrow"/>
              </a:rPr>
              <a:t>em</a:t>
            </a:r>
            <a:r>
              <a:rPr lang="es-CR" i="1" dirty="0" smtClean="0">
                <a:latin typeface="Arial Narrow"/>
                <a:cs typeface="Arial Narrow"/>
              </a:rPr>
              <a:t> </a:t>
            </a:r>
            <a:r>
              <a:rPr lang="es-CR" i="1" dirty="0" err="1" smtClean="0">
                <a:latin typeface="Arial Narrow"/>
                <a:cs typeface="Arial Narrow"/>
              </a:rPr>
              <a:t>sua</a:t>
            </a:r>
            <a:r>
              <a:rPr lang="es-CR" i="1" dirty="0" smtClean="0">
                <a:latin typeface="Arial Narrow"/>
                <a:cs typeface="Arial Narrow"/>
              </a:rPr>
              <a:t> </a:t>
            </a:r>
            <a:r>
              <a:rPr lang="es-CR" i="1" dirty="0" err="1" smtClean="0">
                <a:latin typeface="Arial Narrow"/>
                <a:cs typeface="Arial Narrow"/>
              </a:rPr>
              <a:t>cidade</a:t>
            </a:r>
            <a:r>
              <a:rPr lang="es-CR" i="1" dirty="0" smtClean="0">
                <a:latin typeface="Arial Narrow"/>
                <a:cs typeface="Arial Narrow"/>
              </a:rPr>
              <a:t>.</a:t>
            </a:r>
            <a:r>
              <a:rPr lang="es-ES" i="1" dirty="0" smtClean="0">
                <a:latin typeface="Arial Narrow"/>
                <a:cs typeface="Arial Narrow"/>
              </a:rPr>
              <a:t> </a:t>
            </a:r>
            <a:endParaRPr lang="es-ES_tradnl" i="1" dirty="0" smtClean="0">
              <a:latin typeface="Arial Narrow"/>
              <a:cs typeface="Arial Narrow"/>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33"/>
          <p:cNvPicPr>
            <a:picLocks noChangeAspect="1" noChangeArrowheads="1"/>
          </p:cNvPicPr>
          <p:nvPr/>
        </p:nvPicPr>
        <p:blipFill>
          <a:blip r:embed="rId3"/>
          <a:srcRect/>
          <a:stretch>
            <a:fillRect/>
          </a:stretch>
        </p:blipFill>
        <p:spPr bwMode="auto">
          <a:xfrm>
            <a:off x="4348916" y="5004096"/>
            <a:ext cx="803150" cy="8096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7401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36150"/>
            <a:ext cx="8229600" cy="700462"/>
          </a:xfrm>
        </p:spPr>
        <p:txBody>
          <a:bodyPr>
            <a:normAutofit fontScale="90000"/>
          </a:bodyPr>
          <a:lstStyle/>
          <a:p>
            <a:pPr algn="l"/>
            <a:r>
              <a:rPr lang="es-ES" sz="4000" b="1" dirty="0" smtClean="0">
                <a:solidFill>
                  <a:srgbClr val="1F497D"/>
                </a:solidFill>
                <a:latin typeface="Arial Narrow"/>
                <a:cs typeface="Arial Narrow"/>
              </a:rPr>
              <a:t>Aspecto esencial </a:t>
            </a:r>
            <a:r>
              <a:rPr lang="es-ES" sz="4000" b="1" dirty="0">
                <a:solidFill>
                  <a:srgbClr val="1F497D"/>
                </a:solidFill>
                <a:latin typeface="Arial Narrow"/>
                <a:cs typeface="Arial Narrow"/>
              </a:rPr>
              <a:t>9</a:t>
            </a:r>
          </a:p>
        </p:txBody>
      </p:sp>
      <p:sp>
        <p:nvSpPr>
          <p:cNvPr id="3" name="Marcador de contenido 2"/>
          <p:cNvSpPr>
            <a:spLocks noGrp="1"/>
          </p:cNvSpPr>
          <p:nvPr>
            <p:ph idx="1"/>
          </p:nvPr>
        </p:nvSpPr>
        <p:spPr>
          <a:xfrm>
            <a:off x="457200" y="882947"/>
            <a:ext cx="8229600" cy="5975053"/>
          </a:xfrm>
        </p:spPr>
        <p:txBody>
          <a:bodyPr>
            <a:normAutofit/>
          </a:bodyPr>
          <a:lstStyle/>
          <a:p>
            <a:pPr marL="0" indent="0" algn="ctr">
              <a:buNone/>
            </a:pPr>
            <a:r>
              <a:rPr lang="es-ES" sz="2600" b="1" dirty="0" smtClean="0">
                <a:solidFill>
                  <a:srgbClr val="1F497D"/>
                </a:solidFill>
                <a:latin typeface="Arial Narrow"/>
                <a:ea typeface="ＭＳ Ｐゴシック" pitchFamily="34" charset="-128"/>
                <a:cs typeface="Arial Narrow"/>
              </a:rPr>
              <a:t>Chile: </a:t>
            </a:r>
            <a:r>
              <a:rPr lang="es-ES" sz="2600" b="1" dirty="0" smtClean="0">
                <a:solidFill>
                  <a:srgbClr val="1F497D"/>
                </a:solidFill>
                <a:latin typeface="Arial Narrow"/>
                <a:ea typeface="ＭＳ Ｐゴシック" pitchFamily="34" charset="-128"/>
                <a:cs typeface="Arial Narrow"/>
              </a:rPr>
              <a:t>Investimento </a:t>
            </a:r>
            <a:r>
              <a:rPr lang="es-ES" sz="2600" b="1" dirty="0" err="1" smtClean="0">
                <a:solidFill>
                  <a:srgbClr val="1F497D"/>
                </a:solidFill>
                <a:latin typeface="Arial Narrow"/>
                <a:ea typeface="ＭＳ Ｐゴシック" pitchFamily="34" charset="-128"/>
                <a:cs typeface="Arial Narrow"/>
              </a:rPr>
              <a:t>em</a:t>
            </a:r>
            <a:r>
              <a:rPr lang="es-ES" sz="2600" b="1" dirty="0" smtClean="0">
                <a:solidFill>
                  <a:srgbClr val="1F497D"/>
                </a:solidFill>
                <a:latin typeface="Arial Narrow"/>
                <a:ea typeface="ＭＳ Ｐゴシック" pitchFamily="34" charset="-128"/>
                <a:cs typeface="Arial Narrow"/>
              </a:rPr>
              <a:t> </a:t>
            </a:r>
            <a:r>
              <a:rPr lang="es-ES" sz="2600" b="1" dirty="0" err="1" smtClean="0">
                <a:solidFill>
                  <a:srgbClr val="1F497D"/>
                </a:solidFill>
                <a:latin typeface="Arial Narrow"/>
                <a:ea typeface="ＭＳ Ｐゴシック" pitchFamily="34" charset="-128"/>
                <a:cs typeface="Arial Narrow"/>
              </a:rPr>
              <a:t>infraestrutura</a:t>
            </a:r>
            <a:r>
              <a:rPr lang="es-ES" sz="2600" b="1" dirty="0" smtClean="0">
                <a:solidFill>
                  <a:srgbClr val="1F497D"/>
                </a:solidFill>
                <a:latin typeface="Arial Narrow"/>
                <a:ea typeface="ＭＳ Ｐゴシック" pitchFamily="34" charset="-128"/>
                <a:cs typeface="Arial Narrow"/>
              </a:rPr>
              <a:t> </a:t>
            </a:r>
            <a:r>
              <a:rPr lang="es-ES" sz="2600" b="1" dirty="0" err="1">
                <a:solidFill>
                  <a:srgbClr val="1F497D"/>
                </a:solidFill>
                <a:latin typeface="Arial Narrow"/>
                <a:ea typeface="ＭＳ Ｐゴシック" pitchFamily="34" charset="-128"/>
                <a:cs typeface="Arial Narrow"/>
              </a:rPr>
              <a:t>resiliente</a:t>
            </a:r>
            <a:r>
              <a:rPr lang="es-ES" sz="2600" b="1" dirty="0">
                <a:solidFill>
                  <a:srgbClr val="1F497D"/>
                </a:solidFill>
                <a:latin typeface="Arial Narrow"/>
                <a:ea typeface="ＭＳ Ｐゴシック" pitchFamily="34" charset="-128"/>
                <a:cs typeface="Arial Narrow"/>
              </a:rPr>
              <a:t>, sistemas de alerta </a:t>
            </a:r>
            <a:r>
              <a:rPr lang="es-ES" sz="2600" b="1" dirty="0" err="1" smtClean="0">
                <a:solidFill>
                  <a:srgbClr val="1F497D"/>
                </a:solidFill>
                <a:latin typeface="Arial Narrow"/>
                <a:ea typeface="ＭＳ Ｐゴシック" pitchFamily="34" charset="-128"/>
                <a:cs typeface="Arial Narrow"/>
              </a:rPr>
              <a:t>precoce</a:t>
            </a:r>
            <a:r>
              <a:rPr lang="es-ES" sz="2600" b="1" dirty="0" smtClean="0">
                <a:solidFill>
                  <a:srgbClr val="1F497D"/>
                </a:solidFill>
                <a:latin typeface="Arial Narrow"/>
                <a:ea typeface="ＭＳ Ｐゴシック" pitchFamily="34" charset="-128"/>
                <a:cs typeface="Arial Narrow"/>
              </a:rPr>
              <a:t> e </a:t>
            </a:r>
            <a:r>
              <a:rPr lang="es-ES" sz="2600" b="1" dirty="0" err="1" smtClean="0">
                <a:solidFill>
                  <a:srgbClr val="1F497D"/>
                </a:solidFill>
                <a:latin typeface="Arial Narrow"/>
                <a:ea typeface="ＭＳ Ｐゴシック" pitchFamily="34" charset="-128"/>
                <a:cs typeface="Arial Narrow"/>
              </a:rPr>
              <a:t>planificação</a:t>
            </a:r>
            <a:r>
              <a:rPr lang="es-ES" sz="2600" b="1" dirty="0" smtClean="0">
                <a:solidFill>
                  <a:srgbClr val="1F497D"/>
                </a:solidFill>
                <a:latin typeface="Arial Narrow"/>
                <a:ea typeface="ＭＳ Ｐゴシック" pitchFamily="34" charset="-128"/>
                <a:cs typeface="Arial Narrow"/>
              </a:rPr>
              <a:t> </a:t>
            </a:r>
            <a:r>
              <a:rPr lang="es-ES" sz="2600" b="1" dirty="0">
                <a:solidFill>
                  <a:srgbClr val="1F497D"/>
                </a:solidFill>
                <a:latin typeface="Arial Narrow"/>
                <a:ea typeface="ＭＳ Ｐゴシック" pitchFamily="34" charset="-128"/>
                <a:cs typeface="Arial Narrow"/>
              </a:rPr>
              <a:t>urbana</a:t>
            </a:r>
            <a:endParaRPr lang="es-ES" altLang="ja-JP" sz="2600" b="1" dirty="0">
              <a:solidFill>
                <a:srgbClr val="1F497D"/>
              </a:solidFill>
              <a:latin typeface="Arial Narrow"/>
              <a:ea typeface="ＭＳ Ｐゴシック" pitchFamily="34" charset="-128"/>
              <a:cs typeface="Arial Narrow"/>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sp>
        <p:nvSpPr>
          <p:cNvPr id="5" name="CuadroTexto 4"/>
          <p:cNvSpPr txBox="1"/>
          <p:nvPr/>
        </p:nvSpPr>
        <p:spPr>
          <a:xfrm>
            <a:off x="5163082" y="6350525"/>
            <a:ext cx="3390048" cy="253916"/>
          </a:xfrm>
          <a:prstGeom prst="rect">
            <a:avLst/>
          </a:prstGeom>
          <a:noFill/>
        </p:spPr>
        <p:txBody>
          <a:bodyPr wrap="square" rtlCol="0">
            <a:spAutoFit/>
          </a:bodyPr>
          <a:lstStyle/>
          <a:p>
            <a:r>
              <a:rPr lang="es-ES" sz="1050" i="1" dirty="0" smtClean="0">
                <a:latin typeface="Arial Narrow"/>
                <a:cs typeface="Arial Narrow"/>
              </a:rPr>
              <a:t>Imagen: Usuario de </a:t>
            </a:r>
            <a:r>
              <a:rPr lang="es-ES" sz="1050" i="1" dirty="0" err="1" smtClean="0">
                <a:latin typeface="Arial Narrow"/>
                <a:cs typeface="Arial Narrow"/>
              </a:rPr>
              <a:t>Flickr</a:t>
            </a:r>
            <a:r>
              <a:rPr lang="es-ES" sz="1050" i="1" dirty="0" smtClean="0">
                <a:latin typeface="Arial Narrow"/>
                <a:cs typeface="Arial Narrow"/>
              </a:rPr>
              <a:t>  NASA </a:t>
            </a:r>
            <a:r>
              <a:rPr lang="es-ES" sz="1050" i="1" dirty="0" err="1" smtClean="0">
                <a:latin typeface="Arial Narrow"/>
                <a:cs typeface="Arial Narrow"/>
              </a:rPr>
              <a:t>Goddard</a:t>
            </a:r>
            <a:r>
              <a:rPr lang="es-ES" sz="1050" i="1" dirty="0" smtClean="0">
                <a:latin typeface="Arial Narrow"/>
                <a:cs typeface="Arial Narrow"/>
              </a:rPr>
              <a:t> </a:t>
            </a:r>
            <a:r>
              <a:rPr lang="es-ES" sz="1050" i="1" dirty="0" err="1" smtClean="0">
                <a:latin typeface="Arial Narrow"/>
                <a:cs typeface="Arial Narrow"/>
              </a:rPr>
              <a:t>Space</a:t>
            </a:r>
            <a:r>
              <a:rPr lang="es-ES" sz="1050" i="1" dirty="0" smtClean="0">
                <a:latin typeface="Arial Narrow"/>
                <a:cs typeface="Arial Narrow"/>
              </a:rPr>
              <a:t> </a:t>
            </a:r>
            <a:r>
              <a:rPr lang="es-ES" sz="1050" i="1" dirty="0" err="1" smtClean="0">
                <a:latin typeface="Arial Narrow"/>
                <a:cs typeface="Arial Narrow"/>
              </a:rPr>
              <a:t>Fligh</a:t>
            </a:r>
            <a:r>
              <a:rPr lang="es-ES" sz="1050" i="1" dirty="0" smtClean="0">
                <a:latin typeface="Arial Narrow"/>
                <a:cs typeface="Arial Narrow"/>
              </a:rPr>
              <a:t> Center</a:t>
            </a:r>
            <a:endParaRPr lang="es-ES" sz="1050" i="1" dirty="0">
              <a:latin typeface="Arial Narrow"/>
              <a:cs typeface="Arial Narrow"/>
            </a:endParaRPr>
          </a:p>
        </p:txBody>
      </p:sp>
      <p:pic>
        <p:nvPicPr>
          <p:cNvPr id="6" name="Imagen 5" descr="45809_large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990" y="2115325"/>
            <a:ext cx="7008647" cy="4017811"/>
          </a:xfrm>
          <a:prstGeom prst="rect">
            <a:avLst/>
          </a:prstGeom>
        </p:spPr>
      </p:pic>
    </p:spTree>
    <p:extLst>
      <p:ext uri="{BB962C8B-B14F-4D97-AF65-F5344CB8AC3E}">
        <p14:creationId xmlns:p14="http://schemas.microsoft.com/office/powerpoint/2010/main" val="259219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18577"/>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10</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normAutofit/>
          </a:bodyPr>
          <a:lstStyle/>
          <a:p>
            <a:pPr marL="0" indent="0" algn="ctr">
              <a:buNone/>
            </a:pPr>
            <a:r>
              <a:rPr lang="es-ES_tradnl" dirty="0" smtClean="0">
                <a:solidFill>
                  <a:srgbClr val="1F497D"/>
                </a:solidFill>
                <a:latin typeface="Arial Narrow"/>
                <a:ea typeface="ＭＳ Ｐゴシック" pitchFamily="34" charset="-128"/>
                <a:cs typeface="Arial Narrow"/>
              </a:rPr>
              <a:t>Acelerar </a:t>
            </a:r>
            <a:r>
              <a:rPr lang="es-ES_tradnl" dirty="0" smtClean="0">
                <a:solidFill>
                  <a:srgbClr val="1F497D"/>
                </a:solidFill>
                <a:latin typeface="Arial Narrow"/>
                <a:ea typeface="ＭＳ Ｐゴシック" pitchFamily="34" charset="-128"/>
                <a:cs typeface="Arial Narrow"/>
              </a:rPr>
              <a:t>a </a:t>
            </a:r>
            <a:r>
              <a:rPr lang="es-ES_tradnl" dirty="0" err="1" smtClean="0">
                <a:solidFill>
                  <a:srgbClr val="1F497D"/>
                </a:solidFill>
                <a:latin typeface="Arial Narrow"/>
                <a:ea typeface="ＭＳ Ｐゴシック" pitchFamily="34" charset="-128"/>
                <a:cs typeface="Arial Narrow"/>
              </a:rPr>
              <a:t>recuperação</a:t>
            </a:r>
            <a:r>
              <a:rPr lang="es-ES_tradnl" dirty="0" smtClean="0">
                <a:solidFill>
                  <a:srgbClr val="1F497D"/>
                </a:solidFill>
                <a:latin typeface="Arial Narrow"/>
                <a:ea typeface="ＭＳ Ｐゴシック" pitchFamily="34" charset="-128"/>
                <a:cs typeface="Arial Narrow"/>
              </a:rPr>
              <a:t> e </a:t>
            </a:r>
            <a:r>
              <a:rPr lang="es-ES_tradnl" dirty="0" err="1" smtClean="0">
                <a:solidFill>
                  <a:srgbClr val="1F497D"/>
                </a:solidFill>
                <a:latin typeface="Arial Narrow"/>
                <a:ea typeface="ＭＳ Ｐゴシック" pitchFamily="34" charset="-128"/>
                <a:cs typeface="Arial Narrow"/>
              </a:rPr>
              <a:t>uma</a:t>
            </a:r>
            <a:r>
              <a:rPr lang="es-ES_tradnl" dirty="0" smtClean="0">
                <a:solidFill>
                  <a:srgbClr val="1F497D"/>
                </a:solidFill>
                <a:latin typeface="Arial Narrow"/>
                <a:ea typeface="ＭＳ Ｐゴシック" pitchFamily="34" charset="-128"/>
                <a:cs typeface="Arial Narrow"/>
              </a:rPr>
              <a:t> </a:t>
            </a:r>
            <a:r>
              <a:rPr lang="es-ES_tradnl" dirty="0" err="1" smtClean="0">
                <a:solidFill>
                  <a:srgbClr val="1F497D"/>
                </a:solidFill>
                <a:latin typeface="Arial Narrow"/>
                <a:ea typeface="ＭＳ Ｐゴシック" pitchFamily="34" charset="-128"/>
                <a:cs typeface="Arial Narrow"/>
              </a:rPr>
              <a:t>melhor</a:t>
            </a:r>
            <a:r>
              <a:rPr lang="es-ES_tradnl" dirty="0" smtClean="0">
                <a:solidFill>
                  <a:srgbClr val="1F497D"/>
                </a:solidFill>
                <a:latin typeface="Arial Narrow"/>
                <a:ea typeface="ＭＳ Ｐゴシック" pitchFamily="34" charset="-128"/>
                <a:cs typeface="Arial Narrow"/>
              </a:rPr>
              <a:t> </a:t>
            </a:r>
            <a:r>
              <a:rPr lang="es-ES_tradnl" dirty="0" err="1" smtClean="0">
                <a:solidFill>
                  <a:srgbClr val="1F497D"/>
                </a:solidFill>
                <a:latin typeface="Arial Narrow"/>
                <a:ea typeface="ＭＳ Ｐゴシック" pitchFamily="34" charset="-128"/>
                <a:cs typeface="Arial Narrow"/>
              </a:rPr>
              <a:t>reconstrução</a:t>
            </a:r>
            <a:endParaRPr lang="es-ES_tradnl" dirty="0" smtClean="0">
              <a:solidFill>
                <a:srgbClr val="1F497D"/>
              </a:solidFill>
              <a:latin typeface="Arial Narrow"/>
              <a:ea typeface="ＭＳ Ｐゴシック" pitchFamily="34" charset="-128"/>
              <a:cs typeface="Arial Narrow"/>
            </a:endParaRPr>
          </a:p>
          <a:p>
            <a:pPr marL="0" indent="0" algn="ctr">
              <a:buNone/>
            </a:pPr>
            <a:endParaRPr lang="es-ES_tradnl" dirty="0">
              <a:solidFill>
                <a:srgbClr val="34A5A3"/>
              </a:solidFill>
              <a:latin typeface="Arial Narrow"/>
              <a:ea typeface="ＭＳ Ｐゴシック" pitchFamily="34" charset="-128"/>
              <a:cs typeface="Arial Narrow"/>
            </a:endParaRPr>
          </a:p>
          <a:p>
            <a:pPr marL="0" indent="0" algn="ctr">
              <a:buNone/>
            </a:pPr>
            <a:r>
              <a:rPr lang="es-CR" i="1" dirty="0" err="1" smtClean="0">
                <a:latin typeface="Arial Narrow"/>
                <a:cs typeface="Arial Narrow"/>
              </a:rPr>
              <a:t>Planejar</a:t>
            </a:r>
            <a:r>
              <a:rPr lang="es-CR" i="1" dirty="0" smtClean="0">
                <a:latin typeface="Arial Narrow"/>
                <a:cs typeface="Arial Narrow"/>
              </a:rPr>
              <a:t> e </a:t>
            </a:r>
            <a:r>
              <a:rPr lang="es-CR" i="1" dirty="0">
                <a:latin typeface="Arial Narrow"/>
                <a:cs typeface="Arial Narrow"/>
              </a:rPr>
              <a:t>estar preparado para </a:t>
            </a:r>
            <a:r>
              <a:rPr lang="es-CR" i="1" dirty="0" smtClean="0">
                <a:latin typeface="Arial Narrow"/>
                <a:cs typeface="Arial Narrow"/>
              </a:rPr>
              <a:t>as </a:t>
            </a:r>
            <a:r>
              <a:rPr lang="es-CR" i="1" dirty="0" err="1" smtClean="0">
                <a:latin typeface="Arial Narrow"/>
                <a:cs typeface="Arial Narrow"/>
              </a:rPr>
              <a:t>interrupções</a:t>
            </a:r>
            <a:r>
              <a:rPr lang="es-CR" i="1" dirty="0" smtClean="0">
                <a:latin typeface="Arial Narrow"/>
                <a:cs typeface="Arial Narrow"/>
              </a:rPr>
              <a:t> do </a:t>
            </a:r>
            <a:r>
              <a:rPr lang="es-CR" i="1" dirty="0" err="1" smtClean="0">
                <a:latin typeface="Arial Narrow"/>
                <a:cs typeface="Arial Narrow"/>
              </a:rPr>
              <a:t>desenvolvimento</a:t>
            </a:r>
            <a:r>
              <a:rPr lang="es-CR" i="1" dirty="0" smtClean="0">
                <a:latin typeface="Arial Narrow"/>
                <a:cs typeface="Arial Narrow"/>
              </a:rPr>
              <a:t> antes que </a:t>
            </a:r>
            <a:r>
              <a:rPr lang="es-CR" i="1" dirty="0" err="1" smtClean="0">
                <a:latin typeface="Arial Narrow"/>
                <a:cs typeface="Arial Narrow"/>
              </a:rPr>
              <a:t>aconteçam</a:t>
            </a:r>
            <a:r>
              <a:rPr lang="es-CR" i="1" dirty="0" smtClean="0">
                <a:latin typeface="Arial Narrow"/>
                <a:cs typeface="Arial Narrow"/>
              </a:rPr>
              <a:t>. </a:t>
            </a:r>
            <a:r>
              <a:rPr lang="es-CR" i="1" dirty="0">
                <a:latin typeface="Arial Narrow"/>
                <a:cs typeface="Arial Narrow"/>
              </a:rPr>
              <a:t>Aprender </a:t>
            </a:r>
            <a:r>
              <a:rPr lang="es-CR" i="1" dirty="0" err="1" smtClean="0">
                <a:latin typeface="Arial Narrow"/>
                <a:cs typeface="Arial Narrow"/>
              </a:rPr>
              <a:t>com</a:t>
            </a:r>
            <a:r>
              <a:rPr lang="es-CR" i="1" dirty="0" smtClean="0">
                <a:latin typeface="Arial Narrow"/>
                <a:cs typeface="Arial Narrow"/>
              </a:rPr>
              <a:t> os erros tentando </a:t>
            </a:r>
            <a:r>
              <a:rPr lang="es-CR" i="1" dirty="0" err="1" smtClean="0">
                <a:latin typeface="Arial Narrow"/>
                <a:cs typeface="Arial Narrow"/>
              </a:rPr>
              <a:t>compreender</a:t>
            </a:r>
            <a:r>
              <a:rPr lang="es-CR" i="1" dirty="0" smtClean="0">
                <a:latin typeface="Arial Narrow"/>
                <a:cs typeface="Arial Narrow"/>
              </a:rPr>
              <a:t> porque </a:t>
            </a:r>
            <a:r>
              <a:rPr lang="es-CR" i="1" dirty="0" smtClean="0">
                <a:latin typeface="Arial Narrow"/>
                <a:cs typeface="Arial Narrow"/>
              </a:rPr>
              <a:t>os danos </a:t>
            </a:r>
            <a:r>
              <a:rPr lang="es-CR" i="1" dirty="0" err="1" smtClean="0">
                <a:latin typeface="Arial Narrow"/>
                <a:cs typeface="Arial Narrow"/>
              </a:rPr>
              <a:t>ocorreram</a:t>
            </a:r>
            <a:r>
              <a:rPr lang="es-CR" i="1" dirty="0" smtClean="0">
                <a:latin typeface="Arial Narrow"/>
                <a:cs typeface="Arial Narrow"/>
              </a:rPr>
              <a:t> e </a:t>
            </a:r>
            <a:r>
              <a:rPr lang="es-CR" i="1" dirty="0" err="1" smtClean="0">
                <a:latin typeface="Arial Narrow"/>
                <a:cs typeface="Arial Narrow"/>
              </a:rPr>
              <a:t>assegurar</a:t>
            </a:r>
            <a:r>
              <a:rPr lang="es-CR" i="1" dirty="0" smtClean="0">
                <a:latin typeface="Arial Narrow"/>
                <a:cs typeface="Arial Narrow"/>
              </a:rPr>
              <a:t> que se </a:t>
            </a:r>
            <a:r>
              <a:rPr lang="es-CR" i="1" dirty="0" err="1" smtClean="0">
                <a:latin typeface="Arial Narrow"/>
                <a:cs typeface="Arial Narrow"/>
              </a:rPr>
              <a:t>incorporem</a:t>
            </a:r>
            <a:r>
              <a:rPr lang="es-CR" i="1" dirty="0" smtClean="0">
                <a:latin typeface="Arial Narrow"/>
                <a:cs typeface="Arial Narrow"/>
              </a:rPr>
              <a:t> as </a:t>
            </a:r>
            <a:r>
              <a:rPr lang="es-CR" i="1" dirty="0" err="1" smtClean="0">
                <a:latin typeface="Arial Narrow"/>
                <a:cs typeface="Arial Narrow"/>
              </a:rPr>
              <a:t>lições</a:t>
            </a:r>
            <a:r>
              <a:rPr lang="es-CR" i="1" dirty="0" smtClean="0">
                <a:latin typeface="Arial Narrow"/>
                <a:cs typeface="Arial Narrow"/>
              </a:rPr>
              <a:t> aprendidas nos </a:t>
            </a:r>
            <a:r>
              <a:rPr lang="es-CR" i="1" dirty="0" err="1" smtClean="0">
                <a:latin typeface="Arial Narrow"/>
                <a:cs typeface="Arial Narrow"/>
              </a:rPr>
              <a:t>processos</a:t>
            </a:r>
            <a:r>
              <a:rPr lang="es-CR" i="1" dirty="0" smtClean="0">
                <a:latin typeface="Arial Narrow"/>
                <a:cs typeface="Arial Narrow"/>
              </a:rPr>
              <a:t> de </a:t>
            </a:r>
            <a:r>
              <a:rPr lang="es-CR" i="1" dirty="0" err="1" smtClean="0">
                <a:latin typeface="Arial Narrow"/>
                <a:cs typeface="Arial Narrow"/>
              </a:rPr>
              <a:t>reconstrução</a:t>
            </a:r>
            <a:r>
              <a:rPr lang="es-CR" i="1" dirty="0" smtClean="0">
                <a:latin typeface="Arial Narrow"/>
                <a:cs typeface="Arial Narrow"/>
              </a:rPr>
              <a:t>. </a:t>
            </a:r>
            <a:endParaRPr lang="es-ES" dirty="0"/>
          </a:p>
        </p:txBody>
      </p:sp>
      <p:pic>
        <p:nvPicPr>
          <p:cNvPr id="4" name="Picture 34"/>
          <p:cNvPicPr>
            <a:picLocks noChangeAspect="1" noChangeArrowheads="1"/>
          </p:cNvPicPr>
          <p:nvPr/>
        </p:nvPicPr>
        <p:blipFill>
          <a:blip r:embed="rId3"/>
          <a:srcRect/>
          <a:stretch>
            <a:fillRect/>
          </a:stretch>
        </p:blipFill>
        <p:spPr bwMode="auto">
          <a:xfrm>
            <a:off x="4248240" y="5141095"/>
            <a:ext cx="785818" cy="7921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7974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91659"/>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10</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5975053"/>
          </a:xfrm>
        </p:spPr>
        <p:txBody>
          <a:bodyPr>
            <a:normAutofit/>
          </a:bodyPr>
          <a:lstStyle/>
          <a:p>
            <a:pPr marL="0" indent="0" algn="ctr">
              <a:buNone/>
            </a:pPr>
            <a:r>
              <a:rPr lang="es-ES" sz="2600" b="1" dirty="0" err="1" smtClean="0">
                <a:solidFill>
                  <a:srgbClr val="1F497D"/>
                </a:solidFill>
                <a:latin typeface="Arial Narrow"/>
                <a:ea typeface="ＭＳ Ｐゴシック" pitchFamily="34" charset="-128"/>
                <a:cs typeface="Arial Narrow"/>
              </a:rPr>
              <a:t>Reconstrução</a:t>
            </a:r>
            <a:r>
              <a:rPr lang="es-ES" sz="2600" b="1" dirty="0" smtClean="0">
                <a:solidFill>
                  <a:srgbClr val="1F497D"/>
                </a:solidFill>
                <a:latin typeface="Arial Narrow"/>
                <a:ea typeface="ＭＳ Ｐゴシック" pitchFamily="34" charset="-128"/>
                <a:cs typeface="Arial Narrow"/>
              </a:rPr>
              <a:t> e </a:t>
            </a:r>
            <a:r>
              <a:rPr lang="es-ES" sz="2600" b="1" dirty="0" err="1" smtClean="0">
                <a:solidFill>
                  <a:srgbClr val="1F497D"/>
                </a:solidFill>
                <a:latin typeface="Arial Narrow"/>
                <a:ea typeface="ＭＳ Ｐゴシック" pitchFamily="34" charset="-128"/>
                <a:cs typeface="Arial Narrow"/>
              </a:rPr>
              <a:t>reacondicionamento</a:t>
            </a:r>
            <a:r>
              <a:rPr lang="es-ES" sz="2600" b="1" dirty="0" smtClean="0">
                <a:solidFill>
                  <a:srgbClr val="1F497D"/>
                </a:solidFill>
                <a:latin typeface="Arial Narrow"/>
                <a:ea typeface="ＭＳ Ｐゴシック" pitchFamily="34" charset="-128"/>
                <a:cs typeface="Arial Narrow"/>
              </a:rPr>
              <a:t> </a:t>
            </a:r>
            <a:r>
              <a:rPr lang="es-ES" sz="2600" b="1" dirty="0" smtClean="0">
                <a:solidFill>
                  <a:srgbClr val="1F497D"/>
                </a:solidFill>
                <a:latin typeface="Arial Narrow"/>
                <a:ea typeface="ＭＳ Ｐゴシック" pitchFamily="34" charset="-128"/>
                <a:cs typeface="Arial Narrow"/>
              </a:rPr>
              <a:t>de </a:t>
            </a:r>
            <a:r>
              <a:rPr lang="es-ES" sz="2600" b="1" dirty="0" err="1" smtClean="0">
                <a:solidFill>
                  <a:srgbClr val="1F497D"/>
                </a:solidFill>
                <a:latin typeface="Arial Narrow"/>
                <a:ea typeface="ＭＳ Ｐゴシック" pitchFamily="34" charset="-128"/>
                <a:cs typeface="Arial Narrow"/>
              </a:rPr>
              <a:t>habitações</a:t>
            </a:r>
            <a:r>
              <a:rPr lang="es-ES" sz="2600" b="1" dirty="0" smtClean="0">
                <a:solidFill>
                  <a:srgbClr val="1F497D"/>
                </a:solidFill>
                <a:latin typeface="Arial Narrow"/>
                <a:ea typeface="ＭＳ Ｐゴシック" pitchFamily="34" charset="-128"/>
                <a:cs typeface="Arial Narrow"/>
              </a:rPr>
              <a:t> no </a:t>
            </a:r>
            <a:r>
              <a:rPr lang="es-ES" sz="2600" b="1" dirty="0" smtClean="0">
                <a:solidFill>
                  <a:srgbClr val="1F497D"/>
                </a:solidFill>
                <a:latin typeface="Arial Narrow"/>
                <a:ea typeface="ＭＳ Ｐゴシック" pitchFamily="34" charset="-128"/>
                <a:cs typeface="Arial Narrow"/>
              </a:rPr>
              <a:t>Haití: </a:t>
            </a:r>
          </a:p>
          <a:p>
            <a:pPr marL="0" indent="0" algn="ctr">
              <a:buNone/>
            </a:pPr>
            <a:r>
              <a:rPr lang="es-ES" sz="2600" b="1" dirty="0" err="1" smtClean="0">
                <a:solidFill>
                  <a:srgbClr val="1F497D"/>
                </a:solidFill>
                <a:latin typeface="Arial Narrow"/>
                <a:ea typeface="ＭＳ Ｐゴシック" pitchFamily="34" charset="-128"/>
                <a:cs typeface="Arial Narrow"/>
              </a:rPr>
              <a:t>Lições</a:t>
            </a:r>
            <a:r>
              <a:rPr lang="es-ES" sz="2600" b="1" dirty="0" smtClean="0">
                <a:solidFill>
                  <a:srgbClr val="1F497D"/>
                </a:solidFill>
                <a:latin typeface="Arial Narrow"/>
                <a:ea typeface="ＭＳ Ｐゴシック" pitchFamily="34" charset="-128"/>
                <a:cs typeface="Arial Narrow"/>
              </a:rPr>
              <a:t> Aprendidas</a:t>
            </a:r>
            <a:endParaRPr lang="es-ES" altLang="ja-JP" sz="2400" dirty="0">
              <a:latin typeface="Arial Narrow"/>
              <a:cs typeface="Arial Narrow"/>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5" name="Imagen 4" descr="2010-Haiti-earthqu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278" y="2400299"/>
            <a:ext cx="6158468" cy="3448742"/>
          </a:xfrm>
          <a:prstGeom prst="rect">
            <a:avLst/>
          </a:prstGeom>
        </p:spPr>
      </p:pic>
      <p:sp>
        <p:nvSpPr>
          <p:cNvPr id="6" name="CuadroTexto 5"/>
          <p:cNvSpPr txBox="1"/>
          <p:nvPr/>
        </p:nvSpPr>
        <p:spPr>
          <a:xfrm>
            <a:off x="5988243" y="5969651"/>
            <a:ext cx="1760503" cy="253916"/>
          </a:xfrm>
          <a:prstGeom prst="rect">
            <a:avLst/>
          </a:prstGeom>
          <a:noFill/>
        </p:spPr>
        <p:txBody>
          <a:bodyPr wrap="square" rtlCol="0">
            <a:spAutoFit/>
          </a:bodyPr>
          <a:lstStyle/>
          <a:p>
            <a:r>
              <a:rPr lang="es-ES" sz="1050" i="1" dirty="0" smtClean="0">
                <a:latin typeface="Arial Narrow"/>
                <a:cs typeface="Arial Narrow"/>
              </a:rPr>
              <a:t>Imagen: Green </a:t>
            </a:r>
            <a:r>
              <a:rPr lang="es-ES" sz="1050" i="1" dirty="0" err="1" smtClean="0">
                <a:latin typeface="Arial Narrow"/>
                <a:cs typeface="Arial Narrow"/>
              </a:rPr>
              <a:t>Planet</a:t>
            </a:r>
            <a:r>
              <a:rPr lang="es-ES" sz="1050" i="1" dirty="0" smtClean="0">
                <a:latin typeface="Arial Narrow"/>
                <a:cs typeface="Arial Narrow"/>
              </a:rPr>
              <a:t> </a:t>
            </a:r>
            <a:r>
              <a:rPr lang="es-ES" sz="1050" i="1" dirty="0" err="1" smtClean="0">
                <a:latin typeface="Arial Narrow"/>
                <a:cs typeface="Arial Narrow"/>
              </a:rPr>
              <a:t>World</a:t>
            </a:r>
            <a:endParaRPr lang="es-ES" sz="1050" i="1" dirty="0">
              <a:latin typeface="Arial Narrow"/>
              <a:cs typeface="Arial Narrow"/>
            </a:endParaRPr>
          </a:p>
        </p:txBody>
      </p:sp>
    </p:spTree>
    <p:extLst>
      <p:ext uri="{BB962C8B-B14F-4D97-AF65-F5344CB8AC3E}">
        <p14:creationId xmlns:p14="http://schemas.microsoft.com/office/powerpoint/2010/main" val="330990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206"/>
            <a:ext cx="8229600" cy="700462"/>
          </a:xfrm>
        </p:spPr>
        <p:txBody>
          <a:bodyPr>
            <a:normAutofit fontScale="90000"/>
          </a:bodyPr>
          <a:lstStyle/>
          <a:p>
            <a:pPr algn="l"/>
            <a:r>
              <a:rPr lang="es-ES" sz="4000" b="1" dirty="0" err="1" smtClean="0">
                <a:solidFill>
                  <a:srgbClr val="1F497D"/>
                </a:solidFill>
                <a:latin typeface="Arial Narrow"/>
                <a:cs typeface="Arial Narrow"/>
              </a:rPr>
              <a:t>Atividade</a:t>
            </a:r>
            <a:r>
              <a:rPr lang="es-ES" sz="4000" b="1" dirty="0" smtClean="0">
                <a:solidFill>
                  <a:srgbClr val="1F497D"/>
                </a:solidFill>
                <a:latin typeface="Arial Narrow"/>
                <a:cs typeface="Arial Narrow"/>
              </a:rPr>
              <a:t> </a:t>
            </a:r>
            <a:r>
              <a:rPr lang="es-ES" sz="4000" b="1" dirty="0" err="1" smtClean="0">
                <a:solidFill>
                  <a:srgbClr val="1F497D"/>
                </a:solidFill>
                <a:latin typeface="Arial Narrow"/>
                <a:cs typeface="Arial Narrow"/>
              </a:rPr>
              <a:t>prática</a:t>
            </a:r>
            <a:r>
              <a:rPr lang="es-ES" sz="4000" b="1" dirty="0" smtClean="0">
                <a:solidFill>
                  <a:srgbClr val="1F497D"/>
                </a:solidFill>
                <a:latin typeface="Arial Narrow"/>
                <a:cs typeface="Arial Narrow"/>
              </a:rPr>
              <a:t> </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5975053"/>
          </a:xfrm>
        </p:spPr>
        <p:txBody>
          <a:bodyPr>
            <a:normAutofit/>
          </a:bodyPr>
          <a:lstStyle/>
          <a:p>
            <a:pPr marL="0" indent="0" algn="just">
              <a:buClr>
                <a:srgbClr val="FF0000"/>
              </a:buClr>
              <a:buNone/>
            </a:pPr>
            <a:endParaRPr lang="es-ES" sz="2400" b="1" dirty="0" smtClean="0">
              <a:latin typeface="Abadi MT Condensed Light"/>
              <a:cs typeface="Abadi MT Condensed Light"/>
            </a:endParaRPr>
          </a:p>
          <a:p>
            <a:pPr marL="0" indent="0" algn="just">
              <a:buClr>
                <a:srgbClr val="FF0000"/>
              </a:buClr>
              <a:buNone/>
            </a:pPr>
            <a:r>
              <a:rPr lang="es-ES" sz="2400" b="1" dirty="0" err="1" smtClean="0">
                <a:latin typeface="Arial Narrow"/>
                <a:cs typeface="Arial Narrow"/>
              </a:rPr>
              <a:t>Exercício</a:t>
            </a:r>
            <a:r>
              <a:rPr lang="es-ES" sz="2400" b="1" dirty="0" smtClean="0">
                <a:latin typeface="Arial Narrow"/>
                <a:cs typeface="Arial Narrow"/>
              </a:rPr>
              <a:t> </a:t>
            </a:r>
            <a:r>
              <a:rPr lang="es-ES" sz="2400" b="1" dirty="0" err="1" smtClean="0">
                <a:latin typeface="Arial Narrow"/>
                <a:cs typeface="Arial Narrow"/>
              </a:rPr>
              <a:t>em</a:t>
            </a:r>
            <a:r>
              <a:rPr lang="es-ES" sz="2400" b="1" dirty="0" smtClean="0">
                <a:latin typeface="Arial Narrow"/>
                <a:cs typeface="Arial Narrow"/>
              </a:rPr>
              <a:t> </a:t>
            </a:r>
            <a:r>
              <a:rPr lang="es-ES" sz="2400" b="1" dirty="0" smtClean="0">
                <a:latin typeface="Arial Narrow"/>
                <a:cs typeface="Arial Narrow"/>
              </a:rPr>
              <a:t>grupo:</a:t>
            </a:r>
            <a:r>
              <a:rPr lang="es-ES" sz="2400" dirty="0" smtClean="0">
                <a:latin typeface="Arial Narrow"/>
                <a:cs typeface="Arial Narrow"/>
              </a:rPr>
              <a:t> </a:t>
            </a:r>
            <a:r>
              <a:rPr lang="es-ES" sz="2400" dirty="0" err="1" smtClean="0">
                <a:latin typeface="Arial Narrow"/>
                <a:cs typeface="Arial Narrow"/>
              </a:rPr>
              <a:t>Correspondência</a:t>
            </a:r>
            <a:r>
              <a:rPr lang="es-ES" sz="2400" dirty="0" smtClean="0">
                <a:latin typeface="Arial Narrow"/>
                <a:cs typeface="Arial Narrow"/>
              </a:rPr>
              <a:t> </a:t>
            </a:r>
            <a:r>
              <a:rPr lang="es-ES" sz="2400" dirty="0" smtClean="0">
                <a:latin typeface="Arial Narrow"/>
                <a:cs typeface="Arial Narrow"/>
              </a:rPr>
              <a:t>de </a:t>
            </a:r>
            <a:r>
              <a:rPr lang="es-ES" sz="2400" dirty="0" err="1" smtClean="0">
                <a:latin typeface="Arial Narrow"/>
                <a:cs typeface="Arial Narrow"/>
              </a:rPr>
              <a:t>experiências</a:t>
            </a:r>
            <a:r>
              <a:rPr lang="es-ES" sz="2400" dirty="0" smtClean="0">
                <a:latin typeface="Arial Narrow"/>
                <a:cs typeface="Arial Narrow"/>
              </a:rPr>
              <a:t> </a:t>
            </a:r>
            <a:r>
              <a:rPr lang="es-ES" sz="2400" dirty="0" smtClean="0">
                <a:latin typeface="Arial Narrow"/>
                <a:cs typeface="Arial Narrow"/>
              </a:rPr>
              <a:t>concretas </a:t>
            </a:r>
            <a:r>
              <a:rPr lang="es-ES" sz="2400" dirty="0" err="1" smtClean="0">
                <a:latin typeface="Arial Narrow"/>
                <a:cs typeface="Arial Narrow"/>
              </a:rPr>
              <a:t>com</a:t>
            </a:r>
            <a:r>
              <a:rPr lang="es-ES" sz="2400" dirty="0" smtClean="0">
                <a:latin typeface="Arial Narrow"/>
                <a:cs typeface="Arial Narrow"/>
              </a:rPr>
              <a:t> os </a:t>
            </a:r>
            <a:r>
              <a:rPr lang="es-ES" sz="2400" dirty="0" smtClean="0">
                <a:latin typeface="Arial Narrow"/>
                <a:cs typeface="Arial Narrow"/>
              </a:rPr>
              <a:t>“</a:t>
            </a:r>
            <a:r>
              <a:rPr lang="es-ES" sz="2400" dirty="0" err="1" smtClean="0">
                <a:latin typeface="Arial Narrow"/>
                <a:cs typeface="Arial Narrow"/>
              </a:rPr>
              <a:t>dez</a:t>
            </a:r>
            <a:r>
              <a:rPr lang="es-ES" sz="2400" dirty="0" smtClean="0">
                <a:latin typeface="Arial Narrow"/>
                <a:cs typeface="Arial Narrow"/>
              </a:rPr>
              <a:t> </a:t>
            </a:r>
            <a:r>
              <a:rPr lang="es-ES" sz="2400" dirty="0" smtClean="0">
                <a:latin typeface="Arial Narrow"/>
                <a:cs typeface="Arial Narrow"/>
              </a:rPr>
              <a:t>aspectos </a:t>
            </a:r>
            <a:r>
              <a:rPr lang="es-ES" sz="2400" dirty="0" err="1" smtClean="0">
                <a:latin typeface="Arial Narrow"/>
                <a:cs typeface="Arial Narrow"/>
              </a:rPr>
              <a:t>essenciais</a:t>
            </a:r>
            <a:r>
              <a:rPr lang="es-ES" sz="2400" dirty="0" smtClean="0">
                <a:latin typeface="Arial Narrow"/>
                <a:cs typeface="Arial Narrow"/>
              </a:rPr>
              <a:t>”. </a:t>
            </a:r>
          </a:p>
          <a:p>
            <a:pPr marL="0" indent="0" algn="just">
              <a:buClr>
                <a:srgbClr val="FF0000"/>
              </a:buClr>
              <a:buNone/>
            </a:pPr>
            <a:endParaRPr lang="es-ES" sz="2400" dirty="0" smtClean="0">
              <a:latin typeface="Arial Narrow"/>
              <a:cs typeface="Arial Narrow"/>
            </a:endParaRPr>
          </a:p>
          <a:p>
            <a:pPr marL="0" indent="0" algn="just">
              <a:buClr>
                <a:srgbClr val="FF0000"/>
              </a:buClr>
              <a:buNone/>
            </a:pPr>
            <a:r>
              <a:rPr lang="es-ES" sz="2400" dirty="0" smtClean="0">
                <a:latin typeface="Arial Narrow"/>
                <a:cs typeface="Arial Narrow"/>
              </a:rPr>
              <a:t>5 </a:t>
            </a:r>
            <a:r>
              <a:rPr lang="es-ES" sz="2400" dirty="0" smtClean="0">
                <a:latin typeface="Arial Narrow"/>
                <a:cs typeface="Arial Narrow"/>
              </a:rPr>
              <a:t>grupos, </a:t>
            </a:r>
            <a:r>
              <a:rPr lang="es-ES" sz="2400" dirty="0" smtClean="0">
                <a:latin typeface="Arial Narrow"/>
                <a:cs typeface="Arial Narrow"/>
              </a:rPr>
              <a:t>cada grupo 2 casos.  </a:t>
            </a:r>
            <a:r>
              <a:rPr lang="es-ES" sz="2400" dirty="0" err="1" smtClean="0">
                <a:latin typeface="Arial Narrow"/>
                <a:cs typeface="Arial Narrow"/>
              </a:rPr>
              <a:t>Utilizem</a:t>
            </a:r>
            <a:r>
              <a:rPr lang="es-ES" sz="2400" dirty="0" smtClean="0">
                <a:latin typeface="Arial Narrow"/>
                <a:cs typeface="Arial Narrow"/>
              </a:rPr>
              <a:t> o </a:t>
            </a:r>
            <a:r>
              <a:rPr lang="es-ES" sz="2400" i="1" dirty="0" err="1" smtClean="0">
                <a:latin typeface="Arial Narrow"/>
                <a:cs typeface="Arial Narrow"/>
              </a:rPr>
              <a:t>hand</a:t>
            </a:r>
            <a:r>
              <a:rPr lang="es-ES" sz="2400" i="1" dirty="0" smtClean="0">
                <a:latin typeface="Arial Narrow"/>
                <a:cs typeface="Arial Narrow"/>
              </a:rPr>
              <a:t> </a:t>
            </a:r>
            <a:r>
              <a:rPr lang="es-ES" sz="2400" i="1" dirty="0" err="1" smtClean="0">
                <a:latin typeface="Arial Narrow"/>
                <a:cs typeface="Arial Narrow"/>
              </a:rPr>
              <a:t>out</a:t>
            </a:r>
            <a:r>
              <a:rPr lang="es-ES" sz="2400" dirty="0" smtClean="0">
                <a:latin typeface="Arial Narrow"/>
                <a:cs typeface="Arial Narrow"/>
              </a:rPr>
              <a:t> sobre </a:t>
            </a:r>
            <a:r>
              <a:rPr lang="es-ES" sz="2400" dirty="0" smtClean="0">
                <a:latin typeface="Arial Narrow"/>
                <a:cs typeface="Arial Narrow"/>
              </a:rPr>
              <a:t>os </a:t>
            </a:r>
            <a:r>
              <a:rPr lang="es-ES" sz="2400" dirty="0" smtClean="0">
                <a:latin typeface="Arial Narrow"/>
                <a:cs typeface="Arial Narrow"/>
              </a:rPr>
              <a:t>10 </a:t>
            </a:r>
            <a:r>
              <a:rPr lang="es-ES" sz="2400" dirty="0" err="1" smtClean="0">
                <a:latin typeface="Arial Narrow"/>
                <a:cs typeface="Arial Narrow"/>
              </a:rPr>
              <a:t>esenciais</a:t>
            </a:r>
            <a:r>
              <a:rPr lang="es-ES" sz="2400" dirty="0" smtClean="0">
                <a:latin typeface="Arial Narrow"/>
                <a:cs typeface="Arial Narrow"/>
              </a:rPr>
              <a:t>. </a:t>
            </a:r>
            <a:endParaRPr lang="es-ES" sz="2400" dirty="0">
              <a:latin typeface="Arial Narrow"/>
              <a:cs typeface="Arial Narrow"/>
            </a:endParaRPr>
          </a:p>
          <a:p>
            <a:pPr algn="just">
              <a:buClr>
                <a:schemeClr val="tx2"/>
              </a:buClr>
              <a:buFont typeface="Courier New"/>
              <a:buChar char="o"/>
            </a:pPr>
            <a:r>
              <a:rPr lang="es-ES" sz="2400" dirty="0" smtClean="0">
                <a:latin typeface="Arial Narrow"/>
                <a:cs typeface="Arial Narrow"/>
              </a:rPr>
              <a:t>Cada participante </a:t>
            </a:r>
            <a:r>
              <a:rPr lang="es-ES" sz="2400" dirty="0" err="1" smtClean="0">
                <a:latin typeface="Arial Narrow"/>
                <a:cs typeface="Arial Narrow"/>
              </a:rPr>
              <a:t>disporá</a:t>
            </a:r>
            <a:r>
              <a:rPr lang="es-ES" sz="2400" dirty="0" smtClean="0">
                <a:latin typeface="Arial Narrow"/>
                <a:cs typeface="Arial Narrow"/>
              </a:rPr>
              <a:t> </a:t>
            </a:r>
            <a:r>
              <a:rPr lang="es-ES" sz="2400" dirty="0" smtClean="0">
                <a:latin typeface="Arial Narrow"/>
                <a:cs typeface="Arial Narrow"/>
              </a:rPr>
              <a:t>de </a:t>
            </a:r>
            <a:r>
              <a:rPr lang="es-ES" sz="2400" dirty="0" err="1" smtClean="0">
                <a:latin typeface="Arial Narrow"/>
                <a:cs typeface="Arial Narrow"/>
              </a:rPr>
              <a:t>uma</a:t>
            </a:r>
            <a:r>
              <a:rPr lang="es-ES" sz="2400" dirty="0" smtClean="0">
                <a:latin typeface="Arial Narrow"/>
                <a:cs typeface="Arial Narrow"/>
              </a:rPr>
              <a:t> </a:t>
            </a:r>
            <a:r>
              <a:rPr lang="es-ES" sz="2400" dirty="0" smtClean="0">
                <a:latin typeface="Arial Narrow"/>
                <a:cs typeface="Arial Narrow"/>
              </a:rPr>
              <a:t>lista de </a:t>
            </a:r>
            <a:r>
              <a:rPr lang="es-ES" sz="2400" dirty="0" err="1" smtClean="0">
                <a:latin typeface="Arial Narrow"/>
                <a:cs typeface="Arial Narrow"/>
              </a:rPr>
              <a:t>experiências</a:t>
            </a:r>
            <a:r>
              <a:rPr lang="es-ES" sz="2400" dirty="0" smtClean="0">
                <a:latin typeface="Arial Narrow"/>
                <a:cs typeface="Arial Narrow"/>
              </a:rPr>
              <a:t> </a:t>
            </a:r>
            <a:r>
              <a:rPr lang="es-ES" sz="2400" dirty="0" smtClean="0">
                <a:latin typeface="Arial Narrow"/>
                <a:cs typeface="Arial Narrow"/>
              </a:rPr>
              <a:t>concretas para identificar </a:t>
            </a:r>
            <a:r>
              <a:rPr lang="es-ES" sz="2400" dirty="0" err="1" smtClean="0">
                <a:latin typeface="Arial Narrow"/>
                <a:cs typeface="Arial Narrow"/>
              </a:rPr>
              <a:t>com</a:t>
            </a:r>
            <a:r>
              <a:rPr lang="es-ES" sz="2400" dirty="0" smtClean="0">
                <a:latin typeface="Arial Narrow"/>
                <a:cs typeface="Arial Narrow"/>
              </a:rPr>
              <a:t> </a:t>
            </a:r>
            <a:r>
              <a:rPr lang="es-ES" sz="2400" dirty="0" smtClean="0">
                <a:latin typeface="Arial Narrow"/>
                <a:cs typeface="Arial Narrow"/>
              </a:rPr>
              <a:t>que aspecto </a:t>
            </a:r>
            <a:r>
              <a:rPr lang="es-ES" sz="2400" dirty="0" err="1" smtClean="0">
                <a:latin typeface="Arial Narrow"/>
                <a:cs typeface="Arial Narrow"/>
              </a:rPr>
              <a:t>essencial</a:t>
            </a:r>
            <a:r>
              <a:rPr lang="es-ES" sz="2400" dirty="0" smtClean="0">
                <a:latin typeface="Arial Narrow"/>
                <a:cs typeface="Arial Narrow"/>
              </a:rPr>
              <a:t> </a:t>
            </a:r>
            <a:r>
              <a:rPr lang="es-ES" sz="2400" dirty="0" smtClean="0">
                <a:latin typeface="Arial Narrow"/>
                <a:cs typeface="Arial Narrow"/>
              </a:rPr>
              <a:t>se corresponde cada </a:t>
            </a:r>
            <a:r>
              <a:rPr lang="es-ES" sz="2400" dirty="0" err="1" smtClean="0">
                <a:latin typeface="Arial Narrow"/>
                <a:cs typeface="Arial Narrow"/>
              </a:rPr>
              <a:t>uma</a:t>
            </a:r>
            <a:r>
              <a:rPr lang="es-ES" sz="2400" dirty="0" smtClean="0">
                <a:latin typeface="Arial Narrow"/>
                <a:cs typeface="Arial Narrow"/>
              </a:rPr>
              <a:t>. </a:t>
            </a:r>
            <a:endParaRPr lang="es-ES" sz="2400" dirty="0">
              <a:latin typeface="Arial Narrow"/>
              <a:cs typeface="Arial Narrow"/>
            </a:endParaRPr>
          </a:p>
          <a:p>
            <a:pPr algn="just">
              <a:buClr>
                <a:schemeClr val="tx2"/>
              </a:buClr>
              <a:buFont typeface="Courier New"/>
              <a:buChar char="o"/>
            </a:pPr>
            <a:r>
              <a:rPr lang="es-ES" sz="2400" dirty="0" smtClean="0">
                <a:latin typeface="Arial Narrow"/>
                <a:cs typeface="Arial Narrow"/>
              </a:rPr>
              <a:t>O tempo </a:t>
            </a:r>
            <a:r>
              <a:rPr lang="es-ES" sz="2400" dirty="0">
                <a:latin typeface="Arial Narrow"/>
                <a:cs typeface="Arial Narrow"/>
              </a:rPr>
              <a:t>de </a:t>
            </a:r>
            <a:r>
              <a:rPr lang="es-ES" sz="2400" dirty="0" err="1" smtClean="0">
                <a:latin typeface="Arial Narrow"/>
                <a:cs typeface="Arial Narrow"/>
              </a:rPr>
              <a:t>realização</a:t>
            </a:r>
            <a:r>
              <a:rPr lang="es-ES" sz="2400" dirty="0" smtClean="0">
                <a:latin typeface="Arial Narrow"/>
                <a:cs typeface="Arial Narrow"/>
              </a:rPr>
              <a:t> do </a:t>
            </a:r>
            <a:r>
              <a:rPr lang="es-ES" sz="2400" dirty="0" err="1" smtClean="0">
                <a:latin typeface="Arial Narrow"/>
                <a:cs typeface="Arial Narrow"/>
              </a:rPr>
              <a:t>exercício</a:t>
            </a:r>
            <a:r>
              <a:rPr lang="es-ES" sz="2400" dirty="0" smtClean="0">
                <a:latin typeface="Arial Narrow"/>
                <a:cs typeface="Arial Narrow"/>
              </a:rPr>
              <a:t> é </a:t>
            </a:r>
            <a:r>
              <a:rPr lang="es-ES" sz="2400" dirty="0">
                <a:latin typeface="Arial Narrow"/>
                <a:cs typeface="Arial Narrow"/>
              </a:rPr>
              <a:t>de </a:t>
            </a:r>
            <a:r>
              <a:rPr lang="es-ES" sz="2400" dirty="0" smtClean="0">
                <a:latin typeface="Arial Narrow"/>
                <a:cs typeface="Arial Narrow"/>
              </a:rPr>
              <a:t>30 minutos </a:t>
            </a:r>
            <a:r>
              <a:rPr lang="es-ES" sz="2400" dirty="0" smtClean="0">
                <a:latin typeface="Arial Narrow"/>
                <a:cs typeface="Arial Narrow"/>
              </a:rPr>
              <a:t>e </a:t>
            </a:r>
            <a:r>
              <a:rPr lang="es-ES" sz="2400" dirty="0" smtClean="0">
                <a:latin typeface="Arial Narrow"/>
                <a:cs typeface="Arial Narrow"/>
              </a:rPr>
              <a:t>30 de </a:t>
            </a:r>
            <a:r>
              <a:rPr lang="es-ES" sz="2400" dirty="0" err="1" smtClean="0">
                <a:latin typeface="Arial Narrow"/>
                <a:cs typeface="Arial Narrow"/>
              </a:rPr>
              <a:t>apresentação</a:t>
            </a:r>
            <a:r>
              <a:rPr lang="es-ES" sz="2400" dirty="0" smtClean="0">
                <a:latin typeface="Arial Narrow"/>
                <a:cs typeface="Arial Narrow"/>
              </a:rPr>
              <a:t>.</a:t>
            </a:r>
            <a:endParaRPr lang="es-ES" sz="2400" dirty="0">
              <a:latin typeface="Arial Narrow"/>
              <a:cs typeface="Arial Narrow"/>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13 Imagen" descr="IncheonMetropolitanCity.png"/>
          <p:cNvPicPr>
            <a:picLocks noChangeAspect="1"/>
          </p:cNvPicPr>
          <p:nvPr/>
        </p:nvPicPr>
        <p:blipFill>
          <a:blip r:embed="rId2" cstate="print"/>
          <a:stretch>
            <a:fillRect/>
          </a:stretch>
        </p:blipFill>
        <p:spPr>
          <a:xfrm>
            <a:off x="7097214" y="6250790"/>
            <a:ext cx="1689628" cy="531522"/>
          </a:xfrm>
          <a:prstGeom prst="rect">
            <a:avLst/>
          </a:prstGeom>
        </p:spPr>
      </p:pic>
      <p:pic>
        <p:nvPicPr>
          <p:cNvPr id="5" name="Shape 301" descr="Z:\LOGOS Y PAPELERIA\UNISDR\LOGO-UNISDR(OFICINA-ONU-RRD)\20120601_Final_English.jpg"/>
          <p:cNvPicPr preferRelativeResize="0"/>
          <p:nvPr/>
        </p:nvPicPr>
        <p:blipFill rotWithShape="1">
          <a:blip r:embed="rId3" cstate="print">
            <a:alphaModFix/>
          </a:blip>
          <a:srcRect/>
          <a:stretch/>
        </p:blipFill>
        <p:spPr>
          <a:xfrm>
            <a:off x="357158" y="6215813"/>
            <a:ext cx="1681099" cy="570773"/>
          </a:xfrm>
          <a:prstGeom prst="rect">
            <a:avLst/>
          </a:prstGeom>
          <a:noFill/>
          <a:ln>
            <a:noFill/>
          </a:ln>
        </p:spPr>
      </p:pic>
      <p:pic>
        <p:nvPicPr>
          <p:cNvPr id="6" name="11 Imagen" descr="MinistryPublicSafetySecurity.png"/>
          <p:cNvPicPr>
            <a:picLocks noChangeAspect="1"/>
          </p:cNvPicPr>
          <p:nvPr/>
        </p:nvPicPr>
        <p:blipFill>
          <a:blip r:embed="rId4" cstate="print"/>
          <a:stretch>
            <a:fillRect/>
          </a:stretch>
        </p:blipFill>
        <p:spPr>
          <a:xfrm>
            <a:off x="4643438" y="6270994"/>
            <a:ext cx="2140195" cy="515592"/>
          </a:xfrm>
          <a:prstGeom prst="rect">
            <a:avLst/>
          </a:prstGeom>
        </p:spPr>
      </p:pic>
      <p:pic>
        <p:nvPicPr>
          <p:cNvPr id="7" name="12 Imagen" descr="ONEA-GETI.png"/>
          <p:cNvPicPr>
            <a:picLocks noChangeAspect="1"/>
          </p:cNvPicPr>
          <p:nvPr/>
        </p:nvPicPr>
        <p:blipFill>
          <a:blip r:embed="rId5" cstate="print"/>
          <a:stretch>
            <a:fillRect/>
          </a:stretch>
        </p:blipFill>
        <p:spPr>
          <a:xfrm>
            <a:off x="2517177" y="6328789"/>
            <a:ext cx="1840509" cy="386359"/>
          </a:xfrm>
          <a:prstGeom prst="rect">
            <a:avLst/>
          </a:prstGeom>
        </p:spPr>
      </p:pic>
      <p:pic>
        <p:nvPicPr>
          <p:cNvPr id="8" name="Shape 585"/>
          <p:cNvPicPr preferRelativeResize="0"/>
          <p:nvPr/>
        </p:nvPicPr>
        <p:blipFill rotWithShape="1">
          <a:blip r:embed="rId6">
            <a:alphaModFix/>
          </a:blip>
          <a:srcRect/>
          <a:stretch/>
        </p:blipFill>
        <p:spPr>
          <a:xfrm>
            <a:off x="0" y="6000768"/>
            <a:ext cx="9144000" cy="71438"/>
          </a:xfrm>
          <a:prstGeom prst="rect">
            <a:avLst/>
          </a:prstGeom>
          <a:noFill/>
          <a:ln>
            <a:noFill/>
          </a:ln>
        </p:spPr>
      </p:pic>
    </p:spTree>
    <p:extLst>
      <p:ext uri="{BB962C8B-B14F-4D97-AF65-F5344CB8AC3E}">
        <p14:creationId xmlns:p14="http://schemas.microsoft.com/office/powerpoint/2010/main" val="758802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16" name="15 Imagen" descr="Mapa.png"/>
          <p:cNvPicPr>
            <a:picLocks noChangeAspect="1"/>
          </p:cNvPicPr>
          <p:nvPr/>
        </p:nvPicPr>
        <p:blipFill>
          <a:blip r:embed="rId3"/>
          <a:stretch>
            <a:fillRect/>
          </a:stretch>
        </p:blipFill>
        <p:spPr>
          <a:xfrm>
            <a:off x="3071802" y="0"/>
            <a:ext cx="5777913" cy="6858000"/>
          </a:xfrm>
          <a:prstGeom prst="rect">
            <a:avLst/>
          </a:prstGeom>
        </p:spPr>
      </p:pic>
      <p:pic>
        <p:nvPicPr>
          <p:cNvPr id="15" name="14 Imagen" descr="SendaiLineaCirculo.png"/>
          <p:cNvPicPr>
            <a:picLocks noChangeAspect="1"/>
          </p:cNvPicPr>
          <p:nvPr/>
        </p:nvPicPr>
        <p:blipFill>
          <a:blip r:embed="rId4" cstate="print"/>
          <a:srcRect l="33663"/>
          <a:stretch>
            <a:fillRect/>
          </a:stretch>
        </p:blipFill>
        <p:spPr>
          <a:xfrm rot="16200000" flipH="1">
            <a:off x="-847209" y="2347375"/>
            <a:ext cx="6072206" cy="1377456"/>
          </a:xfrm>
          <a:prstGeom prst="rect">
            <a:avLst/>
          </a:prstGeom>
        </p:spPr>
      </p:pic>
      <p:sp>
        <p:nvSpPr>
          <p:cNvPr id="14" name="Shape 828"/>
          <p:cNvSpPr txBox="1"/>
          <p:nvPr/>
        </p:nvSpPr>
        <p:spPr>
          <a:xfrm rot="16200000">
            <a:off x="-728854" y="2152492"/>
            <a:ext cx="5148602" cy="1119190"/>
          </a:xfrm>
          <a:prstGeom prst="rect">
            <a:avLst/>
          </a:prstGeom>
          <a:noFill/>
          <a:ln>
            <a:noFill/>
          </a:ln>
        </p:spPr>
        <p:txBody>
          <a:bodyPr lIns="91425" tIns="45700" rIns="91425" bIns="45700" anchor="ctr" anchorCtr="0">
            <a:noAutofit/>
          </a:bodyPr>
          <a:lstStyle/>
          <a:p>
            <a:pPr marL="438150" marR="0" lvl="0" indent="-323850" rtl="0">
              <a:lnSpc>
                <a:spcPct val="100000"/>
              </a:lnSpc>
              <a:spcBef>
                <a:spcPts val="0"/>
              </a:spcBef>
              <a:spcAft>
                <a:spcPts val="0"/>
              </a:spcAft>
              <a:buClr>
                <a:schemeClr val="dk1"/>
              </a:buClr>
              <a:buSzPct val="25000"/>
              <a:buFont typeface="Arial"/>
              <a:buNone/>
            </a:pPr>
            <a:r>
              <a:rPr lang="es-ES" sz="5400" b="1" i="0" u="none" spc="300" dirty="0" err="1" smtClean="0">
                <a:solidFill>
                  <a:srgbClr val="1F497D"/>
                </a:solidFill>
                <a:effectLst>
                  <a:outerShdw blurRad="38100" dist="38100" dir="2700000" algn="tl">
                    <a:srgbClr val="000000">
                      <a:alpha val="43137"/>
                    </a:srgbClr>
                  </a:outerShdw>
                </a:effectLst>
                <a:latin typeface="Arial Black" pitchFamily="34" charset="0"/>
                <a:sym typeface="Arial"/>
              </a:rPr>
              <a:t>Obrigado</a:t>
            </a:r>
            <a:r>
              <a:rPr lang="es-ES" sz="5400" b="1" i="0" u="none" spc="300" dirty="0" smtClean="0">
                <a:solidFill>
                  <a:srgbClr val="1F497D"/>
                </a:solidFill>
                <a:effectLst>
                  <a:outerShdw blurRad="38100" dist="38100" dir="2700000" algn="tl">
                    <a:srgbClr val="000000">
                      <a:alpha val="43137"/>
                    </a:srgbClr>
                  </a:outerShdw>
                </a:effectLst>
                <a:latin typeface="Arial Black" pitchFamily="34" charset="0"/>
                <a:sym typeface="Arial"/>
              </a:rPr>
              <a:t>(a)</a:t>
            </a:r>
            <a:endParaRPr lang="es-ES" sz="2000" b="0" i="0" u="none" spc="300" dirty="0">
              <a:solidFill>
                <a:srgbClr val="1F497D"/>
              </a:solidFill>
              <a:effectLst>
                <a:outerShdw blurRad="38100" dist="38100" dir="2700000" algn="tl">
                  <a:srgbClr val="000000">
                    <a:alpha val="43137"/>
                  </a:srgbClr>
                </a:outerShdw>
              </a:effectLst>
              <a:latin typeface="Arial"/>
              <a:ea typeface="Arial"/>
              <a:cs typeface="Arial"/>
              <a:sym typeface="Arial"/>
            </a:endParaRPr>
          </a:p>
        </p:txBody>
      </p:sp>
      <p:sp>
        <p:nvSpPr>
          <p:cNvPr id="7" name="Shape 302"/>
          <p:cNvSpPr txBox="1"/>
          <p:nvPr/>
        </p:nvSpPr>
        <p:spPr>
          <a:xfrm>
            <a:off x="2714612" y="3607859"/>
            <a:ext cx="4857784" cy="1500198"/>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endParaRPr lang="es-ES" dirty="0" smtClean="0">
              <a:latin typeface="Arial Narrow"/>
              <a:ea typeface="Arial"/>
              <a:cs typeface="Arial Narrow"/>
              <a:sym typeface="Arial"/>
            </a:endParaRPr>
          </a:p>
          <a:p>
            <a:pPr marL="0" marR="0" lvl="0" indent="0" rtl="0">
              <a:spcBef>
                <a:spcPts val="0"/>
              </a:spcBef>
              <a:spcAft>
                <a:spcPts val="0"/>
              </a:spcAft>
              <a:buClr>
                <a:schemeClr val="dk1"/>
              </a:buClr>
              <a:buSzPct val="25000"/>
              <a:buFont typeface="Arial"/>
              <a:buNone/>
            </a:pPr>
            <a:r>
              <a:rPr lang="es-ES" dirty="0" smtClean="0">
                <a:latin typeface="Arial Narrow"/>
                <a:ea typeface="Arial"/>
                <a:cs typeface="Arial Narrow"/>
                <a:sym typeface="Arial"/>
              </a:rPr>
              <a:t>Nombre</a:t>
            </a:r>
            <a:endParaRPr lang="es-ES" dirty="0">
              <a:latin typeface="Arial Narrow"/>
              <a:ea typeface="Arial"/>
              <a:cs typeface="Arial Narrow"/>
              <a:sym typeface="Arial"/>
            </a:endParaRPr>
          </a:p>
          <a:p>
            <a:pPr marL="0" marR="0" lvl="0" indent="0" rtl="0">
              <a:spcBef>
                <a:spcPts val="0"/>
              </a:spcBef>
              <a:spcAft>
                <a:spcPts val="0"/>
              </a:spcAft>
              <a:buClr>
                <a:schemeClr val="dk1"/>
              </a:buClr>
              <a:buSzPct val="25000"/>
              <a:buFont typeface="Arial"/>
              <a:buNone/>
            </a:pPr>
            <a:r>
              <a:rPr lang="es-ES" i="0" u="none" dirty="0" smtClean="0">
                <a:solidFill>
                  <a:schemeClr val="tx1"/>
                </a:solidFill>
                <a:latin typeface="Arial Narrow"/>
                <a:ea typeface="Arial"/>
                <a:cs typeface="Arial Narrow"/>
                <a:sym typeface="Arial"/>
              </a:rPr>
              <a:t>Cargo</a:t>
            </a:r>
            <a:endParaRPr lang="es-ES" i="0" u="none" dirty="0">
              <a:solidFill>
                <a:schemeClr val="tx1"/>
              </a:solidFill>
              <a:latin typeface="Arial Narrow"/>
              <a:ea typeface="Arial"/>
              <a:cs typeface="Arial Narrow"/>
              <a:sym typeface="Arial"/>
            </a:endParaRPr>
          </a:p>
          <a:p>
            <a:pPr marL="0" marR="0" lvl="0" indent="0" rtl="0">
              <a:spcBef>
                <a:spcPts val="0"/>
              </a:spcBef>
              <a:spcAft>
                <a:spcPts val="0"/>
              </a:spcAft>
              <a:buClr>
                <a:schemeClr val="dk1"/>
              </a:buClr>
              <a:buSzPct val="25000"/>
              <a:buFont typeface="Arial"/>
              <a:buNone/>
            </a:pPr>
            <a:endParaRPr lang="es-ES" dirty="0" smtClean="0">
              <a:solidFill>
                <a:srgbClr val="1F497D"/>
              </a:solidFill>
              <a:latin typeface="Arial Narrow"/>
              <a:cs typeface="Arial Narrow"/>
            </a:endParaRPr>
          </a:p>
          <a:p>
            <a:pPr>
              <a:buClr>
                <a:schemeClr val="dk1"/>
              </a:buClr>
              <a:buSzPct val="25000"/>
            </a:pPr>
            <a:r>
              <a:rPr lang="es-ES" dirty="0" smtClean="0">
                <a:solidFill>
                  <a:srgbClr val="1F497D"/>
                </a:solidFill>
                <a:latin typeface="Arial Narrow"/>
                <a:cs typeface="Arial Narrow"/>
                <a:sym typeface="Arial"/>
              </a:rPr>
              <a:t>email</a:t>
            </a:r>
            <a:endParaRPr lang="es-ES" i="0" u="none" dirty="0">
              <a:solidFill>
                <a:srgbClr val="1F497D"/>
              </a:solidFill>
              <a:latin typeface="Arial Narrow"/>
              <a:ea typeface="Arial"/>
              <a:cs typeface="Arial Narrow"/>
              <a:sym typeface="Arial"/>
            </a:endParaRPr>
          </a:p>
        </p:txBody>
      </p:sp>
      <p:pic>
        <p:nvPicPr>
          <p:cNvPr id="8" name="Shape 301" descr="Z:\LOGOS Y PAPELERIA\UNISDR\LOGO-UNISDR(OFICINA-ONU-RRD)\20120601_Final_English.jpg"/>
          <p:cNvPicPr preferRelativeResize="0"/>
          <p:nvPr/>
        </p:nvPicPr>
        <p:blipFill rotWithShape="1">
          <a:blip r:embed="rId5" cstate="print">
            <a:alphaModFix/>
          </a:blip>
          <a:srcRect/>
          <a:stretch/>
        </p:blipFill>
        <p:spPr>
          <a:xfrm>
            <a:off x="2683507" y="1857364"/>
            <a:ext cx="2174245" cy="738208"/>
          </a:xfrm>
          <a:prstGeom prst="rect">
            <a:avLst/>
          </a:prstGeom>
          <a:noFill/>
          <a:ln>
            <a:noFill/>
          </a:ln>
        </p:spPr>
      </p:pic>
      <p:pic>
        <p:nvPicPr>
          <p:cNvPr id="9" name="8 Imagen" descr="MinistryPublicSafetySecurity.png"/>
          <p:cNvPicPr>
            <a:picLocks noChangeAspect="1"/>
          </p:cNvPicPr>
          <p:nvPr/>
        </p:nvPicPr>
        <p:blipFill>
          <a:blip r:embed="rId6" cstate="print"/>
          <a:stretch>
            <a:fillRect/>
          </a:stretch>
        </p:blipFill>
        <p:spPr>
          <a:xfrm>
            <a:off x="2571736" y="2949139"/>
            <a:ext cx="2714644" cy="653982"/>
          </a:xfrm>
          <a:prstGeom prst="rect">
            <a:avLst/>
          </a:prstGeom>
        </p:spPr>
      </p:pic>
      <p:pic>
        <p:nvPicPr>
          <p:cNvPr id="10" name="9 Imagen" descr="ONEA-GETI.png"/>
          <p:cNvPicPr>
            <a:picLocks noChangeAspect="1"/>
          </p:cNvPicPr>
          <p:nvPr/>
        </p:nvPicPr>
        <p:blipFill>
          <a:blip r:embed="rId7" cstate="print"/>
          <a:stretch>
            <a:fillRect/>
          </a:stretch>
        </p:blipFill>
        <p:spPr>
          <a:xfrm>
            <a:off x="5357818" y="2055184"/>
            <a:ext cx="2143140" cy="449888"/>
          </a:xfrm>
          <a:prstGeom prst="rect">
            <a:avLst/>
          </a:prstGeom>
        </p:spPr>
      </p:pic>
      <p:pic>
        <p:nvPicPr>
          <p:cNvPr id="11" name="10 Imagen" descr="IncheonMetropolitanCity.png"/>
          <p:cNvPicPr>
            <a:picLocks noChangeAspect="1"/>
          </p:cNvPicPr>
          <p:nvPr/>
        </p:nvPicPr>
        <p:blipFill>
          <a:blip r:embed="rId8" cstate="print"/>
          <a:stretch>
            <a:fillRect/>
          </a:stretch>
        </p:blipFill>
        <p:spPr>
          <a:xfrm>
            <a:off x="5357818" y="2928934"/>
            <a:ext cx="2143140" cy="674187"/>
          </a:xfrm>
          <a:prstGeom prst="rect">
            <a:avLst/>
          </a:prstGeom>
        </p:spPr>
      </p:pic>
    </p:spTree>
    <p:extLst>
      <p:ext uri="{BB962C8B-B14F-4D97-AF65-F5344CB8AC3E}">
        <p14:creationId xmlns:p14="http://schemas.microsoft.com/office/powerpoint/2010/main" val="1573203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2" name="21 Imagen" descr="Mapa.png"/>
          <p:cNvPicPr>
            <a:picLocks noChangeAspect="1"/>
          </p:cNvPicPr>
          <p:nvPr/>
        </p:nvPicPr>
        <p:blipFill>
          <a:blip r:embed="rId3"/>
          <a:stretch>
            <a:fillRect/>
          </a:stretch>
        </p:blipFill>
        <p:spPr>
          <a:xfrm>
            <a:off x="214282" y="0"/>
            <a:ext cx="5777913" cy="6858000"/>
          </a:xfrm>
          <a:prstGeom prst="rect">
            <a:avLst/>
          </a:prstGeom>
        </p:spPr>
      </p:pic>
      <p:pic>
        <p:nvPicPr>
          <p:cNvPr id="14" name="13 Imagen" descr="IncheonMetropolitanCity.png"/>
          <p:cNvPicPr>
            <a:picLocks noChangeAspect="1"/>
          </p:cNvPicPr>
          <p:nvPr/>
        </p:nvPicPr>
        <p:blipFill>
          <a:blip r:embed="rId4" cstate="print"/>
          <a:stretch>
            <a:fillRect/>
          </a:stretch>
        </p:blipFill>
        <p:spPr>
          <a:xfrm>
            <a:off x="7097214" y="6250790"/>
            <a:ext cx="1689628" cy="531522"/>
          </a:xfrm>
          <a:prstGeom prst="rect">
            <a:avLst/>
          </a:prstGeom>
        </p:spPr>
      </p:pic>
      <p:sp>
        <p:nvSpPr>
          <p:cNvPr id="403" name="Shape 403"/>
          <p:cNvSpPr txBox="1">
            <a:spLocks noGrp="1"/>
          </p:cNvSpPr>
          <p:nvPr>
            <p:ph type="title"/>
          </p:nvPr>
        </p:nvSpPr>
        <p:spPr>
          <a:xfrm>
            <a:off x="1552822" y="798281"/>
            <a:ext cx="5230811" cy="2627312"/>
          </a:xfrm>
          <a:prstGeom prst="rect">
            <a:avLst/>
          </a:prstGeom>
          <a:noFill/>
          <a:ln>
            <a:noFill/>
          </a:ln>
        </p:spPr>
        <p:txBody>
          <a:bodyPr lIns="91425" tIns="45700" rIns="91425" bIns="45700" anchor="t" anchorCtr="0">
            <a:noAutofit/>
          </a:bodyPr>
          <a:lstStyle/>
          <a:p>
            <a:pPr marL="411480" marR="0" lvl="0" indent="-347980" algn="l" rtl="0">
              <a:lnSpc>
                <a:spcPct val="100000"/>
              </a:lnSpc>
              <a:spcBef>
                <a:spcPts val="0"/>
              </a:spcBef>
              <a:spcAft>
                <a:spcPts val="0"/>
              </a:spcAft>
              <a:buClr>
                <a:srgbClr val="FFFFFF"/>
              </a:buClr>
              <a:buSzPct val="25000"/>
              <a:buFont typeface="Arial"/>
              <a:buNone/>
            </a:pPr>
            <a:r>
              <a:rPr lang="es-ES" sz="30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	</a:t>
            </a:r>
            <a:endParaRPr lang="es-ES" sz="4000" b="1" i="0" u="none" strike="noStrike" cap="none" dirty="0">
              <a:solidFill>
                <a:srgbClr val="C00000"/>
              </a:solidFill>
              <a:latin typeface="Arial Black"/>
              <a:ea typeface="Arial Black"/>
              <a:cs typeface="Arial Black"/>
              <a:sym typeface="Arial Black"/>
            </a:endParaRPr>
          </a:p>
        </p:txBody>
      </p:sp>
      <p:pic>
        <p:nvPicPr>
          <p:cNvPr id="11" name="Shape 301" descr="Z:\LOGOS Y PAPELERIA\UNISDR\LOGO-UNISDR(OFICINA-ONU-RRD)\20120601_Final_English.jpg"/>
          <p:cNvPicPr preferRelativeResize="0"/>
          <p:nvPr/>
        </p:nvPicPr>
        <p:blipFill rotWithShape="1">
          <a:blip r:embed="rId5" cstate="print">
            <a:alphaModFix/>
          </a:blip>
          <a:srcRect/>
          <a:stretch/>
        </p:blipFill>
        <p:spPr>
          <a:xfrm>
            <a:off x="357158" y="6215813"/>
            <a:ext cx="1681099" cy="570773"/>
          </a:xfrm>
          <a:prstGeom prst="rect">
            <a:avLst/>
          </a:prstGeom>
          <a:noFill/>
          <a:ln>
            <a:noFill/>
          </a:ln>
        </p:spPr>
      </p:pic>
      <p:pic>
        <p:nvPicPr>
          <p:cNvPr id="12" name="11 Imagen" descr="MinistryPublicSafetySecurity.png"/>
          <p:cNvPicPr>
            <a:picLocks noChangeAspect="1"/>
          </p:cNvPicPr>
          <p:nvPr/>
        </p:nvPicPr>
        <p:blipFill>
          <a:blip r:embed="rId6" cstate="print"/>
          <a:stretch>
            <a:fillRect/>
          </a:stretch>
        </p:blipFill>
        <p:spPr>
          <a:xfrm>
            <a:off x="4643438" y="6270994"/>
            <a:ext cx="2140195" cy="515592"/>
          </a:xfrm>
          <a:prstGeom prst="rect">
            <a:avLst/>
          </a:prstGeom>
        </p:spPr>
      </p:pic>
      <p:pic>
        <p:nvPicPr>
          <p:cNvPr id="13" name="12 Imagen" descr="ONEA-GETI.png"/>
          <p:cNvPicPr>
            <a:picLocks noChangeAspect="1"/>
          </p:cNvPicPr>
          <p:nvPr/>
        </p:nvPicPr>
        <p:blipFill>
          <a:blip r:embed="rId7" cstate="print"/>
          <a:stretch>
            <a:fillRect/>
          </a:stretch>
        </p:blipFill>
        <p:spPr>
          <a:xfrm>
            <a:off x="2517177" y="6328789"/>
            <a:ext cx="1840509" cy="386359"/>
          </a:xfrm>
          <a:prstGeom prst="rect">
            <a:avLst/>
          </a:prstGeom>
        </p:spPr>
      </p:pic>
      <p:pic>
        <p:nvPicPr>
          <p:cNvPr id="17" name="16 Imagen" descr="SendaiLineaCirculo.png"/>
          <p:cNvPicPr>
            <a:picLocks noChangeAspect="1"/>
          </p:cNvPicPr>
          <p:nvPr/>
        </p:nvPicPr>
        <p:blipFill>
          <a:blip r:embed="rId8" cstate="print"/>
          <a:srcRect l="84392" t="5188"/>
          <a:stretch>
            <a:fillRect/>
          </a:stretch>
        </p:blipFill>
        <p:spPr>
          <a:xfrm flipH="1">
            <a:off x="7715272" y="0"/>
            <a:ext cx="1428728" cy="1305994"/>
          </a:xfrm>
          <a:prstGeom prst="rect">
            <a:avLst/>
          </a:prstGeom>
        </p:spPr>
      </p:pic>
      <p:pic>
        <p:nvPicPr>
          <p:cNvPr id="3" name="Imagen 2" descr="mcr_pin_for_production.jp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9300" y="2146300"/>
            <a:ext cx="2552700" cy="2552700"/>
          </a:xfrm>
          <a:prstGeom prst="rect">
            <a:avLst/>
          </a:prstGeom>
        </p:spPr>
      </p:pic>
    </p:spTree>
    <p:extLst>
      <p:ext uri="{BB962C8B-B14F-4D97-AF65-F5344CB8AC3E}">
        <p14:creationId xmlns:p14="http://schemas.microsoft.com/office/powerpoint/2010/main" val="249001353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53930"/>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1</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pPr>
            <a:r>
              <a:rPr lang="es-ES" dirty="0" smtClean="0">
                <a:solidFill>
                  <a:srgbClr val="1F497D"/>
                </a:solidFill>
                <a:latin typeface="Arial Narrow"/>
                <a:ea typeface="ＭＳ Ｐゴシック" pitchFamily="34" charset="-128"/>
                <a:cs typeface="Arial Narrow"/>
              </a:rPr>
              <a:t>Organiza-</a:t>
            </a:r>
            <a:r>
              <a:rPr lang="es-ES" dirty="0" err="1" smtClean="0">
                <a:solidFill>
                  <a:srgbClr val="1F497D"/>
                </a:solidFill>
                <a:latin typeface="Arial Narrow"/>
                <a:ea typeface="ＭＳ Ｐゴシック" pitchFamily="34" charset="-128"/>
                <a:cs typeface="Arial Narrow"/>
              </a:rPr>
              <a:t>rse</a:t>
            </a:r>
            <a:r>
              <a:rPr lang="es-ES" dirty="0" smtClean="0">
                <a:solidFill>
                  <a:srgbClr val="1F497D"/>
                </a:solidFill>
                <a:latin typeface="Arial Narrow"/>
                <a:ea typeface="ＭＳ Ｐゴシック" pitchFamily="34" charset="-128"/>
                <a:cs typeface="Arial Narrow"/>
              </a:rPr>
              <a:t> </a:t>
            </a:r>
            <a:r>
              <a:rPr lang="es-ES" dirty="0" smtClean="0">
                <a:solidFill>
                  <a:srgbClr val="1F497D"/>
                </a:solidFill>
                <a:latin typeface="Arial Narrow"/>
                <a:ea typeface="ＭＳ Ｐゴシック" pitchFamily="34" charset="-128"/>
                <a:cs typeface="Arial Narrow"/>
              </a:rPr>
              <a:t>para </a:t>
            </a:r>
            <a:r>
              <a:rPr lang="es-ES" dirty="0" smtClean="0">
                <a:solidFill>
                  <a:srgbClr val="1F497D"/>
                </a:solidFill>
                <a:latin typeface="Arial Narrow"/>
                <a:ea typeface="ＭＳ Ｐゴシック" pitchFamily="34" charset="-128"/>
                <a:cs typeface="Arial Narrow"/>
              </a:rPr>
              <a:t>a </a:t>
            </a:r>
            <a:r>
              <a:rPr lang="es-ES" dirty="0" err="1" smtClean="0">
                <a:solidFill>
                  <a:srgbClr val="1F497D"/>
                </a:solidFill>
                <a:latin typeface="Arial Narrow"/>
                <a:ea typeface="ＭＳ Ｐゴシック" pitchFamily="34" charset="-128"/>
                <a:cs typeface="Arial Narrow"/>
              </a:rPr>
              <a:t>resiliência</a:t>
            </a:r>
            <a:r>
              <a:rPr lang="es-ES" dirty="0" smtClean="0">
                <a:solidFill>
                  <a:srgbClr val="1F497D"/>
                </a:solidFill>
                <a:latin typeface="Arial Narrow"/>
                <a:ea typeface="ＭＳ Ｐゴシック" pitchFamily="34" charset="-128"/>
                <a:cs typeface="Arial Narrow"/>
              </a:rPr>
              <a:t> </a:t>
            </a:r>
            <a:r>
              <a:rPr lang="es-ES" dirty="0" smtClean="0">
                <a:solidFill>
                  <a:srgbClr val="1F497D"/>
                </a:solidFill>
                <a:latin typeface="Arial Narrow"/>
                <a:ea typeface="ＭＳ Ｐゴシック" pitchFamily="34" charset="-128"/>
                <a:cs typeface="Arial Narrow"/>
              </a:rPr>
              <a:t>frente </a:t>
            </a:r>
            <a:r>
              <a:rPr lang="es-ES" dirty="0" err="1" smtClean="0">
                <a:solidFill>
                  <a:srgbClr val="1F497D"/>
                </a:solidFill>
                <a:latin typeface="Arial Narrow"/>
                <a:ea typeface="ＭＳ Ｐゴシック" pitchFamily="34" charset="-128"/>
                <a:cs typeface="Arial Narrow"/>
              </a:rPr>
              <a:t>aos</a:t>
            </a:r>
            <a:r>
              <a:rPr lang="es-ES" dirty="0" smtClean="0">
                <a:solidFill>
                  <a:srgbClr val="1F497D"/>
                </a:solidFill>
                <a:latin typeface="Arial Narrow"/>
                <a:ea typeface="ＭＳ Ｐゴシック" pitchFamily="34" charset="-128"/>
                <a:cs typeface="Arial Narrow"/>
              </a:rPr>
              <a:t> desastres</a:t>
            </a:r>
            <a:endParaRPr lang="es-ES" dirty="0" smtClean="0">
              <a:solidFill>
                <a:srgbClr val="1F497D"/>
              </a:solidFill>
              <a:latin typeface="Arial Narrow"/>
              <a:ea typeface="ＭＳ Ｐゴシック" pitchFamily="34" charset="-128"/>
              <a:cs typeface="Arial Narrow"/>
            </a:endParaRPr>
          </a:p>
          <a:p>
            <a:pPr marL="0" indent="0" algn="ctr">
              <a:buNone/>
            </a:pPr>
            <a:endParaRPr lang="es-ES" dirty="0">
              <a:latin typeface="Arial Narrow"/>
              <a:ea typeface="ＭＳ Ｐゴシック" pitchFamily="34" charset="-128"/>
              <a:cs typeface="Arial Narrow"/>
            </a:endParaRPr>
          </a:p>
          <a:p>
            <a:pPr marL="0" indent="0" algn="ctr">
              <a:buClr>
                <a:schemeClr val="accent6"/>
              </a:buClr>
              <a:buNone/>
            </a:pPr>
            <a:r>
              <a:rPr lang="es-ES" i="1" dirty="0" err="1" smtClean="0">
                <a:latin typeface="Arial Narrow"/>
                <a:cs typeface="Arial Narrow"/>
              </a:rPr>
              <a:t>Estabelecer</a:t>
            </a:r>
            <a:r>
              <a:rPr lang="es-ES" i="1" dirty="0" smtClean="0">
                <a:latin typeface="Arial Narrow"/>
                <a:cs typeface="Arial Narrow"/>
              </a:rPr>
              <a:t> </a:t>
            </a:r>
            <a:r>
              <a:rPr lang="es-ES" i="1" dirty="0" err="1" smtClean="0">
                <a:latin typeface="Arial Narrow"/>
                <a:cs typeface="Arial Narrow"/>
              </a:rPr>
              <a:t>uma</a:t>
            </a:r>
            <a:r>
              <a:rPr lang="es-ES" i="1" dirty="0" smtClean="0">
                <a:latin typeface="Arial Narrow"/>
                <a:cs typeface="Arial Narrow"/>
              </a:rPr>
              <a:t> </a:t>
            </a:r>
            <a:r>
              <a:rPr lang="es-ES" i="1" dirty="0" err="1" smtClean="0">
                <a:latin typeface="Arial Narrow"/>
                <a:cs typeface="Arial Narrow"/>
              </a:rPr>
              <a:t>estrutura</a:t>
            </a:r>
            <a:r>
              <a:rPr lang="es-ES" i="1" dirty="0" smtClean="0">
                <a:latin typeface="Arial Narrow"/>
                <a:cs typeface="Arial Narrow"/>
              </a:rPr>
              <a:t> organizacional e </a:t>
            </a:r>
            <a:r>
              <a:rPr lang="es-ES" i="1" dirty="0" smtClean="0">
                <a:latin typeface="Arial Narrow"/>
                <a:cs typeface="Arial Narrow"/>
              </a:rPr>
              <a:t>identificar </a:t>
            </a:r>
            <a:r>
              <a:rPr lang="es-ES" i="1" dirty="0" smtClean="0">
                <a:latin typeface="Arial Narrow"/>
                <a:cs typeface="Arial Narrow"/>
              </a:rPr>
              <a:t>os </a:t>
            </a:r>
            <a:r>
              <a:rPr lang="es-ES" i="1" dirty="0" err="1" smtClean="0">
                <a:latin typeface="Arial Narrow"/>
                <a:cs typeface="Arial Narrow"/>
              </a:rPr>
              <a:t>processos</a:t>
            </a:r>
            <a:r>
              <a:rPr lang="es-ES" i="1" dirty="0" smtClean="0">
                <a:latin typeface="Arial Narrow"/>
                <a:cs typeface="Arial Narrow"/>
              </a:rPr>
              <a:t> </a:t>
            </a:r>
            <a:r>
              <a:rPr lang="es-ES" i="1" dirty="0" err="1" smtClean="0">
                <a:latin typeface="Arial Narrow"/>
                <a:cs typeface="Arial Narrow"/>
              </a:rPr>
              <a:t>necessários</a:t>
            </a:r>
            <a:r>
              <a:rPr lang="es-ES" i="1" dirty="0" smtClean="0">
                <a:latin typeface="Arial Narrow"/>
                <a:cs typeface="Arial Narrow"/>
              </a:rPr>
              <a:t> </a:t>
            </a:r>
            <a:r>
              <a:rPr lang="es-ES" i="1" dirty="0" smtClean="0">
                <a:latin typeface="Arial Narrow"/>
                <a:cs typeface="Arial Narrow"/>
              </a:rPr>
              <a:t>para entender </a:t>
            </a:r>
            <a:r>
              <a:rPr lang="es-ES" i="1" dirty="0" smtClean="0">
                <a:latin typeface="Arial Narrow"/>
                <a:cs typeface="Arial Narrow"/>
              </a:rPr>
              <a:t>e </a:t>
            </a:r>
            <a:r>
              <a:rPr lang="es-ES" i="1" dirty="0" err="1" smtClean="0">
                <a:latin typeface="Arial Narrow"/>
                <a:cs typeface="Arial Narrow"/>
              </a:rPr>
              <a:t>reduzir</a:t>
            </a:r>
            <a:r>
              <a:rPr lang="es-ES" i="1" dirty="0" smtClean="0">
                <a:latin typeface="Arial Narrow"/>
                <a:cs typeface="Arial Narrow"/>
              </a:rPr>
              <a:t> a </a:t>
            </a:r>
            <a:r>
              <a:rPr lang="es-ES" i="1" dirty="0" err="1" smtClean="0">
                <a:latin typeface="Arial Narrow"/>
                <a:cs typeface="Arial Narrow"/>
              </a:rPr>
              <a:t>exposição</a:t>
            </a:r>
            <a:r>
              <a:rPr lang="es-ES" i="1" dirty="0" smtClean="0">
                <a:latin typeface="Arial Narrow"/>
                <a:cs typeface="Arial Narrow"/>
              </a:rPr>
              <a:t>, o impacto e a </a:t>
            </a:r>
            <a:r>
              <a:rPr lang="es-ES" i="1" dirty="0" err="1" smtClean="0">
                <a:latin typeface="Arial Narrow"/>
                <a:cs typeface="Arial Narrow"/>
              </a:rPr>
              <a:t>vulnerabilidade</a:t>
            </a:r>
            <a:r>
              <a:rPr lang="es-ES" i="1" dirty="0" smtClean="0">
                <a:latin typeface="Arial Narrow"/>
                <a:cs typeface="Arial Narrow"/>
              </a:rPr>
              <a:t> frente a desastres</a:t>
            </a:r>
            <a:r>
              <a:rPr lang="es-ES" i="1" dirty="0" smtClean="0">
                <a:latin typeface="Arial Narrow"/>
                <a:cs typeface="Arial Narrow"/>
              </a:rPr>
              <a:t>.</a:t>
            </a:r>
            <a:endParaRPr lang="es-ES_tradnl" i="1" dirty="0" smtClean="0">
              <a:latin typeface="Arial Narrow"/>
              <a:cs typeface="Arial Narrow"/>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25"/>
          <p:cNvPicPr>
            <a:picLocks noChangeAspect="1" noChangeArrowheads="1"/>
          </p:cNvPicPr>
          <p:nvPr/>
        </p:nvPicPr>
        <p:blipFill>
          <a:blip r:embed="rId3"/>
          <a:srcRect/>
          <a:stretch>
            <a:fillRect/>
          </a:stretch>
        </p:blipFill>
        <p:spPr bwMode="auto">
          <a:xfrm>
            <a:off x="4126306" y="4585141"/>
            <a:ext cx="857256" cy="823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123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19475"/>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1</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5738831"/>
          </a:xfrm>
        </p:spPr>
        <p:txBody>
          <a:bodyPr>
            <a:normAutofit/>
          </a:bodyPr>
          <a:lstStyle/>
          <a:p>
            <a:pPr marL="0" indent="0" algn="ctr">
              <a:buNone/>
            </a:pPr>
            <a:r>
              <a:rPr lang="es-ES" sz="2800" b="1" dirty="0" err="1" smtClean="0">
                <a:solidFill>
                  <a:srgbClr val="1F497D"/>
                </a:solidFill>
                <a:latin typeface="Arial Narrow"/>
                <a:ea typeface="ＭＳ Ｐゴシック" pitchFamily="34" charset="-128"/>
                <a:cs typeface="Arial Narrow"/>
              </a:rPr>
              <a:t>Gestão</a:t>
            </a:r>
            <a:r>
              <a:rPr lang="es-ES" sz="2800" b="1" dirty="0" smtClean="0">
                <a:solidFill>
                  <a:srgbClr val="1F497D"/>
                </a:solidFill>
                <a:latin typeface="Arial Narrow"/>
                <a:ea typeface="ＭＳ Ｐゴシック" pitchFamily="34" charset="-128"/>
                <a:cs typeface="Arial Narrow"/>
              </a:rPr>
              <a:t> </a:t>
            </a:r>
            <a:r>
              <a:rPr lang="es-ES" sz="2800" b="1" dirty="0">
                <a:solidFill>
                  <a:srgbClr val="1F497D"/>
                </a:solidFill>
                <a:latin typeface="Arial Narrow"/>
                <a:ea typeface="ＭＳ Ｐゴシック" pitchFamily="34" charset="-128"/>
                <a:cs typeface="Arial Narrow"/>
              </a:rPr>
              <a:t>de </a:t>
            </a:r>
            <a:r>
              <a:rPr lang="es-ES" sz="2800" b="1" dirty="0" err="1" smtClean="0">
                <a:solidFill>
                  <a:srgbClr val="1F497D"/>
                </a:solidFill>
                <a:latin typeface="Arial Narrow"/>
                <a:ea typeface="ＭＳ Ｐゴシック" pitchFamily="34" charset="-128"/>
                <a:cs typeface="Arial Narrow"/>
              </a:rPr>
              <a:t>Prevenção</a:t>
            </a:r>
            <a:r>
              <a:rPr lang="es-ES" sz="2800" b="1" dirty="0" smtClean="0">
                <a:solidFill>
                  <a:srgbClr val="1F497D"/>
                </a:solidFill>
                <a:latin typeface="Arial Narrow"/>
                <a:ea typeface="ＭＳ Ｐゴシック" pitchFamily="34" charset="-128"/>
                <a:cs typeface="Arial Narrow"/>
              </a:rPr>
              <a:t> e </a:t>
            </a:r>
            <a:r>
              <a:rPr lang="es-ES" sz="2800" b="1" dirty="0" err="1" smtClean="0">
                <a:solidFill>
                  <a:srgbClr val="1F497D"/>
                </a:solidFill>
                <a:latin typeface="Arial Narrow"/>
                <a:ea typeface="ＭＳ Ｐゴシック" pitchFamily="34" charset="-128"/>
                <a:cs typeface="Arial Narrow"/>
              </a:rPr>
              <a:t>Mitigação</a:t>
            </a:r>
            <a:r>
              <a:rPr lang="es-ES" sz="2800" b="1" dirty="0" smtClean="0">
                <a:solidFill>
                  <a:srgbClr val="1F497D"/>
                </a:solidFill>
                <a:latin typeface="Arial Narrow"/>
                <a:ea typeface="ＭＳ Ｐゴシック" pitchFamily="34" charset="-128"/>
                <a:cs typeface="Arial Narrow"/>
              </a:rPr>
              <a:t> </a:t>
            </a:r>
            <a:r>
              <a:rPr lang="es-ES" sz="2800" b="1" dirty="0">
                <a:solidFill>
                  <a:srgbClr val="1F497D"/>
                </a:solidFill>
                <a:latin typeface="Arial Narrow"/>
                <a:ea typeface="ＭＳ Ｐゴシック" pitchFamily="34" charset="-128"/>
                <a:cs typeface="Arial Narrow"/>
              </a:rPr>
              <a:t>de </a:t>
            </a:r>
            <a:r>
              <a:rPr lang="es-ES" sz="2800" b="1" dirty="0" smtClean="0">
                <a:solidFill>
                  <a:srgbClr val="1F497D"/>
                </a:solidFill>
                <a:latin typeface="Arial Narrow"/>
                <a:ea typeface="ＭＳ Ｐゴシック" pitchFamily="34" charset="-128"/>
                <a:cs typeface="Arial Narrow"/>
              </a:rPr>
              <a:t>Desastres </a:t>
            </a:r>
            <a:r>
              <a:rPr lang="es-ES" sz="2800" b="1" dirty="0" err="1" smtClean="0">
                <a:solidFill>
                  <a:srgbClr val="1F497D"/>
                </a:solidFill>
                <a:latin typeface="Arial Narrow"/>
                <a:ea typeface="ＭＳ Ｐゴシック" pitchFamily="34" charset="-128"/>
                <a:cs typeface="Arial Narrow"/>
              </a:rPr>
              <a:t>na</a:t>
            </a:r>
            <a:r>
              <a:rPr lang="es-ES" sz="2800" b="1" dirty="0" smtClean="0">
                <a:solidFill>
                  <a:srgbClr val="1F497D"/>
                </a:solidFill>
                <a:latin typeface="Arial Narrow"/>
                <a:ea typeface="ＭＳ Ｐゴシック" pitchFamily="34" charset="-128"/>
                <a:cs typeface="Arial Narrow"/>
              </a:rPr>
              <a:t> </a:t>
            </a:r>
            <a:r>
              <a:rPr lang="es-ES" sz="2800" b="1" dirty="0" err="1" smtClean="0">
                <a:solidFill>
                  <a:srgbClr val="1F497D"/>
                </a:solidFill>
                <a:latin typeface="Arial Narrow"/>
                <a:ea typeface="ＭＳ Ｐゴシック" pitchFamily="34" charset="-128"/>
                <a:cs typeface="Arial Narrow"/>
              </a:rPr>
              <a:t>Prefeitura</a:t>
            </a:r>
            <a:r>
              <a:rPr lang="es-ES" sz="2800" b="1" dirty="0" smtClean="0">
                <a:solidFill>
                  <a:srgbClr val="1F497D"/>
                </a:solidFill>
                <a:latin typeface="Arial Narrow"/>
                <a:ea typeface="ＭＳ Ｐゴシック" pitchFamily="34" charset="-128"/>
                <a:cs typeface="Arial Narrow"/>
              </a:rPr>
              <a:t> </a:t>
            </a:r>
            <a:r>
              <a:rPr lang="es-ES" sz="2800" b="1" dirty="0" smtClean="0">
                <a:solidFill>
                  <a:srgbClr val="1F497D"/>
                </a:solidFill>
                <a:latin typeface="Arial Narrow"/>
                <a:ea typeface="ＭＳ Ｐゴシック" pitchFamily="34" charset="-128"/>
                <a:cs typeface="Arial Narrow"/>
              </a:rPr>
              <a:t>Municipal </a:t>
            </a:r>
            <a:r>
              <a:rPr lang="es-ES" sz="2800" b="1" dirty="0" smtClean="0">
                <a:solidFill>
                  <a:srgbClr val="1F497D"/>
                </a:solidFill>
                <a:latin typeface="Arial Narrow"/>
                <a:ea typeface="ＭＳ Ｐゴシック" pitchFamily="34" charset="-128"/>
                <a:cs typeface="Arial Narrow"/>
              </a:rPr>
              <a:t>do </a:t>
            </a:r>
            <a:r>
              <a:rPr lang="es-ES" sz="2800" b="1" dirty="0" smtClean="0">
                <a:solidFill>
                  <a:srgbClr val="1F497D"/>
                </a:solidFill>
                <a:latin typeface="Arial Narrow"/>
                <a:ea typeface="ＭＳ Ｐゴシック" pitchFamily="34" charset="-128"/>
                <a:cs typeface="Arial Narrow"/>
              </a:rPr>
              <a:t>Distrito Central, Honduras</a:t>
            </a:r>
            <a:endParaRPr lang="es-ES" sz="2800" b="1" dirty="0">
              <a:solidFill>
                <a:srgbClr val="1F497D"/>
              </a:solidFill>
              <a:latin typeface="Arial Narrow"/>
              <a:ea typeface="ＭＳ Ｐゴシック" pitchFamily="34" charset="-128"/>
              <a:cs typeface="Arial Narrow"/>
            </a:endParaRPr>
          </a:p>
          <a:p>
            <a:pPr marL="0" indent="0" algn="just">
              <a:buClr>
                <a:schemeClr val="accent5"/>
              </a:buClr>
              <a:buNone/>
            </a:pPr>
            <a:r>
              <a:rPr lang="es-ES" sz="2800" dirty="0" smtClean="0">
                <a:latin typeface="Abadi MT Condensed Light"/>
                <a:cs typeface="Abadi MT Condensed Light"/>
              </a:rPr>
              <a:t> </a:t>
            </a:r>
          </a:p>
          <a:p>
            <a:pPr marL="0" indent="0" algn="just">
              <a:buClr>
                <a:schemeClr val="accent5"/>
              </a:buClr>
              <a:buNone/>
            </a:pPr>
            <a:endParaRPr lang="es-ES" sz="2800" dirty="0" smtClean="0">
              <a:latin typeface="Abadi MT Condensed Light"/>
              <a:cs typeface="Abadi MT Condensed Light"/>
            </a:endParaRPr>
          </a:p>
        </p:txBody>
      </p:sp>
      <p:pic>
        <p:nvPicPr>
          <p:cNvPr id="5" name="Imagen 4" descr="Captura de pantalla 2016-11-12 a las 20.5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56" y="2813691"/>
            <a:ext cx="8536584" cy="2024138"/>
          </a:xfrm>
          <a:prstGeom prst="rect">
            <a:avLst/>
          </a:prstGeom>
        </p:spPr>
      </p:pic>
      <p:sp>
        <p:nvSpPr>
          <p:cNvPr id="6" name="CuadroTexto 5"/>
          <p:cNvSpPr txBox="1"/>
          <p:nvPr/>
        </p:nvSpPr>
        <p:spPr>
          <a:xfrm>
            <a:off x="5756472" y="5074100"/>
            <a:ext cx="3055868" cy="253916"/>
          </a:xfrm>
          <a:prstGeom prst="rect">
            <a:avLst/>
          </a:prstGeom>
          <a:noFill/>
        </p:spPr>
        <p:txBody>
          <a:bodyPr wrap="square" rtlCol="0">
            <a:spAutoFit/>
          </a:bodyPr>
          <a:lstStyle/>
          <a:p>
            <a:r>
              <a:rPr lang="es-ES" sz="1050" i="1" dirty="0" smtClean="0">
                <a:latin typeface="Arial Narrow"/>
                <a:cs typeface="Arial Narrow"/>
              </a:rPr>
              <a:t>Imagen: </a:t>
            </a:r>
            <a:r>
              <a:rPr lang="es-ES" sz="1050" i="1" dirty="0" smtClean="0"/>
              <a:t>Web Alcaldía Municipal del Distrito Central</a:t>
            </a:r>
            <a:endParaRPr lang="es-ES" sz="1050" dirty="0"/>
          </a:p>
        </p:txBody>
      </p:sp>
    </p:spTree>
    <p:extLst>
      <p:ext uri="{BB962C8B-B14F-4D97-AF65-F5344CB8AC3E}">
        <p14:creationId xmlns:p14="http://schemas.microsoft.com/office/powerpoint/2010/main" val="344191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97647"/>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2</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457200" y="882947"/>
            <a:ext cx="8229600" cy="4525963"/>
          </a:xfrm>
        </p:spPr>
        <p:txBody>
          <a:bodyPr/>
          <a:lstStyle/>
          <a:p>
            <a:pPr marL="0" indent="0" algn="ctr">
              <a:buNone/>
              <a:defRPr/>
            </a:pPr>
            <a:r>
              <a:rPr lang="es-ES" dirty="0">
                <a:solidFill>
                  <a:srgbClr val="1F497D"/>
                </a:solidFill>
                <a:latin typeface="Arial Narrow"/>
                <a:ea typeface="ＭＳ Ｐゴシック" pitchFamily="34" charset="-128"/>
                <a:cs typeface="Arial Narrow"/>
              </a:rPr>
              <a:t>Identificar, </a:t>
            </a:r>
            <a:r>
              <a:rPr lang="es-ES" dirty="0" err="1" smtClean="0">
                <a:solidFill>
                  <a:srgbClr val="1F497D"/>
                </a:solidFill>
                <a:latin typeface="Arial Narrow"/>
                <a:ea typeface="ＭＳ Ｐゴシック" pitchFamily="34" charset="-128"/>
                <a:cs typeface="Arial Narrow"/>
              </a:rPr>
              <a:t>compreender</a:t>
            </a:r>
            <a:r>
              <a:rPr lang="es-ES" dirty="0" smtClean="0">
                <a:solidFill>
                  <a:srgbClr val="1F497D"/>
                </a:solidFill>
                <a:latin typeface="Arial Narrow"/>
                <a:ea typeface="ＭＳ Ｐゴシック" pitchFamily="34" charset="-128"/>
                <a:cs typeface="Arial Narrow"/>
              </a:rPr>
              <a:t> e utilizar os </a:t>
            </a:r>
            <a:r>
              <a:rPr lang="es-ES" dirty="0" err="1" smtClean="0">
                <a:solidFill>
                  <a:srgbClr val="1F497D"/>
                </a:solidFill>
                <a:latin typeface="Arial Narrow"/>
                <a:ea typeface="ＭＳ Ｐゴシック" pitchFamily="34" charset="-128"/>
                <a:cs typeface="Arial Narrow"/>
              </a:rPr>
              <a:t>cenários</a:t>
            </a:r>
            <a:r>
              <a:rPr lang="es-ES" dirty="0" smtClean="0">
                <a:solidFill>
                  <a:srgbClr val="1F497D"/>
                </a:solidFill>
                <a:latin typeface="Arial Narrow"/>
                <a:ea typeface="ＭＳ Ｐゴシック" pitchFamily="34" charset="-128"/>
                <a:cs typeface="Arial Narrow"/>
              </a:rPr>
              <a:t> </a:t>
            </a:r>
            <a:endParaRPr lang="es-ES" dirty="0" smtClean="0">
              <a:solidFill>
                <a:srgbClr val="1F497D"/>
              </a:solidFill>
              <a:latin typeface="Arial Narrow"/>
              <a:ea typeface="ＭＳ Ｐゴシック" pitchFamily="34" charset="-128"/>
              <a:cs typeface="Arial Narrow"/>
            </a:endParaRPr>
          </a:p>
          <a:p>
            <a:pPr marL="0" indent="0" algn="ctr">
              <a:buNone/>
              <a:defRPr/>
            </a:pPr>
            <a:r>
              <a:rPr lang="es-ES" dirty="0" smtClean="0">
                <a:solidFill>
                  <a:srgbClr val="1F497D"/>
                </a:solidFill>
                <a:latin typeface="Arial Narrow"/>
                <a:ea typeface="ＭＳ Ｐゴシック" pitchFamily="34" charset="-128"/>
                <a:cs typeface="Arial Narrow"/>
              </a:rPr>
              <a:t>de </a:t>
            </a:r>
            <a:r>
              <a:rPr lang="es-ES" dirty="0" smtClean="0">
                <a:solidFill>
                  <a:srgbClr val="1F497D"/>
                </a:solidFill>
                <a:latin typeface="Arial Narrow"/>
                <a:ea typeface="ＭＳ Ｐゴシック" pitchFamily="34" charset="-128"/>
                <a:cs typeface="Arial Narrow"/>
              </a:rPr>
              <a:t>risco </a:t>
            </a:r>
            <a:r>
              <a:rPr lang="es-ES" dirty="0" err="1" smtClean="0">
                <a:solidFill>
                  <a:srgbClr val="1F497D"/>
                </a:solidFill>
                <a:latin typeface="Arial Narrow"/>
                <a:ea typeface="ＭＳ Ｐゴシック" pitchFamily="34" charset="-128"/>
                <a:cs typeface="Arial Narrow"/>
              </a:rPr>
              <a:t>atuais</a:t>
            </a:r>
            <a:r>
              <a:rPr lang="es-ES" dirty="0" smtClean="0">
                <a:solidFill>
                  <a:srgbClr val="1F497D"/>
                </a:solidFill>
                <a:latin typeface="Arial Narrow"/>
                <a:ea typeface="ＭＳ Ｐゴシック" pitchFamily="34" charset="-128"/>
                <a:cs typeface="Arial Narrow"/>
              </a:rPr>
              <a:t> e futuros</a:t>
            </a:r>
            <a:endParaRPr lang="es-ES" dirty="0" smtClean="0">
              <a:solidFill>
                <a:srgbClr val="1F497D"/>
              </a:solidFill>
              <a:latin typeface="Arial Narrow"/>
              <a:ea typeface="ＭＳ Ｐゴシック" pitchFamily="34" charset="-128"/>
              <a:cs typeface="Arial Narrow"/>
            </a:endParaRPr>
          </a:p>
          <a:p>
            <a:pPr marL="0" indent="0" algn="ctr">
              <a:buNone/>
              <a:defRPr/>
            </a:pPr>
            <a:endParaRPr lang="es-ES" dirty="0">
              <a:latin typeface="Abadi MT Condensed Light"/>
              <a:ea typeface="ＭＳ Ｐゴシック" pitchFamily="34" charset="-128"/>
              <a:cs typeface="Abadi MT Condensed Light"/>
            </a:endParaRPr>
          </a:p>
          <a:p>
            <a:pPr marL="0" indent="0" algn="ctr">
              <a:buNone/>
              <a:defRPr/>
            </a:pPr>
            <a:r>
              <a:rPr lang="es-ES" i="1" dirty="0" smtClean="0">
                <a:latin typeface="Arial Narrow"/>
                <a:cs typeface="Arial Narrow"/>
              </a:rPr>
              <a:t>Os </a:t>
            </a:r>
            <a:r>
              <a:rPr lang="es-ES" i="1" dirty="0" err="1" smtClean="0">
                <a:latin typeface="Arial Narrow"/>
                <a:cs typeface="Arial Narrow"/>
              </a:rPr>
              <a:t>governos</a:t>
            </a:r>
            <a:r>
              <a:rPr lang="es-ES" i="1" dirty="0" smtClean="0">
                <a:latin typeface="Arial Narrow"/>
                <a:cs typeface="Arial Narrow"/>
              </a:rPr>
              <a:t> </a:t>
            </a:r>
            <a:r>
              <a:rPr lang="es-ES" i="1" dirty="0" err="1" smtClean="0">
                <a:latin typeface="Arial Narrow"/>
                <a:cs typeface="Arial Narrow"/>
              </a:rPr>
              <a:t>locais</a:t>
            </a:r>
            <a:r>
              <a:rPr lang="es-ES" i="1" dirty="0" smtClean="0">
                <a:latin typeface="Arial Narrow"/>
                <a:cs typeface="Arial Narrow"/>
              </a:rPr>
              <a:t> </a:t>
            </a:r>
            <a:r>
              <a:rPr lang="es-ES" i="1" dirty="0" err="1" smtClean="0">
                <a:latin typeface="Arial Narrow"/>
                <a:cs typeface="Arial Narrow"/>
              </a:rPr>
              <a:t>devem</a:t>
            </a:r>
            <a:r>
              <a:rPr lang="es-ES" i="1" dirty="0" smtClean="0">
                <a:latin typeface="Arial Narrow"/>
                <a:cs typeface="Arial Narrow"/>
              </a:rPr>
              <a:t> </a:t>
            </a:r>
            <a:r>
              <a:rPr lang="es-ES" i="1" dirty="0">
                <a:latin typeface="Arial Narrow"/>
                <a:cs typeface="Arial Narrow"/>
              </a:rPr>
              <a:t>identificar </a:t>
            </a:r>
            <a:r>
              <a:rPr lang="es-ES" i="1" dirty="0" smtClean="0">
                <a:latin typeface="Arial Narrow"/>
                <a:cs typeface="Arial Narrow"/>
              </a:rPr>
              <a:t>e </a:t>
            </a:r>
            <a:r>
              <a:rPr lang="es-ES" i="1" dirty="0" err="1" smtClean="0">
                <a:latin typeface="Arial Narrow"/>
                <a:cs typeface="Arial Narrow"/>
              </a:rPr>
              <a:t>compreender</a:t>
            </a:r>
            <a:r>
              <a:rPr lang="es-ES" i="1" dirty="0" smtClean="0">
                <a:latin typeface="Arial Narrow"/>
                <a:cs typeface="Arial Narrow"/>
              </a:rPr>
              <a:t> </a:t>
            </a:r>
            <a:r>
              <a:rPr lang="es-ES" i="1" dirty="0" err="1" smtClean="0">
                <a:latin typeface="Arial Narrow"/>
                <a:cs typeface="Arial Narrow"/>
              </a:rPr>
              <a:t>seus</a:t>
            </a:r>
            <a:r>
              <a:rPr lang="es-ES" i="1" dirty="0" smtClean="0">
                <a:latin typeface="Arial Narrow"/>
                <a:cs typeface="Arial Narrow"/>
              </a:rPr>
              <a:t> </a:t>
            </a:r>
            <a:r>
              <a:rPr lang="es-ES" i="1" dirty="0" err="1" smtClean="0">
                <a:latin typeface="Arial Narrow"/>
                <a:cs typeface="Arial Narrow"/>
              </a:rPr>
              <a:t>cenários</a:t>
            </a:r>
            <a:r>
              <a:rPr lang="es-ES" i="1" dirty="0" smtClean="0">
                <a:latin typeface="Arial Narrow"/>
                <a:cs typeface="Arial Narrow"/>
              </a:rPr>
              <a:t> </a:t>
            </a:r>
            <a:r>
              <a:rPr lang="es-ES" i="1" dirty="0">
                <a:latin typeface="Arial Narrow"/>
                <a:cs typeface="Arial Narrow"/>
              </a:rPr>
              <a:t>de </a:t>
            </a:r>
            <a:r>
              <a:rPr lang="es-ES" i="1" dirty="0" smtClean="0">
                <a:latin typeface="Arial Narrow"/>
                <a:cs typeface="Arial Narrow"/>
              </a:rPr>
              <a:t>risco e garantir que </a:t>
            </a:r>
            <a:r>
              <a:rPr lang="es-ES" i="1" dirty="0">
                <a:latin typeface="Arial Narrow"/>
                <a:cs typeface="Arial Narrow"/>
              </a:rPr>
              <a:t>todos </a:t>
            </a:r>
            <a:r>
              <a:rPr lang="es-ES" i="1" dirty="0" smtClean="0">
                <a:latin typeface="Arial Narrow"/>
                <a:cs typeface="Arial Narrow"/>
              </a:rPr>
              <a:t>os atores </a:t>
            </a:r>
            <a:r>
              <a:rPr lang="es-ES" i="1" dirty="0" err="1" smtClean="0">
                <a:latin typeface="Arial Narrow"/>
                <a:cs typeface="Arial Narrow"/>
              </a:rPr>
              <a:t>colaborem</a:t>
            </a:r>
            <a:r>
              <a:rPr lang="es-ES" i="1" dirty="0" smtClean="0">
                <a:latin typeface="Arial Narrow"/>
                <a:cs typeface="Arial Narrow"/>
              </a:rPr>
              <a:t> e os </a:t>
            </a:r>
            <a:r>
              <a:rPr lang="es-ES" i="1" dirty="0" err="1" smtClean="0">
                <a:latin typeface="Arial Narrow"/>
                <a:cs typeface="Arial Narrow"/>
              </a:rPr>
              <a:t>reconheçam</a:t>
            </a:r>
            <a:r>
              <a:rPr lang="es-ES" i="1" dirty="0" smtClean="0">
                <a:latin typeface="Arial Narrow"/>
                <a:cs typeface="Arial Narrow"/>
              </a:rPr>
              <a:t>.</a:t>
            </a:r>
            <a:endParaRPr lang="es-ES" i="1" dirty="0">
              <a:latin typeface="Arial Narrow"/>
              <a:cs typeface="Arial Narrow"/>
            </a:endParaRPr>
          </a:p>
          <a:p>
            <a:pPr marL="0" indent="0" algn="ctr">
              <a:buNone/>
              <a:defRPr/>
            </a:pPr>
            <a:endParaRPr lang="es-ES" dirty="0" smtClean="0">
              <a:latin typeface="Abadi MT Condensed Light"/>
              <a:ea typeface="ＭＳ Ｐゴシック" pitchFamily="34" charset="-128"/>
              <a:cs typeface="Abadi MT Condensed Light"/>
            </a:endParaRPr>
          </a:p>
          <a:p>
            <a:pPr marL="0" indent="0" algn="ctr">
              <a:buNone/>
              <a:defRPr/>
            </a:pPr>
            <a:endParaRPr lang="es-ES" dirty="0">
              <a:latin typeface="Abadi MT Condensed Light"/>
              <a:ea typeface="ＭＳ Ｐゴシック" pitchFamily="34" charset="-128"/>
              <a:cs typeface="Abadi MT Condensed Light"/>
            </a:endParaRPr>
          </a:p>
          <a:p>
            <a:pPr marL="0" indent="0" algn="ctr">
              <a:buNone/>
              <a:defRPr/>
            </a:pPr>
            <a:endParaRPr lang="es-ES" dirty="0">
              <a:latin typeface="Abadi MT Condensed Light"/>
              <a:ea typeface="ＭＳ Ｐゴシック" pitchFamily="34" charset="-128"/>
              <a:cs typeface="Abadi MT Condensed Light"/>
            </a:endParaRPr>
          </a:p>
          <a:p>
            <a:pPr marL="0" indent="0" algn="ctr">
              <a:buNone/>
            </a:pPr>
            <a:endParaRPr lang="es-ES" dirty="0">
              <a:latin typeface="Abadi MT Condensed Light"/>
              <a:ea typeface="ＭＳ Ｐゴシック" pitchFamily="34" charset="-128"/>
              <a:cs typeface="Abadi MT Condensed Light"/>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26"/>
          <p:cNvPicPr>
            <a:picLocks noChangeAspect="1" noChangeArrowheads="1"/>
          </p:cNvPicPr>
          <p:nvPr/>
        </p:nvPicPr>
        <p:blipFill>
          <a:blip r:embed="rId3"/>
          <a:srcRect/>
          <a:stretch>
            <a:fillRect/>
          </a:stretch>
        </p:blipFill>
        <p:spPr bwMode="auto">
          <a:xfrm>
            <a:off x="4101971" y="4732769"/>
            <a:ext cx="805436" cy="8119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711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5247"/>
            <a:ext cx="8229600" cy="700462"/>
          </a:xfrm>
        </p:spPr>
        <p:txBody>
          <a:bodyPr>
            <a:normAutofit fontScale="90000"/>
          </a:bodyPr>
          <a:lstStyle/>
          <a:p>
            <a:pPr algn="l"/>
            <a:r>
              <a:rPr lang="es-ES" sz="4000" b="1" dirty="0" smtClean="0">
                <a:solidFill>
                  <a:srgbClr val="1F497D"/>
                </a:solidFill>
                <a:latin typeface="Arial Narrow"/>
                <a:cs typeface="Arial Narrow"/>
              </a:rPr>
              <a:t>Aspecto esencial 2</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549948" y="1083485"/>
            <a:ext cx="8229600" cy="5496939"/>
          </a:xfrm>
        </p:spPr>
        <p:txBody>
          <a:bodyPr>
            <a:normAutofit/>
          </a:bodyPr>
          <a:lstStyle/>
          <a:p>
            <a:pPr marL="0" indent="0" algn="ctr">
              <a:buNone/>
            </a:pPr>
            <a:r>
              <a:rPr lang="es-ES" altLang="ja-JP" sz="2600" b="1" dirty="0" err="1" smtClean="0">
                <a:solidFill>
                  <a:srgbClr val="1F497D"/>
                </a:solidFill>
                <a:latin typeface="Arial Narrow"/>
                <a:ea typeface="ＭＳ Ｐゴシック" pitchFamily="34" charset="-128"/>
                <a:cs typeface="Arial Narrow"/>
              </a:rPr>
              <a:t>Estratégia</a:t>
            </a:r>
            <a:r>
              <a:rPr lang="es-ES" altLang="ja-JP" sz="2600" b="1" dirty="0" smtClean="0">
                <a:solidFill>
                  <a:srgbClr val="1F497D"/>
                </a:solidFill>
                <a:latin typeface="Arial Narrow"/>
                <a:ea typeface="ＭＳ Ｐゴシック" pitchFamily="34" charset="-128"/>
                <a:cs typeface="Arial Narrow"/>
              </a:rPr>
              <a:t> </a:t>
            </a:r>
            <a:r>
              <a:rPr lang="es-ES" altLang="ja-JP" sz="2600" b="1" dirty="0" smtClean="0">
                <a:solidFill>
                  <a:srgbClr val="1F497D"/>
                </a:solidFill>
                <a:latin typeface="Arial Narrow"/>
                <a:ea typeface="ＭＳ Ｐゴシック" pitchFamily="34" charset="-128"/>
                <a:cs typeface="Arial Narrow"/>
              </a:rPr>
              <a:t>de </a:t>
            </a:r>
            <a:r>
              <a:rPr lang="es-ES" altLang="ja-JP" sz="2600" b="1" dirty="0" err="1" smtClean="0">
                <a:solidFill>
                  <a:srgbClr val="1F497D"/>
                </a:solidFill>
                <a:latin typeface="Arial Narrow"/>
                <a:ea typeface="ＭＳ Ｐゴシック" pitchFamily="34" charset="-128"/>
                <a:cs typeface="Arial Narrow"/>
              </a:rPr>
              <a:t>Ação</a:t>
            </a:r>
            <a:r>
              <a:rPr lang="es-ES" altLang="ja-JP" sz="2600" b="1" dirty="0" smtClean="0">
                <a:solidFill>
                  <a:srgbClr val="1F497D"/>
                </a:solidFill>
                <a:latin typeface="Arial Narrow"/>
                <a:ea typeface="ＭＳ Ｐゴシック" pitchFamily="34" charset="-128"/>
                <a:cs typeface="Arial Narrow"/>
              </a:rPr>
              <a:t> </a:t>
            </a:r>
            <a:r>
              <a:rPr lang="es-ES" altLang="ja-JP" sz="2600" b="1" dirty="0" smtClean="0">
                <a:solidFill>
                  <a:srgbClr val="1F497D"/>
                </a:solidFill>
                <a:latin typeface="Arial Narrow"/>
                <a:ea typeface="ＭＳ Ｐゴシック" pitchFamily="34" charset="-128"/>
                <a:cs typeface="Arial Narrow"/>
              </a:rPr>
              <a:t>Comunidades Resilientes </a:t>
            </a:r>
            <a:r>
              <a:rPr lang="es-ES" altLang="ja-JP" sz="2600" b="1" dirty="0" err="1" smtClean="0">
                <a:solidFill>
                  <a:srgbClr val="1F497D"/>
                </a:solidFill>
                <a:latin typeface="Arial Narrow"/>
                <a:ea typeface="ＭＳ Ｐゴシック" pitchFamily="34" charset="-128"/>
                <a:cs typeface="Arial Narrow"/>
              </a:rPr>
              <a:t>em</a:t>
            </a:r>
            <a:r>
              <a:rPr lang="es-ES" altLang="ja-JP" sz="2600" b="1" dirty="0" smtClean="0">
                <a:solidFill>
                  <a:srgbClr val="1F497D"/>
                </a:solidFill>
                <a:latin typeface="Arial Narrow"/>
                <a:ea typeface="ＭＳ Ｐゴシック" pitchFamily="34" charset="-128"/>
                <a:cs typeface="Arial Narrow"/>
              </a:rPr>
              <a:t> </a:t>
            </a:r>
            <a:r>
              <a:rPr lang="es-ES" altLang="ja-JP" sz="2600" b="1" dirty="0" smtClean="0">
                <a:solidFill>
                  <a:srgbClr val="1F497D"/>
                </a:solidFill>
                <a:latin typeface="Arial Narrow"/>
                <a:ea typeface="ＭＳ Ｐゴシック" pitchFamily="34" charset="-128"/>
                <a:cs typeface="Arial Narrow"/>
              </a:rPr>
              <a:t>Chiapas</a:t>
            </a: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marL="0" indent="0" algn="just">
              <a:buClr>
                <a:schemeClr val="accent5"/>
              </a:buCl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sp>
        <p:nvSpPr>
          <p:cNvPr id="6" name="CuadroTexto 5"/>
          <p:cNvSpPr txBox="1"/>
          <p:nvPr/>
        </p:nvSpPr>
        <p:spPr>
          <a:xfrm>
            <a:off x="6682987" y="5842693"/>
            <a:ext cx="2038497" cy="253916"/>
          </a:xfrm>
          <a:prstGeom prst="rect">
            <a:avLst/>
          </a:prstGeom>
          <a:noFill/>
        </p:spPr>
        <p:txBody>
          <a:bodyPr wrap="square" rtlCol="0">
            <a:spAutoFit/>
          </a:bodyPr>
          <a:lstStyle/>
          <a:p>
            <a:r>
              <a:rPr lang="es-ES" sz="1050" i="1" dirty="0" smtClean="0">
                <a:latin typeface="Arial Narrow"/>
                <a:cs typeface="Arial Narrow"/>
              </a:rPr>
              <a:t>Imagen: Protección Civil Chiapas</a:t>
            </a:r>
            <a:endParaRPr lang="es-ES" sz="1050" i="1" dirty="0">
              <a:latin typeface="Arial Narrow"/>
              <a:cs typeface="Arial Narrow"/>
            </a:endParaRPr>
          </a:p>
        </p:txBody>
      </p:sp>
      <p:pic>
        <p:nvPicPr>
          <p:cNvPr id="7" name="Imagen 6" descr="infografia-resilientes chiapas.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776" y="1788135"/>
            <a:ext cx="7828422" cy="3914482"/>
          </a:xfrm>
          <a:prstGeom prst="rect">
            <a:avLst/>
          </a:prstGeom>
        </p:spPr>
      </p:pic>
    </p:spTree>
    <p:extLst>
      <p:ext uri="{BB962C8B-B14F-4D97-AF65-F5344CB8AC3E}">
        <p14:creationId xmlns:p14="http://schemas.microsoft.com/office/powerpoint/2010/main" val="133496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92389"/>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smtClean="0">
                <a:solidFill>
                  <a:srgbClr val="1F497D"/>
                </a:solidFill>
                <a:latin typeface="Arial Narrow"/>
                <a:cs typeface="Arial Narrow"/>
              </a:rPr>
              <a:t>3</a:t>
            </a:r>
            <a:endParaRPr lang="es-ES" sz="4000" b="1" dirty="0">
              <a:solidFill>
                <a:srgbClr val="1F497D"/>
              </a:solidFill>
              <a:latin typeface="Arial Narrow"/>
              <a:cs typeface="Arial Narrow"/>
            </a:endParaRPr>
          </a:p>
        </p:txBody>
      </p:sp>
      <p:sp>
        <p:nvSpPr>
          <p:cNvPr id="3" name="Marcador de contenido 2"/>
          <p:cNvSpPr>
            <a:spLocks noGrp="1"/>
          </p:cNvSpPr>
          <p:nvPr>
            <p:ph idx="1"/>
          </p:nvPr>
        </p:nvSpPr>
        <p:spPr>
          <a:xfrm>
            <a:off x="272165" y="882947"/>
            <a:ext cx="8573209" cy="4525963"/>
          </a:xfrm>
        </p:spPr>
        <p:txBody>
          <a:bodyPr>
            <a:normAutofit/>
          </a:bodyPr>
          <a:lstStyle/>
          <a:p>
            <a:pPr marL="0" indent="0" algn="ctr">
              <a:buNone/>
              <a:defRPr/>
            </a:pPr>
            <a:r>
              <a:rPr lang="es-ES" dirty="0" smtClean="0">
                <a:solidFill>
                  <a:srgbClr val="1F497D"/>
                </a:solidFill>
                <a:latin typeface="Arial Narrow"/>
                <a:ea typeface="ＭＳ Ｐゴシック" pitchFamily="34" charset="-128"/>
                <a:cs typeface="Arial Narrow"/>
              </a:rPr>
              <a:t>Fortalecer </a:t>
            </a:r>
            <a:r>
              <a:rPr lang="es-ES" dirty="0">
                <a:solidFill>
                  <a:srgbClr val="1F497D"/>
                </a:solidFill>
                <a:latin typeface="Arial Narrow"/>
                <a:ea typeface="ＭＳ Ｐゴシック" pitchFamily="34" charset="-128"/>
                <a:cs typeface="Arial Narrow"/>
              </a:rPr>
              <a:t>a</a:t>
            </a:r>
            <a:r>
              <a:rPr lang="es-ES" dirty="0" smtClean="0">
                <a:solidFill>
                  <a:srgbClr val="1F497D"/>
                </a:solidFill>
                <a:latin typeface="Arial Narrow"/>
                <a:ea typeface="ＭＳ Ｐゴシック" pitchFamily="34" charset="-128"/>
                <a:cs typeface="Arial Narrow"/>
              </a:rPr>
              <a:t> </a:t>
            </a:r>
            <a:r>
              <a:rPr lang="es-ES" dirty="0" err="1" smtClean="0">
                <a:solidFill>
                  <a:srgbClr val="1F497D"/>
                </a:solidFill>
                <a:latin typeface="Arial Narrow"/>
                <a:ea typeface="ＭＳ Ｐゴシック" pitchFamily="34" charset="-128"/>
                <a:cs typeface="Arial Narrow"/>
              </a:rPr>
              <a:t>capacidade</a:t>
            </a:r>
            <a:r>
              <a:rPr lang="es-ES" dirty="0" smtClean="0">
                <a:solidFill>
                  <a:srgbClr val="1F497D"/>
                </a:solidFill>
                <a:latin typeface="Arial Narrow"/>
                <a:ea typeface="ＭＳ Ｐゴシック" pitchFamily="34" charset="-128"/>
                <a:cs typeface="Arial Narrow"/>
              </a:rPr>
              <a:t> </a:t>
            </a:r>
            <a:r>
              <a:rPr lang="es-ES" dirty="0" err="1" smtClean="0">
                <a:solidFill>
                  <a:srgbClr val="1F497D"/>
                </a:solidFill>
                <a:latin typeface="Arial Narrow"/>
                <a:ea typeface="ＭＳ Ｐゴシック" pitchFamily="34" charset="-128"/>
                <a:cs typeface="Arial Narrow"/>
              </a:rPr>
              <a:t>financeira</a:t>
            </a:r>
            <a:r>
              <a:rPr lang="es-ES" dirty="0" smtClean="0">
                <a:solidFill>
                  <a:srgbClr val="1F497D"/>
                </a:solidFill>
                <a:latin typeface="Arial Narrow"/>
                <a:ea typeface="ＭＳ Ｐゴシック" pitchFamily="34" charset="-128"/>
                <a:cs typeface="Arial Narrow"/>
              </a:rPr>
              <a:t> </a:t>
            </a:r>
            <a:endParaRPr lang="es-ES" dirty="0" smtClean="0">
              <a:solidFill>
                <a:srgbClr val="1F497D"/>
              </a:solidFill>
              <a:latin typeface="Arial Narrow"/>
              <a:ea typeface="ＭＳ Ｐゴシック" pitchFamily="34" charset="-128"/>
              <a:cs typeface="Arial Narrow"/>
            </a:endParaRPr>
          </a:p>
          <a:p>
            <a:pPr marL="0" indent="0" algn="ctr">
              <a:buNone/>
              <a:defRPr/>
            </a:pPr>
            <a:r>
              <a:rPr lang="es-ES" dirty="0" smtClean="0">
                <a:solidFill>
                  <a:srgbClr val="1F497D"/>
                </a:solidFill>
                <a:latin typeface="Arial Narrow"/>
                <a:ea typeface="ＭＳ Ｐゴシック" pitchFamily="34" charset="-128"/>
                <a:cs typeface="Arial Narrow"/>
              </a:rPr>
              <a:t>para </a:t>
            </a:r>
            <a:r>
              <a:rPr lang="es-ES" dirty="0" err="1" smtClean="0">
                <a:solidFill>
                  <a:srgbClr val="1F497D"/>
                </a:solidFill>
                <a:latin typeface="Arial Narrow"/>
                <a:ea typeface="ＭＳ Ｐゴシック" pitchFamily="34" charset="-128"/>
                <a:cs typeface="Arial Narrow"/>
              </a:rPr>
              <a:t>melhorar</a:t>
            </a:r>
            <a:r>
              <a:rPr lang="es-ES" dirty="0" smtClean="0">
                <a:solidFill>
                  <a:srgbClr val="1F497D"/>
                </a:solidFill>
                <a:latin typeface="Arial Narrow"/>
                <a:ea typeface="ＭＳ Ｐゴシック" pitchFamily="34" charset="-128"/>
                <a:cs typeface="Arial Narrow"/>
              </a:rPr>
              <a:t> a </a:t>
            </a:r>
            <a:r>
              <a:rPr lang="es-ES" dirty="0" err="1" smtClean="0">
                <a:solidFill>
                  <a:srgbClr val="1F497D"/>
                </a:solidFill>
                <a:latin typeface="Arial Narrow"/>
                <a:ea typeface="ＭＳ Ｐゴシック" pitchFamily="34" charset="-128"/>
                <a:cs typeface="Arial Narrow"/>
              </a:rPr>
              <a:t>resiliência</a:t>
            </a:r>
            <a:endParaRPr lang="es-ES" dirty="0" smtClean="0">
              <a:solidFill>
                <a:srgbClr val="1F497D"/>
              </a:solidFill>
              <a:latin typeface="Arial Narrow"/>
              <a:ea typeface="ＭＳ Ｐゴシック" pitchFamily="34" charset="-128"/>
              <a:cs typeface="Arial Narrow"/>
            </a:endParaRPr>
          </a:p>
          <a:p>
            <a:pPr marL="0" indent="0" algn="ctr">
              <a:buNone/>
              <a:defRPr/>
            </a:pPr>
            <a:endParaRPr lang="es-ES" dirty="0">
              <a:solidFill>
                <a:srgbClr val="34A5A3"/>
              </a:solidFill>
              <a:latin typeface="Abadi MT Condensed Light"/>
              <a:ea typeface="ＭＳ Ｐゴシック" pitchFamily="34" charset="-128"/>
              <a:cs typeface="Abadi MT Condensed Light"/>
            </a:endParaRPr>
          </a:p>
          <a:p>
            <a:pPr marL="0" indent="0" algn="ctr">
              <a:buNone/>
              <a:defRPr/>
            </a:pPr>
            <a:r>
              <a:rPr lang="es-ES" i="1" dirty="0" err="1" smtClean="0">
                <a:latin typeface="Arial Narrow"/>
                <a:cs typeface="Arial Narrow"/>
              </a:rPr>
              <a:t>Compreender</a:t>
            </a:r>
            <a:r>
              <a:rPr lang="es-ES" i="1" dirty="0" smtClean="0">
                <a:latin typeface="Arial Narrow"/>
                <a:cs typeface="Arial Narrow"/>
              </a:rPr>
              <a:t> o </a:t>
            </a:r>
            <a:r>
              <a:rPr lang="es-ES" i="1" dirty="0">
                <a:latin typeface="Arial Narrow"/>
                <a:cs typeface="Arial Narrow"/>
              </a:rPr>
              <a:t>impacto </a:t>
            </a:r>
            <a:r>
              <a:rPr lang="es-ES" i="1" dirty="0" err="1" smtClean="0">
                <a:latin typeface="Arial Narrow"/>
                <a:cs typeface="Arial Narrow"/>
              </a:rPr>
              <a:t>econômico</a:t>
            </a:r>
            <a:r>
              <a:rPr lang="es-ES" i="1" dirty="0" smtClean="0">
                <a:latin typeface="Arial Narrow"/>
                <a:cs typeface="Arial Narrow"/>
              </a:rPr>
              <a:t> dos desastres e a </a:t>
            </a:r>
            <a:r>
              <a:rPr lang="es-ES" i="1" dirty="0" err="1" smtClean="0">
                <a:latin typeface="Arial Narrow"/>
                <a:cs typeface="Arial Narrow"/>
              </a:rPr>
              <a:t>necessidade</a:t>
            </a:r>
            <a:r>
              <a:rPr lang="es-ES" i="1" dirty="0" smtClean="0">
                <a:latin typeface="Arial Narrow"/>
                <a:cs typeface="Arial Narrow"/>
              </a:rPr>
              <a:t> de investir </a:t>
            </a:r>
            <a:r>
              <a:rPr lang="es-ES" i="1" dirty="0" err="1" smtClean="0">
                <a:latin typeface="Arial Narrow"/>
                <a:cs typeface="Arial Narrow"/>
              </a:rPr>
              <a:t>na</a:t>
            </a:r>
            <a:r>
              <a:rPr lang="es-ES" i="1" dirty="0" smtClean="0">
                <a:latin typeface="Arial Narrow"/>
                <a:cs typeface="Arial Narrow"/>
              </a:rPr>
              <a:t> </a:t>
            </a:r>
            <a:r>
              <a:rPr lang="es-ES" i="1" dirty="0" err="1" smtClean="0">
                <a:latin typeface="Arial Narrow"/>
                <a:cs typeface="Arial Narrow"/>
              </a:rPr>
              <a:t>construção</a:t>
            </a:r>
            <a:r>
              <a:rPr lang="es-ES" i="1" dirty="0" smtClean="0">
                <a:latin typeface="Arial Narrow"/>
                <a:cs typeface="Arial Narrow"/>
              </a:rPr>
              <a:t> de </a:t>
            </a:r>
            <a:r>
              <a:rPr lang="es-ES" i="1" dirty="0" err="1" smtClean="0">
                <a:latin typeface="Arial Narrow"/>
                <a:cs typeface="Arial Narrow"/>
              </a:rPr>
              <a:t>resiliência</a:t>
            </a:r>
            <a:r>
              <a:rPr lang="es-ES" i="1" dirty="0" smtClean="0">
                <a:latin typeface="Arial Narrow"/>
                <a:cs typeface="Arial Narrow"/>
              </a:rPr>
              <a:t>. Identificar e desenvolver mecanismos </a:t>
            </a:r>
            <a:r>
              <a:rPr lang="es-ES" i="1" dirty="0" err="1" smtClean="0">
                <a:latin typeface="Arial Narrow"/>
                <a:cs typeface="Arial Narrow"/>
              </a:rPr>
              <a:t>financeiros</a:t>
            </a:r>
            <a:r>
              <a:rPr lang="es-ES" i="1" dirty="0" smtClean="0">
                <a:latin typeface="Arial Narrow"/>
                <a:cs typeface="Arial Narrow"/>
              </a:rPr>
              <a:t> que </a:t>
            </a:r>
            <a:r>
              <a:rPr lang="es-ES" i="1" dirty="0" err="1" smtClean="0">
                <a:latin typeface="Arial Narrow"/>
                <a:cs typeface="Arial Narrow"/>
              </a:rPr>
              <a:t>possam</a:t>
            </a:r>
            <a:r>
              <a:rPr lang="es-ES" i="1" dirty="0" smtClean="0">
                <a:latin typeface="Arial Narrow"/>
                <a:cs typeface="Arial Narrow"/>
              </a:rPr>
              <a:t> </a:t>
            </a:r>
            <a:r>
              <a:rPr lang="es-ES" i="1" dirty="0" err="1" smtClean="0">
                <a:latin typeface="Arial Narrow"/>
                <a:cs typeface="Arial Narrow"/>
              </a:rPr>
              <a:t>apoiar</a:t>
            </a:r>
            <a:r>
              <a:rPr lang="es-ES" i="1" dirty="0" smtClean="0">
                <a:latin typeface="Arial Narrow"/>
                <a:cs typeface="Arial Narrow"/>
              </a:rPr>
              <a:t> as </a:t>
            </a:r>
            <a:r>
              <a:rPr lang="es-ES" i="1" dirty="0" err="1" smtClean="0">
                <a:latin typeface="Arial Narrow"/>
                <a:cs typeface="Arial Narrow"/>
              </a:rPr>
              <a:t>atividades</a:t>
            </a:r>
            <a:r>
              <a:rPr lang="es-ES" i="1" dirty="0" smtClean="0">
                <a:latin typeface="Arial Narrow"/>
                <a:cs typeface="Arial Narrow"/>
              </a:rPr>
              <a:t> de </a:t>
            </a:r>
            <a:r>
              <a:rPr lang="es-ES" i="1" dirty="0" err="1" smtClean="0">
                <a:latin typeface="Arial Narrow"/>
                <a:cs typeface="Arial Narrow"/>
              </a:rPr>
              <a:t>resiliência</a:t>
            </a:r>
            <a:r>
              <a:rPr lang="es-ES" i="1" dirty="0">
                <a:latin typeface="Arial Narrow"/>
                <a:cs typeface="Arial Narrow"/>
              </a:rPr>
              <a:t>.</a:t>
            </a:r>
          </a:p>
          <a:p>
            <a:pPr marL="0" indent="0" algn="ctr">
              <a:buNone/>
              <a:defRPr/>
            </a:pPr>
            <a:endParaRPr lang="es-ES" dirty="0">
              <a:solidFill>
                <a:srgbClr val="34A5A3"/>
              </a:solidFill>
              <a:latin typeface="Abadi MT Condensed Light"/>
              <a:ea typeface="ＭＳ Ｐゴシック" pitchFamily="34" charset="-128"/>
              <a:cs typeface="Abadi MT Condensed Light"/>
            </a:endParaRPr>
          </a:p>
          <a:p>
            <a:pPr marL="0" indent="0" algn="ctr">
              <a:buNone/>
              <a:defRPr/>
            </a:pPr>
            <a:endParaRPr lang="es-ES" dirty="0">
              <a:latin typeface="Abadi MT Condensed Light"/>
              <a:ea typeface="ＭＳ Ｐゴシック" pitchFamily="34" charset="-128"/>
              <a:cs typeface="Abadi MT Condensed Light"/>
            </a:endParaRPr>
          </a:p>
          <a:p>
            <a:pPr marL="0" indent="0" algn="ctr">
              <a:buNone/>
            </a:pPr>
            <a:endParaRPr lang="es-ES" dirty="0">
              <a:latin typeface="Abadi MT Condensed Light"/>
              <a:ea typeface="ＭＳ Ｐゴシック" pitchFamily="34" charset="-128"/>
              <a:cs typeface="Abadi MT Condensed Light"/>
            </a:endParaRPr>
          </a:p>
          <a:p>
            <a:pPr marL="0" indent="0">
              <a:buClr>
                <a:schemeClr val="accent6"/>
              </a:buClr>
              <a:buNone/>
            </a:pPr>
            <a:endParaRPr lang="es-ES_tradnl" dirty="0" smtClean="0">
              <a:latin typeface="Abadi MT Condensed Light"/>
              <a:cs typeface="Abadi MT Condensed Light"/>
            </a:endParaRPr>
          </a:p>
          <a:p>
            <a:pPr marL="0" indent="0" algn="ctr">
              <a:buNone/>
            </a:pPr>
            <a:endParaRPr lang="es-ES" dirty="0" smtClean="0">
              <a:latin typeface="Abadi MT Condensed Light"/>
              <a:ea typeface="ＭＳ Ｐゴシック" pitchFamily="34" charset="-128"/>
              <a:cs typeface="Abadi MT Condensed Light"/>
            </a:endParaRPr>
          </a:p>
          <a:p>
            <a:pPr marL="0" indent="0">
              <a:buNone/>
            </a:pPr>
            <a:endParaRPr lang="es-ES" dirty="0"/>
          </a:p>
        </p:txBody>
      </p:sp>
      <p:pic>
        <p:nvPicPr>
          <p:cNvPr id="4" name="Picture 27"/>
          <p:cNvPicPr>
            <a:picLocks noChangeAspect="1" noChangeArrowheads="1"/>
          </p:cNvPicPr>
          <p:nvPr/>
        </p:nvPicPr>
        <p:blipFill>
          <a:blip r:embed="rId3"/>
          <a:srcRect/>
          <a:stretch>
            <a:fillRect/>
          </a:stretch>
        </p:blipFill>
        <p:spPr bwMode="auto">
          <a:xfrm>
            <a:off x="4066487" y="5004096"/>
            <a:ext cx="809627" cy="8096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192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0572"/>
            <a:ext cx="8229600" cy="700462"/>
          </a:xfrm>
        </p:spPr>
        <p:txBody>
          <a:bodyPr>
            <a:normAutofit fontScale="90000"/>
          </a:bodyPr>
          <a:lstStyle/>
          <a:p>
            <a:pPr algn="l"/>
            <a:r>
              <a:rPr lang="es-ES" sz="4000" b="1" dirty="0" smtClean="0">
                <a:solidFill>
                  <a:srgbClr val="1F497D"/>
                </a:solidFill>
                <a:latin typeface="Arial Narrow"/>
                <a:cs typeface="Arial Narrow"/>
              </a:rPr>
              <a:t>Aspecto </a:t>
            </a:r>
            <a:r>
              <a:rPr lang="es-ES" sz="4000" b="1" dirty="0" err="1" smtClean="0">
                <a:solidFill>
                  <a:srgbClr val="1F497D"/>
                </a:solidFill>
                <a:latin typeface="Arial Narrow"/>
                <a:cs typeface="Arial Narrow"/>
              </a:rPr>
              <a:t>essencial</a:t>
            </a:r>
            <a:r>
              <a:rPr lang="es-ES" sz="4000" b="1" dirty="0" smtClean="0">
                <a:solidFill>
                  <a:srgbClr val="1F497D"/>
                </a:solidFill>
                <a:latin typeface="Arial Narrow"/>
                <a:cs typeface="Arial Narrow"/>
              </a:rPr>
              <a:t> </a:t>
            </a:r>
            <a:r>
              <a:rPr lang="es-ES" sz="4000" b="1" dirty="0">
                <a:solidFill>
                  <a:srgbClr val="1F497D"/>
                </a:solidFill>
                <a:latin typeface="Arial Narrow"/>
                <a:cs typeface="Arial Narrow"/>
              </a:rPr>
              <a:t>3</a:t>
            </a:r>
          </a:p>
        </p:txBody>
      </p:sp>
      <p:sp>
        <p:nvSpPr>
          <p:cNvPr id="3" name="Marcador de contenido 2"/>
          <p:cNvSpPr>
            <a:spLocks noGrp="1"/>
          </p:cNvSpPr>
          <p:nvPr>
            <p:ph idx="1"/>
          </p:nvPr>
        </p:nvSpPr>
        <p:spPr>
          <a:xfrm>
            <a:off x="457200" y="882947"/>
            <a:ext cx="8229600" cy="5738831"/>
          </a:xfrm>
        </p:spPr>
        <p:txBody>
          <a:bodyPr>
            <a:normAutofit fontScale="92500"/>
          </a:bodyPr>
          <a:lstStyle/>
          <a:p>
            <a:pPr marL="0" indent="0" algn="ctr">
              <a:buNone/>
            </a:pPr>
            <a:r>
              <a:rPr lang="es-ES" altLang="ja-JP" sz="2600" b="1" dirty="0" err="1" smtClean="0">
                <a:solidFill>
                  <a:srgbClr val="1F497D"/>
                </a:solidFill>
                <a:latin typeface="Arial Narrow"/>
                <a:ea typeface="ＭＳ Ｐゴシック" pitchFamily="34" charset="-128"/>
                <a:cs typeface="Arial Narrow"/>
              </a:rPr>
              <a:t>Incorporação</a:t>
            </a:r>
            <a:r>
              <a:rPr lang="es-ES" altLang="ja-JP" sz="2600" b="1" dirty="0" smtClean="0">
                <a:solidFill>
                  <a:srgbClr val="1F497D"/>
                </a:solidFill>
                <a:latin typeface="Arial Narrow"/>
                <a:ea typeface="ＭＳ Ｐゴシック" pitchFamily="34" charset="-128"/>
                <a:cs typeface="Arial Narrow"/>
              </a:rPr>
              <a:t> da RRD </a:t>
            </a:r>
            <a:r>
              <a:rPr lang="es-ES" altLang="ja-JP" sz="2600" b="1" dirty="0" err="1" smtClean="0">
                <a:solidFill>
                  <a:srgbClr val="1F497D"/>
                </a:solidFill>
                <a:latin typeface="Arial Narrow"/>
                <a:ea typeface="ＭＳ Ｐゴシック" pitchFamily="34" charset="-128"/>
                <a:cs typeface="Arial Narrow"/>
              </a:rPr>
              <a:t>na</a:t>
            </a:r>
            <a:r>
              <a:rPr lang="es-ES" altLang="ja-JP" sz="2600" b="1" dirty="0" smtClean="0">
                <a:solidFill>
                  <a:srgbClr val="1F497D"/>
                </a:solidFill>
                <a:latin typeface="Arial Narrow"/>
                <a:ea typeface="ＭＳ Ｐゴシック" pitchFamily="34" charset="-128"/>
                <a:cs typeface="Arial Narrow"/>
              </a:rPr>
              <a:t> </a:t>
            </a:r>
            <a:r>
              <a:rPr lang="es-ES" altLang="ja-JP" sz="2600" b="1" dirty="0" err="1" smtClean="0">
                <a:solidFill>
                  <a:srgbClr val="1F497D"/>
                </a:solidFill>
                <a:latin typeface="Arial Narrow"/>
                <a:ea typeface="ＭＳ Ｐゴシック" pitchFamily="34" charset="-128"/>
                <a:cs typeface="Arial Narrow"/>
              </a:rPr>
              <a:t>avaliação</a:t>
            </a:r>
            <a:r>
              <a:rPr lang="es-ES" altLang="ja-JP" sz="2600" b="1" dirty="0" smtClean="0">
                <a:solidFill>
                  <a:srgbClr val="1F497D"/>
                </a:solidFill>
                <a:latin typeface="Arial Narrow"/>
                <a:ea typeface="ＭＳ Ｐゴシック" pitchFamily="34" charset="-128"/>
                <a:cs typeface="Arial Narrow"/>
              </a:rPr>
              <a:t> </a:t>
            </a:r>
            <a:r>
              <a:rPr lang="es-ES" altLang="ja-JP" sz="2600" b="1" dirty="0" smtClean="0">
                <a:solidFill>
                  <a:srgbClr val="1F497D"/>
                </a:solidFill>
                <a:latin typeface="Arial Narrow"/>
                <a:ea typeface="ＭＳ Ｐゴシック" pitchFamily="34" charset="-128"/>
                <a:cs typeface="Arial Narrow"/>
              </a:rPr>
              <a:t>de </a:t>
            </a:r>
            <a:r>
              <a:rPr lang="es-ES" altLang="ja-JP" sz="2600" b="1" dirty="0" err="1" smtClean="0">
                <a:solidFill>
                  <a:srgbClr val="1F497D"/>
                </a:solidFill>
                <a:latin typeface="Arial Narrow"/>
                <a:ea typeface="ＭＳ Ｐゴシック" pitchFamily="34" charset="-128"/>
                <a:cs typeface="Arial Narrow"/>
              </a:rPr>
              <a:t>projetos</a:t>
            </a:r>
            <a:r>
              <a:rPr lang="es-ES" altLang="ja-JP" sz="2600" b="1" dirty="0" smtClean="0">
                <a:solidFill>
                  <a:srgbClr val="1F497D"/>
                </a:solidFill>
                <a:latin typeface="Arial Narrow"/>
                <a:ea typeface="ＭＳ Ｐゴシック" pitchFamily="34" charset="-128"/>
                <a:cs typeface="Arial Narrow"/>
              </a:rPr>
              <a:t> </a:t>
            </a:r>
            <a:endParaRPr lang="es-ES" altLang="ja-JP" sz="2600" b="1" dirty="0" smtClean="0">
              <a:solidFill>
                <a:srgbClr val="1F497D"/>
              </a:solidFill>
              <a:latin typeface="Arial Narrow"/>
              <a:ea typeface="ＭＳ Ｐゴシック" pitchFamily="34" charset="-128"/>
              <a:cs typeface="Arial Narrow"/>
            </a:endParaRPr>
          </a:p>
          <a:p>
            <a:pPr marL="0" indent="0" algn="ctr">
              <a:buNone/>
            </a:pPr>
            <a:r>
              <a:rPr lang="es-ES" altLang="ja-JP" sz="2600" b="1" dirty="0" smtClean="0">
                <a:solidFill>
                  <a:srgbClr val="1F497D"/>
                </a:solidFill>
                <a:latin typeface="Arial Narrow"/>
                <a:ea typeface="ＭＳ Ｐゴシック" pitchFamily="34" charset="-128"/>
                <a:cs typeface="Arial Narrow"/>
              </a:rPr>
              <a:t>de </a:t>
            </a:r>
            <a:r>
              <a:rPr lang="es-ES" altLang="ja-JP" sz="2600" b="1" dirty="0" smtClean="0">
                <a:solidFill>
                  <a:srgbClr val="1F497D"/>
                </a:solidFill>
                <a:latin typeface="Arial Narrow"/>
                <a:ea typeface="ＭＳ Ｐゴシック" pitchFamily="34" charset="-128"/>
                <a:cs typeface="Arial Narrow"/>
              </a:rPr>
              <a:t>investimento público no </a:t>
            </a:r>
            <a:r>
              <a:rPr lang="es-ES" altLang="ja-JP" sz="2600" b="1" dirty="0" smtClean="0">
                <a:solidFill>
                  <a:srgbClr val="1F497D"/>
                </a:solidFill>
                <a:latin typeface="Arial Narrow"/>
                <a:ea typeface="ＭＳ Ｐゴシック" pitchFamily="34" charset="-128"/>
                <a:cs typeface="Arial Narrow"/>
              </a:rPr>
              <a:t>Perú, Costa Rica </a:t>
            </a:r>
            <a:r>
              <a:rPr lang="es-ES" altLang="ja-JP" sz="2600" b="1" dirty="0" smtClean="0">
                <a:solidFill>
                  <a:srgbClr val="1F497D"/>
                </a:solidFill>
                <a:latin typeface="Arial Narrow"/>
                <a:ea typeface="ＭＳ Ｐゴシック" pitchFamily="34" charset="-128"/>
                <a:cs typeface="Arial Narrow"/>
              </a:rPr>
              <a:t>e </a:t>
            </a:r>
            <a:r>
              <a:rPr lang="es-ES" altLang="ja-JP" sz="2600" b="1" dirty="0" smtClean="0">
                <a:solidFill>
                  <a:srgbClr val="1F497D"/>
                </a:solidFill>
                <a:latin typeface="Arial Narrow"/>
                <a:ea typeface="ＭＳ Ｐゴシック" pitchFamily="34" charset="-128"/>
                <a:cs typeface="Arial Narrow"/>
              </a:rPr>
              <a:t>Guatemala</a:t>
            </a:r>
          </a:p>
          <a:p>
            <a:pPr marL="0" indent="0" algn="ctr">
              <a:buNone/>
            </a:pPr>
            <a:endParaRPr lang="es-ES" altLang="ja-JP" sz="2400" dirty="0" smtClean="0">
              <a:latin typeface="Abadi MT Condensed Light"/>
              <a:cs typeface="Abadi MT Condensed Light"/>
            </a:endParaRPr>
          </a:p>
          <a:p>
            <a:pPr algn="just">
              <a:buClr>
                <a:schemeClr val="tx2"/>
              </a:buClr>
              <a:buFont typeface="Courier New"/>
              <a:buChar char="o"/>
            </a:pPr>
            <a:r>
              <a:rPr lang="es-ES" sz="2400" dirty="0" smtClean="0">
                <a:latin typeface="Arial Narrow"/>
                <a:cs typeface="Arial Narrow"/>
              </a:rPr>
              <a:t>Perú</a:t>
            </a:r>
            <a:r>
              <a:rPr lang="es-ES" sz="2400" dirty="0">
                <a:latin typeface="Arial Narrow"/>
                <a:cs typeface="Arial Narrow"/>
              </a:rPr>
              <a:t>, seguido por Costa Rica </a:t>
            </a:r>
            <a:r>
              <a:rPr lang="es-ES" sz="2400" dirty="0" smtClean="0">
                <a:latin typeface="Arial Narrow"/>
                <a:cs typeface="Arial Narrow"/>
              </a:rPr>
              <a:t>e </a:t>
            </a:r>
            <a:r>
              <a:rPr lang="es-ES" sz="2400" dirty="0">
                <a:latin typeface="Arial Narrow"/>
                <a:cs typeface="Arial Narrow"/>
              </a:rPr>
              <a:t>Guatemala</a:t>
            </a:r>
            <a:r>
              <a:rPr lang="es-ES" sz="2400" dirty="0" smtClean="0">
                <a:latin typeface="Arial Narrow"/>
                <a:cs typeface="Arial Narrow"/>
              </a:rPr>
              <a:t>, </a:t>
            </a:r>
            <a:r>
              <a:rPr lang="es-ES" sz="2400" dirty="0" err="1" smtClean="0">
                <a:latin typeface="Arial Narrow"/>
                <a:cs typeface="Arial Narrow"/>
              </a:rPr>
              <a:t>foi</a:t>
            </a:r>
            <a:r>
              <a:rPr lang="es-ES" sz="2400" dirty="0" smtClean="0">
                <a:latin typeface="Arial Narrow"/>
                <a:cs typeface="Arial Narrow"/>
              </a:rPr>
              <a:t> o </a:t>
            </a:r>
            <a:r>
              <a:rPr lang="es-ES" sz="2400" dirty="0" err="1" smtClean="0">
                <a:latin typeface="Arial Narrow"/>
                <a:cs typeface="Arial Narrow"/>
              </a:rPr>
              <a:t>primeiro</a:t>
            </a:r>
            <a:r>
              <a:rPr lang="es-ES" sz="2400" dirty="0" smtClean="0">
                <a:latin typeface="Arial Narrow"/>
                <a:cs typeface="Arial Narrow"/>
              </a:rPr>
              <a:t> país a </a:t>
            </a:r>
            <a:r>
              <a:rPr lang="es-ES" sz="2400" dirty="0">
                <a:latin typeface="Arial Narrow"/>
                <a:cs typeface="Arial Narrow"/>
              </a:rPr>
              <a:t>incluir </a:t>
            </a:r>
            <a:r>
              <a:rPr lang="es-ES" sz="2400" dirty="0" smtClean="0">
                <a:latin typeface="Arial Narrow"/>
                <a:cs typeface="Arial Narrow"/>
              </a:rPr>
              <a:t>a </a:t>
            </a:r>
            <a:r>
              <a:rPr lang="es-ES" sz="2400" dirty="0">
                <a:latin typeface="Arial Narrow"/>
                <a:cs typeface="Arial Narrow"/>
              </a:rPr>
              <a:t>RRD </a:t>
            </a:r>
            <a:r>
              <a:rPr lang="es-ES" sz="2400" dirty="0" err="1" smtClean="0">
                <a:latin typeface="Arial Narrow"/>
                <a:cs typeface="Arial Narrow"/>
              </a:rPr>
              <a:t>em</a:t>
            </a:r>
            <a:r>
              <a:rPr lang="es-ES" sz="2400" dirty="0" smtClean="0">
                <a:latin typeface="Arial Narrow"/>
                <a:cs typeface="Arial Narrow"/>
              </a:rPr>
              <a:t> </a:t>
            </a:r>
            <a:r>
              <a:rPr lang="es-ES" sz="2400" dirty="0" err="1" smtClean="0">
                <a:latin typeface="Arial Narrow"/>
                <a:cs typeface="Arial Narrow"/>
              </a:rPr>
              <a:t>seu</a:t>
            </a:r>
            <a:r>
              <a:rPr lang="es-ES" sz="2400" dirty="0" smtClean="0">
                <a:latin typeface="Arial Narrow"/>
                <a:cs typeface="Arial Narrow"/>
              </a:rPr>
              <a:t> </a:t>
            </a:r>
            <a:r>
              <a:rPr lang="es-ES" sz="2400" dirty="0" err="1" smtClean="0">
                <a:latin typeface="Arial Narrow"/>
                <a:cs typeface="Arial Narrow"/>
              </a:rPr>
              <a:t>critério</a:t>
            </a:r>
            <a:r>
              <a:rPr lang="es-ES" sz="2400" dirty="0" smtClean="0">
                <a:latin typeface="Arial Narrow"/>
                <a:cs typeface="Arial Narrow"/>
              </a:rPr>
              <a:t> </a:t>
            </a:r>
            <a:r>
              <a:rPr lang="es-ES" sz="2400" dirty="0">
                <a:latin typeface="Arial Narrow"/>
                <a:cs typeface="Arial Narrow"/>
              </a:rPr>
              <a:t>de </a:t>
            </a:r>
            <a:r>
              <a:rPr lang="es-ES" sz="2400" dirty="0" err="1" smtClean="0">
                <a:latin typeface="Arial Narrow"/>
                <a:cs typeface="Arial Narrow"/>
              </a:rPr>
              <a:t>avaliação</a:t>
            </a:r>
            <a:r>
              <a:rPr lang="es-ES" sz="2400" dirty="0" smtClean="0">
                <a:latin typeface="Arial Narrow"/>
                <a:cs typeface="Arial Narrow"/>
              </a:rPr>
              <a:t> </a:t>
            </a:r>
            <a:r>
              <a:rPr lang="es-ES" sz="2400" dirty="0">
                <a:latin typeface="Arial Narrow"/>
                <a:cs typeface="Arial Narrow"/>
              </a:rPr>
              <a:t>para </a:t>
            </a:r>
            <a:r>
              <a:rPr lang="es-ES" sz="2400" dirty="0" err="1" smtClean="0">
                <a:latin typeface="Arial Narrow"/>
                <a:cs typeface="Arial Narrow"/>
              </a:rPr>
              <a:t>projetos</a:t>
            </a:r>
            <a:r>
              <a:rPr lang="es-ES" sz="2400" dirty="0" smtClean="0">
                <a:latin typeface="Arial Narrow"/>
                <a:cs typeface="Arial Narrow"/>
              </a:rPr>
              <a:t> </a:t>
            </a:r>
            <a:r>
              <a:rPr lang="es-ES" sz="2400" dirty="0">
                <a:latin typeface="Arial Narrow"/>
                <a:cs typeface="Arial Narrow"/>
              </a:rPr>
              <a:t>de </a:t>
            </a:r>
            <a:r>
              <a:rPr lang="es-ES" sz="2400" dirty="0" smtClean="0">
                <a:latin typeface="Arial Narrow"/>
                <a:cs typeface="Arial Narrow"/>
              </a:rPr>
              <a:t>investimento público. Se </a:t>
            </a:r>
            <a:r>
              <a:rPr lang="es-ES" sz="2400" dirty="0" err="1" smtClean="0">
                <a:latin typeface="Arial Narrow"/>
                <a:cs typeface="Arial Narrow"/>
              </a:rPr>
              <a:t>esses</a:t>
            </a:r>
            <a:r>
              <a:rPr lang="es-ES" sz="2400" dirty="0" smtClean="0">
                <a:latin typeface="Arial Narrow"/>
                <a:cs typeface="Arial Narrow"/>
              </a:rPr>
              <a:t> riscos </a:t>
            </a:r>
            <a:r>
              <a:rPr lang="es-ES" sz="2400" dirty="0" err="1" smtClean="0">
                <a:latin typeface="Arial Narrow"/>
                <a:cs typeface="Arial Narrow"/>
              </a:rPr>
              <a:t>não</a:t>
            </a:r>
            <a:r>
              <a:rPr lang="es-ES" sz="2400" dirty="0" smtClean="0">
                <a:latin typeface="Arial Narrow"/>
                <a:cs typeface="Arial Narrow"/>
              </a:rPr>
              <a:t> </a:t>
            </a:r>
            <a:r>
              <a:rPr lang="es-ES" sz="2400" dirty="0" err="1" smtClean="0">
                <a:latin typeface="Arial Narrow"/>
                <a:cs typeface="Arial Narrow"/>
              </a:rPr>
              <a:t>forem</a:t>
            </a:r>
            <a:r>
              <a:rPr lang="es-ES" sz="2400" dirty="0" smtClean="0">
                <a:latin typeface="Arial Narrow"/>
                <a:cs typeface="Arial Narrow"/>
              </a:rPr>
              <a:t> </a:t>
            </a:r>
            <a:r>
              <a:rPr lang="es-ES" sz="2400" dirty="0" err="1" smtClean="0">
                <a:latin typeface="Arial Narrow"/>
                <a:cs typeface="Arial Narrow"/>
              </a:rPr>
              <a:t>analisados</a:t>
            </a:r>
            <a:r>
              <a:rPr lang="es-ES" sz="2400" dirty="0" smtClean="0">
                <a:latin typeface="Arial Narrow"/>
                <a:cs typeface="Arial Narrow"/>
              </a:rPr>
              <a:t>, </a:t>
            </a:r>
            <a:r>
              <a:rPr lang="es-ES" sz="2400" dirty="0" err="1" smtClean="0">
                <a:latin typeface="Arial Narrow"/>
                <a:cs typeface="Arial Narrow"/>
              </a:rPr>
              <a:t>não</a:t>
            </a:r>
            <a:r>
              <a:rPr lang="es-ES" sz="2400" dirty="0" smtClean="0">
                <a:latin typeface="Arial Narrow"/>
                <a:cs typeface="Arial Narrow"/>
              </a:rPr>
              <a:t> se financia o </a:t>
            </a:r>
            <a:r>
              <a:rPr lang="es-ES" sz="2400" dirty="0" err="1" smtClean="0">
                <a:latin typeface="Arial Narrow"/>
                <a:cs typeface="Arial Narrow"/>
              </a:rPr>
              <a:t>projeto</a:t>
            </a:r>
            <a:r>
              <a:rPr lang="es-ES" sz="2400" dirty="0" smtClean="0">
                <a:latin typeface="Arial Narrow"/>
                <a:cs typeface="Arial Narrow"/>
              </a:rPr>
              <a:t>.</a:t>
            </a:r>
            <a:endParaRPr lang="es-ES" sz="2400" dirty="0" smtClean="0">
              <a:latin typeface="Arial Narrow"/>
              <a:cs typeface="Arial Narrow"/>
            </a:endParaRPr>
          </a:p>
          <a:p>
            <a:pPr algn="just">
              <a:buClr>
                <a:schemeClr val="tx2"/>
              </a:buClr>
              <a:buFont typeface="Courier New"/>
              <a:buChar char="o"/>
            </a:pPr>
            <a:endParaRPr lang="es-ES" sz="2400" dirty="0">
              <a:latin typeface="Arial Narrow"/>
              <a:cs typeface="Arial Narrow"/>
            </a:endParaRPr>
          </a:p>
          <a:p>
            <a:pPr algn="just">
              <a:buClr>
                <a:schemeClr val="tx2"/>
              </a:buClr>
              <a:buFont typeface="Courier New"/>
              <a:buChar char="o"/>
            </a:pPr>
            <a:r>
              <a:rPr lang="es-ES" sz="2400" dirty="0" err="1" smtClean="0">
                <a:latin typeface="Arial Narrow"/>
                <a:cs typeface="Arial Narrow"/>
              </a:rPr>
              <a:t>Em</a:t>
            </a:r>
            <a:r>
              <a:rPr lang="es-ES" sz="2400" dirty="0" smtClean="0">
                <a:latin typeface="Arial Narrow"/>
                <a:cs typeface="Arial Narrow"/>
              </a:rPr>
              <a:t> 2000</a:t>
            </a:r>
            <a:r>
              <a:rPr lang="es-ES" sz="2400" dirty="0">
                <a:latin typeface="Arial Narrow"/>
                <a:cs typeface="Arial Narrow"/>
              </a:rPr>
              <a:t>, </a:t>
            </a:r>
            <a:r>
              <a:rPr lang="es-ES" sz="2400" dirty="0" smtClean="0">
                <a:latin typeface="Arial Narrow"/>
                <a:cs typeface="Arial Narrow"/>
              </a:rPr>
              <a:t>O Sistema </a:t>
            </a:r>
            <a:r>
              <a:rPr lang="es-ES" sz="2400" dirty="0">
                <a:latin typeface="Arial Narrow"/>
                <a:cs typeface="Arial Narrow"/>
              </a:rPr>
              <a:t>Nacional de </a:t>
            </a:r>
            <a:r>
              <a:rPr lang="es-ES" sz="2400" dirty="0" smtClean="0">
                <a:latin typeface="Arial Narrow"/>
                <a:cs typeface="Arial Narrow"/>
              </a:rPr>
              <a:t>Investimento Público </a:t>
            </a:r>
            <a:r>
              <a:rPr lang="es-ES" sz="2400" dirty="0" err="1" smtClean="0">
                <a:latin typeface="Arial Narrow"/>
                <a:cs typeface="Arial Narrow"/>
              </a:rPr>
              <a:t>foi</a:t>
            </a:r>
            <a:r>
              <a:rPr lang="es-ES" sz="2400" dirty="0" smtClean="0">
                <a:latin typeface="Arial Narrow"/>
                <a:cs typeface="Arial Narrow"/>
              </a:rPr>
              <a:t> criado e o risco de desastres </a:t>
            </a:r>
            <a:r>
              <a:rPr lang="es-ES" sz="2400" dirty="0" err="1" smtClean="0">
                <a:latin typeface="Arial Narrow"/>
                <a:cs typeface="Arial Narrow"/>
              </a:rPr>
              <a:t>foi</a:t>
            </a:r>
            <a:r>
              <a:rPr lang="es-ES" sz="2400" dirty="0" smtClean="0">
                <a:latin typeface="Arial Narrow"/>
                <a:cs typeface="Arial Narrow"/>
              </a:rPr>
              <a:t> formalmente incorporado </a:t>
            </a:r>
            <a:r>
              <a:rPr lang="es-ES" sz="2400" dirty="0" err="1" smtClean="0">
                <a:latin typeface="Arial Narrow"/>
                <a:cs typeface="Arial Narrow"/>
              </a:rPr>
              <a:t>em</a:t>
            </a:r>
            <a:r>
              <a:rPr lang="es-ES" sz="2400" dirty="0" smtClean="0">
                <a:latin typeface="Arial Narrow"/>
                <a:cs typeface="Arial Narrow"/>
              </a:rPr>
              <a:t> 2007. </a:t>
            </a:r>
            <a:endParaRPr lang="es-ES" sz="2400" dirty="0" smtClean="0">
              <a:latin typeface="Arial Narrow"/>
              <a:cs typeface="Arial Narrow"/>
            </a:endParaRPr>
          </a:p>
          <a:p>
            <a:pPr algn="just">
              <a:buClr>
                <a:schemeClr val="tx2"/>
              </a:buClr>
              <a:buFont typeface="Courier New"/>
              <a:buChar char="o"/>
            </a:pPr>
            <a:endParaRPr lang="es-ES" sz="2400" dirty="0">
              <a:latin typeface="Arial Narrow"/>
              <a:cs typeface="Arial Narrow"/>
            </a:endParaRPr>
          </a:p>
          <a:p>
            <a:pPr algn="just">
              <a:buClr>
                <a:schemeClr val="tx2"/>
              </a:buClr>
              <a:buFont typeface="Courier New"/>
              <a:buChar char="o"/>
            </a:pPr>
            <a:r>
              <a:rPr lang="es-ES" sz="2400" dirty="0" err="1" smtClean="0">
                <a:latin typeface="Arial Narrow"/>
                <a:cs typeface="Arial Narrow"/>
              </a:rPr>
              <a:t>Isto</a:t>
            </a:r>
            <a:r>
              <a:rPr lang="es-ES" sz="2400" dirty="0" smtClean="0">
                <a:latin typeface="Arial Narrow"/>
                <a:cs typeface="Arial Narrow"/>
              </a:rPr>
              <a:t> </a:t>
            </a:r>
            <a:r>
              <a:rPr lang="es-ES" sz="2400" dirty="0" err="1" smtClean="0">
                <a:latin typeface="Arial Narrow"/>
                <a:cs typeface="Arial Narrow"/>
              </a:rPr>
              <a:t>foi</a:t>
            </a:r>
            <a:r>
              <a:rPr lang="es-ES" sz="2400" dirty="0" smtClean="0">
                <a:latin typeface="Arial Narrow"/>
                <a:cs typeface="Arial Narrow"/>
              </a:rPr>
              <a:t> </a:t>
            </a:r>
            <a:r>
              <a:rPr lang="es-ES" sz="2400" dirty="0" err="1" smtClean="0">
                <a:latin typeface="Arial Narrow"/>
                <a:cs typeface="Arial Narrow"/>
              </a:rPr>
              <a:t>alcançado</a:t>
            </a:r>
            <a:r>
              <a:rPr lang="es-ES" sz="2400" dirty="0" smtClean="0">
                <a:latin typeface="Arial Narrow"/>
                <a:cs typeface="Arial Narrow"/>
              </a:rPr>
              <a:t> </a:t>
            </a:r>
            <a:r>
              <a:rPr lang="es-ES" sz="2400" dirty="0" err="1" smtClean="0">
                <a:latin typeface="Arial Narrow"/>
                <a:cs typeface="Arial Narrow"/>
              </a:rPr>
              <a:t>graças</a:t>
            </a:r>
            <a:r>
              <a:rPr lang="es-ES" sz="2400" dirty="0" smtClean="0">
                <a:latin typeface="Arial Narrow"/>
                <a:cs typeface="Arial Narrow"/>
              </a:rPr>
              <a:t> a grande </a:t>
            </a:r>
            <a:r>
              <a:rPr lang="es-ES" sz="2400" dirty="0" err="1" smtClean="0">
                <a:latin typeface="Arial Narrow"/>
                <a:cs typeface="Arial Narrow"/>
              </a:rPr>
              <a:t>participação</a:t>
            </a:r>
            <a:r>
              <a:rPr lang="es-ES" sz="2400" dirty="0" smtClean="0">
                <a:latin typeface="Arial Narrow"/>
                <a:cs typeface="Arial Narrow"/>
              </a:rPr>
              <a:t> de atores de </a:t>
            </a:r>
            <a:r>
              <a:rPr lang="es-ES" sz="2400" dirty="0" err="1" smtClean="0">
                <a:latin typeface="Arial Narrow"/>
                <a:cs typeface="Arial Narrow"/>
              </a:rPr>
              <a:t>diferenets</a:t>
            </a:r>
            <a:r>
              <a:rPr lang="es-ES" sz="2400" dirty="0" smtClean="0">
                <a:latin typeface="Arial Narrow"/>
                <a:cs typeface="Arial Narrow"/>
              </a:rPr>
              <a:t> </a:t>
            </a:r>
            <a:r>
              <a:rPr lang="es-ES" sz="2400" dirty="0" err="1" smtClean="0">
                <a:latin typeface="Arial Narrow"/>
                <a:cs typeface="Arial Narrow"/>
              </a:rPr>
              <a:t>níveis</a:t>
            </a:r>
            <a:r>
              <a:rPr lang="es-ES" sz="2400" dirty="0" smtClean="0">
                <a:latin typeface="Arial Narrow"/>
                <a:cs typeface="Arial Narrow"/>
              </a:rPr>
              <a:t> de </a:t>
            </a:r>
            <a:r>
              <a:rPr lang="es-ES" sz="2400" dirty="0" err="1" smtClean="0">
                <a:latin typeface="Arial Narrow"/>
                <a:cs typeface="Arial Narrow"/>
              </a:rPr>
              <a:t>governo</a:t>
            </a:r>
            <a:r>
              <a:rPr lang="es-ES" sz="2400" dirty="0" smtClean="0">
                <a:latin typeface="Arial Narrow"/>
                <a:cs typeface="Arial Narrow"/>
              </a:rPr>
              <a:t> e departamentos; </a:t>
            </a:r>
            <a:r>
              <a:rPr lang="es-ES" sz="2400" dirty="0" err="1" smtClean="0">
                <a:latin typeface="Arial Narrow"/>
                <a:cs typeface="Arial Narrow"/>
              </a:rPr>
              <a:t>treinamento</a:t>
            </a:r>
            <a:r>
              <a:rPr lang="es-ES" sz="2400" dirty="0" smtClean="0">
                <a:latin typeface="Arial Narrow"/>
                <a:cs typeface="Arial Narrow"/>
              </a:rPr>
              <a:t> de </a:t>
            </a:r>
            <a:r>
              <a:rPr lang="es-ES" sz="2400" dirty="0" err="1" smtClean="0">
                <a:latin typeface="Arial Narrow"/>
                <a:cs typeface="Arial Narrow"/>
              </a:rPr>
              <a:t>mais</a:t>
            </a:r>
            <a:r>
              <a:rPr lang="es-ES" sz="2400" dirty="0" smtClean="0">
                <a:latin typeface="Arial Narrow"/>
                <a:cs typeface="Arial Narrow"/>
              </a:rPr>
              <a:t> de 900 </a:t>
            </a:r>
            <a:r>
              <a:rPr lang="es-ES" sz="2400" dirty="0" err="1" smtClean="0">
                <a:latin typeface="Arial Narrow"/>
                <a:cs typeface="Arial Narrow"/>
              </a:rPr>
              <a:t>profissionais</a:t>
            </a:r>
            <a:r>
              <a:rPr lang="es-ES" sz="2400" dirty="0" smtClean="0">
                <a:latin typeface="Arial Narrow"/>
                <a:cs typeface="Arial Narrow"/>
              </a:rPr>
              <a:t>; </a:t>
            </a:r>
            <a:r>
              <a:rPr lang="es-ES" sz="2400" dirty="0" err="1" smtClean="0">
                <a:latin typeface="Arial Narrow"/>
                <a:cs typeface="Arial Narrow"/>
              </a:rPr>
              <a:t>implementação</a:t>
            </a:r>
            <a:r>
              <a:rPr lang="es-ES" sz="2400" dirty="0" smtClean="0">
                <a:latin typeface="Arial Narrow"/>
                <a:cs typeface="Arial Narrow"/>
              </a:rPr>
              <a:t> de </a:t>
            </a:r>
            <a:r>
              <a:rPr lang="es-ES" sz="2400" dirty="0" err="1" smtClean="0">
                <a:latin typeface="Arial Narrow"/>
                <a:cs typeface="Arial Narrow"/>
              </a:rPr>
              <a:t>novos</a:t>
            </a:r>
            <a:r>
              <a:rPr lang="es-ES" sz="2400" dirty="0" smtClean="0">
                <a:latin typeface="Arial Narrow"/>
                <a:cs typeface="Arial Narrow"/>
              </a:rPr>
              <a:t> </a:t>
            </a:r>
            <a:r>
              <a:rPr lang="es-ES" sz="2400" dirty="0" err="1" smtClean="0">
                <a:latin typeface="Arial Narrow"/>
                <a:cs typeface="Arial Narrow"/>
              </a:rPr>
              <a:t>padrões</a:t>
            </a:r>
            <a:r>
              <a:rPr lang="es-ES" sz="2400" dirty="0" smtClean="0">
                <a:latin typeface="Arial Narrow"/>
                <a:cs typeface="Arial Narrow"/>
              </a:rPr>
              <a:t> e instrumentos; e o </a:t>
            </a:r>
            <a:r>
              <a:rPr lang="es-ES" sz="2400" dirty="0" err="1" smtClean="0">
                <a:latin typeface="Arial Narrow"/>
                <a:cs typeface="Arial Narrow"/>
              </a:rPr>
              <a:t>desenvolvimento</a:t>
            </a:r>
            <a:r>
              <a:rPr lang="es-ES" sz="2400" dirty="0" smtClean="0">
                <a:latin typeface="Arial Narrow"/>
                <a:cs typeface="Arial Narrow"/>
              </a:rPr>
              <a:t> de </a:t>
            </a:r>
            <a:r>
              <a:rPr lang="es-ES" sz="2400" dirty="0" err="1" smtClean="0">
                <a:latin typeface="Arial Narrow"/>
                <a:cs typeface="Arial Narrow"/>
              </a:rPr>
              <a:t>uma</a:t>
            </a:r>
            <a:r>
              <a:rPr lang="es-ES" sz="2400" dirty="0" smtClean="0">
                <a:latin typeface="Arial Narrow"/>
                <a:cs typeface="Arial Narrow"/>
              </a:rPr>
              <a:t> </a:t>
            </a:r>
            <a:r>
              <a:rPr lang="es-ES" sz="2400" dirty="0" err="1" smtClean="0">
                <a:latin typeface="Arial Narrow"/>
                <a:cs typeface="Arial Narrow"/>
              </a:rPr>
              <a:t>visão</a:t>
            </a:r>
            <a:r>
              <a:rPr lang="es-ES" sz="2400" dirty="0" smtClean="0">
                <a:latin typeface="Arial Narrow"/>
                <a:cs typeface="Arial Narrow"/>
              </a:rPr>
              <a:t> de investimento a longo </a:t>
            </a:r>
            <a:r>
              <a:rPr lang="es-ES" sz="2400" dirty="0" err="1" smtClean="0">
                <a:latin typeface="Arial Narrow"/>
                <a:cs typeface="Arial Narrow"/>
              </a:rPr>
              <a:t>prazo</a:t>
            </a:r>
            <a:r>
              <a:rPr lang="es-ES" sz="2400" dirty="0" smtClean="0">
                <a:latin typeface="Arial Narrow"/>
                <a:cs typeface="Arial Narrow"/>
              </a:rPr>
              <a:t>. (</a:t>
            </a:r>
            <a:r>
              <a:rPr lang="es-ES" sz="2400" dirty="0">
                <a:latin typeface="Arial Narrow"/>
                <a:cs typeface="Arial Narrow"/>
              </a:rPr>
              <a:t>GAR, 2011)</a:t>
            </a:r>
          </a:p>
          <a:p>
            <a:pPr algn="just">
              <a:buClr>
                <a:schemeClr val="accent5"/>
              </a:buClr>
              <a:buFont typeface="Courier New"/>
              <a:buChar char="o"/>
            </a:pPr>
            <a:endParaRPr lang="es-ES" sz="2400" dirty="0" smtClean="0">
              <a:latin typeface="Abadi MT Condensed Light"/>
              <a:cs typeface="Abadi MT Condensed Light"/>
            </a:endParaRPr>
          </a:p>
          <a:p>
            <a:pPr algn="just">
              <a:buClr>
                <a:schemeClr val="accent5"/>
              </a:buClr>
              <a:buFont typeface="Courier New"/>
              <a:buChar char="o"/>
            </a:pPr>
            <a:endParaRPr lang="es-ES" altLang="ja-JP" sz="2400" dirty="0">
              <a:latin typeface="Abadi MT Condensed Light"/>
              <a:cs typeface="Abadi MT Condensed Light"/>
            </a:endParaRPr>
          </a:p>
          <a:p>
            <a:pPr marL="0" indent="0" algn="just">
              <a:buClr>
                <a:schemeClr val="accent5"/>
              </a:buClr>
              <a:buNone/>
            </a:pPr>
            <a:endParaRPr lang="es-ES" altLang="ja-JP" sz="2400" dirty="0" smtClean="0">
              <a:latin typeface="Abadi MT Condensed Light"/>
              <a:cs typeface="Abadi MT Condensed Light"/>
            </a:endParaRPr>
          </a:p>
          <a:p>
            <a:pPr algn="just">
              <a:buClr>
                <a:schemeClr val="accent5"/>
              </a:buClr>
              <a:buFont typeface="Courier New"/>
              <a:buChar char="o"/>
            </a:pPr>
            <a:endParaRPr lang="es-ES" dirty="0" smtClean="0">
              <a:latin typeface="Abadi MT Condensed Light"/>
              <a:ea typeface="ＭＳ Ｐゴシック" pitchFamily="34" charset="-128"/>
              <a:cs typeface="Abadi MT Condensed Light"/>
            </a:endParaRPr>
          </a:p>
          <a:p>
            <a:pPr marL="0" indent="0">
              <a:buNone/>
            </a:pPr>
            <a:endParaRPr lang="es-ES" dirty="0"/>
          </a:p>
        </p:txBody>
      </p:sp>
    </p:spTree>
    <p:extLst>
      <p:ext uri="{BB962C8B-B14F-4D97-AF65-F5344CB8AC3E}">
        <p14:creationId xmlns:p14="http://schemas.microsoft.com/office/powerpoint/2010/main" val="935654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9107</TotalTime>
  <Words>2028</Words>
  <Application>Microsoft Office PowerPoint</Application>
  <PresentationFormat>Apresentação na tela (4:3)</PresentationFormat>
  <Paragraphs>219</Paragraphs>
  <Slides>25</Slides>
  <Notes>10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de Office</vt:lpstr>
      <vt:lpstr>Apresentação do PowerPoint</vt:lpstr>
      <vt:lpstr>Conteúdos</vt:lpstr>
      <vt:lpstr> </vt:lpstr>
      <vt:lpstr>Aspecto essencial 1</vt:lpstr>
      <vt:lpstr>Aspecto essencial 1</vt:lpstr>
      <vt:lpstr>Aspecto essencial 2</vt:lpstr>
      <vt:lpstr>Aspecto esencial 2</vt:lpstr>
      <vt:lpstr>Aspecto essencial 3</vt:lpstr>
      <vt:lpstr>Aspecto essencial 3</vt:lpstr>
      <vt:lpstr>Aspecto essencial 4</vt:lpstr>
      <vt:lpstr>Aspecto essencial 4</vt:lpstr>
      <vt:lpstr>Aspecto essencial 5</vt:lpstr>
      <vt:lpstr>Aspecto essencial 5</vt:lpstr>
      <vt:lpstr>Aspecto essencial 6</vt:lpstr>
      <vt:lpstr>Aspecto essencial 6</vt:lpstr>
      <vt:lpstr>Aspecto essencial 7</vt:lpstr>
      <vt:lpstr>Aspecto essencial 7</vt:lpstr>
      <vt:lpstr>Aspecto essencial 8</vt:lpstr>
      <vt:lpstr>Aspecto essencial 8</vt:lpstr>
      <vt:lpstr>Aspecto essencial 9</vt:lpstr>
      <vt:lpstr>Aspecto esencial 9</vt:lpstr>
      <vt:lpstr>Aspecto essencial 10</vt:lpstr>
      <vt:lpstr>Aspecto essencial 10</vt:lpstr>
      <vt:lpstr>Atividade prática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Implementando el Marco de Sendai a Nivel Local    Formulación de Planes de Acción para la Resiliencia</dc:title>
  <dc:creator>Marco Antonio  Ortega</dc:creator>
  <cp:lastModifiedBy>Cíntia Pereira Torres Oliveira</cp:lastModifiedBy>
  <cp:revision>102</cp:revision>
  <dcterms:created xsi:type="dcterms:W3CDTF">2016-10-12T19:21:31Z</dcterms:created>
  <dcterms:modified xsi:type="dcterms:W3CDTF">2017-11-22T22:04:15Z</dcterms:modified>
</cp:coreProperties>
</file>