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621" r:id="rId2"/>
    <p:sldId id="257" r:id="rId3"/>
    <p:sldId id="623" r:id="rId4"/>
    <p:sldId id="630" r:id="rId5"/>
    <p:sldId id="624" r:id="rId6"/>
    <p:sldId id="625" r:id="rId7"/>
    <p:sldId id="612" r:id="rId8"/>
    <p:sldId id="629" r:id="rId9"/>
    <p:sldId id="613" r:id="rId10"/>
    <p:sldId id="627" r:id="rId11"/>
    <p:sldId id="618" r:id="rId12"/>
    <p:sldId id="620" r:id="rId13"/>
    <p:sldId id="603" r:id="rId14"/>
    <p:sldId id="622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uenta Microsoft" initials="C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276"/>
  </p:normalViewPr>
  <p:slideViewPr>
    <p:cSldViewPr snapToGrid="0" snapToObjects="1">
      <p:cViewPr>
        <p:scale>
          <a:sx n="100" d="100"/>
          <a:sy n="100" d="100"/>
        </p:scale>
        <p:origin x="-186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B6764-A8EB-4A72-834D-1AD4521C751F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8494462-F0C9-46A0-BC3F-43304DA04075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Toma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medidas para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antecipar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o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impacto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de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desastres,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através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da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incorporação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do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monitoramento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e de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tecnologias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de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prevenção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precoce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para proteger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a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infraestrutura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,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os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bens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individuais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e a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comunidade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,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como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casas e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bens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,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patrimônio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cultural, capital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econômico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e social; e é capaz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de minimizar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as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perdas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físicas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e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sociais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.</a:t>
          </a:r>
          <a:endParaRPr lang="en-US" sz="1600" b="0" dirty="0">
            <a:latin typeface="Arial Narrow"/>
            <a:cs typeface="Arial Narrow"/>
          </a:endParaRPr>
        </a:p>
      </dgm:t>
    </dgm:pt>
    <dgm:pt modelId="{35818EDF-2B9B-4EB5-B80A-E1132EB643A2}" type="parTrans" cxnId="{D10E66E2-1444-44C7-8387-E0E3EEBCF13B}">
      <dgm:prSet/>
      <dgm:spPr/>
      <dgm:t>
        <a:bodyPr/>
        <a:lstStyle/>
        <a:p>
          <a:endParaRPr lang="es-ES"/>
        </a:p>
      </dgm:t>
    </dgm:pt>
    <dgm:pt modelId="{42FD489E-CF03-4409-8E1A-E7A37681E6D9}" type="sibTrans" cxnId="{D10E66E2-1444-44C7-8387-E0E3EEBCF13B}">
      <dgm:prSet/>
      <dgm:spPr/>
      <dgm:t>
        <a:bodyPr/>
        <a:lstStyle/>
        <a:p>
          <a:endParaRPr lang="es-ES"/>
        </a:p>
      </dgm:t>
    </dgm:pt>
    <dgm:pt modelId="{41B4BA88-D3D0-4791-B423-56E66AE2C944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É capaz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de responder e implementar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estratégias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de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recuperação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imediata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e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restaurar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os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serviços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básicos para retomar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a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atividade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socioeconômica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.</a:t>
          </a:r>
          <a:endParaRPr lang="es-ES" sz="1600" b="0" dirty="0">
            <a:latin typeface="Arial Narrow"/>
            <a:cs typeface="Arial Narrow"/>
          </a:endParaRPr>
        </a:p>
      </dgm:t>
    </dgm:pt>
    <dgm:pt modelId="{6714D9D2-0293-41D5-BBCA-D5A91B1D6CBA}" type="parTrans" cxnId="{47C714CD-38EE-425E-8E46-07728AD7EA4E}">
      <dgm:prSet/>
      <dgm:spPr/>
      <dgm:t>
        <a:bodyPr/>
        <a:lstStyle/>
        <a:p>
          <a:endParaRPr lang="es-ES"/>
        </a:p>
      </dgm:t>
    </dgm:pt>
    <dgm:pt modelId="{459F4396-936C-4B67-A1FF-019A4CE0CDDE}" type="sibTrans" cxnId="{47C714CD-38EE-425E-8E46-07728AD7EA4E}">
      <dgm:prSet/>
      <dgm:spPr/>
      <dgm:t>
        <a:bodyPr/>
        <a:lstStyle/>
        <a:p>
          <a:endParaRPr lang="es-ES"/>
        </a:p>
      </dgm:t>
    </dgm:pt>
    <dgm:pt modelId="{C635C8F0-690E-4C01-99F0-35C6E07D2DE2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Entende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que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o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mencionado anteriormente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é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fundamental para aumentar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a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resiliência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frente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às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mudanças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ambientais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adversas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,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incluindo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,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as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mudanças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climáticas,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além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de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reduzir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as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emissões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de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gases 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que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causam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o </a:t>
          </a:r>
          <a:r>
            <a:rPr lang="es-ES" sz="1600" b="0" dirty="0" err="1" smtClean="0">
              <a:latin typeface="Arial Narrow"/>
              <a:ea typeface="ＭＳ Ｐゴシック" pitchFamily="-104" charset="-128"/>
              <a:cs typeface="Arial Narrow"/>
            </a:rPr>
            <a:t>efeito</a:t>
          </a:r>
          <a:r>
            <a:rPr lang="es-ES" sz="1600" b="0" dirty="0" smtClean="0">
              <a:latin typeface="Arial Narrow"/>
              <a:ea typeface="ＭＳ Ｐゴシック" pitchFamily="-104" charset="-128"/>
              <a:cs typeface="Arial Narrow"/>
            </a:rPr>
            <a:t> estufa.</a:t>
          </a:r>
          <a:endParaRPr lang="en-US" sz="1600" b="0" dirty="0">
            <a:latin typeface="Arial Narrow"/>
            <a:cs typeface="Arial Narrow"/>
          </a:endParaRPr>
        </a:p>
      </dgm:t>
    </dgm:pt>
    <dgm:pt modelId="{F6E8BC97-3F69-49C6-BEB7-B8212CF9B09B}" type="parTrans" cxnId="{BF910ABA-DD1C-4DD2-8E37-7328F7590889}">
      <dgm:prSet/>
      <dgm:spPr/>
      <dgm:t>
        <a:bodyPr/>
        <a:lstStyle/>
        <a:p>
          <a:endParaRPr lang="es-ES"/>
        </a:p>
      </dgm:t>
    </dgm:pt>
    <dgm:pt modelId="{B6A369C1-2C20-44DC-97CA-07F623F87A89}" type="sibTrans" cxnId="{BF910ABA-DD1C-4DD2-8E37-7328F7590889}">
      <dgm:prSet/>
      <dgm:spPr/>
      <dgm:t>
        <a:bodyPr/>
        <a:lstStyle/>
        <a:p>
          <a:endParaRPr lang="es-ES"/>
        </a:p>
      </dgm:t>
    </dgm:pt>
    <dgm:pt modelId="{A2040264-8E3B-4B16-82E8-5459AC94EE3D}" type="pres">
      <dgm:prSet presAssocID="{E08B6764-A8EB-4A72-834D-1AD4521C751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9B2BE09-26D1-43B0-8F84-114775F0BE91}" type="pres">
      <dgm:prSet presAssocID="{E08B6764-A8EB-4A72-834D-1AD4521C751F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6563240A-E884-4F2E-BB73-DFC47633EFDF}" type="pres">
      <dgm:prSet presAssocID="{E08B6764-A8EB-4A72-834D-1AD4521C751F}" presName="ThreeNodes_1" presStyleLbl="node1" presStyleIdx="0" presStyleCnt="3" custScaleX="1069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A231A6-0B83-476C-BF35-4AE60B231536}" type="pres">
      <dgm:prSet presAssocID="{E08B6764-A8EB-4A72-834D-1AD4521C751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877BF2-5644-4A7C-AB77-1AAD46794756}" type="pres">
      <dgm:prSet presAssocID="{E08B6764-A8EB-4A72-834D-1AD4521C751F}" presName="ThreeNodes_3" presStyleLbl="node1" presStyleIdx="2" presStyleCnt="3" custScaleX="96509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46563A-BD8F-4D06-9BF1-9F059CCBECA8}" type="pres">
      <dgm:prSet presAssocID="{E08B6764-A8EB-4A72-834D-1AD4521C751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64BF0D-EC11-4F99-A04E-4E853741D2D1}" type="pres">
      <dgm:prSet presAssocID="{E08B6764-A8EB-4A72-834D-1AD4521C751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84FB87-7198-4B64-943A-FE1DB3730295}" type="pres">
      <dgm:prSet presAssocID="{E08B6764-A8EB-4A72-834D-1AD4521C751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F55E58-451D-403D-9711-BBFC61915FEF}" type="pres">
      <dgm:prSet presAssocID="{E08B6764-A8EB-4A72-834D-1AD4521C751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8B511B-0BC3-4604-AA28-A13520CBD796}" type="pres">
      <dgm:prSet presAssocID="{E08B6764-A8EB-4A72-834D-1AD4521C751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DBBDDB-C1EC-1643-A981-E6163AB89193}" type="presOf" srcId="{C635C8F0-690E-4C01-99F0-35C6E07D2DE2}" destId="{C38B511B-0BC3-4604-AA28-A13520CBD796}" srcOrd="1" destOrd="0" presId="urn:microsoft.com/office/officeart/2005/8/layout/vProcess5"/>
    <dgm:cxn modelId="{EFE00A08-09B5-6540-B07E-0AB310BE11CC}" type="presOf" srcId="{459F4396-936C-4B67-A1FF-019A4CE0CDDE}" destId="{A664BF0D-EC11-4F99-A04E-4E853741D2D1}" srcOrd="0" destOrd="0" presId="urn:microsoft.com/office/officeart/2005/8/layout/vProcess5"/>
    <dgm:cxn modelId="{47C714CD-38EE-425E-8E46-07728AD7EA4E}" srcId="{E08B6764-A8EB-4A72-834D-1AD4521C751F}" destId="{41B4BA88-D3D0-4791-B423-56E66AE2C944}" srcOrd="1" destOrd="0" parTransId="{6714D9D2-0293-41D5-BBCA-D5A91B1D6CBA}" sibTransId="{459F4396-936C-4B67-A1FF-019A4CE0CDDE}"/>
    <dgm:cxn modelId="{137DA37D-2B4A-F848-B156-A6DD06B93D8D}" type="presOf" srcId="{42FD489E-CF03-4409-8E1A-E7A37681E6D9}" destId="{6C46563A-BD8F-4D06-9BF1-9F059CCBECA8}" srcOrd="0" destOrd="0" presId="urn:microsoft.com/office/officeart/2005/8/layout/vProcess5"/>
    <dgm:cxn modelId="{AD67F448-2668-E444-B9FA-5717447BBFAC}" type="presOf" srcId="{E08B6764-A8EB-4A72-834D-1AD4521C751F}" destId="{A2040264-8E3B-4B16-82E8-5459AC94EE3D}" srcOrd="0" destOrd="0" presId="urn:microsoft.com/office/officeart/2005/8/layout/vProcess5"/>
    <dgm:cxn modelId="{B827E831-3C13-B04D-AE58-B5C000B70A17}" type="presOf" srcId="{C635C8F0-690E-4C01-99F0-35C6E07D2DE2}" destId="{B5877BF2-5644-4A7C-AB77-1AAD46794756}" srcOrd="0" destOrd="0" presId="urn:microsoft.com/office/officeart/2005/8/layout/vProcess5"/>
    <dgm:cxn modelId="{BF910ABA-DD1C-4DD2-8E37-7328F7590889}" srcId="{E08B6764-A8EB-4A72-834D-1AD4521C751F}" destId="{C635C8F0-690E-4C01-99F0-35C6E07D2DE2}" srcOrd="2" destOrd="0" parTransId="{F6E8BC97-3F69-49C6-BEB7-B8212CF9B09B}" sibTransId="{B6A369C1-2C20-44DC-97CA-07F623F87A89}"/>
    <dgm:cxn modelId="{3DE6DA28-820C-9D46-92BE-308AB14CD032}" type="presOf" srcId="{41B4BA88-D3D0-4791-B423-56E66AE2C944}" destId="{51F55E58-451D-403D-9711-BBFC61915FEF}" srcOrd="1" destOrd="0" presId="urn:microsoft.com/office/officeart/2005/8/layout/vProcess5"/>
    <dgm:cxn modelId="{630215DC-3C38-0A4B-890B-0757331A8DD8}" type="presOf" srcId="{C8494462-F0C9-46A0-BC3F-43304DA04075}" destId="{F684FB87-7198-4B64-943A-FE1DB3730295}" srcOrd="1" destOrd="0" presId="urn:microsoft.com/office/officeart/2005/8/layout/vProcess5"/>
    <dgm:cxn modelId="{D10E66E2-1444-44C7-8387-E0E3EEBCF13B}" srcId="{E08B6764-A8EB-4A72-834D-1AD4521C751F}" destId="{C8494462-F0C9-46A0-BC3F-43304DA04075}" srcOrd="0" destOrd="0" parTransId="{35818EDF-2B9B-4EB5-B80A-E1132EB643A2}" sibTransId="{42FD489E-CF03-4409-8E1A-E7A37681E6D9}"/>
    <dgm:cxn modelId="{D31C0D60-C2E2-B04C-B554-02DEA8D4B377}" type="presOf" srcId="{C8494462-F0C9-46A0-BC3F-43304DA04075}" destId="{6563240A-E884-4F2E-BB73-DFC47633EFDF}" srcOrd="0" destOrd="0" presId="urn:microsoft.com/office/officeart/2005/8/layout/vProcess5"/>
    <dgm:cxn modelId="{FAD07977-D4EB-0949-B3B0-4C2ADB916BA6}" type="presOf" srcId="{41B4BA88-D3D0-4791-B423-56E66AE2C944}" destId="{A4A231A6-0B83-476C-BF35-4AE60B231536}" srcOrd="0" destOrd="0" presId="urn:microsoft.com/office/officeart/2005/8/layout/vProcess5"/>
    <dgm:cxn modelId="{4058712E-3161-6E4C-B84A-3C359A830A68}" type="presParOf" srcId="{A2040264-8E3B-4B16-82E8-5459AC94EE3D}" destId="{79B2BE09-26D1-43B0-8F84-114775F0BE91}" srcOrd="0" destOrd="0" presId="urn:microsoft.com/office/officeart/2005/8/layout/vProcess5"/>
    <dgm:cxn modelId="{DEB2D87E-BB6C-C341-819A-BEE591C97AD0}" type="presParOf" srcId="{A2040264-8E3B-4B16-82E8-5459AC94EE3D}" destId="{6563240A-E884-4F2E-BB73-DFC47633EFDF}" srcOrd="1" destOrd="0" presId="urn:microsoft.com/office/officeart/2005/8/layout/vProcess5"/>
    <dgm:cxn modelId="{5189CF5B-267B-7842-95CB-9FD739E84C51}" type="presParOf" srcId="{A2040264-8E3B-4B16-82E8-5459AC94EE3D}" destId="{A4A231A6-0B83-476C-BF35-4AE60B231536}" srcOrd="2" destOrd="0" presId="urn:microsoft.com/office/officeart/2005/8/layout/vProcess5"/>
    <dgm:cxn modelId="{9175B26F-7E62-5946-969F-CB343467D180}" type="presParOf" srcId="{A2040264-8E3B-4B16-82E8-5459AC94EE3D}" destId="{B5877BF2-5644-4A7C-AB77-1AAD46794756}" srcOrd="3" destOrd="0" presId="urn:microsoft.com/office/officeart/2005/8/layout/vProcess5"/>
    <dgm:cxn modelId="{9ADA6723-1620-DE45-AF53-4CE66BD83EAD}" type="presParOf" srcId="{A2040264-8E3B-4B16-82E8-5459AC94EE3D}" destId="{6C46563A-BD8F-4D06-9BF1-9F059CCBECA8}" srcOrd="4" destOrd="0" presId="urn:microsoft.com/office/officeart/2005/8/layout/vProcess5"/>
    <dgm:cxn modelId="{4F33C86A-C0F6-894E-BC84-292CB18E5300}" type="presParOf" srcId="{A2040264-8E3B-4B16-82E8-5459AC94EE3D}" destId="{A664BF0D-EC11-4F99-A04E-4E853741D2D1}" srcOrd="5" destOrd="0" presId="urn:microsoft.com/office/officeart/2005/8/layout/vProcess5"/>
    <dgm:cxn modelId="{D5BFACC7-2F82-5942-ACB5-F8A9F7C67B4A}" type="presParOf" srcId="{A2040264-8E3B-4B16-82E8-5459AC94EE3D}" destId="{F684FB87-7198-4B64-943A-FE1DB3730295}" srcOrd="6" destOrd="0" presId="urn:microsoft.com/office/officeart/2005/8/layout/vProcess5"/>
    <dgm:cxn modelId="{D2651A78-8A4D-E043-BAA9-14186432F6A8}" type="presParOf" srcId="{A2040264-8E3B-4B16-82E8-5459AC94EE3D}" destId="{51F55E58-451D-403D-9711-BBFC61915FEF}" srcOrd="7" destOrd="0" presId="urn:microsoft.com/office/officeart/2005/8/layout/vProcess5"/>
    <dgm:cxn modelId="{113EC313-30DA-EB4A-8D5B-FA9C7155F3C6}" type="presParOf" srcId="{A2040264-8E3B-4B16-82E8-5459AC94EE3D}" destId="{C38B511B-0BC3-4604-AA28-A13520CBD79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FEE622-0CF0-034D-80FF-5A2D4CFC7A33}" type="doc">
      <dgm:prSet loTypeId="urn:microsoft.com/office/officeart/2005/8/layout/cycle3" loCatId="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F7700D14-2F0F-D548-8486-7FE1B33DAAF8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Organização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e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preparação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para a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aplicação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dos 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10 aspectos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essenciais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.</a:t>
          </a:r>
        </a:p>
        <a:p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Gerar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consciência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,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planejar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o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processo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e reunir os atores.</a:t>
          </a:r>
          <a:endParaRPr lang="es-ES" sz="1400" b="0" dirty="0">
            <a:latin typeface="Arial Narrow"/>
            <a:cs typeface="Arial Narrow"/>
          </a:endParaRPr>
        </a:p>
      </dgm:t>
    </dgm:pt>
    <dgm:pt modelId="{E160F9B7-9E86-BE4B-846A-38740E72F461}" type="parTrans" cxnId="{906980ED-0144-F344-B173-35A70A0A6E15}">
      <dgm:prSet/>
      <dgm:spPr/>
      <dgm:t>
        <a:bodyPr/>
        <a:lstStyle/>
        <a:p>
          <a:endParaRPr lang="es-ES"/>
        </a:p>
      </dgm:t>
    </dgm:pt>
    <dgm:pt modelId="{409A2E2E-3A6A-CF44-9D88-60972D9D8B9A}" type="sibTrans" cxnId="{906980ED-0144-F344-B173-35A70A0A6E15}">
      <dgm:prSet/>
      <dgm:spPr/>
      <dgm:t>
        <a:bodyPr/>
        <a:lstStyle/>
        <a:p>
          <a:endParaRPr lang="es-ES"/>
        </a:p>
      </dgm:t>
    </dgm:pt>
    <dgm:pt modelId="{245DC681-8065-8A42-A160-A7C8FE2707BD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Fraquezas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e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avaliação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dos riscos da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cidade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. </a:t>
          </a:r>
          <a:endParaRPr lang="es-AR" sz="1400" b="0" dirty="0" smtClean="0">
            <a:solidFill>
              <a:srgbClr val="FFFFFF"/>
            </a:solidFill>
            <a:latin typeface="Arial Narrow"/>
            <a:ea typeface="MS PGothic" charset="0"/>
            <a:cs typeface="Arial Narrow"/>
          </a:endParaRPr>
        </a:p>
        <a:p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Avaliação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de riscos, identificar pontos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fracos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e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possíveis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respostas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. </a:t>
          </a:r>
          <a:endParaRPr lang="es-ES" sz="1400" b="0" dirty="0">
            <a:latin typeface="Arial Narrow"/>
            <a:cs typeface="Arial Narrow"/>
          </a:endParaRPr>
        </a:p>
      </dgm:t>
    </dgm:pt>
    <dgm:pt modelId="{FF8202A7-EF9F-E747-935B-972737367DA9}" type="parTrans" cxnId="{B6E6DCCC-EFD8-734C-9623-4F8D69FF4506}">
      <dgm:prSet/>
      <dgm:spPr/>
      <dgm:t>
        <a:bodyPr/>
        <a:lstStyle/>
        <a:p>
          <a:endParaRPr lang="es-ES"/>
        </a:p>
      </dgm:t>
    </dgm:pt>
    <dgm:pt modelId="{53C634C2-B004-AE4D-AD05-BC18AC5F8FBB}" type="sibTrans" cxnId="{B6E6DCCC-EFD8-734C-9623-4F8D69FF4506}">
      <dgm:prSet/>
      <dgm:spPr/>
      <dgm:t>
        <a:bodyPr/>
        <a:lstStyle/>
        <a:p>
          <a:endParaRPr lang="es-ES"/>
        </a:p>
      </dgm:t>
    </dgm:pt>
    <dgm:pt modelId="{253801BB-EFA1-D745-A56F-F95DEB231973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Desenvolvimento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do Plano de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Ação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Local.</a:t>
          </a:r>
          <a:endParaRPr lang="es-AR" sz="1400" b="0" dirty="0" smtClean="0">
            <a:solidFill>
              <a:srgbClr val="FFFFFF"/>
            </a:solidFill>
            <a:latin typeface="Arial Narrow"/>
            <a:ea typeface="MS PGothic" charset="0"/>
            <a:cs typeface="Arial Narrow"/>
          </a:endParaRPr>
        </a:p>
        <a:p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Desenvolvimento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e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prioprização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de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intervenções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,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aprovação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e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identificação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de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opç~eos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de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financiamento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.</a:t>
          </a:r>
          <a:endParaRPr lang="es-ES" sz="1400" b="0" dirty="0">
            <a:latin typeface="Arial Narrow"/>
            <a:cs typeface="Arial Narrow"/>
          </a:endParaRPr>
        </a:p>
      </dgm:t>
    </dgm:pt>
    <dgm:pt modelId="{A7B375E5-1BF7-C04F-9D04-FCBFED24AADF}" type="parTrans" cxnId="{97FD02C8-29B2-0246-B43F-6FE5D898113C}">
      <dgm:prSet/>
      <dgm:spPr/>
      <dgm:t>
        <a:bodyPr/>
        <a:lstStyle/>
        <a:p>
          <a:endParaRPr lang="es-ES"/>
        </a:p>
      </dgm:t>
    </dgm:pt>
    <dgm:pt modelId="{B29B98A4-82F5-424C-87B3-C69B951A3682}" type="sibTrans" cxnId="{97FD02C8-29B2-0246-B43F-6FE5D898113C}">
      <dgm:prSet/>
      <dgm:spPr/>
      <dgm:t>
        <a:bodyPr/>
        <a:lstStyle/>
        <a:p>
          <a:endParaRPr lang="es-ES"/>
        </a:p>
      </dgm:t>
    </dgm:pt>
    <dgm:pt modelId="{4A9745C5-8D27-2D40-BFC4-C81AAC214438}">
      <dgm:prSet phldrT="[Texto]" custT="1"/>
      <dgm:spPr>
        <a:solidFill>
          <a:schemeClr val="tx2"/>
        </a:solidFill>
      </dgm:spPr>
      <dgm:t>
        <a:bodyPr/>
        <a:lstStyle/>
        <a:p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Implementação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.</a:t>
          </a:r>
          <a:endParaRPr lang="es-AR" sz="1400" b="0" dirty="0" smtClean="0">
            <a:solidFill>
              <a:srgbClr val="FFFFFF"/>
            </a:solidFill>
            <a:latin typeface="Arial Narrow"/>
            <a:ea typeface="MS PGothic" charset="0"/>
            <a:cs typeface="Arial Narrow"/>
          </a:endParaRPr>
        </a:p>
        <a:p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Implementação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do Plano 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de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Ação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,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mobilização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de recursos, 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e a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garantia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de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interesses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e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participação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.</a:t>
          </a:r>
          <a:endParaRPr lang="es-ES" sz="1400" b="0" dirty="0">
            <a:latin typeface="Arial Narrow"/>
            <a:cs typeface="Arial Narrow"/>
          </a:endParaRPr>
        </a:p>
      </dgm:t>
    </dgm:pt>
    <dgm:pt modelId="{34E5323F-4FAA-4144-AF68-E754AF9038C4}" type="parTrans" cxnId="{084E9856-F44D-754C-8093-7CFAD7178377}">
      <dgm:prSet/>
      <dgm:spPr/>
      <dgm:t>
        <a:bodyPr/>
        <a:lstStyle/>
        <a:p>
          <a:endParaRPr lang="es-ES"/>
        </a:p>
      </dgm:t>
    </dgm:pt>
    <dgm:pt modelId="{E7DF957F-2325-5948-AA56-794A3E2592B7}" type="sibTrans" cxnId="{084E9856-F44D-754C-8093-7CFAD7178377}">
      <dgm:prSet/>
      <dgm:spPr/>
      <dgm:t>
        <a:bodyPr/>
        <a:lstStyle/>
        <a:p>
          <a:endParaRPr lang="es-ES"/>
        </a:p>
      </dgm:t>
    </dgm:pt>
    <dgm:pt modelId="{FC883790-C178-8748-853C-7D5BE9AFEA21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ES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Acompanhamento</a:t>
          </a:r>
          <a:r>
            <a:rPr lang="es-ES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do</a:t>
          </a:r>
          <a:r>
            <a:rPr lang="en-US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Plano </a:t>
          </a:r>
          <a:r>
            <a:rPr lang="en-US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de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Ação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,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avaliação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e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monitoramento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.</a:t>
          </a:r>
          <a:endParaRPr lang="es-AR" sz="1400" b="0" dirty="0" smtClean="0">
            <a:solidFill>
              <a:srgbClr val="FFFFFF"/>
            </a:solidFill>
            <a:latin typeface="Arial Narrow"/>
            <a:ea typeface="MS PGothic" charset="0"/>
            <a:cs typeface="Arial Narrow"/>
          </a:endParaRPr>
        </a:p>
        <a:p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Criação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de indicadores de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desempenho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.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Monitoramento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e </a:t>
          </a:r>
          <a:r>
            <a:rPr lang="es-AR" sz="1400" b="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avaliação</a:t>
          </a:r>
          <a:r>
            <a:rPr lang="es-AR" sz="1400" b="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.. </a:t>
          </a:r>
          <a:endParaRPr lang="es-ES" sz="1400" b="0" dirty="0">
            <a:latin typeface="Arial Narrow"/>
            <a:cs typeface="Arial Narrow"/>
          </a:endParaRPr>
        </a:p>
      </dgm:t>
    </dgm:pt>
    <dgm:pt modelId="{2ABD0A43-2257-9648-83CA-AECFFE4060DF}" type="parTrans" cxnId="{F51EA1E3-4853-E14A-93EF-9C0B7B1CE9C3}">
      <dgm:prSet/>
      <dgm:spPr/>
      <dgm:t>
        <a:bodyPr/>
        <a:lstStyle/>
        <a:p>
          <a:endParaRPr lang="es-ES"/>
        </a:p>
      </dgm:t>
    </dgm:pt>
    <dgm:pt modelId="{36BE1AE5-E4CE-364B-8610-837FA7DFE2A0}" type="sibTrans" cxnId="{F51EA1E3-4853-E14A-93EF-9C0B7B1CE9C3}">
      <dgm:prSet/>
      <dgm:spPr/>
      <dgm:t>
        <a:bodyPr/>
        <a:lstStyle/>
        <a:p>
          <a:endParaRPr lang="es-ES"/>
        </a:p>
      </dgm:t>
    </dgm:pt>
    <dgm:pt modelId="{B7395D29-D36A-834D-839F-15A03F8DB0CE}" type="pres">
      <dgm:prSet presAssocID="{EBFEE622-0CF0-034D-80FF-5A2D4CFC7A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53AB5E-875C-EC45-A037-5167043A3AA2}" type="pres">
      <dgm:prSet presAssocID="{EBFEE622-0CF0-034D-80FF-5A2D4CFC7A33}" presName="cycle" presStyleCnt="0"/>
      <dgm:spPr/>
    </dgm:pt>
    <dgm:pt modelId="{A814B411-8E53-EE42-94A3-9901B7209FF8}" type="pres">
      <dgm:prSet presAssocID="{F7700D14-2F0F-D548-8486-7FE1B33DAAF8}" presName="nodeFirstNode" presStyleLbl="node1" presStyleIdx="0" presStyleCnt="5" custScaleX="1106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231A1A-D8CD-2D4F-9CB8-8FF77041D05D}" type="pres">
      <dgm:prSet presAssocID="{409A2E2E-3A6A-CF44-9D88-60972D9D8B9A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3AD8C57F-0BE8-AF4E-BF19-8948EB8FBC48}" type="pres">
      <dgm:prSet presAssocID="{245DC681-8065-8A42-A160-A7C8FE2707BD}" presName="nodeFollowingNodes" presStyleLbl="node1" presStyleIdx="1" presStyleCnt="5" custScaleX="1136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48E99C-694C-ED46-9030-1E352F745E6D}" type="pres">
      <dgm:prSet presAssocID="{253801BB-EFA1-D745-A56F-F95DEB231973}" presName="nodeFollowingNodes" presStyleLbl="node1" presStyleIdx="2" presStyleCnt="5" custScaleX="120899" custScaleY="118967" custRadScaleRad="115116" custRadScaleInc="-218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7E12DD-ECDD-3646-8DBC-AA6068B3D462}" type="pres">
      <dgm:prSet presAssocID="{4A9745C5-8D27-2D40-BFC4-C81AAC214438}" presName="nodeFollowingNodes" presStyleLbl="node1" presStyleIdx="3" presStyleCnt="5" custScaleX="124341" custRadScaleRad="108345" custRadScaleInc="172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D2CCAE-8329-E745-950D-6F399CBA1E9F}" type="pres">
      <dgm:prSet presAssocID="{FC883790-C178-8748-853C-7D5BE9AFEA21}" presName="nodeFollowingNodes" presStyleLbl="node1" presStyleIdx="4" presStyleCnt="5" custScaleX="110882" custScaleY="1184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DA05D4-828F-234A-AD23-11A39FAC2C52}" type="presOf" srcId="{FC883790-C178-8748-853C-7D5BE9AFEA21}" destId="{38D2CCAE-8329-E745-950D-6F399CBA1E9F}" srcOrd="0" destOrd="0" presId="urn:microsoft.com/office/officeart/2005/8/layout/cycle3"/>
    <dgm:cxn modelId="{DCE6DB1B-F775-C844-85D5-F3C4360E3408}" type="presOf" srcId="{253801BB-EFA1-D745-A56F-F95DEB231973}" destId="{4F48E99C-694C-ED46-9030-1E352F745E6D}" srcOrd="0" destOrd="0" presId="urn:microsoft.com/office/officeart/2005/8/layout/cycle3"/>
    <dgm:cxn modelId="{0AB237BA-2469-D040-A183-EE63090F184D}" type="presOf" srcId="{245DC681-8065-8A42-A160-A7C8FE2707BD}" destId="{3AD8C57F-0BE8-AF4E-BF19-8948EB8FBC48}" srcOrd="0" destOrd="0" presId="urn:microsoft.com/office/officeart/2005/8/layout/cycle3"/>
    <dgm:cxn modelId="{084E9856-F44D-754C-8093-7CFAD7178377}" srcId="{EBFEE622-0CF0-034D-80FF-5A2D4CFC7A33}" destId="{4A9745C5-8D27-2D40-BFC4-C81AAC214438}" srcOrd="3" destOrd="0" parTransId="{34E5323F-4FAA-4144-AF68-E754AF9038C4}" sibTransId="{E7DF957F-2325-5948-AA56-794A3E2592B7}"/>
    <dgm:cxn modelId="{0D19C211-8355-C04A-9A02-FD96CA08119C}" type="presOf" srcId="{F7700D14-2F0F-D548-8486-7FE1B33DAAF8}" destId="{A814B411-8E53-EE42-94A3-9901B7209FF8}" srcOrd="0" destOrd="0" presId="urn:microsoft.com/office/officeart/2005/8/layout/cycle3"/>
    <dgm:cxn modelId="{CB519C33-A7F1-1844-AE70-859174E0734F}" type="presOf" srcId="{4A9745C5-8D27-2D40-BFC4-C81AAC214438}" destId="{CA7E12DD-ECDD-3646-8DBC-AA6068B3D462}" srcOrd="0" destOrd="0" presId="urn:microsoft.com/office/officeart/2005/8/layout/cycle3"/>
    <dgm:cxn modelId="{6E38A9A6-B30F-4844-9992-18EDF676E84F}" type="presOf" srcId="{409A2E2E-3A6A-CF44-9D88-60972D9D8B9A}" destId="{25231A1A-D8CD-2D4F-9CB8-8FF77041D05D}" srcOrd="0" destOrd="0" presId="urn:microsoft.com/office/officeart/2005/8/layout/cycle3"/>
    <dgm:cxn modelId="{97FD02C8-29B2-0246-B43F-6FE5D898113C}" srcId="{EBFEE622-0CF0-034D-80FF-5A2D4CFC7A33}" destId="{253801BB-EFA1-D745-A56F-F95DEB231973}" srcOrd="2" destOrd="0" parTransId="{A7B375E5-1BF7-C04F-9D04-FCBFED24AADF}" sibTransId="{B29B98A4-82F5-424C-87B3-C69B951A3682}"/>
    <dgm:cxn modelId="{F51EA1E3-4853-E14A-93EF-9C0B7B1CE9C3}" srcId="{EBFEE622-0CF0-034D-80FF-5A2D4CFC7A33}" destId="{FC883790-C178-8748-853C-7D5BE9AFEA21}" srcOrd="4" destOrd="0" parTransId="{2ABD0A43-2257-9648-83CA-AECFFE4060DF}" sibTransId="{36BE1AE5-E4CE-364B-8610-837FA7DFE2A0}"/>
    <dgm:cxn modelId="{B6E6DCCC-EFD8-734C-9623-4F8D69FF4506}" srcId="{EBFEE622-0CF0-034D-80FF-5A2D4CFC7A33}" destId="{245DC681-8065-8A42-A160-A7C8FE2707BD}" srcOrd="1" destOrd="0" parTransId="{FF8202A7-EF9F-E747-935B-972737367DA9}" sibTransId="{53C634C2-B004-AE4D-AD05-BC18AC5F8FBB}"/>
    <dgm:cxn modelId="{906980ED-0144-F344-B173-35A70A0A6E15}" srcId="{EBFEE622-0CF0-034D-80FF-5A2D4CFC7A33}" destId="{F7700D14-2F0F-D548-8486-7FE1B33DAAF8}" srcOrd="0" destOrd="0" parTransId="{E160F9B7-9E86-BE4B-846A-38740E72F461}" sibTransId="{409A2E2E-3A6A-CF44-9D88-60972D9D8B9A}"/>
    <dgm:cxn modelId="{FB0B5C97-E02C-D24B-9660-B001E60063C5}" type="presOf" srcId="{EBFEE622-0CF0-034D-80FF-5A2D4CFC7A33}" destId="{B7395D29-D36A-834D-839F-15A03F8DB0CE}" srcOrd="0" destOrd="0" presId="urn:microsoft.com/office/officeart/2005/8/layout/cycle3"/>
    <dgm:cxn modelId="{8AFF038A-19D2-3846-9026-E18764948BEB}" type="presParOf" srcId="{B7395D29-D36A-834D-839F-15A03F8DB0CE}" destId="{9453AB5E-875C-EC45-A037-5167043A3AA2}" srcOrd="0" destOrd="0" presId="urn:microsoft.com/office/officeart/2005/8/layout/cycle3"/>
    <dgm:cxn modelId="{F79D493D-0CA9-4B48-92BF-E46680C11EE9}" type="presParOf" srcId="{9453AB5E-875C-EC45-A037-5167043A3AA2}" destId="{A814B411-8E53-EE42-94A3-9901B7209FF8}" srcOrd="0" destOrd="0" presId="urn:microsoft.com/office/officeart/2005/8/layout/cycle3"/>
    <dgm:cxn modelId="{CDF7ED72-78C0-1142-A77E-B443A366CABC}" type="presParOf" srcId="{9453AB5E-875C-EC45-A037-5167043A3AA2}" destId="{25231A1A-D8CD-2D4F-9CB8-8FF77041D05D}" srcOrd="1" destOrd="0" presId="urn:microsoft.com/office/officeart/2005/8/layout/cycle3"/>
    <dgm:cxn modelId="{9843ECDC-6FC2-F842-B20B-420C9F1320A2}" type="presParOf" srcId="{9453AB5E-875C-EC45-A037-5167043A3AA2}" destId="{3AD8C57F-0BE8-AF4E-BF19-8948EB8FBC48}" srcOrd="2" destOrd="0" presId="urn:microsoft.com/office/officeart/2005/8/layout/cycle3"/>
    <dgm:cxn modelId="{F3405557-E376-3F46-A4F3-236E2BEDB5DB}" type="presParOf" srcId="{9453AB5E-875C-EC45-A037-5167043A3AA2}" destId="{4F48E99C-694C-ED46-9030-1E352F745E6D}" srcOrd="3" destOrd="0" presId="urn:microsoft.com/office/officeart/2005/8/layout/cycle3"/>
    <dgm:cxn modelId="{89BD33A8-5285-6947-B735-F837F38B9FD5}" type="presParOf" srcId="{9453AB5E-875C-EC45-A037-5167043A3AA2}" destId="{CA7E12DD-ECDD-3646-8DBC-AA6068B3D462}" srcOrd="4" destOrd="0" presId="urn:microsoft.com/office/officeart/2005/8/layout/cycle3"/>
    <dgm:cxn modelId="{675F4DD4-8E6A-B543-BF08-06C8A880AC93}" type="presParOf" srcId="{9453AB5E-875C-EC45-A037-5167043A3AA2}" destId="{38D2CCAE-8329-E745-950D-6F399CBA1E9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3240A-E884-4F2E-BB73-DFC47633EFDF}">
      <dsp:nvSpPr>
        <dsp:cNvPr id="0" name=""/>
        <dsp:cNvSpPr/>
      </dsp:nvSpPr>
      <dsp:spPr>
        <a:xfrm>
          <a:off x="-102933" y="0"/>
          <a:ext cx="6308813" cy="14321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100000"/>
                <a:shade val="100000"/>
                <a:satMod val="130000"/>
              </a:schemeClr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Toma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medidas para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antecipar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o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impacto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de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desastres,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através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da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incorporação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do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monitoramento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e de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tecnologias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de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prevenção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precoce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para proteger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a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infraestrutura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,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os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bens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individuais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e a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comunidade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,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como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casas e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bens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,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patrimônio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cultural, capital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econômico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e social; e é capaz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de minimizar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as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perdas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físicas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e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sociais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.</a:t>
          </a:r>
          <a:endParaRPr lang="en-US" sz="1600" b="0" kern="1200" dirty="0">
            <a:latin typeface="Arial Narrow"/>
            <a:cs typeface="Arial Narrow"/>
          </a:endParaRPr>
        </a:p>
      </dsp:txBody>
      <dsp:txXfrm>
        <a:off x="-60987" y="41946"/>
        <a:ext cx="4661364" cy="1348262"/>
      </dsp:txXfrm>
    </dsp:sp>
    <dsp:sp modelId="{A4A231A6-0B83-476C-BF35-4AE60B231536}">
      <dsp:nvSpPr>
        <dsp:cNvPr id="0" name=""/>
        <dsp:cNvSpPr/>
      </dsp:nvSpPr>
      <dsp:spPr>
        <a:xfrm>
          <a:off x="623264" y="1670847"/>
          <a:ext cx="5897079" cy="14321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É capaz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de responder e implementar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estratégias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de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recuperação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imediata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e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restaurar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os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serviços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básicos para retomar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a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atividade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socioeconômica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.</a:t>
          </a:r>
          <a:endParaRPr lang="es-ES" sz="1600" b="0" kern="1200" dirty="0">
            <a:latin typeface="Arial Narrow"/>
            <a:cs typeface="Arial Narrow"/>
          </a:endParaRPr>
        </a:p>
      </dsp:txBody>
      <dsp:txXfrm>
        <a:off x="665210" y="1712793"/>
        <a:ext cx="4361955" cy="1348262"/>
      </dsp:txXfrm>
    </dsp:sp>
    <dsp:sp modelId="{B5877BF2-5644-4A7C-AB77-1AAD46794756}">
      <dsp:nvSpPr>
        <dsp:cNvPr id="0" name=""/>
        <dsp:cNvSpPr/>
      </dsp:nvSpPr>
      <dsp:spPr>
        <a:xfrm>
          <a:off x="1246528" y="3341694"/>
          <a:ext cx="5691211" cy="14321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Entende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que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o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mencionado anteriormente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é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fundamental para aumentar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a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resiliência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frente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às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mudanças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ambientais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adversas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,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incluindo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,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as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mudanças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climáticas,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além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de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reduzir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as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emissões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de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gases 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que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causam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o </a:t>
          </a:r>
          <a:r>
            <a:rPr lang="es-ES" sz="1600" b="0" kern="1200" dirty="0" err="1" smtClean="0">
              <a:latin typeface="Arial Narrow"/>
              <a:ea typeface="ＭＳ Ｐゴシック" pitchFamily="-104" charset="-128"/>
              <a:cs typeface="Arial Narrow"/>
            </a:rPr>
            <a:t>efeito</a:t>
          </a:r>
          <a:r>
            <a:rPr lang="es-ES" sz="1600" b="0" kern="1200" dirty="0" smtClean="0">
              <a:latin typeface="Arial Narrow"/>
              <a:ea typeface="ＭＳ Ｐゴシック" pitchFamily="-104" charset="-128"/>
              <a:cs typeface="Arial Narrow"/>
            </a:rPr>
            <a:t> estufa.</a:t>
          </a:r>
          <a:endParaRPr lang="en-US" sz="1600" b="0" kern="1200" dirty="0">
            <a:latin typeface="Arial Narrow"/>
            <a:cs typeface="Arial Narrow"/>
          </a:endParaRPr>
        </a:p>
      </dsp:txBody>
      <dsp:txXfrm>
        <a:off x="1288474" y="3383640"/>
        <a:ext cx="4206751" cy="1348262"/>
      </dsp:txXfrm>
    </dsp:sp>
    <dsp:sp modelId="{6C46563A-BD8F-4D06-9BF1-9F059CCBECA8}">
      <dsp:nvSpPr>
        <dsp:cNvPr id="0" name=""/>
        <dsp:cNvSpPr/>
      </dsp:nvSpPr>
      <dsp:spPr>
        <a:xfrm>
          <a:off x="5069111" y="1086050"/>
          <a:ext cx="930900" cy="93090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5278563" y="1086050"/>
        <a:ext cx="511996" cy="700502"/>
      </dsp:txXfrm>
    </dsp:sp>
    <dsp:sp modelId="{A664BF0D-EC11-4F99-A04E-4E853741D2D1}">
      <dsp:nvSpPr>
        <dsp:cNvPr id="0" name=""/>
        <dsp:cNvSpPr/>
      </dsp:nvSpPr>
      <dsp:spPr>
        <a:xfrm>
          <a:off x="5589442" y="2747350"/>
          <a:ext cx="930900" cy="93090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5798894" y="2747350"/>
        <a:ext cx="511996" cy="700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31A1A-D8CD-2D4F-9CB8-8FF77041D05D}">
      <dsp:nvSpPr>
        <dsp:cNvPr id="0" name=""/>
        <dsp:cNvSpPr/>
      </dsp:nvSpPr>
      <dsp:spPr>
        <a:xfrm>
          <a:off x="1852894" y="-153653"/>
          <a:ext cx="4494040" cy="4494040"/>
        </a:xfrm>
        <a:prstGeom prst="circularArrow">
          <a:avLst>
            <a:gd name="adj1" fmla="val 5544"/>
            <a:gd name="adj2" fmla="val 330680"/>
            <a:gd name="adj3" fmla="val 13511965"/>
            <a:gd name="adj4" fmla="val 17548790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14B411-8E53-EE42-94A3-9901B7209FF8}">
      <dsp:nvSpPr>
        <dsp:cNvPr id="0" name=""/>
        <dsp:cNvSpPr/>
      </dsp:nvSpPr>
      <dsp:spPr>
        <a:xfrm>
          <a:off x="2930449" y="-48976"/>
          <a:ext cx="2338930" cy="1056828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Organização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e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preparação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para a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aplicação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dos 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10 aspectos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essenciais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Gerar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consciência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,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planejar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o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processo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e reunir os atores.</a:t>
          </a:r>
          <a:endParaRPr lang="es-ES" sz="1400" b="0" kern="1200" dirty="0">
            <a:latin typeface="Arial Narrow"/>
            <a:cs typeface="Arial Narrow"/>
          </a:endParaRPr>
        </a:p>
      </dsp:txBody>
      <dsp:txXfrm>
        <a:off x="2982039" y="2614"/>
        <a:ext cx="2235750" cy="953648"/>
      </dsp:txXfrm>
    </dsp:sp>
    <dsp:sp modelId="{3AD8C57F-0BE8-AF4E-BF19-8948EB8FBC48}">
      <dsp:nvSpPr>
        <dsp:cNvPr id="0" name=""/>
        <dsp:cNvSpPr/>
      </dsp:nvSpPr>
      <dsp:spPr>
        <a:xfrm>
          <a:off x="4720949" y="1275247"/>
          <a:ext cx="2403206" cy="1056828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Fraquezas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e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avaliação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dos riscos da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cidade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. </a:t>
          </a:r>
          <a:endParaRPr lang="es-AR" sz="1400" b="0" kern="1200" dirty="0" smtClean="0">
            <a:solidFill>
              <a:srgbClr val="FFFFFF"/>
            </a:solidFill>
            <a:latin typeface="Arial Narrow"/>
            <a:ea typeface="MS PGothic" charset="0"/>
            <a:cs typeface="Arial Narrow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Avaliação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de riscos, identificar pontos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fracos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e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possíveis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respostas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. </a:t>
          </a:r>
          <a:endParaRPr lang="es-ES" sz="1400" b="0" kern="1200" dirty="0">
            <a:latin typeface="Arial Narrow"/>
            <a:cs typeface="Arial Narrow"/>
          </a:endParaRPr>
        </a:p>
      </dsp:txBody>
      <dsp:txXfrm>
        <a:off x="4772539" y="1326837"/>
        <a:ext cx="2300026" cy="953648"/>
      </dsp:txXfrm>
    </dsp:sp>
    <dsp:sp modelId="{4F48E99C-694C-ED46-9030-1E352F745E6D}">
      <dsp:nvSpPr>
        <dsp:cNvPr id="0" name=""/>
        <dsp:cNvSpPr/>
      </dsp:nvSpPr>
      <dsp:spPr>
        <a:xfrm>
          <a:off x="4489584" y="3211836"/>
          <a:ext cx="2555390" cy="1257277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Desenvolvimento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do Plano de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Ação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Local.</a:t>
          </a:r>
          <a:endParaRPr lang="es-AR" sz="1400" b="0" kern="1200" dirty="0" smtClean="0">
            <a:solidFill>
              <a:srgbClr val="FFFFFF"/>
            </a:solidFill>
            <a:latin typeface="Arial Narrow"/>
            <a:ea typeface="MS PGothic" charset="0"/>
            <a:cs typeface="Arial Narrow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Desenvolvimento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e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prioprização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de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intervenções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,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aprovação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e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identificação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de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opç~eos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de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financiamento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.</a:t>
          </a:r>
          <a:endParaRPr lang="es-ES" sz="1400" b="0" kern="1200" dirty="0">
            <a:latin typeface="Arial Narrow"/>
            <a:cs typeface="Arial Narrow"/>
          </a:endParaRPr>
        </a:p>
      </dsp:txBody>
      <dsp:txXfrm>
        <a:off x="4550959" y="3273211"/>
        <a:ext cx="2432640" cy="1134527"/>
      </dsp:txXfrm>
    </dsp:sp>
    <dsp:sp modelId="{CA7E12DD-ECDD-3646-8DBC-AA6068B3D462}">
      <dsp:nvSpPr>
        <dsp:cNvPr id="0" name=""/>
        <dsp:cNvSpPr/>
      </dsp:nvSpPr>
      <dsp:spPr>
        <a:xfrm>
          <a:off x="1283105" y="3300307"/>
          <a:ext cx="2628142" cy="1056828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Implementação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.</a:t>
          </a:r>
          <a:endParaRPr lang="es-AR" sz="1400" b="0" kern="1200" dirty="0" smtClean="0">
            <a:solidFill>
              <a:srgbClr val="FFFFFF"/>
            </a:solidFill>
            <a:latin typeface="Arial Narrow"/>
            <a:ea typeface="MS PGothic" charset="0"/>
            <a:cs typeface="Arial Narrow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Implementação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do Plano 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de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Ação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,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mobilização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de recursos, 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e a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garantia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de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interesses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e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participação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.</a:t>
          </a:r>
          <a:endParaRPr lang="es-ES" sz="1400" b="0" kern="1200" dirty="0">
            <a:latin typeface="Arial Narrow"/>
            <a:cs typeface="Arial Narrow"/>
          </a:endParaRPr>
        </a:p>
      </dsp:txBody>
      <dsp:txXfrm>
        <a:off x="1334695" y="3351897"/>
        <a:ext cx="2524962" cy="953648"/>
      </dsp:txXfrm>
    </dsp:sp>
    <dsp:sp modelId="{38D2CCAE-8329-E745-950D-6F399CBA1E9F}">
      <dsp:nvSpPr>
        <dsp:cNvPr id="0" name=""/>
        <dsp:cNvSpPr/>
      </dsp:nvSpPr>
      <dsp:spPr>
        <a:xfrm>
          <a:off x="1105443" y="1178003"/>
          <a:ext cx="2343665" cy="1251316"/>
        </a:xfrm>
        <a:prstGeom prst="round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Acompanhamento</a:t>
          </a:r>
          <a:r>
            <a:rPr lang="es-ES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do</a:t>
          </a:r>
          <a:r>
            <a:rPr lang="en-US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Plano </a:t>
          </a:r>
          <a:r>
            <a:rPr lang="en-US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de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Ação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,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avaliação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e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monitoramento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.</a:t>
          </a:r>
          <a:endParaRPr lang="es-AR" sz="1400" b="0" kern="1200" dirty="0" smtClean="0">
            <a:solidFill>
              <a:srgbClr val="FFFFFF"/>
            </a:solidFill>
            <a:latin typeface="Arial Narrow"/>
            <a:ea typeface="MS PGothic" charset="0"/>
            <a:cs typeface="Arial Narrow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Criação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de indicadores de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desempenho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.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Monitoramento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 e </a:t>
          </a:r>
          <a:r>
            <a:rPr lang="es-AR" sz="1400" b="0" kern="1200" dirty="0" err="1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avaliação</a:t>
          </a:r>
          <a:r>
            <a:rPr lang="es-AR" sz="1400" b="0" kern="1200" dirty="0" smtClean="0">
              <a:solidFill>
                <a:srgbClr val="FFFFFF"/>
              </a:solidFill>
              <a:latin typeface="Arial Narrow"/>
              <a:ea typeface="MS PGothic" charset="0"/>
              <a:cs typeface="Arial Narrow"/>
            </a:rPr>
            <a:t>.. </a:t>
          </a:r>
          <a:endParaRPr lang="es-ES" sz="1400" b="0" kern="1200" dirty="0">
            <a:latin typeface="Arial Narrow"/>
            <a:cs typeface="Arial Narrow"/>
          </a:endParaRPr>
        </a:p>
      </dsp:txBody>
      <dsp:txXfrm>
        <a:off x="1166527" y="1239087"/>
        <a:ext cx="2221497" cy="1129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C5AA0-9C94-B449-A07E-5706E2EBD2D2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7EDBE-5D94-6F45-AB8A-977421935E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12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endParaRPr dirty="0"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85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b="1">
                <a:latin typeface="Calibri" charset="0"/>
                <a:ea typeface="MS PGothic" charset="0"/>
              </a:rPr>
              <a:t>Aspecto básico 1: </a:t>
            </a:r>
            <a:r>
              <a:rPr lang="es-ES">
                <a:latin typeface="Calibri" charset="0"/>
                <a:ea typeface="MS PGothic" charset="0"/>
              </a:rPr>
              <a:t> Organizarse para la resiliencia a los desastres</a:t>
            </a:r>
          </a:p>
          <a:p>
            <a:r>
              <a:rPr lang="es-ES" b="1">
                <a:latin typeface="Calibri" charset="0"/>
                <a:ea typeface="MS PGothic" charset="0"/>
              </a:rPr>
              <a:t>Aspecto básico 2: </a:t>
            </a:r>
            <a:r>
              <a:rPr lang="es-ES">
                <a:latin typeface="Calibri" charset="0"/>
                <a:ea typeface="MS PGothic" charset="0"/>
              </a:rPr>
              <a:t>Identificar, entender y hacer uso de escenarios de riesgo actuales y futuros</a:t>
            </a:r>
          </a:p>
          <a:p>
            <a:r>
              <a:rPr lang="es-ES" b="1">
                <a:latin typeface="Calibri" charset="0"/>
                <a:ea typeface="MS PGothic" charset="0"/>
              </a:rPr>
              <a:t>Aspecto básico 3: </a:t>
            </a:r>
            <a:r>
              <a:rPr lang="es-ES">
                <a:latin typeface="Calibri" charset="0"/>
                <a:ea typeface="MS PGothic" charset="0"/>
              </a:rPr>
              <a:t>Fortalecer la capacidad financiera para la resiliencia</a:t>
            </a:r>
          </a:p>
          <a:p>
            <a:r>
              <a:rPr lang="es-ES" b="1">
                <a:latin typeface="Calibri" charset="0"/>
                <a:ea typeface="MS PGothic" charset="0"/>
              </a:rPr>
              <a:t>Aspecto básico 4: </a:t>
            </a:r>
            <a:r>
              <a:rPr lang="es-ES">
                <a:latin typeface="Calibri" charset="0"/>
                <a:ea typeface="MS PGothic" charset="0"/>
              </a:rPr>
              <a:t> Aplicar un desarrollo y diseño urbano resiliente</a:t>
            </a:r>
          </a:p>
          <a:p>
            <a:r>
              <a:rPr lang="es-ES" b="1">
                <a:latin typeface="Calibri" charset="0"/>
                <a:ea typeface="MS PGothic" charset="0"/>
              </a:rPr>
              <a:t>Aspecto básico 5: </a:t>
            </a:r>
            <a:r>
              <a:rPr lang="es-ES">
                <a:latin typeface="Calibri" charset="0"/>
                <a:ea typeface="MS PGothic" charset="0"/>
              </a:rPr>
              <a:t>Salvaguardar las zonas naturales de amortiguamiento para aumentar las funciones de protección ofrecidas por los ecosistemas naturales</a:t>
            </a:r>
          </a:p>
          <a:p>
            <a:r>
              <a:rPr lang="es-ES" b="1">
                <a:latin typeface="Calibri" charset="0"/>
                <a:ea typeface="MS PGothic" charset="0"/>
              </a:rPr>
              <a:t>Aspecto básico 6: </a:t>
            </a:r>
            <a:r>
              <a:rPr lang="es-ES">
                <a:latin typeface="Calibri" charset="0"/>
                <a:ea typeface="MS PGothic" charset="0"/>
              </a:rPr>
              <a:t>Fortalecer la capacidad institucional para la resiliencia</a:t>
            </a:r>
            <a:endParaRPr lang="es-ES" b="1">
              <a:latin typeface="Calibri" charset="0"/>
              <a:ea typeface="MS PGothic" charset="0"/>
            </a:endParaRPr>
          </a:p>
          <a:p>
            <a:r>
              <a:rPr lang="es-ES" b="1">
                <a:latin typeface="Calibri" charset="0"/>
                <a:ea typeface="MS PGothic" charset="0"/>
              </a:rPr>
              <a:t>Aspecto básico 7: </a:t>
            </a:r>
            <a:r>
              <a:rPr lang="es-ES">
                <a:latin typeface="Calibri" charset="0"/>
                <a:ea typeface="MS PGothic" charset="0"/>
              </a:rPr>
              <a:t>Entender y fortalecer la capacidad social para la resiliencia</a:t>
            </a:r>
            <a:endParaRPr lang="es-ES" b="1">
              <a:latin typeface="Calibri" charset="0"/>
              <a:ea typeface="MS PGothic" charset="0"/>
            </a:endParaRPr>
          </a:p>
          <a:p>
            <a:r>
              <a:rPr lang="es-ES" b="1">
                <a:latin typeface="Calibri" charset="0"/>
                <a:ea typeface="MS PGothic" charset="0"/>
              </a:rPr>
              <a:t>Aspecto básico 8: </a:t>
            </a:r>
            <a:r>
              <a:rPr lang="es-ES">
                <a:latin typeface="Calibri" charset="0"/>
                <a:ea typeface="MS PGothic" charset="0"/>
              </a:rPr>
              <a:t>Incrementar la resiliencia de las infraestructuras</a:t>
            </a:r>
            <a:endParaRPr lang="es-ES" b="1">
              <a:latin typeface="Calibri" charset="0"/>
              <a:ea typeface="MS PGothic" charset="0"/>
            </a:endParaRPr>
          </a:p>
          <a:p>
            <a:r>
              <a:rPr lang="es-ES" b="1">
                <a:latin typeface="Calibri" charset="0"/>
                <a:ea typeface="MS PGothic" charset="0"/>
              </a:rPr>
              <a:t>Aspecto básico 9: </a:t>
            </a:r>
            <a:r>
              <a:rPr lang="es-ES">
                <a:latin typeface="Calibri" charset="0"/>
                <a:ea typeface="MS PGothic" charset="0"/>
              </a:rPr>
              <a:t>Asegurar una respuesta eficaz a los desastres</a:t>
            </a:r>
            <a:endParaRPr lang="es-ES" b="1">
              <a:latin typeface="Calibri" charset="0"/>
              <a:ea typeface="MS PGothic" charset="0"/>
            </a:endParaRPr>
          </a:p>
          <a:p>
            <a:r>
              <a:rPr lang="es-ES" b="1">
                <a:latin typeface="Calibri" charset="0"/>
                <a:ea typeface="MS PGothic" charset="0"/>
              </a:rPr>
              <a:t>Aspecto básico 10: </a:t>
            </a:r>
            <a:r>
              <a:rPr lang="es-ES">
                <a:latin typeface="Calibri" charset="0"/>
                <a:ea typeface="MS PGothic" charset="0"/>
              </a:rPr>
              <a:t>Acelerar la recuperación y reconstruir mejor</a:t>
            </a:r>
            <a:endParaRPr lang="es-ES" b="1">
              <a:latin typeface="Calibri" charset="0"/>
              <a:ea typeface="MS PGothic" charset="0"/>
            </a:endParaRPr>
          </a:p>
          <a:p>
            <a:endParaRPr lang="es-ES" b="1">
              <a:latin typeface="Calibri" charset="0"/>
              <a:ea typeface="MS PGothic" charset="0"/>
            </a:endParaRPr>
          </a:p>
        </p:txBody>
      </p:sp>
      <p:sp>
        <p:nvSpPr>
          <p:cNvPr id="4710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CECD2C4-2670-E045-BE55-C46FC3E0163D}" type="slidenum">
              <a:rPr lang="en-US">
                <a:latin typeface="Calibri" charset="0"/>
                <a:cs typeface="Arial" charset="0"/>
              </a:rPr>
              <a:pPr/>
              <a:t>13</a:t>
            </a:fld>
            <a:endParaRPr lang="en-US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endParaRPr dirty="0"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573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r>
              <a:rPr lang="es-ES" dirty="0" smtClean="0"/>
              <a:t>Video</a:t>
            </a:r>
            <a:r>
              <a:rPr lang="es-ES" baseline="0" dirty="0" smtClean="0"/>
              <a:t> – La prevención es la mejor inversión.</a:t>
            </a:r>
            <a:endParaRPr dirty="0"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El plan</a:t>
            </a:r>
            <a:r>
              <a:rPr lang="es-ES" baseline="0" dirty="0" smtClean="0"/>
              <a:t> de acción local debe abordar las siguientes preguntas.</a:t>
            </a:r>
            <a:endParaRPr lang="es-ES" dirty="0" smtClean="0"/>
          </a:p>
          <a:p>
            <a:endParaRPr dirty="0"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MS PGothic" charset="0"/>
              </a:rPr>
              <a:t>Proceso de Preparación para el Plan de Acción Local para la Resiliencia en base a la información de</a:t>
            </a:r>
            <a:r>
              <a:rPr lang="es-ES" sz="1200" b="1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MS PGothic" charset="0"/>
              </a:rPr>
              <a:t> la </a:t>
            </a:r>
            <a:r>
              <a:rPr lang="es-ES" sz="1200" b="1" baseline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MS PGothic" charset="0"/>
              </a:rPr>
              <a:t>evaluacion</a:t>
            </a:r>
            <a:r>
              <a:rPr lang="es-ES" sz="1200" b="1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MS PGothic" charset="0"/>
              </a:rPr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91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b="1" dirty="0" smtClean="0">
                <a:latin typeface="Calibri" charset="0"/>
                <a:ea typeface="ＭＳ Ｐゴシック" charset="0"/>
              </a:rPr>
              <a:t>Integración de los “diez aspectos esenciales”</a:t>
            </a:r>
            <a:endParaRPr lang="es-ES" b="1" dirty="0">
              <a:latin typeface="Calibri" charset="0"/>
              <a:ea typeface="ＭＳ Ｐゴシック" charset="0"/>
            </a:endParaRPr>
          </a:p>
        </p:txBody>
      </p:sp>
      <p:sp>
        <p:nvSpPr>
          <p:cNvPr id="553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EDF9FB-4690-FD4E-9FF4-E05EBDB5278E}" type="slidenum">
              <a:rPr lang="en-US">
                <a:latin typeface="Calibri" charset="0"/>
                <a:cs typeface="Arial" charset="0"/>
              </a:rPr>
              <a:pPr/>
              <a:t>8</a:t>
            </a:fld>
            <a:endParaRPr lang="en-US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8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b="1" baseline="0" dirty="0" smtClean="0">
                <a:latin typeface="Calibri" charset="0"/>
                <a:ea typeface="ＭＳ Ｐゴシック" charset="0"/>
              </a:rPr>
              <a:t>Aspectos básicos: 1,2,3</a:t>
            </a:r>
          </a:p>
          <a:p>
            <a:r>
              <a:rPr lang="es-ES" b="1" baseline="0" dirty="0" smtClean="0">
                <a:latin typeface="Calibri" charset="0"/>
                <a:ea typeface="ＭＳ Ｐゴシック" charset="0"/>
              </a:rPr>
              <a:t>Aspectos operativos: 4,5,6,7,8</a:t>
            </a:r>
          </a:p>
          <a:p>
            <a:r>
              <a:rPr lang="es-ES" b="1" baseline="0" dirty="0" smtClean="0">
                <a:latin typeface="Calibri" charset="0"/>
                <a:ea typeface="ＭＳ Ｐゴシック" charset="0"/>
              </a:rPr>
              <a:t>Aspectos para una mejor reconstrucción: 9,10</a:t>
            </a:r>
          </a:p>
          <a:p>
            <a:endParaRPr lang="es-ES" b="1" dirty="0">
              <a:latin typeface="Calibri" charset="0"/>
              <a:ea typeface="ＭＳ Ｐゴシック" charset="0"/>
            </a:endParaRPr>
          </a:p>
        </p:txBody>
      </p:sp>
      <p:sp>
        <p:nvSpPr>
          <p:cNvPr id="553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EDF9FB-4690-FD4E-9FF4-E05EBDB5278E}" type="slidenum">
              <a:rPr lang="en-US">
                <a:latin typeface="Calibri" charset="0"/>
                <a:cs typeface="Arial" charset="0"/>
              </a:rPr>
              <a:pPr/>
              <a:t>9</a:t>
            </a:fld>
            <a:endParaRPr lang="en-US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latin typeface="Calibri" charset="0"/>
              </a:rPr>
              <a:t>Una vez que el plan se desarrolla, se presenta a una autoridad gubernamental para que lo autoricen formalmente y lo implementen.  </a:t>
            </a:r>
          </a:p>
          <a:p>
            <a:endParaRPr dirty="0"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1413" y="685800"/>
            <a:ext cx="4575175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Pasos para una implementación eficaz.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7EDBE-5D94-6F45-AB8A-977421935EC1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28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28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38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71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722312" y="3202782"/>
            <a:ext cx="8193087" cy="1369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033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36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829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85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98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47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85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94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C5428-55CF-FB41-803A-5616B8451C9B}" type="datetimeFigureOut">
              <a:rPr lang="es-ES" smtClean="0"/>
              <a:pPr/>
              <a:t>22/11/2017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0FD0-8841-204F-AD20-8B866BFE355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55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hyperlink" Target="https://www.youtube.com/watch?v=xWl7Fq9EyiU&amp;feature=youtu.b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7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7 Imagen" descr="Map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14" name="8 Imagen" descr="SendaiLineaCirculo.png"/>
          <p:cNvPicPr>
            <a:picLocks noChangeAspect="1"/>
          </p:cNvPicPr>
          <p:nvPr/>
        </p:nvPicPr>
        <p:blipFill>
          <a:blip r:embed="rId3" cstate="print"/>
          <a:srcRect l="4683"/>
          <a:stretch>
            <a:fillRect/>
          </a:stretch>
        </p:blipFill>
        <p:spPr>
          <a:xfrm flipH="1">
            <a:off x="419072" y="3143248"/>
            <a:ext cx="8724928" cy="1377456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105336" y="1466660"/>
            <a:ext cx="9038170" cy="2928958"/>
          </a:xfrm>
          <a:prstGeom prst="rect">
            <a:avLst/>
          </a:prstGeom>
        </p:spPr>
        <p:txBody>
          <a:bodyPr anchor="ctr"/>
          <a:lstStyle/>
          <a:p>
            <a:pPr marL="438150" indent="-319088" algn="ctr">
              <a:buClr>
                <a:srgbClr val="7FD13B"/>
              </a:buClr>
              <a:buSzPct val="80000"/>
              <a:buFont typeface="Wingdings" pitchFamily="2" charset="2"/>
              <a:buNone/>
              <a:defRPr/>
            </a:pPr>
            <a:r>
              <a:rPr lang="es-ES" sz="4400" b="1" dirty="0" smtClean="0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	</a:t>
            </a:r>
          </a:p>
          <a:p>
            <a:pPr marL="438150" indent="-319088">
              <a:buClr>
                <a:srgbClr val="7FD13B"/>
              </a:buClr>
              <a:buSzPct val="80000"/>
              <a:buFont typeface="Wingdings" pitchFamily="2" charset="2"/>
              <a:buNone/>
              <a:defRPr/>
            </a:pPr>
            <a:r>
              <a:rPr lang="es-ES" sz="29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Elaboração</a:t>
            </a:r>
            <a:r>
              <a:rPr lang="es-ES" sz="29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e </a:t>
            </a:r>
            <a:r>
              <a:rPr lang="es-ES" sz="29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Aplicação</a:t>
            </a:r>
            <a:endParaRPr lang="es-ES" sz="2900" b="1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  <a:p>
            <a:pPr marL="438150" indent="-319088">
              <a:buClr>
                <a:srgbClr val="7FD13B"/>
              </a:buClr>
              <a:buSzPct val="80000"/>
              <a:buFont typeface="Wingdings" pitchFamily="2" charset="2"/>
              <a:buNone/>
              <a:defRPr/>
            </a:pPr>
            <a:r>
              <a:rPr lang="es-ES" sz="29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do Plano </a:t>
            </a:r>
            <a:r>
              <a:rPr lang="es-ES" sz="29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de </a:t>
            </a:r>
            <a:r>
              <a:rPr lang="es-ES" sz="29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Ação</a:t>
            </a:r>
            <a:r>
              <a:rPr lang="es-ES" sz="29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s-ES" sz="29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sobre </a:t>
            </a:r>
            <a:r>
              <a:rPr lang="es-ES" sz="29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Resiliência</a:t>
            </a:r>
            <a:endParaRPr lang="es-ES" sz="29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16" name="Shape 302"/>
          <p:cNvSpPr txBox="1"/>
          <p:nvPr/>
        </p:nvSpPr>
        <p:spPr>
          <a:xfrm>
            <a:off x="1214414" y="4357694"/>
            <a:ext cx="3714776" cy="1714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400" dirty="0" err="1" smtClean="0">
                <a:latin typeface="Arial"/>
                <a:ea typeface="Arial"/>
                <a:cs typeface="Arial"/>
                <a:sym typeface="Arial"/>
              </a:rPr>
              <a:t>Nome</a:t>
            </a:r>
            <a:endParaRPr lang="es-ES" sz="2400" b="1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400" b="1" i="0" u="none" dirty="0" smtClean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600" b="1" dirty="0" smtClean="0">
                <a:latin typeface="Arial"/>
                <a:ea typeface="Arial"/>
                <a:cs typeface="Arial"/>
                <a:sym typeface="Arial"/>
              </a:rPr>
              <a:t>Cargo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1000" b="1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300" b="1" dirty="0" smtClean="0">
              <a:solidFill>
                <a:srgbClr val="1F497D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600" b="1" dirty="0" smtClean="0">
                <a:solidFill>
                  <a:srgbClr val="1F497D"/>
                </a:solidFill>
              </a:rPr>
              <a:t>Email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1600" b="1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16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Data, Lugar</a:t>
            </a:r>
            <a:endParaRPr lang="es-ES"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Shape 301" descr="Z:\LOGOS Y PAPELERIA\UNISDR\LOGO-UNISDR(OFICINA-ONU-RRD)\20120601_Final_English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00034" y="285728"/>
            <a:ext cx="2176771" cy="73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21 Imagen" descr="MinistryPublicSafetySecurit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4643446"/>
            <a:ext cx="2500330" cy="602352"/>
          </a:xfrm>
          <a:prstGeom prst="rect">
            <a:avLst/>
          </a:prstGeom>
        </p:spPr>
      </p:pic>
      <p:pic>
        <p:nvPicPr>
          <p:cNvPr id="19" name="22 Imagen" descr="ONEA-GET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3948" y="478260"/>
            <a:ext cx="2145629" cy="450410"/>
          </a:xfrm>
          <a:prstGeom prst="rect">
            <a:avLst/>
          </a:prstGeom>
        </p:spPr>
      </p:pic>
      <p:pic>
        <p:nvPicPr>
          <p:cNvPr id="20" name="23 Imagen" descr="IncheonMetropolitanCit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55575" y="5451244"/>
            <a:ext cx="1973945" cy="620962"/>
          </a:xfrm>
          <a:prstGeom prst="rect">
            <a:avLst/>
          </a:prstGeom>
        </p:spPr>
      </p:pic>
      <p:sp>
        <p:nvSpPr>
          <p:cNvPr id="10" name="Shape 302"/>
          <p:cNvSpPr txBox="1"/>
          <p:nvPr/>
        </p:nvSpPr>
        <p:spPr>
          <a:xfrm>
            <a:off x="1214414" y="1731283"/>
            <a:ext cx="9143999" cy="4260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Implementando </a:t>
            </a:r>
            <a:r>
              <a:rPr lang="es-ES" sz="2300" dirty="0">
                <a:latin typeface="Arial Black"/>
                <a:ea typeface="Arial"/>
                <a:cs typeface="Arial Black"/>
                <a:sym typeface="Arial"/>
              </a:rPr>
              <a:t>o</a:t>
            </a: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 </a:t>
            </a:r>
            <a:endParaRPr lang="es-ES" sz="2300" dirty="0" smtClean="0">
              <a:latin typeface="Arial Black"/>
              <a:ea typeface="Arial"/>
              <a:cs typeface="Arial Black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Marco de Sendai </a:t>
            </a:r>
            <a:r>
              <a:rPr lang="es-ES" sz="2300" dirty="0" err="1" smtClean="0">
                <a:latin typeface="Arial Black"/>
                <a:ea typeface="Arial"/>
                <a:cs typeface="Arial Black"/>
                <a:sym typeface="Arial"/>
              </a:rPr>
              <a:t>em</a:t>
            </a: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 </a:t>
            </a:r>
            <a:r>
              <a:rPr lang="es-ES" sz="2300" dirty="0" err="1" smtClean="0">
                <a:latin typeface="Arial Black"/>
                <a:ea typeface="Arial"/>
                <a:cs typeface="Arial Black"/>
                <a:sym typeface="Arial"/>
              </a:rPr>
              <a:t>Nível</a:t>
            </a: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 </a:t>
            </a:r>
            <a:r>
              <a:rPr lang="es-ES" sz="2300" dirty="0" smtClean="0">
                <a:latin typeface="Arial Black"/>
                <a:ea typeface="Arial"/>
                <a:cs typeface="Arial Black"/>
                <a:sym typeface="Arial"/>
              </a:rPr>
              <a:t>Local</a:t>
            </a:r>
            <a:endParaRPr lang="es-ES" sz="2300" b="1" i="0" u="none" dirty="0">
              <a:solidFill>
                <a:schemeClr val="tx1"/>
              </a:solidFill>
              <a:latin typeface="Arial Black"/>
              <a:ea typeface="Arial"/>
              <a:cs typeface="Arial Black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sz="400" b="1" i="0" u="none" dirty="0" smtClean="0">
              <a:solidFill>
                <a:srgbClr val="1F497D"/>
              </a:solidFill>
              <a:latin typeface="Arial Black"/>
              <a:ea typeface="Arial"/>
              <a:cs typeface="Arial Black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8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Mapa.pn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14282" y="0"/>
            <a:ext cx="5777913" cy="6858000"/>
          </a:xfrm>
          <a:prstGeom prst="rect">
            <a:avLst/>
          </a:prstGeom>
        </p:spPr>
      </p:pic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2484461" y="1203515"/>
            <a:ext cx="5629167" cy="54751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s-ES" sz="20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Introdução</a:t>
            </a:r>
            <a: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s-ES" sz="20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Descrição</a:t>
            </a:r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 do </a:t>
            </a:r>
            <a: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  <a:t>Problema</a:t>
            </a:r>
            <a:b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s-ES" sz="20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Considerações</a:t>
            </a:r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comunitárias</a:t>
            </a:r>
            <a: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  <a:t>Objetivos</a:t>
            </a:r>
            <a:b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s-ES" sz="20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Razões</a:t>
            </a:r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  <a:t>para </a:t>
            </a:r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as </a:t>
            </a:r>
            <a: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  <a:t>medidas de </a:t>
            </a:r>
            <a:r>
              <a:rPr lang="es-ES" sz="20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redução</a:t>
            </a:r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  <a:t>de </a:t>
            </a:r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risco </a:t>
            </a:r>
            <a:r>
              <a:rPr lang="es-ES" sz="20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propostas</a:t>
            </a:r>
            <a: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Plano </a:t>
            </a:r>
            <a: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  <a:t>de </a:t>
            </a:r>
            <a:r>
              <a:rPr lang="es-ES" sz="20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Implementação</a:t>
            </a:r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 (</a:t>
            </a:r>
            <a:r>
              <a:rPr lang="es-ES" sz="20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quem</a:t>
            </a:r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fará</a:t>
            </a:r>
            <a: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  <a:t>, </a:t>
            </a:r>
            <a:r>
              <a:rPr lang="es-ES" sz="20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orçamento</a:t>
            </a:r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/recursos </a:t>
            </a:r>
            <a:r>
              <a:rPr lang="es-ES" sz="20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necessários</a:t>
            </a:r>
            <a: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  <a:t>, cronograma, </a:t>
            </a:r>
            <a:r>
              <a:rPr lang="es-ES" sz="20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realizações</a:t>
            </a:r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, </a:t>
            </a:r>
            <a: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  <a:t>etc.)</a:t>
            </a:r>
            <a:b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Mecanismo </a:t>
            </a:r>
            <a: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  <a:t>de </a:t>
            </a:r>
            <a:r>
              <a:rPr lang="es-ES" sz="2000" dirty="0" err="1">
                <a:solidFill>
                  <a:schemeClr val="bg1"/>
                </a:solidFill>
                <a:latin typeface="Arial Narrow"/>
                <a:cs typeface="Arial Narrow"/>
              </a:rPr>
              <a:t>a</a:t>
            </a:r>
            <a:r>
              <a:rPr lang="es-ES" sz="20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valiação</a:t>
            </a:r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 e </a:t>
            </a:r>
            <a:r>
              <a:rPr lang="es-ES" sz="20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monitoramento</a:t>
            </a:r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Agenda </a:t>
            </a:r>
            <a:r>
              <a:rPr lang="es-ES" sz="2000" dirty="0">
                <a:solidFill>
                  <a:schemeClr val="bg1"/>
                </a:solidFill>
                <a:latin typeface="Arial Narrow"/>
                <a:cs typeface="Arial Narrow"/>
              </a:rPr>
              <a:t>de </a:t>
            </a:r>
            <a:r>
              <a:rPr lang="es-ES" sz="20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atualização</a:t>
            </a:r>
            <a:r>
              <a:rPr lang="es-ES" sz="2000" dirty="0" smtClean="0">
                <a:solidFill>
                  <a:schemeClr val="bg1"/>
                </a:solidFill>
                <a:latin typeface="Arial Narrow"/>
                <a:cs typeface="Arial Narrow"/>
              </a:rPr>
              <a:t> do plano</a:t>
            </a:r>
            <a:r>
              <a:rPr lang="es-ES" sz="2000" dirty="0">
                <a:latin typeface="Arial Narrow"/>
                <a:cs typeface="Arial Narrow"/>
              </a:rPr>
              <a:t/>
            </a:r>
            <a:br>
              <a:rPr lang="es-ES" sz="2000" dirty="0">
                <a:latin typeface="Arial Narrow"/>
                <a:cs typeface="Arial Narrow"/>
              </a:rPr>
            </a:br>
            <a:r>
              <a:rPr lang="es-ES" sz="1600" b="0" dirty="0">
                <a:solidFill>
                  <a:schemeClr val="tx1"/>
                </a:solidFill>
                <a:latin typeface="Arial Narrow"/>
                <a:ea typeface="Arial Black"/>
                <a:cs typeface="Arial Narrow"/>
              </a:rPr>
              <a:t/>
            </a:r>
            <a:br>
              <a:rPr lang="es-ES" sz="1600" b="0" dirty="0">
                <a:solidFill>
                  <a:schemeClr val="tx1"/>
                </a:solidFill>
                <a:latin typeface="Arial Narrow"/>
                <a:ea typeface="Arial Black"/>
                <a:cs typeface="Arial Narrow"/>
              </a:rPr>
            </a:br>
            <a:r>
              <a:rPr lang="es-ES" sz="1600" b="0" i="0" u="none" strike="noStrike" cap="none" dirty="0" smtClean="0">
                <a:solidFill>
                  <a:srgbClr val="FFFFFF"/>
                </a:solidFill>
                <a:latin typeface="Arial Narrow"/>
                <a:ea typeface="Arial Black"/>
                <a:cs typeface="Arial Narrow"/>
                <a:sym typeface="Arial Black"/>
              </a:rPr>
              <a:t> </a:t>
            </a:r>
            <a:r>
              <a:rPr lang="es-ES" sz="1600" b="0" i="0" u="none" strike="noStrike" cap="none" dirty="0">
                <a:solidFill>
                  <a:srgbClr val="FFFFFF"/>
                </a:solidFill>
                <a:latin typeface="Arial Narrow"/>
                <a:ea typeface="Arial Black"/>
                <a:cs typeface="Arial Narrow"/>
                <a:sym typeface="Arial Black"/>
              </a:rPr>
              <a:t/>
            </a:r>
            <a:br>
              <a:rPr lang="es-ES" sz="1600" b="0" i="0" u="none" strike="noStrike" cap="none" dirty="0">
                <a:solidFill>
                  <a:srgbClr val="FFFFFF"/>
                </a:solidFill>
                <a:latin typeface="Arial Narrow"/>
                <a:ea typeface="Arial Black"/>
                <a:cs typeface="Arial Narrow"/>
                <a:sym typeface="Arial Black"/>
              </a:rPr>
            </a:br>
            <a:endParaRPr lang="es-ES" sz="1600" b="0" dirty="0">
              <a:solidFill>
                <a:schemeClr val="tx1"/>
              </a:solidFill>
              <a:latin typeface="Arial Narrow"/>
              <a:ea typeface="Arial Black"/>
              <a:cs typeface="Arial Narrow"/>
              <a:sym typeface="Arial Black"/>
            </a:endParaRPr>
          </a:p>
        </p:txBody>
      </p:sp>
      <p:sp>
        <p:nvSpPr>
          <p:cNvPr id="404" name="Shape 404"/>
          <p:cNvSpPr txBox="1"/>
          <p:nvPr/>
        </p:nvSpPr>
        <p:spPr>
          <a:xfrm>
            <a:off x="357158" y="136716"/>
            <a:ext cx="4993133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 Black"/>
              <a:buNone/>
            </a:pP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Conteúdo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proposto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do plano 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de </a:t>
            </a:r>
            <a:r>
              <a:rPr lang="es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ação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local</a:t>
            </a:r>
            <a:endParaRPr lang="es-ES" sz="2400" b="1" i="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" name="16 Imagen" descr="SendaiLineaCirculo.png"/>
          <p:cNvPicPr>
            <a:picLocks noChangeAspect="1"/>
          </p:cNvPicPr>
          <p:nvPr/>
        </p:nvPicPr>
        <p:blipFill>
          <a:blip r:embed="rId4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pic>
        <p:nvPicPr>
          <p:cNvPr id="21" name="9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0147" y="1305994"/>
            <a:ext cx="214314" cy="219267"/>
          </a:xfrm>
          <a:prstGeom prst="rect">
            <a:avLst/>
          </a:prstGeom>
        </p:spPr>
      </p:pic>
      <p:pic>
        <p:nvPicPr>
          <p:cNvPr id="23" name="9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0147" y="1896887"/>
            <a:ext cx="214314" cy="219267"/>
          </a:xfrm>
          <a:prstGeom prst="rect">
            <a:avLst/>
          </a:prstGeom>
        </p:spPr>
      </p:pic>
      <p:pic>
        <p:nvPicPr>
          <p:cNvPr id="24" name="9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0147" y="2529928"/>
            <a:ext cx="214314" cy="219267"/>
          </a:xfrm>
          <a:prstGeom prst="rect">
            <a:avLst/>
          </a:prstGeom>
        </p:spPr>
      </p:pic>
      <p:pic>
        <p:nvPicPr>
          <p:cNvPr id="25" name="9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0147" y="3141356"/>
            <a:ext cx="214314" cy="219267"/>
          </a:xfrm>
          <a:prstGeom prst="rect">
            <a:avLst/>
          </a:prstGeom>
        </p:spPr>
      </p:pic>
      <p:pic>
        <p:nvPicPr>
          <p:cNvPr id="26" name="9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0147" y="3731173"/>
            <a:ext cx="214314" cy="219267"/>
          </a:xfrm>
          <a:prstGeom prst="rect">
            <a:avLst/>
          </a:prstGeom>
        </p:spPr>
      </p:pic>
      <p:pic>
        <p:nvPicPr>
          <p:cNvPr id="27" name="9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0147" y="4628939"/>
            <a:ext cx="214314" cy="219267"/>
          </a:xfrm>
          <a:prstGeom prst="rect">
            <a:avLst/>
          </a:prstGeom>
        </p:spPr>
      </p:pic>
      <p:pic>
        <p:nvPicPr>
          <p:cNvPr id="28" name="9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0147" y="5587073"/>
            <a:ext cx="214314" cy="219267"/>
          </a:xfrm>
          <a:prstGeom prst="rect">
            <a:avLst/>
          </a:prstGeom>
        </p:spPr>
      </p:pic>
      <p:pic>
        <p:nvPicPr>
          <p:cNvPr id="29" name="9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0147" y="6198502"/>
            <a:ext cx="214314" cy="21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03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94066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Implementação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do plano 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de </a:t>
            </a:r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ação</a:t>
            </a:r>
            <a:endParaRPr lang="es-ES" sz="40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3129" y="1202281"/>
            <a:ext cx="8229600" cy="565571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Clr>
                <a:schemeClr val="tx2"/>
              </a:buClr>
              <a:buFont typeface="+mj-ea"/>
              <a:buAutoNum type="circleNumDbPlain"/>
            </a:pPr>
            <a:r>
              <a:rPr lang="es-ES" sz="2000" b="1" dirty="0">
                <a:latin typeface="Arial Narrow"/>
                <a:cs typeface="Arial Narrow"/>
              </a:rPr>
              <a:t>Etapa inicial </a:t>
            </a:r>
            <a:r>
              <a:rPr lang="es-ES" sz="2000" b="1" dirty="0" smtClean="0">
                <a:latin typeface="Arial Narrow"/>
                <a:cs typeface="Arial Narrow"/>
              </a:rPr>
              <a:t>                                                                                                          </a:t>
            </a:r>
            <a:r>
              <a:rPr lang="es-ES" sz="2000" dirty="0" smtClean="0">
                <a:latin typeface="Arial Narrow"/>
                <a:cs typeface="Arial Narrow"/>
              </a:rPr>
              <a:t>(</a:t>
            </a:r>
            <a:r>
              <a:rPr lang="es-ES" sz="2000" dirty="0" err="1" smtClean="0">
                <a:latin typeface="Arial Narrow"/>
                <a:cs typeface="Arial Narrow"/>
              </a:rPr>
              <a:t>Criação</a:t>
            </a:r>
            <a:r>
              <a:rPr lang="es-ES" sz="2000" dirty="0" smtClean="0">
                <a:latin typeface="Arial Narrow"/>
                <a:cs typeface="Arial Narrow"/>
              </a:rPr>
              <a:t> do </a:t>
            </a:r>
            <a:r>
              <a:rPr lang="es-ES" sz="2000" dirty="0">
                <a:latin typeface="Arial Narrow"/>
                <a:cs typeface="Arial Narrow"/>
              </a:rPr>
              <a:t>contrato, </a:t>
            </a:r>
            <a:r>
              <a:rPr lang="es-ES" sz="2000" dirty="0" err="1" smtClean="0">
                <a:latin typeface="Arial Narrow"/>
                <a:cs typeface="Arial Narrow"/>
              </a:rPr>
              <a:t>acordos</a:t>
            </a:r>
            <a:r>
              <a:rPr lang="es-ES" sz="2000" dirty="0" smtClean="0">
                <a:latin typeface="Arial Narrow"/>
                <a:cs typeface="Arial Narrow"/>
              </a:rPr>
              <a:t> </a:t>
            </a:r>
            <a:r>
              <a:rPr lang="es-ES" sz="2000" dirty="0">
                <a:latin typeface="Arial Narrow"/>
                <a:cs typeface="Arial Narrow"/>
              </a:rPr>
              <a:t>de </a:t>
            </a:r>
            <a:r>
              <a:rPr lang="es-ES" sz="2000" dirty="0" err="1" smtClean="0">
                <a:latin typeface="Arial Narrow"/>
                <a:cs typeface="Arial Narrow"/>
              </a:rPr>
              <a:t>associação</a:t>
            </a:r>
            <a:r>
              <a:rPr lang="es-ES" sz="2000" dirty="0" smtClean="0">
                <a:latin typeface="Arial Narrow"/>
                <a:cs typeface="Arial Narrow"/>
              </a:rPr>
              <a:t>, </a:t>
            </a:r>
            <a:r>
              <a:rPr lang="es-ES" sz="2000" dirty="0" err="1" smtClean="0">
                <a:latin typeface="Arial Narrow"/>
                <a:cs typeface="Arial Narrow"/>
              </a:rPr>
              <a:t>configuração</a:t>
            </a:r>
            <a:r>
              <a:rPr lang="es-ES" sz="2000" dirty="0" smtClean="0">
                <a:latin typeface="Arial Narrow"/>
                <a:cs typeface="Arial Narrow"/>
              </a:rPr>
              <a:t> das </a:t>
            </a:r>
            <a:r>
              <a:rPr lang="es-ES" sz="2000" dirty="0" err="1" smtClean="0">
                <a:latin typeface="Arial Narrow"/>
                <a:cs typeface="Arial Narrow"/>
              </a:rPr>
              <a:t>estruturas</a:t>
            </a:r>
            <a:r>
              <a:rPr lang="es-ES" sz="2000" dirty="0" smtClean="0">
                <a:latin typeface="Arial Narrow"/>
                <a:cs typeface="Arial Narrow"/>
              </a:rPr>
              <a:t> do </a:t>
            </a:r>
            <a:r>
              <a:rPr lang="es-ES" sz="2000" dirty="0" err="1" smtClean="0">
                <a:latin typeface="Arial Narrow"/>
                <a:cs typeface="Arial Narrow"/>
              </a:rPr>
              <a:t>projecto</a:t>
            </a:r>
            <a:r>
              <a:rPr lang="es-ES" sz="2000" dirty="0">
                <a:latin typeface="Arial Narrow"/>
                <a:cs typeface="Arial Narrow"/>
              </a:rPr>
              <a:t>, etc.</a:t>
            </a:r>
            <a:r>
              <a:rPr lang="es-ES" sz="2000" dirty="0" smtClean="0">
                <a:latin typeface="Arial Narrow"/>
                <a:cs typeface="Arial Narrow"/>
              </a:rPr>
              <a:t>)</a:t>
            </a:r>
          </a:p>
          <a:p>
            <a:pPr marL="457200" indent="-457200">
              <a:buClr>
                <a:schemeClr val="tx2"/>
              </a:buClr>
              <a:buFont typeface="+mj-ea"/>
              <a:buAutoNum type="circleNumDbPlain"/>
            </a:pPr>
            <a:endParaRPr lang="es-ES" sz="2000" dirty="0" smtClean="0">
              <a:latin typeface="Arial Narrow"/>
              <a:cs typeface="Arial Narrow"/>
            </a:endParaRPr>
          </a:p>
          <a:p>
            <a:pPr marL="457200" indent="-457200">
              <a:buClr>
                <a:schemeClr val="tx2"/>
              </a:buClr>
              <a:buFont typeface="+mj-ea"/>
              <a:buAutoNum type="circleNumDbPlain"/>
            </a:pPr>
            <a:r>
              <a:rPr lang="es-ES" sz="2000" b="1" dirty="0" err="1" smtClean="0">
                <a:latin typeface="Arial Narrow"/>
                <a:cs typeface="Arial Narrow"/>
              </a:rPr>
              <a:t>Relatório</a:t>
            </a:r>
            <a:r>
              <a:rPr lang="es-ES" sz="2000" b="1" dirty="0" smtClean="0">
                <a:latin typeface="Arial Narrow"/>
                <a:cs typeface="Arial Narrow"/>
              </a:rPr>
              <a:t> de </a:t>
            </a:r>
            <a:r>
              <a:rPr lang="es-ES" sz="2000" b="1" dirty="0" err="1" smtClean="0">
                <a:latin typeface="Arial Narrow"/>
                <a:cs typeface="Arial Narrow"/>
              </a:rPr>
              <a:t>progresso</a:t>
            </a:r>
            <a:r>
              <a:rPr lang="es-ES" sz="2000" b="1" dirty="0" smtClean="0">
                <a:latin typeface="Arial Narrow"/>
                <a:cs typeface="Arial Narrow"/>
              </a:rPr>
              <a:t> e </a:t>
            </a:r>
            <a:r>
              <a:rPr lang="es-ES" sz="2000" b="1" dirty="0" err="1" smtClean="0">
                <a:latin typeface="Arial Narrow"/>
                <a:cs typeface="Arial Narrow"/>
              </a:rPr>
              <a:t>custos</a:t>
            </a:r>
            <a:r>
              <a:rPr lang="es-ES" sz="2000" b="1" dirty="0" smtClean="0">
                <a:latin typeface="Arial Narrow"/>
                <a:cs typeface="Arial Narrow"/>
              </a:rPr>
              <a:t>: </a:t>
            </a:r>
            <a:r>
              <a:rPr lang="es-ES" sz="2000" b="1" dirty="0" smtClean="0">
                <a:latin typeface="Arial Narrow"/>
                <a:cs typeface="Arial Narrow"/>
              </a:rPr>
              <a:t>períodos </a:t>
            </a:r>
            <a:r>
              <a:rPr lang="es-ES" sz="2000" b="1" dirty="0">
                <a:latin typeface="Arial Narrow"/>
                <a:cs typeface="Arial Narrow"/>
              </a:rPr>
              <a:t>de </a:t>
            </a:r>
            <a:r>
              <a:rPr lang="es-ES" sz="2000" b="1" dirty="0" err="1" smtClean="0">
                <a:latin typeface="Arial Narrow"/>
                <a:cs typeface="Arial Narrow"/>
              </a:rPr>
              <a:t>notificação</a:t>
            </a:r>
            <a:r>
              <a:rPr lang="es-ES" sz="2000" b="1" dirty="0" smtClean="0">
                <a:latin typeface="Arial Narrow"/>
                <a:cs typeface="Arial Narrow"/>
              </a:rPr>
              <a:t>, </a:t>
            </a:r>
            <a:r>
              <a:rPr lang="es-ES" sz="2000" b="1" dirty="0" err="1" smtClean="0">
                <a:latin typeface="Arial Narrow"/>
                <a:cs typeface="Arial Narrow"/>
              </a:rPr>
              <a:t>apresentação</a:t>
            </a:r>
            <a:r>
              <a:rPr lang="es-ES" sz="2000" b="1" dirty="0" smtClean="0">
                <a:latin typeface="Arial Narrow"/>
                <a:cs typeface="Arial Narrow"/>
              </a:rPr>
              <a:t> de </a:t>
            </a:r>
            <a:r>
              <a:rPr lang="es-ES" sz="2000" b="1" dirty="0" err="1" smtClean="0">
                <a:latin typeface="Arial Narrow"/>
                <a:cs typeface="Arial Narrow"/>
              </a:rPr>
              <a:t>relatórios</a:t>
            </a:r>
            <a:r>
              <a:rPr lang="es-ES" sz="2000" b="1" dirty="0" smtClean="0">
                <a:latin typeface="Arial Narrow"/>
                <a:cs typeface="Arial Narrow"/>
              </a:rPr>
              <a:t>            </a:t>
            </a:r>
            <a:r>
              <a:rPr lang="es-ES" sz="2000" dirty="0" smtClean="0">
                <a:latin typeface="Arial Narrow"/>
                <a:cs typeface="Arial Narrow"/>
              </a:rPr>
              <a:t>(</a:t>
            </a:r>
            <a:r>
              <a:rPr lang="es-ES" sz="2000" dirty="0" err="1" smtClean="0">
                <a:latin typeface="Arial Narrow"/>
                <a:cs typeface="Arial Narrow"/>
              </a:rPr>
              <a:t>relatório</a:t>
            </a:r>
            <a:r>
              <a:rPr lang="es-ES" sz="2000" dirty="0" smtClean="0">
                <a:latin typeface="Arial Narrow"/>
                <a:cs typeface="Arial Narrow"/>
              </a:rPr>
              <a:t> de </a:t>
            </a:r>
            <a:r>
              <a:rPr lang="es-ES" sz="2000" dirty="0" err="1" smtClean="0">
                <a:latin typeface="Arial Narrow"/>
                <a:cs typeface="Arial Narrow"/>
              </a:rPr>
              <a:t>progredso</a:t>
            </a:r>
            <a:r>
              <a:rPr lang="es-ES" sz="2000" dirty="0" smtClean="0">
                <a:latin typeface="Arial Narrow"/>
                <a:cs typeface="Arial Narrow"/>
              </a:rPr>
              <a:t>/</a:t>
            </a:r>
            <a:r>
              <a:rPr lang="es-ES" sz="2000" dirty="0" err="1" smtClean="0">
                <a:latin typeface="Arial Narrow"/>
                <a:cs typeface="Arial Narrow"/>
              </a:rPr>
              <a:t>atividade</a:t>
            </a:r>
            <a:r>
              <a:rPr lang="es-ES" sz="2000" dirty="0" smtClean="0">
                <a:latin typeface="Arial Narrow"/>
                <a:cs typeface="Arial Narrow"/>
              </a:rPr>
              <a:t>, </a:t>
            </a:r>
            <a:r>
              <a:rPr lang="es-ES" sz="2000" dirty="0" err="1" smtClean="0">
                <a:latin typeface="Arial Narrow"/>
                <a:cs typeface="Arial Narrow"/>
              </a:rPr>
              <a:t>relatório</a:t>
            </a:r>
            <a:r>
              <a:rPr lang="es-ES" sz="2000" dirty="0" smtClean="0">
                <a:latin typeface="Arial Narrow"/>
                <a:cs typeface="Arial Narrow"/>
              </a:rPr>
              <a:t> </a:t>
            </a:r>
            <a:r>
              <a:rPr lang="es-ES" sz="2000" dirty="0" err="1" smtClean="0">
                <a:latin typeface="Arial Narrow"/>
                <a:cs typeface="Arial Narrow"/>
              </a:rPr>
              <a:t>financeiro</a:t>
            </a:r>
            <a:r>
              <a:rPr lang="es-ES" sz="2000" dirty="0" smtClean="0">
                <a:latin typeface="Arial Narrow"/>
                <a:cs typeface="Arial Narrow"/>
              </a:rPr>
              <a:t>, etc.)</a:t>
            </a:r>
          </a:p>
          <a:p>
            <a:pPr marL="457200" indent="-457200">
              <a:buClr>
                <a:schemeClr val="tx2"/>
              </a:buClr>
              <a:buFont typeface="+mj-ea"/>
              <a:buAutoNum type="circleNumDbPlain"/>
            </a:pPr>
            <a:endParaRPr lang="es-ES" sz="2000" dirty="0" smtClean="0">
              <a:latin typeface="Arial Narrow"/>
              <a:cs typeface="Arial Narrow"/>
            </a:endParaRPr>
          </a:p>
          <a:p>
            <a:pPr marL="457200" indent="-457200">
              <a:buClr>
                <a:schemeClr val="tx2"/>
              </a:buClr>
              <a:buFont typeface="+mj-ea"/>
              <a:buAutoNum type="circleNumDbPlain"/>
            </a:pPr>
            <a:r>
              <a:rPr lang="es-ES" sz="2000" b="1" dirty="0" err="1" smtClean="0">
                <a:latin typeface="Arial Narrow"/>
                <a:cs typeface="Arial Narrow"/>
              </a:rPr>
              <a:t>Comunicção</a:t>
            </a:r>
            <a:r>
              <a:rPr lang="es-ES" sz="2000" dirty="0" smtClean="0">
                <a:latin typeface="Arial Narrow"/>
                <a:cs typeface="Arial Narrow"/>
              </a:rPr>
              <a:t>                                                                                                      </a:t>
            </a:r>
            <a:r>
              <a:rPr lang="es-ES" sz="2000" dirty="0" smtClean="0">
                <a:latin typeface="Arial Narrow"/>
                <a:cs typeface="Arial Narrow"/>
              </a:rPr>
              <a:t>(</a:t>
            </a:r>
            <a:r>
              <a:rPr lang="es-ES" sz="2000" dirty="0" err="1" smtClean="0">
                <a:latin typeface="Arial Narrow"/>
                <a:cs typeface="Arial Narrow"/>
              </a:rPr>
              <a:t>Divulgação</a:t>
            </a:r>
            <a:r>
              <a:rPr lang="es-ES" sz="2000" dirty="0" smtClean="0">
                <a:latin typeface="Arial Narrow"/>
                <a:cs typeface="Arial Narrow"/>
              </a:rPr>
              <a:t> da </a:t>
            </a:r>
            <a:r>
              <a:rPr lang="es-ES" sz="2000" dirty="0" err="1" smtClean="0">
                <a:latin typeface="Arial Narrow"/>
                <a:cs typeface="Arial Narrow"/>
              </a:rPr>
              <a:t>informação</a:t>
            </a:r>
            <a:r>
              <a:rPr lang="es-ES" sz="2000" dirty="0" smtClean="0">
                <a:latin typeface="Arial Narrow"/>
                <a:cs typeface="Arial Narrow"/>
              </a:rPr>
              <a:t> e </a:t>
            </a:r>
            <a:r>
              <a:rPr lang="es-ES" sz="2000" dirty="0" err="1" smtClean="0">
                <a:latin typeface="Arial Narrow"/>
                <a:cs typeface="Arial Narrow"/>
              </a:rPr>
              <a:t>gestão</a:t>
            </a:r>
            <a:r>
              <a:rPr lang="es-ES" sz="2000" dirty="0" smtClean="0">
                <a:latin typeface="Arial Narrow"/>
                <a:cs typeface="Arial Narrow"/>
              </a:rPr>
              <a:t> do </a:t>
            </a:r>
            <a:r>
              <a:rPr lang="es-ES" sz="2000" dirty="0" err="1" smtClean="0">
                <a:latin typeface="Arial Narrow"/>
                <a:cs typeface="Arial Narrow"/>
              </a:rPr>
              <a:t>conhecimento</a:t>
            </a:r>
            <a:r>
              <a:rPr lang="es-ES" sz="2000" dirty="0" smtClean="0">
                <a:latin typeface="Arial Narrow"/>
                <a:cs typeface="Arial Narrow"/>
              </a:rPr>
              <a:t>, fornecer </a:t>
            </a:r>
            <a:r>
              <a:rPr lang="es-ES" sz="2000" dirty="0" err="1" smtClean="0">
                <a:latin typeface="Arial Narrow"/>
                <a:cs typeface="Arial Narrow"/>
              </a:rPr>
              <a:t>diretrizes</a:t>
            </a:r>
            <a:r>
              <a:rPr lang="es-ES" sz="2000" dirty="0" smtClean="0">
                <a:latin typeface="Arial Narrow"/>
                <a:cs typeface="Arial Narrow"/>
              </a:rPr>
              <a:t>, </a:t>
            </a:r>
            <a:r>
              <a:rPr lang="es-ES" sz="2000" dirty="0">
                <a:latin typeface="Arial Narrow"/>
                <a:cs typeface="Arial Narrow"/>
              </a:rPr>
              <a:t>etc.</a:t>
            </a:r>
            <a:r>
              <a:rPr lang="es-ES" sz="2000" dirty="0" smtClean="0">
                <a:latin typeface="Arial Narrow"/>
                <a:cs typeface="Arial Narrow"/>
              </a:rPr>
              <a:t>)</a:t>
            </a:r>
          </a:p>
          <a:p>
            <a:pPr marL="457200" indent="-457200">
              <a:buClr>
                <a:schemeClr val="tx2"/>
              </a:buClr>
              <a:buFont typeface="+mj-ea"/>
              <a:buAutoNum type="circleNumDbPlain"/>
            </a:pPr>
            <a:endParaRPr lang="es-ES" sz="2000" dirty="0" smtClean="0">
              <a:latin typeface="Arial Narrow"/>
              <a:cs typeface="Arial Narrow"/>
            </a:endParaRPr>
          </a:p>
          <a:p>
            <a:pPr marL="457200" indent="-457200">
              <a:buClr>
                <a:schemeClr val="tx2"/>
              </a:buClr>
              <a:buFont typeface="+mj-ea"/>
              <a:buAutoNum type="circleNumDbPlain"/>
            </a:pPr>
            <a:r>
              <a:rPr lang="es-ES" sz="2000" b="1" dirty="0" err="1" smtClean="0">
                <a:latin typeface="Arial Narrow"/>
                <a:ea typeface="MS PGothic" charset="0"/>
                <a:cs typeface="Arial Narrow"/>
              </a:rPr>
              <a:t>Mudanças</a:t>
            </a:r>
            <a:r>
              <a:rPr lang="es-ES" sz="2000" b="1" dirty="0" smtClean="0">
                <a:latin typeface="Arial Narrow"/>
                <a:ea typeface="MS PGothic" charset="0"/>
                <a:cs typeface="Arial Narrow"/>
              </a:rPr>
              <a:t> no Plano </a:t>
            </a:r>
            <a:r>
              <a:rPr lang="es-ES" sz="2000" b="1" dirty="0">
                <a:latin typeface="Arial Narrow"/>
                <a:ea typeface="MS PGothic" charset="0"/>
                <a:cs typeface="Arial Narrow"/>
              </a:rPr>
              <a:t>de </a:t>
            </a:r>
            <a:r>
              <a:rPr lang="es-ES" sz="2000" b="1" dirty="0" err="1" smtClean="0">
                <a:latin typeface="Arial Narrow"/>
                <a:ea typeface="MS PGothic" charset="0"/>
                <a:cs typeface="Arial Narrow"/>
              </a:rPr>
              <a:t>Ação</a:t>
            </a:r>
            <a:r>
              <a:rPr lang="es-ES" sz="2000" b="1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000" b="1" dirty="0" err="1" smtClean="0">
                <a:latin typeface="Arial Narrow"/>
                <a:ea typeface="MS PGothic" charset="0"/>
                <a:cs typeface="Arial Narrow"/>
              </a:rPr>
              <a:t>aprovado</a:t>
            </a:r>
            <a:r>
              <a:rPr lang="es-ES" sz="2000" b="1" dirty="0" smtClean="0">
                <a:latin typeface="Arial Narrow"/>
                <a:ea typeface="MS PGothic" charset="0"/>
                <a:cs typeface="Arial Narrow"/>
              </a:rPr>
              <a:t>                                                                 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(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Mudanças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na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s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associações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, 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flexibilidade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 nos 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pressupostos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, 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modificação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 de 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atividades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, 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extensão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 da 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duração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, 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etc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).</a:t>
            </a:r>
            <a:endParaRPr lang="es-ES" sz="2000" dirty="0" smtClean="0">
              <a:latin typeface="Arial Narrow"/>
              <a:ea typeface="MS PGothic" charset="0"/>
              <a:cs typeface="Arial Narrow"/>
            </a:endParaRPr>
          </a:p>
          <a:p>
            <a:pPr marL="457200" indent="-457200">
              <a:buClr>
                <a:schemeClr val="tx2"/>
              </a:buClr>
              <a:buFont typeface="+mj-ea"/>
              <a:buAutoNum type="circleNumDbPlain"/>
            </a:pPr>
            <a:endParaRPr lang="es-ES" sz="2000" dirty="0">
              <a:latin typeface="Arial Narrow"/>
              <a:ea typeface="MS PGothic" charset="0"/>
              <a:cs typeface="Arial Narrow"/>
            </a:endParaRPr>
          </a:p>
          <a:p>
            <a:pPr marL="457200" indent="-457200">
              <a:buClr>
                <a:schemeClr val="tx2"/>
              </a:buClr>
              <a:buFont typeface="+mj-ea"/>
              <a:buAutoNum type="circleNumDbPlain"/>
            </a:pPr>
            <a:r>
              <a:rPr lang="es-ES" sz="2000" b="1" dirty="0" smtClean="0">
                <a:latin typeface="Arial Narrow"/>
                <a:ea typeface="MS PGothic" charset="0"/>
                <a:cs typeface="Arial Narrow"/>
              </a:rPr>
              <a:t>Enfoque </a:t>
            </a:r>
            <a:r>
              <a:rPr lang="es-ES" sz="2000" b="1" dirty="0" err="1" smtClean="0">
                <a:latin typeface="Arial Narrow"/>
                <a:ea typeface="MS PGothic" charset="0"/>
                <a:cs typeface="Arial Narrow"/>
              </a:rPr>
              <a:t>financeiro</a:t>
            </a:r>
            <a:r>
              <a:rPr lang="es-ES" sz="2000" b="1" dirty="0" smtClean="0">
                <a:latin typeface="Arial Narrow"/>
                <a:ea typeface="MS PGothic" charset="0"/>
                <a:cs typeface="Arial Narrow"/>
              </a:rPr>
              <a:t>                                                                                              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(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Compromisso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 dos fundos do Plano </a:t>
            </a:r>
            <a:r>
              <a:rPr lang="es-ES" sz="2000" dirty="0">
                <a:latin typeface="Arial Narrow"/>
                <a:ea typeface="MS PGothic" charset="0"/>
                <a:cs typeface="Arial Narrow"/>
              </a:rPr>
              <a:t>de 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Ação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, 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distribuição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 de 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custos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, </a:t>
            </a:r>
            <a:r>
              <a:rPr lang="es-ES" sz="2000" dirty="0">
                <a:latin typeface="Arial Narrow"/>
                <a:ea typeface="MS PGothic" charset="0"/>
                <a:cs typeface="Arial Narrow"/>
              </a:rPr>
              <a:t>vínculos 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com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 as 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LOAs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  e planos 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locais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anuais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, </a:t>
            </a:r>
            <a:r>
              <a:rPr lang="es-ES" sz="2000" dirty="0">
                <a:latin typeface="Arial Narrow"/>
                <a:ea typeface="MS PGothic" charset="0"/>
                <a:cs typeface="Arial Narrow"/>
              </a:rPr>
              <a:t>etc.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)</a:t>
            </a:r>
          </a:p>
          <a:p>
            <a:pPr marL="457200" indent="-457200">
              <a:buClr>
                <a:schemeClr val="tx2"/>
              </a:buClr>
              <a:buFont typeface="+mj-ea"/>
              <a:buAutoNum type="circleNumDbPlain"/>
            </a:pPr>
            <a:endParaRPr lang="es-ES" sz="2000" dirty="0">
              <a:latin typeface="Arial Narrow"/>
              <a:ea typeface="MS PGothic" charset="0"/>
              <a:cs typeface="Arial Narrow"/>
            </a:endParaRPr>
          </a:p>
          <a:p>
            <a:pPr marL="457200" indent="-457200">
              <a:buClr>
                <a:schemeClr val="tx2"/>
              </a:buClr>
              <a:buFont typeface="+mj-ea"/>
              <a:buAutoNum type="circleNumDbPlain"/>
            </a:pPr>
            <a:r>
              <a:rPr lang="es-ES" sz="2000" b="1" dirty="0" err="1" smtClean="0">
                <a:latin typeface="Arial Narrow"/>
                <a:ea typeface="MS PGothic" charset="0"/>
                <a:cs typeface="Arial Narrow"/>
              </a:rPr>
              <a:t>Encerramento</a:t>
            </a:r>
            <a:r>
              <a:rPr lang="es-ES" sz="2000" b="1" dirty="0" smtClean="0">
                <a:latin typeface="Arial Narrow"/>
                <a:ea typeface="MS PGothic" charset="0"/>
                <a:cs typeface="Arial Narrow"/>
              </a:rPr>
              <a:t> do Plano </a:t>
            </a:r>
            <a:r>
              <a:rPr lang="es-ES" sz="2000" b="1" dirty="0">
                <a:latin typeface="Arial Narrow"/>
                <a:ea typeface="MS PGothic" charset="0"/>
                <a:cs typeface="Arial Narrow"/>
              </a:rPr>
              <a:t>de </a:t>
            </a:r>
            <a:r>
              <a:rPr lang="es-ES" sz="2000" b="1" dirty="0" err="1" smtClean="0">
                <a:latin typeface="Arial Narrow"/>
                <a:ea typeface="MS PGothic" charset="0"/>
                <a:cs typeface="Arial Narrow"/>
              </a:rPr>
              <a:t>Ação</a:t>
            </a:r>
            <a:r>
              <a:rPr lang="es-ES" sz="2000" b="1" dirty="0" smtClean="0">
                <a:latin typeface="Arial Narrow"/>
                <a:ea typeface="MS PGothic" charset="0"/>
                <a:cs typeface="Arial Narrow"/>
              </a:rPr>
              <a:t>                                                                                       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(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Relatório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000" dirty="0">
                <a:latin typeface="Arial Narrow"/>
                <a:ea typeface="MS PGothic" charset="0"/>
                <a:cs typeface="Arial Narrow"/>
              </a:rPr>
              <a:t>final 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e </a:t>
            </a:r>
            <a:r>
              <a:rPr lang="es-ES" sz="2000" dirty="0" err="1" smtClean="0">
                <a:latin typeface="Arial Narrow"/>
                <a:ea typeface="MS PGothic" charset="0"/>
                <a:cs typeface="Arial Narrow"/>
              </a:rPr>
              <a:t>retenção</a:t>
            </a:r>
            <a:r>
              <a:rPr lang="es-ES" sz="2000" dirty="0" smtClean="0">
                <a:latin typeface="Arial Narrow"/>
                <a:ea typeface="MS PGothic" charset="0"/>
                <a:cs typeface="Arial Narrow"/>
              </a:rPr>
              <a:t> de documentos)</a:t>
            </a:r>
            <a:endParaRPr lang="es-ES" sz="2000" dirty="0">
              <a:latin typeface="Arial Narrow"/>
              <a:ea typeface="MS PGothic" charset="0"/>
              <a:cs typeface="Arial Narrow"/>
            </a:endParaRPr>
          </a:p>
          <a:p>
            <a:pPr>
              <a:buClr>
                <a:schemeClr val="accent4"/>
              </a:buClr>
              <a:buFont typeface="Calibri" charset="0"/>
              <a:buAutoNum type="arabicPeriod"/>
            </a:pPr>
            <a:endParaRPr lang="es-ES" sz="2400" dirty="0">
              <a:latin typeface="Abadi MT Condensed Light"/>
              <a:cs typeface="Abadi MT Condensed Light"/>
            </a:endParaRPr>
          </a:p>
          <a:p>
            <a:pPr marL="1371600" indent="-1371600">
              <a:buClr>
                <a:schemeClr val="accent4"/>
              </a:buClr>
              <a:buFont typeface="+mj-ea"/>
              <a:buAutoNum type="circleNumDbPlain"/>
            </a:pPr>
            <a:endParaRPr lang="es-ES" sz="2400" dirty="0" smtClean="0">
              <a:latin typeface="Abadi MT Condensed Light"/>
              <a:cs typeface="Abadi MT Condensed Light"/>
            </a:endParaRPr>
          </a:p>
          <a:p>
            <a:pPr marL="0" indent="0">
              <a:buClr>
                <a:schemeClr val="accent4"/>
              </a:buClr>
              <a:buNone/>
            </a:pPr>
            <a:endParaRPr lang="es-ES" sz="2400" dirty="0">
              <a:latin typeface="Abadi MT Condensed Light"/>
              <a:cs typeface="Abadi MT Condensed Light"/>
            </a:endParaRPr>
          </a:p>
          <a:p>
            <a:pPr marL="0" indent="0" algn="just">
              <a:buClr>
                <a:schemeClr val="accent4"/>
              </a:buClr>
              <a:buNone/>
            </a:pPr>
            <a:endParaRPr lang="es-ES" sz="80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1773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52066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Atividade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prática</a:t>
            </a:r>
            <a:endParaRPr lang="es-ES" sz="40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3129" y="1081759"/>
            <a:ext cx="8229600" cy="565571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Clr>
                <a:srgbClr val="FF0000"/>
              </a:buClr>
              <a:buNone/>
            </a:pPr>
            <a:r>
              <a:rPr lang="es-ES" sz="2400" b="1" dirty="0" err="1" smtClean="0">
                <a:latin typeface="Arial Narrow"/>
                <a:cs typeface="Arial Narrow"/>
              </a:rPr>
              <a:t>Exercício</a:t>
            </a:r>
            <a:r>
              <a:rPr lang="es-ES" sz="2400" b="1" dirty="0" smtClean="0">
                <a:latin typeface="Arial Narrow"/>
                <a:cs typeface="Arial Narrow"/>
              </a:rPr>
              <a:t> </a:t>
            </a:r>
            <a:r>
              <a:rPr lang="es-ES" sz="2400" b="1" dirty="0" err="1" smtClean="0">
                <a:latin typeface="Arial Narrow"/>
                <a:cs typeface="Arial Narrow"/>
              </a:rPr>
              <a:t>em</a:t>
            </a:r>
            <a:r>
              <a:rPr lang="es-ES" sz="2400" b="1" dirty="0" smtClean="0">
                <a:latin typeface="Arial Narrow"/>
                <a:cs typeface="Arial Narrow"/>
              </a:rPr>
              <a:t> </a:t>
            </a:r>
            <a:r>
              <a:rPr lang="es-ES" sz="2400" b="1" dirty="0" smtClean="0">
                <a:latin typeface="Arial Narrow"/>
                <a:cs typeface="Arial Narrow"/>
              </a:rPr>
              <a:t>grupo: </a:t>
            </a:r>
            <a:r>
              <a:rPr lang="es-ES" sz="2400" dirty="0" err="1" smtClean="0">
                <a:latin typeface="Arial Narrow"/>
                <a:cs typeface="Arial Narrow"/>
              </a:rPr>
              <a:t>Elaboração</a:t>
            </a:r>
            <a:r>
              <a:rPr lang="es-ES" sz="2400" dirty="0" smtClean="0">
                <a:latin typeface="Arial Narrow"/>
                <a:cs typeface="Arial Narrow"/>
              </a:rPr>
              <a:t> de plano de </a:t>
            </a:r>
            <a:r>
              <a:rPr lang="es-ES" sz="2400" dirty="0" err="1" smtClean="0">
                <a:latin typeface="Arial Narrow"/>
                <a:cs typeface="Arial Narrow"/>
              </a:rPr>
              <a:t>ação</a:t>
            </a:r>
            <a:r>
              <a:rPr lang="es-ES" sz="2400" dirty="0" smtClean="0">
                <a:latin typeface="Arial Narrow"/>
                <a:cs typeface="Arial Narrow"/>
              </a:rPr>
              <a:t> local, completando os </a:t>
            </a:r>
            <a:r>
              <a:rPr lang="es-ES" sz="2400" dirty="0" smtClean="0">
                <a:latin typeface="Arial Narrow"/>
                <a:cs typeface="Arial Narrow"/>
              </a:rPr>
              <a:t>objetivos </a:t>
            </a:r>
            <a:r>
              <a:rPr lang="es-ES" sz="2400" dirty="0" smtClean="0">
                <a:latin typeface="Arial Narrow"/>
                <a:cs typeface="Arial Narrow"/>
              </a:rPr>
              <a:t>e </a:t>
            </a:r>
            <a:r>
              <a:rPr lang="es-ES" sz="2400" dirty="0" err="1" smtClean="0">
                <a:latin typeface="Arial Narrow"/>
                <a:cs typeface="Arial Narrow"/>
              </a:rPr>
              <a:t>ações</a:t>
            </a:r>
            <a:r>
              <a:rPr lang="es-ES" sz="2400" dirty="0" smtClean="0">
                <a:latin typeface="Arial Narrow"/>
                <a:cs typeface="Arial Narrow"/>
              </a:rPr>
              <a:t>/</a:t>
            </a:r>
            <a:r>
              <a:rPr lang="es-ES" sz="2400" dirty="0" err="1" smtClean="0">
                <a:latin typeface="Arial Narrow"/>
                <a:cs typeface="Arial Narrow"/>
              </a:rPr>
              <a:t>atividades</a:t>
            </a:r>
            <a:r>
              <a:rPr lang="es-ES" sz="2400" dirty="0" smtClean="0">
                <a:latin typeface="Arial Narrow"/>
                <a:cs typeface="Arial Narrow"/>
              </a:rPr>
              <a:t>, </a:t>
            </a:r>
            <a:r>
              <a:rPr lang="es-ES" sz="2400" dirty="0" err="1" smtClean="0">
                <a:latin typeface="Arial Narrow"/>
                <a:cs typeface="Arial Narrow"/>
              </a:rPr>
              <a:t>baseando</a:t>
            </a:r>
            <a:r>
              <a:rPr lang="es-ES" sz="2400" dirty="0" smtClean="0">
                <a:latin typeface="Arial Narrow"/>
                <a:cs typeface="Arial Narrow"/>
              </a:rPr>
              <a:t>-se nos </a:t>
            </a:r>
            <a:r>
              <a:rPr lang="es-ES" sz="2400" dirty="0" smtClean="0">
                <a:latin typeface="Arial Narrow"/>
                <a:cs typeface="Arial Narrow"/>
              </a:rPr>
              <a:t>resultados </a:t>
            </a:r>
            <a:r>
              <a:rPr lang="es-ES" sz="2400" dirty="0" smtClean="0">
                <a:latin typeface="Arial Narrow"/>
                <a:cs typeface="Arial Narrow"/>
              </a:rPr>
              <a:t>da </a:t>
            </a:r>
            <a:r>
              <a:rPr lang="es-ES" sz="2400" dirty="0" err="1" smtClean="0">
                <a:latin typeface="Arial Narrow"/>
                <a:cs typeface="Arial Narrow"/>
              </a:rPr>
              <a:t>avaliação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smtClean="0">
                <a:latin typeface="Arial Narrow"/>
                <a:cs typeface="Arial Narrow"/>
              </a:rPr>
              <a:t>realizada </a:t>
            </a:r>
            <a:r>
              <a:rPr lang="es-ES" sz="2400" dirty="0" err="1" smtClean="0">
                <a:latin typeface="Arial Narrow"/>
                <a:cs typeface="Arial Narrow"/>
              </a:rPr>
              <a:t>na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cs typeface="Arial Narrow"/>
              </a:rPr>
              <a:t>análise</a:t>
            </a:r>
            <a:r>
              <a:rPr lang="es-ES" sz="2400" dirty="0" smtClean="0">
                <a:latin typeface="Arial Narrow"/>
                <a:cs typeface="Arial Narrow"/>
              </a:rPr>
              <a:t> comparativa </a:t>
            </a:r>
            <a:r>
              <a:rPr lang="es-ES" sz="2400" dirty="0" smtClean="0">
                <a:latin typeface="Arial Narrow"/>
                <a:cs typeface="Arial Narrow"/>
              </a:rPr>
              <a:t>utilizando </a:t>
            </a:r>
            <a:r>
              <a:rPr lang="es-ES" sz="2400" dirty="0" err="1" smtClean="0">
                <a:latin typeface="Arial Narrow"/>
                <a:cs typeface="Arial Narrow"/>
              </a:rPr>
              <a:t>uma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cs typeface="Arial Narrow"/>
              </a:rPr>
              <a:t>cidade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smtClean="0">
                <a:latin typeface="Arial Narrow"/>
                <a:cs typeface="Arial Narrow"/>
              </a:rPr>
              <a:t>como </a:t>
            </a:r>
            <a:r>
              <a:rPr lang="es-ES" sz="2400" dirty="0" err="1" smtClean="0">
                <a:latin typeface="Arial Narrow"/>
                <a:cs typeface="Arial Narrow"/>
              </a:rPr>
              <a:t>exemplo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smtClean="0">
                <a:latin typeface="Arial Narrow"/>
                <a:cs typeface="Arial Narrow"/>
              </a:rPr>
              <a:t>(</a:t>
            </a:r>
            <a:r>
              <a:rPr lang="es-ES" sz="2400" dirty="0" err="1" smtClean="0">
                <a:latin typeface="Arial Narrow"/>
                <a:cs typeface="Arial Narrow"/>
              </a:rPr>
              <a:t>seção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smtClean="0">
                <a:latin typeface="Arial Narrow"/>
                <a:cs typeface="Arial Narrow"/>
              </a:rPr>
              <a:t>5). Cada grupo </a:t>
            </a:r>
            <a:r>
              <a:rPr lang="es-ES" sz="2400" dirty="0" err="1" smtClean="0">
                <a:latin typeface="Arial Narrow"/>
                <a:cs typeface="Arial Narrow"/>
              </a:rPr>
              <a:t>trabalha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smtClean="0">
                <a:latin typeface="Arial Narrow"/>
                <a:cs typeface="Arial Narrow"/>
              </a:rPr>
              <a:t>sobre </a:t>
            </a:r>
            <a:r>
              <a:rPr lang="es-ES" sz="2400" dirty="0" err="1" smtClean="0">
                <a:latin typeface="Arial Narrow"/>
                <a:cs typeface="Arial Narrow"/>
              </a:rPr>
              <a:t>dois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cs typeface="Arial Narrow"/>
              </a:rPr>
              <a:t>essenciais</a:t>
            </a:r>
            <a:r>
              <a:rPr lang="es-ES" sz="2400" dirty="0" smtClean="0">
                <a:latin typeface="Arial Narrow"/>
                <a:cs typeface="Arial Narrow"/>
              </a:rPr>
              <a:t>.</a:t>
            </a:r>
            <a:endParaRPr lang="es-ES" sz="2400" dirty="0" smtClean="0">
              <a:latin typeface="Arial Narrow"/>
              <a:cs typeface="Arial Narrow"/>
            </a:endParaRPr>
          </a:p>
          <a:p>
            <a:pPr marL="0" indent="0" algn="just">
              <a:buClr>
                <a:srgbClr val="FF0000"/>
              </a:buClr>
              <a:buNone/>
            </a:pPr>
            <a:endParaRPr lang="es-ES" sz="2400" dirty="0" smtClean="0"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  <a:buFont typeface="Courier New"/>
              <a:buChar char="o"/>
            </a:pPr>
            <a:r>
              <a:rPr lang="es-ES" sz="2400" dirty="0" smtClean="0">
                <a:latin typeface="Arial Narrow"/>
                <a:cs typeface="Arial Narrow"/>
              </a:rPr>
              <a:t>Cada grupo </a:t>
            </a:r>
            <a:r>
              <a:rPr lang="es-ES" sz="2400" dirty="0" err="1" smtClean="0">
                <a:latin typeface="Arial Narrow"/>
                <a:cs typeface="Arial Narrow"/>
              </a:rPr>
              <a:t>nomeará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cs typeface="Arial Narrow"/>
              </a:rPr>
              <a:t>um</a:t>
            </a:r>
            <a:r>
              <a:rPr lang="es-ES" sz="2400" dirty="0" smtClean="0">
                <a:latin typeface="Arial Narrow"/>
                <a:cs typeface="Arial Narrow"/>
              </a:rPr>
              <a:t>(a</a:t>
            </a:r>
            <a:r>
              <a:rPr lang="es-ES" sz="2400" dirty="0" smtClean="0">
                <a:latin typeface="Arial Narrow"/>
                <a:cs typeface="Arial Narrow"/>
              </a:rPr>
              <a:t>) moderador(a), </a:t>
            </a:r>
            <a:r>
              <a:rPr lang="es-ES" sz="2400" dirty="0" err="1" smtClean="0">
                <a:latin typeface="Arial Narrow"/>
                <a:cs typeface="Arial Narrow"/>
              </a:rPr>
              <a:t>um</a:t>
            </a:r>
            <a:r>
              <a:rPr lang="es-ES" sz="2400" dirty="0" smtClean="0">
                <a:latin typeface="Arial Narrow"/>
                <a:cs typeface="Arial Narrow"/>
              </a:rPr>
              <a:t>(a</a:t>
            </a:r>
            <a:r>
              <a:rPr lang="es-ES" sz="2400" dirty="0" smtClean="0">
                <a:latin typeface="Arial Narrow"/>
                <a:cs typeface="Arial Narrow"/>
              </a:rPr>
              <a:t>) </a:t>
            </a:r>
            <a:r>
              <a:rPr lang="es-ES" sz="2400" dirty="0" err="1" smtClean="0">
                <a:latin typeface="Arial Narrow"/>
                <a:cs typeface="Arial Narrow"/>
              </a:rPr>
              <a:t>secretário</a:t>
            </a:r>
            <a:r>
              <a:rPr lang="es-ES" sz="2400" dirty="0" smtClean="0">
                <a:latin typeface="Arial Narrow"/>
                <a:cs typeface="Arial Narrow"/>
              </a:rPr>
              <a:t>(a</a:t>
            </a:r>
            <a:r>
              <a:rPr lang="es-ES" sz="2400" dirty="0" smtClean="0">
                <a:latin typeface="Arial Narrow"/>
                <a:cs typeface="Arial Narrow"/>
              </a:rPr>
              <a:t>) </a:t>
            </a:r>
            <a:r>
              <a:rPr lang="es-ES" sz="2400" dirty="0" smtClean="0">
                <a:latin typeface="Arial Narrow"/>
                <a:cs typeface="Arial Narrow"/>
              </a:rPr>
              <a:t>e </a:t>
            </a:r>
            <a:r>
              <a:rPr lang="es-ES" sz="2400" dirty="0" err="1" smtClean="0">
                <a:latin typeface="Arial Narrow"/>
                <a:cs typeface="Arial Narrow"/>
              </a:rPr>
              <a:t>um</a:t>
            </a:r>
            <a:r>
              <a:rPr lang="es-ES" sz="2400" dirty="0" smtClean="0">
                <a:latin typeface="Arial Narrow"/>
                <a:cs typeface="Arial Narrow"/>
              </a:rPr>
              <a:t>(a</a:t>
            </a:r>
            <a:r>
              <a:rPr lang="es-ES" sz="2400" dirty="0" smtClean="0">
                <a:latin typeface="Arial Narrow"/>
                <a:cs typeface="Arial Narrow"/>
              </a:rPr>
              <a:t>) </a:t>
            </a:r>
            <a:r>
              <a:rPr lang="es-ES" sz="2400" dirty="0" smtClean="0">
                <a:latin typeface="Arial Narrow"/>
                <a:cs typeface="Arial Narrow"/>
              </a:rPr>
              <a:t>porta-voz</a:t>
            </a:r>
            <a:r>
              <a:rPr lang="es-ES" sz="2400" dirty="0" smtClean="0">
                <a:latin typeface="Arial Narrow"/>
                <a:cs typeface="Arial Narrow"/>
              </a:rPr>
              <a:t>.</a:t>
            </a:r>
          </a:p>
          <a:p>
            <a:pPr algn="just">
              <a:buClr>
                <a:schemeClr val="tx2"/>
              </a:buClr>
              <a:buFont typeface="Courier New"/>
              <a:buChar char="o"/>
            </a:pP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Analise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em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seu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grupo 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e 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reformule 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as 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problemáticas a resolver 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– resultados da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avaliação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- 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como 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objetivos,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incluindo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uma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lista 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de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ações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para cada 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aspectos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essenciais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. 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O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primeiro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rascunho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do Plano de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Ação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debe incluir: </a:t>
            </a:r>
            <a:endParaRPr lang="es-ES" sz="2400" dirty="0">
              <a:latin typeface="Arial Narrow"/>
              <a:ea typeface="MS PGothic" charset="0"/>
              <a:cs typeface="Arial Narrow"/>
            </a:endParaRPr>
          </a:p>
          <a:p>
            <a:pPr lvl="1" algn="just">
              <a:buClr>
                <a:schemeClr val="tx2"/>
              </a:buClr>
              <a:buFont typeface="Wingdings" charset="2"/>
              <a:buChar char="Ø"/>
            </a:pP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Uma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lista 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de 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objetivos 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para resolver cada problemática identificada 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por 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cada 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aspecto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essencial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.  </a:t>
            </a:r>
            <a:endParaRPr lang="es-ES" sz="2400" dirty="0">
              <a:latin typeface="Arial Narrow"/>
              <a:ea typeface="MS PGothic" charset="0"/>
              <a:cs typeface="Arial Narrow"/>
            </a:endParaRPr>
          </a:p>
          <a:p>
            <a:pPr lvl="1" algn="just">
              <a:buClr>
                <a:schemeClr val="tx2"/>
              </a:buClr>
              <a:buFont typeface="Wingdings" charset="2"/>
              <a:buChar char="Ø"/>
            </a:pP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Um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conjunto (2-4) de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ações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e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atividades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chave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necessárias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para 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atingir 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cada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um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dos objetivos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propostos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em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cada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um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dos aspectos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essenciais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.</a:t>
            </a:r>
          </a:p>
          <a:p>
            <a:pPr lvl="1" algn="just">
              <a:buClr>
                <a:schemeClr val="tx2"/>
              </a:buClr>
              <a:buFont typeface="Wingdings" charset="2"/>
              <a:buChar char="Ø"/>
            </a:pP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Uma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descrição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das problemáticas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, objetivos 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e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ações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identificadas 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e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propostas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, 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que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não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se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encontram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nos 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10 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aspectos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essenciais</a:t>
            </a:r>
            <a:r>
              <a:rPr lang="es-ES" sz="2400" dirty="0">
                <a:latin typeface="Arial Narrow"/>
                <a:ea typeface="MS PGothic" charset="0"/>
                <a:cs typeface="Arial Narrow"/>
              </a:rPr>
              <a:t>, 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e que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são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importantes para entender/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melhorar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a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situação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de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gestão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de risco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na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 área de </a:t>
            </a:r>
            <a:r>
              <a:rPr lang="es-ES" sz="2400" dirty="0" err="1" smtClean="0">
                <a:latin typeface="Arial Narrow"/>
                <a:ea typeface="MS PGothic" charset="0"/>
                <a:cs typeface="Arial Narrow"/>
              </a:rPr>
              <a:t>estudo</a:t>
            </a:r>
            <a:r>
              <a:rPr lang="es-ES" sz="2400" dirty="0" smtClean="0">
                <a:latin typeface="Arial Narrow"/>
                <a:ea typeface="MS PGothic" charset="0"/>
                <a:cs typeface="Arial Narrow"/>
              </a:rPr>
              <a:t>.   </a:t>
            </a:r>
            <a:endParaRPr lang="es-ES" sz="2400" dirty="0">
              <a:latin typeface="Arial Narrow"/>
              <a:ea typeface="MS PGothic" charset="0"/>
              <a:cs typeface="Arial Narrow"/>
            </a:endParaRPr>
          </a:p>
          <a:p>
            <a:pPr algn="just">
              <a:buClr>
                <a:schemeClr val="tx2"/>
              </a:buClr>
              <a:buFont typeface="Courier New"/>
              <a:buChar char="o"/>
            </a:pPr>
            <a:r>
              <a:rPr lang="es-ES" sz="2400" dirty="0" smtClean="0">
                <a:latin typeface="Arial Narrow"/>
                <a:cs typeface="Arial Narrow"/>
              </a:rPr>
              <a:t>Os </a:t>
            </a:r>
            <a:r>
              <a:rPr lang="es-ES" sz="2400" dirty="0">
                <a:latin typeface="Arial Narrow"/>
                <a:cs typeface="Arial Narrow"/>
              </a:rPr>
              <a:t>grupos </a:t>
            </a:r>
            <a:r>
              <a:rPr lang="es-ES" sz="2400" dirty="0" err="1" smtClean="0">
                <a:latin typeface="Arial Narrow"/>
                <a:cs typeface="Arial Narrow"/>
              </a:rPr>
              <a:t>disporão</a:t>
            </a:r>
            <a:r>
              <a:rPr lang="es-ES" sz="2400" dirty="0" smtClean="0">
                <a:latin typeface="Arial Narrow"/>
                <a:cs typeface="Arial Narrow"/>
              </a:rPr>
              <a:t> da </a:t>
            </a:r>
            <a:r>
              <a:rPr lang="es-ES" sz="2400" dirty="0" smtClean="0">
                <a:latin typeface="Arial Narrow"/>
                <a:cs typeface="Arial Narrow"/>
              </a:rPr>
              <a:t>herramienta de </a:t>
            </a:r>
            <a:r>
              <a:rPr lang="es-ES" sz="2400" dirty="0" err="1" smtClean="0">
                <a:latin typeface="Arial Narrow"/>
                <a:cs typeface="Arial Narrow"/>
              </a:rPr>
              <a:t>apoio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smtClean="0">
                <a:latin typeface="Arial Narrow"/>
                <a:cs typeface="Arial Narrow"/>
              </a:rPr>
              <a:t>para </a:t>
            </a:r>
            <a:r>
              <a:rPr lang="es-ES" sz="2400" dirty="0">
                <a:latin typeface="Arial Narrow"/>
                <a:cs typeface="Arial Narrow"/>
              </a:rPr>
              <a:t>a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err="1" smtClean="0">
                <a:latin typeface="Arial Narrow"/>
                <a:cs typeface="Arial Narrow"/>
              </a:rPr>
              <a:t>elaboração</a:t>
            </a:r>
            <a:r>
              <a:rPr lang="es-ES" sz="2400" dirty="0" smtClean="0">
                <a:latin typeface="Arial Narrow"/>
                <a:cs typeface="Arial Narrow"/>
              </a:rPr>
              <a:t> do plano </a:t>
            </a:r>
            <a:r>
              <a:rPr lang="es-ES" sz="2400" dirty="0" smtClean="0">
                <a:latin typeface="Arial Narrow"/>
                <a:cs typeface="Arial Narrow"/>
              </a:rPr>
              <a:t>de </a:t>
            </a:r>
            <a:r>
              <a:rPr lang="es-ES" sz="2400" dirty="0" err="1" smtClean="0">
                <a:latin typeface="Arial Narrow"/>
                <a:cs typeface="Arial Narrow"/>
              </a:rPr>
              <a:t>ação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smtClean="0">
                <a:latin typeface="Arial Narrow"/>
                <a:cs typeface="Arial Narrow"/>
              </a:rPr>
              <a:t>local. </a:t>
            </a:r>
            <a:endParaRPr lang="es-ES" sz="2400" dirty="0"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  <a:buFont typeface="Courier New"/>
              <a:buChar char="o"/>
            </a:pPr>
            <a:endParaRPr lang="es-ES" sz="2400" dirty="0"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  <a:buFont typeface="Courier New"/>
              <a:buChar char="o"/>
            </a:pPr>
            <a:r>
              <a:rPr lang="es-ES" sz="2400" dirty="0" smtClean="0">
                <a:latin typeface="Arial Narrow"/>
                <a:cs typeface="Arial Narrow"/>
              </a:rPr>
              <a:t>O tempo </a:t>
            </a:r>
            <a:r>
              <a:rPr lang="es-ES" sz="2400" dirty="0">
                <a:latin typeface="Arial Narrow"/>
                <a:cs typeface="Arial Narrow"/>
              </a:rPr>
              <a:t>de </a:t>
            </a:r>
            <a:r>
              <a:rPr lang="es-ES" sz="2400" dirty="0" err="1" smtClean="0">
                <a:latin typeface="Arial Narrow"/>
                <a:cs typeface="Arial Narrow"/>
              </a:rPr>
              <a:t>realização</a:t>
            </a:r>
            <a:r>
              <a:rPr lang="es-ES" sz="2400" dirty="0" smtClean="0">
                <a:latin typeface="Arial Narrow"/>
                <a:cs typeface="Arial Narrow"/>
              </a:rPr>
              <a:t> do </a:t>
            </a:r>
            <a:r>
              <a:rPr lang="es-ES" sz="2400" dirty="0" err="1" smtClean="0">
                <a:latin typeface="Arial Narrow"/>
                <a:cs typeface="Arial Narrow"/>
              </a:rPr>
              <a:t>exercício</a:t>
            </a:r>
            <a:r>
              <a:rPr lang="es-ES" sz="2400" dirty="0" smtClean="0">
                <a:latin typeface="Arial Narrow"/>
                <a:cs typeface="Arial Narrow"/>
              </a:rPr>
              <a:t> é de 75 </a:t>
            </a:r>
            <a:r>
              <a:rPr lang="es-ES" sz="2400" dirty="0" smtClean="0">
                <a:latin typeface="Arial Narrow"/>
                <a:cs typeface="Arial Narrow"/>
              </a:rPr>
              <a:t>minutos </a:t>
            </a:r>
            <a:r>
              <a:rPr lang="es-ES" sz="2400" dirty="0" smtClean="0">
                <a:latin typeface="Arial Narrow"/>
                <a:cs typeface="Arial Narrow"/>
              </a:rPr>
              <a:t>e </a:t>
            </a:r>
            <a:r>
              <a:rPr lang="es-ES" sz="2400" dirty="0" smtClean="0">
                <a:latin typeface="Arial Narrow"/>
                <a:cs typeface="Arial Narrow"/>
              </a:rPr>
              <a:t>45 minutos de </a:t>
            </a:r>
            <a:r>
              <a:rPr lang="es-ES" sz="2400" dirty="0" err="1" smtClean="0">
                <a:latin typeface="Arial Narrow"/>
                <a:cs typeface="Arial Narrow"/>
              </a:rPr>
              <a:t>apresentação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smtClean="0">
                <a:latin typeface="Arial Narrow"/>
                <a:cs typeface="Arial Narrow"/>
              </a:rPr>
              <a:t>(</a:t>
            </a:r>
            <a:r>
              <a:rPr lang="es-ES" sz="2400" dirty="0" err="1" smtClean="0">
                <a:latin typeface="Arial Narrow"/>
                <a:cs typeface="Arial Narrow"/>
              </a:rPr>
              <a:t>com</a:t>
            </a:r>
            <a:r>
              <a:rPr lang="es-ES" sz="2400" dirty="0" smtClean="0">
                <a:latin typeface="Arial Narrow"/>
                <a:cs typeface="Arial Narrow"/>
              </a:rPr>
              <a:t> </a:t>
            </a:r>
            <a:r>
              <a:rPr lang="es-ES" sz="2400" dirty="0" smtClean="0">
                <a:latin typeface="Arial Narrow"/>
                <a:cs typeface="Arial Narrow"/>
              </a:rPr>
              <a:t>30 minutos de </a:t>
            </a:r>
            <a:r>
              <a:rPr lang="es-ES" sz="2400" dirty="0" smtClean="0">
                <a:latin typeface="Arial Narrow"/>
                <a:cs typeface="Arial Narrow"/>
              </a:rPr>
              <a:t>intervalo</a:t>
            </a:r>
            <a:r>
              <a:rPr lang="es-ES" sz="2400" dirty="0" smtClean="0">
                <a:latin typeface="Arial Narrow"/>
                <a:cs typeface="Arial Narrow"/>
              </a:rPr>
              <a:t>).</a:t>
            </a:r>
            <a:endParaRPr lang="es-ES" sz="2400" dirty="0" smtClean="0">
              <a:latin typeface="Arial Narrow"/>
              <a:cs typeface="Arial Narrow"/>
            </a:endParaRPr>
          </a:p>
          <a:p>
            <a:pPr algn="just">
              <a:buClr>
                <a:schemeClr val="tx2"/>
              </a:buClr>
              <a:buFont typeface="Courier New"/>
              <a:buChar char="o"/>
            </a:pPr>
            <a:r>
              <a:rPr lang="es-ES" sz="2400" dirty="0" err="1" smtClean="0">
                <a:latin typeface="Arial Narrow"/>
                <a:cs typeface="Arial Narrow"/>
              </a:rPr>
              <a:t>Apresentação</a:t>
            </a:r>
            <a:r>
              <a:rPr lang="es-ES" sz="2400" dirty="0" smtClean="0">
                <a:latin typeface="Arial Narrow"/>
                <a:cs typeface="Arial Narrow"/>
              </a:rPr>
              <a:t> dos resultados de cada grupo.</a:t>
            </a:r>
            <a:endParaRPr lang="es-ES" sz="2400" dirty="0">
              <a:latin typeface="Arial Narrow"/>
              <a:cs typeface="Arial Narrow"/>
            </a:endParaRPr>
          </a:p>
          <a:p>
            <a:pPr>
              <a:buClr>
                <a:schemeClr val="accent4"/>
              </a:buClr>
              <a:buFont typeface="Calibri" charset="0"/>
              <a:buAutoNum type="arabicPeriod"/>
            </a:pPr>
            <a:endParaRPr lang="es-ES" sz="2400" dirty="0">
              <a:latin typeface="Abadi MT Condensed Light"/>
              <a:cs typeface="Abadi MT Condensed Light"/>
            </a:endParaRPr>
          </a:p>
          <a:p>
            <a:pPr marL="1371600" indent="-1371600">
              <a:buClr>
                <a:schemeClr val="accent4"/>
              </a:buClr>
              <a:buFont typeface="+mj-ea"/>
              <a:buAutoNum type="circleNumDbPlain"/>
            </a:pPr>
            <a:endParaRPr lang="es-ES" sz="2400" dirty="0" smtClean="0">
              <a:latin typeface="Abadi MT Condensed Light"/>
              <a:cs typeface="Abadi MT Condensed Light"/>
            </a:endParaRPr>
          </a:p>
          <a:p>
            <a:pPr marL="0" indent="0">
              <a:buClr>
                <a:schemeClr val="accent4"/>
              </a:buClr>
              <a:buNone/>
            </a:pPr>
            <a:endParaRPr lang="es-ES" sz="2400" dirty="0">
              <a:latin typeface="Abadi MT Condensed Light"/>
              <a:cs typeface="Abadi MT Condensed Light"/>
            </a:endParaRPr>
          </a:p>
          <a:p>
            <a:pPr marL="0" indent="0" algn="just">
              <a:buClr>
                <a:schemeClr val="accent4"/>
              </a:buClr>
              <a:buNone/>
            </a:pPr>
            <a:endParaRPr lang="es-ES" sz="8000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2247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-82308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Plano 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de </a:t>
            </a:r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Ação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Local</a:t>
            </a:r>
            <a:endParaRPr lang="es-ES" sz="40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pic>
        <p:nvPicPr>
          <p:cNvPr id="4" name="Imagen 3" descr="Captura de pantalla 2016-11-24 a las 13.32.0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8" t="26622" r="20142" b="12889"/>
          <a:stretch/>
        </p:blipFill>
        <p:spPr>
          <a:xfrm>
            <a:off x="917194" y="1154124"/>
            <a:ext cx="7312406" cy="47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15" name="14 Imagen" descr="SendaiLineaCirculo.png"/>
          <p:cNvPicPr>
            <a:picLocks noChangeAspect="1"/>
          </p:cNvPicPr>
          <p:nvPr/>
        </p:nvPicPr>
        <p:blipFill>
          <a:blip r:embed="rId4" cstate="print"/>
          <a:srcRect l="33663"/>
          <a:stretch>
            <a:fillRect/>
          </a:stretch>
        </p:blipFill>
        <p:spPr>
          <a:xfrm rot="16200000" flipH="1">
            <a:off x="-847209" y="2347375"/>
            <a:ext cx="6072206" cy="1377456"/>
          </a:xfrm>
          <a:prstGeom prst="rect">
            <a:avLst/>
          </a:prstGeom>
        </p:spPr>
      </p:pic>
      <p:sp>
        <p:nvSpPr>
          <p:cNvPr id="14" name="Shape 828"/>
          <p:cNvSpPr txBox="1"/>
          <p:nvPr/>
        </p:nvSpPr>
        <p:spPr>
          <a:xfrm rot="16200000">
            <a:off x="-721548" y="2159799"/>
            <a:ext cx="5133989" cy="1119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38150" marR="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sz="5400" b="1" i="0" u="none" spc="300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/>
              </a:rPr>
              <a:t>Obrigado</a:t>
            </a:r>
            <a:r>
              <a:rPr lang="es-ES" sz="5400" b="1" i="0" u="none" spc="3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/>
              </a:rPr>
              <a:t>(a)</a:t>
            </a:r>
            <a:endParaRPr lang="es-ES" sz="2000" b="0" i="0" u="none" spc="3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302"/>
          <p:cNvSpPr txBox="1"/>
          <p:nvPr/>
        </p:nvSpPr>
        <p:spPr>
          <a:xfrm>
            <a:off x="2714612" y="3607859"/>
            <a:ext cx="4857784" cy="1500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dirty="0" smtClean="0">
              <a:latin typeface="Arial Narrow"/>
              <a:ea typeface="Arial"/>
              <a:cs typeface="Arial Narrow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dirty="0" smtClean="0">
                <a:latin typeface="Arial Narrow"/>
                <a:ea typeface="Arial"/>
                <a:cs typeface="Arial Narrow"/>
                <a:sym typeface="Arial"/>
              </a:rPr>
              <a:t>Nombre</a:t>
            </a:r>
            <a:endParaRPr lang="es-ES" dirty="0">
              <a:latin typeface="Arial Narrow"/>
              <a:ea typeface="Arial"/>
              <a:cs typeface="Arial Narrow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s-ES" i="0" u="none" dirty="0" smtClean="0">
                <a:solidFill>
                  <a:schemeClr val="tx1"/>
                </a:solidFill>
                <a:latin typeface="Arial Narrow"/>
                <a:ea typeface="Arial"/>
                <a:cs typeface="Arial Narrow"/>
                <a:sym typeface="Arial"/>
              </a:rPr>
              <a:t>Cargo</a:t>
            </a:r>
            <a:endParaRPr lang="es-ES" i="0" u="none" dirty="0">
              <a:solidFill>
                <a:schemeClr val="tx1"/>
              </a:solidFill>
              <a:latin typeface="Arial Narrow"/>
              <a:ea typeface="Arial"/>
              <a:cs typeface="Arial Narrow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es-ES" dirty="0" smtClean="0">
              <a:solidFill>
                <a:srgbClr val="1F497D"/>
              </a:solidFill>
              <a:latin typeface="Arial Narrow"/>
              <a:cs typeface="Arial Narrow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s-ES" dirty="0" smtClean="0">
                <a:solidFill>
                  <a:srgbClr val="1F497D"/>
                </a:solidFill>
                <a:latin typeface="Arial Narrow"/>
                <a:cs typeface="Arial Narrow"/>
                <a:sym typeface="Arial"/>
              </a:rPr>
              <a:t>email</a:t>
            </a:r>
            <a:endParaRPr lang="es-ES" i="0" u="none" dirty="0">
              <a:solidFill>
                <a:srgbClr val="1F497D"/>
              </a:solidFill>
              <a:latin typeface="Arial Narrow"/>
              <a:ea typeface="Arial"/>
              <a:cs typeface="Arial Narrow"/>
              <a:sym typeface="Arial"/>
            </a:endParaRPr>
          </a:p>
        </p:txBody>
      </p:sp>
      <p:pic>
        <p:nvPicPr>
          <p:cNvPr id="8" name="Shape 301" descr="Z:\LOGOS Y PAPELERIA\UNISDR\LOGO-UNISDR(OFICINA-ONU-RRD)\20120601_Final_English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683507" y="1857364"/>
            <a:ext cx="2174245" cy="73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MinistryPublicSafety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949139"/>
            <a:ext cx="2714644" cy="653982"/>
          </a:xfrm>
          <a:prstGeom prst="rect">
            <a:avLst/>
          </a:prstGeom>
        </p:spPr>
      </p:pic>
      <p:pic>
        <p:nvPicPr>
          <p:cNvPr id="10" name="9 Imagen" descr="ONEA-GE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2055184"/>
            <a:ext cx="2143140" cy="449888"/>
          </a:xfrm>
          <a:prstGeom prst="rect">
            <a:avLst/>
          </a:prstGeom>
        </p:spPr>
      </p:pic>
      <p:pic>
        <p:nvPicPr>
          <p:cNvPr id="11" name="10 Imagen" descr="IncheonMetropolitanCit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8" y="2928934"/>
            <a:ext cx="2143140" cy="6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98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87340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Conteúdos</a:t>
            </a:r>
            <a:endParaRPr lang="es-ES" sz="40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sz="2800" dirty="0" err="1" smtClean="0">
                <a:latin typeface="Arial Narrow"/>
                <a:cs typeface="Arial Narrow"/>
              </a:rPr>
              <a:t>Cidades</a:t>
            </a:r>
            <a:r>
              <a:rPr lang="es-ES" sz="2800" dirty="0" smtClean="0">
                <a:latin typeface="Arial Narrow"/>
                <a:cs typeface="Arial Narrow"/>
              </a:rPr>
              <a:t> </a:t>
            </a:r>
            <a:r>
              <a:rPr lang="es-ES" sz="2800" dirty="0" smtClean="0">
                <a:latin typeface="Arial Narrow"/>
                <a:cs typeface="Arial Narrow"/>
              </a:rPr>
              <a:t>resilientes </a:t>
            </a:r>
          </a:p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sz="2800" dirty="0" err="1" smtClean="0">
                <a:latin typeface="Arial Narrow"/>
                <a:cs typeface="Arial Narrow"/>
              </a:rPr>
              <a:t>Preparação</a:t>
            </a:r>
            <a:r>
              <a:rPr lang="es-ES" sz="2800" dirty="0" smtClean="0">
                <a:latin typeface="Arial Narrow"/>
                <a:cs typeface="Arial Narrow"/>
              </a:rPr>
              <a:t> do plano </a:t>
            </a:r>
            <a:r>
              <a:rPr lang="es-ES" sz="2800" dirty="0" smtClean="0">
                <a:latin typeface="Arial Narrow"/>
                <a:cs typeface="Arial Narrow"/>
              </a:rPr>
              <a:t>de </a:t>
            </a:r>
            <a:r>
              <a:rPr lang="es-ES" sz="2800" dirty="0" err="1" smtClean="0">
                <a:latin typeface="Arial Narrow"/>
                <a:cs typeface="Arial Narrow"/>
              </a:rPr>
              <a:t>ação</a:t>
            </a:r>
            <a:r>
              <a:rPr lang="es-ES" sz="2800" dirty="0" smtClean="0">
                <a:latin typeface="Arial Narrow"/>
                <a:cs typeface="Arial Narrow"/>
              </a:rPr>
              <a:t> </a:t>
            </a:r>
            <a:r>
              <a:rPr lang="es-ES" sz="2800" dirty="0" smtClean="0">
                <a:latin typeface="Arial Narrow"/>
                <a:cs typeface="Arial Narrow"/>
              </a:rPr>
              <a:t>local para </a:t>
            </a:r>
            <a:r>
              <a:rPr lang="es-ES" sz="2800" dirty="0" smtClean="0">
                <a:latin typeface="Arial Narrow"/>
                <a:cs typeface="Arial Narrow"/>
              </a:rPr>
              <a:t>a </a:t>
            </a:r>
            <a:r>
              <a:rPr lang="es-ES" sz="2800" dirty="0" err="1" smtClean="0">
                <a:latin typeface="Arial Narrow"/>
                <a:cs typeface="Arial Narrow"/>
              </a:rPr>
              <a:t>resiliência</a:t>
            </a:r>
            <a:endParaRPr lang="es-ES" sz="2800" dirty="0" smtClean="0">
              <a:latin typeface="Arial Narrow"/>
              <a:cs typeface="Arial Narrow"/>
            </a:endParaRPr>
          </a:p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sz="2800" dirty="0" err="1" smtClean="0">
                <a:latin typeface="Arial Narrow"/>
                <a:cs typeface="Arial Narrow"/>
              </a:rPr>
              <a:t>Implementação</a:t>
            </a:r>
            <a:r>
              <a:rPr lang="es-ES" sz="2800" dirty="0" smtClean="0">
                <a:latin typeface="Arial Narrow"/>
                <a:cs typeface="Arial Narrow"/>
              </a:rPr>
              <a:t> do plano </a:t>
            </a:r>
            <a:r>
              <a:rPr lang="es-ES" sz="2800" dirty="0">
                <a:latin typeface="Arial Narrow"/>
                <a:cs typeface="Arial Narrow"/>
              </a:rPr>
              <a:t>de </a:t>
            </a:r>
            <a:r>
              <a:rPr lang="es-ES" sz="2800" dirty="0" err="1" smtClean="0">
                <a:latin typeface="Arial Narrow"/>
                <a:cs typeface="Arial Narrow"/>
              </a:rPr>
              <a:t>ação</a:t>
            </a:r>
            <a:r>
              <a:rPr lang="es-ES" sz="2800" dirty="0" smtClean="0">
                <a:latin typeface="Arial Narrow"/>
                <a:cs typeface="Arial Narrow"/>
              </a:rPr>
              <a:t> local </a:t>
            </a:r>
            <a:r>
              <a:rPr lang="es-ES" sz="2800" dirty="0">
                <a:latin typeface="Arial Narrow"/>
                <a:cs typeface="Arial Narrow"/>
              </a:rPr>
              <a:t>para </a:t>
            </a:r>
            <a:r>
              <a:rPr lang="es-ES" sz="2800" dirty="0" smtClean="0">
                <a:latin typeface="Arial Narrow"/>
                <a:cs typeface="Arial Narrow"/>
              </a:rPr>
              <a:t>a </a:t>
            </a:r>
            <a:r>
              <a:rPr lang="es-ES" sz="2800" dirty="0" err="1" smtClean="0">
                <a:latin typeface="Arial Narrow"/>
                <a:cs typeface="Arial Narrow"/>
              </a:rPr>
              <a:t>resiliência</a:t>
            </a:r>
            <a:endParaRPr lang="es-ES" sz="2800" dirty="0" smtClean="0">
              <a:latin typeface="Arial Narrow"/>
              <a:cs typeface="Arial Narrow"/>
            </a:endParaRPr>
          </a:p>
          <a:p>
            <a:pPr>
              <a:buClr>
                <a:schemeClr val="tx2"/>
              </a:buClr>
              <a:buFont typeface="Courier New"/>
              <a:buChar char="o"/>
            </a:pPr>
            <a:r>
              <a:rPr lang="es-ES" sz="2800" dirty="0" err="1" smtClean="0">
                <a:latin typeface="Arial Narrow"/>
                <a:cs typeface="Arial Narrow"/>
              </a:rPr>
              <a:t>Aplicação</a:t>
            </a:r>
            <a:r>
              <a:rPr lang="es-ES" sz="2800" dirty="0" smtClean="0">
                <a:latin typeface="Arial Narrow"/>
                <a:cs typeface="Arial Narrow"/>
              </a:rPr>
              <a:t> </a:t>
            </a:r>
            <a:r>
              <a:rPr lang="es-ES" sz="2800" dirty="0" err="1" smtClean="0">
                <a:latin typeface="Arial Narrow"/>
                <a:cs typeface="Arial Narrow"/>
              </a:rPr>
              <a:t>prática</a:t>
            </a:r>
            <a:endParaRPr lang="es-ES" sz="2800" dirty="0" smtClean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589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0"/>
            <a:ext cx="5777913" cy="6858000"/>
          </a:xfrm>
          <a:prstGeom prst="rect">
            <a:avLst/>
          </a:prstGeom>
        </p:spPr>
      </p:pic>
      <p:pic>
        <p:nvPicPr>
          <p:cNvPr id="6" name="Shape 5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00000">
            <a:off x="-30406" y="3685191"/>
            <a:ext cx="3429024" cy="5912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412"/>
          <p:cNvSpPr txBox="1">
            <a:spLocks/>
          </p:cNvSpPr>
          <p:nvPr/>
        </p:nvSpPr>
        <p:spPr>
          <a:xfrm>
            <a:off x="126217" y="2143116"/>
            <a:ext cx="1713338" cy="328614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Cidad</a:t>
            </a:r>
            <a:r>
              <a:rPr lang="en-GB" sz="2400" b="1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e</a:t>
            </a:r>
            <a:endParaRPr lang="en-GB" sz="24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Resiliente</a:t>
            </a:r>
            <a:r>
              <a:rPr lang="en-GB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frente</a:t>
            </a:r>
            <a:r>
              <a:rPr lang="en-GB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a </a:t>
            </a:r>
            <a:r>
              <a:rPr lang="en-GB" sz="2400" b="1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Desastres</a:t>
            </a:r>
            <a:r>
              <a:rPr lang="en-GB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lang="en-GB" sz="2400" b="1" dirty="0" smtClean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7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048674"/>
              </p:ext>
            </p:extLst>
          </p:nvPr>
        </p:nvGraphicFramePr>
        <p:xfrm>
          <a:off x="2116600" y="1352199"/>
          <a:ext cx="6937740" cy="477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18162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879" y="0"/>
            <a:ext cx="5777913" cy="6858000"/>
          </a:xfrm>
          <a:prstGeom prst="rect">
            <a:avLst/>
          </a:prstGeom>
        </p:spPr>
      </p:pic>
      <p:pic>
        <p:nvPicPr>
          <p:cNvPr id="6" name="Shape 5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200000">
            <a:off x="-30406" y="3685191"/>
            <a:ext cx="3429024" cy="5912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412"/>
          <p:cNvSpPr txBox="1">
            <a:spLocks/>
          </p:cNvSpPr>
          <p:nvPr/>
        </p:nvSpPr>
        <p:spPr>
          <a:xfrm>
            <a:off x="126217" y="2143116"/>
            <a:ext cx="1713338" cy="328614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anchor="ctr" anchorCtr="0">
            <a:no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Cidad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e</a:t>
            </a:r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Resiliente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frente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a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Desastres</a:t>
            </a:r>
            <a:r>
              <a:rPr lang="en-GB" sz="24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0423" y="1285870"/>
            <a:ext cx="6263411" cy="4857761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363956"/>
            <a:ext cx="8229600" cy="700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b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Minha</a:t>
            </a:r>
            <a:r>
              <a:rPr lang="es-ES" sz="4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opção </a:t>
            </a:r>
            <a:r>
              <a:rPr lang="es-ES_tradnl" sz="4000" b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baseada</a:t>
            </a:r>
            <a:r>
              <a:rPr lang="es-ES_tradnl" sz="4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 no </a:t>
            </a:r>
            <a:r>
              <a:rPr lang="es-ES_tradnl" sz="4000" b="1" dirty="0" smtClean="0">
                <a:solidFill>
                  <a:srgbClr val="FF0000"/>
                </a:solidFill>
                <a:latin typeface="Arial Narrow"/>
                <a:cs typeface="Arial Narrow"/>
              </a:rPr>
              <a:t>manual para líderes </a:t>
            </a:r>
            <a:r>
              <a:rPr lang="es-ES_tradnl" sz="4000" b="1" dirty="0" err="1" smtClean="0">
                <a:solidFill>
                  <a:srgbClr val="FF0000"/>
                </a:solidFill>
                <a:latin typeface="Arial Narrow"/>
                <a:cs typeface="Arial Narrow"/>
              </a:rPr>
              <a:t>locais</a:t>
            </a:r>
            <a:endParaRPr lang="es-ES" sz="4000" b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8450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5777913" cy="6858000"/>
          </a:xfrm>
          <a:prstGeom prst="rect">
            <a:avLst/>
          </a:prstGeom>
        </p:spPr>
      </p:pic>
      <p:pic>
        <p:nvPicPr>
          <p:cNvPr id="14" name="13 Imagen" descr="IncheonMetropolitanC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7214" y="6250790"/>
            <a:ext cx="1689628" cy="531522"/>
          </a:xfrm>
          <a:prstGeom prst="rect">
            <a:avLst/>
          </a:prstGeom>
        </p:spPr>
      </p:pic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1552822" y="798281"/>
            <a:ext cx="5230811" cy="2627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0" indent="-347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s-ES" sz="3000" b="0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	</a:t>
            </a:r>
            <a:endParaRPr lang="es-ES" sz="4000" b="1" i="0" u="none" strike="noStrike" cap="none" dirty="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" name="Shape 301" descr="Z:\LOGOS Y PAPELERIA\UNISDR\LOGO-UNISDR(OFICINA-ONU-RRD)\20120601_Final_English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357158" y="6215813"/>
            <a:ext cx="1681099" cy="57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MinistryPublicSafetySecurit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6270994"/>
            <a:ext cx="2140195" cy="515592"/>
          </a:xfrm>
          <a:prstGeom prst="rect">
            <a:avLst/>
          </a:prstGeom>
        </p:spPr>
      </p:pic>
      <p:pic>
        <p:nvPicPr>
          <p:cNvPr id="13" name="12 Imagen" descr="ONEA-GETI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7177" y="6328789"/>
            <a:ext cx="1840509" cy="386359"/>
          </a:xfrm>
          <a:prstGeom prst="rect">
            <a:avLst/>
          </a:prstGeom>
        </p:spPr>
      </p:pic>
      <p:pic>
        <p:nvPicPr>
          <p:cNvPr id="17" name="16 Imagen" descr="SendaiLineaCirculo.png"/>
          <p:cNvPicPr>
            <a:picLocks noChangeAspect="1"/>
          </p:cNvPicPr>
          <p:nvPr/>
        </p:nvPicPr>
        <p:blipFill>
          <a:blip r:embed="rId8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pic>
        <p:nvPicPr>
          <p:cNvPr id="3" name="Imagen 2" descr="nota-ciencia-tech-25-nov-2015.jpg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74" y="2002242"/>
            <a:ext cx="4606759" cy="24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67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1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914" y="-76200"/>
            <a:ext cx="5777913" cy="6858000"/>
          </a:xfrm>
          <a:prstGeom prst="rect">
            <a:avLst/>
          </a:prstGeom>
        </p:spPr>
      </p:pic>
      <p:pic>
        <p:nvPicPr>
          <p:cNvPr id="14" name="13 Imagen" descr="IncheonMetropolitanC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7214" y="6250790"/>
            <a:ext cx="1689628" cy="531522"/>
          </a:xfrm>
          <a:prstGeom prst="rect">
            <a:avLst/>
          </a:prstGeom>
        </p:spPr>
      </p:pic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3187967" y="1902727"/>
            <a:ext cx="5230811" cy="2627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indent="-347980">
              <a:buClr>
                <a:srgbClr val="FFFFFF"/>
              </a:buClr>
              <a:buSzPct val="25000"/>
            </a:pPr>
            <a:r>
              <a:rPr lang="es-ES" sz="3000" b="0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s-ES" sz="2200" b="0" dirty="0" smtClean="0">
                <a:solidFill>
                  <a:schemeClr val="tx1"/>
                </a:solidFill>
                <a:latin typeface="Arial Narrow"/>
              </a:rPr>
              <a:t>O q</a:t>
            </a:r>
            <a:r>
              <a:rPr lang="es-ES" sz="2200" b="0" dirty="0" smtClean="0">
                <a:solidFill>
                  <a:schemeClr val="tx1"/>
                </a:solidFill>
                <a:latin typeface="Arial Narrow"/>
                <a:ea typeface="Arial Black"/>
                <a:cs typeface="Arial Narrow"/>
              </a:rPr>
              <a:t>ue precisamos </a:t>
            </a:r>
            <a:r>
              <a:rPr lang="es-ES" sz="2200" b="0" dirty="0" err="1" smtClean="0">
                <a:solidFill>
                  <a:schemeClr val="tx1"/>
                </a:solidFill>
                <a:latin typeface="Arial Narrow"/>
                <a:ea typeface="Arial Black"/>
                <a:cs typeface="Arial Narrow"/>
              </a:rPr>
              <a:t>fazer</a:t>
            </a:r>
            <a:r>
              <a:rPr lang="es-ES" sz="2200" b="0" dirty="0" smtClean="0">
                <a:solidFill>
                  <a:schemeClr val="tx1"/>
                </a:solidFill>
                <a:latin typeface="Arial Narrow"/>
                <a:ea typeface="Arial Black"/>
                <a:cs typeface="Arial Narrow"/>
              </a:rPr>
              <a:t>?</a:t>
            </a:r>
            <a:endParaRPr lang="es-ES" sz="2800" b="0" dirty="0">
              <a:solidFill>
                <a:schemeClr val="tx1"/>
              </a:solidFill>
              <a:latin typeface="Arial Narrow"/>
              <a:ea typeface="Arial Black"/>
              <a:cs typeface="Arial Narrow"/>
              <a:sym typeface="Arial Black"/>
            </a:endParaRPr>
          </a:p>
        </p:txBody>
      </p:sp>
      <p:sp>
        <p:nvSpPr>
          <p:cNvPr id="404" name="Shape 404"/>
          <p:cNvSpPr txBox="1"/>
          <p:nvPr/>
        </p:nvSpPr>
        <p:spPr>
          <a:xfrm>
            <a:off x="357158" y="971552"/>
            <a:ext cx="4993133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 Black"/>
              <a:buNone/>
            </a:pPr>
            <a:r>
              <a:rPr lang="es-ES" sz="24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Preparação</a:t>
            </a:r>
            <a:r>
              <a:rPr lang="es-ES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plano </a:t>
            </a:r>
            <a:r>
              <a:rPr lang="es-ES" sz="24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de </a:t>
            </a:r>
            <a:r>
              <a:rPr lang="es-ES" sz="2400" b="1" dirty="0" err="1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ação</a:t>
            </a:r>
            <a:endParaRPr lang="es-ES" sz="2400" b="1" i="0" u="none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8" name="7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182323"/>
            <a:ext cx="214314" cy="219267"/>
          </a:xfrm>
          <a:prstGeom prst="rect">
            <a:avLst/>
          </a:prstGeom>
        </p:spPr>
      </p:pic>
      <p:pic>
        <p:nvPicPr>
          <p:cNvPr id="9" name="8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757891"/>
            <a:ext cx="214314" cy="219267"/>
          </a:xfrm>
          <a:prstGeom prst="rect">
            <a:avLst/>
          </a:prstGeom>
        </p:spPr>
      </p:pic>
      <p:pic>
        <p:nvPicPr>
          <p:cNvPr id="10" name="9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3338449"/>
            <a:ext cx="214314" cy="219267"/>
          </a:xfrm>
          <a:prstGeom prst="rect">
            <a:avLst/>
          </a:prstGeom>
        </p:spPr>
      </p:pic>
      <p:pic>
        <p:nvPicPr>
          <p:cNvPr id="11" name="Shape 301" descr="Z:\LOGOS Y PAPELERIA\UNISDR\LOGO-UNISDR(OFICINA-ONU-RRD)\20120601_Final_English.jp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357158" y="6215813"/>
            <a:ext cx="1681099" cy="57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MinistryPublicSafetySecurit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6270994"/>
            <a:ext cx="2140195" cy="515592"/>
          </a:xfrm>
          <a:prstGeom prst="rect">
            <a:avLst/>
          </a:prstGeom>
        </p:spPr>
      </p:pic>
      <p:pic>
        <p:nvPicPr>
          <p:cNvPr id="13" name="12 Imagen" descr="ONEA-GET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7177" y="6328789"/>
            <a:ext cx="1840509" cy="386359"/>
          </a:xfrm>
          <a:prstGeom prst="rect">
            <a:avLst/>
          </a:prstGeom>
        </p:spPr>
      </p:pic>
      <p:pic>
        <p:nvPicPr>
          <p:cNvPr id="17" name="16 Imagen" descr="SendaiLineaCirculo.png"/>
          <p:cNvPicPr>
            <a:picLocks noChangeAspect="1"/>
          </p:cNvPicPr>
          <p:nvPr/>
        </p:nvPicPr>
        <p:blipFill>
          <a:blip r:embed="rId9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pic>
        <p:nvPicPr>
          <p:cNvPr id="15" name="9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134611"/>
            <a:ext cx="214314" cy="219267"/>
          </a:xfrm>
          <a:prstGeom prst="rect">
            <a:avLst/>
          </a:prstGeom>
        </p:spPr>
      </p:pic>
      <p:pic>
        <p:nvPicPr>
          <p:cNvPr id="16" name="9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930" y="5644168"/>
            <a:ext cx="214314" cy="219267"/>
          </a:xfrm>
          <a:prstGeom prst="rect">
            <a:avLst/>
          </a:prstGeom>
        </p:spPr>
      </p:pic>
      <p:pic>
        <p:nvPicPr>
          <p:cNvPr id="18" name="9 Imagen" descr="SendaiCircul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928611"/>
            <a:ext cx="214314" cy="21926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670254" y="2446942"/>
            <a:ext cx="51962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smtClean="0">
                <a:solidFill>
                  <a:srgbClr val="000000"/>
                </a:solidFill>
                <a:latin typeface="Arial Narrow"/>
                <a:ea typeface="Arial Black"/>
                <a:cs typeface="Arial Narrow"/>
                <a:sym typeface="Arial"/>
              </a:rPr>
              <a:t>Como vamos </a:t>
            </a:r>
            <a:r>
              <a:rPr lang="es-ES" sz="2200" dirty="0" err="1">
                <a:latin typeface="Arial Narrow"/>
                <a:ea typeface="Arial Black"/>
                <a:cs typeface="Arial Narrow"/>
              </a:rPr>
              <a:t>fazer</a:t>
            </a:r>
            <a:r>
              <a:rPr lang="es-ES" sz="2200" dirty="0" smtClean="0">
                <a:latin typeface="Arial Narrow"/>
                <a:ea typeface="Arial Black"/>
                <a:cs typeface="Arial Narrow"/>
                <a:sym typeface="Arial"/>
              </a:rPr>
              <a:t>? </a:t>
            </a:r>
            <a:r>
              <a:rPr lang="es-ES" sz="2200" dirty="0" smtClean="0">
                <a:latin typeface="Arial Narrow"/>
                <a:ea typeface="Arial Black"/>
                <a:cs typeface="Arial Narrow"/>
              </a:rPr>
              <a:t>¿</a:t>
            </a:r>
            <a:r>
              <a:rPr lang="es-ES" sz="2200" dirty="0" err="1" smtClean="0">
                <a:latin typeface="Arial Narrow"/>
                <a:ea typeface="Arial Black"/>
                <a:cs typeface="Arial Narrow"/>
                <a:sym typeface="Arial"/>
              </a:rPr>
              <a:t>Quem</a:t>
            </a:r>
            <a:r>
              <a:rPr lang="es-ES" sz="2200" dirty="0" smtClean="0">
                <a:latin typeface="Arial Narrow"/>
                <a:ea typeface="Arial Black"/>
                <a:cs typeface="Arial Narrow"/>
                <a:sym typeface="Arial"/>
              </a:rPr>
              <a:t> </a:t>
            </a:r>
            <a:r>
              <a:rPr lang="es-ES" sz="2200" dirty="0" err="1" smtClean="0">
                <a:latin typeface="Arial Narrow"/>
                <a:ea typeface="Arial Black"/>
                <a:cs typeface="Arial Narrow"/>
                <a:sym typeface="Arial"/>
              </a:rPr>
              <a:t>tem</a:t>
            </a:r>
            <a:r>
              <a:rPr lang="es-ES" sz="2200" dirty="0" smtClean="0">
                <a:latin typeface="Arial Narrow"/>
                <a:ea typeface="Arial Black"/>
                <a:cs typeface="Arial Narrow"/>
                <a:sym typeface="Arial"/>
              </a:rPr>
              <a:t> </a:t>
            </a:r>
            <a:r>
              <a:rPr lang="es-ES" sz="2200" dirty="0" smtClean="0">
                <a:latin typeface="Arial Narrow"/>
                <a:ea typeface="Arial Black"/>
                <a:cs typeface="Arial Narrow"/>
                <a:sym typeface="Arial"/>
              </a:rPr>
              <a:t>que participar </a:t>
            </a:r>
            <a:r>
              <a:rPr lang="es-ES" sz="2200" dirty="0" smtClean="0">
                <a:latin typeface="Arial Narrow"/>
                <a:ea typeface="Arial Black"/>
                <a:cs typeface="Arial Narrow"/>
                <a:sym typeface="Arial"/>
              </a:rPr>
              <a:t>do </a:t>
            </a:r>
            <a:r>
              <a:rPr lang="es-ES" sz="2200" dirty="0" err="1" smtClean="0">
                <a:latin typeface="Arial Narrow"/>
                <a:ea typeface="Arial Black"/>
                <a:cs typeface="Arial Narrow"/>
                <a:sym typeface="Arial"/>
              </a:rPr>
              <a:t>processo</a:t>
            </a:r>
            <a:r>
              <a:rPr lang="es-ES" sz="2200" dirty="0" smtClean="0">
                <a:latin typeface="Arial Narrow"/>
                <a:ea typeface="Arial Black"/>
                <a:cs typeface="Arial Narrow"/>
                <a:sym typeface="Arial"/>
              </a:rPr>
              <a:t>?</a:t>
            </a:r>
            <a:endParaRPr lang="es-ES" sz="2200" dirty="0">
              <a:latin typeface="Arial Narrow"/>
              <a:ea typeface="Arial Black"/>
              <a:cs typeface="Arial Narrow"/>
              <a:sym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43306" y="3142217"/>
            <a:ext cx="52753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Quais</a:t>
            </a:r>
            <a:r>
              <a:rPr lang="es-ES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são</a:t>
            </a:r>
            <a:r>
              <a:rPr lang="es-ES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 os indicadores e </a:t>
            </a:r>
            <a:r>
              <a:rPr lang="es-ES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acordos</a:t>
            </a:r>
            <a:r>
              <a:rPr lang="es-ES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 para o </a:t>
            </a:r>
            <a:r>
              <a:rPr lang="es-ES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monitoramento</a:t>
            </a:r>
            <a:r>
              <a:rPr lang="es-ES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es-ES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avaliação</a:t>
            </a:r>
            <a:r>
              <a:rPr lang="es-ES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, </a:t>
            </a:r>
            <a:r>
              <a:rPr lang="es-ES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análise</a:t>
            </a:r>
            <a:r>
              <a:rPr lang="es-ES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 e </a:t>
            </a:r>
            <a:r>
              <a:rPr lang="es-ES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revisão</a:t>
            </a:r>
            <a:r>
              <a:rPr lang="es-ES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? </a:t>
            </a:r>
            <a:endParaRPr lang="es-ES" sz="2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643306" y="3964025"/>
            <a:ext cx="52753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Quem</a:t>
            </a:r>
            <a:r>
              <a:rPr lang="es-ES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 é </a:t>
            </a:r>
            <a:r>
              <a:rPr lang="es-ES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responsaável</a:t>
            </a:r>
            <a:r>
              <a:rPr lang="es-ES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 pela </a:t>
            </a:r>
            <a:r>
              <a:rPr lang="es-ES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implementação</a:t>
            </a:r>
            <a:r>
              <a:rPr lang="es-ES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 de medidas ? </a:t>
            </a:r>
            <a:r>
              <a:rPr lang="es-ES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Quem</a:t>
            </a:r>
            <a:r>
              <a:rPr lang="es-ES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 pode colaborar</a:t>
            </a:r>
            <a:r>
              <a:rPr lang="es-ES" sz="2200" dirty="0">
                <a:solidFill>
                  <a:srgbClr val="000000"/>
                </a:solidFill>
                <a:latin typeface="Arial Narrow"/>
                <a:cs typeface="Arial Narrow"/>
              </a:rPr>
              <a:t>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643305" y="4719803"/>
            <a:ext cx="5359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Quanto</a:t>
            </a:r>
            <a:r>
              <a:rPr lang="es-ES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custará</a:t>
            </a:r>
            <a:r>
              <a:rPr lang="es-ES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? </a:t>
            </a:r>
            <a:r>
              <a:rPr lang="es-ES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Quais</a:t>
            </a:r>
            <a:r>
              <a:rPr lang="es-ES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s-ES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serão</a:t>
            </a:r>
            <a:r>
              <a:rPr lang="es-ES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 as </a:t>
            </a:r>
            <a:r>
              <a:rPr lang="es-ES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fontes</a:t>
            </a:r>
            <a:r>
              <a:rPr lang="es-ES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 de </a:t>
            </a:r>
            <a:r>
              <a:rPr lang="es-ES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financiamento</a:t>
            </a:r>
            <a:r>
              <a:rPr lang="es-ES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?  </a:t>
            </a:r>
            <a:endParaRPr lang="es-ES" sz="2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720251" y="5508800"/>
            <a:ext cx="50962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200" dirty="0" err="1" smtClean="0">
                <a:latin typeface="Arial Narrow"/>
                <a:cs typeface="Arial Narrow"/>
              </a:rPr>
              <a:t>Quando</a:t>
            </a:r>
            <a:r>
              <a:rPr lang="es-ES" sz="2200" dirty="0" smtClean="0">
                <a:latin typeface="Arial Narrow"/>
                <a:cs typeface="Arial Narrow"/>
              </a:rPr>
              <a:t> </a:t>
            </a:r>
            <a:r>
              <a:rPr lang="es-ES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precisamos completar </a:t>
            </a:r>
            <a:r>
              <a:rPr lang="es-ES" sz="2200" dirty="0">
                <a:solidFill>
                  <a:srgbClr val="000000"/>
                </a:solidFill>
                <a:latin typeface="Arial Narrow"/>
                <a:cs typeface="Arial Narrow"/>
              </a:rPr>
              <a:t>a</a:t>
            </a:r>
            <a:r>
              <a:rPr lang="es-ES" sz="2200" dirty="0" smtClean="0">
                <a:solidFill>
                  <a:srgbClr val="000000"/>
                </a:solidFill>
                <a:latin typeface="Arial Narrow"/>
                <a:cs typeface="Arial Narrow"/>
              </a:rPr>
              <a:t>s </a:t>
            </a:r>
            <a:r>
              <a:rPr lang="es-ES" sz="22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atividades</a:t>
            </a:r>
            <a:r>
              <a:rPr lang="es-ES" sz="2200" dirty="0">
                <a:solidFill>
                  <a:srgbClr val="000000"/>
                </a:solidFill>
                <a:latin typeface="Arial Narrow"/>
                <a:cs typeface="Arial Narrow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144591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40308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Preparação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do plano de </a:t>
            </a:r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ação</a:t>
            </a:r>
            <a:endParaRPr lang="es-ES" sz="40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5833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2268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21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914" y="-76200"/>
            <a:ext cx="5777913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961" y="1374705"/>
            <a:ext cx="6542933" cy="5065496"/>
          </a:xfrm>
          <a:prstGeom prst="rect">
            <a:avLst/>
          </a:prstGeom>
        </p:spPr>
      </p:pic>
      <p:sp>
        <p:nvSpPr>
          <p:cNvPr id="25" name="Título 1"/>
          <p:cNvSpPr>
            <a:spLocks noGrp="1"/>
          </p:cNvSpPr>
          <p:nvPr>
            <p:ph type="title"/>
          </p:nvPr>
        </p:nvSpPr>
        <p:spPr>
          <a:xfrm>
            <a:off x="0" y="239373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Integração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dos 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/>
            </a:r>
            <a:b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</a:b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“</a:t>
            </a:r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dez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aspectos </a:t>
            </a:r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essenciais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”</a:t>
            </a:r>
            <a:endParaRPr lang="es-ES" sz="40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pic>
        <p:nvPicPr>
          <p:cNvPr id="4" name="16 Imagen" descr="SendaiLineaCirculo.png"/>
          <p:cNvPicPr>
            <a:picLocks noChangeAspect="1"/>
          </p:cNvPicPr>
          <p:nvPr/>
        </p:nvPicPr>
        <p:blipFill>
          <a:blip r:embed="rId5" cstate="print"/>
          <a:srcRect l="84392" t="5188"/>
          <a:stretch>
            <a:fillRect/>
          </a:stretch>
        </p:blipFill>
        <p:spPr>
          <a:xfrm flipH="1">
            <a:off x="7715272" y="0"/>
            <a:ext cx="1428728" cy="1305994"/>
          </a:xfrm>
          <a:prstGeom prst="rect">
            <a:avLst/>
          </a:prstGeom>
        </p:spPr>
      </p:pic>
      <p:sp>
        <p:nvSpPr>
          <p:cNvPr id="3" name="Cheurón 2"/>
          <p:cNvSpPr/>
          <p:nvPr/>
        </p:nvSpPr>
        <p:spPr>
          <a:xfrm rot="1160930">
            <a:off x="4839145" y="1520041"/>
            <a:ext cx="475013" cy="676894"/>
          </a:xfrm>
          <a:prstGeom prst="chevron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8" name="Cheurón 7"/>
          <p:cNvSpPr/>
          <p:nvPr/>
        </p:nvSpPr>
        <p:spPr>
          <a:xfrm rot="4650321">
            <a:off x="6018810" y="3014353"/>
            <a:ext cx="475013" cy="676894"/>
          </a:xfrm>
          <a:prstGeom prst="chevro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9" name="Cheurón 8"/>
          <p:cNvSpPr/>
          <p:nvPr/>
        </p:nvSpPr>
        <p:spPr>
          <a:xfrm rot="9552051">
            <a:off x="5181354" y="4746172"/>
            <a:ext cx="475013" cy="676894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" name="Cheurón 9"/>
          <p:cNvSpPr/>
          <p:nvPr/>
        </p:nvSpPr>
        <p:spPr>
          <a:xfrm rot="14048357">
            <a:off x="2993667" y="4247616"/>
            <a:ext cx="475013" cy="676894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1" name="Cheurón 10"/>
          <p:cNvSpPr/>
          <p:nvPr/>
        </p:nvSpPr>
        <p:spPr>
          <a:xfrm rot="17294913">
            <a:off x="2750408" y="2570240"/>
            <a:ext cx="475013" cy="676894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9 Rectángulo"/>
          <p:cNvSpPr>
            <a:spLocks noChangeArrowheads="1"/>
          </p:cNvSpPr>
          <p:nvPr/>
        </p:nvSpPr>
        <p:spPr bwMode="auto">
          <a:xfrm>
            <a:off x="285750" y="1966753"/>
            <a:ext cx="1714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 err="1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Essencial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 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1 </a:t>
            </a:r>
          </a:p>
          <a:p>
            <a:pPr>
              <a:defRPr/>
            </a:pP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Organizar-se 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para 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a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resiliência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frente a </a:t>
            </a:r>
            <a:r>
              <a:rPr lang="es-ES" sz="1600" dirty="0">
                <a:latin typeface="Arial Narrow"/>
                <a:ea typeface="ＭＳ Ｐゴシック" pitchFamily="34" charset="-128"/>
                <a:cs typeface="Arial Narrow"/>
              </a:rPr>
              <a:t>d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esastres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.</a:t>
            </a:r>
            <a:endParaRPr lang="es-ES" sz="1600" dirty="0">
              <a:latin typeface="Arial Narrow"/>
              <a:ea typeface="ＭＳ Ｐゴシック" pitchFamily="34" charset="-128"/>
              <a:cs typeface="Arial Narrow"/>
            </a:endParaRPr>
          </a:p>
        </p:txBody>
      </p:sp>
      <p:sp>
        <p:nvSpPr>
          <p:cNvPr id="33800" name="11 Rectángulo"/>
          <p:cNvSpPr>
            <a:spLocks noChangeArrowheads="1"/>
          </p:cNvSpPr>
          <p:nvPr/>
        </p:nvSpPr>
        <p:spPr bwMode="auto">
          <a:xfrm>
            <a:off x="2000249" y="1928813"/>
            <a:ext cx="179213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 err="1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Essencial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 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2</a:t>
            </a:r>
            <a:endParaRPr lang="es-ES" sz="1600" b="1" dirty="0">
              <a:solidFill>
                <a:srgbClr val="1F497D"/>
              </a:solidFill>
              <a:latin typeface="Arial Narrow"/>
              <a:ea typeface="ＭＳ Ｐゴシック" pitchFamily="34" charset="-128"/>
              <a:cs typeface="Arial Narrow"/>
            </a:endParaRPr>
          </a:p>
          <a:p>
            <a:pPr>
              <a:defRPr/>
            </a:pP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Identificar,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compreender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</a:t>
            </a:r>
            <a:r>
              <a:rPr lang="es-ES" sz="1600" dirty="0">
                <a:latin typeface="Arial Narrow"/>
                <a:ea typeface="ＭＳ Ｐゴシック" pitchFamily="34" charset="-128"/>
                <a:cs typeface="Arial Narrow"/>
              </a:rPr>
              <a:t>e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utilizar 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os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cenários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de 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riscos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atuais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e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futuros.</a:t>
            </a:r>
            <a:endParaRPr lang="es-ES" sz="1600" dirty="0">
              <a:latin typeface="Arial Narrow"/>
              <a:ea typeface="ＭＳ Ｐゴシック" pitchFamily="34" charset="-128"/>
              <a:cs typeface="Arial Narrow"/>
            </a:endParaRPr>
          </a:p>
        </p:txBody>
      </p:sp>
      <p:sp>
        <p:nvSpPr>
          <p:cNvPr id="33802" name="13 Rectángulo"/>
          <p:cNvSpPr>
            <a:spLocks noChangeArrowheads="1"/>
          </p:cNvSpPr>
          <p:nvPr/>
        </p:nvSpPr>
        <p:spPr bwMode="auto">
          <a:xfrm>
            <a:off x="3714750" y="1928813"/>
            <a:ext cx="15001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 err="1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Essencial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 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3</a:t>
            </a:r>
          </a:p>
          <a:p>
            <a:pPr>
              <a:defRPr/>
            </a:pP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Fortalecer 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a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capacidadr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financeira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para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melhorar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a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resiliência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.</a:t>
            </a:r>
            <a:endParaRPr lang="es-ES" sz="1600" dirty="0">
              <a:latin typeface="Arial Narrow"/>
              <a:ea typeface="ＭＳ Ｐゴシック" pitchFamily="34" charset="-128"/>
              <a:cs typeface="Arial Narrow"/>
            </a:endParaRPr>
          </a:p>
        </p:txBody>
      </p:sp>
      <p:sp>
        <p:nvSpPr>
          <p:cNvPr id="33804" name="15 Rectángulo"/>
          <p:cNvSpPr>
            <a:spLocks noChangeArrowheads="1"/>
          </p:cNvSpPr>
          <p:nvPr/>
        </p:nvSpPr>
        <p:spPr bwMode="auto">
          <a:xfrm>
            <a:off x="5117123" y="1928813"/>
            <a:ext cx="152656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Essencial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4</a:t>
            </a:r>
            <a:endParaRPr lang="es-ES" sz="1600" b="1" dirty="0">
              <a:solidFill>
                <a:srgbClr val="1F497D"/>
              </a:solidFill>
              <a:latin typeface="Arial Narrow"/>
              <a:cs typeface="Arial Narrow"/>
            </a:endParaRPr>
          </a:p>
          <a:p>
            <a:r>
              <a:rPr lang="es-ES" sz="1600" dirty="0" smtClean="0">
                <a:latin typeface="Arial Narrow"/>
                <a:cs typeface="Arial Narrow"/>
              </a:rPr>
              <a:t>Promover </a:t>
            </a:r>
            <a:r>
              <a:rPr lang="es-ES" sz="1600" dirty="0" err="1" smtClean="0">
                <a:latin typeface="Arial Narrow"/>
                <a:cs typeface="Arial Narrow"/>
              </a:rPr>
              <a:t>um</a:t>
            </a:r>
            <a:r>
              <a:rPr lang="es-ES" sz="1600" dirty="0" smtClean="0">
                <a:latin typeface="Arial Narrow"/>
                <a:cs typeface="Arial Narrow"/>
              </a:rPr>
              <a:t> </a:t>
            </a:r>
            <a:r>
              <a:rPr lang="es-ES" sz="1600" dirty="0" err="1" smtClean="0">
                <a:latin typeface="Arial Narrow"/>
                <a:cs typeface="Arial Narrow"/>
              </a:rPr>
              <a:t>desenvolvimento</a:t>
            </a:r>
            <a:r>
              <a:rPr lang="es-ES" sz="1600" dirty="0" smtClean="0">
                <a:latin typeface="Arial Narrow"/>
                <a:cs typeface="Arial Narrow"/>
              </a:rPr>
              <a:t> e </a:t>
            </a:r>
            <a:r>
              <a:rPr lang="es-ES" sz="1600" dirty="0" err="1" smtClean="0">
                <a:latin typeface="Arial Narrow"/>
                <a:cs typeface="Arial Narrow"/>
              </a:rPr>
              <a:t>um</a:t>
            </a:r>
            <a:r>
              <a:rPr lang="es-ES" sz="1600" dirty="0" smtClean="0">
                <a:latin typeface="Arial Narrow"/>
                <a:cs typeface="Arial Narrow"/>
              </a:rPr>
              <a:t> </a:t>
            </a:r>
            <a:r>
              <a:rPr lang="es-ES" sz="1600" i="1" dirty="0" err="1" smtClean="0">
                <a:latin typeface="Arial Narrow"/>
                <a:cs typeface="Arial Narrow"/>
              </a:rPr>
              <a:t>desig</a:t>
            </a:r>
            <a:r>
              <a:rPr lang="es-ES" sz="1600" dirty="0" err="1" smtClean="0">
                <a:latin typeface="Arial Narrow"/>
                <a:cs typeface="Arial Narrow"/>
              </a:rPr>
              <a:t>n</a:t>
            </a:r>
            <a:r>
              <a:rPr lang="es-ES" sz="1600" dirty="0" smtClean="0">
                <a:latin typeface="Arial Narrow"/>
                <a:cs typeface="Arial Narrow"/>
              </a:rPr>
              <a:t> urbano </a:t>
            </a:r>
            <a:r>
              <a:rPr lang="es-ES" sz="1600" dirty="0" err="1" smtClean="0">
                <a:latin typeface="Arial Narrow"/>
                <a:cs typeface="Arial Narrow"/>
              </a:rPr>
              <a:t>resiliente</a:t>
            </a:r>
            <a:r>
              <a:rPr lang="es-ES" sz="1600" dirty="0" smtClean="0">
                <a:latin typeface="Arial Narrow"/>
                <a:cs typeface="Arial Narrow"/>
              </a:rPr>
              <a:t>.</a:t>
            </a:r>
            <a:endParaRPr lang="es-ES" sz="1600" dirty="0">
              <a:latin typeface="Arial Narrow"/>
              <a:cs typeface="Arial Narrow"/>
            </a:endParaRPr>
          </a:p>
        </p:txBody>
      </p:sp>
      <p:sp>
        <p:nvSpPr>
          <p:cNvPr id="33806" name="17 Rectángulo"/>
          <p:cNvSpPr>
            <a:spLocks noChangeArrowheads="1"/>
          </p:cNvSpPr>
          <p:nvPr/>
        </p:nvSpPr>
        <p:spPr bwMode="auto">
          <a:xfrm>
            <a:off x="6591886" y="1928813"/>
            <a:ext cx="24389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6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Essencial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5</a:t>
            </a:r>
            <a:endParaRPr lang="es-ES" sz="1600" b="1" dirty="0">
              <a:solidFill>
                <a:srgbClr val="1F497D"/>
              </a:solidFill>
              <a:latin typeface="Arial Narrow"/>
              <a:cs typeface="Arial Narrow"/>
            </a:endParaRPr>
          </a:p>
          <a:p>
            <a:r>
              <a:rPr lang="es-ES" sz="1600" dirty="0" smtClean="0">
                <a:latin typeface="Arial Narrow"/>
                <a:cs typeface="Arial Narrow"/>
              </a:rPr>
              <a:t>Proteger </a:t>
            </a:r>
            <a:r>
              <a:rPr lang="es-ES" sz="1600" dirty="0" smtClean="0">
                <a:latin typeface="Arial Narrow"/>
                <a:cs typeface="Arial Narrow"/>
              </a:rPr>
              <a:t>as </a:t>
            </a:r>
            <a:r>
              <a:rPr lang="es-ES" sz="1600" dirty="0" smtClean="0">
                <a:latin typeface="Arial Narrow"/>
                <a:cs typeface="Arial Narrow"/>
              </a:rPr>
              <a:t>zonas </a:t>
            </a:r>
            <a:r>
              <a:rPr lang="es-ES" sz="1600" dirty="0" err="1" smtClean="0">
                <a:latin typeface="Arial Narrow"/>
                <a:cs typeface="Arial Narrow"/>
              </a:rPr>
              <a:t>naturais</a:t>
            </a:r>
            <a:r>
              <a:rPr lang="es-ES" sz="1600" dirty="0" smtClean="0">
                <a:latin typeface="Arial Narrow"/>
                <a:cs typeface="Arial Narrow"/>
              </a:rPr>
              <a:t> </a:t>
            </a:r>
            <a:r>
              <a:rPr lang="es-ES" sz="1600" dirty="0" smtClean="0">
                <a:latin typeface="Arial Narrow"/>
                <a:cs typeface="Arial Narrow"/>
              </a:rPr>
              <a:t>de </a:t>
            </a:r>
            <a:r>
              <a:rPr lang="es-ES" sz="1600" dirty="0" err="1" smtClean="0">
                <a:latin typeface="Arial Narrow"/>
                <a:cs typeface="Arial Narrow"/>
              </a:rPr>
              <a:t>amortecimento</a:t>
            </a:r>
            <a:r>
              <a:rPr lang="es-ES" sz="1600" dirty="0" smtClean="0">
                <a:latin typeface="Arial Narrow"/>
                <a:cs typeface="Arial Narrow"/>
              </a:rPr>
              <a:t> </a:t>
            </a:r>
            <a:r>
              <a:rPr lang="es-ES" sz="1600" dirty="0" smtClean="0">
                <a:latin typeface="Arial Narrow"/>
                <a:cs typeface="Arial Narrow"/>
              </a:rPr>
              <a:t>para </a:t>
            </a:r>
            <a:r>
              <a:rPr lang="es-ES" sz="1600" dirty="0" err="1" smtClean="0">
                <a:latin typeface="Arial Narrow"/>
                <a:cs typeface="Arial Narrow"/>
              </a:rPr>
              <a:t>melhorar</a:t>
            </a:r>
            <a:r>
              <a:rPr lang="es-ES" sz="1600" dirty="0" smtClean="0">
                <a:latin typeface="Arial Narrow"/>
                <a:cs typeface="Arial Narrow"/>
              </a:rPr>
              <a:t> a </a:t>
            </a:r>
            <a:r>
              <a:rPr lang="es-ES" sz="1600" dirty="0" err="1" smtClean="0">
                <a:latin typeface="Arial Narrow"/>
                <a:cs typeface="Arial Narrow"/>
              </a:rPr>
              <a:t>função</a:t>
            </a:r>
            <a:r>
              <a:rPr lang="es-ES" sz="1600" dirty="0" smtClean="0">
                <a:latin typeface="Arial Narrow"/>
                <a:cs typeface="Arial Narrow"/>
              </a:rPr>
              <a:t> de </a:t>
            </a:r>
            <a:r>
              <a:rPr lang="es-ES" sz="1600" dirty="0" err="1" smtClean="0">
                <a:latin typeface="Arial Narrow"/>
                <a:cs typeface="Arial Narrow"/>
              </a:rPr>
              <a:t>proteção</a:t>
            </a:r>
            <a:r>
              <a:rPr lang="es-ES" sz="1600" dirty="0" smtClean="0">
                <a:latin typeface="Arial Narrow"/>
                <a:cs typeface="Arial Narrow"/>
              </a:rPr>
              <a:t> </a:t>
            </a:r>
            <a:r>
              <a:rPr lang="es-ES" sz="1600" dirty="0" smtClean="0">
                <a:latin typeface="Arial Narrow"/>
                <a:cs typeface="Arial Narrow"/>
              </a:rPr>
              <a:t>proporcionada </a:t>
            </a:r>
            <a:r>
              <a:rPr lang="es-ES" sz="1600" dirty="0" smtClean="0">
                <a:latin typeface="Arial Narrow"/>
                <a:cs typeface="Arial Narrow"/>
              </a:rPr>
              <a:t>pelos </a:t>
            </a:r>
            <a:r>
              <a:rPr lang="es-ES" sz="1600" dirty="0" err="1" smtClean="0">
                <a:latin typeface="Arial Narrow"/>
                <a:cs typeface="Arial Narrow"/>
              </a:rPr>
              <a:t>ecossistemas</a:t>
            </a:r>
            <a:r>
              <a:rPr lang="es-ES" sz="1600" dirty="0" smtClean="0">
                <a:latin typeface="Arial Narrow"/>
                <a:cs typeface="Arial Narrow"/>
              </a:rPr>
              <a:t> </a:t>
            </a:r>
            <a:r>
              <a:rPr lang="es-ES" sz="1600" dirty="0" err="1" smtClean="0">
                <a:latin typeface="Arial Narrow"/>
                <a:cs typeface="Arial Narrow"/>
              </a:rPr>
              <a:t>naturais</a:t>
            </a:r>
            <a:r>
              <a:rPr lang="es-ES" sz="1600" dirty="0" smtClean="0">
                <a:latin typeface="Arial Narrow"/>
                <a:cs typeface="Arial Narrow"/>
              </a:rPr>
              <a:t>.</a:t>
            </a:r>
            <a:endParaRPr lang="es-ES" sz="1600" dirty="0">
              <a:latin typeface="Arial Narrow"/>
              <a:cs typeface="Arial Narrow"/>
            </a:endParaRPr>
          </a:p>
        </p:txBody>
      </p:sp>
      <p:sp>
        <p:nvSpPr>
          <p:cNvPr id="33808" name="19 Rectángulo"/>
          <p:cNvSpPr>
            <a:spLocks noChangeArrowheads="1"/>
          </p:cNvSpPr>
          <p:nvPr/>
        </p:nvSpPr>
        <p:spPr bwMode="auto">
          <a:xfrm>
            <a:off x="357188" y="4643438"/>
            <a:ext cx="1428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 err="1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Essencial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 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6 </a:t>
            </a:r>
            <a:r>
              <a:rPr lang="es-ES" sz="1600" dirty="0">
                <a:latin typeface="Arial Narrow"/>
                <a:ea typeface="ＭＳ Ｐゴシック" pitchFamily="34" charset="-128"/>
                <a:cs typeface="Arial Narrow"/>
              </a:rPr>
              <a:t>Fortalecer 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a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capacidade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</a:t>
            </a:r>
            <a:r>
              <a:rPr lang="es-ES" sz="1600" dirty="0">
                <a:latin typeface="Arial Narrow"/>
                <a:ea typeface="ＭＳ Ｐゴシック" pitchFamily="34" charset="-128"/>
                <a:cs typeface="Arial Narrow"/>
              </a:rPr>
              <a:t>institucional para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melhorar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a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resiliência</a:t>
            </a:r>
            <a:r>
              <a:rPr lang="es-ES" sz="1600" dirty="0">
                <a:latin typeface="Arial Narrow"/>
                <a:ea typeface="ＭＳ Ｐゴシック" pitchFamily="34" charset="-128"/>
                <a:cs typeface="Arial Narrow"/>
              </a:rPr>
              <a:t>.</a:t>
            </a:r>
          </a:p>
        </p:txBody>
      </p:sp>
      <p:sp>
        <p:nvSpPr>
          <p:cNvPr id="33810" name="21 Rectángulo"/>
          <p:cNvSpPr>
            <a:spLocks noChangeArrowheads="1"/>
          </p:cNvSpPr>
          <p:nvPr/>
        </p:nvSpPr>
        <p:spPr bwMode="auto">
          <a:xfrm>
            <a:off x="1987839" y="4643438"/>
            <a:ext cx="15716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1600" b="1" dirty="0" err="1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Essencial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 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7</a:t>
            </a:r>
          </a:p>
          <a:p>
            <a:pPr>
              <a:defRPr/>
            </a:pP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Compreender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e 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fortalecer </a:t>
            </a:r>
            <a:r>
              <a:rPr lang="es-ES" sz="1600" dirty="0">
                <a:latin typeface="Arial Narrow"/>
                <a:ea typeface="ＭＳ Ｐゴシック" pitchFamily="34" charset="-128"/>
                <a:cs typeface="Arial Narrow"/>
              </a:rPr>
              <a:t>a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capacidade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social 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para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melhorar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a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resiliência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.</a:t>
            </a:r>
            <a:endParaRPr lang="es-ES" dirty="0">
              <a:latin typeface="Arial Narrow"/>
              <a:ea typeface="ＭＳ Ｐゴシック" pitchFamily="34" charset="-128"/>
              <a:cs typeface="Arial Narrow"/>
            </a:endParaRPr>
          </a:p>
        </p:txBody>
      </p:sp>
      <p:sp>
        <p:nvSpPr>
          <p:cNvPr id="33812" name="23 Rectángulo"/>
          <p:cNvSpPr>
            <a:spLocks noChangeArrowheads="1"/>
          </p:cNvSpPr>
          <p:nvPr/>
        </p:nvSpPr>
        <p:spPr bwMode="auto">
          <a:xfrm>
            <a:off x="3654173" y="4647795"/>
            <a:ext cx="1714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 err="1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Essencial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 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8</a:t>
            </a:r>
            <a:endParaRPr lang="es-ES" sz="1600" b="1" dirty="0">
              <a:solidFill>
                <a:srgbClr val="1F497D"/>
              </a:solidFill>
              <a:latin typeface="Arial Narrow"/>
              <a:ea typeface="ＭＳ Ｐゴシック" pitchFamily="34" charset="-128"/>
              <a:cs typeface="Arial Narrow"/>
            </a:endParaRPr>
          </a:p>
          <a:p>
            <a:pPr>
              <a:defRPr/>
            </a:pP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Incrementar 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a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resiliência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da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infraestrutura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.</a:t>
            </a:r>
            <a:endParaRPr lang="es-ES" sz="1600" dirty="0">
              <a:latin typeface="Arial Narrow"/>
              <a:ea typeface="ＭＳ Ｐゴシック" pitchFamily="34" charset="-128"/>
              <a:cs typeface="Arial Narrow"/>
            </a:endParaRPr>
          </a:p>
        </p:txBody>
      </p:sp>
      <p:sp>
        <p:nvSpPr>
          <p:cNvPr id="33814" name="25 Rectángulo"/>
          <p:cNvSpPr>
            <a:spLocks noChangeArrowheads="1"/>
          </p:cNvSpPr>
          <p:nvPr/>
        </p:nvSpPr>
        <p:spPr bwMode="auto">
          <a:xfrm>
            <a:off x="5214938" y="4648201"/>
            <a:ext cx="127412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600" b="1" dirty="0" err="1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Essencial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 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ea typeface="ＭＳ Ｐゴシック" pitchFamily="34" charset="-128"/>
                <a:cs typeface="Arial Narrow"/>
              </a:rPr>
              <a:t>9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Assegurar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a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efetividade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da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preparação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e da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resposta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a </a:t>
            </a:r>
            <a:r>
              <a:rPr lang="es-ES" sz="1600" dirty="0" err="1" smtClean="0">
                <a:latin typeface="Arial Narrow"/>
                <a:ea typeface="ＭＳ Ｐゴシック" pitchFamily="34" charset="-128"/>
                <a:cs typeface="Arial Narrow"/>
              </a:rPr>
              <a:t>a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 </a:t>
            </a:r>
            <a:r>
              <a:rPr lang="es-ES" sz="1600" dirty="0" smtClean="0">
                <a:latin typeface="Arial Narrow"/>
                <a:ea typeface="ＭＳ Ｐゴシック" pitchFamily="34" charset="-128"/>
                <a:cs typeface="Arial Narrow"/>
              </a:rPr>
              <a:t>desastres.</a:t>
            </a:r>
            <a:endParaRPr lang="es-ES" sz="1600" dirty="0">
              <a:latin typeface="Arial Narrow"/>
              <a:ea typeface="ＭＳ Ｐゴシック" pitchFamily="34" charset="-128"/>
              <a:cs typeface="Arial Narrow"/>
            </a:endParaRPr>
          </a:p>
        </p:txBody>
      </p:sp>
      <p:sp>
        <p:nvSpPr>
          <p:cNvPr id="33816" name="27 Rectángulo"/>
          <p:cNvSpPr>
            <a:spLocks noChangeArrowheads="1"/>
          </p:cNvSpPr>
          <p:nvPr/>
        </p:nvSpPr>
        <p:spPr bwMode="auto">
          <a:xfrm>
            <a:off x="6643688" y="4643438"/>
            <a:ext cx="15001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Essencial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  <a:r>
              <a:rPr lang="es-ES" sz="16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10</a:t>
            </a:r>
            <a:endParaRPr lang="es-ES" sz="1600" b="1" dirty="0">
              <a:solidFill>
                <a:srgbClr val="1F497D"/>
              </a:solidFill>
              <a:latin typeface="Arial Narrow"/>
              <a:cs typeface="Arial Narrow"/>
            </a:endParaRPr>
          </a:p>
          <a:p>
            <a:r>
              <a:rPr lang="es-ES" sz="1600" dirty="0" smtClean="0">
                <a:latin typeface="Arial Narrow"/>
                <a:cs typeface="Arial Narrow"/>
              </a:rPr>
              <a:t>Acelerar </a:t>
            </a:r>
            <a:r>
              <a:rPr lang="es-ES" sz="1600" dirty="0" smtClean="0">
                <a:latin typeface="Arial Narrow"/>
                <a:cs typeface="Arial Narrow"/>
              </a:rPr>
              <a:t>a </a:t>
            </a:r>
            <a:r>
              <a:rPr lang="es-ES" sz="1600" dirty="0" err="1" smtClean="0">
                <a:latin typeface="Arial Narrow"/>
                <a:cs typeface="Arial Narrow"/>
              </a:rPr>
              <a:t>recuperação</a:t>
            </a:r>
            <a:r>
              <a:rPr lang="es-ES" sz="1600" dirty="0" smtClean="0">
                <a:latin typeface="Arial Narrow"/>
                <a:cs typeface="Arial Narrow"/>
              </a:rPr>
              <a:t> </a:t>
            </a:r>
            <a:r>
              <a:rPr lang="es-ES" sz="1600" dirty="0" err="1" smtClean="0">
                <a:latin typeface="Arial Narrow"/>
                <a:cs typeface="Arial Narrow"/>
              </a:rPr>
              <a:t>uma</a:t>
            </a:r>
            <a:r>
              <a:rPr lang="es-ES" sz="1600" dirty="0" smtClean="0">
                <a:latin typeface="Arial Narrow"/>
                <a:cs typeface="Arial Narrow"/>
              </a:rPr>
              <a:t> </a:t>
            </a:r>
            <a:r>
              <a:rPr lang="es-ES" sz="1600" dirty="0" err="1" smtClean="0">
                <a:latin typeface="Arial Narrow"/>
                <a:cs typeface="Arial Narrow"/>
              </a:rPr>
              <a:t>melhor</a:t>
            </a:r>
            <a:r>
              <a:rPr lang="es-ES" sz="1600" dirty="0" smtClean="0">
                <a:latin typeface="Arial Narrow"/>
                <a:cs typeface="Arial Narrow"/>
              </a:rPr>
              <a:t> </a:t>
            </a:r>
            <a:r>
              <a:rPr lang="es-ES" sz="1600" dirty="0" err="1" smtClean="0">
                <a:latin typeface="Arial Narrow"/>
                <a:cs typeface="Arial Narrow"/>
              </a:rPr>
              <a:t>reconstrução</a:t>
            </a:r>
            <a:r>
              <a:rPr lang="es-ES" sz="1600" dirty="0" smtClean="0">
                <a:latin typeface="Arial Narrow"/>
                <a:cs typeface="Arial Narrow"/>
              </a:rPr>
              <a:t>.</a:t>
            </a:r>
            <a:endParaRPr lang="es-ES" sz="1600" dirty="0">
              <a:latin typeface="Arial Narrow"/>
              <a:cs typeface="Arial Narrow"/>
            </a:endParaRPr>
          </a:p>
        </p:txBody>
      </p:sp>
      <p:pic>
        <p:nvPicPr>
          <p:cNvPr id="33817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142984"/>
            <a:ext cx="857256" cy="8237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818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49" y="1104398"/>
            <a:ext cx="805436" cy="8119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819" name="Picture 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1674" y="1104398"/>
            <a:ext cx="809627" cy="8096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820" name="Picture 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38" y="1086025"/>
            <a:ext cx="828000" cy="82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821" name="Picture 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91886" y="1101472"/>
            <a:ext cx="828000" cy="8148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822" name="Picture 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8" y="3809999"/>
            <a:ext cx="828000" cy="82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823" name="Picture 3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87839" y="3838574"/>
            <a:ext cx="817846" cy="8048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824" name="Picture 3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4750" y="3838574"/>
            <a:ext cx="796673" cy="8096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825" name="Picture 3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86375" y="3838574"/>
            <a:ext cx="803150" cy="8096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826" name="Picture 3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91886" y="3856046"/>
            <a:ext cx="785818" cy="7921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Título 1"/>
          <p:cNvSpPr>
            <a:spLocks noGrp="1"/>
          </p:cNvSpPr>
          <p:nvPr>
            <p:ph type="title"/>
          </p:nvPr>
        </p:nvSpPr>
        <p:spPr>
          <a:xfrm>
            <a:off x="0" y="-82308"/>
            <a:ext cx="822960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Os 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“</a:t>
            </a:r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dez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 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aspectos </a:t>
            </a:r>
            <a:r>
              <a:rPr lang="es-ES" sz="4000" b="1" dirty="0" err="1" smtClean="0">
                <a:solidFill>
                  <a:srgbClr val="1F497D"/>
                </a:solidFill>
                <a:latin typeface="Arial Narrow"/>
                <a:cs typeface="Arial Narrow"/>
              </a:rPr>
              <a:t>essenciais</a:t>
            </a:r>
            <a:r>
              <a:rPr lang="es-ES" sz="4000" b="1" dirty="0" smtClean="0">
                <a:solidFill>
                  <a:srgbClr val="1F497D"/>
                </a:solidFill>
                <a:latin typeface="Arial Narrow"/>
                <a:cs typeface="Arial Narrow"/>
              </a:rPr>
              <a:t>”</a:t>
            </a:r>
            <a:endParaRPr lang="es-ES" sz="4000" b="1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207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14681</TotalTime>
  <Words>1051</Words>
  <Application>Microsoft Office PowerPoint</Application>
  <PresentationFormat>Apresentação na tela (4:3)</PresentationFormat>
  <Paragraphs>129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de Office</vt:lpstr>
      <vt:lpstr>Apresentação do PowerPoint</vt:lpstr>
      <vt:lpstr>Conteúdos</vt:lpstr>
      <vt:lpstr>Apresentação do PowerPoint</vt:lpstr>
      <vt:lpstr>Apresentação do PowerPoint</vt:lpstr>
      <vt:lpstr> </vt:lpstr>
      <vt:lpstr> O que precisamos fazer?</vt:lpstr>
      <vt:lpstr>Preparação do plano de ação</vt:lpstr>
      <vt:lpstr>Integração dos  “dez aspectos essenciais”</vt:lpstr>
      <vt:lpstr>Os “dez aspectos essenciais”</vt:lpstr>
      <vt:lpstr>Introdução  Descrição do Problema  Considerações comunitárias  Objetivos  Razões para as medidas de redução de risco propostas  Plano de Implementação (quem fará, orçamento/recursos necessários, cronograma, realizações, etc.) Mecanismo de avaliação e monitoramento  Agenda de atualização do plano    </vt:lpstr>
      <vt:lpstr>Implementação do plano de ação</vt:lpstr>
      <vt:lpstr>Atividade prática</vt:lpstr>
      <vt:lpstr>Plano de Ação Local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Antonio  Ortega</dc:creator>
  <cp:lastModifiedBy>Cíntia Pereira Torres Oliveira</cp:lastModifiedBy>
  <cp:revision>111</cp:revision>
  <dcterms:created xsi:type="dcterms:W3CDTF">2016-10-01T17:07:33Z</dcterms:created>
  <dcterms:modified xsi:type="dcterms:W3CDTF">2017-11-22T23:25:35Z</dcterms:modified>
</cp:coreProperties>
</file>