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639" r:id="rId2"/>
    <p:sldId id="257" r:id="rId3"/>
    <p:sldId id="641" r:id="rId4"/>
    <p:sldId id="642" r:id="rId5"/>
    <p:sldId id="633" r:id="rId6"/>
    <p:sldId id="634" r:id="rId7"/>
    <p:sldId id="606" r:id="rId8"/>
    <p:sldId id="645" r:id="rId9"/>
    <p:sldId id="647" r:id="rId10"/>
    <p:sldId id="646" r:id="rId11"/>
    <p:sldId id="598" r:id="rId12"/>
    <p:sldId id="638" r:id="rId13"/>
    <p:sldId id="640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enta Microsoft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1"/>
  </p:normalViewPr>
  <p:slideViewPr>
    <p:cSldViewPr snapToGrid="0" snapToObjects="1">
      <p:cViewPr>
        <p:scale>
          <a:sx n="108" d="100"/>
          <a:sy n="108" d="100"/>
        </p:scale>
        <p:origin x="-16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AA0-9C94-B449-A07E-5706E2EBD2D2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DBE-5D94-6F45-AB8A-977421935E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55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5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Diferencias entre monitoreo</a:t>
            </a:r>
            <a:r>
              <a:rPr lang="es-ES" baseline="0" dirty="0" smtClean="0"/>
              <a:t> y evaluación.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530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61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_tradnl" dirty="0" smtClean="0"/>
              <a:t>Características de los indicadores.</a:t>
            </a:r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20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969"/>
            <a:fld id="{8BA66708-7EF1-4D40-AD68-A3EA6E1A8275}" type="slidenum">
              <a:rPr lang="en-US" smtClean="0"/>
              <a:pPr defTabSz="903969"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197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latin typeface="Bradley Hand ITC" charset="0"/>
              </a:rPr>
              <a:t>¿Revisar los datos de monitoreo? ¿para qué? ¡Estaremos bien!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="1" dirty="0" smtClean="0">
              <a:latin typeface="Bradley Hand ITC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smtClean="0">
                <a:latin typeface="Bradley Hand ITC" charset="0"/>
              </a:rPr>
              <a:t>Recuerda que la información de M &amp;E sólo es útil si es utilizada.</a:t>
            </a:r>
            <a:endParaRPr lang="es-ES" sz="1200" b="1" dirty="0" smtClean="0">
              <a:latin typeface="Bradley Hand ITC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>
              <a:latin typeface="Bradley Hand ITC" charset="0"/>
            </a:endParaRPr>
          </a:p>
          <a:p>
            <a:endParaRPr lang="es-ES" dirty="0" smtClean="0"/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89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>
                <a:latin typeface="Calibri" charset="0"/>
                <a:ea typeface="MS PGothic" charset="0"/>
              </a:rPr>
              <a:t>Aspecto básico 1: </a:t>
            </a:r>
            <a:r>
              <a:rPr lang="es-ES" dirty="0" smtClean="0">
                <a:latin typeface="Calibri" charset="0"/>
                <a:ea typeface="MS PGothic" charset="0"/>
              </a:rPr>
              <a:t> Organizarse para la </a:t>
            </a:r>
            <a:r>
              <a:rPr lang="es-ES" dirty="0" err="1" smtClean="0">
                <a:latin typeface="Calibri" charset="0"/>
                <a:ea typeface="MS PGothic" charset="0"/>
              </a:rPr>
              <a:t>resiliencia</a:t>
            </a:r>
            <a:r>
              <a:rPr lang="es-ES" dirty="0" smtClean="0">
                <a:latin typeface="Calibri" charset="0"/>
                <a:ea typeface="MS PGothic" charset="0"/>
              </a:rPr>
              <a:t> a los desastres</a:t>
            </a: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2: </a:t>
            </a:r>
            <a:r>
              <a:rPr lang="es-ES" dirty="0" smtClean="0">
                <a:latin typeface="Calibri" charset="0"/>
                <a:ea typeface="MS PGothic" charset="0"/>
              </a:rPr>
              <a:t>Identificar, entender y hacer uso de escenarios de riesgo actuales y futuros</a:t>
            </a: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3: </a:t>
            </a:r>
            <a:r>
              <a:rPr lang="es-ES" dirty="0" smtClean="0">
                <a:latin typeface="Calibri" charset="0"/>
                <a:ea typeface="MS PGothic" charset="0"/>
              </a:rPr>
              <a:t>Fortalecer la capacidad financiera para la </a:t>
            </a:r>
            <a:r>
              <a:rPr lang="es-ES" dirty="0" err="1" smtClean="0">
                <a:latin typeface="Calibri" charset="0"/>
                <a:ea typeface="MS PGothic" charset="0"/>
              </a:rPr>
              <a:t>resiliencia</a:t>
            </a:r>
            <a:endParaRPr lang="es-ES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4: </a:t>
            </a:r>
            <a:r>
              <a:rPr lang="es-ES" dirty="0" smtClean="0">
                <a:latin typeface="Calibri" charset="0"/>
                <a:ea typeface="MS PGothic" charset="0"/>
              </a:rPr>
              <a:t> Aplicar un desarrollo y diseño urbano </a:t>
            </a:r>
            <a:r>
              <a:rPr lang="es-ES" dirty="0" err="1" smtClean="0">
                <a:latin typeface="Calibri" charset="0"/>
                <a:ea typeface="MS PGothic" charset="0"/>
              </a:rPr>
              <a:t>resiliente</a:t>
            </a:r>
            <a:endParaRPr lang="es-ES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5: </a:t>
            </a:r>
            <a:r>
              <a:rPr lang="es-ES" dirty="0" smtClean="0">
                <a:latin typeface="Calibri" charset="0"/>
                <a:ea typeface="MS PGothic" charset="0"/>
              </a:rPr>
              <a:t>Salvaguardar las zonas naturales de amortiguamiento para aumentar las funciones de protección ofrecidas por los ecosistemas naturales</a:t>
            </a: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6: </a:t>
            </a:r>
            <a:r>
              <a:rPr lang="es-ES" dirty="0" smtClean="0">
                <a:latin typeface="Calibri" charset="0"/>
                <a:ea typeface="MS PGothic" charset="0"/>
              </a:rPr>
              <a:t>Fortalecer la capacidad institucional para la </a:t>
            </a:r>
            <a:r>
              <a:rPr lang="es-ES" dirty="0" err="1" smtClean="0">
                <a:latin typeface="Calibri" charset="0"/>
                <a:ea typeface="MS PGothic" charset="0"/>
              </a:rPr>
              <a:t>resiliencia</a:t>
            </a:r>
            <a:endParaRPr lang="es-ES" b="1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7: </a:t>
            </a:r>
            <a:r>
              <a:rPr lang="es-ES" dirty="0" smtClean="0">
                <a:latin typeface="Calibri" charset="0"/>
                <a:ea typeface="MS PGothic" charset="0"/>
              </a:rPr>
              <a:t>Entender y fortalecer la capacidad social para la </a:t>
            </a:r>
            <a:r>
              <a:rPr lang="es-ES" dirty="0" err="1" smtClean="0">
                <a:latin typeface="Calibri" charset="0"/>
                <a:ea typeface="MS PGothic" charset="0"/>
              </a:rPr>
              <a:t>resiliencia</a:t>
            </a:r>
            <a:endParaRPr lang="es-ES" b="1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8: </a:t>
            </a:r>
            <a:r>
              <a:rPr lang="es-ES" dirty="0" smtClean="0">
                <a:latin typeface="Calibri" charset="0"/>
                <a:ea typeface="MS PGothic" charset="0"/>
              </a:rPr>
              <a:t>Incrementar la </a:t>
            </a:r>
            <a:r>
              <a:rPr lang="es-ES" dirty="0" err="1" smtClean="0">
                <a:latin typeface="Calibri" charset="0"/>
                <a:ea typeface="MS PGothic" charset="0"/>
              </a:rPr>
              <a:t>resiliencia</a:t>
            </a:r>
            <a:r>
              <a:rPr lang="es-ES" dirty="0" smtClean="0">
                <a:latin typeface="Calibri" charset="0"/>
                <a:ea typeface="MS PGothic" charset="0"/>
              </a:rPr>
              <a:t> de las infraestructuras</a:t>
            </a:r>
            <a:endParaRPr lang="es-ES" b="1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9: </a:t>
            </a:r>
            <a:r>
              <a:rPr lang="es-ES" dirty="0" smtClean="0">
                <a:latin typeface="Calibri" charset="0"/>
                <a:ea typeface="MS PGothic" charset="0"/>
              </a:rPr>
              <a:t>Asegurar una respuesta eficaz a los desastres</a:t>
            </a:r>
            <a:endParaRPr lang="es-ES" b="1" dirty="0" smtClean="0">
              <a:latin typeface="Calibri" charset="0"/>
              <a:ea typeface="MS PGothic" charset="0"/>
            </a:endParaRPr>
          </a:p>
          <a:p>
            <a:r>
              <a:rPr lang="es-ES" b="1" dirty="0" smtClean="0">
                <a:latin typeface="Calibri" charset="0"/>
                <a:ea typeface="MS PGothic" charset="0"/>
              </a:rPr>
              <a:t>Aspecto básico 10: </a:t>
            </a:r>
            <a:r>
              <a:rPr lang="es-ES" dirty="0" smtClean="0">
                <a:latin typeface="Calibri" charset="0"/>
                <a:ea typeface="MS PGothic" charset="0"/>
              </a:rPr>
              <a:t>Acelerar la recuperación y reconstruir mejor</a:t>
            </a:r>
            <a:endParaRPr lang="es-ES" b="1" dirty="0" smtClean="0">
              <a:latin typeface="Calibri" charset="0"/>
              <a:ea typeface="MS PGothic" charset="0"/>
            </a:endParaRPr>
          </a:p>
          <a:p>
            <a:endParaRPr lang="es-ES" b="1" dirty="0" smtClean="0">
              <a:latin typeface="Calibri" charset="0"/>
              <a:ea typeface="MS PGothic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88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0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2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78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3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5336" y="1362396"/>
            <a:ext cx="9038170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 algn="ctr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30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</a:p>
          <a:p>
            <a:pPr marL="438150" indent="-319088" algn="ctr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3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 </a:t>
            </a:r>
          </a:p>
          <a:p>
            <a:pPr marL="438150" indent="-319088" algn="ctr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endParaRPr lang="es-ES" sz="3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Monitoramento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Avaliação</a:t>
            </a:r>
            <a:endParaRPr lang="es-ES" sz="29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6" name="Shape 302"/>
          <p:cNvSpPr txBox="1"/>
          <p:nvPr/>
        </p:nvSpPr>
        <p:spPr>
          <a:xfrm>
            <a:off x="1214414" y="4357694"/>
            <a:ext cx="3714776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err="1" smtClean="0">
                <a:latin typeface="Arial"/>
                <a:ea typeface="Arial"/>
                <a:cs typeface="Arial"/>
                <a:sym typeface="Arial"/>
              </a:rPr>
              <a:t>Nome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Cargo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Email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i="0" u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</a:t>
            </a: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Lugar</a:t>
            </a:r>
            <a:endParaRPr lang="es-ES" sz="11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0" name="Shape 302"/>
          <p:cNvSpPr txBox="1"/>
          <p:nvPr/>
        </p:nvSpPr>
        <p:spPr>
          <a:xfrm>
            <a:off x="1214414" y="1860023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</a:t>
            </a:r>
            <a:r>
              <a:rPr lang="es-ES" sz="2300" dirty="0">
                <a:latin typeface="Arial Black"/>
                <a:ea typeface="Arial"/>
                <a:cs typeface="Arial Black"/>
                <a:sym typeface="Arial"/>
              </a:rPr>
              <a:t>o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endParaRPr lang="es-ES" sz="2300" dirty="0" smtClean="0"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Marco de Sendai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Local</a:t>
            </a:r>
            <a:endParaRPr lang="es-ES" sz="2300" b="1" i="0" u="none" dirty="0">
              <a:solidFill>
                <a:schemeClr val="tx1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3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0" name="Picture 5" descr="http://aea365.org/blog/wp-content/uploads/2011/10/Chaplowe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3" r="-443"/>
          <a:stretch/>
        </p:blipFill>
        <p:spPr bwMode="auto">
          <a:xfrm>
            <a:off x="1387547" y="539600"/>
            <a:ext cx="7037555" cy="50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hape 58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706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4066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Atividade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prática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4508"/>
            <a:ext cx="8229600" cy="53264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es-ES" sz="3800" b="1" dirty="0" err="1" smtClean="0">
                <a:latin typeface="Arial Narrow"/>
                <a:cs typeface="Arial Narrow"/>
              </a:rPr>
              <a:t>Exercício</a:t>
            </a:r>
            <a:r>
              <a:rPr lang="es-ES" sz="3800" b="1" dirty="0" smtClean="0">
                <a:latin typeface="Arial Narrow"/>
                <a:cs typeface="Arial Narrow"/>
              </a:rPr>
              <a:t> </a:t>
            </a:r>
            <a:r>
              <a:rPr lang="es-ES" sz="3800" b="1" dirty="0" err="1" smtClean="0">
                <a:latin typeface="Arial Narrow"/>
                <a:cs typeface="Arial Narrow"/>
              </a:rPr>
              <a:t>em</a:t>
            </a:r>
            <a:r>
              <a:rPr lang="es-ES" sz="3800" b="1" dirty="0" smtClean="0">
                <a:latin typeface="Arial Narrow"/>
                <a:cs typeface="Arial Narrow"/>
              </a:rPr>
              <a:t> </a:t>
            </a:r>
            <a:r>
              <a:rPr lang="es-ES" sz="3800" b="1" dirty="0" smtClean="0">
                <a:latin typeface="Arial Narrow"/>
                <a:cs typeface="Arial Narrow"/>
              </a:rPr>
              <a:t>grupo: </a:t>
            </a:r>
            <a:r>
              <a:rPr lang="es-ES" sz="3800" dirty="0" smtClean="0">
                <a:latin typeface="Arial Narrow"/>
                <a:cs typeface="Arial Narrow"/>
              </a:rPr>
              <a:t>Utilizar </a:t>
            </a:r>
            <a:r>
              <a:rPr lang="es-ES" sz="3800" dirty="0" smtClean="0">
                <a:latin typeface="Arial Narrow"/>
                <a:cs typeface="Arial Narrow"/>
              </a:rPr>
              <a:t>a </a:t>
            </a:r>
            <a:r>
              <a:rPr lang="es-ES" sz="3800" dirty="0" err="1" smtClean="0">
                <a:latin typeface="Arial Narrow"/>
                <a:cs typeface="Arial Narrow"/>
              </a:rPr>
              <a:t>tabela</a:t>
            </a:r>
            <a:r>
              <a:rPr lang="es-ES" sz="3800" dirty="0" smtClean="0">
                <a:latin typeface="Arial Narrow"/>
                <a:cs typeface="Arial Narrow"/>
              </a:rPr>
              <a:t> do Plano de </a:t>
            </a:r>
            <a:r>
              <a:rPr lang="es-ES" sz="3800" dirty="0" err="1" smtClean="0">
                <a:latin typeface="Arial Narrow"/>
                <a:cs typeface="Arial Narrow"/>
              </a:rPr>
              <a:t>Ação</a:t>
            </a:r>
            <a:r>
              <a:rPr lang="es-ES" sz="3800" dirty="0" smtClean="0">
                <a:latin typeface="Arial Narrow"/>
                <a:cs typeface="Arial Narrow"/>
              </a:rPr>
              <a:t> e completar as </a:t>
            </a:r>
            <a:r>
              <a:rPr lang="es-ES" sz="3800" dirty="0" err="1" smtClean="0">
                <a:latin typeface="Arial Narrow"/>
                <a:cs typeface="Arial Narrow"/>
              </a:rPr>
              <a:t>trÊs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err="1" smtClean="0">
                <a:latin typeface="Arial Narrow"/>
                <a:cs typeface="Arial Narrow"/>
              </a:rPr>
              <a:t>colunas</a:t>
            </a:r>
            <a:r>
              <a:rPr lang="es-ES" sz="3800" dirty="0" smtClean="0">
                <a:latin typeface="Arial Narrow"/>
                <a:cs typeface="Arial Narrow"/>
              </a:rPr>
              <a:t> restantes (indicadores, </a:t>
            </a:r>
            <a:r>
              <a:rPr lang="es-ES" sz="3800" dirty="0" err="1" smtClean="0">
                <a:latin typeface="Arial Narrow"/>
                <a:cs typeface="Arial Narrow"/>
              </a:rPr>
              <a:t>prazos</a:t>
            </a:r>
            <a:r>
              <a:rPr lang="es-ES" sz="3800" dirty="0" smtClean="0">
                <a:latin typeface="Arial Narrow"/>
                <a:cs typeface="Arial Narrow"/>
              </a:rPr>
              <a:t> e </a:t>
            </a:r>
            <a:r>
              <a:rPr lang="es-ES" sz="3800" dirty="0" err="1" smtClean="0">
                <a:latin typeface="Arial Narrow"/>
                <a:cs typeface="Arial Narrow"/>
              </a:rPr>
              <a:t>responsabilidade</a:t>
            </a:r>
            <a:r>
              <a:rPr lang="es-ES" sz="3800" dirty="0" smtClean="0">
                <a:latin typeface="Arial Narrow"/>
                <a:cs typeface="Arial Narrow"/>
              </a:rPr>
              <a:t>) </a:t>
            </a:r>
            <a:r>
              <a:rPr lang="es-ES" sz="3800" dirty="0" err="1" smtClean="0">
                <a:latin typeface="Arial Narrow"/>
                <a:cs typeface="Arial Narrow"/>
              </a:rPr>
              <a:t>com</a:t>
            </a:r>
            <a:r>
              <a:rPr lang="es-ES" sz="3800" dirty="0" smtClean="0">
                <a:latin typeface="Arial Narrow"/>
                <a:cs typeface="Arial Narrow"/>
              </a:rPr>
              <a:t> base nos resultados </a:t>
            </a:r>
            <a:r>
              <a:rPr lang="es-ES" sz="3800" dirty="0" err="1" smtClean="0">
                <a:latin typeface="Arial Narrow"/>
                <a:cs typeface="Arial Narrow"/>
              </a:rPr>
              <a:t>obitidos</a:t>
            </a:r>
            <a:r>
              <a:rPr lang="es-ES" sz="3800" dirty="0" smtClean="0">
                <a:latin typeface="Arial Narrow"/>
                <a:cs typeface="Arial Narrow"/>
              </a:rPr>
              <a:t> anteriormente usando a </a:t>
            </a:r>
            <a:r>
              <a:rPr lang="es-ES" sz="3800" dirty="0" err="1" smtClean="0">
                <a:latin typeface="Arial Narrow"/>
                <a:cs typeface="Arial Narrow"/>
              </a:rPr>
              <a:t>mesma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err="1" smtClean="0">
                <a:latin typeface="Arial Narrow"/>
                <a:cs typeface="Arial Narrow"/>
              </a:rPr>
              <a:t>cidade</a:t>
            </a:r>
            <a:r>
              <a:rPr lang="es-ES" sz="3800" dirty="0" smtClean="0">
                <a:latin typeface="Arial Narrow"/>
                <a:cs typeface="Arial Narrow"/>
              </a:rPr>
              <a:t> de </a:t>
            </a:r>
            <a:r>
              <a:rPr lang="es-ES" sz="3800" dirty="0" err="1" smtClean="0">
                <a:latin typeface="Arial Narrow"/>
                <a:cs typeface="Arial Narrow"/>
              </a:rPr>
              <a:t>exemplo</a:t>
            </a:r>
            <a:r>
              <a:rPr lang="es-ES" sz="3800" dirty="0" smtClean="0">
                <a:latin typeface="Arial Narrow"/>
                <a:cs typeface="Arial Narrow"/>
              </a:rPr>
              <a:t>. </a:t>
            </a:r>
            <a:endParaRPr lang="es-ES" sz="38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err="1" smtClean="0">
                <a:latin typeface="Arial Narrow"/>
                <a:cs typeface="Arial Narrow"/>
              </a:rPr>
              <a:t>Debater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err="1" smtClean="0">
                <a:latin typeface="Arial Narrow"/>
                <a:cs typeface="Arial Narrow"/>
              </a:rPr>
              <a:t>em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>
                <a:latin typeface="Arial Narrow"/>
                <a:cs typeface="Arial Narrow"/>
              </a:rPr>
              <a:t>grupo </a:t>
            </a:r>
            <a:r>
              <a:rPr lang="es-ES" sz="3800" dirty="0" smtClean="0">
                <a:latin typeface="Arial Narrow"/>
                <a:cs typeface="Arial Narrow"/>
              </a:rPr>
              <a:t>e definir </a:t>
            </a:r>
            <a:r>
              <a:rPr lang="es-ES" sz="3800" dirty="0" err="1" smtClean="0">
                <a:latin typeface="Arial Narrow"/>
                <a:cs typeface="Arial Narrow"/>
              </a:rPr>
              <a:t>uma</a:t>
            </a:r>
            <a:r>
              <a:rPr lang="es-ES" sz="3800" dirty="0" smtClean="0">
                <a:latin typeface="Arial Narrow"/>
                <a:cs typeface="Arial Narrow"/>
              </a:rPr>
              <a:t>  lista </a:t>
            </a:r>
            <a:r>
              <a:rPr lang="es-ES" sz="3800" dirty="0">
                <a:latin typeface="Arial Narrow"/>
                <a:cs typeface="Arial Narrow"/>
              </a:rPr>
              <a:t>de indicadores para cada </a:t>
            </a:r>
            <a:r>
              <a:rPr lang="es-ES" sz="3800" dirty="0" err="1" smtClean="0">
                <a:latin typeface="Arial Narrow"/>
                <a:cs typeface="Arial Narrow"/>
              </a:rPr>
              <a:t>atividade</a:t>
            </a:r>
            <a:r>
              <a:rPr lang="es-ES" sz="3800" dirty="0" smtClean="0">
                <a:latin typeface="Arial Narrow"/>
                <a:cs typeface="Arial Narrow"/>
              </a:rPr>
              <a:t>, </a:t>
            </a:r>
            <a:r>
              <a:rPr lang="es-ES" sz="3800" dirty="0" err="1" smtClean="0">
                <a:latin typeface="Arial Narrow"/>
                <a:cs typeface="Arial Narrow"/>
              </a:rPr>
              <a:t>calendário</a:t>
            </a:r>
            <a:r>
              <a:rPr lang="es-ES" sz="3800" dirty="0">
                <a:latin typeface="Arial Narrow"/>
                <a:cs typeface="Arial Narrow"/>
              </a:rPr>
              <a:t>, principal </a:t>
            </a:r>
            <a:r>
              <a:rPr lang="es-ES" sz="3800" dirty="0" err="1" smtClean="0">
                <a:latin typeface="Arial Narrow"/>
                <a:cs typeface="Arial Narrow"/>
              </a:rPr>
              <a:t>responsável</a:t>
            </a:r>
            <a:r>
              <a:rPr lang="es-ES" sz="3800" dirty="0" smtClean="0">
                <a:latin typeface="Arial Narrow"/>
                <a:cs typeface="Arial Narrow"/>
              </a:rPr>
              <a:t> e </a:t>
            </a:r>
            <a:r>
              <a:rPr lang="es-ES" sz="3800" dirty="0" err="1" smtClean="0">
                <a:latin typeface="Arial Narrow"/>
                <a:cs typeface="Arial Narrow"/>
              </a:rPr>
              <a:t>pessoa</a:t>
            </a:r>
            <a:r>
              <a:rPr lang="es-ES" sz="3800" dirty="0" smtClean="0">
                <a:latin typeface="Arial Narrow"/>
                <a:cs typeface="Arial Narrow"/>
              </a:rPr>
              <a:t>/</a:t>
            </a:r>
            <a:r>
              <a:rPr lang="es-ES" sz="3800" dirty="0" err="1" smtClean="0">
                <a:latin typeface="Arial Narrow"/>
                <a:cs typeface="Arial Narrow"/>
              </a:rPr>
              <a:t>agência</a:t>
            </a:r>
            <a:r>
              <a:rPr lang="es-ES" sz="3800" dirty="0" smtClean="0">
                <a:latin typeface="Arial Narrow"/>
                <a:cs typeface="Arial Narrow"/>
              </a:rPr>
              <a:t> de </a:t>
            </a:r>
            <a:r>
              <a:rPr lang="es-ES" sz="3800" dirty="0" err="1" smtClean="0">
                <a:latin typeface="Arial Narrow"/>
                <a:cs typeface="Arial Narrow"/>
              </a:rPr>
              <a:t>apoio</a:t>
            </a:r>
            <a:r>
              <a:rPr lang="es-ES" sz="3800" dirty="0" smtClean="0">
                <a:latin typeface="Arial Narrow"/>
                <a:cs typeface="Arial Narrow"/>
              </a:rPr>
              <a:t> para cada </a:t>
            </a:r>
            <a:r>
              <a:rPr lang="es-ES" sz="3800" dirty="0" err="1" smtClean="0">
                <a:latin typeface="Arial Narrow"/>
                <a:cs typeface="Arial Narrow"/>
              </a:rPr>
              <a:t>um</a:t>
            </a:r>
            <a:r>
              <a:rPr lang="es-ES" sz="3800" dirty="0" smtClean="0">
                <a:latin typeface="Arial Narrow"/>
                <a:cs typeface="Arial Narrow"/>
              </a:rPr>
              <a:t> dos aspectos </a:t>
            </a:r>
            <a:r>
              <a:rPr lang="es-ES" sz="3800" dirty="0" err="1" smtClean="0">
                <a:latin typeface="Arial Narrow"/>
                <a:cs typeface="Arial Narrow"/>
              </a:rPr>
              <a:t>essenciais</a:t>
            </a:r>
            <a:r>
              <a:rPr lang="es-ES" sz="3800" dirty="0" smtClean="0">
                <a:latin typeface="Arial Narrow"/>
                <a:cs typeface="Arial Narrow"/>
              </a:rPr>
              <a:t>.</a:t>
            </a:r>
            <a:endParaRPr lang="es-ES" sz="3800" dirty="0" smtClean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smtClean="0">
                <a:latin typeface="Arial Narrow"/>
                <a:cs typeface="Arial Narrow"/>
              </a:rPr>
              <a:t>Incluir:</a:t>
            </a:r>
          </a:p>
          <a:p>
            <a:pPr lvl="1"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err="1" smtClean="0">
                <a:latin typeface="Arial Narrow"/>
                <a:cs typeface="Arial Narrow"/>
              </a:rPr>
              <a:t>U</a:t>
            </a:r>
            <a:r>
              <a:rPr lang="es-ES" sz="3800" dirty="0" err="1">
                <a:latin typeface="Arial Narrow"/>
                <a:cs typeface="Arial Narrow"/>
              </a:rPr>
              <a:t>m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smtClean="0">
                <a:latin typeface="Arial Narrow"/>
                <a:cs typeface="Arial Narrow"/>
              </a:rPr>
              <a:t>conjunto de (1-2) indicadores para </a:t>
            </a:r>
            <a:r>
              <a:rPr lang="es-ES" sz="3800" dirty="0" err="1" smtClean="0">
                <a:latin typeface="Arial Narrow"/>
                <a:cs typeface="Arial Narrow"/>
              </a:rPr>
              <a:t>avaliar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smtClean="0">
                <a:latin typeface="Arial Narrow"/>
                <a:cs typeface="Arial Narrow"/>
              </a:rPr>
              <a:t>cada </a:t>
            </a:r>
            <a:r>
              <a:rPr lang="es-ES" sz="3800" dirty="0" err="1" smtClean="0">
                <a:latin typeface="Arial Narrow"/>
                <a:cs typeface="Arial Narrow"/>
              </a:rPr>
              <a:t>atividade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err="1" smtClean="0">
                <a:latin typeface="Arial Narrow"/>
                <a:cs typeface="Arial Narrow"/>
              </a:rPr>
              <a:t>proposta</a:t>
            </a:r>
            <a:r>
              <a:rPr lang="es-ES" sz="3800" dirty="0" smtClean="0">
                <a:latin typeface="Arial Narrow"/>
                <a:cs typeface="Arial Narrow"/>
              </a:rPr>
              <a:t>.</a:t>
            </a:r>
          </a:p>
          <a:p>
            <a:pPr lvl="1"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err="1" smtClean="0">
                <a:latin typeface="Arial Narrow"/>
                <a:cs typeface="Arial Narrow"/>
              </a:rPr>
              <a:t>Uma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smtClean="0">
                <a:latin typeface="Arial Narrow"/>
                <a:cs typeface="Arial Narrow"/>
              </a:rPr>
              <a:t>lista </a:t>
            </a:r>
            <a:r>
              <a:rPr lang="es-ES" sz="3800" dirty="0" err="1" smtClean="0">
                <a:latin typeface="Arial Narrow"/>
                <a:cs typeface="Arial Narrow"/>
              </a:rPr>
              <a:t>com</a:t>
            </a:r>
            <a:r>
              <a:rPr lang="es-ES" sz="3800" dirty="0" smtClean="0">
                <a:latin typeface="Arial Narrow"/>
                <a:cs typeface="Arial Narrow"/>
              </a:rPr>
              <a:t> os tempos </a:t>
            </a:r>
            <a:r>
              <a:rPr lang="es-ES" sz="3800" dirty="0" err="1" smtClean="0">
                <a:latin typeface="Arial Narrow"/>
                <a:cs typeface="Arial Narrow"/>
              </a:rPr>
              <a:t>propostos</a:t>
            </a:r>
            <a:r>
              <a:rPr lang="es-ES" sz="3800" dirty="0" smtClean="0">
                <a:latin typeface="Arial Narrow"/>
                <a:cs typeface="Arial Narrow"/>
              </a:rPr>
              <a:t> para cada </a:t>
            </a:r>
            <a:r>
              <a:rPr lang="es-ES" sz="3800" dirty="0" err="1" smtClean="0">
                <a:latin typeface="Arial Narrow"/>
                <a:cs typeface="Arial Narrow"/>
              </a:rPr>
              <a:t>atividade</a:t>
            </a:r>
            <a:r>
              <a:rPr lang="es-ES" sz="3800" dirty="0" smtClean="0">
                <a:latin typeface="Arial Narrow"/>
                <a:cs typeface="Arial Narrow"/>
              </a:rPr>
              <a:t>.</a:t>
            </a:r>
            <a:endParaRPr lang="es-ES" sz="3800" dirty="0" smtClean="0">
              <a:latin typeface="Arial Narrow"/>
              <a:cs typeface="Arial Narrow"/>
            </a:endParaRPr>
          </a:p>
          <a:p>
            <a:pPr lvl="1"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err="1" smtClean="0">
                <a:latin typeface="Arial Narrow"/>
                <a:cs typeface="Arial Narrow"/>
              </a:rPr>
              <a:t>Uma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smtClean="0">
                <a:latin typeface="Arial Narrow"/>
                <a:cs typeface="Arial Narrow"/>
              </a:rPr>
              <a:t>lista de </a:t>
            </a:r>
            <a:r>
              <a:rPr lang="es-ES" sz="3800" dirty="0" err="1" smtClean="0">
                <a:latin typeface="Arial Narrow"/>
                <a:cs typeface="Arial Narrow"/>
              </a:rPr>
              <a:t>pessoas</a:t>
            </a:r>
            <a:r>
              <a:rPr lang="es-ES" sz="3800" dirty="0" smtClean="0">
                <a:latin typeface="Arial Narrow"/>
                <a:cs typeface="Arial Narrow"/>
              </a:rPr>
              <a:t>/organismos </a:t>
            </a:r>
            <a:r>
              <a:rPr lang="es-ES" sz="3800" dirty="0" err="1" smtClean="0">
                <a:latin typeface="Arial Narrow"/>
                <a:cs typeface="Arial Narrow"/>
              </a:rPr>
              <a:t>responsáveis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err="1" smtClean="0">
                <a:latin typeface="Arial Narrow"/>
                <a:cs typeface="Arial Narrow"/>
              </a:rPr>
              <a:t>ou</a:t>
            </a:r>
            <a:r>
              <a:rPr lang="es-ES" sz="3800" dirty="0" smtClean="0">
                <a:latin typeface="Arial Narrow"/>
                <a:cs typeface="Arial Narrow"/>
              </a:rPr>
              <a:t> </a:t>
            </a:r>
            <a:r>
              <a:rPr lang="es-ES" sz="3800" dirty="0" smtClean="0">
                <a:latin typeface="Arial Narrow"/>
                <a:cs typeface="Arial Narrow"/>
              </a:rPr>
              <a:t>de </a:t>
            </a:r>
            <a:r>
              <a:rPr lang="es-ES" sz="3800" dirty="0" err="1" smtClean="0">
                <a:latin typeface="Arial Narrow"/>
                <a:cs typeface="Arial Narrow"/>
              </a:rPr>
              <a:t>apoio</a:t>
            </a:r>
            <a:r>
              <a:rPr lang="es-ES" sz="3800" dirty="0" smtClean="0">
                <a:latin typeface="Arial Narrow"/>
                <a:cs typeface="Arial Narrow"/>
              </a:rPr>
              <a:t> que se </a:t>
            </a:r>
            <a:r>
              <a:rPr lang="es-ES" sz="3800" dirty="0" err="1" smtClean="0">
                <a:latin typeface="Arial Narrow"/>
                <a:cs typeface="Arial Narrow"/>
              </a:rPr>
              <a:t>encarregarão</a:t>
            </a:r>
            <a:r>
              <a:rPr lang="es-ES" sz="3800" dirty="0" smtClean="0">
                <a:latin typeface="Arial Narrow"/>
                <a:cs typeface="Arial Narrow"/>
              </a:rPr>
              <a:t> da </a:t>
            </a:r>
            <a:r>
              <a:rPr lang="es-ES" sz="3800" dirty="0" err="1" smtClean="0">
                <a:latin typeface="Arial Narrow"/>
                <a:cs typeface="Arial Narrow"/>
              </a:rPr>
              <a:t>execução</a:t>
            </a:r>
            <a:r>
              <a:rPr lang="es-ES" sz="3800" dirty="0" smtClean="0">
                <a:latin typeface="Arial Narrow"/>
                <a:cs typeface="Arial Narrow"/>
              </a:rPr>
              <a:t> de cada </a:t>
            </a:r>
            <a:r>
              <a:rPr lang="es-ES" sz="3800" dirty="0" err="1" smtClean="0">
                <a:latin typeface="Arial Narrow"/>
                <a:cs typeface="Arial Narrow"/>
              </a:rPr>
              <a:t>atividade</a:t>
            </a:r>
            <a:r>
              <a:rPr lang="es-ES" sz="3800" dirty="0" smtClean="0">
                <a:latin typeface="Arial Narrow"/>
                <a:cs typeface="Arial Narrow"/>
              </a:rPr>
              <a:t>.</a:t>
            </a:r>
            <a:endParaRPr lang="es-ES" sz="3800" dirty="0" smtClean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smtClean="0">
                <a:latin typeface="Arial Narrow"/>
                <a:cs typeface="Arial Narrow"/>
              </a:rPr>
              <a:t>Os grupos </a:t>
            </a:r>
            <a:r>
              <a:rPr lang="es-ES" sz="3800" dirty="0" err="1" smtClean="0">
                <a:latin typeface="Arial Narrow"/>
                <a:cs typeface="Arial Narrow"/>
              </a:rPr>
              <a:t>disporão</a:t>
            </a:r>
            <a:r>
              <a:rPr lang="es-ES" sz="3800" dirty="0" smtClean="0">
                <a:latin typeface="Arial Narrow"/>
                <a:cs typeface="Arial Narrow"/>
              </a:rPr>
              <a:t> da </a:t>
            </a:r>
            <a:r>
              <a:rPr lang="es-ES" sz="3800" dirty="0" err="1" smtClean="0">
                <a:latin typeface="Arial Narrow"/>
                <a:cs typeface="Arial Narrow"/>
              </a:rPr>
              <a:t>ferramenta</a:t>
            </a:r>
            <a:r>
              <a:rPr lang="es-ES" sz="3800" dirty="0" smtClean="0">
                <a:latin typeface="Arial Narrow"/>
                <a:cs typeface="Arial Narrow"/>
              </a:rPr>
              <a:t> de </a:t>
            </a:r>
            <a:r>
              <a:rPr lang="es-ES" sz="3800" dirty="0" err="1" smtClean="0">
                <a:latin typeface="Arial Narrow"/>
                <a:cs typeface="Arial Narrow"/>
              </a:rPr>
              <a:t>apoio</a:t>
            </a:r>
            <a:r>
              <a:rPr lang="es-ES" sz="3800" dirty="0" smtClean="0">
                <a:latin typeface="Arial Narrow"/>
                <a:cs typeface="Arial Narrow"/>
              </a:rPr>
              <a:t> para a </a:t>
            </a:r>
            <a:r>
              <a:rPr lang="es-ES" sz="3800" dirty="0" err="1" smtClean="0">
                <a:latin typeface="Arial Narrow"/>
                <a:cs typeface="Arial Narrow"/>
              </a:rPr>
              <a:t>elaboração</a:t>
            </a:r>
            <a:r>
              <a:rPr lang="es-ES" sz="3800" dirty="0" smtClean="0">
                <a:latin typeface="Arial Narrow"/>
                <a:cs typeface="Arial Narrow"/>
              </a:rPr>
              <a:t> do plano de </a:t>
            </a:r>
            <a:r>
              <a:rPr lang="es-ES" sz="3800" dirty="0" err="1" smtClean="0">
                <a:latin typeface="Arial Narrow"/>
                <a:cs typeface="Arial Narrow"/>
              </a:rPr>
              <a:t>ação</a:t>
            </a:r>
            <a:r>
              <a:rPr lang="es-ES" sz="3800" dirty="0" smtClean="0">
                <a:latin typeface="Arial Narrow"/>
                <a:cs typeface="Arial Narrow"/>
              </a:rPr>
              <a:t> local. </a:t>
            </a:r>
            <a:endParaRPr lang="es-ES" sz="38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38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smtClean="0">
                <a:latin typeface="Arial Narrow"/>
                <a:cs typeface="Arial Narrow"/>
              </a:rPr>
              <a:t>O tempo de </a:t>
            </a:r>
            <a:r>
              <a:rPr lang="es-ES" sz="3800" dirty="0" err="1" smtClean="0">
                <a:latin typeface="Arial Narrow"/>
                <a:cs typeface="Arial Narrow"/>
              </a:rPr>
              <a:t>realização</a:t>
            </a:r>
            <a:r>
              <a:rPr lang="es-ES" sz="3800" dirty="0" smtClean="0">
                <a:latin typeface="Arial Narrow"/>
                <a:cs typeface="Arial Narrow"/>
              </a:rPr>
              <a:t> do </a:t>
            </a:r>
            <a:r>
              <a:rPr lang="es-ES" sz="3800" dirty="0" err="1" smtClean="0">
                <a:latin typeface="Arial Narrow"/>
                <a:cs typeface="Arial Narrow"/>
              </a:rPr>
              <a:t>exercício</a:t>
            </a:r>
            <a:r>
              <a:rPr lang="es-ES" sz="3800" dirty="0" smtClean="0">
                <a:latin typeface="Arial Narrow"/>
                <a:cs typeface="Arial Narrow"/>
              </a:rPr>
              <a:t> é de 1 hora e 30 </a:t>
            </a:r>
            <a:r>
              <a:rPr lang="es-ES" sz="3800" dirty="0" smtClean="0">
                <a:latin typeface="Arial Narrow"/>
                <a:cs typeface="Arial Narrow"/>
              </a:rPr>
              <a:t>minutos de </a:t>
            </a:r>
            <a:r>
              <a:rPr lang="es-ES" sz="3800" dirty="0" err="1" smtClean="0">
                <a:latin typeface="Arial Narrow"/>
                <a:cs typeface="Arial Narrow"/>
              </a:rPr>
              <a:t>plenário</a:t>
            </a:r>
            <a:r>
              <a:rPr lang="es-ES" sz="3800" dirty="0" smtClean="0">
                <a:latin typeface="Arial Narrow"/>
                <a:cs typeface="Arial Narrow"/>
              </a:rPr>
              <a:t>.</a:t>
            </a:r>
            <a:endParaRPr lang="es-ES" sz="38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3800" dirty="0" err="1" smtClean="0">
                <a:latin typeface="Arial Narrow"/>
                <a:cs typeface="Arial Narrow"/>
              </a:rPr>
              <a:t>Apresentação</a:t>
            </a:r>
            <a:r>
              <a:rPr lang="es-ES" sz="3800" dirty="0" smtClean="0">
                <a:latin typeface="Arial Narrow"/>
                <a:cs typeface="Arial Narrow"/>
              </a:rPr>
              <a:t> dos resultados de cada grupo.</a:t>
            </a:r>
            <a:endParaRPr lang="es-ES" sz="3800" dirty="0">
              <a:latin typeface="Arial Narrow"/>
              <a:cs typeface="Arial Narrow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s-ES" sz="2800" dirty="0" smtClean="0">
              <a:latin typeface="Abadi MT Condensed Light"/>
              <a:cs typeface="Abadi MT Condensed Light"/>
            </a:endParaRPr>
          </a:p>
          <a:p>
            <a:pPr algn="just">
              <a:buClr>
                <a:srgbClr val="FF0000"/>
              </a:buClr>
              <a:buFont typeface="Courier New"/>
              <a:buChar char="o"/>
            </a:pPr>
            <a:endParaRPr lang="es-ES" sz="28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52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Captura de pantalla 2016-11-24 a las 13.32.0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26622" r="20142" b="12889"/>
          <a:stretch/>
        </p:blipFill>
        <p:spPr>
          <a:xfrm>
            <a:off x="917194" y="1553904"/>
            <a:ext cx="7312406" cy="4714326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4973541" y="3179781"/>
            <a:ext cx="293891" cy="517304"/>
          </a:xfrm>
          <a:prstGeom prst="downArrow">
            <a:avLst/>
          </a:prstGeom>
          <a:solidFill>
            <a:srgbClr val="1F497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6301829" y="3185232"/>
            <a:ext cx="293891" cy="517304"/>
          </a:xfrm>
          <a:prstGeom prst="downArrow">
            <a:avLst/>
          </a:prstGeom>
          <a:solidFill>
            <a:srgbClr val="1F497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6"/>
          <p:cNvSpPr/>
          <p:nvPr/>
        </p:nvSpPr>
        <p:spPr>
          <a:xfrm>
            <a:off x="7571788" y="3179781"/>
            <a:ext cx="293891" cy="517304"/>
          </a:xfrm>
          <a:prstGeom prst="downArrow">
            <a:avLst/>
          </a:prstGeom>
          <a:solidFill>
            <a:srgbClr val="1F497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94066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Atividade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prática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060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27409" y="2153938"/>
            <a:ext cx="5145711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err="1" smtClean="0">
                <a:latin typeface="Arial Narrow"/>
                <a:ea typeface="Arial"/>
                <a:cs typeface="Arial Narrow"/>
                <a:sym typeface="Arial"/>
              </a:rPr>
              <a:t>Nome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Cargo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email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73891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Monitoramento</a:t>
            </a:r>
            <a:r>
              <a:rPr lang="es-ES" dirty="0" smtClean="0">
                <a:latin typeface="Arial Narrow"/>
                <a:cs typeface="Arial Narrow"/>
              </a:rPr>
              <a:t> e </a:t>
            </a:r>
            <a:r>
              <a:rPr lang="es-ES" dirty="0" err="1" smtClean="0">
                <a:latin typeface="Arial Narrow"/>
                <a:cs typeface="Arial Narrow"/>
              </a:rPr>
              <a:t>Avaliação</a:t>
            </a:r>
            <a:r>
              <a:rPr lang="es-ES" dirty="0" smtClean="0">
                <a:latin typeface="Arial Narrow"/>
                <a:cs typeface="Arial Narrow"/>
              </a:rPr>
              <a:t> </a:t>
            </a:r>
            <a:endParaRPr lang="es-ES" dirty="0" smtClean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smtClean="0">
                <a:latin typeface="Arial Narrow"/>
                <a:cs typeface="Arial Narrow"/>
              </a:rPr>
              <a:t>Os </a:t>
            </a:r>
            <a:r>
              <a:rPr lang="es-ES" dirty="0" smtClean="0">
                <a:latin typeface="Arial Narrow"/>
                <a:cs typeface="Arial Narrow"/>
              </a:rPr>
              <a:t>indicadores de M&amp;E</a:t>
            </a: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smtClean="0">
                <a:latin typeface="Arial Narrow"/>
                <a:cs typeface="Arial Narrow"/>
              </a:rPr>
              <a:t>Plano </a:t>
            </a:r>
            <a:r>
              <a:rPr lang="es-ES" dirty="0" smtClean="0">
                <a:latin typeface="Arial Narrow"/>
                <a:cs typeface="Arial Narrow"/>
              </a:rPr>
              <a:t>de </a:t>
            </a:r>
            <a:r>
              <a:rPr lang="es-ES" dirty="0" err="1" smtClean="0">
                <a:latin typeface="Arial Narrow"/>
                <a:cs typeface="Arial Narrow"/>
              </a:rPr>
              <a:t>Monitoramento</a:t>
            </a:r>
            <a:r>
              <a:rPr lang="es-ES" dirty="0" smtClean="0">
                <a:latin typeface="Arial Narrow"/>
                <a:cs typeface="Arial Narrow"/>
              </a:rPr>
              <a:t> e </a:t>
            </a:r>
            <a:r>
              <a:rPr lang="es-ES" dirty="0" err="1" smtClean="0">
                <a:latin typeface="Arial Narrow"/>
                <a:cs typeface="Arial Narrow"/>
              </a:rPr>
              <a:t>Avaliação</a:t>
            </a:r>
            <a:endParaRPr lang="es-ES" dirty="0" smtClean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Atividade</a:t>
            </a:r>
            <a:r>
              <a:rPr lang="es-ES" dirty="0" smtClean="0">
                <a:latin typeface="Arial Narrow"/>
                <a:cs typeface="Arial Narrow"/>
              </a:rPr>
              <a:t> </a:t>
            </a:r>
            <a:r>
              <a:rPr lang="es-ES" dirty="0" err="1" smtClean="0">
                <a:latin typeface="Arial Narrow"/>
                <a:cs typeface="Arial Narrow"/>
              </a:rPr>
              <a:t>prática</a:t>
            </a:r>
            <a:endParaRPr lang="es-E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000240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É realizado enquanto o Plano de Ação está sendo implementado, com o objetivo de melhorar o projeto em desenvolvimento e seu funcionamento, de modo que as medidas adequadas possam ser tomadas e todas as deficiências detectadas possam ser corrigidas. </a:t>
            </a:r>
          </a:p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rgbClr val="FFFFFF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b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om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m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onitoramento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se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baseia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resultados 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acompanhamento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, buscando «o que funciona» e «o que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não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funciona»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termos de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avanços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direção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aos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resultados esperados.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57128" y="2143116"/>
            <a:ext cx="2286016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Monitoramento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014905"/>
            <a:ext cx="214314" cy="219267"/>
          </a:xfrm>
          <a:prstGeom prst="rect">
            <a:avLst/>
          </a:prstGeom>
        </p:spPr>
      </p:pic>
      <p:pic>
        <p:nvPicPr>
          <p:cNvPr id="9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04851"/>
            <a:ext cx="214314" cy="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7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000240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avaliação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é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processo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que busca determinar a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relevância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,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efetividade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,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eficiência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e impacto das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atividades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do Plano de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Ação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à luz dos objetivos específicos. </a:t>
            </a:r>
            <a:endParaRPr lang="es-ES" sz="2200" dirty="0">
              <a:solidFill>
                <a:srgbClr val="FFFFFF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rgbClr val="FFFFFF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Estuda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o resultado do Plano de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Ação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com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objetivo de informar </a:t>
            </a:r>
            <a:r>
              <a:rPr lang="es-ES" sz="2200" dirty="0" err="1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projetos</a:t>
            </a:r>
            <a:r>
              <a:rPr lang="es-ES" sz="2200" dirty="0" smtClean="0">
                <a:solidFill>
                  <a:srgbClr val="FFFFFF"/>
                </a:solidFill>
                <a:latin typeface="Arial Narrow"/>
                <a:ea typeface="Calibri"/>
                <a:cs typeface="Arial Narrow"/>
              </a:rPr>
              <a:t> futuros. 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523104" y="2143116"/>
            <a:ext cx="2286016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Avaliação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320620"/>
            <a:ext cx="214314" cy="219267"/>
          </a:xfrm>
          <a:prstGeom prst="rect">
            <a:avLst/>
          </a:prstGeom>
        </p:spPr>
      </p:pic>
      <p:pic>
        <p:nvPicPr>
          <p:cNvPr id="9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004851"/>
            <a:ext cx="214314" cy="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855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Monitoramento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Avaliação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66FF"/>
              </a:buClr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800" dirty="0" smtClean="0">
              <a:solidFill>
                <a:srgbClr val="000000"/>
              </a:solidFill>
              <a:latin typeface="Abadi MT Condensed Light"/>
              <a:ea typeface="Calibri"/>
              <a:cs typeface="Abadi MT Condensed Light"/>
            </a:endParaRPr>
          </a:p>
          <a:p>
            <a:pPr marL="0" indent="0" algn="just">
              <a:buClr>
                <a:srgbClr val="3366FF"/>
              </a:buClr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800" dirty="0" smtClean="0">
              <a:solidFill>
                <a:srgbClr val="000000"/>
              </a:solidFill>
              <a:latin typeface="Abadi MT Condensed Light"/>
              <a:ea typeface="Calibri"/>
              <a:cs typeface="Abadi MT Condensed Light"/>
            </a:endParaRPr>
          </a:p>
        </p:txBody>
      </p:sp>
      <p:sp>
        <p:nvSpPr>
          <p:cNvPr id="4" name="Shape 353"/>
          <p:cNvSpPr/>
          <p:nvPr/>
        </p:nvSpPr>
        <p:spPr>
          <a:xfrm>
            <a:off x="347708" y="893627"/>
            <a:ext cx="3384534" cy="710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algn="ctr" defTabSz="319201">
              <a:buClr>
                <a:srgbClr val="929000"/>
              </a:buClr>
              <a:defRPr sz="1420" b="1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6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MONITOR</a:t>
            </a:r>
            <a:r>
              <a:rPr lang="pt-BR" sz="16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AMENTO</a:t>
            </a:r>
            <a:endParaRPr lang="es-ES_tradnl" sz="16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algn="ctr" defTabSz="319201">
              <a:buClr>
                <a:srgbClr val="929000"/>
              </a:buClr>
              <a:defRPr sz="1420" b="1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6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Sistemátic</a:t>
            </a:r>
            <a:r>
              <a:rPr lang="es-ES_tradnl"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, </a:t>
            </a: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cont</a:t>
            </a:r>
            <a:r>
              <a:rPr lang="pt-BR"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í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nu</a:t>
            </a:r>
            <a:r>
              <a:rPr lang="es-ES_tradnl"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Durante 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 execução do programa/plano/projeto</a:t>
            </a: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Atividades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de 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acompanhamento e avanços</a:t>
            </a:r>
            <a:endParaRPr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 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</a:t>
            </a: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rdo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co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 o Plano de Trabalho Anual (PTA)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 err="1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Medidas</a:t>
            </a: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corretivas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 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curto prazo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 responsabilidade da aplicação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Ges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tão interna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342900" indent="-342900" defTabSz="301218">
              <a:buClr>
                <a:schemeClr val="tx2"/>
              </a:buClr>
              <a:buSzPct val="100000"/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Estamos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fazendo bem as coisas</a:t>
            </a:r>
            <a:r>
              <a:rPr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?</a:t>
            </a:r>
            <a:endParaRPr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</p:txBody>
      </p:sp>
      <p:sp>
        <p:nvSpPr>
          <p:cNvPr id="5" name="Shape 352"/>
          <p:cNvSpPr txBox="1">
            <a:spLocks/>
          </p:cNvSpPr>
          <p:nvPr/>
        </p:nvSpPr>
        <p:spPr>
          <a:xfrm>
            <a:off x="5059270" y="893628"/>
            <a:ext cx="3529294" cy="5785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01218">
              <a:spcBef>
                <a:spcPts val="0"/>
              </a:spcBef>
              <a:buClr>
                <a:srgbClr val="929000"/>
              </a:buClr>
              <a:buFontTx/>
              <a:buNone/>
              <a:defRPr sz="1340" b="1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800" b="1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AVALIAÇÃO</a:t>
            </a:r>
            <a:endParaRPr lang="es-ES" sz="1800" b="1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0" indent="0" algn="ctr" defTabSz="301218">
              <a:spcBef>
                <a:spcPts val="0"/>
              </a:spcBef>
              <a:buClr>
                <a:srgbClr val="929000"/>
              </a:buClr>
              <a:buFontTx/>
              <a:buNone/>
              <a:defRPr sz="1340" b="1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800" b="1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Sistemática, periódica</a:t>
            </a: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Durante 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depois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da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execução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 </a:t>
            </a:r>
            <a:r>
              <a:rPr lang="pt-BR" sz="1700" dirty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do </a:t>
            </a:r>
            <a:r>
              <a:rPr lang="pt-BR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programa/plano/projeto</a:t>
            </a: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Avaliar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o valor de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uma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política/programa/plano/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projeto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acordo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com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os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critérios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de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avaliação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(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pertinência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,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eficácia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, impacto)</a:t>
            </a: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Tomada de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decisões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futuras</a:t>
            </a: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Resultados de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responsabilidade</a:t>
            </a: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Realizado por 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um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terceiro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imparcial</a:t>
            </a: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endParaRPr lang="es-ES" sz="1700" dirty="0" smtClean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defTabSz="301218">
              <a:spcBef>
                <a:spcPts val="0"/>
              </a:spcBef>
              <a:buClr>
                <a:schemeClr val="tx2"/>
              </a:buClr>
              <a:buFont typeface="Courier New"/>
              <a:buChar char="o"/>
              <a:defRPr sz="134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Estamos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fazendo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o </a:t>
            </a:r>
            <a:r>
              <a:rPr lang="es-ES" sz="1700" dirty="0" err="1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correto</a:t>
            </a:r>
            <a:r>
              <a:rPr lang="es-ES" sz="1700" dirty="0" smtClean="0">
                <a:solidFill>
                  <a:srgbClr val="361B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?</a:t>
            </a:r>
            <a:endParaRPr lang="es-ES" sz="1700" dirty="0">
              <a:solidFill>
                <a:srgbClr val="361B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</p:txBody>
      </p:sp>
      <p:sp>
        <p:nvSpPr>
          <p:cNvPr id="6" name="Shape 351"/>
          <p:cNvSpPr/>
          <p:nvPr/>
        </p:nvSpPr>
        <p:spPr>
          <a:xfrm>
            <a:off x="3769731" y="2794000"/>
            <a:ext cx="1289539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tx2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8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Os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indicadores de M&amp;E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93408"/>
            <a:ext cx="8229600" cy="4832755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 indicador é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medida objetivamente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verificável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(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quantitativa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e/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ou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qualitativamente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)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resultado.</a:t>
            </a:r>
            <a:endParaRPr lang="es-ES" sz="2600" dirty="0" smtClean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0" indent="0">
              <a:buClr>
                <a:schemeClr val="tx2"/>
              </a:buClr>
              <a:buSzPct val="100000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6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Permite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verificação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das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mudanças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produzidas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por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intervenção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progresso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relação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que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estava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previsto,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medindo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mudanla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longo do tempo.</a:t>
            </a:r>
            <a:endParaRPr lang="es-ES" sz="2600" dirty="0" smtClean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0" indent="0">
              <a:buClr>
                <a:schemeClr val="tx2"/>
              </a:buClr>
              <a:buSzPct val="100000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6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Todos 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os </a:t>
            </a: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indicadores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devem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ser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acompanhados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de:</a:t>
            </a:r>
          </a:p>
          <a:p>
            <a:pPr marL="971550" lvl="4" indent="-514350">
              <a:buClr>
                <a:schemeClr val="tx2"/>
              </a:buClr>
              <a:buSzPct val="100000"/>
              <a:buFont typeface="+mj-lt"/>
              <a:buAutoNum type="arabicPeriod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Linhas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 base: 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as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linhas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 base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estabelecem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do indicador no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começo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do período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planejamento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sz="26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971550" lvl="4" indent="-514350">
              <a:buClr>
                <a:schemeClr val="tx2"/>
              </a:buClr>
              <a:buSzPct val="100000"/>
              <a:buFont typeface="+mj-lt"/>
              <a:buAutoNum type="arabicPeriod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etas</a:t>
            </a:r>
            <a:r>
              <a:rPr lang="es-ES" sz="26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: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estabelecem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o valor 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objetivo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depois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período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intervenção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sz="2600" dirty="0" smtClean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457200" lvl="4" indent="0">
              <a:buClr>
                <a:schemeClr val="tx2"/>
              </a:buClr>
              <a:buSzPct val="100000"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6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monitoramento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atendimento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do indicador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mostra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rendimento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real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comparação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a meta original. </a:t>
            </a:r>
            <a:endParaRPr lang="es-ES" sz="2600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0" indent="0" algn="just">
              <a:buClr>
                <a:srgbClr val="3366FF"/>
              </a:buClr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800" dirty="0" smtClean="0">
              <a:solidFill>
                <a:srgbClr val="000000"/>
              </a:solidFill>
              <a:latin typeface="Abadi MT Condensed Light"/>
              <a:ea typeface="Calibri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40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6372337" y="3071813"/>
            <a:ext cx="2376271" cy="118868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O que será medido? </a:t>
            </a:r>
            <a:endParaRPr lang="es-ES" sz="2000" b="1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O que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vai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mudar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lang="es-E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1" name="10 Rectángulo redondeado"/>
          <p:cNvSpPr>
            <a:spLocks noChangeArrowheads="1"/>
          </p:cNvSpPr>
          <p:nvPr/>
        </p:nvSpPr>
        <p:spPr bwMode="auto">
          <a:xfrm>
            <a:off x="5644264" y="4857750"/>
            <a:ext cx="3198416" cy="14347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O </a:t>
            </a:r>
            <a:r>
              <a:rPr lang="es-ES" sz="2000" b="1" i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status</a:t>
            </a: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do </a:t>
            </a:r>
            <a:r>
              <a:rPr lang="es-ES" sz="2000" b="1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pré</a:t>
            </a: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-programa </a:t>
            </a: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– </a:t>
            </a:r>
            <a:r>
              <a:rPr lang="es-ES" sz="2000" b="1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linha</a:t>
            </a: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s-ES" sz="2000" b="1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de base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(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ponto 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de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partida, 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ex.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40 % </a:t>
            </a:r>
            <a:r>
              <a:rPr lang="es-ES" sz="2000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em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2015) </a:t>
            </a:r>
          </a:p>
        </p:txBody>
      </p:sp>
      <p:sp>
        <p:nvSpPr>
          <p:cNvPr id="14" name="13 Rectángulo redondeado"/>
          <p:cNvSpPr>
            <a:spLocks noChangeArrowheads="1"/>
          </p:cNvSpPr>
          <p:nvPr/>
        </p:nvSpPr>
        <p:spPr bwMode="auto">
          <a:xfrm>
            <a:off x="129349" y="3071813"/>
            <a:ext cx="3871152" cy="1785937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Tamanho</a:t>
            </a:r>
            <a:r>
              <a:rPr lang="es-ES" sz="2000" b="1" dirty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magnitude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dimensão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da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mudança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prevista 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- meta</a:t>
            </a:r>
          </a:p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ex.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75 %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em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2014, 500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habitações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adaptadas, 10 cursos 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formação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realizados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, etc.)</a:t>
            </a:r>
          </a:p>
        </p:txBody>
      </p:sp>
      <p:sp>
        <p:nvSpPr>
          <p:cNvPr id="16" name="15 Rectángulo redondeado"/>
          <p:cNvSpPr>
            <a:spLocks noChangeArrowheads="1"/>
          </p:cNvSpPr>
          <p:nvPr/>
        </p:nvSpPr>
        <p:spPr bwMode="auto">
          <a:xfrm>
            <a:off x="2163462" y="5055577"/>
            <a:ext cx="2643187" cy="123689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Qualidade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padrão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da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mudança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a ser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alcançada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lang="es-ES" sz="20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/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(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ex.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melhorias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)</a:t>
            </a:r>
            <a:endParaRPr lang="es-E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7" name="16 Rectángulo redondeado"/>
          <p:cNvSpPr>
            <a:spLocks noChangeArrowheads="1"/>
          </p:cNvSpPr>
          <p:nvPr/>
        </p:nvSpPr>
        <p:spPr bwMode="auto">
          <a:xfrm>
            <a:off x="3271449" y="1041830"/>
            <a:ext cx="2810373" cy="18833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Quais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unidades </a:t>
            </a:r>
            <a:r>
              <a:rPr lang="es-ES" sz="2000" b="1" dirty="0">
                <a:solidFill>
                  <a:srgbClr val="FFFFFF"/>
                </a:solidFill>
                <a:latin typeface="Arial Narrow"/>
                <a:cs typeface="Arial Narrow"/>
              </a:rPr>
              <a:t>de medida </a:t>
            </a:r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serão</a:t>
            </a:r>
            <a:r>
              <a:rPr lang="es-E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utilizadas? </a:t>
            </a:r>
            <a:endParaRPr lang="es-ES" sz="20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/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(%</a:t>
            </a:r>
            <a:r>
              <a:rPr lang="es-ES" sz="2000" dirty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número total,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nível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satisfação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etc.)</a:t>
            </a:r>
            <a:endParaRPr lang="es-E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8" name="17 Rectángulo redondeado"/>
          <p:cNvSpPr>
            <a:spLocks noChangeArrowheads="1"/>
          </p:cNvSpPr>
          <p:nvPr/>
        </p:nvSpPr>
        <p:spPr bwMode="auto">
          <a:xfrm>
            <a:off x="753096" y="1474436"/>
            <a:ext cx="185737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População</a:t>
            </a:r>
            <a:endParaRPr lang="es-ES" sz="20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/>
            <a:r>
              <a:rPr lang="es-ES" sz="20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alvo</a:t>
            </a:r>
            <a:endParaRPr lang="es-ES" sz="2000" b="1" dirty="0" smtClean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ctr"/>
            <a:r>
              <a:rPr lang="es-ES" sz="20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Quem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?</a:t>
            </a:r>
            <a:endParaRPr lang="es-ES" sz="20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19" name="18 Rectángulo redondeado"/>
          <p:cNvSpPr>
            <a:spLocks noChangeArrowheads="1"/>
          </p:cNvSpPr>
          <p:nvPr/>
        </p:nvSpPr>
        <p:spPr bwMode="auto">
          <a:xfrm>
            <a:off x="6621054" y="1474436"/>
            <a:ext cx="2127554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2000" b="1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Prazo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</a:t>
            </a:r>
            <a:endParaRPr lang="es-ES" sz="2000" dirty="0" smtClean="0">
              <a:solidFill>
                <a:schemeClr val="lt1"/>
              </a:solidFill>
              <a:latin typeface="Arial Narrow"/>
              <a:ea typeface="+mn-ea"/>
              <a:cs typeface="Arial Narrow"/>
            </a:endParaRPr>
          </a:p>
          <a:p>
            <a:pPr algn="ctr">
              <a:defRPr/>
            </a:pP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(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ex.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de </a:t>
            </a:r>
            <a:r>
              <a:rPr lang="es-ES" sz="2000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Junho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2015 a </a:t>
            </a:r>
            <a:r>
              <a:rPr lang="es-ES" sz="2000" dirty="0" err="1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Junho</a:t>
            </a:r>
            <a:r>
              <a:rPr lang="es-ES" sz="2000" dirty="0" smtClean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 </a:t>
            </a:r>
            <a:r>
              <a:rPr lang="es-ES" sz="2000" dirty="0">
                <a:solidFill>
                  <a:schemeClr val="lt1"/>
                </a:solidFill>
                <a:latin typeface="Arial Narrow"/>
                <a:ea typeface="+mn-ea"/>
                <a:cs typeface="Arial Narrow"/>
              </a:rPr>
              <a:t>2016)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8229600" cy="7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smtClean="0">
                <a:solidFill>
                  <a:srgbClr val="1F497D"/>
                </a:solidFill>
                <a:latin typeface="Arial Narrow"/>
                <a:cs typeface="Arial Narrow"/>
              </a:rPr>
              <a:t>Os indicadores de M&amp;E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40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86050" y="2234172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b="1" dirty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</a:t>
            </a:r>
            <a:r>
              <a:rPr lang="es-ES" sz="2200" dirty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specíficos: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usam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uma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linguagem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de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mudança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e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descrevem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uma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condição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futura específica.</a:t>
            </a:r>
            <a:endParaRPr lang="es-ES" sz="2200" dirty="0" smtClean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b="1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M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ensurável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: é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possível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avaliar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se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foi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alcançado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ou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não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. </a:t>
            </a:r>
            <a:endParaRPr lang="es-ES" sz="2200" dirty="0" smtClean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b="1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A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cessível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: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estão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ao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alcance do que os atores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envolvidos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podem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alcançar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sz="2200" dirty="0" smtClean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b="1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R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elevantes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: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contribuem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para os objetivos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estabelecidos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sz="2200" dirty="0" smtClean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rgbClr val="3366FF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200" b="1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L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imitado no tempo: especificar </a:t>
            </a:r>
            <a:r>
              <a:rPr lang="es-ES" sz="2200" dirty="0" err="1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pt-BR" sz="2200" dirty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quanto tempo os resultados podem ser alcançados.</a:t>
            </a:r>
            <a:r>
              <a:rPr lang="es-ES" sz="2200" dirty="0" smtClean="0">
                <a:solidFill>
                  <a:schemeClr val="bg1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sz="2200" dirty="0">
              <a:solidFill>
                <a:schemeClr val="bg1"/>
              </a:solidFill>
              <a:latin typeface="Arial Narrow"/>
              <a:ea typeface="Calibri"/>
              <a:cs typeface="Arial Narrow"/>
            </a:endParaRPr>
          </a:p>
          <a:p>
            <a:pPr lvl="0">
              <a:lnSpc>
                <a:spcPts val="5200"/>
              </a:lnSpc>
              <a:buClr>
                <a:srgbClr val="FFFFFF"/>
              </a:buClr>
              <a:buSzPct val="25000"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2143116"/>
            <a:ext cx="2286016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Indicadores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de M&amp;E</a:t>
            </a:r>
            <a:r>
              <a:rPr lang="es-ES" sz="28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de M&amp;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7376" y="1711432"/>
            <a:ext cx="214314" cy="219267"/>
          </a:xfrm>
          <a:prstGeom prst="rect">
            <a:avLst/>
          </a:prstGeom>
        </p:spPr>
      </p:pic>
      <p:pic>
        <p:nvPicPr>
          <p:cNvPr id="9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734960"/>
            <a:ext cx="214314" cy="219267"/>
          </a:xfrm>
          <a:prstGeom prst="rect">
            <a:avLst/>
          </a:prstGeom>
        </p:spPr>
      </p:pic>
      <p:pic>
        <p:nvPicPr>
          <p:cNvPr id="11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392965"/>
            <a:ext cx="214314" cy="219267"/>
          </a:xfrm>
          <a:prstGeom prst="rect">
            <a:avLst/>
          </a:prstGeom>
        </p:spPr>
      </p:pic>
      <p:pic>
        <p:nvPicPr>
          <p:cNvPr id="12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392416"/>
            <a:ext cx="214314" cy="219267"/>
          </a:xfrm>
          <a:prstGeom prst="rect">
            <a:avLst/>
          </a:prstGeom>
        </p:spPr>
      </p:pic>
      <p:pic>
        <p:nvPicPr>
          <p:cNvPr id="14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5062636"/>
            <a:ext cx="214314" cy="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IncheonMetropolitanC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pic>
        <p:nvPicPr>
          <p:cNvPr id="24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24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34" name="33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36" name="Shape 5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000768"/>
            <a:ext cx="9144000" cy="71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04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Plano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Monitoramento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Avaliação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0355" y="737789"/>
            <a:ext cx="8066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Desenvolver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uma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estratégia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de para o Plano de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Ação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Definir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quem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é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responsável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pela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execução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da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ação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176213" indent="-176213"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Estabelecer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conjunto de indicadores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em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cada resultado para medir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seu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progresso</a:t>
            </a: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</a:p>
          <a:p>
            <a:pPr algn="just">
              <a:buClr>
                <a:schemeClr val="tx2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176213" indent="-176213"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Preparar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um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cronograma 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execução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</a:t>
            </a: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Priorizar </a:t>
            </a: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a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s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sugestões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e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comentários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da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comunidade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 </a:t>
            </a: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algn="just">
              <a:buClr>
                <a:schemeClr val="tx2"/>
              </a:buClr>
              <a:buSzPct val="100000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  <a:p>
            <a:pPr marL="176213" indent="-176213" algn="just">
              <a:buClr>
                <a:schemeClr val="tx2"/>
              </a:buClr>
              <a:buSzPct val="100000"/>
              <a:buFont typeface="Courier New"/>
              <a:buChar char="o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Comunicar 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o plano interna e externamente de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maneira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que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gere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contribuições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contínuas</a:t>
            </a:r>
            <a:r>
              <a:rPr lang="es-ES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. </a:t>
            </a:r>
            <a:endParaRPr lang="es-ES" dirty="0">
              <a:solidFill>
                <a:srgbClr val="000000"/>
              </a:solidFill>
              <a:latin typeface="Arial Narrow"/>
              <a:ea typeface="Calibri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5726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12910</TotalTime>
  <Words>922</Words>
  <Application>Microsoft Office PowerPoint</Application>
  <PresentationFormat>Apresentação na tela (4:3)</PresentationFormat>
  <Paragraphs>150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de Office</vt:lpstr>
      <vt:lpstr>Apresentação do PowerPoint</vt:lpstr>
      <vt:lpstr>Conteúdos</vt:lpstr>
      <vt:lpstr>Apresentação do PowerPoint</vt:lpstr>
      <vt:lpstr>Apresentação do PowerPoint</vt:lpstr>
      <vt:lpstr>Monitoramento e Avaliação</vt:lpstr>
      <vt:lpstr>Os indicadores de M&amp;E</vt:lpstr>
      <vt:lpstr>Apresentação do PowerPoint</vt:lpstr>
      <vt:lpstr>Apresentação do PowerPoint</vt:lpstr>
      <vt:lpstr>Plano de Monitoramento e Avaliação</vt:lpstr>
      <vt:lpstr> </vt:lpstr>
      <vt:lpstr>Atividade prática</vt:lpstr>
      <vt:lpstr>Atividade prática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 Ortega</dc:creator>
  <cp:lastModifiedBy>Cíntia Pereira Torres Oliveira</cp:lastModifiedBy>
  <cp:revision>93</cp:revision>
  <dcterms:created xsi:type="dcterms:W3CDTF">2016-10-01T17:07:33Z</dcterms:created>
  <dcterms:modified xsi:type="dcterms:W3CDTF">2017-11-23T14:16:22Z</dcterms:modified>
</cp:coreProperties>
</file>