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54" r:id="rId2"/>
    <p:sldId id="257" r:id="rId3"/>
    <p:sldId id="561" r:id="rId4"/>
    <p:sldId id="562" r:id="rId5"/>
    <p:sldId id="558" r:id="rId6"/>
    <p:sldId id="543" r:id="rId7"/>
    <p:sldId id="557" r:id="rId8"/>
    <p:sldId id="559" r:id="rId9"/>
    <p:sldId id="500" r:id="rId10"/>
    <p:sldId id="560" r:id="rId11"/>
    <p:sldId id="550" r:id="rId12"/>
    <p:sldId id="563" r:id="rId13"/>
    <p:sldId id="564" r:id="rId14"/>
    <p:sldId id="565" r:id="rId15"/>
    <p:sldId id="555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enta Microsoft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1"/>
  </p:normalViewPr>
  <p:slideViewPr>
    <p:cSldViewPr snapToGrid="0" snapToObjects="1">
      <p:cViewPr>
        <p:scale>
          <a:sx n="100" d="100"/>
          <a:sy n="100" d="100"/>
        </p:scale>
        <p:origin x="-18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E7D86-07B7-F940-9C90-64609C4BEF86}" type="doc">
      <dgm:prSet loTypeId="urn:microsoft.com/office/officeart/2005/8/layout/vList4#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0BF8836-345A-9F41-8359-23C0C1B0033E}">
      <dgm:prSet phldrT="[Texto]" custT="1"/>
      <dgm:spPr>
        <a:noFill/>
      </dgm:spPr>
      <dgm:t>
        <a:bodyPr/>
        <a:lstStyle/>
        <a:p>
          <a:pPr algn="just"/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Formação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contínua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seus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integrantes.  </a:t>
          </a:r>
        </a:p>
        <a:p>
          <a:pPr algn="just"/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Os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membros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dispõe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um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meio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interativo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para se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manter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atualizado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sobre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novidades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,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notícias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opiniões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a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respeito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do que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ocorre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em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seu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tema.</a:t>
          </a:r>
          <a:endParaRPr lang="es-ES" sz="2000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077F202E-5FF0-444C-A8F5-80862E87ECC2}" type="parTrans" cxnId="{914702CF-5589-1741-B944-B1977D374D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2153BFE0-0CD6-2A44-BF75-94DB75B73252}" type="sibTrans" cxnId="{914702CF-5589-1741-B944-B1977D374D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A6B6915A-F88C-954B-AF39-6CD90E835DEE}">
      <dgm:prSet phldrT="[Texto]"/>
      <dgm:spPr>
        <a:noFill/>
      </dgm:spPr>
      <dgm:t>
        <a:bodyPr/>
        <a:lstStyle/>
        <a:p>
          <a:pPr algn="just"/>
          <a:r>
            <a:rPr lang="es-ES" b="1" dirty="0" err="1" smtClean="0">
              <a:solidFill>
                <a:schemeClr val="tx1"/>
              </a:solidFill>
              <a:latin typeface="Arial Narrow"/>
              <a:cs typeface="Arial Narrow"/>
            </a:rPr>
            <a:t>Estabelecimento</a:t>
          </a:r>
          <a:r>
            <a:rPr lang="es-ES" b="1" dirty="0" smtClean="0">
              <a:solidFill>
                <a:schemeClr val="tx1"/>
              </a:solidFill>
              <a:latin typeface="Arial Narrow"/>
              <a:cs typeface="Arial Narrow"/>
            </a:rPr>
            <a:t> de </a:t>
          </a:r>
          <a:r>
            <a:rPr lang="es-ES" b="1" dirty="0" err="1" smtClean="0">
              <a:solidFill>
                <a:schemeClr val="tx1"/>
              </a:solidFill>
              <a:latin typeface="Arial Narrow"/>
              <a:cs typeface="Arial Narrow"/>
            </a:rPr>
            <a:t>alianças</a:t>
          </a:r>
          <a:r>
            <a:rPr lang="es-ES" b="1" dirty="0" smtClean="0">
              <a:solidFill>
                <a:schemeClr val="tx1"/>
              </a:solidFill>
              <a:latin typeface="Arial Narrow"/>
              <a:cs typeface="Arial Narrow"/>
            </a:rPr>
            <a:t>. </a:t>
          </a:r>
        </a:p>
        <a:p>
          <a:pPr algn="just"/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As comunidades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facilitam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o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fluxo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conhecimento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reforçam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os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laços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entre os integrantes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profissional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.</a:t>
          </a:r>
          <a:endParaRPr lang="es-ES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3B564FF1-F337-2648-BC09-9925BDEE4763}" type="parTrans" cxnId="{F4279C42-0822-E24F-9D6E-0E043792B468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F25F0A83-DC5B-4949-9C24-10D621E10D0A}" type="sibTrans" cxnId="{F4279C42-0822-E24F-9D6E-0E043792B468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2E5A9000-3DDB-D040-AB91-14B016B45045}">
      <dgm:prSet phldrT="[Texto]"/>
      <dgm:spPr>
        <a:noFill/>
      </dgm:spPr>
      <dgm:t>
        <a:bodyPr/>
        <a:lstStyle/>
        <a:p>
          <a:pPr algn="just"/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Geração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novo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conhecimento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(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inovação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). </a:t>
          </a:r>
        </a:p>
        <a:p>
          <a:pPr algn="just"/>
          <a:r>
            <a:rPr lang="es-ES" dirty="0" err="1" smtClean="0">
              <a:latin typeface="Arial Narrow"/>
              <a:cs typeface="Arial Narrow"/>
            </a:rPr>
            <a:t>Uma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comunidade</a:t>
          </a:r>
          <a:r>
            <a:rPr lang="es-ES" dirty="0" smtClean="0">
              <a:latin typeface="Arial Narrow"/>
              <a:cs typeface="Arial Narrow"/>
            </a:rPr>
            <a:t> de </a:t>
          </a:r>
          <a:r>
            <a:rPr lang="es-ES" dirty="0" err="1" smtClean="0">
              <a:latin typeface="Arial Narrow"/>
              <a:cs typeface="Arial Narrow"/>
            </a:rPr>
            <a:t>prática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não</a:t>
          </a:r>
          <a:r>
            <a:rPr lang="es-ES" dirty="0" smtClean="0">
              <a:latin typeface="Arial Narrow"/>
              <a:cs typeface="Arial Narrow"/>
            </a:rPr>
            <a:t> é </a:t>
          </a:r>
          <a:r>
            <a:rPr lang="es-ES" dirty="0" err="1" smtClean="0">
              <a:latin typeface="Arial Narrow"/>
              <a:cs typeface="Arial Narrow"/>
            </a:rPr>
            <a:t>somente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um</a:t>
          </a:r>
          <a:r>
            <a:rPr lang="es-ES" dirty="0" smtClean="0">
              <a:latin typeface="Arial Narrow"/>
              <a:cs typeface="Arial Narrow"/>
            </a:rPr>
            <a:t> mecanismo por </a:t>
          </a:r>
          <a:r>
            <a:rPr lang="es-ES" dirty="0" err="1" smtClean="0">
              <a:latin typeface="Arial Narrow"/>
              <a:cs typeface="Arial Narrow"/>
            </a:rPr>
            <a:t>meio</a:t>
          </a:r>
          <a:r>
            <a:rPr lang="es-ES" dirty="0" smtClean="0">
              <a:latin typeface="Arial Narrow"/>
              <a:cs typeface="Arial Narrow"/>
            </a:rPr>
            <a:t> do </a:t>
          </a:r>
          <a:r>
            <a:rPr lang="es-ES" dirty="0" err="1" smtClean="0">
              <a:latin typeface="Arial Narrow"/>
              <a:cs typeface="Arial Narrow"/>
            </a:rPr>
            <a:t>qual</a:t>
          </a:r>
          <a:r>
            <a:rPr lang="es-ES" dirty="0" smtClean="0">
              <a:latin typeface="Arial Narrow"/>
              <a:cs typeface="Arial Narrow"/>
            </a:rPr>
            <a:t> se </a:t>
          </a:r>
          <a:r>
            <a:rPr lang="es-ES" dirty="0" err="1" smtClean="0">
              <a:latin typeface="Arial Narrow"/>
              <a:cs typeface="Arial Narrow"/>
            </a:rPr>
            <a:t>compartilha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conhecimento</a:t>
          </a:r>
          <a:r>
            <a:rPr lang="es-ES" dirty="0" smtClean="0">
              <a:latin typeface="Arial Narrow"/>
              <a:cs typeface="Arial Narrow"/>
            </a:rPr>
            <a:t>. É </a:t>
          </a:r>
          <a:r>
            <a:rPr lang="es-ES" dirty="0" err="1" smtClean="0">
              <a:latin typeface="Arial Narrow"/>
              <a:cs typeface="Arial Narrow"/>
            </a:rPr>
            <a:t>um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espaço</a:t>
          </a:r>
          <a:r>
            <a:rPr lang="es-ES" dirty="0" smtClean="0">
              <a:latin typeface="Arial Narrow"/>
              <a:cs typeface="Arial Narrow"/>
            </a:rPr>
            <a:t> que retroalimenta e </a:t>
          </a:r>
          <a:r>
            <a:rPr lang="es-ES" dirty="0" err="1" smtClean="0">
              <a:latin typeface="Arial Narrow"/>
              <a:cs typeface="Arial Narrow"/>
            </a:rPr>
            <a:t>constrói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novo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conhecimento</a:t>
          </a:r>
          <a:r>
            <a:rPr lang="es-ES" dirty="0" smtClean="0">
              <a:latin typeface="Arial Narrow"/>
              <a:cs typeface="Arial Narrow"/>
            </a:rPr>
            <a:t>, fruto da </a:t>
          </a:r>
          <a:r>
            <a:rPr lang="es-ES" dirty="0" err="1" smtClean="0">
              <a:latin typeface="Arial Narrow"/>
              <a:cs typeface="Arial Narrow"/>
            </a:rPr>
            <a:t>discussão</a:t>
          </a:r>
          <a:r>
            <a:rPr lang="es-ES" dirty="0" smtClean="0">
              <a:latin typeface="Arial Narrow"/>
              <a:cs typeface="Arial Narrow"/>
            </a:rPr>
            <a:t> e da </a:t>
          </a:r>
          <a:r>
            <a:rPr lang="es-ES" dirty="0" err="1" smtClean="0">
              <a:latin typeface="Arial Narrow"/>
              <a:cs typeface="Arial Narrow"/>
            </a:rPr>
            <a:t>reflexão</a:t>
          </a:r>
          <a:r>
            <a:rPr lang="es-ES" dirty="0" smtClean="0">
              <a:latin typeface="Arial Narrow"/>
              <a:cs typeface="Arial Narrow"/>
            </a:rPr>
            <a:t>.</a:t>
          </a:r>
          <a:endParaRPr lang="es-ES" dirty="0">
            <a:latin typeface="Arial Narrow"/>
            <a:cs typeface="Arial Narrow"/>
          </a:endParaRPr>
        </a:p>
      </dgm:t>
    </dgm:pt>
    <dgm:pt modelId="{8FFB0F30-6AFA-564E-8A7C-01887F40EA94}" type="parTrans" cxnId="{5563A974-76F6-E049-8ECD-AC633F8A61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01AC6A16-9827-2A45-848D-9F09B06159B9}" type="sibTrans" cxnId="{5563A974-76F6-E049-8ECD-AC633F8A61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D1C22514-39B3-EF41-A1F6-ECA007D13C89}" type="pres">
      <dgm:prSet presAssocID="{211E7D86-07B7-F940-9C90-64609C4BEF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0C2A95-7997-2348-8F9B-AD32669209A5}" type="pres">
      <dgm:prSet presAssocID="{80BF8836-345A-9F41-8359-23C0C1B0033E}" presName="comp" presStyleCnt="0"/>
      <dgm:spPr/>
    </dgm:pt>
    <dgm:pt modelId="{78946A78-8C34-5B46-8FC7-DEA7FC5FF0E7}" type="pres">
      <dgm:prSet presAssocID="{80BF8836-345A-9F41-8359-23C0C1B0033E}" presName="box" presStyleLbl="node1" presStyleIdx="0" presStyleCnt="3"/>
      <dgm:spPr/>
      <dgm:t>
        <a:bodyPr/>
        <a:lstStyle/>
        <a:p>
          <a:endParaRPr lang="es-ES"/>
        </a:p>
      </dgm:t>
    </dgm:pt>
    <dgm:pt modelId="{D7A67564-A264-F746-9144-65674ED57C82}" type="pres">
      <dgm:prSet presAssocID="{80BF8836-345A-9F41-8359-23C0C1B0033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5F5B8-B479-8C4F-A1EA-8C72D4A285F8}" type="pres">
      <dgm:prSet presAssocID="{80BF8836-345A-9F41-8359-23C0C1B0033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405ED8-A182-3F41-9970-AA2D59F1EA18}" type="pres">
      <dgm:prSet presAssocID="{2153BFE0-0CD6-2A44-BF75-94DB75B73252}" presName="spacer" presStyleCnt="0"/>
      <dgm:spPr/>
    </dgm:pt>
    <dgm:pt modelId="{602A2A3A-7321-5F45-821F-A76E46C3160A}" type="pres">
      <dgm:prSet presAssocID="{A6B6915A-F88C-954B-AF39-6CD90E835DEE}" presName="comp" presStyleCnt="0"/>
      <dgm:spPr/>
    </dgm:pt>
    <dgm:pt modelId="{21086C1F-008D-7A42-9123-7733C10DC163}" type="pres">
      <dgm:prSet presAssocID="{A6B6915A-F88C-954B-AF39-6CD90E835DEE}" presName="box" presStyleLbl="node1" presStyleIdx="1" presStyleCnt="3"/>
      <dgm:spPr/>
      <dgm:t>
        <a:bodyPr/>
        <a:lstStyle/>
        <a:p>
          <a:endParaRPr lang="es-ES"/>
        </a:p>
      </dgm:t>
    </dgm:pt>
    <dgm:pt modelId="{5345C4C4-A45D-7F48-B05D-F12DF6ED7970}" type="pres">
      <dgm:prSet presAssocID="{A6B6915A-F88C-954B-AF39-6CD90E835DE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79D9AF-C765-644E-B895-0A8EE9E7FDBA}" type="pres">
      <dgm:prSet presAssocID="{A6B6915A-F88C-954B-AF39-6CD90E835D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B8982-5F03-1D49-95CF-08184BC68721}" type="pres">
      <dgm:prSet presAssocID="{F25F0A83-DC5B-4949-9C24-10D621E10D0A}" presName="spacer" presStyleCnt="0"/>
      <dgm:spPr/>
    </dgm:pt>
    <dgm:pt modelId="{D77F732F-D82D-9843-B1FF-5FE1DED03070}" type="pres">
      <dgm:prSet presAssocID="{2E5A9000-3DDB-D040-AB91-14B016B45045}" presName="comp" presStyleCnt="0"/>
      <dgm:spPr/>
    </dgm:pt>
    <dgm:pt modelId="{93219BE9-C48E-A043-B140-0F5B439A7219}" type="pres">
      <dgm:prSet presAssocID="{2E5A9000-3DDB-D040-AB91-14B016B45045}" presName="box" presStyleLbl="node1" presStyleIdx="2" presStyleCnt="3"/>
      <dgm:spPr/>
      <dgm:t>
        <a:bodyPr/>
        <a:lstStyle/>
        <a:p>
          <a:endParaRPr lang="es-ES"/>
        </a:p>
      </dgm:t>
    </dgm:pt>
    <dgm:pt modelId="{689DDB2D-151A-F34E-BB65-6178410C1E8D}" type="pres">
      <dgm:prSet presAssocID="{2E5A9000-3DDB-D040-AB91-14B016B4504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EC53B2-1881-FB45-B847-D4B884121E20}" type="pres">
      <dgm:prSet presAssocID="{2E5A9000-3DDB-D040-AB91-14B016B4504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EA77BB-604E-AC49-9EEC-4DA285782668}" type="presOf" srcId="{A6B6915A-F88C-954B-AF39-6CD90E835DEE}" destId="{21086C1F-008D-7A42-9123-7733C10DC163}" srcOrd="0" destOrd="0" presId="urn:microsoft.com/office/officeart/2005/8/layout/vList4#1"/>
    <dgm:cxn modelId="{D72EABD3-7A5F-A64E-81B7-2DD2F3A6C563}" type="presOf" srcId="{A6B6915A-F88C-954B-AF39-6CD90E835DEE}" destId="{0479D9AF-C765-644E-B895-0A8EE9E7FDBA}" srcOrd="1" destOrd="0" presId="urn:microsoft.com/office/officeart/2005/8/layout/vList4#1"/>
    <dgm:cxn modelId="{5563A974-76F6-E049-8ECD-AC633F8A61A9}" srcId="{211E7D86-07B7-F940-9C90-64609C4BEF86}" destId="{2E5A9000-3DDB-D040-AB91-14B016B45045}" srcOrd="2" destOrd="0" parTransId="{8FFB0F30-6AFA-564E-8A7C-01887F40EA94}" sibTransId="{01AC6A16-9827-2A45-848D-9F09B06159B9}"/>
    <dgm:cxn modelId="{5244D4B1-F620-D141-8983-0726286DA5D0}" type="presOf" srcId="{2E5A9000-3DDB-D040-AB91-14B016B45045}" destId="{A9EC53B2-1881-FB45-B847-D4B884121E20}" srcOrd="1" destOrd="0" presId="urn:microsoft.com/office/officeart/2005/8/layout/vList4#1"/>
    <dgm:cxn modelId="{914702CF-5589-1741-B944-B1977D374DA9}" srcId="{211E7D86-07B7-F940-9C90-64609C4BEF86}" destId="{80BF8836-345A-9F41-8359-23C0C1B0033E}" srcOrd="0" destOrd="0" parTransId="{077F202E-5FF0-444C-A8F5-80862E87ECC2}" sibTransId="{2153BFE0-0CD6-2A44-BF75-94DB75B73252}"/>
    <dgm:cxn modelId="{071CC994-7B4C-564E-B2A3-F15E729640A1}" type="presOf" srcId="{80BF8836-345A-9F41-8359-23C0C1B0033E}" destId="{F1B5F5B8-B479-8C4F-A1EA-8C72D4A285F8}" srcOrd="1" destOrd="0" presId="urn:microsoft.com/office/officeart/2005/8/layout/vList4#1"/>
    <dgm:cxn modelId="{F4279C42-0822-E24F-9D6E-0E043792B468}" srcId="{211E7D86-07B7-F940-9C90-64609C4BEF86}" destId="{A6B6915A-F88C-954B-AF39-6CD90E835DEE}" srcOrd="1" destOrd="0" parTransId="{3B564FF1-F337-2648-BC09-9925BDEE4763}" sibTransId="{F25F0A83-DC5B-4949-9C24-10D621E10D0A}"/>
    <dgm:cxn modelId="{919AFFD9-3927-7F42-8A31-1E97D90088A2}" type="presOf" srcId="{80BF8836-345A-9F41-8359-23C0C1B0033E}" destId="{78946A78-8C34-5B46-8FC7-DEA7FC5FF0E7}" srcOrd="0" destOrd="0" presId="urn:microsoft.com/office/officeart/2005/8/layout/vList4#1"/>
    <dgm:cxn modelId="{0CC0D24C-0E78-F94B-AB17-5D96400D5949}" type="presOf" srcId="{211E7D86-07B7-F940-9C90-64609C4BEF86}" destId="{D1C22514-39B3-EF41-A1F6-ECA007D13C89}" srcOrd="0" destOrd="0" presId="urn:microsoft.com/office/officeart/2005/8/layout/vList4#1"/>
    <dgm:cxn modelId="{DFEE58E0-C8E6-A843-ADA0-1F1C97D10F44}" type="presOf" srcId="{2E5A9000-3DDB-D040-AB91-14B016B45045}" destId="{93219BE9-C48E-A043-B140-0F5B439A7219}" srcOrd="0" destOrd="0" presId="urn:microsoft.com/office/officeart/2005/8/layout/vList4#1"/>
    <dgm:cxn modelId="{3A76B7C7-2CFE-CB41-B895-ABC4B362302F}" type="presParOf" srcId="{D1C22514-39B3-EF41-A1F6-ECA007D13C89}" destId="{680C2A95-7997-2348-8F9B-AD32669209A5}" srcOrd="0" destOrd="0" presId="urn:microsoft.com/office/officeart/2005/8/layout/vList4#1"/>
    <dgm:cxn modelId="{2FA561F8-F807-BE4A-BCA7-95964F69B9E4}" type="presParOf" srcId="{680C2A95-7997-2348-8F9B-AD32669209A5}" destId="{78946A78-8C34-5B46-8FC7-DEA7FC5FF0E7}" srcOrd="0" destOrd="0" presId="urn:microsoft.com/office/officeart/2005/8/layout/vList4#1"/>
    <dgm:cxn modelId="{8AFADF8E-0FB6-9D4C-9120-92F7A1898010}" type="presParOf" srcId="{680C2A95-7997-2348-8F9B-AD32669209A5}" destId="{D7A67564-A264-F746-9144-65674ED57C82}" srcOrd="1" destOrd="0" presId="urn:microsoft.com/office/officeart/2005/8/layout/vList4#1"/>
    <dgm:cxn modelId="{50336923-50A1-B543-852B-4D8294F3192D}" type="presParOf" srcId="{680C2A95-7997-2348-8F9B-AD32669209A5}" destId="{F1B5F5B8-B479-8C4F-A1EA-8C72D4A285F8}" srcOrd="2" destOrd="0" presId="urn:microsoft.com/office/officeart/2005/8/layout/vList4#1"/>
    <dgm:cxn modelId="{A249BEC5-8100-F14F-AF7D-31CC0226EC70}" type="presParOf" srcId="{D1C22514-39B3-EF41-A1F6-ECA007D13C89}" destId="{72405ED8-A182-3F41-9970-AA2D59F1EA18}" srcOrd="1" destOrd="0" presId="urn:microsoft.com/office/officeart/2005/8/layout/vList4#1"/>
    <dgm:cxn modelId="{B2E32043-B043-A14C-9274-778805937B8B}" type="presParOf" srcId="{D1C22514-39B3-EF41-A1F6-ECA007D13C89}" destId="{602A2A3A-7321-5F45-821F-A76E46C3160A}" srcOrd="2" destOrd="0" presId="urn:microsoft.com/office/officeart/2005/8/layout/vList4#1"/>
    <dgm:cxn modelId="{E05B6612-E3FD-A546-9826-503B165E86B5}" type="presParOf" srcId="{602A2A3A-7321-5F45-821F-A76E46C3160A}" destId="{21086C1F-008D-7A42-9123-7733C10DC163}" srcOrd="0" destOrd="0" presId="urn:microsoft.com/office/officeart/2005/8/layout/vList4#1"/>
    <dgm:cxn modelId="{F4023DE2-2B4E-2441-80D5-032307C0F4DE}" type="presParOf" srcId="{602A2A3A-7321-5F45-821F-A76E46C3160A}" destId="{5345C4C4-A45D-7F48-B05D-F12DF6ED7970}" srcOrd="1" destOrd="0" presId="urn:microsoft.com/office/officeart/2005/8/layout/vList4#1"/>
    <dgm:cxn modelId="{8F475D67-B62E-894D-A79D-102C011132CF}" type="presParOf" srcId="{602A2A3A-7321-5F45-821F-A76E46C3160A}" destId="{0479D9AF-C765-644E-B895-0A8EE9E7FDBA}" srcOrd="2" destOrd="0" presId="urn:microsoft.com/office/officeart/2005/8/layout/vList4#1"/>
    <dgm:cxn modelId="{901273A4-0039-3144-A349-CF56AAB52241}" type="presParOf" srcId="{D1C22514-39B3-EF41-A1F6-ECA007D13C89}" destId="{762B8982-5F03-1D49-95CF-08184BC68721}" srcOrd="3" destOrd="0" presId="urn:microsoft.com/office/officeart/2005/8/layout/vList4#1"/>
    <dgm:cxn modelId="{001E9265-B152-2F4C-8C9E-BFC6F63124D9}" type="presParOf" srcId="{D1C22514-39B3-EF41-A1F6-ECA007D13C89}" destId="{D77F732F-D82D-9843-B1FF-5FE1DED03070}" srcOrd="4" destOrd="0" presId="urn:microsoft.com/office/officeart/2005/8/layout/vList4#1"/>
    <dgm:cxn modelId="{35A63017-B59B-A449-A7B1-0407F622946A}" type="presParOf" srcId="{D77F732F-D82D-9843-B1FF-5FE1DED03070}" destId="{93219BE9-C48E-A043-B140-0F5B439A7219}" srcOrd="0" destOrd="0" presId="urn:microsoft.com/office/officeart/2005/8/layout/vList4#1"/>
    <dgm:cxn modelId="{2DAE05ED-962A-F34A-96E5-6E8E7C70EC4E}" type="presParOf" srcId="{D77F732F-D82D-9843-B1FF-5FE1DED03070}" destId="{689DDB2D-151A-F34E-BB65-6178410C1E8D}" srcOrd="1" destOrd="0" presId="urn:microsoft.com/office/officeart/2005/8/layout/vList4#1"/>
    <dgm:cxn modelId="{A546DDB0-2DA4-754A-94BD-521F296B740C}" type="presParOf" srcId="{D77F732F-D82D-9843-B1FF-5FE1DED03070}" destId="{A9EC53B2-1881-FB45-B847-D4B884121E2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6A78-8C34-5B46-8FC7-DEA7FC5FF0E7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Formação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contínua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seus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integrantes. 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Os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membros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dispõe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meio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interativo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para se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manter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atualizado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sobre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novidades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,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notícias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opiniões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a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respeito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do que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ocorre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em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seu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tema.</a:t>
          </a:r>
          <a:endParaRPr lang="es-ES" sz="2000" kern="1200" dirty="0">
            <a:solidFill>
              <a:srgbClr val="FFFFFF"/>
            </a:solidFill>
            <a:latin typeface="Arial Narrow"/>
            <a:cs typeface="Arial Narrow"/>
          </a:endParaRPr>
        </a:p>
      </dsp:txBody>
      <dsp:txXfrm>
        <a:off x="1787356" y="0"/>
        <a:ext cx="6442243" cy="1414363"/>
      </dsp:txXfrm>
    </dsp:sp>
    <dsp:sp modelId="{D7A67564-A264-F746-9144-65674ED57C82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86C1F-008D-7A42-9123-7733C10DC16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>
              <a:solidFill>
                <a:schemeClr val="tx1"/>
              </a:solidFill>
              <a:latin typeface="Arial Narrow"/>
              <a:cs typeface="Arial Narrow"/>
            </a:rPr>
            <a:t>Estabelecimento</a:t>
          </a:r>
          <a:r>
            <a:rPr lang="es-ES" sz="1900" b="1" kern="1200" dirty="0" smtClean="0">
              <a:solidFill>
                <a:schemeClr val="tx1"/>
              </a:solidFill>
              <a:latin typeface="Arial Narrow"/>
              <a:cs typeface="Arial Narrow"/>
            </a:rPr>
            <a:t> de </a:t>
          </a:r>
          <a:r>
            <a:rPr lang="es-ES" sz="1900" b="1" kern="1200" dirty="0" err="1" smtClean="0">
              <a:solidFill>
                <a:schemeClr val="tx1"/>
              </a:solidFill>
              <a:latin typeface="Arial Narrow"/>
              <a:cs typeface="Arial Narrow"/>
            </a:rPr>
            <a:t>alianças</a:t>
          </a:r>
          <a:r>
            <a:rPr lang="es-ES" sz="1900" b="1" kern="1200" dirty="0" smtClean="0">
              <a:solidFill>
                <a:schemeClr val="tx1"/>
              </a:solidFill>
              <a:latin typeface="Arial Narrow"/>
              <a:cs typeface="Arial Narrow"/>
            </a:rPr>
            <a:t>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As comunidades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facilitam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o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fluxo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reforçam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os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laços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entre os integrantes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profissional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.</a:t>
          </a:r>
          <a:endParaRPr lang="es-ES" sz="1900" kern="1200" dirty="0">
            <a:solidFill>
              <a:srgbClr val="FFFFFF"/>
            </a:solidFill>
            <a:latin typeface="Arial Narrow"/>
            <a:cs typeface="Arial Narrow"/>
          </a:endParaRPr>
        </a:p>
      </dsp:txBody>
      <dsp:txXfrm>
        <a:off x="1787356" y="1555799"/>
        <a:ext cx="6442243" cy="1414363"/>
      </dsp:txXfrm>
    </dsp:sp>
    <dsp:sp modelId="{5345C4C4-A45D-7F48-B05D-F12DF6ED7970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19BE9-C48E-A043-B140-0F5B439A721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Geração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novo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conhecimento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(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inovação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).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latin typeface="Arial Narrow"/>
              <a:cs typeface="Arial Narrow"/>
            </a:rPr>
            <a:t>Uma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comunidade</a:t>
          </a:r>
          <a:r>
            <a:rPr lang="es-ES" sz="1900" kern="1200" dirty="0" smtClean="0">
              <a:latin typeface="Arial Narrow"/>
              <a:cs typeface="Arial Narrow"/>
            </a:rPr>
            <a:t> de </a:t>
          </a:r>
          <a:r>
            <a:rPr lang="es-ES" sz="1900" kern="1200" dirty="0" err="1" smtClean="0">
              <a:latin typeface="Arial Narrow"/>
              <a:cs typeface="Arial Narrow"/>
            </a:rPr>
            <a:t>prática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não</a:t>
          </a:r>
          <a:r>
            <a:rPr lang="es-ES" sz="1900" kern="1200" dirty="0" smtClean="0">
              <a:latin typeface="Arial Narrow"/>
              <a:cs typeface="Arial Narrow"/>
            </a:rPr>
            <a:t> é </a:t>
          </a:r>
          <a:r>
            <a:rPr lang="es-ES" sz="1900" kern="1200" dirty="0" err="1" smtClean="0">
              <a:latin typeface="Arial Narrow"/>
              <a:cs typeface="Arial Narrow"/>
            </a:rPr>
            <a:t>somente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um</a:t>
          </a:r>
          <a:r>
            <a:rPr lang="es-ES" sz="1900" kern="1200" dirty="0" smtClean="0">
              <a:latin typeface="Arial Narrow"/>
              <a:cs typeface="Arial Narrow"/>
            </a:rPr>
            <a:t> mecanismo por </a:t>
          </a:r>
          <a:r>
            <a:rPr lang="es-ES" sz="1900" kern="1200" dirty="0" err="1" smtClean="0">
              <a:latin typeface="Arial Narrow"/>
              <a:cs typeface="Arial Narrow"/>
            </a:rPr>
            <a:t>meio</a:t>
          </a:r>
          <a:r>
            <a:rPr lang="es-ES" sz="1900" kern="1200" dirty="0" smtClean="0">
              <a:latin typeface="Arial Narrow"/>
              <a:cs typeface="Arial Narrow"/>
            </a:rPr>
            <a:t> do </a:t>
          </a:r>
          <a:r>
            <a:rPr lang="es-ES" sz="1900" kern="1200" dirty="0" err="1" smtClean="0">
              <a:latin typeface="Arial Narrow"/>
              <a:cs typeface="Arial Narrow"/>
            </a:rPr>
            <a:t>qual</a:t>
          </a:r>
          <a:r>
            <a:rPr lang="es-ES" sz="1900" kern="1200" dirty="0" smtClean="0">
              <a:latin typeface="Arial Narrow"/>
              <a:cs typeface="Arial Narrow"/>
            </a:rPr>
            <a:t> se </a:t>
          </a:r>
          <a:r>
            <a:rPr lang="es-ES" sz="1900" kern="1200" dirty="0" err="1" smtClean="0">
              <a:latin typeface="Arial Narrow"/>
              <a:cs typeface="Arial Narrow"/>
            </a:rPr>
            <a:t>compartilha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latin typeface="Arial Narrow"/>
              <a:cs typeface="Arial Narrow"/>
            </a:rPr>
            <a:t>. É </a:t>
          </a:r>
          <a:r>
            <a:rPr lang="es-ES" sz="1900" kern="1200" dirty="0" err="1" smtClean="0">
              <a:latin typeface="Arial Narrow"/>
              <a:cs typeface="Arial Narrow"/>
            </a:rPr>
            <a:t>um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espaço</a:t>
          </a:r>
          <a:r>
            <a:rPr lang="es-ES" sz="1900" kern="1200" dirty="0" smtClean="0">
              <a:latin typeface="Arial Narrow"/>
              <a:cs typeface="Arial Narrow"/>
            </a:rPr>
            <a:t> que retroalimenta e </a:t>
          </a:r>
          <a:r>
            <a:rPr lang="es-ES" sz="1900" kern="1200" dirty="0" err="1" smtClean="0">
              <a:latin typeface="Arial Narrow"/>
              <a:cs typeface="Arial Narrow"/>
            </a:rPr>
            <a:t>constrói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novo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latin typeface="Arial Narrow"/>
              <a:cs typeface="Arial Narrow"/>
            </a:rPr>
            <a:t>, fruto da </a:t>
          </a:r>
          <a:r>
            <a:rPr lang="es-ES" sz="1900" kern="1200" dirty="0" err="1" smtClean="0">
              <a:latin typeface="Arial Narrow"/>
              <a:cs typeface="Arial Narrow"/>
            </a:rPr>
            <a:t>discussão</a:t>
          </a:r>
          <a:r>
            <a:rPr lang="es-ES" sz="1900" kern="1200" dirty="0" smtClean="0">
              <a:latin typeface="Arial Narrow"/>
              <a:cs typeface="Arial Narrow"/>
            </a:rPr>
            <a:t> e da </a:t>
          </a:r>
          <a:r>
            <a:rPr lang="es-ES" sz="1900" kern="1200" dirty="0" err="1" smtClean="0">
              <a:latin typeface="Arial Narrow"/>
              <a:cs typeface="Arial Narrow"/>
            </a:rPr>
            <a:t>reflexão</a:t>
          </a:r>
          <a:r>
            <a:rPr lang="es-ES" sz="1900" kern="1200" dirty="0" smtClean="0">
              <a:latin typeface="Arial Narrow"/>
              <a:cs typeface="Arial Narrow"/>
            </a:rPr>
            <a:t>.</a:t>
          </a:r>
          <a:endParaRPr lang="es-ES" sz="1900" kern="1200" dirty="0">
            <a:latin typeface="Arial Narrow"/>
            <a:cs typeface="Arial Narrow"/>
          </a:endParaRPr>
        </a:p>
      </dsp:txBody>
      <dsp:txXfrm>
        <a:off x="1787356" y="3111599"/>
        <a:ext cx="6442243" cy="1414363"/>
      </dsp:txXfrm>
    </dsp:sp>
    <dsp:sp modelId="{689DDB2D-151A-F34E-BB65-6178410C1E8D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AA0-9C94-B449-A07E-5706E2EBD2D2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DBE-5D94-6F45-AB8A-977421935E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9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_tradnl" dirty="0" smtClean="0"/>
              <a:t>3</a:t>
            </a:r>
            <a:r>
              <a:rPr lang="es-ES_tradnl" baseline="0" dirty="0" smtClean="0"/>
              <a:t> tipos de categorías para los “diez aspectos esenciales”.</a:t>
            </a:r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smtClean="0">
                <a:latin typeface="Bradley Hand ITC" charset="0"/>
              </a:rPr>
              <a:t>Video</a:t>
            </a:r>
            <a:r>
              <a:rPr lang="es-ES" b="0" baseline="0" dirty="0" smtClean="0">
                <a:latin typeface="Bradley Hand ITC" charset="0"/>
              </a:rPr>
              <a:t> – Mensaje de promotor “Desarrollando Ciudades </a:t>
            </a:r>
            <a:r>
              <a:rPr lang="es-ES" b="0" baseline="0" dirty="0" err="1" smtClean="0">
                <a:latin typeface="Bradley Hand ITC" charset="0"/>
              </a:rPr>
              <a:t>Resilientes</a:t>
            </a:r>
            <a:r>
              <a:rPr lang="es-ES" b="0" baseline="0" dirty="0" smtClean="0">
                <a:latin typeface="Bradley Hand ITC" charset="0"/>
              </a:rPr>
              <a:t>”</a:t>
            </a:r>
            <a:endParaRPr lang="es-ES" b="0" dirty="0" smtClean="0">
              <a:latin typeface="Bradley Hand ITC" charset="0"/>
            </a:endParaRPr>
          </a:p>
          <a:p>
            <a:endParaRPr lang="es-ES" dirty="0" smtClean="0"/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Etienne </a:t>
            </a:r>
            <a:r>
              <a:rPr lang="en-US" dirty="0" err="1" smtClean="0"/>
              <a:t>Wenger.”Communities</a:t>
            </a:r>
            <a:r>
              <a:rPr lang="en-US" dirty="0" smtClean="0"/>
              <a:t> of Practice: learning, meaning, and identity. APQC. “Using Communities of Practice to</a:t>
            </a:r>
            <a:r>
              <a:rPr lang="en-US" baseline="0" dirty="0" smtClean="0"/>
              <a:t> </a:t>
            </a:r>
            <a:r>
              <a:rPr lang="en-US" dirty="0" smtClean="0"/>
              <a:t>Drive Organizational Performance and Innovation”. 2005.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8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_tradnl" dirty="0" smtClean="0"/>
              <a:t>Ventajas</a:t>
            </a:r>
            <a:r>
              <a:rPr lang="es-ES_tradnl" baseline="0" dirty="0" smtClean="0"/>
              <a:t> de las Comunidades de Práctica.</a:t>
            </a:r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Etapas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práctica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8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18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2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1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eventionweb.net/rcc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watch?v=WltHCJBbWX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3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58298" y="1285860"/>
            <a:ext cx="7791415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4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endParaRPr lang="es-ES" sz="36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Estabelecimento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Alianças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Shape 302"/>
          <p:cNvSpPr txBox="1"/>
          <p:nvPr/>
        </p:nvSpPr>
        <p:spPr>
          <a:xfrm>
            <a:off x="1214413" y="4357694"/>
            <a:ext cx="4025801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smtClean="0">
                <a:latin typeface="Arial"/>
                <a:ea typeface="Arial"/>
                <a:cs typeface="Arial"/>
                <a:sym typeface="Arial"/>
              </a:rPr>
              <a:t>Humberto Jaime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Gerente de </a:t>
            </a:r>
            <a:r>
              <a:rPr lang="es-ES" sz="1600" b="1" dirty="0" err="1" smtClean="0">
                <a:latin typeface="Arial"/>
                <a:ea typeface="Arial"/>
                <a:cs typeface="Arial"/>
                <a:sym typeface="Arial"/>
              </a:rPr>
              <a:t>Comunicação</a:t>
            </a:r>
            <a:endParaRPr lang="es-ES" sz="16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err="1" smtClean="0">
                <a:latin typeface="Arial"/>
                <a:ea typeface="Arial"/>
                <a:cs typeface="Arial"/>
                <a:sym typeface="Arial"/>
              </a:rPr>
              <a:t>UNISDR</a:t>
            </a: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 – Las Américas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jaime@un.org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i="0" u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Lugar</a:t>
            </a:r>
            <a:endParaRPr lang="es-ES" sz="11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1" name="Shape 302"/>
          <p:cNvSpPr txBox="1"/>
          <p:nvPr/>
        </p:nvSpPr>
        <p:spPr>
          <a:xfrm>
            <a:off x="1214414" y="1777715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o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Marco de Sendai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Local</a:t>
            </a:r>
            <a:endParaRPr lang="es-ES" sz="2300" b="1" i="0" u="none" dirty="0">
              <a:solidFill>
                <a:schemeClr val="tx1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3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162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sp>
        <p:nvSpPr>
          <p:cNvPr id="20" name="Shape 412"/>
          <p:cNvSpPr txBox="1">
            <a:spLocks/>
          </p:cNvSpPr>
          <p:nvPr/>
        </p:nvSpPr>
        <p:spPr>
          <a:xfrm>
            <a:off x="457200" y="355863"/>
            <a:ext cx="4637314" cy="114034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Comunidades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Prática</a:t>
            </a:r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graphicFrame>
        <p:nvGraphicFramePr>
          <p:cNvPr id="15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287420"/>
              </p:ext>
            </p:extLst>
          </p:nvPr>
        </p:nvGraphicFramePr>
        <p:xfrm>
          <a:off x="457200" y="1811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4675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099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chemeClr val="tx2"/>
                </a:solidFill>
                <a:latin typeface="Arial Black"/>
                <a:cs typeface="Arial Black"/>
              </a:rPr>
              <a:t>Comunidades de </a:t>
            </a:r>
            <a:r>
              <a:rPr lang="es-ES" sz="4000" b="1" dirty="0" err="1" smtClean="0">
                <a:solidFill>
                  <a:schemeClr val="tx2"/>
                </a:solidFill>
                <a:latin typeface="Arial Black"/>
                <a:cs typeface="Arial Black"/>
              </a:rPr>
              <a:t>Prática</a:t>
            </a:r>
            <a:endParaRPr lang="es-ES" sz="4000" b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457200" y="893628"/>
            <a:ext cx="8229600" cy="55616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Define-se 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o tema e subtemas, o propósito da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comunidade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, o tipo de participantes que 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compõem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, os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meios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canais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comunicação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e o plano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ação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Realiza-se 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convocatória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dos participantes,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estabelece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-se 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comunicação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colaboração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, e inicia-se o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intercâmbio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s-ES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Se 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dirige la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facilitación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hacia la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estimulación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para el uso de conocimiento, la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generación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 nuevo conocimiento y la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divulgación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del mismo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también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hacia el exterior de la comunidad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práctica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s-ES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comundade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adquire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reconhecimento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sendo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referência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no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assunto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sendo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estabelecidos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novos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propósito,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projetando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-se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novo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 plano de </a:t>
            </a:r>
            <a:r>
              <a:rPr lang="es-ES" sz="2600" dirty="0" err="1">
                <a:solidFill>
                  <a:srgbClr val="000000"/>
                </a:solidFill>
                <a:latin typeface="Arial Narrow"/>
                <a:cs typeface="Arial Narrow"/>
              </a:rPr>
              <a:t>ação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. 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57200" y="1035153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i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design</a:t>
            </a:r>
            <a:endParaRPr lang="es-ES" i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57200" y="2398586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motivação</a:t>
            </a:r>
            <a:endParaRPr lang="es-ES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57200" y="3674454"/>
            <a:ext cx="2724150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endParaRPr lang="es-ES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57200" y="5064867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evolução</a:t>
            </a:r>
            <a:endParaRPr lang="es-ES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666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313870_209334259211185_7869199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55" y="0"/>
            <a:ext cx="6858000" cy="6858000"/>
          </a:xfr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64476_223907794420498_202833120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4648"/>
            <a:ext cx="9144000" cy="5831285"/>
          </a:xfr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488102_216953111782633_9422354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7220"/>
            <a:ext cx="9144000" cy="5831285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21548" y="2159799"/>
            <a:ext cx="5133989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smtClean="0">
                <a:latin typeface="Arial Narrow"/>
                <a:ea typeface="Arial"/>
                <a:cs typeface="Arial Narrow"/>
                <a:sym typeface="Arial"/>
              </a:rPr>
              <a:t>Humberto Jaime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Gerente de Comunicación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err="1" smtClean="0">
                <a:latin typeface="Arial Narrow"/>
                <a:ea typeface="Arial"/>
                <a:cs typeface="Arial Narrow"/>
                <a:sym typeface="Arial"/>
              </a:rPr>
              <a:t>UNISDR</a:t>
            </a:r>
            <a:r>
              <a:rPr lang="es-ES" dirty="0" smtClean="0">
                <a:latin typeface="Arial Narrow"/>
                <a:ea typeface="Arial"/>
                <a:cs typeface="Arial Narrow"/>
                <a:sym typeface="Arial"/>
              </a:rPr>
              <a:t> – Las Américas 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jaime@un.org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9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534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Alianças</a:t>
            </a:r>
            <a:endParaRPr lang="es-ES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smtClean="0">
                <a:latin typeface="Arial Narrow"/>
                <a:cs typeface="Arial Narrow"/>
              </a:rPr>
              <a:t>Comunidades de </a:t>
            </a:r>
            <a:r>
              <a:rPr lang="es-ES" dirty="0" err="1" smtClean="0">
                <a:latin typeface="Arial Narrow"/>
                <a:cs typeface="Arial Narrow"/>
              </a:rPr>
              <a:t>prática</a:t>
            </a:r>
            <a:endParaRPr lang="es-E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906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sentirteguapa.com/wp-content/uploads/2014/04/Alianzas-de-boda-5-aspectos-a-tener-en-cuenta-a-la-hora-de-escoger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4000" cy="43766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alianza-comercia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5126"/>
            <a:ext cx="9144000" cy="5210629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281205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chemeClr val="tx2"/>
              </a:buClr>
            </a:pP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Promover a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internacional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parcerias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globais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para que os países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em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desenvolvimento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tenham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os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melhores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meios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implementação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sustentáveis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oportumos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, do Marco de Sendai. </a:t>
            </a: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Melhorar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a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transferência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tecnologia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entre os países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desenvolvidos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em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desenvolvimento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Incentivar as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alianças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regionais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internacionais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apoio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aos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países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com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maiores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níveis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vulnerabilidade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e risco.</a:t>
            </a: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Aproveitar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as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complementaridades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da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Norte-Sul,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Sul-Sul e </a:t>
            </a:r>
            <a:r>
              <a:rPr lang="es-ES" sz="2100" dirty="0" err="1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 Triangular. 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ts val="5200"/>
              </a:lnSpc>
              <a:buClr>
                <a:srgbClr val="FFFFFF"/>
              </a:buClr>
              <a:buSzPct val="25000"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1767776"/>
            <a:ext cx="2286016" cy="264249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O Marco de Sendai e as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alianças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745802"/>
            <a:ext cx="214314" cy="219267"/>
          </a:xfrm>
          <a:prstGeom prst="rect">
            <a:avLst/>
          </a:prstGeom>
        </p:spPr>
      </p:pic>
      <p:pic>
        <p:nvPicPr>
          <p:cNvPr id="11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283331"/>
            <a:ext cx="214314" cy="219267"/>
          </a:xfrm>
          <a:prstGeom prst="rect">
            <a:avLst/>
          </a:prstGeom>
        </p:spPr>
      </p:pic>
      <p:pic>
        <p:nvPicPr>
          <p:cNvPr id="12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282782"/>
            <a:ext cx="214314" cy="219267"/>
          </a:xfrm>
          <a:prstGeom prst="rect">
            <a:avLst/>
          </a:prstGeom>
        </p:spPr>
      </p:pic>
      <p:pic>
        <p:nvPicPr>
          <p:cNvPr id="14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209997"/>
            <a:ext cx="214314" cy="219267"/>
          </a:xfrm>
          <a:prstGeom prst="rect">
            <a:avLst/>
          </a:prstGeom>
        </p:spPr>
      </p:pic>
      <p:pic>
        <p:nvPicPr>
          <p:cNvPr id="15" name="Imagen 14" descr="Send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982367"/>
            <a:ext cx="1951974" cy="10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34728"/>
            <a:ext cx="8229600" cy="4856272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n-US" sz="1900" dirty="0">
                <a:latin typeface="Arial Narrow"/>
                <a:cs typeface="Arial Narrow"/>
              </a:rPr>
              <a:t>A </a:t>
            </a:r>
            <a:r>
              <a:rPr lang="en-US" sz="1900" dirty="0" err="1">
                <a:latin typeface="Arial Narrow"/>
                <a:cs typeface="Arial Narrow"/>
              </a:rPr>
              <a:t>proliferação</a:t>
            </a:r>
            <a:r>
              <a:rPr lang="en-US" sz="1900" dirty="0">
                <a:latin typeface="Arial Narrow"/>
                <a:cs typeface="Arial Narrow"/>
              </a:rPr>
              <a:t> de </a:t>
            </a:r>
            <a:r>
              <a:rPr lang="en-US" sz="1900" dirty="0" err="1">
                <a:latin typeface="Arial Narrow"/>
                <a:cs typeface="Arial Narrow"/>
              </a:rPr>
              <a:t>parcerias</a:t>
            </a:r>
            <a:r>
              <a:rPr lang="en-US" sz="1900" dirty="0">
                <a:latin typeface="Arial Narrow"/>
                <a:cs typeface="Arial Narrow"/>
              </a:rPr>
              <a:t> e </a:t>
            </a:r>
            <a:r>
              <a:rPr lang="en-US" sz="1900" dirty="0" err="1">
                <a:latin typeface="Arial Narrow"/>
                <a:cs typeface="Arial Narrow"/>
              </a:rPr>
              <a:t>redes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para</a:t>
            </a:r>
            <a:r>
              <a:rPr lang="en-US" sz="1900" dirty="0">
                <a:latin typeface="Arial Narrow"/>
                <a:cs typeface="Arial Narrow"/>
              </a:rPr>
              <a:t> a </a:t>
            </a:r>
            <a:r>
              <a:rPr lang="en-US" sz="1900" dirty="0" err="1">
                <a:latin typeface="Arial Narrow"/>
                <a:cs typeface="Arial Narrow"/>
              </a:rPr>
              <a:t>redução</a:t>
            </a:r>
            <a:r>
              <a:rPr lang="en-US" sz="1900" dirty="0">
                <a:latin typeface="Arial Narrow"/>
                <a:cs typeface="Arial Narrow"/>
              </a:rPr>
              <a:t> do </a:t>
            </a:r>
            <a:r>
              <a:rPr lang="en-US" sz="1900" dirty="0" err="1">
                <a:latin typeface="Arial Narrow"/>
                <a:cs typeface="Arial Narrow"/>
              </a:rPr>
              <a:t>risco</a:t>
            </a:r>
            <a:r>
              <a:rPr lang="en-US" sz="1900" dirty="0">
                <a:latin typeface="Arial Narrow"/>
                <a:cs typeface="Arial Narrow"/>
              </a:rPr>
              <a:t> de </a:t>
            </a:r>
            <a:r>
              <a:rPr lang="en-US" sz="1900" dirty="0" err="1">
                <a:latin typeface="Arial Narrow"/>
                <a:cs typeface="Arial Narrow"/>
              </a:rPr>
              <a:t>desastres</a:t>
            </a:r>
            <a:r>
              <a:rPr lang="en-US" sz="1900" dirty="0">
                <a:latin typeface="Arial Narrow"/>
                <a:cs typeface="Arial Narrow"/>
              </a:rPr>
              <a:t> é </a:t>
            </a:r>
            <a:r>
              <a:rPr lang="en-US" sz="1900" dirty="0" err="1">
                <a:latin typeface="Arial Narrow"/>
                <a:cs typeface="Arial Narrow"/>
              </a:rPr>
              <a:t>essencial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para</a:t>
            </a:r>
            <a:r>
              <a:rPr lang="en-US" sz="1900" dirty="0">
                <a:latin typeface="Arial Narrow"/>
                <a:cs typeface="Arial Narrow"/>
              </a:rPr>
              <a:t> a </a:t>
            </a:r>
            <a:r>
              <a:rPr lang="en-US" sz="1900" dirty="0" err="1">
                <a:latin typeface="Arial Narrow"/>
                <a:cs typeface="Arial Narrow"/>
              </a:rPr>
              <a:t>campanha</a:t>
            </a:r>
            <a:r>
              <a:rPr lang="en-US" sz="1900" dirty="0">
                <a:latin typeface="Arial Narrow"/>
                <a:cs typeface="Arial Narrow"/>
              </a:rPr>
              <a:t> global </a:t>
            </a:r>
            <a:r>
              <a:rPr lang="ja-JP" altLang="en-US" sz="1900" dirty="0">
                <a:latin typeface="Arial Narrow"/>
                <a:cs typeface="Arial Narrow"/>
              </a:rPr>
              <a:t>“</a:t>
            </a:r>
            <a:r>
              <a:rPr lang="en-US" altLang="ja-JP" sz="1900" dirty="0" err="1">
                <a:latin typeface="Arial Narrow"/>
                <a:cs typeface="Arial Narrow"/>
              </a:rPr>
              <a:t>Construindo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Cidades</a:t>
            </a:r>
            <a:r>
              <a:rPr lang="en-US" sz="1900" dirty="0">
                <a:latin typeface="Arial Narrow"/>
                <a:cs typeface="Arial Narrow"/>
              </a:rPr>
              <a:t> Resilientes</a:t>
            </a:r>
            <a:r>
              <a:rPr lang="ja-JP" altLang="en-US" sz="1900" dirty="0">
                <a:latin typeface="Arial Narrow"/>
                <a:cs typeface="Arial Narrow"/>
              </a:rPr>
              <a:t>”</a:t>
            </a:r>
            <a:r>
              <a:rPr lang="en-US" altLang="ja-JP" sz="1900" dirty="0">
                <a:latin typeface="Arial Narrow"/>
                <a:cs typeface="Arial Narrow"/>
              </a:rPr>
              <a:t>. </a:t>
            </a:r>
            <a:r>
              <a:rPr lang="en-US" altLang="ja-JP" sz="1900" dirty="0" err="1">
                <a:latin typeface="Arial Narrow"/>
                <a:cs typeface="Arial Narrow"/>
              </a:rPr>
              <a:t>Os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parceiros</a:t>
            </a:r>
            <a:r>
              <a:rPr lang="en-US" altLang="ja-JP" sz="1900" dirty="0">
                <a:latin typeface="Arial Narrow"/>
                <a:cs typeface="Arial Narrow"/>
              </a:rPr>
              <a:t> da </a:t>
            </a:r>
            <a:r>
              <a:rPr lang="en-US" altLang="ja-JP" sz="1900" dirty="0" err="1">
                <a:latin typeface="Arial Narrow"/>
                <a:cs typeface="Arial Narrow"/>
              </a:rPr>
              <a:t>campanha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promoverão</a:t>
            </a:r>
            <a:r>
              <a:rPr lang="en-US" altLang="ja-JP" sz="1900" dirty="0">
                <a:latin typeface="Arial Narrow"/>
                <a:cs typeface="Arial Narrow"/>
              </a:rPr>
              <a:t> a </a:t>
            </a:r>
            <a:r>
              <a:rPr lang="en-US" altLang="ja-JP" sz="1900" dirty="0" err="1">
                <a:latin typeface="Arial Narrow"/>
                <a:cs typeface="Arial Narrow"/>
              </a:rPr>
              <a:t>resiliência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urbana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aos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desastres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em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suas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áreas</a:t>
            </a:r>
            <a:r>
              <a:rPr lang="en-US" altLang="ja-JP" sz="1900" dirty="0">
                <a:latin typeface="Arial Narrow"/>
                <a:cs typeface="Arial Narrow"/>
              </a:rPr>
              <a:t> de </a:t>
            </a:r>
            <a:r>
              <a:rPr lang="en-US" altLang="ja-JP" sz="1900" dirty="0" err="1">
                <a:latin typeface="Arial Narrow"/>
                <a:cs typeface="Arial Narrow"/>
              </a:rPr>
              <a:t>influência</a:t>
            </a:r>
            <a:r>
              <a:rPr lang="en-US" altLang="ja-JP" sz="1900" dirty="0">
                <a:latin typeface="Arial Narrow"/>
                <a:cs typeface="Arial Narrow"/>
              </a:rPr>
              <a:t>. </a:t>
            </a:r>
            <a:r>
              <a:rPr lang="en-US" altLang="ja-JP" sz="1900" dirty="0" err="1">
                <a:latin typeface="Arial Narrow"/>
                <a:cs typeface="Arial Narrow"/>
              </a:rPr>
              <a:t>Eles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aproveitarão</a:t>
            </a:r>
            <a:r>
              <a:rPr lang="en-US" altLang="ja-JP" sz="1900" dirty="0">
                <a:latin typeface="Arial Narrow"/>
                <a:cs typeface="Arial Narrow"/>
              </a:rPr>
              <a:t> a </a:t>
            </a:r>
            <a:r>
              <a:rPr lang="en-US" altLang="ja-JP" sz="1900" dirty="0" err="1">
                <a:latin typeface="Arial Narrow"/>
                <a:cs typeface="Arial Narrow"/>
              </a:rPr>
              <a:t>experiência</a:t>
            </a:r>
            <a:r>
              <a:rPr lang="en-US" altLang="ja-JP" sz="1900" dirty="0">
                <a:latin typeface="Arial Narrow"/>
                <a:cs typeface="Arial Narrow"/>
              </a:rPr>
              <a:t> dos outros e </a:t>
            </a:r>
            <a:r>
              <a:rPr lang="en-US" altLang="ja-JP" sz="1900" dirty="0" err="1">
                <a:latin typeface="Arial Narrow"/>
                <a:cs typeface="Arial Narrow"/>
              </a:rPr>
              <a:t>fornecerão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suporte</a:t>
            </a:r>
            <a:r>
              <a:rPr lang="en-US" altLang="ja-JP" sz="1900" dirty="0">
                <a:latin typeface="Arial Narrow"/>
                <a:cs typeface="Arial Narrow"/>
              </a:rPr>
              <a:t> e </a:t>
            </a:r>
            <a:r>
              <a:rPr lang="en-US" altLang="ja-JP" sz="1900" dirty="0" err="1">
                <a:latin typeface="Arial Narrow"/>
                <a:cs typeface="Arial Narrow"/>
              </a:rPr>
              <a:t>conteúdo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às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dimensões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política</a:t>
            </a:r>
            <a:r>
              <a:rPr lang="en-US" altLang="ja-JP" sz="1900" dirty="0">
                <a:latin typeface="Arial Narrow"/>
                <a:cs typeface="Arial Narrow"/>
              </a:rPr>
              <a:t>, </a:t>
            </a:r>
            <a:r>
              <a:rPr lang="en-US" altLang="ja-JP" sz="1900" dirty="0" err="1">
                <a:latin typeface="Arial Narrow"/>
                <a:cs typeface="Arial Narrow"/>
              </a:rPr>
              <a:t>técnica</a:t>
            </a:r>
            <a:r>
              <a:rPr lang="en-US" altLang="ja-JP" sz="1900" dirty="0">
                <a:latin typeface="Arial Narrow"/>
                <a:cs typeface="Arial Narrow"/>
              </a:rPr>
              <a:t> e de </a:t>
            </a:r>
            <a:r>
              <a:rPr lang="en-US" altLang="ja-JP" sz="1900" dirty="0" err="1">
                <a:latin typeface="Arial Narrow"/>
                <a:cs typeface="Arial Narrow"/>
              </a:rPr>
              <a:t>promoção</a:t>
            </a:r>
            <a:r>
              <a:rPr lang="en-US" altLang="ja-JP" sz="1900" dirty="0">
                <a:latin typeface="Arial Narrow"/>
                <a:cs typeface="Arial Narrow"/>
              </a:rPr>
              <a:t> da </a:t>
            </a:r>
            <a:r>
              <a:rPr lang="en-US" altLang="ja-JP" sz="1900" dirty="0" err="1">
                <a:latin typeface="Arial Narrow"/>
                <a:cs typeface="Arial Narrow"/>
              </a:rPr>
              <a:t>campanha</a:t>
            </a:r>
            <a:r>
              <a:rPr lang="en-US" altLang="ja-JP" sz="1900" dirty="0">
                <a:latin typeface="Arial Narrow"/>
                <a:cs typeface="Arial Narrow"/>
              </a:rPr>
              <a:t>. </a:t>
            </a:r>
            <a:endParaRPr lang="en-US" sz="1900" dirty="0">
              <a:latin typeface="Arial Narrow"/>
              <a:cs typeface="Arial Narrow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n-US" sz="19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n-US" altLang="ja-JP" sz="1900" dirty="0" err="1">
                <a:latin typeface="Arial Narrow"/>
                <a:cs typeface="Arial Narrow"/>
              </a:rPr>
              <a:t>Os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associados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>
                <a:latin typeface="Arial Narrow"/>
                <a:cs typeface="Arial Narrow"/>
              </a:rPr>
              <a:t>oficiais</a:t>
            </a:r>
            <a:r>
              <a:rPr lang="en-US" altLang="ja-JP" sz="1900" dirty="0">
                <a:latin typeface="Arial Narrow"/>
                <a:cs typeface="Arial Narrow"/>
              </a:rPr>
              <a:t>:  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n-US" altLang="ja-JP" sz="1900" dirty="0">
              <a:latin typeface="Arial Narrow"/>
              <a:cs typeface="Arial Narrow"/>
            </a:endParaRP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>
                <a:latin typeface="Arial Narrow"/>
                <a:cs typeface="Arial Narrow"/>
              </a:rPr>
              <a:t>Eles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apoiam</a:t>
            </a:r>
            <a:r>
              <a:rPr lang="en-US" sz="1900" dirty="0">
                <a:latin typeface="Arial Narrow"/>
                <a:cs typeface="Arial Narrow"/>
              </a:rPr>
              <a:t> a </a:t>
            </a:r>
            <a:r>
              <a:rPr lang="en-US" sz="1900" dirty="0" err="1">
                <a:latin typeface="Arial Narrow"/>
                <a:cs typeface="Arial Narrow"/>
              </a:rPr>
              <a:t>campanhã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dentro</a:t>
            </a:r>
            <a:r>
              <a:rPr lang="en-US" sz="1900" dirty="0">
                <a:latin typeface="Arial Narrow"/>
                <a:cs typeface="Arial Narrow"/>
              </a:rPr>
              <a:t> das </a:t>
            </a:r>
            <a:r>
              <a:rPr lang="en-US" sz="1900" dirty="0" err="1">
                <a:latin typeface="Arial Narrow"/>
                <a:cs typeface="Arial Narrow"/>
              </a:rPr>
              <a:t>capacidades</a:t>
            </a:r>
            <a:r>
              <a:rPr lang="en-US" sz="1900" dirty="0">
                <a:latin typeface="Arial Narrow"/>
                <a:cs typeface="Arial Narrow"/>
              </a:rPr>
              <a:t> de </a:t>
            </a:r>
            <a:r>
              <a:rPr lang="en-US" sz="1900" dirty="0" err="1">
                <a:latin typeface="Arial Narrow"/>
                <a:cs typeface="Arial Narrow"/>
              </a:rPr>
              <a:t>suas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organizações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mediante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ao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menos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designação</a:t>
            </a:r>
            <a:r>
              <a:rPr lang="en-US" sz="1900" dirty="0">
                <a:latin typeface="Arial Narrow"/>
                <a:cs typeface="Arial Narrow"/>
              </a:rPr>
              <a:t> de um </a:t>
            </a:r>
            <a:r>
              <a:rPr lang="en-US" sz="1900" dirty="0" err="1">
                <a:latin typeface="Arial Narrow"/>
                <a:cs typeface="Arial Narrow"/>
              </a:rPr>
              <a:t>coordenador</a:t>
            </a:r>
            <a:r>
              <a:rPr lang="en-US" sz="1900" dirty="0">
                <a:latin typeface="Arial Narrow"/>
                <a:cs typeface="Arial Narrow"/>
              </a:rPr>
              <a:t> da </a:t>
            </a:r>
            <a:r>
              <a:rPr lang="en-US" sz="1900" dirty="0" err="1">
                <a:latin typeface="Arial Narrow"/>
                <a:cs typeface="Arial Narrow"/>
              </a:rPr>
              <a:t>campanha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circulação</a:t>
            </a:r>
            <a:r>
              <a:rPr lang="en-US" sz="1900" dirty="0">
                <a:latin typeface="Arial Narrow"/>
                <a:cs typeface="Arial Narrow"/>
              </a:rPr>
              <a:t> de </a:t>
            </a:r>
            <a:r>
              <a:rPr lang="en-US" sz="1900" dirty="0" err="1">
                <a:latin typeface="Arial Narrow"/>
                <a:cs typeface="Arial Narrow"/>
              </a:rPr>
              <a:t>informação</a:t>
            </a:r>
            <a:r>
              <a:rPr lang="en-US" sz="1900" dirty="0">
                <a:latin typeface="Arial Narrow"/>
                <a:cs typeface="Arial Narrow"/>
              </a:rPr>
              <a:t> entre </a:t>
            </a:r>
            <a:r>
              <a:rPr lang="en-US" sz="1900" dirty="0" err="1">
                <a:latin typeface="Arial Narrow"/>
                <a:cs typeface="Arial Narrow"/>
              </a:rPr>
              <a:t>seus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membros</a:t>
            </a:r>
            <a:r>
              <a:rPr lang="en-US" sz="1900" dirty="0">
                <a:latin typeface="Arial Narrow"/>
                <a:cs typeface="Arial Narrow"/>
              </a:rPr>
              <a:t> e </a:t>
            </a:r>
            <a:r>
              <a:rPr lang="en-US" sz="1900" dirty="0" err="1">
                <a:latin typeface="Arial Narrow"/>
                <a:cs typeface="Arial Narrow"/>
              </a:rPr>
              <a:t>ligação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ao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i="1" dirty="0">
                <a:latin typeface="Arial Narrow"/>
                <a:cs typeface="Arial Narrow"/>
              </a:rPr>
              <a:t>site</a:t>
            </a:r>
            <a:r>
              <a:rPr lang="en-US" sz="1900" dirty="0">
                <a:latin typeface="Arial Narrow"/>
                <a:cs typeface="Arial Narrow"/>
              </a:rPr>
              <a:t> da </a:t>
            </a:r>
            <a:r>
              <a:rPr lang="en-US" sz="1900" dirty="0" err="1">
                <a:latin typeface="Arial Narrow"/>
                <a:cs typeface="Arial Narrow"/>
              </a:rPr>
              <a:t>campanha</a:t>
            </a:r>
            <a:r>
              <a:rPr lang="en-US" sz="1900" dirty="0">
                <a:latin typeface="Arial Narrow"/>
                <a:cs typeface="Arial Narrow"/>
              </a:rPr>
              <a:t>.</a:t>
            </a: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>
                <a:latin typeface="Arial Narrow"/>
                <a:cs typeface="Arial Narrow"/>
              </a:rPr>
              <a:t>Compartilham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experiências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relevantes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melhores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práticas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ferramentas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ou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recursos</a:t>
            </a:r>
            <a:r>
              <a:rPr lang="en-US" sz="1900" dirty="0">
                <a:latin typeface="Arial Narrow"/>
                <a:cs typeface="Arial Narrow"/>
              </a:rPr>
              <a:t> e </a:t>
            </a:r>
            <a:r>
              <a:rPr lang="en-US" sz="1900" dirty="0" err="1">
                <a:latin typeface="Arial Narrow"/>
                <a:cs typeface="Arial Narrow"/>
              </a:rPr>
              <a:t>informações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técnicas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relacionadas</a:t>
            </a:r>
            <a:r>
              <a:rPr lang="en-US" sz="1900" dirty="0">
                <a:latin typeface="Arial Narrow"/>
                <a:cs typeface="Arial Narrow"/>
              </a:rPr>
              <a:t> com </a:t>
            </a:r>
            <a:r>
              <a:rPr lang="en-US" sz="1900" dirty="0" err="1">
                <a:latin typeface="Arial Narrow"/>
                <a:cs typeface="Arial Narrow"/>
              </a:rPr>
              <a:t>todos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os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aspectos</a:t>
            </a:r>
            <a:r>
              <a:rPr lang="en-US" sz="1900" dirty="0">
                <a:latin typeface="Arial Narrow"/>
                <a:cs typeface="Arial Narrow"/>
              </a:rPr>
              <a:t> da </a:t>
            </a:r>
            <a:r>
              <a:rPr lang="en-US" sz="1900" dirty="0" err="1">
                <a:latin typeface="Arial Narrow"/>
                <a:cs typeface="Arial Narrow"/>
              </a:rPr>
              <a:t>resiliência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urbana</a:t>
            </a:r>
            <a:r>
              <a:rPr lang="en-US" sz="1900" dirty="0">
                <a:latin typeface="Arial Narrow"/>
                <a:cs typeface="Arial Narrow"/>
              </a:rPr>
              <a:t>.</a:t>
            </a: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>
                <a:latin typeface="Arial Narrow"/>
                <a:cs typeface="Arial Narrow"/>
              </a:rPr>
              <a:t>Participam</a:t>
            </a:r>
            <a:r>
              <a:rPr lang="en-US" sz="1900" dirty="0">
                <a:latin typeface="Arial Narrow"/>
                <a:cs typeface="Arial Narrow"/>
              </a:rPr>
              <a:t> de </a:t>
            </a:r>
            <a:r>
              <a:rPr lang="en-US" sz="1900" dirty="0" err="1">
                <a:latin typeface="Arial Narrow"/>
                <a:cs typeface="Arial Narrow"/>
              </a:rPr>
              <a:t>fóruns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nacionais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>
                <a:latin typeface="Arial Narrow"/>
                <a:cs typeface="Arial Narrow"/>
              </a:rPr>
              <a:t>regionais</a:t>
            </a:r>
            <a:r>
              <a:rPr lang="en-US" sz="1900" dirty="0">
                <a:latin typeface="Arial Narrow"/>
                <a:cs typeface="Arial Narrow"/>
              </a:rPr>
              <a:t> e </a:t>
            </a:r>
            <a:r>
              <a:rPr lang="en-US" sz="1900" dirty="0" err="1">
                <a:latin typeface="Arial Narrow"/>
                <a:cs typeface="Arial Narrow"/>
              </a:rPr>
              <a:t>globais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em</a:t>
            </a:r>
            <a:r>
              <a:rPr lang="en-US" sz="1900" dirty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apoio</a:t>
            </a:r>
            <a:r>
              <a:rPr lang="en-US" sz="1900" dirty="0">
                <a:latin typeface="Arial Narrow"/>
                <a:cs typeface="Arial Narrow"/>
              </a:rPr>
              <a:t> à </a:t>
            </a:r>
            <a:r>
              <a:rPr lang="en-US" sz="1900" dirty="0" err="1">
                <a:latin typeface="Arial Narrow"/>
                <a:cs typeface="Arial Narrow"/>
              </a:rPr>
              <a:t>campanha</a:t>
            </a:r>
            <a:r>
              <a:rPr lang="en-US" sz="1900" dirty="0">
                <a:latin typeface="Arial Narrow"/>
                <a:cs typeface="Arial Narrow"/>
              </a:rPr>
              <a:t>.</a:t>
            </a:r>
          </a:p>
          <a:p>
            <a:pPr algn="just"/>
            <a:endParaRPr lang="en-US" sz="2200" dirty="0">
              <a:latin typeface="Abadi MT Condensed Light"/>
              <a:ea typeface="MS PGothic" charset="0"/>
              <a:cs typeface="Abadi MT Condensed Light"/>
            </a:endParaRPr>
          </a:p>
          <a:p>
            <a:pPr algn="just">
              <a:spcBef>
                <a:spcPct val="0"/>
              </a:spcBef>
            </a:pPr>
            <a:endParaRPr lang="en-GB" sz="2200" dirty="0">
              <a:latin typeface="Abadi MT Condensed Light"/>
              <a:ea typeface="MS PGothic" charset="0"/>
              <a:cs typeface="Abadi MT Condensed Light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200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258" y="5817981"/>
            <a:ext cx="4807233" cy="10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-82308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Construindo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Resilientes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9951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193263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tx2"/>
              </a:buClr>
            </a:pP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Conectar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governos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locais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com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sócios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provedores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serviços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 </a:t>
            </a:r>
          </a:p>
          <a:p>
            <a:pPr>
              <a:buClr>
                <a:schemeClr val="tx2"/>
              </a:buClr>
            </a:pPr>
            <a:endParaRPr lang="es-ES" sz="2000" dirty="0" smtClean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Incrementar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acesso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a recursos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financiamento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,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ferramentas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apoio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técnico.</a:t>
            </a:r>
          </a:p>
          <a:p>
            <a:pPr>
              <a:buClr>
                <a:schemeClr val="tx2"/>
              </a:buClr>
            </a:pP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Desenvolver capacidades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sócios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,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instituições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técnicas e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governos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locais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</a:t>
            </a:r>
          </a:p>
          <a:p>
            <a:pPr>
              <a:buClr>
                <a:schemeClr val="tx2"/>
              </a:buClr>
            </a:pP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endParaRPr lang="es-ES" sz="2000" dirty="0" smtClean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Apoiar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implementação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de planos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ação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de </a:t>
            </a:r>
            <a:r>
              <a:rPr lang="es-ES" sz="2000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resiliência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</a:t>
            </a:r>
          </a:p>
          <a:p>
            <a:pPr lvl="0">
              <a:lnSpc>
                <a:spcPts val="5200"/>
              </a:lnSpc>
              <a:buClr>
                <a:srgbClr val="FFFFFF"/>
              </a:buClr>
              <a:buSzPct val="25000"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Arial Black"/>
              <a:cs typeface="Arial Narrow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2143116"/>
            <a:ext cx="2088212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Praça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de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resiliência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(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Marketplace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–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Resilient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Cities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Connect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) 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7149" y="1954483"/>
            <a:ext cx="214314" cy="219267"/>
          </a:xfrm>
          <a:prstGeom prst="rect">
            <a:avLst/>
          </a:prstGeom>
        </p:spPr>
      </p:pic>
      <p:pic>
        <p:nvPicPr>
          <p:cNvPr id="9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064191"/>
            <a:ext cx="214314" cy="219267"/>
          </a:xfrm>
          <a:prstGeom prst="rect">
            <a:avLst/>
          </a:prstGeom>
        </p:spPr>
      </p:pic>
      <p:pic>
        <p:nvPicPr>
          <p:cNvPr id="11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988224"/>
            <a:ext cx="214314" cy="219267"/>
          </a:xfrm>
          <a:prstGeom prst="rect">
            <a:avLst/>
          </a:prstGeom>
        </p:spPr>
      </p:pic>
      <p:pic>
        <p:nvPicPr>
          <p:cNvPr id="12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927794"/>
            <a:ext cx="214314" cy="219267"/>
          </a:xfrm>
          <a:prstGeom prst="rect">
            <a:avLst/>
          </a:prstGeom>
        </p:spPr>
      </p:pic>
      <p:pic>
        <p:nvPicPr>
          <p:cNvPr id="14" name="Content Placeholder 5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38358" y="141099"/>
            <a:ext cx="4945479" cy="155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6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15" name="Imagen 14" descr="Resilientes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62" y="2151761"/>
            <a:ext cx="3665045" cy="20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7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7341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Comunidades de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Prática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888" y="905385"/>
            <a:ext cx="8229600" cy="4280118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comunidade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é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“grupo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pessoas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que se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reúnem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a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finalidade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compartilhar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ideias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, encontrar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soluções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inovar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unindo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seus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esforços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para o 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desenvolvimento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contínuo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área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especializada”.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Essas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pessoas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“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colaboram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aprendem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as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outras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pessoalmente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ou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 forma virtual, se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mantêm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unidas por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objetivo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comum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e pelo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desejo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compartilhar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experiências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conhecimentos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melhores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práticas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dentro de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tema </a:t>
            </a:r>
            <a:r>
              <a:rPr lang="es-ES" sz="2400" dirty="0" err="1">
                <a:solidFill>
                  <a:srgbClr val="000000"/>
                </a:solidFill>
                <a:latin typeface="Arial Narrow"/>
                <a:cs typeface="Arial Narrow"/>
              </a:rPr>
              <a:t>ou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disciplina”.</a:t>
            </a:r>
          </a:p>
          <a:p>
            <a:pPr marL="0" indent="0" algn="just"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algn="just">
              <a:buNone/>
            </a:pPr>
            <a:r>
              <a:rPr lang="es-ES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endParaRPr lang="es-ES" sz="2400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ctr">
              <a:buClr>
                <a:schemeClr val="tx2"/>
              </a:buClr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>
              <a:buClr>
                <a:schemeClr val="tx2"/>
              </a:buClr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61" y="4558438"/>
            <a:ext cx="2963934" cy="19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11941</TotalTime>
  <Words>695</Words>
  <Application>Microsoft Office PowerPoint</Application>
  <PresentationFormat>Apresentação na tela (4:3)</PresentationFormat>
  <Paragraphs>92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de Office</vt:lpstr>
      <vt:lpstr>Apresentação do PowerPoint</vt:lpstr>
      <vt:lpstr>Conteúdos</vt:lpstr>
      <vt:lpstr>Apresentação do PowerPoint</vt:lpstr>
      <vt:lpstr>Apresentação do PowerPoint</vt:lpstr>
      <vt:lpstr>Apresentação do PowerPoint</vt:lpstr>
      <vt:lpstr>Construindo Cidades Resilientes</vt:lpstr>
      <vt:lpstr>Apresentação do PowerPoint</vt:lpstr>
      <vt:lpstr> </vt:lpstr>
      <vt:lpstr>Comunidades de Prática</vt:lpstr>
      <vt:lpstr>Apresentação do PowerPoint</vt:lpstr>
      <vt:lpstr>Comunidades de Prática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 Ortega</dc:creator>
  <cp:lastModifiedBy>Cíntia Pereira Torres Oliveira</cp:lastModifiedBy>
  <cp:revision>71</cp:revision>
  <dcterms:created xsi:type="dcterms:W3CDTF">2016-10-01T17:07:33Z</dcterms:created>
  <dcterms:modified xsi:type="dcterms:W3CDTF">2017-11-23T15:46:38Z</dcterms:modified>
</cp:coreProperties>
</file>