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659" r:id="rId2"/>
    <p:sldId id="257" r:id="rId3"/>
    <p:sldId id="660" r:id="rId4"/>
    <p:sldId id="662" r:id="rId5"/>
    <p:sldId id="649" r:id="rId6"/>
    <p:sldId id="650" r:id="rId7"/>
    <p:sldId id="651" r:id="rId8"/>
    <p:sldId id="652" r:id="rId9"/>
    <p:sldId id="653" r:id="rId10"/>
    <p:sldId id="664" r:id="rId11"/>
    <p:sldId id="655" r:id="rId12"/>
    <p:sldId id="663" r:id="rId13"/>
    <p:sldId id="666" r:id="rId14"/>
    <p:sldId id="661" r:id="rId1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uenta Microsoft" initials="CM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Estilo claro 2 - Énfasi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162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462B3A-2B42-CC44-8A23-B3412C2FF354}" type="doc">
      <dgm:prSet loTypeId="urn:microsoft.com/office/officeart/2005/8/layout/matrix1" loCatId="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C46B51B1-DFA2-5340-A70F-07BEC5DBDE55}">
      <dgm:prSet phldrT="[Texto]" custT="1"/>
      <dgm:spPr/>
      <dgm:t>
        <a:bodyPr/>
        <a:lstStyle/>
        <a:p>
          <a:pPr>
            <a:lnSpc>
              <a:spcPct val="80000"/>
            </a:lnSpc>
          </a:pPr>
          <a:r>
            <a:rPr lang="es-ES" sz="2100" b="1" dirty="0" smtClean="0">
              <a:latin typeface="Arial Black"/>
              <a:cs typeface="Arial Black"/>
            </a:rPr>
            <a:t>Pilares </a:t>
          </a:r>
        </a:p>
        <a:p>
          <a:pPr>
            <a:lnSpc>
              <a:spcPct val="80000"/>
            </a:lnSpc>
          </a:pPr>
          <a:r>
            <a:rPr lang="es-ES" sz="2100" b="1" dirty="0" smtClean="0">
              <a:latin typeface="Arial Black"/>
              <a:cs typeface="Arial Black"/>
            </a:rPr>
            <a:t>do </a:t>
          </a:r>
          <a:endParaRPr lang="es-ES" sz="2100" b="1" dirty="0" smtClean="0">
            <a:latin typeface="Arial Black"/>
            <a:cs typeface="Arial Black"/>
          </a:endParaRPr>
        </a:p>
        <a:p>
          <a:pPr>
            <a:lnSpc>
              <a:spcPct val="80000"/>
            </a:lnSpc>
          </a:pPr>
          <a:r>
            <a:rPr lang="es-ES" sz="2100" b="1" dirty="0" err="1" smtClean="0">
              <a:latin typeface="Arial Black"/>
              <a:cs typeface="Arial Black"/>
            </a:rPr>
            <a:t>Desenvolvimento</a:t>
          </a:r>
          <a:r>
            <a:rPr lang="es-ES" sz="2100" b="1" dirty="0" smtClean="0">
              <a:latin typeface="Arial Black"/>
              <a:cs typeface="Arial Black"/>
            </a:rPr>
            <a:t> </a:t>
          </a:r>
          <a:r>
            <a:rPr lang="es-ES" sz="2100" b="1" dirty="0" smtClean="0">
              <a:latin typeface="Arial Black"/>
              <a:cs typeface="Arial Black"/>
            </a:rPr>
            <a:t>de Capacidades</a:t>
          </a:r>
          <a:endParaRPr lang="es-ES" sz="2100" b="1" dirty="0">
            <a:latin typeface="Arial Black"/>
            <a:cs typeface="Arial Black"/>
          </a:endParaRPr>
        </a:p>
      </dgm:t>
    </dgm:pt>
    <dgm:pt modelId="{ED293C0C-0D06-2C49-AE9F-EC7A59BCA24E}" type="parTrans" cxnId="{4DBA5D66-769B-F342-AC0D-7881D9037DB2}">
      <dgm:prSet/>
      <dgm:spPr/>
      <dgm:t>
        <a:bodyPr/>
        <a:lstStyle/>
        <a:p>
          <a:endParaRPr lang="es-ES"/>
        </a:p>
      </dgm:t>
    </dgm:pt>
    <dgm:pt modelId="{1BA5443D-6BE2-424A-8BD7-CBD70B96B38C}" type="sibTrans" cxnId="{4DBA5D66-769B-F342-AC0D-7881D9037DB2}">
      <dgm:prSet/>
      <dgm:spPr/>
      <dgm:t>
        <a:bodyPr/>
        <a:lstStyle/>
        <a:p>
          <a:endParaRPr lang="es-ES"/>
        </a:p>
      </dgm:t>
    </dgm:pt>
    <dgm:pt modelId="{9BADF93E-EBAB-2B47-94FA-F3E858A4DC0E}">
      <dgm:prSet phldrT="[Texto]" custT="1"/>
      <dgm:spPr/>
      <dgm:t>
        <a:bodyPr/>
        <a:lstStyle/>
        <a:p>
          <a:r>
            <a:rPr lang="es-ES" sz="2400" b="1" dirty="0" err="1" smtClean="0">
              <a:latin typeface="Arial Black"/>
              <a:cs typeface="Arial Black"/>
            </a:rPr>
            <a:t>Liderança</a:t>
          </a:r>
          <a:endParaRPr lang="es-ES" sz="2400" b="1" dirty="0">
            <a:latin typeface="Arial Black"/>
            <a:cs typeface="Arial Black"/>
          </a:endParaRPr>
        </a:p>
      </dgm:t>
    </dgm:pt>
    <dgm:pt modelId="{97D738EA-9E82-0246-AA6D-AADAF4D2E7E3}" type="parTrans" cxnId="{90EDDCB2-22D8-4A41-ABC0-4824EE206AC9}">
      <dgm:prSet/>
      <dgm:spPr/>
      <dgm:t>
        <a:bodyPr/>
        <a:lstStyle/>
        <a:p>
          <a:endParaRPr lang="es-ES"/>
        </a:p>
      </dgm:t>
    </dgm:pt>
    <dgm:pt modelId="{4B089983-119C-6344-8F1F-A16790E58E84}" type="sibTrans" cxnId="{90EDDCB2-22D8-4A41-ABC0-4824EE206AC9}">
      <dgm:prSet/>
      <dgm:spPr/>
      <dgm:t>
        <a:bodyPr/>
        <a:lstStyle/>
        <a:p>
          <a:endParaRPr lang="es-ES"/>
        </a:p>
      </dgm:t>
    </dgm:pt>
    <dgm:pt modelId="{4C5B3F68-DCCE-BB4A-A42C-DDCCA6C3BBC2}">
      <dgm:prSet phldrT="[Texto]" custT="1"/>
      <dgm:spPr>
        <a:solidFill>
          <a:srgbClr val="9BBB59"/>
        </a:solidFill>
      </dgm:spPr>
      <dgm:t>
        <a:bodyPr/>
        <a:lstStyle/>
        <a:p>
          <a:r>
            <a:rPr lang="es-ES" sz="2400" dirty="0" err="1" smtClean="0">
              <a:latin typeface="Arial Black"/>
              <a:cs typeface="Arial Black"/>
            </a:rPr>
            <a:t>Arranjos</a:t>
          </a:r>
          <a:r>
            <a:rPr lang="es-ES" sz="2400" dirty="0" smtClean="0">
              <a:latin typeface="Arial Black"/>
              <a:cs typeface="Arial Black"/>
            </a:rPr>
            <a:t> </a:t>
          </a:r>
          <a:r>
            <a:rPr lang="es-ES" sz="2400" dirty="0" err="1" smtClean="0">
              <a:latin typeface="Arial Black"/>
              <a:cs typeface="Arial Black"/>
            </a:rPr>
            <a:t>institucionais</a:t>
          </a:r>
          <a:endParaRPr lang="es-ES" sz="2400" dirty="0">
            <a:latin typeface="Arial Black"/>
            <a:cs typeface="Arial Black"/>
          </a:endParaRPr>
        </a:p>
      </dgm:t>
    </dgm:pt>
    <dgm:pt modelId="{51EDCE33-F2AB-0B44-B653-3E6F2506CF7C}" type="parTrans" cxnId="{6965D681-44BD-6445-B8B6-22FF925F943F}">
      <dgm:prSet/>
      <dgm:spPr/>
      <dgm:t>
        <a:bodyPr/>
        <a:lstStyle/>
        <a:p>
          <a:endParaRPr lang="es-ES"/>
        </a:p>
      </dgm:t>
    </dgm:pt>
    <dgm:pt modelId="{BE2CD30C-176C-8D46-BFE1-8B8CEF489074}" type="sibTrans" cxnId="{6965D681-44BD-6445-B8B6-22FF925F943F}">
      <dgm:prSet/>
      <dgm:spPr/>
      <dgm:t>
        <a:bodyPr/>
        <a:lstStyle/>
        <a:p>
          <a:endParaRPr lang="es-ES"/>
        </a:p>
      </dgm:t>
    </dgm:pt>
    <dgm:pt modelId="{D19676EA-4001-FD4D-9808-A6B917C88B0D}">
      <dgm:prSet phldrT="[Texto]" custT="1"/>
      <dgm:spPr/>
      <dgm:t>
        <a:bodyPr/>
        <a:lstStyle/>
        <a:p>
          <a:r>
            <a:rPr lang="es-ES" sz="2400" dirty="0" err="1" smtClean="0">
              <a:latin typeface="Arial Black"/>
              <a:cs typeface="Arial Black"/>
            </a:rPr>
            <a:t>Conhecimento</a:t>
          </a:r>
          <a:endParaRPr lang="es-ES" sz="2400" dirty="0">
            <a:latin typeface="Arial Black"/>
            <a:cs typeface="Arial Black"/>
          </a:endParaRPr>
        </a:p>
      </dgm:t>
    </dgm:pt>
    <dgm:pt modelId="{65016FC4-226F-524F-ADEB-2F6EB3DFCD44}" type="parTrans" cxnId="{59868230-11E8-FD4E-9ACD-9BEB32CC3806}">
      <dgm:prSet/>
      <dgm:spPr/>
      <dgm:t>
        <a:bodyPr/>
        <a:lstStyle/>
        <a:p>
          <a:endParaRPr lang="es-ES"/>
        </a:p>
      </dgm:t>
    </dgm:pt>
    <dgm:pt modelId="{1AB855DB-E50E-6049-A83A-5BD67E50B042}" type="sibTrans" cxnId="{59868230-11E8-FD4E-9ACD-9BEB32CC3806}">
      <dgm:prSet/>
      <dgm:spPr/>
      <dgm:t>
        <a:bodyPr/>
        <a:lstStyle/>
        <a:p>
          <a:endParaRPr lang="es-ES"/>
        </a:p>
      </dgm:t>
    </dgm:pt>
    <dgm:pt modelId="{A5B32EA1-2CFF-6A46-AEB1-F9C3EF3AB2F7}">
      <dgm:prSet phldrT="[Texto]" custT="1"/>
      <dgm:spPr/>
      <dgm:t>
        <a:bodyPr/>
        <a:lstStyle/>
        <a:p>
          <a:r>
            <a:rPr lang="es-ES" sz="2400" dirty="0" err="1" smtClean="0">
              <a:latin typeface="Arial Black"/>
              <a:cs typeface="Arial Black"/>
            </a:rPr>
            <a:t>Prestação</a:t>
          </a:r>
          <a:r>
            <a:rPr lang="es-ES" sz="2400" dirty="0" smtClean="0">
              <a:latin typeface="Arial Black"/>
              <a:cs typeface="Arial Black"/>
            </a:rPr>
            <a:t> de </a:t>
          </a:r>
          <a:r>
            <a:rPr lang="es-ES" sz="2400" dirty="0" err="1" smtClean="0">
              <a:latin typeface="Arial Black"/>
              <a:cs typeface="Arial Black"/>
            </a:rPr>
            <a:t>contas</a:t>
          </a:r>
          <a:endParaRPr lang="es-ES" sz="2400" dirty="0">
            <a:latin typeface="Arial Black"/>
            <a:cs typeface="Arial Black"/>
          </a:endParaRPr>
        </a:p>
      </dgm:t>
    </dgm:pt>
    <dgm:pt modelId="{F9FF6C96-3D86-C545-90AE-60EEE1E27429}" type="parTrans" cxnId="{5102C9A1-2660-7C41-8BE9-11C5F0B8A51B}">
      <dgm:prSet/>
      <dgm:spPr/>
      <dgm:t>
        <a:bodyPr/>
        <a:lstStyle/>
        <a:p>
          <a:endParaRPr lang="es-ES"/>
        </a:p>
      </dgm:t>
    </dgm:pt>
    <dgm:pt modelId="{60B26BDE-B7D3-C34F-97E0-4DBFA04E8E7C}" type="sibTrans" cxnId="{5102C9A1-2660-7C41-8BE9-11C5F0B8A51B}">
      <dgm:prSet/>
      <dgm:spPr/>
      <dgm:t>
        <a:bodyPr/>
        <a:lstStyle/>
        <a:p>
          <a:endParaRPr lang="es-ES"/>
        </a:p>
      </dgm:t>
    </dgm:pt>
    <dgm:pt modelId="{D93F1554-A5F0-3D48-964F-16DDDD11572F}" type="pres">
      <dgm:prSet presAssocID="{99462B3A-2B42-CC44-8A23-B3412C2FF354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5DFAD59-7D36-D84C-954D-686F37F6159C}" type="pres">
      <dgm:prSet presAssocID="{99462B3A-2B42-CC44-8A23-B3412C2FF354}" presName="matrix" presStyleCnt="0"/>
      <dgm:spPr/>
    </dgm:pt>
    <dgm:pt modelId="{229E24B6-A1ED-8647-96B4-D9D3C9FA99F6}" type="pres">
      <dgm:prSet presAssocID="{99462B3A-2B42-CC44-8A23-B3412C2FF354}" presName="tile1" presStyleLbl="node1" presStyleIdx="0" presStyleCnt="4"/>
      <dgm:spPr/>
      <dgm:t>
        <a:bodyPr/>
        <a:lstStyle/>
        <a:p>
          <a:endParaRPr lang="es-ES"/>
        </a:p>
      </dgm:t>
    </dgm:pt>
    <dgm:pt modelId="{3FC89A56-FC41-144E-9146-65E7FCFED723}" type="pres">
      <dgm:prSet presAssocID="{99462B3A-2B42-CC44-8A23-B3412C2FF35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531A095-EA45-3843-951B-71606267720E}" type="pres">
      <dgm:prSet presAssocID="{99462B3A-2B42-CC44-8A23-B3412C2FF354}" presName="tile2" presStyleLbl="node1" presStyleIdx="1" presStyleCnt="4"/>
      <dgm:spPr/>
      <dgm:t>
        <a:bodyPr/>
        <a:lstStyle/>
        <a:p>
          <a:endParaRPr lang="es-ES"/>
        </a:p>
      </dgm:t>
    </dgm:pt>
    <dgm:pt modelId="{702ECFA3-F0F4-564C-BA30-688D0052651D}" type="pres">
      <dgm:prSet presAssocID="{99462B3A-2B42-CC44-8A23-B3412C2FF35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6B2567-26C5-2540-A540-110D151088EB}" type="pres">
      <dgm:prSet presAssocID="{99462B3A-2B42-CC44-8A23-B3412C2FF354}" presName="tile3" presStyleLbl="node1" presStyleIdx="2" presStyleCnt="4"/>
      <dgm:spPr/>
      <dgm:t>
        <a:bodyPr/>
        <a:lstStyle/>
        <a:p>
          <a:endParaRPr lang="es-ES"/>
        </a:p>
      </dgm:t>
    </dgm:pt>
    <dgm:pt modelId="{90B6EFE2-C74B-114E-A31F-0C59518DD0CA}" type="pres">
      <dgm:prSet presAssocID="{99462B3A-2B42-CC44-8A23-B3412C2FF35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8ACD41-F725-4745-8890-43423710F5AE}" type="pres">
      <dgm:prSet presAssocID="{99462B3A-2B42-CC44-8A23-B3412C2FF354}" presName="tile4" presStyleLbl="node1" presStyleIdx="3" presStyleCnt="4"/>
      <dgm:spPr/>
      <dgm:t>
        <a:bodyPr/>
        <a:lstStyle/>
        <a:p>
          <a:endParaRPr lang="es-ES"/>
        </a:p>
      </dgm:t>
    </dgm:pt>
    <dgm:pt modelId="{C0F118B6-AB08-E442-A00F-789190391097}" type="pres">
      <dgm:prSet presAssocID="{99462B3A-2B42-CC44-8A23-B3412C2FF35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7C9BF2A-A138-964C-820E-64189FD4B9DD}" type="pres">
      <dgm:prSet presAssocID="{99462B3A-2B42-CC44-8A23-B3412C2FF354}" presName="centerTile" presStyleLbl="fgShp" presStyleIdx="0" presStyleCnt="1" custScaleX="121155" custScaleY="148708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4DBA5D66-769B-F342-AC0D-7881D9037DB2}" srcId="{99462B3A-2B42-CC44-8A23-B3412C2FF354}" destId="{C46B51B1-DFA2-5340-A70F-07BEC5DBDE55}" srcOrd="0" destOrd="0" parTransId="{ED293C0C-0D06-2C49-AE9F-EC7A59BCA24E}" sibTransId="{1BA5443D-6BE2-424A-8BD7-CBD70B96B38C}"/>
    <dgm:cxn modelId="{0E915C6D-C972-1B4C-B051-8DB1C1892F6C}" type="presOf" srcId="{9BADF93E-EBAB-2B47-94FA-F3E858A4DC0E}" destId="{3FC89A56-FC41-144E-9146-65E7FCFED723}" srcOrd="1" destOrd="0" presId="urn:microsoft.com/office/officeart/2005/8/layout/matrix1"/>
    <dgm:cxn modelId="{90EDDCB2-22D8-4A41-ABC0-4824EE206AC9}" srcId="{C46B51B1-DFA2-5340-A70F-07BEC5DBDE55}" destId="{9BADF93E-EBAB-2B47-94FA-F3E858A4DC0E}" srcOrd="0" destOrd="0" parTransId="{97D738EA-9E82-0246-AA6D-AADAF4D2E7E3}" sibTransId="{4B089983-119C-6344-8F1F-A16790E58E84}"/>
    <dgm:cxn modelId="{8A60DE0F-EDC2-1341-AA96-DC773ECBB849}" type="presOf" srcId="{99462B3A-2B42-CC44-8A23-B3412C2FF354}" destId="{D93F1554-A5F0-3D48-964F-16DDDD11572F}" srcOrd="0" destOrd="0" presId="urn:microsoft.com/office/officeart/2005/8/layout/matrix1"/>
    <dgm:cxn modelId="{7CC527FD-B8B7-5045-ABD2-FE9E8E60C029}" type="presOf" srcId="{A5B32EA1-2CFF-6A46-AEB1-F9C3EF3AB2F7}" destId="{C0F118B6-AB08-E442-A00F-789190391097}" srcOrd="1" destOrd="0" presId="urn:microsoft.com/office/officeart/2005/8/layout/matrix1"/>
    <dgm:cxn modelId="{5102C9A1-2660-7C41-8BE9-11C5F0B8A51B}" srcId="{C46B51B1-DFA2-5340-A70F-07BEC5DBDE55}" destId="{A5B32EA1-2CFF-6A46-AEB1-F9C3EF3AB2F7}" srcOrd="3" destOrd="0" parTransId="{F9FF6C96-3D86-C545-90AE-60EEE1E27429}" sibTransId="{60B26BDE-B7D3-C34F-97E0-4DBFA04E8E7C}"/>
    <dgm:cxn modelId="{87FC68D8-904C-5246-9460-6F29051F0E3B}" type="presOf" srcId="{A5B32EA1-2CFF-6A46-AEB1-F9C3EF3AB2F7}" destId="{678ACD41-F725-4745-8890-43423710F5AE}" srcOrd="0" destOrd="0" presId="urn:microsoft.com/office/officeart/2005/8/layout/matrix1"/>
    <dgm:cxn modelId="{F17C1578-0729-E04F-BF40-5EC2A2ADD7DA}" type="presOf" srcId="{D19676EA-4001-FD4D-9808-A6B917C88B0D}" destId="{90B6EFE2-C74B-114E-A31F-0C59518DD0CA}" srcOrd="1" destOrd="0" presId="urn:microsoft.com/office/officeart/2005/8/layout/matrix1"/>
    <dgm:cxn modelId="{B836ADCF-3A97-394D-B4D0-B8349B31E65D}" type="presOf" srcId="{4C5B3F68-DCCE-BB4A-A42C-DDCCA6C3BBC2}" destId="{D531A095-EA45-3843-951B-71606267720E}" srcOrd="0" destOrd="0" presId="urn:microsoft.com/office/officeart/2005/8/layout/matrix1"/>
    <dgm:cxn modelId="{5CA03ECB-B245-F04D-A645-B9480C3F4190}" type="presOf" srcId="{D19676EA-4001-FD4D-9808-A6B917C88B0D}" destId="{816B2567-26C5-2540-A540-110D151088EB}" srcOrd="0" destOrd="0" presId="urn:microsoft.com/office/officeart/2005/8/layout/matrix1"/>
    <dgm:cxn modelId="{BC290861-B0AF-CB42-A82A-3FCD0B9FBEB0}" type="presOf" srcId="{4C5B3F68-DCCE-BB4A-A42C-DDCCA6C3BBC2}" destId="{702ECFA3-F0F4-564C-BA30-688D0052651D}" srcOrd="1" destOrd="0" presId="urn:microsoft.com/office/officeart/2005/8/layout/matrix1"/>
    <dgm:cxn modelId="{770F9468-1E8F-B142-949D-44CC0421D241}" type="presOf" srcId="{C46B51B1-DFA2-5340-A70F-07BEC5DBDE55}" destId="{B7C9BF2A-A138-964C-820E-64189FD4B9DD}" srcOrd="0" destOrd="0" presId="urn:microsoft.com/office/officeart/2005/8/layout/matrix1"/>
    <dgm:cxn modelId="{5726CF31-7C12-8848-A015-87DA2A3C5F36}" type="presOf" srcId="{9BADF93E-EBAB-2B47-94FA-F3E858A4DC0E}" destId="{229E24B6-A1ED-8647-96B4-D9D3C9FA99F6}" srcOrd="0" destOrd="0" presId="urn:microsoft.com/office/officeart/2005/8/layout/matrix1"/>
    <dgm:cxn modelId="{6965D681-44BD-6445-B8B6-22FF925F943F}" srcId="{C46B51B1-DFA2-5340-A70F-07BEC5DBDE55}" destId="{4C5B3F68-DCCE-BB4A-A42C-DDCCA6C3BBC2}" srcOrd="1" destOrd="0" parTransId="{51EDCE33-F2AB-0B44-B653-3E6F2506CF7C}" sibTransId="{BE2CD30C-176C-8D46-BFE1-8B8CEF489074}"/>
    <dgm:cxn modelId="{59868230-11E8-FD4E-9ACD-9BEB32CC3806}" srcId="{C46B51B1-DFA2-5340-A70F-07BEC5DBDE55}" destId="{D19676EA-4001-FD4D-9808-A6B917C88B0D}" srcOrd="2" destOrd="0" parTransId="{65016FC4-226F-524F-ADEB-2F6EB3DFCD44}" sibTransId="{1AB855DB-E50E-6049-A83A-5BD67E50B042}"/>
    <dgm:cxn modelId="{3B6B4DA0-2648-AC43-97CF-79707F9765A3}" type="presParOf" srcId="{D93F1554-A5F0-3D48-964F-16DDDD11572F}" destId="{C5DFAD59-7D36-D84C-954D-686F37F6159C}" srcOrd="0" destOrd="0" presId="urn:microsoft.com/office/officeart/2005/8/layout/matrix1"/>
    <dgm:cxn modelId="{D3ADA096-09C1-B643-8D2B-94BA4803F58F}" type="presParOf" srcId="{C5DFAD59-7D36-D84C-954D-686F37F6159C}" destId="{229E24B6-A1ED-8647-96B4-D9D3C9FA99F6}" srcOrd="0" destOrd="0" presId="urn:microsoft.com/office/officeart/2005/8/layout/matrix1"/>
    <dgm:cxn modelId="{CEC346DC-03BD-074E-825A-CD635784EB37}" type="presParOf" srcId="{C5DFAD59-7D36-D84C-954D-686F37F6159C}" destId="{3FC89A56-FC41-144E-9146-65E7FCFED723}" srcOrd="1" destOrd="0" presId="urn:microsoft.com/office/officeart/2005/8/layout/matrix1"/>
    <dgm:cxn modelId="{623EF970-5B2E-CB42-B32A-4B6CC447F13E}" type="presParOf" srcId="{C5DFAD59-7D36-D84C-954D-686F37F6159C}" destId="{D531A095-EA45-3843-951B-71606267720E}" srcOrd="2" destOrd="0" presId="urn:microsoft.com/office/officeart/2005/8/layout/matrix1"/>
    <dgm:cxn modelId="{83A14236-0D30-934E-9528-1CA0C80EEA4B}" type="presParOf" srcId="{C5DFAD59-7D36-D84C-954D-686F37F6159C}" destId="{702ECFA3-F0F4-564C-BA30-688D0052651D}" srcOrd="3" destOrd="0" presId="urn:microsoft.com/office/officeart/2005/8/layout/matrix1"/>
    <dgm:cxn modelId="{59D6B01F-5D19-0D45-95B7-3BAEE510559E}" type="presParOf" srcId="{C5DFAD59-7D36-D84C-954D-686F37F6159C}" destId="{816B2567-26C5-2540-A540-110D151088EB}" srcOrd="4" destOrd="0" presId="urn:microsoft.com/office/officeart/2005/8/layout/matrix1"/>
    <dgm:cxn modelId="{6256FC68-D84B-314E-8B33-77AE196E6E04}" type="presParOf" srcId="{C5DFAD59-7D36-D84C-954D-686F37F6159C}" destId="{90B6EFE2-C74B-114E-A31F-0C59518DD0CA}" srcOrd="5" destOrd="0" presId="urn:microsoft.com/office/officeart/2005/8/layout/matrix1"/>
    <dgm:cxn modelId="{DD989A76-99FC-1C4C-82A5-CBD0F540BE85}" type="presParOf" srcId="{C5DFAD59-7D36-D84C-954D-686F37F6159C}" destId="{678ACD41-F725-4745-8890-43423710F5AE}" srcOrd="6" destOrd="0" presId="urn:microsoft.com/office/officeart/2005/8/layout/matrix1"/>
    <dgm:cxn modelId="{E2852335-D553-FB48-BD1D-ABA55BDBCBB2}" type="presParOf" srcId="{C5DFAD59-7D36-D84C-954D-686F37F6159C}" destId="{C0F118B6-AB08-E442-A00F-789190391097}" srcOrd="7" destOrd="0" presId="urn:microsoft.com/office/officeart/2005/8/layout/matrix1"/>
    <dgm:cxn modelId="{9C3172B4-92BE-8B42-9641-C6A88CDBE0AA}" type="presParOf" srcId="{D93F1554-A5F0-3D48-964F-16DDDD11572F}" destId="{B7C9BF2A-A138-964C-820E-64189FD4B9D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506617-4A6F-4646-AF7B-813D2B0338B4}" type="doc">
      <dgm:prSet loTypeId="urn:microsoft.com/office/officeart/2005/8/layout/vList5" loCatId="" qsTypeId="urn:microsoft.com/office/officeart/2005/8/quickstyle/simple4" qsCatId="simple" csTypeId="urn:microsoft.com/office/officeart/2005/8/colors/colorful1#2" csCatId="colorful" phldr="1"/>
      <dgm:spPr/>
      <dgm:t>
        <a:bodyPr/>
        <a:lstStyle/>
        <a:p>
          <a:endParaRPr lang="es-ES"/>
        </a:p>
      </dgm:t>
    </dgm:pt>
    <dgm:pt modelId="{54BCF26F-BE01-6F48-8390-E78600504040}">
      <dgm:prSet phldrT="[Texto]" custT="1"/>
      <dgm:spPr/>
      <dgm:t>
        <a:bodyPr/>
        <a:lstStyle/>
        <a:p>
          <a:r>
            <a:rPr lang="es-ES" sz="2400" dirty="0" smtClean="0">
              <a:latin typeface="Arial Narrow"/>
              <a:cs typeface="Arial Narrow"/>
            </a:rPr>
            <a:t>Propósito</a:t>
          </a:r>
          <a:endParaRPr lang="es-ES" sz="2400" dirty="0">
            <a:latin typeface="Arial Narrow"/>
            <a:cs typeface="Arial Narrow"/>
          </a:endParaRPr>
        </a:p>
      </dgm:t>
    </dgm:pt>
    <dgm:pt modelId="{9BE64E4D-2F71-C045-8C32-861B13F755EC}" type="parTrans" cxnId="{0C89D3EF-701E-5242-821F-12030C1B6531}">
      <dgm:prSet/>
      <dgm:spPr/>
      <dgm:t>
        <a:bodyPr/>
        <a:lstStyle/>
        <a:p>
          <a:endParaRPr lang="es-ES"/>
        </a:p>
      </dgm:t>
    </dgm:pt>
    <dgm:pt modelId="{AA088236-279F-344F-8E8D-2AFF47CCFA05}" type="sibTrans" cxnId="{0C89D3EF-701E-5242-821F-12030C1B6531}">
      <dgm:prSet/>
      <dgm:spPr/>
      <dgm:t>
        <a:bodyPr/>
        <a:lstStyle/>
        <a:p>
          <a:endParaRPr lang="es-ES"/>
        </a:p>
      </dgm:t>
    </dgm:pt>
    <dgm:pt modelId="{23EA412B-F8FF-6A48-A489-0167CEFF063A}">
      <dgm:prSet phldrT="[Texto]" custT="1"/>
      <dgm:spPr/>
      <dgm:t>
        <a:bodyPr/>
        <a:lstStyle/>
        <a:p>
          <a:pPr algn="just" rtl="0"/>
          <a:r>
            <a:rPr lang="pt-BR" sz="1600" b="0" noProof="0" dirty="0" smtClean="0">
              <a:latin typeface="Arial Narrow"/>
            </a:rPr>
            <a:t>Apoiar os governos locais para melhorar o planejamento através do desenvolvimento de planos de ação para a construção da resiliência em nível local, orientados para enfrentar os riscos atuais e aqueles associados às mudanças climáticas.</a:t>
          </a:r>
          <a:endParaRPr lang="es-ES" sz="1800" b="0" dirty="0">
            <a:latin typeface="Arial Narrow"/>
            <a:cs typeface="Arial Narrow"/>
          </a:endParaRPr>
        </a:p>
      </dgm:t>
    </dgm:pt>
    <dgm:pt modelId="{0E5A9759-06F1-1C42-8852-86ACD21816AB}" type="parTrans" cxnId="{CBBEBDD1-BB2C-1B49-812F-D9432139C38D}">
      <dgm:prSet/>
      <dgm:spPr/>
      <dgm:t>
        <a:bodyPr/>
        <a:lstStyle/>
        <a:p>
          <a:endParaRPr lang="es-ES"/>
        </a:p>
      </dgm:t>
    </dgm:pt>
    <dgm:pt modelId="{E4DF1757-F500-684A-9E97-55A78C88C26D}" type="sibTrans" cxnId="{CBBEBDD1-BB2C-1B49-812F-D9432139C38D}">
      <dgm:prSet/>
      <dgm:spPr/>
      <dgm:t>
        <a:bodyPr/>
        <a:lstStyle/>
        <a:p>
          <a:endParaRPr lang="es-ES"/>
        </a:p>
      </dgm:t>
    </dgm:pt>
    <dgm:pt modelId="{99082DE2-36A7-2F40-974A-205FD0477341}">
      <dgm:prSet phldrT="[Texto]" custT="1"/>
      <dgm:spPr/>
      <dgm:t>
        <a:bodyPr/>
        <a:lstStyle/>
        <a:p>
          <a:r>
            <a:rPr lang="es-ES" sz="2400" dirty="0" smtClean="0">
              <a:latin typeface="Arial Narrow"/>
              <a:cs typeface="Arial Narrow"/>
            </a:rPr>
            <a:t>Alcance </a:t>
          </a:r>
          <a:r>
            <a:rPr lang="es-ES" sz="2400" dirty="0" smtClean="0">
              <a:latin typeface="Arial Narrow"/>
              <a:cs typeface="Arial Narrow"/>
            </a:rPr>
            <a:t>e </a:t>
          </a:r>
          <a:r>
            <a:rPr lang="es-ES" sz="2400" dirty="0" err="1" smtClean="0">
              <a:latin typeface="Arial Narrow"/>
              <a:cs typeface="Arial Narrow"/>
            </a:rPr>
            <a:t>conteúdo</a:t>
          </a:r>
          <a:endParaRPr lang="es-ES" sz="2400" dirty="0">
            <a:latin typeface="Arial Narrow"/>
            <a:cs typeface="Arial Narrow"/>
          </a:endParaRPr>
        </a:p>
      </dgm:t>
    </dgm:pt>
    <dgm:pt modelId="{64377216-CD5A-5948-B37C-4119607586D6}" type="parTrans" cxnId="{E7A94D3C-9C31-7F40-B5F4-4867A3EA66D6}">
      <dgm:prSet/>
      <dgm:spPr/>
      <dgm:t>
        <a:bodyPr/>
        <a:lstStyle/>
        <a:p>
          <a:endParaRPr lang="es-ES"/>
        </a:p>
      </dgm:t>
    </dgm:pt>
    <dgm:pt modelId="{2093252E-2698-1046-8D93-E0B0DB822E04}" type="sibTrans" cxnId="{E7A94D3C-9C31-7F40-B5F4-4867A3EA66D6}">
      <dgm:prSet/>
      <dgm:spPr/>
      <dgm:t>
        <a:bodyPr/>
        <a:lstStyle/>
        <a:p>
          <a:endParaRPr lang="es-ES"/>
        </a:p>
      </dgm:t>
    </dgm:pt>
    <dgm:pt modelId="{9DFC0CA8-683D-3C46-BB9B-92C26BDE4FC9}">
      <dgm:prSet phldrT="[Texto]" custT="1"/>
      <dgm:spPr/>
      <dgm:t>
        <a:bodyPr/>
        <a:lstStyle/>
        <a:p>
          <a:r>
            <a:rPr lang="pt-BR" sz="1600" b="0" noProof="0" dirty="0" smtClean="0">
              <a:latin typeface="Arial Narrow"/>
            </a:rPr>
            <a:t>Curso intensivo de 3 dias com base nos materiais e ferramentas da Campanha Global Construindo Cidades Resilientes.</a:t>
          </a:r>
          <a:endParaRPr lang="es-ES" sz="1600" b="0" dirty="0">
            <a:latin typeface="Arial Narrow"/>
            <a:cs typeface="Arial Narrow"/>
          </a:endParaRPr>
        </a:p>
      </dgm:t>
    </dgm:pt>
    <dgm:pt modelId="{8343D059-86D3-B649-B5FC-6753CA4138FF}" type="parTrans" cxnId="{E8F1AB5A-709A-4741-B53F-8F3CB53D38F9}">
      <dgm:prSet/>
      <dgm:spPr/>
      <dgm:t>
        <a:bodyPr/>
        <a:lstStyle/>
        <a:p>
          <a:endParaRPr lang="es-ES"/>
        </a:p>
      </dgm:t>
    </dgm:pt>
    <dgm:pt modelId="{C4380EE1-5C6B-9D41-9B62-F1470FE89484}" type="sibTrans" cxnId="{E8F1AB5A-709A-4741-B53F-8F3CB53D38F9}">
      <dgm:prSet/>
      <dgm:spPr/>
      <dgm:t>
        <a:bodyPr/>
        <a:lstStyle/>
        <a:p>
          <a:endParaRPr lang="es-ES"/>
        </a:p>
      </dgm:t>
    </dgm:pt>
    <dgm:pt modelId="{C6C6B0A3-5952-8A40-8D0C-184F7B048838}">
      <dgm:prSet phldrT="[Texto]" custT="1"/>
      <dgm:spPr/>
      <dgm:t>
        <a:bodyPr/>
        <a:lstStyle/>
        <a:p>
          <a:r>
            <a:rPr lang="es-ES" sz="2400" dirty="0" smtClean="0">
              <a:latin typeface="Arial Narrow"/>
              <a:cs typeface="Arial Narrow"/>
            </a:rPr>
            <a:t>Resultados esperados</a:t>
          </a:r>
          <a:endParaRPr lang="es-ES" sz="2400" dirty="0">
            <a:latin typeface="Arial Narrow"/>
            <a:cs typeface="Arial Narrow"/>
          </a:endParaRPr>
        </a:p>
      </dgm:t>
    </dgm:pt>
    <dgm:pt modelId="{F16D34C2-AB9B-444C-A1C5-365A7BC99D4D}" type="parTrans" cxnId="{0222BAFA-047D-2A4E-AB07-6E9ABF1D5658}">
      <dgm:prSet/>
      <dgm:spPr/>
      <dgm:t>
        <a:bodyPr/>
        <a:lstStyle/>
        <a:p>
          <a:endParaRPr lang="es-ES"/>
        </a:p>
      </dgm:t>
    </dgm:pt>
    <dgm:pt modelId="{E8297B8B-2EF2-6345-A870-312E018214FE}" type="sibTrans" cxnId="{0222BAFA-047D-2A4E-AB07-6E9ABF1D5658}">
      <dgm:prSet/>
      <dgm:spPr/>
      <dgm:t>
        <a:bodyPr/>
        <a:lstStyle/>
        <a:p>
          <a:endParaRPr lang="es-ES"/>
        </a:p>
      </dgm:t>
    </dgm:pt>
    <dgm:pt modelId="{F4CCEB91-430E-1447-BE25-40876A375B78}">
      <dgm:prSet phldrT="[Texto]" custT="1"/>
      <dgm:spPr/>
      <dgm:t>
        <a:bodyPr/>
        <a:lstStyle/>
        <a:p>
          <a:pPr algn="just" rtl="0"/>
          <a:r>
            <a:rPr lang="pt-BR" sz="1600" b="0" noProof="0" dirty="0" smtClean="0">
              <a:latin typeface="Arial Narrow"/>
            </a:rPr>
            <a:t>Maior capacidade dos governos locais para desenvolver e efetivamente implementar planos de ação de resiliência com base nos 10 aspectos essenciais.</a:t>
          </a:r>
          <a:endParaRPr lang="es-ES" sz="1600" b="0" dirty="0">
            <a:latin typeface="Arial Narrow"/>
            <a:cs typeface="Arial Narrow"/>
          </a:endParaRPr>
        </a:p>
      </dgm:t>
    </dgm:pt>
    <dgm:pt modelId="{8BF88B98-6E06-484A-9D24-848097C7B7F0}" type="parTrans" cxnId="{C8ABD798-A52E-B544-89F8-B5A44FE9214A}">
      <dgm:prSet/>
      <dgm:spPr/>
      <dgm:t>
        <a:bodyPr/>
        <a:lstStyle/>
        <a:p>
          <a:endParaRPr lang="es-ES"/>
        </a:p>
      </dgm:t>
    </dgm:pt>
    <dgm:pt modelId="{79385BF6-10E0-084D-9E4B-A46821925857}" type="sibTrans" cxnId="{C8ABD798-A52E-B544-89F8-B5A44FE9214A}">
      <dgm:prSet/>
      <dgm:spPr/>
      <dgm:t>
        <a:bodyPr/>
        <a:lstStyle/>
        <a:p>
          <a:endParaRPr lang="es-ES"/>
        </a:p>
      </dgm:t>
    </dgm:pt>
    <dgm:pt modelId="{91867A81-0969-4103-B507-B89A2E4A87E5}">
      <dgm:prSet custT="1"/>
      <dgm:spPr/>
      <dgm:t>
        <a:bodyPr/>
        <a:lstStyle/>
        <a:p>
          <a:r>
            <a:rPr lang="pt-BR" sz="1600" b="0" noProof="0" dirty="0" smtClean="0">
              <a:latin typeface="Arial Narrow"/>
            </a:rPr>
            <a:t>Melhorar a cooperação e o intercâmbio de experiências entre os governos locais da Campanha, Promotores e parceiros para implementar o Marco Sendai 2015-2030.</a:t>
          </a:r>
          <a:endParaRPr lang="pt-BR" sz="1600" b="0" noProof="0" dirty="0" smtClean="0">
            <a:latin typeface="Arial Narrow"/>
          </a:endParaRPr>
        </a:p>
      </dgm:t>
    </dgm:pt>
    <dgm:pt modelId="{ABF41969-CDEB-4291-82B1-FE8D2E5CFBF9}" type="parTrans" cxnId="{A7DFE4F5-74F5-4B38-B75B-BEC421A8C29B}">
      <dgm:prSet/>
      <dgm:spPr/>
      <dgm:t>
        <a:bodyPr/>
        <a:lstStyle/>
        <a:p>
          <a:endParaRPr lang="pt-BR"/>
        </a:p>
      </dgm:t>
    </dgm:pt>
    <dgm:pt modelId="{3062954A-BAAE-4EC9-B881-C6993C203464}" type="sibTrans" cxnId="{A7DFE4F5-74F5-4B38-B75B-BEC421A8C29B}">
      <dgm:prSet/>
      <dgm:spPr/>
      <dgm:t>
        <a:bodyPr/>
        <a:lstStyle/>
        <a:p>
          <a:endParaRPr lang="pt-BR"/>
        </a:p>
      </dgm:t>
    </dgm:pt>
    <dgm:pt modelId="{8B0FB78B-00AE-6045-AE88-BDE2337103A8}" type="pres">
      <dgm:prSet presAssocID="{8E506617-4A6F-4646-AF7B-813D2B0338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A193C4E-D78A-5B40-B442-7E6BA7074987}" type="pres">
      <dgm:prSet presAssocID="{54BCF26F-BE01-6F48-8390-E78600504040}" presName="linNode" presStyleCnt="0"/>
      <dgm:spPr/>
    </dgm:pt>
    <dgm:pt modelId="{9A1E5A13-404E-8E42-9F23-B795BF903A91}" type="pres">
      <dgm:prSet presAssocID="{54BCF26F-BE01-6F48-8390-E7860050404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B1FD6C-06A2-BF48-B916-77577314D065}" type="pres">
      <dgm:prSet presAssocID="{54BCF26F-BE01-6F48-8390-E78600504040}" presName="descendantText" presStyleLbl="alignAccFollowNode1" presStyleIdx="0" presStyleCnt="3" custScaleY="11225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43DA042-F310-BC40-98B6-792CFEF80F84}" type="pres">
      <dgm:prSet presAssocID="{AA088236-279F-344F-8E8D-2AFF47CCFA05}" presName="sp" presStyleCnt="0"/>
      <dgm:spPr/>
    </dgm:pt>
    <dgm:pt modelId="{03F4FE99-52F2-0C44-B5A1-1D1967102931}" type="pres">
      <dgm:prSet presAssocID="{99082DE2-36A7-2F40-974A-205FD0477341}" presName="linNode" presStyleCnt="0"/>
      <dgm:spPr/>
    </dgm:pt>
    <dgm:pt modelId="{55FCFCCA-2B8F-0141-B38F-A004CE26872C}" type="pres">
      <dgm:prSet presAssocID="{99082DE2-36A7-2F40-974A-205FD047734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BA8C58-C63D-FD48-A47A-CF7BC8657A28}" type="pres">
      <dgm:prSet presAssocID="{99082DE2-36A7-2F40-974A-205FD0477341}" presName="descendantText" presStyleLbl="alignAccFollowNode1" presStyleIdx="1" presStyleCnt="3" custScaleY="11578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ACEF3D-5363-2C48-B40D-3509646777D0}" type="pres">
      <dgm:prSet presAssocID="{2093252E-2698-1046-8D93-E0B0DB822E04}" presName="sp" presStyleCnt="0"/>
      <dgm:spPr/>
    </dgm:pt>
    <dgm:pt modelId="{AFA2CFC3-340B-8549-9DA1-9CC0C41C8E4F}" type="pres">
      <dgm:prSet presAssocID="{C6C6B0A3-5952-8A40-8D0C-184F7B048838}" presName="linNode" presStyleCnt="0"/>
      <dgm:spPr/>
    </dgm:pt>
    <dgm:pt modelId="{2BAC8E26-54D4-F541-8970-E236B379FEAB}" type="pres">
      <dgm:prSet presAssocID="{C6C6B0A3-5952-8A40-8D0C-184F7B04883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CEDD63-6DCF-9741-B6C0-0052373976A3}" type="pres">
      <dgm:prSet presAssocID="{C6C6B0A3-5952-8A40-8D0C-184F7B048838}" presName="descendantText" presStyleLbl="alignAccFollowNode1" presStyleIdx="2" presStyleCnt="3" custScaleY="11850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C89D3EF-701E-5242-821F-12030C1B6531}" srcId="{8E506617-4A6F-4646-AF7B-813D2B0338B4}" destId="{54BCF26F-BE01-6F48-8390-E78600504040}" srcOrd="0" destOrd="0" parTransId="{9BE64E4D-2F71-C045-8C32-861B13F755EC}" sibTransId="{AA088236-279F-344F-8E8D-2AFF47CCFA05}"/>
    <dgm:cxn modelId="{E7A94D3C-9C31-7F40-B5F4-4867A3EA66D6}" srcId="{8E506617-4A6F-4646-AF7B-813D2B0338B4}" destId="{99082DE2-36A7-2F40-974A-205FD0477341}" srcOrd="1" destOrd="0" parTransId="{64377216-CD5A-5948-B37C-4119607586D6}" sibTransId="{2093252E-2698-1046-8D93-E0B0DB822E04}"/>
    <dgm:cxn modelId="{CBBEBDD1-BB2C-1B49-812F-D9432139C38D}" srcId="{54BCF26F-BE01-6F48-8390-E78600504040}" destId="{23EA412B-F8FF-6A48-A489-0167CEFF063A}" srcOrd="0" destOrd="0" parTransId="{0E5A9759-06F1-1C42-8852-86ACD21816AB}" sibTransId="{E4DF1757-F500-684A-9E97-55A78C88C26D}"/>
    <dgm:cxn modelId="{1ACACB22-907F-A748-8793-57043FA3AAEE}" type="presOf" srcId="{8E506617-4A6F-4646-AF7B-813D2B0338B4}" destId="{8B0FB78B-00AE-6045-AE88-BDE2337103A8}" srcOrd="0" destOrd="0" presId="urn:microsoft.com/office/officeart/2005/8/layout/vList5"/>
    <dgm:cxn modelId="{3E7C6E42-CAEA-4E88-88E5-97DDF45D4100}" type="presOf" srcId="{91867A81-0969-4103-B507-B89A2E4A87E5}" destId="{93CEDD63-6DCF-9741-B6C0-0052373976A3}" srcOrd="0" destOrd="1" presId="urn:microsoft.com/office/officeart/2005/8/layout/vList5"/>
    <dgm:cxn modelId="{E80196B5-6129-1447-8987-177AC5AA3569}" type="presOf" srcId="{9DFC0CA8-683D-3C46-BB9B-92C26BDE4FC9}" destId="{55BA8C58-C63D-FD48-A47A-CF7BC8657A28}" srcOrd="0" destOrd="0" presId="urn:microsoft.com/office/officeart/2005/8/layout/vList5"/>
    <dgm:cxn modelId="{15B32B00-9480-6445-A17B-032A0FA27720}" type="presOf" srcId="{F4CCEB91-430E-1447-BE25-40876A375B78}" destId="{93CEDD63-6DCF-9741-B6C0-0052373976A3}" srcOrd="0" destOrd="0" presId="urn:microsoft.com/office/officeart/2005/8/layout/vList5"/>
    <dgm:cxn modelId="{D7BAA4E8-DD73-0B40-A268-79B59B9E8641}" type="presOf" srcId="{23EA412B-F8FF-6A48-A489-0167CEFF063A}" destId="{26B1FD6C-06A2-BF48-B916-77577314D065}" srcOrd="0" destOrd="0" presId="urn:microsoft.com/office/officeart/2005/8/layout/vList5"/>
    <dgm:cxn modelId="{0222BAFA-047D-2A4E-AB07-6E9ABF1D5658}" srcId="{8E506617-4A6F-4646-AF7B-813D2B0338B4}" destId="{C6C6B0A3-5952-8A40-8D0C-184F7B048838}" srcOrd="2" destOrd="0" parTransId="{F16D34C2-AB9B-444C-A1C5-365A7BC99D4D}" sibTransId="{E8297B8B-2EF2-6345-A870-312E018214FE}"/>
    <dgm:cxn modelId="{1A3CC0DB-6985-7F40-BFBD-190AF61ABFAE}" type="presOf" srcId="{C6C6B0A3-5952-8A40-8D0C-184F7B048838}" destId="{2BAC8E26-54D4-F541-8970-E236B379FEAB}" srcOrd="0" destOrd="0" presId="urn:microsoft.com/office/officeart/2005/8/layout/vList5"/>
    <dgm:cxn modelId="{BA2A2DEC-32EF-E74B-A8CA-D6697B159AF1}" type="presOf" srcId="{99082DE2-36A7-2F40-974A-205FD0477341}" destId="{55FCFCCA-2B8F-0141-B38F-A004CE26872C}" srcOrd="0" destOrd="0" presId="urn:microsoft.com/office/officeart/2005/8/layout/vList5"/>
    <dgm:cxn modelId="{A7DFE4F5-74F5-4B38-B75B-BEC421A8C29B}" srcId="{C6C6B0A3-5952-8A40-8D0C-184F7B048838}" destId="{91867A81-0969-4103-B507-B89A2E4A87E5}" srcOrd="1" destOrd="0" parTransId="{ABF41969-CDEB-4291-82B1-FE8D2E5CFBF9}" sibTransId="{3062954A-BAAE-4EC9-B881-C6993C203464}"/>
    <dgm:cxn modelId="{C8ABD798-A52E-B544-89F8-B5A44FE9214A}" srcId="{C6C6B0A3-5952-8A40-8D0C-184F7B048838}" destId="{F4CCEB91-430E-1447-BE25-40876A375B78}" srcOrd="0" destOrd="0" parTransId="{8BF88B98-6E06-484A-9D24-848097C7B7F0}" sibTransId="{79385BF6-10E0-084D-9E4B-A46821925857}"/>
    <dgm:cxn modelId="{4F985CCA-8C88-6340-B078-F0AC165FE2E8}" type="presOf" srcId="{54BCF26F-BE01-6F48-8390-E78600504040}" destId="{9A1E5A13-404E-8E42-9F23-B795BF903A91}" srcOrd="0" destOrd="0" presId="urn:microsoft.com/office/officeart/2005/8/layout/vList5"/>
    <dgm:cxn modelId="{E8F1AB5A-709A-4741-B53F-8F3CB53D38F9}" srcId="{99082DE2-36A7-2F40-974A-205FD0477341}" destId="{9DFC0CA8-683D-3C46-BB9B-92C26BDE4FC9}" srcOrd="0" destOrd="0" parTransId="{8343D059-86D3-B649-B5FC-6753CA4138FF}" sibTransId="{C4380EE1-5C6B-9D41-9B62-F1470FE89484}"/>
    <dgm:cxn modelId="{C44038AA-B456-EB49-BDB6-31310A28F3D1}" type="presParOf" srcId="{8B0FB78B-00AE-6045-AE88-BDE2337103A8}" destId="{8A193C4E-D78A-5B40-B442-7E6BA7074987}" srcOrd="0" destOrd="0" presId="urn:microsoft.com/office/officeart/2005/8/layout/vList5"/>
    <dgm:cxn modelId="{6E1F86CD-FA65-2A49-8896-C5E421A3AB23}" type="presParOf" srcId="{8A193C4E-D78A-5B40-B442-7E6BA7074987}" destId="{9A1E5A13-404E-8E42-9F23-B795BF903A91}" srcOrd="0" destOrd="0" presId="urn:microsoft.com/office/officeart/2005/8/layout/vList5"/>
    <dgm:cxn modelId="{B3A2923D-A7E6-EF46-A58E-A202B9B43417}" type="presParOf" srcId="{8A193C4E-D78A-5B40-B442-7E6BA7074987}" destId="{26B1FD6C-06A2-BF48-B916-77577314D065}" srcOrd="1" destOrd="0" presId="urn:microsoft.com/office/officeart/2005/8/layout/vList5"/>
    <dgm:cxn modelId="{4C05368C-E9A1-0147-B8B7-EEBC04A02879}" type="presParOf" srcId="{8B0FB78B-00AE-6045-AE88-BDE2337103A8}" destId="{F43DA042-F310-BC40-98B6-792CFEF80F84}" srcOrd="1" destOrd="0" presId="urn:microsoft.com/office/officeart/2005/8/layout/vList5"/>
    <dgm:cxn modelId="{68F134D2-A3FF-884F-B789-45A2C2E36E9F}" type="presParOf" srcId="{8B0FB78B-00AE-6045-AE88-BDE2337103A8}" destId="{03F4FE99-52F2-0C44-B5A1-1D1967102931}" srcOrd="2" destOrd="0" presId="urn:microsoft.com/office/officeart/2005/8/layout/vList5"/>
    <dgm:cxn modelId="{B1903DF5-A274-F34A-9C66-7B4F667DF4E2}" type="presParOf" srcId="{03F4FE99-52F2-0C44-B5A1-1D1967102931}" destId="{55FCFCCA-2B8F-0141-B38F-A004CE26872C}" srcOrd="0" destOrd="0" presId="urn:microsoft.com/office/officeart/2005/8/layout/vList5"/>
    <dgm:cxn modelId="{9403A801-7865-BE4A-A876-A3398B98B8C6}" type="presParOf" srcId="{03F4FE99-52F2-0C44-B5A1-1D1967102931}" destId="{55BA8C58-C63D-FD48-A47A-CF7BC8657A28}" srcOrd="1" destOrd="0" presId="urn:microsoft.com/office/officeart/2005/8/layout/vList5"/>
    <dgm:cxn modelId="{61D366DE-C39F-7D42-A2F6-5983CD992073}" type="presParOf" srcId="{8B0FB78B-00AE-6045-AE88-BDE2337103A8}" destId="{68ACEF3D-5363-2C48-B40D-3509646777D0}" srcOrd="3" destOrd="0" presId="urn:microsoft.com/office/officeart/2005/8/layout/vList5"/>
    <dgm:cxn modelId="{950BAB40-06D6-3941-9A7A-8292A40CD8EE}" type="presParOf" srcId="{8B0FB78B-00AE-6045-AE88-BDE2337103A8}" destId="{AFA2CFC3-340B-8549-9DA1-9CC0C41C8E4F}" srcOrd="4" destOrd="0" presId="urn:microsoft.com/office/officeart/2005/8/layout/vList5"/>
    <dgm:cxn modelId="{9D531E7F-6B32-FA46-990B-E55E47DF5D54}" type="presParOf" srcId="{AFA2CFC3-340B-8549-9DA1-9CC0C41C8E4F}" destId="{2BAC8E26-54D4-F541-8970-E236B379FEAB}" srcOrd="0" destOrd="0" presId="urn:microsoft.com/office/officeart/2005/8/layout/vList5"/>
    <dgm:cxn modelId="{93DBEC22-9D5D-0A41-A43C-78D70E236B4D}" type="presParOf" srcId="{AFA2CFC3-340B-8549-9DA1-9CC0C41C8E4F}" destId="{93CEDD63-6DCF-9741-B6C0-0052373976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E24B6-A1ED-8647-96B4-D9D3C9FA99F6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err="1" smtClean="0">
              <a:latin typeface="Arial Black"/>
              <a:cs typeface="Arial Black"/>
            </a:rPr>
            <a:t>Liderança</a:t>
          </a:r>
          <a:endParaRPr lang="es-ES" sz="2400" b="1" kern="1200" dirty="0">
            <a:latin typeface="Arial Black"/>
            <a:cs typeface="Arial Black"/>
          </a:endParaRPr>
        </a:p>
      </dsp:txBody>
      <dsp:txXfrm rot="5400000">
        <a:off x="-1" y="1"/>
        <a:ext cx="4114800" cy="1697236"/>
      </dsp:txXfrm>
    </dsp:sp>
    <dsp:sp modelId="{D531A095-EA45-3843-951B-71606267720E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rgbClr val="9BBB5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err="1" smtClean="0">
              <a:latin typeface="Arial Black"/>
              <a:cs typeface="Arial Black"/>
            </a:rPr>
            <a:t>Arranjos</a:t>
          </a:r>
          <a:r>
            <a:rPr lang="es-ES" sz="2400" kern="1200" dirty="0" smtClean="0">
              <a:latin typeface="Arial Black"/>
              <a:cs typeface="Arial Black"/>
            </a:rPr>
            <a:t> </a:t>
          </a:r>
          <a:r>
            <a:rPr lang="es-ES" sz="2400" kern="1200" dirty="0" err="1" smtClean="0">
              <a:latin typeface="Arial Black"/>
              <a:cs typeface="Arial Black"/>
            </a:rPr>
            <a:t>institucionais</a:t>
          </a:r>
          <a:endParaRPr lang="es-ES" sz="2400" kern="1200" dirty="0">
            <a:latin typeface="Arial Black"/>
            <a:cs typeface="Arial Black"/>
          </a:endParaRPr>
        </a:p>
      </dsp:txBody>
      <dsp:txXfrm>
        <a:off x="4114800" y="0"/>
        <a:ext cx="4114800" cy="1697236"/>
      </dsp:txXfrm>
    </dsp:sp>
    <dsp:sp modelId="{816B2567-26C5-2540-A540-110D151088EB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err="1" smtClean="0">
              <a:latin typeface="Arial Black"/>
              <a:cs typeface="Arial Black"/>
            </a:rPr>
            <a:t>Conhecimento</a:t>
          </a:r>
          <a:endParaRPr lang="es-ES" sz="2400" kern="1200" dirty="0">
            <a:latin typeface="Arial Black"/>
            <a:cs typeface="Arial Black"/>
          </a:endParaRPr>
        </a:p>
      </dsp:txBody>
      <dsp:txXfrm rot="10800000">
        <a:off x="0" y="2828726"/>
        <a:ext cx="4114800" cy="1697236"/>
      </dsp:txXfrm>
    </dsp:sp>
    <dsp:sp modelId="{678ACD41-F725-4745-8890-43423710F5AE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err="1" smtClean="0">
              <a:latin typeface="Arial Black"/>
              <a:cs typeface="Arial Black"/>
            </a:rPr>
            <a:t>Prestação</a:t>
          </a:r>
          <a:r>
            <a:rPr lang="es-ES" sz="2400" kern="1200" dirty="0" smtClean="0">
              <a:latin typeface="Arial Black"/>
              <a:cs typeface="Arial Black"/>
            </a:rPr>
            <a:t> de </a:t>
          </a:r>
          <a:r>
            <a:rPr lang="es-ES" sz="2400" kern="1200" dirty="0" err="1" smtClean="0">
              <a:latin typeface="Arial Black"/>
              <a:cs typeface="Arial Black"/>
            </a:rPr>
            <a:t>contas</a:t>
          </a:r>
          <a:endParaRPr lang="es-ES" sz="2400" kern="1200" dirty="0">
            <a:latin typeface="Arial Black"/>
            <a:cs typeface="Arial Black"/>
          </a:endParaRPr>
        </a:p>
      </dsp:txBody>
      <dsp:txXfrm rot="-5400000">
        <a:off x="4114799" y="2828726"/>
        <a:ext cx="4114800" cy="1697236"/>
      </dsp:txXfrm>
    </dsp:sp>
    <dsp:sp modelId="{B7C9BF2A-A138-964C-820E-64189FD4B9DD}">
      <dsp:nvSpPr>
        <dsp:cNvPr id="0" name=""/>
        <dsp:cNvSpPr/>
      </dsp:nvSpPr>
      <dsp:spPr>
        <a:xfrm>
          <a:off x="2619214" y="1421672"/>
          <a:ext cx="2991171" cy="1682617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latin typeface="Arial Black"/>
              <a:cs typeface="Arial Black"/>
            </a:rPr>
            <a:t>Pilares </a:t>
          </a:r>
        </a:p>
        <a:p>
          <a:pPr lvl="0" algn="ctr" defTabSz="9334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smtClean="0">
              <a:latin typeface="Arial Black"/>
              <a:cs typeface="Arial Black"/>
            </a:rPr>
            <a:t>do </a:t>
          </a:r>
          <a:endParaRPr lang="es-ES" sz="2100" b="1" kern="1200" dirty="0" smtClean="0">
            <a:latin typeface="Arial Black"/>
            <a:cs typeface="Arial Black"/>
          </a:endParaRPr>
        </a:p>
        <a:p>
          <a:pPr lvl="0" algn="ctr" defTabSz="9334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es-ES" sz="2100" b="1" kern="1200" dirty="0" err="1" smtClean="0">
              <a:latin typeface="Arial Black"/>
              <a:cs typeface="Arial Black"/>
            </a:rPr>
            <a:t>Desenvolvimento</a:t>
          </a:r>
          <a:r>
            <a:rPr lang="es-ES" sz="2100" b="1" kern="1200" dirty="0" smtClean="0">
              <a:latin typeface="Arial Black"/>
              <a:cs typeface="Arial Black"/>
            </a:rPr>
            <a:t> </a:t>
          </a:r>
          <a:r>
            <a:rPr lang="es-ES" sz="2100" b="1" kern="1200" dirty="0" smtClean="0">
              <a:latin typeface="Arial Black"/>
              <a:cs typeface="Arial Black"/>
            </a:rPr>
            <a:t>de Capacidades</a:t>
          </a:r>
          <a:endParaRPr lang="es-ES" sz="2100" b="1" kern="1200" dirty="0">
            <a:latin typeface="Arial Black"/>
            <a:cs typeface="Arial Black"/>
          </a:endParaRPr>
        </a:p>
      </dsp:txBody>
      <dsp:txXfrm>
        <a:off x="2701353" y="1503811"/>
        <a:ext cx="2826893" cy="15183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B1FD6C-06A2-BF48-B916-77577314D065}">
      <dsp:nvSpPr>
        <dsp:cNvPr id="0" name=""/>
        <dsp:cNvSpPr/>
      </dsp:nvSpPr>
      <dsp:spPr>
        <a:xfrm rot="5400000">
          <a:off x="4941221" y="-1901980"/>
          <a:ext cx="1309812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b="0" kern="1200" noProof="0" dirty="0" smtClean="0">
              <a:latin typeface="Arial Narrow"/>
            </a:rPr>
            <a:t>Apoiar os governos locais para melhorar o planejamento através do desenvolvimento de planos de ação para a construção da resiliência em nível local, orientados para enfrentar os riscos atuais e aqueles associados às mudanças climáticas.</a:t>
          </a:r>
          <a:endParaRPr lang="es-ES" sz="1800" b="0" kern="1200" dirty="0">
            <a:latin typeface="Arial Narrow"/>
            <a:cs typeface="Arial Narrow"/>
          </a:endParaRPr>
        </a:p>
      </dsp:txBody>
      <dsp:txXfrm rot="-5400000">
        <a:off x="2962655" y="140526"/>
        <a:ext cx="5203004" cy="1181932"/>
      </dsp:txXfrm>
    </dsp:sp>
    <dsp:sp modelId="{9A1E5A13-404E-8E42-9F23-B795BF903A91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Arial Narrow"/>
              <a:cs typeface="Arial Narrow"/>
            </a:rPr>
            <a:t>Propósito</a:t>
          </a:r>
          <a:endParaRPr lang="es-ES" sz="2400" kern="1200" dirty="0">
            <a:latin typeface="Arial Narrow"/>
            <a:cs typeface="Arial Narrow"/>
          </a:endParaRPr>
        </a:p>
      </dsp:txBody>
      <dsp:txXfrm>
        <a:off x="71201" y="73410"/>
        <a:ext cx="2820254" cy="1316160"/>
      </dsp:txXfrm>
    </dsp:sp>
    <dsp:sp modelId="{55BA8C58-C63D-FD48-A47A-CF7BC8657A28}">
      <dsp:nvSpPr>
        <dsp:cNvPr id="0" name=""/>
        <dsp:cNvSpPr/>
      </dsp:nvSpPr>
      <dsp:spPr>
        <a:xfrm rot="5400000">
          <a:off x="4920621" y="-370490"/>
          <a:ext cx="1351013" cy="526694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b="0" kern="1200" noProof="0" dirty="0" smtClean="0">
              <a:latin typeface="Arial Narrow"/>
            </a:rPr>
            <a:t>Curso intensivo de 3 dias com base nos materiais e ferramentas da Campanha Global Construindo Cidades Resilientes.</a:t>
          </a:r>
          <a:endParaRPr lang="es-ES" sz="1600" b="0" kern="1200" dirty="0">
            <a:latin typeface="Arial Narrow"/>
            <a:cs typeface="Arial Narrow"/>
          </a:endParaRPr>
        </a:p>
      </dsp:txBody>
      <dsp:txXfrm rot="-5400000">
        <a:off x="2962656" y="1653426"/>
        <a:ext cx="5200993" cy="1219111"/>
      </dsp:txXfrm>
    </dsp:sp>
    <dsp:sp modelId="{55FCFCCA-2B8F-0141-B38F-A004CE26872C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Arial Narrow"/>
              <a:cs typeface="Arial Narrow"/>
            </a:rPr>
            <a:t>Alcance </a:t>
          </a:r>
          <a:r>
            <a:rPr lang="es-ES" sz="2400" kern="1200" dirty="0" smtClean="0">
              <a:latin typeface="Arial Narrow"/>
              <a:cs typeface="Arial Narrow"/>
            </a:rPr>
            <a:t>e </a:t>
          </a:r>
          <a:r>
            <a:rPr lang="es-ES" sz="2400" kern="1200" dirty="0" err="1" smtClean="0">
              <a:latin typeface="Arial Narrow"/>
              <a:cs typeface="Arial Narrow"/>
            </a:rPr>
            <a:t>conteúdo</a:t>
          </a:r>
          <a:endParaRPr lang="es-ES" sz="2400" kern="1200" dirty="0">
            <a:latin typeface="Arial Narrow"/>
            <a:cs typeface="Arial Narrow"/>
          </a:endParaRPr>
        </a:p>
      </dsp:txBody>
      <dsp:txXfrm>
        <a:off x="71201" y="1604901"/>
        <a:ext cx="2820254" cy="1316160"/>
      </dsp:txXfrm>
    </dsp:sp>
    <dsp:sp modelId="{93CEDD63-6DCF-9741-B6C0-0052373976A3}">
      <dsp:nvSpPr>
        <dsp:cNvPr id="0" name=""/>
        <dsp:cNvSpPr/>
      </dsp:nvSpPr>
      <dsp:spPr>
        <a:xfrm rot="5400000">
          <a:off x="4904757" y="1160999"/>
          <a:ext cx="1382740" cy="526694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b="0" kern="1200" noProof="0" dirty="0" smtClean="0">
              <a:latin typeface="Arial Narrow"/>
            </a:rPr>
            <a:t>Maior capacidade dos governos locais para desenvolver e efetivamente implementar planos de ação de resiliência com base nos 10 aspectos essenciais.</a:t>
          </a:r>
          <a:endParaRPr lang="es-ES" sz="1600" b="0" kern="1200" dirty="0">
            <a:latin typeface="Arial Narrow"/>
            <a:cs typeface="Arial Narrow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b="0" kern="1200" noProof="0" dirty="0" smtClean="0">
              <a:latin typeface="Arial Narrow"/>
            </a:rPr>
            <a:t>Melhorar a cooperação e o intercâmbio de experiências entre os governos locais da Campanha, Promotores e parceiros para implementar o Marco Sendai 2015-2030.</a:t>
          </a:r>
          <a:endParaRPr lang="pt-BR" sz="1600" b="0" kern="1200" noProof="0" dirty="0" smtClean="0">
            <a:latin typeface="Arial Narrow"/>
          </a:endParaRPr>
        </a:p>
      </dsp:txBody>
      <dsp:txXfrm rot="-5400000">
        <a:off x="2962655" y="3170601"/>
        <a:ext cx="5199444" cy="1247740"/>
      </dsp:txXfrm>
    </dsp:sp>
    <dsp:sp modelId="{2BAC8E26-54D4-F541-8970-E236B379FEAB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Arial Narrow"/>
              <a:cs typeface="Arial Narrow"/>
            </a:rPr>
            <a:t>Resultados esperados</a:t>
          </a:r>
          <a:endParaRPr lang="es-ES" sz="2400" kern="1200" dirty="0">
            <a:latin typeface="Arial Narrow"/>
            <a:cs typeface="Arial Narrow"/>
          </a:endParaRPr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C5AA0-9C94-B449-A07E-5706E2EBD2D2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7EDBE-5D94-6F45-AB8A-977421935EC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4125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97946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 algn="just">
              <a:buClr>
                <a:schemeClr val="accent6"/>
              </a:buClr>
              <a:buFont typeface="Courier New"/>
              <a:buChar char="o"/>
              <a:defRPr/>
            </a:pPr>
            <a:r>
              <a:rPr lang="es-PA" sz="2400" dirty="0" smtClean="0">
                <a:latin typeface="Abadi MT Condensed Light"/>
                <a:cs typeface="Abadi MT Condensed Light"/>
              </a:rPr>
              <a:t>La ONEA tiene un mandato regional específico con dos prioridades: i)  apoyar a los gobiernos y ciudades de la región para reducir el riesgo de desastres; y ii) apoyar a los países de la región en la aplicación del Marco de Sendai para la Reducción del Riesgo de Desastres 2015-2030.</a:t>
            </a:r>
          </a:p>
          <a:p>
            <a:pPr marL="0" lvl="1" indent="0" algn="just">
              <a:buClr>
                <a:schemeClr val="accent6"/>
              </a:buClr>
              <a:buNone/>
              <a:defRPr/>
            </a:pPr>
            <a:endParaRPr lang="es-PA" sz="2400" dirty="0" smtClean="0">
              <a:latin typeface="Abadi MT Condensed Light"/>
              <a:cs typeface="Abadi MT Condensed Light"/>
            </a:endParaRPr>
          </a:p>
          <a:p>
            <a:pPr marL="342900" lvl="1" indent="-342900" algn="just">
              <a:buClr>
                <a:schemeClr val="accent6"/>
              </a:buClr>
              <a:buFont typeface="Courier New"/>
              <a:buChar char="o"/>
              <a:defRPr/>
            </a:pPr>
            <a:r>
              <a:rPr lang="es-PA" sz="2400" dirty="0" smtClean="0">
                <a:latin typeface="Abadi MT Condensed Light"/>
                <a:cs typeface="Abadi MT Condensed Light"/>
              </a:rPr>
              <a:t>El GETI tiene un mandato global con tres prioridades: i) apoyar el desarrollo de capacidades para la integración de la reducción del riesgo de desastres y la adaptación al cambio climático en el desarrollo sostenible; ii) convocar y apoyar el aprendizaje interurbano para fortalecer la capacidad de resiliencia; y iii) apoyar el desarrollo de capacidades de instituciones nacionales que trabajan en temas de resiliencia y apoyar el intercambio de mejores prácticas entre dichas instituciones.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353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913378" y="4344357"/>
            <a:ext cx="5031243" cy="4113168"/>
          </a:xfrm>
          <a:prstGeom prst="rect">
            <a:avLst/>
          </a:prstGeom>
        </p:spPr>
        <p:txBody>
          <a:bodyPr lIns="84376" tIns="84376" rIns="84376" bIns="84376" anchor="t" anchorCtr="0">
            <a:noAutofit/>
          </a:bodyPr>
          <a:lstStyle/>
          <a:p>
            <a:endParaRPr dirty="0"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body" idx="1"/>
          </p:nvPr>
        </p:nvSpPr>
        <p:spPr>
          <a:xfrm>
            <a:off x="913378" y="4344357"/>
            <a:ext cx="5031243" cy="4113168"/>
          </a:xfrm>
          <a:prstGeom prst="rect">
            <a:avLst/>
          </a:prstGeom>
        </p:spPr>
        <p:txBody>
          <a:bodyPr lIns="84376" tIns="84376" rIns="84376" bIns="84376" anchor="t" anchorCtr="0">
            <a:noAutofit/>
          </a:bodyPr>
          <a:lstStyle/>
          <a:p>
            <a:r>
              <a:rPr lang="es-ES" dirty="0" smtClean="0"/>
              <a:t>Ventajas de</a:t>
            </a:r>
            <a:r>
              <a:rPr lang="es-ES" baseline="0" dirty="0" smtClean="0"/>
              <a:t> la sistematización:</a:t>
            </a:r>
          </a:p>
          <a:p>
            <a:pPr algn="just">
              <a:buClr>
                <a:schemeClr val="accent6"/>
              </a:buClr>
              <a:buFont typeface="Courier New"/>
              <a:buChar char="o"/>
            </a:pPr>
            <a:r>
              <a:rPr lang="es-CO" sz="1200" dirty="0" smtClean="0">
                <a:latin typeface="Abadi MT Condensed Light"/>
                <a:cs typeface="Abadi MT Condensed Light"/>
              </a:rPr>
              <a:t>Facilitar la captura, documentación y análisis de conocimiento relevante en un tema especifico.</a:t>
            </a:r>
            <a:endParaRPr lang="en-US" sz="1200" dirty="0" smtClean="0">
              <a:latin typeface="Abadi MT Condensed Light"/>
              <a:cs typeface="Abadi MT Condensed Light"/>
            </a:endParaRPr>
          </a:p>
          <a:p>
            <a:pPr algn="just">
              <a:buClr>
                <a:schemeClr val="accent6"/>
              </a:buClr>
              <a:buFont typeface="Courier New"/>
              <a:buChar char="o"/>
            </a:pPr>
            <a:r>
              <a:rPr lang="es-ES" sz="1200" dirty="0" smtClean="0">
                <a:latin typeface="Abadi MT Condensed Light"/>
                <a:cs typeface="Abadi MT Condensed Light"/>
              </a:rPr>
              <a:t>Apoyar en la toma de decisiones, la planificación estratégica y mejora continua</a:t>
            </a:r>
            <a:r>
              <a:rPr lang="en-US" sz="1200" dirty="0" smtClean="0">
                <a:latin typeface="Abadi MT Condensed Light"/>
                <a:cs typeface="Abadi MT Condensed Light"/>
              </a:rPr>
              <a:t>.</a:t>
            </a:r>
          </a:p>
          <a:p>
            <a:pPr algn="just">
              <a:buClr>
                <a:schemeClr val="accent6"/>
              </a:buClr>
              <a:buFont typeface="Courier New"/>
              <a:buChar char="o"/>
            </a:pPr>
            <a:r>
              <a:rPr lang="es-CO" sz="1200" dirty="0" smtClean="0">
                <a:latin typeface="Abadi MT Condensed Light"/>
                <a:cs typeface="Abadi MT Condensed Light"/>
              </a:rPr>
              <a:t>Facilitar la replica de iniciativas piloto.</a:t>
            </a:r>
          </a:p>
          <a:p>
            <a:pPr algn="just">
              <a:buClr>
                <a:schemeClr val="accent6"/>
              </a:buClr>
              <a:buFont typeface="Courier New"/>
              <a:buChar char="o"/>
            </a:pPr>
            <a:r>
              <a:rPr lang="es-CO" sz="1200" dirty="0" smtClean="0">
                <a:latin typeface="Abadi MT Condensed Light"/>
                <a:cs typeface="Abadi MT Condensed Light"/>
              </a:rPr>
              <a:t>Desarrollar productos de un tema en particular para la transferencia y aplicación de conocimiento.  </a:t>
            </a:r>
          </a:p>
          <a:p>
            <a:endParaRPr dirty="0"/>
          </a:p>
        </p:txBody>
      </p:sp>
      <p:sp>
        <p:nvSpPr>
          <p:cNvPr id="581" name="Shape 581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body" idx="1"/>
          </p:nvPr>
        </p:nvSpPr>
        <p:spPr>
          <a:xfrm>
            <a:off x="913378" y="4344357"/>
            <a:ext cx="5031243" cy="4113168"/>
          </a:xfrm>
          <a:prstGeom prst="rect">
            <a:avLst/>
          </a:prstGeom>
        </p:spPr>
        <p:txBody>
          <a:bodyPr lIns="84376" tIns="84376" rIns="84376" bIns="84376" anchor="t" anchorCtr="0">
            <a:noAutofit/>
          </a:bodyPr>
          <a:lstStyle/>
          <a:p>
            <a:endParaRPr/>
          </a:p>
        </p:txBody>
      </p:sp>
      <p:sp>
        <p:nvSpPr>
          <p:cNvPr id="581" name="Shape 581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body" idx="1"/>
          </p:nvPr>
        </p:nvSpPr>
        <p:spPr>
          <a:xfrm>
            <a:off x="913378" y="4344357"/>
            <a:ext cx="5031243" cy="4113168"/>
          </a:xfrm>
          <a:prstGeom prst="rect">
            <a:avLst/>
          </a:prstGeom>
        </p:spPr>
        <p:txBody>
          <a:bodyPr lIns="84376" tIns="84376" rIns="84376" bIns="84376" anchor="t" anchorCtr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="0" dirty="0" smtClean="0">
                <a:latin typeface="Bradley Hand ITC" charset="0"/>
              </a:rPr>
              <a:t>Video</a:t>
            </a:r>
            <a:r>
              <a:rPr lang="es-ES" b="0" baseline="0" dirty="0" smtClean="0">
                <a:latin typeface="Bradley Hand ITC" charset="0"/>
              </a:rPr>
              <a:t> motivacional sobre Desarrollo de Capacidades – El Poder del Cómo</a:t>
            </a:r>
            <a:endParaRPr lang="es-ES" dirty="0" smtClean="0"/>
          </a:p>
          <a:p>
            <a:endParaRPr dirty="0"/>
          </a:p>
        </p:txBody>
      </p:sp>
      <p:sp>
        <p:nvSpPr>
          <p:cNvPr id="401" name="Shape 401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body" idx="1"/>
          </p:nvPr>
        </p:nvSpPr>
        <p:spPr>
          <a:xfrm>
            <a:off x="913378" y="4344357"/>
            <a:ext cx="5031243" cy="4113168"/>
          </a:xfrm>
          <a:prstGeom prst="rect">
            <a:avLst/>
          </a:prstGeom>
        </p:spPr>
        <p:txBody>
          <a:bodyPr lIns="84376" tIns="84376" rIns="84376" bIns="84376" anchor="t" anchorCtr="0">
            <a:noAutofit/>
          </a:bodyPr>
          <a:lstStyle/>
          <a:p>
            <a:endParaRPr dirty="0"/>
          </a:p>
        </p:txBody>
      </p:sp>
      <p:sp>
        <p:nvSpPr>
          <p:cNvPr id="581" name="Shape 581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353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353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353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353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7EDBE-5D94-6F45-AB8A-977421935EC1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3539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body" idx="1"/>
          </p:nvPr>
        </p:nvSpPr>
        <p:spPr>
          <a:xfrm>
            <a:off x="913378" y="4344357"/>
            <a:ext cx="5031243" cy="4113168"/>
          </a:xfrm>
          <a:prstGeom prst="rect">
            <a:avLst/>
          </a:prstGeom>
        </p:spPr>
        <p:txBody>
          <a:bodyPr lIns="84376" tIns="84376" rIns="84376" bIns="84376" anchor="t" anchorCtr="0">
            <a:noAutofit/>
          </a:bodyPr>
          <a:lstStyle/>
          <a:p>
            <a:r>
              <a:rPr lang="es-ES_tradnl" dirty="0" smtClean="0"/>
              <a:t>Tipos de capacidades.</a:t>
            </a:r>
            <a:endParaRPr dirty="0"/>
          </a:p>
        </p:txBody>
      </p:sp>
      <p:sp>
        <p:nvSpPr>
          <p:cNvPr id="581" name="Shape 581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305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028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38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1710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722312" y="3202782"/>
            <a:ext cx="8193087" cy="13692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000" b="0" i="0" u="none" strike="noStrike" cap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521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836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829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3852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298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047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885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099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C5428-55CF-FB41-803A-5616B8451C9B}" type="datetimeFigureOut">
              <a:rPr lang="es-ES" smtClean="0"/>
              <a:pPr/>
              <a:t>23/11/2017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C0FD0-8841-204F-AD20-8B866BFE355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355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diagramQuickStyle" Target="../diagrams/quickStyle2.xml"/><Relationship Id="rId5" Type="http://schemas.openxmlformats.org/officeDocument/2006/relationships/image" Target="../media/image9.jpeg"/><Relationship Id="rId10" Type="http://schemas.openxmlformats.org/officeDocument/2006/relationships/diagramLayout" Target="../diagrams/layout2.xml"/><Relationship Id="rId4" Type="http://schemas.openxmlformats.org/officeDocument/2006/relationships/image" Target="../media/image8.png"/><Relationship Id="rId9" Type="http://schemas.openxmlformats.org/officeDocument/2006/relationships/diagramData" Target="../diagrams/data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5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9.jpeg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hyperlink" Target="https://www.youtube.com/watch?v=nHEGS1qStd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27 Imagen" descr="Map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0"/>
            <a:ext cx="5777913" cy="6858000"/>
          </a:xfrm>
          <a:prstGeom prst="rect">
            <a:avLst/>
          </a:prstGeom>
        </p:spPr>
      </p:pic>
      <p:pic>
        <p:nvPicPr>
          <p:cNvPr id="14" name="8 Imagen" descr="SendaiLineaCirculo.png"/>
          <p:cNvPicPr>
            <a:picLocks noChangeAspect="1"/>
          </p:cNvPicPr>
          <p:nvPr/>
        </p:nvPicPr>
        <p:blipFill>
          <a:blip r:embed="rId3" cstate="print"/>
          <a:srcRect l="4683"/>
          <a:stretch>
            <a:fillRect/>
          </a:stretch>
        </p:blipFill>
        <p:spPr>
          <a:xfrm flipH="1">
            <a:off x="419072" y="3143248"/>
            <a:ext cx="8724928" cy="1377456"/>
          </a:xfrm>
          <a:prstGeom prst="rect">
            <a:avLst/>
          </a:prstGeom>
        </p:spPr>
      </p:pic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1044884" y="1435877"/>
            <a:ext cx="7580470" cy="2928958"/>
          </a:xfrm>
          <a:prstGeom prst="rect">
            <a:avLst/>
          </a:prstGeom>
        </p:spPr>
        <p:txBody>
          <a:bodyPr anchor="ctr"/>
          <a:lstStyle/>
          <a:p>
            <a:pPr marL="438150" indent="-319088">
              <a:buClr>
                <a:srgbClr val="7FD13B"/>
              </a:buClr>
              <a:buSzPct val="80000"/>
              <a:buFont typeface="Wingdings" pitchFamily="2" charset="2"/>
              <a:buNone/>
              <a:defRPr/>
            </a:pPr>
            <a:r>
              <a:rPr lang="es-ES" sz="4400" b="1" dirty="0" smtClean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</a:p>
          <a:p>
            <a:pPr marL="438150" indent="-319088">
              <a:buClr>
                <a:srgbClr val="7FD13B"/>
              </a:buClr>
              <a:buSzPct val="80000"/>
              <a:buFont typeface="Wingdings" pitchFamily="2" charset="2"/>
              <a:buNone/>
              <a:defRPr/>
            </a:pPr>
            <a:r>
              <a:rPr lang="es-ES" sz="2900" b="1" dirty="0" err="1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Desenvolvendo</a:t>
            </a:r>
            <a:r>
              <a:rPr lang="es-ES" sz="2900" b="1" dirty="0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Capacidades e socializando </a:t>
            </a:r>
            <a:r>
              <a:rPr lang="es-ES" sz="2900" b="1" dirty="0" err="1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Experiências</a:t>
            </a:r>
            <a:r>
              <a:rPr lang="es-ES" sz="2900" b="1" dirty="0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 </a:t>
            </a:r>
            <a:endParaRPr lang="es-ES" sz="2900" b="1" dirty="0" smtClean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" name="Shape 302"/>
          <p:cNvSpPr txBox="1"/>
          <p:nvPr/>
        </p:nvSpPr>
        <p:spPr>
          <a:xfrm>
            <a:off x="1214414" y="4357694"/>
            <a:ext cx="3714776" cy="1714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400" dirty="0" err="1" smtClean="0">
                <a:latin typeface="Arial"/>
                <a:ea typeface="Arial"/>
                <a:cs typeface="Arial"/>
                <a:sym typeface="Arial"/>
              </a:rPr>
              <a:t>Nome</a:t>
            </a:r>
            <a:endParaRPr lang="es-ES" sz="24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sz="400" b="1" i="0" u="none" dirty="0" smtClean="0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1600" b="1" dirty="0" smtClean="0">
                <a:latin typeface="Arial"/>
                <a:ea typeface="Arial"/>
                <a:cs typeface="Arial"/>
                <a:sym typeface="Arial"/>
              </a:rPr>
              <a:t>Cargo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sz="10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sz="300" b="1" dirty="0" smtClean="0">
              <a:solidFill>
                <a:srgbClr val="1F497D"/>
              </a:solidFill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1600" b="1" dirty="0" smtClean="0">
                <a:solidFill>
                  <a:srgbClr val="1F497D"/>
                </a:solidFill>
              </a:rPr>
              <a:t>Email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sz="1600" b="1" i="0" u="none" dirty="0">
              <a:solidFill>
                <a:srgbClr val="1F497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16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Data, </a:t>
            </a:r>
            <a:r>
              <a:rPr lang="es-ES" sz="16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Lugar</a:t>
            </a:r>
            <a:endParaRPr lang="es-ES" sz="1100" b="1" i="0" u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Shape 301" descr="Z:\LOGOS Y PAPELERIA\UNISDR\LOGO-UNISDR(OFICINA-ONU-RRD)\20120601_Final_English.jpg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500034" y="285728"/>
            <a:ext cx="2176771" cy="739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21 Imagen" descr="MinistryPublicSafetySecurit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57818" y="4643446"/>
            <a:ext cx="2500330" cy="602352"/>
          </a:xfrm>
          <a:prstGeom prst="rect">
            <a:avLst/>
          </a:prstGeom>
        </p:spPr>
      </p:pic>
      <p:pic>
        <p:nvPicPr>
          <p:cNvPr id="19" name="22 Imagen" descr="ONEA-GET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23948" y="478260"/>
            <a:ext cx="2145629" cy="450410"/>
          </a:xfrm>
          <a:prstGeom prst="rect">
            <a:avLst/>
          </a:prstGeom>
        </p:spPr>
      </p:pic>
      <p:pic>
        <p:nvPicPr>
          <p:cNvPr id="20" name="23 Imagen" descr="IncheonMetropolitanCity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55575" y="5451244"/>
            <a:ext cx="1973945" cy="620962"/>
          </a:xfrm>
          <a:prstGeom prst="rect">
            <a:avLst/>
          </a:prstGeom>
        </p:spPr>
      </p:pic>
      <p:sp>
        <p:nvSpPr>
          <p:cNvPr id="10" name="Shape 302"/>
          <p:cNvSpPr txBox="1"/>
          <p:nvPr/>
        </p:nvSpPr>
        <p:spPr>
          <a:xfrm>
            <a:off x="1214414" y="1747210"/>
            <a:ext cx="9143999" cy="4260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300" dirty="0" smtClean="0">
                <a:latin typeface="Arial Black"/>
                <a:ea typeface="Arial"/>
                <a:cs typeface="Arial Black"/>
                <a:sym typeface="Arial"/>
              </a:rPr>
              <a:t>Implementando </a:t>
            </a:r>
            <a:r>
              <a:rPr lang="es-ES" sz="2300" dirty="0" smtClean="0">
                <a:latin typeface="Arial Black"/>
                <a:ea typeface="Arial"/>
                <a:cs typeface="Arial Black"/>
                <a:sym typeface="Arial"/>
              </a:rPr>
              <a:t>o </a:t>
            </a:r>
            <a:endParaRPr lang="es-ES" sz="2300" dirty="0" smtClean="0">
              <a:latin typeface="Arial Black"/>
              <a:ea typeface="Arial"/>
              <a:cs typeface="Arial Black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2300" dirty="0" smtClean="0">
                <a:latin typeface="Arial Black"/>
                <a:ea typeface="Arial"/>
                <a:cs typeface="Arial Black"/>
                <a:sym typeface="Arial"/>
              </a:rPr>
              <a:t>Marco de Sendai </a:t>
            </a:r>
            <a:r>
              <a:rPr lang="es-ES" sz="2300" dirty="0" err="1" smtClean="0">
                <a:latin typeface="Arial Black"/>
                <a:ea typeface="Arial"/>
                <a:cs typeface="Arial Black"/>
                <a:sym typeface="Arial"/>
              </a:rPr>
              <a:t>em</a:t>
            </a:r>
            <a:r>
              <a:rPr lang="es-ES" sz="2300" dirty="0" smtClean="0">
                <a:latin typeface="Arial Black"/>
                <a:ea typeface="Arial"/>
                <a:cs typeface="Arial Black"/>
                <a:sym typeface="Arial"/>
              </a:rPr>
              <a:t> </a:t>
            </a:r>
            <a:r>
              <a:rPr lang="es-ES" sz="2300" dirty="0" err="1" smtClean="0">
                <a:latin typeface="Arial Black"/>
                <a:ea typeface="Arial"/>
                <a:cs typeface="Arial Black"/>
                <a:sym typeface="Arial"/>
              </a:rPr>
              <a:t>Nível</a:t>
            </a:r>
            <a:r>
              <a:rPr lang="es-ES" sz="2300" dirty="0" smtClean="0">
                <a:latin typeface="Arial Black"/>
                <a:ea typeface="Arial"/>
                <a:cs typeface="Arial Black"/>
                <a:sym typeface="Arial"/>
              </a:rPr>
              <a:t> </a:t>
            </a:r>
            <a:r>
              <a:rPr lang="es-ES" sz="2300" dirty="0" smtClean="0">
                <a:latin typeface="Arial Black"/>
                <a:ea typeface="Arial"/>
                <a:cs typeface="Arial Black"/>
                <a:sym typeface="Arial"/>
              </a:rPr>
              <a:t>Local</a:t>
            </a:r>
            <a:endParaRPr lang="es-ES" sz="2300" b="1" i="0" u="none" dirty="0">
              <a:solidFill>
                <a:schemeClr val="tx1"/>
              </a:solidFill>
              <a:latin typeface="Arial Black"/>
              <a:ea typeface="Arial"/>
              <a:cs typeface="Arial Black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sz="2300" b="1" i="0" u="none" dirty="0" smtClean="0">
              <a:solidFill>
                <a:srgbClr val="1F497D"/>
              </a:solidFill>
              <a:latin typeface="Arial Black"/>
              <a:ea typeface="Arial"/>
              <a:cs typeface="Arial Black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7634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0"/>
            <a:ext cx="5777913" cy="6858000"/>
          </a:xfrm>
          <a:prstGeom prst="rect">
            <a:avLst/>
          </a:prstGeom>
        </p:spPr>
      </p:pic>
      <p:pic>
        <p:nvPicPr>
          <p:cNvPr id="6" name="Shape 5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200000">
            <a:off x="629859" y="3685191"/>
            <a:ext cx="3429024" cy="5912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412"/>
          <p:cNvSpPr txBox="1">
            <a:spLocks/>
          </p:cNvSpPr>
          <p:nvPr/>
        </p:nvSpPr>
        <p:spPr>
          <a:xfrm>
            <a:off x="2744679" y="2130222"/>
            <a:ext cx="6105036" cy="3429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just">
              <a:buClr>
                <a:srgbClr val="3366FF"/>
              </a:buClr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s-PA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Capacidades técnicas: </a:t>
            </a:r>
            <a:r>
              <a:rPr lang="pt-BR" sz="2200" dirty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são específicas para o conhecimento da área temática particular da instituição (Mudanças Climáticas, Governança Local, etc.).</a:t>
            </a:r>
            <a:endParaRPr lang="es-ES" sz="2200" dirty="0" smtClean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  <a:p>
            <a:pPr lvl="0" algn="just">
              <a:buClr>
                <a:schemeClr val="accent6"/>
              </a:buClr>
            </a:pPr>
            <a:endParaRPr lang="es-ES" sz="2200" dirty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  <a:p>
            <a:pPr algn="just">
              <a:buClr>
                <a:schemeClr val="accent6"/>
              </a:buClr>
            </a:pPr>
            <a:r>
              <a:rPr lang="es-ES" sz="2200" dirty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Capacidades </a:t>
            </a:r>
            <a:r>
              <a:rPr lang="es-ES" sz="2200" dirty="0" err="1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funcionais</a:t>
            </a:r>
            <a:r>
              <a:rPr lang="es-ES" sz="2200" dirty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: </a:t>
            </a:r>
            <a:r>
              <a:rPr lang="es-PA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são</a:t>
            </a:r>
            <a:r>
              <a:rPr lang="es-PA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</a:t>
            </a:r>
            <a:r>
              <a:rPr lang="es-PA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aquelas</a:t>
            </a:r>
            <a:r>
              <a:rPr lang="es-PA" sz="2400" dirty="0" smtClean="0">
                <a:latin typeface="Arial Narrow"/>
                <a:cs typeface="Arial Narrow"/>
              </a:rPr>
              <a:t> </a:t>
            </a:r>
            <a:r>
              <a:rPr lang="pt-BR" sz="2200" dirty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transversais que não pertencem a nenhuma área ou setor específico, mas são necessários para formular, gerenciar e implementar programas e projetos (envolver atores, formular estratégias, formular orçamentos, gerenciar projetos, monitorar e avaliar, etc.).</a:t>
            </a:r>
            <a:endParaRPr lang="es-ES" sz="2200" dirty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</p:txBody>
      </p:sp>
      <p:sp>
        <p:nvSpPr>
          <p:cNvPr id="20" name="Shape 412"/>
          <p:cNvSpPr txBox="1">
            <a:spLocks/>
          </p:cNvSpPr>
          <p:nvPr/>
        </p:nvSpPr>
        <p:spPr>
          <a:xfrm>
            <a:off x="285720" y="2000240"/>
            <a:ext cx="2286016" cy="3286148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Capacidades</a:t>
            </a:r>
            <a:endParaRPr lang="en-GB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7" name="7 Imagen" descr="SendaiCircul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71736" y="1914868"/>
            <a:ext cx="214314" cy="219267"/>
          </a:xfrm>
          <a:prstGeom prst="rect">
            <a:avLst/>
          </a:prstGeom>
        </p:spPr>
      </p:pic>
      <p:pic>
        <p:nvPicPr>
          <p:cNvPr id="9" name="7 Imagen" descr="SendaiCircul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71736" y="3626207"/>
            <a:ext cx="214314" cy="21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24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3228" y="1305994"/>
            <a:ext cx="8229600" cy="5725190"/>
          </a:xfrm>
        </p:spPr>
        <p:txBody>
          <a:bodyPr>
            <a:noAutofit/>
          </a:bodyPr>
          <a:lstStyle/>
          <a:p>
            <a:pPr marL="0" lvl="1" indent="0" algn="just">
              <a:buClr>
                <a:schemeClr val="accent6"/>
              </a:buClr>
              <a:buNone/>
              <a:defRPr/>
            </a:pPr>
            <a:r>
              <a:rPr lang="pt-BR" sz="2200" dirty="0">
                <a:latin typeface="Arial Narrow"/>
                <a:cs typeface="Arial Narrow"/>
              </a:rPr>
              <a:t>O Escritório UNISDR para o Nordeste da Ásia </a:t>
            </a:r>
            <a:r>
              <a:rPr lang="pt-BR" sz="2200" dirty="0" smtClean="0">
                <a:latin typeface="Arial Narrow"/>
                <a:cs typeface="Arial Narrow"/>
              </a:rPr>
              <a:t>e o Instituto de Formação Educacional Global </a:t>
            </a:r>
            <a:r>
              <a:rPr lang="es-PA" sz="2200" dirty="0" smtClean="0">
                <a:latin typeface="Arial Narrow"/>
                <a:cs typeface="Arial Narrow"/>
              </a:rPr>
              <a:t>(</a:t>
            </a:r>
            <a:r>
              <a:rPr lang="es-PA" sz="2200" dirty="0" smtClean="0">
                <a:latin typeface="Arial Narrow"/>
                <a:cs typeface="Arial Narrow"/>
              </a:rPr>
              <a:t>UNISDR ONEA-GETI</a:t>
            </a:r>
            <a:r>
              <a:rPr lang="es-PA" sz="2200" dirty="0">
                <a:latin typeface="Arial Narrow"/>
                <a:cs typeface="Arial Narrow"/>
              </a:rPr>
              <a:t>) </a:t>
            </a:r>
            <a:r>
              <a:rPr lang="pt-BR" sz="2200" dirty="0">
                <a:latin typeface="Arial Narrow"/>
                <a:cs typeface="Arial Narrow"/>
              </a:rPr>
              <a:t>foram criados em 2010 para auxiliar no desenvolvimento de novos profissionais na área de redução de risco de desastres e adaptação às mudanças climáticas , em apoio de sociedades resilientes de desastres</a:t>
            </a:r>
            <a:r>
              <a:rPr lang="pt-BR" sz="2200" dirty="0" smtClean="0">
                <a:latin typeface="Arial Narrow"/>
                <a:cs typeface="Arial Narrow"/>
              </a:rPr>
              <a:t>.</a:t>
            </a:r>
          </a:p>
          <a:p>
            <a:pPr marL="0" lvl="1" indent="0" algn="just">
              <a:buClr>
                <a:schemeClr val="accent6"/>
              </a:buClr>
              <a:buNone/>
              <a:defRPr/>
            </a:pPr>
            <a:endParaRPr lang="es-PA" sz="2200" dirty="0">
              <a:latin typeface="Arial Narrow"/>
              <a:cs typeface="Arial Narrow"/>
            </a:endParaRPr>
          </a:p>
          <a:p>
            <a:pPr marL="0" lvl="1" indent="0" algn="just">
              <a:buClr>
                <a:schemeClr val="accent6"/>
              </a:buClr>
              <a:buNone/>
              <a:defRPr/>
            </a:pPr>
            <a:r>
              <a:rPr lang="es-PA" sz="2200" dirty="0" smtClean="0">
                <a:latin typeface="Arial Narrow"/>
                <a:cs typeface="Arial Narrow"/>
              </a:rPr>
              <a:t>O </a:t>
            </a:r>
            <a:r>
              <a:rPr lang="es-PA" sz="2200" dirty="0" err="1" smtClean="0">
                <a:latin typeface="Arial Narrow"/>
                <a:cs typeface="Arial Narrow"/>
              </a:rPr>
              <a:t>Ministério</a:t>
            </a:r>
            <a:r>
              <a:rPr lang="es-PA" sz="2200" dirty="0" smtClean="0">
                <a:latin typeface="Arial Narrow"/>
                <a:cs typeface="Arial Narrow"/>
              </a:rPr>
              <a:t> da </a:t>
            </a:r>
            <a:r>
              <a:rPr lang="es-PA" sz="2200" dirty="0" err="1" smtClean="0">
                <a:latin typeface="Arial Narrow"/>
                <a:cs typeface="Arial Narrow"/>
              </a:rPr>
              <a:t>Segurança</a:t>
            </a:r>
            <a:r>
              <a:rPr lang="es-PA" sz="2200" dirty="0" smtClean="0">
                <a:latin typeface="Arial Narrow"/>
                <a:cs typeface="Arial Narrow"/>
              </a:rPr>
              <a:t> Pública e do </a:t>
            </a:r>
            <a:r>
              <a:rPr lang="es-PA" sz="2200" dirty="0" err="1" smtClean="0">
                <a:latin typeface="Arial Narrow"/>
                <a:cs typeface="Arial Narrow"/>
              </a:rPr>
              <a:t>Govrno</a:t>
            </a:r>
            <a:r>
              <a:rPr lang="es-PA" sz="2200" dirty="0" smtClean="0">
                <a:latin typeface="Arial Narrow"/>
                <a:cs typeface="Arial Narrow"/>
              </a:rPr>
              <a:t> da </a:t>
            </a:r>
            <a:r>
              <a:rPr lang="es-PA" sz="2200" dirty="0" smtClean="0">
                <a:latin typeface="Arial Narrow"/>
                <a:cs typeface="Arial Narrow"/>
              </a:rPr>
              <a:t>República da </a:t>
            </a:r>
            <a:r>
              <a:rPr lang="es-PA" sz="2200" dirty="0" err="1" smtClean="0">
                <a:latin typeface="Arial Narrow"/>
                <a:cs typeface="Arial Narrow"/>
              </a:rPr>
              <a:t>Coréia</a:t>
            </a:r>
            <a:r>
              <a:rPr lang="es-PA" sz="2200" dirty="0" smtClean="0">
                <a:latin typeface="Arial Narrow"/>
                <a:cs typeface="Arial Narrow"/>
              </a:rPr>
              <a:t> </a:t>
            </a:r>
            <a:r>
              <a:rPr lang="pt-BR" sz="2200" dirty="0">
                <a:latin typeface="Arial Narrow"/>
                <a:cs typeface="Arial Narrow"/>
              </a:rPr>
              <a:t>e da cidade de Incheon são os dois principais impulsionadores do Escritório. Ambos se comprometeram em uma parceria de longo prazo com o UNISDR.</a:t>
            </a:r>
            <a:endParaRPr lang="es-PA" sz="2400" dirty="0" smtClean="0">
              <a:latin typeface="Abadi MT Condensed Light"/>
              <a:cs typeface="Abadi MT Condensed Light"/>
            </a:endParaRPr>
          </a:p>
        </p:txBody>
      </p:sp>
      <p:pic>
        <p:nvPicPr>
          <p:cNvPr id="4" name="Imagen 3" descr="onea geti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6" b="10521"/>
          <a:stretch/>
        </p:blipFill>
        <p:spPr>
          <a:xfrm>
            <a:off x="3581927" y="4676290"/>
            <a:ext cx="3638026" cy="2181710"/>
          </a:xfrm>
          <a:prstGeom prst="rect">
            <a:avLst/>
          </a:prstGeom>
        </p:spPr>
      </p:pic>
      <p:pic>
        <p:nvPicPr>
          <p:cNvPr id="5" name="16 Imagen" descr="SendaiLineaCirculo.png"/>
          <p:cNvPicPr>
            <a:picLocks noChangeAspect="1"/>
          </p:cNvPicPr>
          <p:nvPr/>
        </p:nvPicPr>
        <p:blipFill>
          <a:blip r:embed="rId4" cstate="print"/>
          <a:srcRect l="84392" t="5188"/>
          <a:stretch>
            <a:fillRect/>
          </a:stretch>
        </p:blipFill>
        <p:spPr>
          <a:xfrm flipH="1">
            <a:off x="7715272" y="0"/>
            <a:ext cx="1428728" cy="1305994"/>
          </a:xfrm>
          <a:prstGeom prst="rect">
            <a:avLst/>
          </a:prstGeom>
        </p:spPr>
      </p:pic>
      <p:pic>
        <p:nvPicPr>
          <p:cNvPr id="7" name="9 Imagen" descr="ONEA-GET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14678" y="303204"/>
            <a:ext cx="2143140" cy="44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5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5777913" cy="6858000"/>
          </a:xfrm>
          <a:prstGeom prst="rect">
            <a:avLst/>
          </a:prstGeom>
        </p:spPr>
      </p:pic>
      <p:pic>
        <p:nvPicPr>
          <p:cNvPr id="14" name="13 Imagen" descr="IncheonMetropolitanCit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7214" y="6250790"/>
            <a:ext cx="1689628" cy="531522"/>
          </a:xfrm>
          <a:prstGeom prst="rect">
            <a:avLst/>
          </a:prstGeom>
        </p:spPr>
      </p:pic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552822" y="798281"/>
            <a:ext cx="5230811" cy="2627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1480" marR="0" lvl="0" indent="-3479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s-ES" sz="3000" b="0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	</a:t>
            </a:r>
            <a:endParaRPr lang="es-ES" sz="4000" b="1" i="0" u="none" strike="noStrike" cap="none" dirty="0">
              <a:solidFill>
                <a:srgbClr val="C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1" name="Shape 301" descr="Z:\LOGOS Y PAPELERIA\UNISDR\LOGO-UNISDR(OFICINA-ONU-RRD)\20120601_Final_English.jpg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357158" y="6215813"/>
            <a:ext cx="1681099" cy="570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11 Imagen" descr="MinistryPublicSafetySecurity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3438" y="6270994"/>
            <a:ext cx="2140195" cy="515592"/>
          </a:xfrm>
          <a:prstGeom prst="rect">
            <a:avLst/>
          </a:prstGeom>
        </p:spPr>
      </p:pic>
      <p:pic>
        <p:nvPicPr>
          <p:cNvPr id="13" name="12 Imagen" descr="ONEA-GETI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17177" y="6328789"/>
            <a:ext cx="1840509" cy="386359"/>
          </a:xfrm>
          <a:prstGeom prst="rect">
            <a:avLst/>
          </a:prstGeom>
        </p:spPr>
      </p:pic>
      <p:pic>
        <p:nvPicPr>
          <p:cNvPr id="17" name="16 Imagen" descr="SendaiLineaCirculo.png"/>
          <p:cNvPicPr>
            <a:picLocks noChangeAspect="1"/>
          </p:cNvPicPr>
          <p:nvPr/>
        </p:nvPicPr>
        <p:blipFill>
          <a:blip r:embed="rId8" cstate="print"/>
          <a:srcRect l="84392" t="5188"/>
          <a:stretch>
            <a:fillRect/>
          </a:stretch>
        </p:blipFill>
        <p:spPr>
          <a:xfrm flipH="1">
            <a:off x="7715272" y="0"/>
            <a:ext cx="1428728" cy="1305994"/>
          </a:xfrm>
          <a:prstGeom prst="rect">
            <a:avLst/>
          </a:prstGeom>
        </p:spPr>
      </p:pic>
      <p:graphicFrame>
        <p:nvGraphicFramePr>
          <p:cNvPr id="15" name="Marcador de conteni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591258"/>
              </p:ext>
            </p:extLst>
          </p:nvPr>
        </p:nvGraphicFramePr>
        <p:xfrm>
          <a:off x="457200" y="15178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Shape 404"/>
          <p:cNvSpPr txBox="1"/>
          <p:nvPr/>
        </p:nvSpPr>
        <p:spPr>
          <a:xfrm>
            <a:off x="214281" y="239195"/>
            <a:ext cx="5777913" cy="1066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  <a:buSzPct val="25000"/>
            </a:pPr>
            <a:r>
              <a:rPr lang="es-ES" sz="2400" b="1" dirty="0" smtClean="0">
                <a:solidFill>
                  <a:srgbClr val="1F497D"/>
                </a:solidFill>
                <a:latin typeface="Arial Black"/>
                <a:cs typeface="Arial Black"/>
              </a:rPr>
              <a:t>Curso ONEA</a:t>
            </a:r>
            <a:r>
              <a:rPr lang="es-ES" sz="2400" b="1" dirty="0">
                <a:solidFill>
                  <a:srgbClr val="1F497D"/>
                </a:solidFill>
                <a:latin typeface="Arial Black"/>
                <a:cs typeface="Arial Black"/>
              </a:rPr>
              <a:t>-GETI para </a:t>
            </a:r>
            <a:r>
              <a:rPr lang="es-ES" sz="2400" b="1" dirty="0" smtClean="0">
                <a:solidFill>
                  <a:srgbClr val="1F497D"/>
                </a:solidFill>
                <a:latin typeface="Arial Black"/>
                <a:cs typeface="Arial Black"/>
              </a:rPr>
              <a:t>o </a:t>
            </a:r>
            <a:r>
              <a:rPr lang="es-ES" sz="2400" b="1" dirty="0">
                <a:solidFill>
                  <a:srgbClr val="1F497D"/>
                </a:solidFill>
                <a:latin typeface="Arial Black"/>
                <a:cs typeface="Arial Black"/>
              </a:rPr>
              <a:t/>
            </a:r>
            <a:br>
              <a:rPr lang="es-ES" sz="2400" b="1" dirty="0">
                <a:solidFill>
                  <a:srgbClr val="1F497D"/>
                </a:solidFill>
                <a:latin typeface="Arial Black"/>
                <a:cs typeface="Arial Black"/>
              </a:rPr>
            </a:br>
            <a:r>
              <a:rPr lang="es-ES" sz="2400" b="1" dirty="0" err="1" smtClean="0">
                <a:solidFill>
                  <a:srgbClr val="1F497D"/>
                </a:solidFill>
                <a:latin typeface="Arial Black"/>
                <a:cs typeface="Arial Black"/>
              </a:rPr>
              <a:t>desenvolvimento</a:t>
            </a:r>
            <a:r>
              <a:rPr lang="es-ES" sz="2400" b="1" dirty="0" smtClean="0">
                <a:solidFill>
                  <a:srgbClr val="1F497D"/>
                </a:solidFill>
                <a:latin typeface="Arial Black"/>
                <a:cs typeface="Arial Black"/>
              </a:rPr>
              <a:t> </a:t>
            </a:r>
            <a:r>
              <a:rPr lang="es-ES" sz="2400" b="1" dirty="0">
                <a:solidFill>
                  <a:srgbClr val="1F497D"/>
                </a:solidFill>
                <a:latin typeface="Arial Black"/>
                <a:cs typeface="Arial Black"/>
              </a:rPr>
              <a:t>de capacidades </a:t>
            </a:r>
            <a:endParaRPr lang="es-ES" sz="2400" b="1" dirty="0" smtClean="0">
              <a:solidFill>
                <a:srgbClr val="1F497D"/>
              </a:solidFill>
              <a:latin typeface="Arial Black"/>
              <a:cs typeface="Arial Black"/>
            </a:endParaRPr>
          </a:p>
          <a:p>
            <a:pPr lvl="0">
              <a:buClr>
                <a:srgbClr val="C00000"/>
              </a:buClr>
              <a:buSzPct val="25000"/>
            </a:pPr>
            <a:r>
              <a:rPr lang="es-ES" sz="2400" b="1" dirty="0" err="1" smtClean="0">
                <a:solidFill>
                  <a:srgbClr val="1F497D"/>
                </a:solidFill>
                <a:latin typeface="Arial Black"/>
                <a:cs typeface="Arial Black"/>
              </a:rPr>
              <a:t>em</a:t>
            </a:r>
            <a:r>
              <a:rPr lang="es-ES" sz="2400" b="1" dirty="0" smtClean="0">
                <a:solidFill>
                  <a:srgbClr val="1F497D"/>
                </a:solidFill>
                <a:latin typeface="Arial Black"/>
                <a:cs typeface="Arial Black"/>
              </a:rPr>
              <a:t> </a:t>
            </a:r>
            <a:r>
              <a:rPr lang="es-ES" sz="2400" b="1" dirty="0" err="1" smtClean="0">
                <a:solidFill>
                  <a:srgbClr val="1F497D"/>
                </a:solidFill>
                <a:latin typeface="Arial Black"/>
                <a:cs typeface="Arial Black"/>
              </a:rPr>
              <a:t>nível</a:t>
            </a:r>
            <a:r>
              <a:rPr lang="es-ES" sz="2400" b="1" dirty="0" smtClean="0">
                <a:solidFill>
                  <a:srgbClr val="1F497D"/>
                </a:solidFill>
                <a:latin typeface="Arial Black"/>
                <a:cs typeface="Arial Black"/>
              </a:rPr>
              <a:t> </a:t>
            </a:r>
            <a:r>
              <a:rPr lang="es-ES" sz="2400" b="1" dirty="0" smtClean="0">
                <a:solidFill>
                  <a:srgbClr val="1F497D"/>
                </a:solidFill>
                <a:latin typeface="Arial Black"/>
                <a:cs typeface="Arial Black"/>
              </a:rPr>
              <a:t>local</a:t>
            </a:r>
            <a:endParaRPr lang="es-ES" sz="2400" b="1" i="0" u="none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3096068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0"/>
            <a:ext cx="5777913" cy="6858000"/>
          </a:xfrm>
          <a:prstGeom prst="rect">
            <a:avLst/>
          </a:prstGeom>
        </p:spPr>
      </p:pic>
      <p:pic>
        <p:nvPicPr>
          <p:cNvPr id="6" name="Shape 5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200000">
            <a:off x="768160" y="3609815"/>
            <a:ext cx="3429024" cy="5912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412"/>
          <p:cNvSpPr txBox="1">
            <a:spLocks/>
          </p:cNvSpPr>
          <p:nvPr/>
        </p:nvSpPr>
        <p:spPr>
          <a:xfrm>
            <a:off x="2744679" y="2130222"/>
            <a:ext cx="6105036" cy="3429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just">
              <a:buClr>
                <a:srgbClr val="FF9900"/>
              </a:buClr>
            </a:pPr>
            <a:r>
              <a:rPr lang="pt-BR" sz="2400" dirty="0">
                <a:solidFill>
                  <a:schemeClr val="bg1"/>
                </a:solidFill>
                <a:latin typeface="Arial Narrow"/>
                <a:cs typeface="Arial Narrow"/>
              </a:rPr>
              <a:t>Processo para identificar, documentar e transferir lições aprendidas e experiências-chave de um único projeto ou experiência, ou um grupo de projetos / experiências</a:t>
            </a:r>
            <a:r>
              <a:rPr lang="pt-BR" sz="2400" dirty="0" smtClean="0">
                <a:solidFill>
                  <a:schemeClr val="bg1"/>
                </a:solidFill>
                <a:latin typeface="Arial Narrow"/>
                <a:cs typeface="Arial Narrow"/>
              </a:rPr>
              <a:t>.</a:t>
            </a:r>
          </a:p>
          <a:p>
            <a:pPr algn="just">
              <a:buClr>
                <a:srgbClr val="FF9900"/>
              </a:buClr>
            </a:pPr>
            <a:endParaRPr lang="es-CO" sz="2400" dirty="0">
              <a:solidFill>
                <a:schemeClr val="bg1"/>
              </a:solidFill>
              <a:latin typeface="Arial Narrow"/>
              <a:cs typeface="Arial Narrow"/>
            </a:endParaRPr>
          </a:p>
          <a:p>
            <a:pPr algn="just">
              <a:buClr>
                <a:srgbClr val="FF9900"/>
              </a:buClr>
            </a:pPr>
            <a:r>
              <a:rPr lang="pt-BR" sz="2400" dirty="0">
                <a:solidFill>
                  <a:schemeClr val="bg1"/>
                </a:solidFill>
                <a:latin typeface="Arial Narrow"/>
                <a:cs typeface="Arial Narrow"/>
              </a:rPr>
              <a:t>Não termina com a descrição da evolução e os resultados do projeto, mas implica uma análise aprofundada de como foi possível alcançar o que foi alcançado.</a:t>
            </a:r>
            <a:endParaRPr lang="es-ES" sz="2200" dirty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</p:txBody>
      </p:sp>
      <p:sp>
        <p:nvSpPr>
          <p:cNvPr id="20" name="Shape 412"/>
          <p:cNvSpPr txBox="1">
            <a:spLocks/>
          </p:cNvSpPr>
          <p:nvPr/>
        </p:nvSpPr>
        <p:spPr>
          <a:xfrm>
            <a:off x="117589" y="2000239"/>
            <a:ext cx="2454147" cy="3286148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Sistematização</a:t>
            </a:r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de </a:t>
            </a:r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boas </a:t>
            </a:r>
            <a:r>
              <a:rPr lang="en-GB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práticas</a:t>
            </a:r>
            <a:endParaRPr lang="en-GB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7" name="7 Imagen" descr="SendaiCircul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71736" y="2761745"/>
            <a:ext cx="214314" cy="219267"/>
          </a:xfrm>
          <a:prstGeom prst="rect">
            <a:avLst/>
          </a:prstGeom>
        </p:spPr>
      </p:pic>
      <p:pic>
        <p:nvPicPr>
          <p:cNvPr id="9" name="7 Imagen" descr="SendaiCircul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42598" y="4584847"/>
            <a:ext cx="214314" cy="21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5698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15 Imagen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0"/>
            <a:ext cx="5777913" cy="6858000"/>
          </a:xfrm>
          <a:prstGeom prst="rect">
            <a:avLst/>
          </a:prstGeom>
        </p:spPr>
      </p:pic>
      <p:pic>
        <p:nvPicPr>
          <p:cNvPr id="15" name="14 Imagen" descr="SendaiLineaCirculo.png"/>
          <p:cNvPicPr>
            <a:picLocks noChangeAspect="1"/>
          </p:cNvPicPr>
          <p:nvPr/>
        </p:nvPicPr>
        <p:blipFill>
          <a:blip r:embed="rId4" cstate="print"/>
          <a:srcRect l="33663"/>
          <a:stretch>
            <a:fillRect/>
          </a:stretch>
        </p:blipFill>
        <p:spPr>
          <a:xfrm rot="16200000" flipH="1">
            <a:off x="-847209" y="2347375"/>
            <a:ext cx="6072206" cy="1377456"/>
          </a:xfrm>
          <a:prstGeom prst="rect">
            <a:avLst/>
          </a:prstGeom>
        </p:spPr>
      </p:pic>
      <p:sp>
        <p:nvSpPr>
          <p:cNvPr id="14" name="Shape 828"/>
          <p:cNvSpPr txBox="1"/>
          <p:nvPr/>
        </p:nvSpPr>
        <p:spPr>
          <a:xfrm rot="16200000">
            <a:off x="-797749" y="2083598"/>
            <a:ext cx="5286391" cy="11191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438150" marR="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sz="5400" b="1" i="0" u="none" spc="300" dirty="0" err="1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/>
              </a:rPr>
              <a:t>Obrigado</a:t>
            </a:r>
            <a:r>
              <a:rPr lang="es-ES" sz="5400" b="1" i="0" u="none" spc="300" dirty="0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/>
              </a:rPr>
              <a:t>(a)</a:t>
            </a:r>
            <a:endParaRPr lang="es-ES" sz="2000" b="0" i="0" u="none" spc="300" dirty="0">
              <a:solidFill>
                <a:srgbClr val="1F49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302"/>
          <p:cNvSpPr txBox="1"/>
          <p:nvPr/>
        </p:nvSpPr>
        <p:spPr>
          <a:xfrm>
            <a:off x="2714612" y="3607859"/>
            <a:ext cx="4857784" cy="15001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dirty="0" smtClean="0">
              <a:latin typeface="Arial Narrow"/>
              <a:ea typeface="Arial"/>
              <a:cs typeface="Arial Narrow"/>
              <a:sym typeface="Arial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dirty="0" err="1" smtClean="0">
                <a:latin typeface="Arial Narrow"/>
                <a:ea typeface="Arial"/>
                <a:cs typeface="Arial Narrow"/>
                <a:sym typeface="Arial"/>
              </a:rPr>
              <a:t>Nome</a:t>
            </a:r>
            <a:endParaRPr lang="es-ES" dirty="0">
              <a:latin typeface="Arial Narrow"/>
              <a:ea typeface="Arial"/>
              <a:cs typeface="Arial Narrow"/>
              <a:sym typeface="Arial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s-ES" i="0" u="none" dirty="0" smtClean="0">
                <a:solidFill>
                  <a:schemeClr val="tx1"/>
                </a:solidFill>
                <a:latin typeface="Arial Narrow"/>
                <a:ea typeface="Arial"/>
                <a:cs typeface="Arial Narrow"/>
                <a:sym typeface="Arial"/>
              </a:rPr>
              <a:t>Cargo</a:t>
            </a:r>
            <a:endParaRPr lang="es-ES" i="0" u="none" dirty="0">
              <a:solidFill>
                <a:schemeClr val="tx1"/>
              </a:solidFill>
              <a:latin typeface="Arial Narrow"/>
              <a:ea typeface="Arial"/>
              <a:cs typeface="Arial Narrow"/>
              <a:sym typeface="Arial"/>
            </a:endParaRP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s-ES" dirty="0" smtClean="0">
              <a:solidFill>
                <a:srgbClr val="1F497D"/>
              </a:solidFill>
              <a:latin typeface="Arial Narrow"/>
              <a:cs typeface="Arial Narrow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es-ES" dirty="0" smtClean="0">
                <a:solidFill>
                  <a:srgbClr val="1F497D"/>
                </a:solidFill>
                <a:latin typeface="Arial Narrow"/>
                <a:cs typeface="Arial Narrow"/>
                <a:sym typeface="Arial"/>
              </a:rPr>
              <a:t>email</a:t>
            </a:r>
            <a:endParaRPr lang="es-ES" i="0" u="none" dirty="0">
              <a:solidFill>
                <a:srgbClr val="1F497D"/>
              </a:solidFill>
              <a:latin typeface="Arial Narrow"/>
              <a:ea typeface="Arial"/>
              <a:cs typeface="Arial Narrow"/>
              <a:sym typeface="Arial"/>
            </a:endParaRPr>
          </a:p>
        </p:txBody>
      </p:sp>
      <p:pic>
        <p:nvPicPr>
          <p:cNvPr id="8" name="Shape 301" descr="Z:\LOGOS Y PAPELERIA\UNISDR\LOGO-UNISDR(OFICINA-ONU-RRD)\20120601_Final_English.jpg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2683507" y="1857364"/>
            <a:ext cx="2174245" cy="738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 descr="MinistryPublicSafetySecurity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71736" y="2949139"/>
            <a:ext cx="2714644" cy="653982"/>
          </a:xfrm>
          <a:prstGeom prst="rect">
            <a:avLst/>
          </a:prstGeom>
        </p:spPr>
      </p:pic>
      <p:pic>
        <p:nvPicPr>
          <p:cNvPr id="10" name="9 Imagen" descr="ONEA-GETI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357818" y="2055184"/>
            <a:ext cx="2143140" cy="449888"/>
          </a:xfrm>
          <a:prstGeom prst="rect">
            <a:avLst/>
          </a:prstGeom>
        </p:spPr>
      </p:pic>
      <p:pic>
        <p:nvPicPr>
          <p:cNvPr id="11" name="10 Imagen" descr="IncheonMetropolitanCity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57818" y="2928934"/>
            <a:ext cx="2143140" cy="67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284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6857"/>
            <a:ext cx="8229600" cy="70046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b="1" dirty="0" err="1" smtClean="0">
                <a:solidFill>
                  <a:srgbClr val="1F497D"/>
                </a:solidFill>
                <a:latin typeface="Arial Narrow"/>
                <a:cs typeface="Arial Narrow"/>
              </a:rPr>
              <a:t>Conteúdos</a:t>
            </a:r>
            <a:endParaRPr lang="es-ES" sz="4000" b="1" dirty="0">
              <a:solidFill>
                <a:srgbClr val="1F497D"/>
              </a:solidFill>
              <a:latin typeface="Arial Narrow"/>
              <a:cs typeface="Arial Narrow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2"/>
              </a:buClr>
              <a:buFont typeface="Courier New"/>
              <a:buChar char="o"/>
            </a:pPr>
            <a:r>
              <a:rPr lang="es-ES" dirty="0" err="1" smtClean="0">
                <a:latin typeface="Arial Narrow"/>
                <a:cs typeface="Arial Narrow"/>
              </a:rPr>
              <a:t>Desenvolvimento</a:t>
            </a:r>
            <a:r>
              <a:rPr lang="es-ES" dirty="0" smtClean="0">
                <a:latin typeface="Arial Narrow"/>
                <a:cs typeface="Arial Narrow"/>
              </a:rPr>
              <a:t> de capacidades</a:t>
            </a:r>
            <a:endParaRPr lang="es-ES" dirty="0" smtClean="0">
              <a:latin typeface="Arial Narrow"/>
              <a:cs typeface="Arial Narrow"/>
            </a:endParaRPr>
          </a:p>
          <a:p>
            <a:pPr>
              <a:buClr>
                <a:schemeClr val="tx2"/>
              </a:buClr>
              <a:buFont typeface="Courier New"/>
              <a:buChar char="o"/>
            </a:pPr>
            <a:r>
              <a:rPr lang="es-ES" dirty="0" smtClean="0">
                <a:latin typeface="Arial Narrow"/>
                <a:cs typeface="Arial Narrow"/>
              </a:rPr>
              <a:t>ONEA-GETI</a:t>
            </a:r>
          </a:p>
          <a:p>
            <a:pPr>
              <a:buClr>
                <a:schemeClr val="tx2"/>
              </a:buClr>
              <a:buFont typeface="Courier New"/>
              <a:buChar char="o"/>
            </a:pPr>
            <a:r>
              <a:rPr lang="es-ES" dirty="0" smtClean="0">
                <a:latin typeface="Arial Narrow"/>
                <a:cs typeface="Arial Narrow"/>
              </a:rPr>
              <a:t>A </a:t>
            </a:r>
            <a:r>
              <a:rPr lang="es-ES" dirty="0" err="1" smtClean="0">
                <a:latin typeface="Arial Narrow"/>
                <a:cs typeface="Arial Narrow"/>
              </a:rPr>
              <a:t>sistematização</a:t>
            </a:r>
            <a:r>
              <a:rPr lang="es-ES" dirty="0" smtClean="0">
                <a:latin typeface="Arial Narrow"/>
                <a:cs typeface="Arial Narrow"/>
              </a:rPr>
              <a:t> de boas </a:t>
            </a:r>
            <a:r>
              <a:rPr lang="es-ES" dirty="0" err="1" smtClean="0">
                <a:latin typeface="Arial Narrow"/>
                <a:cs typeface="Arial Narrow"/>
              </a:rPr>
              <a:t>pr</a:t>
            </a:r>
            <a:r>
              <a:rPr lang="es-ES" dirty="0" err="1" smtClean="0">
                <a:latin typeface="Arial Narrow"/>
                <a:cs typeface="Arial Narrow"/>
              </a:rPr>
              <a:t>áticas</a:t>
            </a:r>
            <a:endParaRPr lang="es-ES" dirty="0" smtClean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05890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5777913" cy="6858000"/>
          </a:xfrm>
          <a:prstGeom prst="rect">
            <a:avLst/>
          </a:prstGeom>
        </p:spPr>
      </p:pic>
      <p:pic>
        <p:nvPicPr>
          <p:cNvPr id="14" name="13 Imagen" descr="IncheonMetropolitanCit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7214" y="6250790"/>
            <a:ext cx="1689628" cy="531522"/>
          </a:xfrm>
          <a:prstGeom prst="rect">
            <a:avLst/>
          </a:prstGeom>
        </p:spPr>
      </p:pic>
      <p:sp>
        <p:nvSpPr>
          <p:cNvPr id="403" name="Shape 403"/>
          <p:cNvSpPr txBox="1">
            <a:spLocks noGrp="1"/>
          </p:cNvSpPr>
          <p:nvPr>
            <p:ph type="title"/>
          </p:nvPr>
        </p:nvSpPr>
        <p:spPr>
          <a:xfrm>
            <a:off x="1552822" y="798281"/>
            <a:ext cx="5230811" cy="2627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11480" marR="0" lvl="0" indent="-3479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s-ES" sz="3000" b="0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	</a:t>
            </a:r>
            <a:endParaRPr lang="es-ES" sz="4000" b="1" i="0" u="none" strike="noStrike" cap="none" dirty="0">
              <a:solidFill>
                <a:srgbClr val="C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1" name="Shape 301" descr="Z:\LOGOS Y PAPELERIA\UNISDR\LOGO-UNISDR(OFICINA-ONU-RRD)\20120601_Final_English.jpg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357158" y="6215813"/>
            <a:ext cx="1681099" cy="570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11 Imagen" descr="MinistryPublicSafetySecurity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643438" y="6270994"/>
            <a:ext cx="2140195" cy="515592"/>
          </a:xfrm>
          <a:prstGeom prst="rect">
            <a:avLst/>
          </a:prstGeom>
        </p:spPr>
      </p:pic>
      <p:pic>
        <p:nvPicPr>
          <p:cNvPr id="13" name="12 Imagen" descr="ONEA-GETI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17177" y="6328789"/>
            <a:ext cx="1840509" cy="386359"/>
          </a:xfrm>
          <a:prstGeom prst="rect">
            <a:avLst/>
          </a:prstGeom>
        </p:spPr>
      </p:pic>
      <p:pic>
        <p:nvPicPr>
          <p:cNvPr id="17" name="16 Imagen" descr="SendaiLineaCirculo.png"/>
          <p:cNvPicPr>
            <a:picLocks noChangeAspect="1"/>
          </p:cNvPicPr>
          <p:nvPr/>
        </p:nvPicPr>
        <p:blipFill>
          <a:blip r:embed="rId8" cstate="print"/>
          <a:srcRect l="84392" t="5188"/>
          <a:stretch>
            <a:fillRect/>
          </a:stretch>
        </p:blipFill>
        <p:spPr>
          <a:xfrm flipH="1">
            <a:off x="7715272" y="0"/>
            <a:ext cx="1428728" cy="1305994"/>
          </a:xfrm>
          <a:prstGeom prst="rect">
            <a:avLst/>
          </a:prstGeom>
        </p:spPr>
      </p:pic>
      <p:pic>
        <p:nvPicPr>
          <p:cNvPr id="2" name="Imagen 1" descr="images4.png">
            <a:hlinkClick r:id="rId9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177" y="2471457"/>
            <a:ext cx="3673630" cy="178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858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Map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802" y="0"/>
            <a:ext cx="5777913" cy="6858000"/>
          </a:xfrm>
          <a:prstGeom prst="rect">
            <a:avLst/>
          </a:prstGeom>
        </p:spPr>
      </p:pic>
      <p:pic>
        <p:nvPicPr>
          <p:cNvPr id="6" name="Shape 5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16200000">
            <a:off x="629859" y="3685191"/>
            <a:ext cx="3429024" cy="5912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412"/>
          <p:cNvSpPr txBox="1">
            <a:spLocks/>
          </p:cNvSpPr>
          <p:nvPr/>
        </p:nvSpPr>
        <p:spPr>
          <a:xfrm>
            <a:off x="2744679" y="2124538"/>
            <a:ext cx="6105036" cy="3429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algn="just">
              <a:buClr>
                <a:srgbClr val="3366FF"/>
              </a:buClr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A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capacidade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e a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habilidade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de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indivíduos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,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instituições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e sociedades de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desempenhar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funções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, resolver problemas </a:t>
            </a:r>
            <a:r>
              <a:rPr lang="en-U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e </a:t>
            </a:r>
            <a:r>
              <a:rPr lang="en-U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alcançar</a:t>
            </a:r>
            <a:r>
              <a:rPr lang="en-U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</a:t>
            </a:r>
            <a:r>
              <a:rPr lang="en-U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objetivos</a:t>
            </a:r>
            <a:r>
              <a:rPr lang="en-U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de </a:t>
            </a:r>
            <a:r>
              <a:rPr lang="en-U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uma</a:t>
            </a:r>
            <a:r>
              <a:rPr lang="en-U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forma </a:t>
            </a:r>
            <a:r>
              <a:rPr lang="en-U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sustentável</a:t>
            </a:r>
            <a:r>
              <a:rPr lang="en-U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.</a:t>
            </a:r>
            <a:endParaRPr lang="es-ES" sz="2200" dirty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  <a:p>
            <a:pPr lvl="0" algn="just">
              <a:buClr>
                <a:schemeClr val="accent6"/>
              </a:buClr>
            </a:pPr>
            <a:endParaRPr lang="es-ES" sz="2200" dirty="0" smtClean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  <a:p>
            <a:pPr lvl="0" algn="just">
              <a:buClr>
                <a:schemeClr val="accent6"/>
              </a:buClr>
            </a:pP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Compreendemos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pelo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desenvolvimento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de </a:t>
            </a:r>
            <a:r>
              <a:rPr lang="es-ES" sz="2200" dirty="0" err="1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capacidade</a:t>
            </a:r>
            <a:r>
              <a:rPr lang="es-ES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  </a:t>
            </a:r>
            <a:r>
              <a:rPr lang="pt-BR" sz="2200" dirty="0" smtClean="0">
                <a:solidFill>
                  <a:srgbClr val="FFFFFF"/>
                </a:solidFill>
                <a:latin typeface="Arial Narrow"/>
                <a:ea typeface="Calibri"/>
                <a:cs typeface="Arial Narrow"/>
              </a:rPr>
              <a:t>o processo por meio do qual obtemos, fortalecemos, adaptamos e mantemos habilidades ao longo do tempo. </a:t>
            </a:r>
            <a:endParaRPr lang="es-ES" sz="2200" dirty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  <a:p>
            <a:pPr algn="just">
              <a:buClr>
                <a:srgbClr val="3366FF"/>
              </a:buClr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lang="es-ES" sz="2200" dirty="0">
              <a:solidFill>
                <a:srgbClr val="FFFFFF"/>
              </a:solidFill>
              <a:latin typeface="Arial Narrow"/>
              <a:ea typeface="Calibri"/>
              <a:cs typeface="Arial Narrow"/>
            </a:endParaRPr>
          </a:p>
        </p:txBody>
      </p:sp>
      <p:sp>
        <p:nvSpPr>
          <p:cNvPr id="20" name="Shape 412"/>
          <p:cNvSpPr txBox="1">
            <a:spLocks/>
          </p:cNvSpPr>
          <p:nvPr/>
        </p:nvSpPr>
        <p:spPr>
          <a:xfrm>
            <a:off x="-43964" y="2000240"/>
            <a:ext cx="2483820" cy="3286148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anchor="ctr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Desenvolvimento</a:t>
            </a:r>
            <a:r>
              <a:rPr lang="en-GB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GB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de </a:t>
            </a:r>
            <a:r>
              <a:rPr lang="en-GB" sz="2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/>
                <a:ea typeface="Arial Narrow"/>
                <a:cs typeface="Arial Narrow"/>
                <a:sym typeface="Arial Narrow"/>
              </a:rPr>
              <a:t>Capacidades</a:t>
            </a:r>
            <a:endParaRPr lang="en-GB" sz="2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7" name="7 Imagen" descr="SendaiCircul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53981" y="2955140"/>
            <a:ext cx="214314" cy="219267"/>
          </a:xfrm>
          <a:prstGeom prst="rect">
            <a:avLst/>
          </a:prstGeom>
        </p:spPr>
      </p:pic>
      <p:pic>
        <p:nvPicPr>
          <p:cNvPr id="9" name="7 Imagen" descr="SendaiCircula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71736" y="3909881"/>
            <a:ext cx="214314" cy="21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38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82308"/>
            <a:ext cx="8229600" cy="70046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O </a:t>
            </a:r>
            <a:r>
              <a:rPr lang="es-ES" sz="4000" b="1" dirty="0" err="1" smtClean="0">
                <a:solidFill>
                  <a:srgbClr val="1F497D"/>
                </a:solidFill>
                <a:latin typeface="Arial Narrow"/>
                <a:cs typeface="Arial Narrow"/>
              </a:rPr>
              <a:t>desenvolvimento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 e 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capacidades</a:t>
            </a:r>
            <a:endParaRPr lang="es-ES" sz="4000" b="1" dirty="0">
              <a:solidFill>
                <a:srgbClr val="1F497D"/>
              </a:solidFill>
              <a:latin typeface="Arial Narrow"/>
              <a:cs typeface="Arial Narrow"/>
            </a:endParaRP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64258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550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94156"/>
            <a:ext cx="8229600" cy="4525963"/>
          </a:xfrm>
        </p:spPr>
        <p:txBody>
          <a:bodyPr>
            <a:noAutofit/>
          </a:bodyPr>
          <a:lstStyle/>
          <a:p>
            <a:pPr algn="just">
              <a:buClr>
                <a:schemeClr val="tx2"/>
              </a:buClr>
              <a:buFont typeface="Courier New"/>
              <a:buChar char="o"/>
            </a:pPr>
            <a:r>
              <a:rPr lang="es-ES" sz="2400" dirty="0" smtClean="0">
                <a:latin typeface="Arial Narrow"/>
                <a:cs typeface="Arial Narrow"/>
              </a:rPr>
              <a:t>A </a:t>
            </a:r>
            <a:r>
              <a:rPr lang="es-ES" sz="2400" dirty="0" err="1" smtClean="0">
                <a:latin typeface="Arial Narrow"/>
                <a:cs typeface="Arial Narrow"/>
              </a:rPr>
              <a:t>liderança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não</a:t>
            </a:r>
            <a:r>
              <a:rPr lang="es-ES" sz="2400" dirty="0" smtClean="0">
                <a:latin typeface="Arial Narrow"/>
                <a:cs typeface="Arial Narrow"/>
              </a:rPr>
              <a:t> é </a:t>
            </a:r>
            <a:r>
              <a:rPr lang="es-ES" sz="2400" dirty="0" err="1" smtClean="0">
                <a:latin typeface="Arial Narrow"/>
                <a:cs typeface="Arial Narrow"/>
              </a:rPr>
              <a:t>necessariamente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sinônimo</a:t>
            </a:r>
            <a:r>
              <a:rPr lang="es-ES" sz="2400" dirty="0" smtClean="0">
                <a:latin typeface="Arial Narrow"/>
                <a:cs typeface="Arial Narrow"/>
              </a:rPr>
              <a:t> de </a:t>
            </a:r>
            <a:r>
              <a:rPr lang="es-ES" sz="2400" dirty="0" err="1" smtClean="0">
                <a:latin typeface="Arial Narrow"/>
                <a:cs typeface="Arial Narrow"/>
              </a:rPr>
              <a:t>uma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posição</a:t>
            </a:r>
            <a:r>
              <a:rPr lang="es-ES" sz="2400" dirty="0" smtClean="0">
                <a:latin typeface="Arial Narrow"/>
                <a:cs typeface="Arial Narrow"/>
              </a:rPr>
              <a:t> de </a:t>
            </a:r>
            <a:r>
              <a:rPr lang="es-ES" sz="2400" dirty="0" err="1" smtClean="0">
                <a:latin typeface="Arial Narrow"/>
                <a:cs typeface="Arial Narrow"/>
              </a:rPr>
              <a:t>autoridade</a:t>
            </a:r>
            <a:r>
              <a:rPr lang="es-ES" sz="2400" dirty="0" smtClean="0">
                <a:latin typeface="Arial Narrow"/>
                <a:cs typeface="Arial Narrow"/>
              </a:rPr>
              <a:t>, porque </a:t>
            </a:r>
            <a:r>
              <a:rPr lang="es-ES" sz="2400" dirty="0" err="1" smtClean="0">
                <a:latin typeface="Arial Narrow"/>
                <a:cs typeface="Arial Narrow"/>
              </a:rPr>
              <a:t>também</a:t>
            </a:r>
            <a:r>
              <a:rPr lang="es-ES" sz="2400" dirty="0" smtClean="0">
                <a:latin typeface="Arial Narrow"/>
                <a:cs typeface="Arial Narrow"/>
              </a:rPr>
              <a:t> pode ser informal e manifestar-se </a:t>
            </a:r>
            <a:r>
              <a:rPr lang="es-ES" sz="2400" dirty="0" err="1" smtClean="0">
                <a:latin typeface="Arial Narrow"/>
                <a:cs typeface="Arial Narrow"/>
              </a:rPr>
              <a:t>em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smtClean="0">
                <a:latin typeface="Arial Narrow"/>
                <a:cs typeface="Arial Narrow"/>
              </a:rPr>
              <a:t>diferentes </a:t>
            </a:r>
            <a:r>
              <a:rPr lang="es-ES" sz="2400" dirty="0" err="1" smtClean="0">
                <a:latin typeface="Arial Narrow"/>
                <a:cs typeface="Arial Narrow"/>
              </a:rPr>
              <a:t>níveis</a:t>
            </a:r>
            <a:r>
              <a:rPr lang="es-ES" sz="2400" dirty="0" smtClean="0">
                <a:latin typeface="Arial Narrow"/>
                <a:cs typeface="Arial Narrow"/>
              </a:rPr>
              <a:t>. Pode </a:t>
            </a:r>
            <a:r>
              <a:rPr lang="es-ES" sz="2400" dirty="0" err="1" smtClean="0">
                <a:latin typeface="Arial Narrow"/>
                <a:cs typeface="Arial Narrow"/>
              </a:rPr>
              <a:t>haver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liderança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em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uma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unidade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governamental</a:t>
            </a:r>
            <a:r>
              <a:rPr lang="es-ES" sz="2400" dirty="0" smtClean="0">
                <a:latin typeface="Arial Narrow"/>
                <a:cs typeface="Arial Narrow"/>
              </a:rPr>
              <a:t> que </a:t>
            </a:r>
            <a:r>
              <a:rPr lang="es-ES" sz="2400" dirty="0" err="1" smtClean="0">
                <a:latin typeface="Arial Narrow"/>
                <a:cs typeface="Arial Narrow"/>
              </a:rPr>
              <a:t>assume</a:t>
            </a:r>
            <a:r>
              <a:rPr lang="es-ES" sz="2400" dirty="0" smtClean="0">
                <a:latin typeface="Arial Narrow"/>
                <a:cs typeface="Arial Narrow"/>
              </a:rPr>
              <a:t> a </a:t>
            </a:r>
            <a:r>
              <a:rPr lang="es-ES" sz="2400" dirty="0" err="1" smtClean="0">
                <a:latin typeface="Arial Narrow"/>
                <a:cs typeface="Arial Narrow"/>
              </a:rPr>
              <a:t>liderança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na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implementação</a:t>
            </a:r>
            <a:r>
              <a:rPr lang="es-ES" sz="2400" dirty="0" smtClean="0">
                <a:latin typeface="Arial Narrow"/>
                <a:cs typeface="Arial Narrow"/>
              </a:rPr>
              <a:t> de </a:t>
            </a:r>
            <a:r>
              <a:rPr lang="es-ES" sz="2400" dirty="0" err="1" smtClean="0">
                <a:latin typeface="Arial Narrow"/>
                <a:cs typeface="Arial Narrow"/>
              </a:rPr>
              <a:t>uma</a:t>
            </a:r>
            <a:r>
              <a:rPr lang="es-ES" sz="2400" dirty="0" smtClean="0">
                <a:latin typeface="Arial Narrow"/>
                <a:cs typeface="Arial Narrow"/>
              </a:rPr>
              <a:t> reforma da </a:t>
            </a:r>
            <a:r>
              <a:rPr lang="es-ES" sz="2400" dirty="0" err="1" smtClean="0">
                <a:latin typeface="Arial Narrow"/>
                <a:cs typeface="Arial Narrow"/>
              </a:rPr>
              <a:t>administração</a:t>
            </a:r>
            <a:r>
              <a:rPr lang="es-ES" sz="2400" dirty="0" smtClean="0">
                <a:latin typeface="Arial Narrow"/>
                <a:cs typeface="Arial Narrow"/>
              </a:rPr>
              <a:t> pública </a:t>
            </a:r>
            <a:r>
              <a:rPr lang="es-ES" sz="2400" dirty="0" err="1" smtClean="0">
                <a:latin typeface="Arial Narrow"/>
                <a:cs typeface="Arial Narrow"/>
              </a:rPr>
              <a:t>ou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em</a:t>
            </a:r>
            <a:r>
              <a:rPr lang="es-ES" sz="2400" dirty="0" smtClean="0">
                <a:latin typeface="Arial Narrow"/>
                <a:cs typeface="Arial Narrow"/>
              </a:rPr>
              <a:t> grandes </a:t>
            </a:r>
            <a:r>
              <a:rPr lang="es-ES" sz="2400" dirty="0" err="1" smtClean="0">
                <a:latin typeface="Arial Narrow"/>
                <a:cs typeface="Arial Narrow"/>
              </a:rPr>
              <a:t>movimentos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sociais</a:t>
            </a:r>
            <a:r>
              <a:rPr lang="es-ES" sz="2400" dirty="0" smtClean="0">
                <a:latin typeface="Arial Narrow"/>
                <a:cs typeface="Arial Narrow"/>
              </a:rPr>
              <a:t> que </a:t>
            </a:r>
            <a:r>
              <a:rPr lang="es-ES" sz="2400" dirty="0" err="1" smtClean="0">
                <a:latin typeface="Arial Narrow"/>
                <a:cs typeface="Arial Narrow"/>
              </a:rPr>
              <a:t>gerem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mudanças</a:t>
            </a:r>
            <a:r>
              <a:rPr lang="es-ES" sz="2400" dirty="0" smtClean="0">
                <a:latin typeface="Arial Narrow"/>
                <a:cs typeface="Arial Narrow"/>
              </a:rPr>
              <a:t>. 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endParaRPr lang="es-ES" sz="2400" dirty="0" smtClean="0">
              <a:latin typeface="Arial Narrow"/>
              <a:cs typeface="Arial Narrow"/>
            </a:endParaRPr>
          </a:p>
          <a:p>
            <a:pPr algn="just">
              <a:buClr>
                <a:schemeClr val="tx2"/>
              </a:buClr>
              <a:buFont typeface="Courier New"/>
              <a:buChar char="o"/>
            </a:pPr>
            <a:endParaRPr lang="es-ES" sz="1800" dirty="0">
              <a:latin typeface="Arial Narrow"/>
              <a:cs typeface="Arial Narrow"/>
            </a:endParaRPr>
          </a:p>
          <a:p>
            <a:pPr algn="just">
              <a:buClr>
                <a:schemeClr val="tx2"/>
              </a:buClr>
              <a:buFont typeface="Courier New"/>
              <a:buChar char="o"/>
            </a:pPr>
            <a:r>
              <a:rPr lang="es-ES" sz="2400" dirty="0" err="1" smtClean="0">
                <a:latin typeface="Arial Narrow"/>
                <a:cs typeface="Arial Narrow"/>
              </a:rPr>
              <a:t>Capacidade</a:t>
            </a:r>
            <a:r>
              <a:rPr lang="es-ES" sz="2400" dirty="0" smtClean="0">
                <a:latin typeface="Arial Narrow"/>
                <a:cs typeface="Arial Narrow"/>
              </a:rPr>
              <a:t> de influenciar, inspirar e motivar os </a:t>
            </a:r>
            <a:r>
              <a:rPr lang="es-ES" sz="2400" dirty="0" err="1" smtClean="0">
                <a:latin typeface="Arial Narrow"/>
                <a:cs typeface="Arial Narrow"/>
              </a:rPr>
              <a:t>outros</a:t>
            </a:r>
            <a:r>
              <a:rPr lang="es-ES" sz="2400" dirty="0" smtClean="0">
                <a:latin typeface="Arial Narrow"/>
                <a:cs typeface="Arial Narrow"/>
              </a:rPr>
              <a:t> para que </a:t>
            </a:r>
            <a:r>
              <a:rPr lang="es-ES" sz="2400" dirty="0" err="1" smtClean="0">
                <a:latin typeface="Arial Narrow"/>
                <a:cs typeface="Arial Narrow"/>
              </a:rPr>
              <a:t>alcancem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ou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mesmo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superem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 err="1" smtClean="0">
                <a:latin typeface="Arial Narrow"/>
                <a:cs typeface="Arial Narrow"/>
              </a:rPr>
              <a:t>seus</a:t>
            </a:r>
            <a:r>
              <a:rPr lang="es-ES" sz="2400" dirty="0" smtClean="0">
                <a:latin typeface="Arial Narrow"/>
                <a:cs typeface="Arial Narrow"/>
              </a:rPr>
              <a:t> objetivos.  </a:t>
            </a:r>
          </a:p>
          <a:p>
            <a:pPr algn="just">
              <a:buClr>
                <a:schemeClr val="tx2"/>
              </a:buClr>
              <a:buFont typeface="Courier New"/>
              <a:buChar char="o"/>
            </a:pPr>
            <a:endParaRPr lang="es-ES" sz="1800" dirty="0">
              <a:latin typeface="Arial Narrow"/>
              <a:cs typeface="Arial Narrow"/>
            </a:endParaRPr>
          </a:p>
          <a:p>
            <a:pPr algn="just">
              <a:buClr>
                <a:schemeClr val="tx2"/>
              </a:buClr>
              <a:buFont typeface="Courier New"/>
              <a:buChar char="o"/>
            </a:pPr>
            <a:r>
              <a:rPr lang="pt-BR" sz="2400" dirty="0">
                <a:latin typeface="Arial Narrow"/>
                <a:cs typeface="Arial Narrow"/>
              </a:rPr>
              <a:t>Capacidade de antecipar mudanças e responder a elas.</a:t>
            </a:r>
            <a:endParaRPr lang="es-ES" sz="2400" dirty="0">
              <a:latin typeface="Arial Narrow"/>
              <a:cs typeface="Arial Narrow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94072" y="870170"/>
            <a:ext cx="1752072" cy="822960"/>
          </a:xfrm>
          <a:prstGeom prst="roundRect">
            <a:avLst/>
          </a:prstGeom>
          <a:solidFill>
            <a:schemeClr val="accent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ES" sz="2400" dirty="0" err="1" smtClean="0">
                <a:latin typeface="Arial Narrow"/>
                <a:cs typeface="Arial Narrow"/>
              </a:rPr>
              <a:t>Liderança</a:t>
            </a:r>
            <a:endParaRPr lang="es-ES" sz="2400" dirty="0">
              <a:latin typeface="Arial Narrow"/>
              <a:cs typeface="Arial Narrow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-82308"/>
            <a:ext cx="8229600" cy="70046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O </a:t>
            </a:r>
            <a:r>
              <a:rPr lang="es-ES" sz="4000" b="1" dirty="0" err="1" smtClean="0">
                <a:solidFill>
                  <a:srgbClr val="1F497D"/>
                </a:solidFill>
                <a:latin typeface="Arial Narrow"/>
                <a:cs typeface="Arial Narrow"/>
              </a:rPr>
              <a:t>desenvolvimento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 e 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capacidades</a:t>
            </a:r>
            <a:endParaRPr lang="es-ES" sz="4000" b="1" dirty="0">
              <a:solidFill>
                <a:srgbClr val="1F497D"/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69191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94156"/>
            <a:ext cx="8229600" cy="4525963"/>
          </a:xfrm>
        </p:spPr>
        <p:txBody>
          <a:bodyPr>
            <a:noAutofit/>
          </a:bodyPr>
          <a:lstStyle/>
          <a:p>
            <a:pPr algn="just">
              <a:buClr>
                <a:schemeClr val="tx2"/>
              </a:buClr>
              <a:buFont typeface="Courier New"/>
              <a:buChar char="o"/>
            </a:pPr>
            <a:r>
              <a:rPr lang="pt-BR" sz="2400" dirty="0">
                <a:latin typeface="Arial Narrow"/>
                <a:cs typeface="Arial Narrow"/>
              </a:rPr>
              <a:t>Políticas, práticas e sistemas que permitem o funcionamento efetivo de uma organização ou grupo</a:t>
            </a:r>
            <a:r>
              <a:rPr lang="pt-BR" sz="2400" dirty="0" smtClean="0">
                <a:latin typeface="Arial Narrow"/>
                <a:cs typeface="Arial Narrow"/>
              </a:rPr>
              <a:t>.</a:t>
            </a:r>
          </a:p>
          <a:p>
            <a:pPr algn="just">
              <a:buClr>
                <a:schemeClr val="tx2"/>
              </a:buClr>
              <a:buFont typeface="Courier New"/>
              <a:buChar char="o"/>
            </a:pPr>
            <a:endParaRPr lang="es-PA" sz="2400" dirty="0" smtClean="0">
              <a:latin typeface="Arial Narrow"/>
              <a:cs typeface="Arial Narrow"/>
            </a:endParaRPr>
          </a:p>
          <a:p>
            <a:pPr algn="just">
              <a:buClr>
                <a:schemeClr val="tx2"/>
              </a:buClr>
              <a:buFont typeface="Courier New"/>
              <a:buChar char="o"/>
            </a:pPr>
            <a:r>
              <a:rPr lang="pt-BR" sz="2400" dirty="0">
                <a:latin typeface="Arial Narrow"/>
                <a:cs typeface="Arial Narrow"/>
              </a:rPr>
              <a:t>Eles podem incluir padrões </a:t>
            </a:r>
            <a:r>
              <a:rPr lang="pt-BR" sz="2400" dirty="0" smtClean="0">
                <a:latin typeface="Arial Narrow"/>
                <a:cs typeface="Arial Narrow"/>
              </a:rPr>
              <a:t>“rígidas", </a:t>
            </a:r>
            <a:r>
              <a:rPr lang="pt-BR" sz="2400" dirty="0">
                <a:latin typeface="Arial Narrow"/>
                <a:cs typeface="Arial Narrow"/>
              </a:rPr>
              <a:t>como leis ou cláusulas contratuais, ou padrões "suaves", como códigos de ética ou valores geralmente aceitos.</a:t>
            </a:r>
            <a:endParaRPr lang="es-ES" sz="2400" dirty="0">
              <a:latin typeface="Abadi MT Condensed Light"/>
              <a:cs typeface="Abadi MT Condensed Light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94071" y="870170"/>
            <a:ext cx="1810867" cy="822960"/>
          </a:xfrm>
          <a:prstGeom prst="roundRect">
            <a:avLst/>
          </a:prstGeom>
          <a:solidFill>
            <a:schemeClr val="accent3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ES" sz="2300" dirty="0" err="1" smtClean="0">
                <a:latin typeface="Arial Narrow"/>
                <a:cs typeface="Arial Narrow"/>
              </a:rPr>
              <a:t>Arranjos</a:t>
            </a:r>
            <a:r>
              <a:rPr lang="es-ES" sz="2300" dirty="0" smtClean="0">
                <a:latin typeface="Arial Narrow"/>
                <a:cs typeface="Arial Narrow"/>
              </a:rPr>
              <a:t> </a:t>
            </a:r>
            <a:r>
              <a:rPr lang="es-ES" sz="2300" dirty="0" err="1">
                <a:latin typeface="Arial Narrow"/>
                <a:cs typeface="Arial Narrow"/>
              </a:rPr>
              <a:t>institucionais</a:t>
            </a:r>
            <a:endParaRPr lang="es-ES" sz="2300" dirty="0">
              <a:latin typeface="Arial Narrow"/>
              <a:cs typeface="Arial Narrow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-82308"/>
            <a:ext cx="8229600" cy="70046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O </a:t>
            </a:r>
            <a:r>
              <a:rPr lang="es-ES" sz="4000" b="1" dirty="0" err="1" smtClean="0">
                <a:solidFill>
                  <a:srgbClr val="1F497D"/>
                </a:solidFill>
                <a:latin typeface="Arial Narrow"/>
                <a:cs typeface="Arial Narrow"/>
              </a:rPr>
              <a:t>desenvolvimento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 e 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capacidades</a:t>
            </a:r>
            <a:endParaRPr lang="es-ES" sz="4000" b="1" dirty="0">
              <a:solidFill>
                <a:srgbClr val="1F497D"/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07763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94156"/>
            <a:ext cx="8229600" cy="4525963"/>
          </a:xfrm>
        </p:spPr>
        <p:txBody>
          <a:bodyPr>
            <a:noAutofit/>
          </a:bodyPr>
          <a:lstStyle/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r>
              <a:rPr lang="pt-BR" sz="2400" dirty="0">
                <a:latin typeface="Arial Narrow"/>
                <a:cs typeface="Arial Narrow"/>
              </a:rPr>
              <a:t>Podemos entender o conhecimento como uma mistura de experiência, valores, informações e know-how, que serve de </a:t>
            </a:r>
            <a:r>
              <a:rPr lang="pt-BR" sz="2400" dirty="0" smtClean="0">
                <a:latin typeface="Arial Narrow"/>
                <a:cs typeface="Arial Narrow"/>
              </a:rPr>
              <a:t>marco </a:t>
            </a:r>
            <a:r>
              <a:rPr lang="pt-BR" sz="2400" dirty="0">
                <a:latin typeface="Arial Narrow"/>
                <a:cs typeface="Arial Narrow"/>
              </a:rPr>
              <a:t>para a incorporação de novas experiências e informações e é útil para a ação</a:t>
            </a:r>
            <a:r>
              <a:rPr lang="pt-BR" sz="2400" dirty="0" smtClean="0">
                <a:latin typeface="Arial Narrow"/>
                <a:cs typeface="Arial Narrow"/>
              </a:rPr>
              <a:t>.</a:t>
            </a: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endParaRPr lang="es-PA" sz="2400" dirty="0">
              <a:latin typeface="Arial Narrow"/>
              <a:cs typeface="Arial Narrow"/>
            </a:endParaRP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r>
              <a:rPr lang="pt-BR" sz="2400" dirty="0">
                <a:latin typeface="Arial Narrow"/>
                <a:cs typeface="Arial Narrow"/>
              </a:rPr>
              <a:t>O conhecimento suporta capacidades e, portanto, o desenvolvimento de </a:t>
            </a:r>
            <a:r>
              <a:rPr lang="pt-BR" sz="2400" dirty="0" smtClean="0">
                <a:latin typeface="Arial Narrow"/>
                <a:cs typeface="Arial Narrow"/>
              </a:rPr>
              <a:t>capacidades</a:t>
            </a: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endParaRPr lang="es-PA" sz="2400" dirty="0">
              <a:latin typeface="Arial Narrow"/>
              <a:cs typeface="Arial Narrow"/>
            </a:endParaRP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r>
              <a:rPr lang="pt-BR" sz="2400" dirty="0">
                <a:latin typeface="Arial Narrow"/>
                <a:cs typeface="Arial Narrow"/>
              </a:rPr>
              <a:t>O conhecimento tradicionalmente foi promovido a nível individual, especialmente através da educação, mas o conhecimento também pode ser criado e compartilhado dentro de uma organização.</a:t>
            </a:r>
            <a:endParaRPr lang="es-PA" sz="2400" dirty="0" smtClean="0">
              <a:latin typeface="Abadi MT Condensed Light"/>
              <a:cs typeface="Abadi MT Condensed Light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94071" y="870170"/>
            <a:ext cx="2016083" cy="822960"/>
          </a:xfrm>
          <a:prstGeom prst="roundRect">
            <a:avLst/>
          </a:prstGeom>
          <a:solidFill>
            <a:schemeClr val="accent4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ES" sz="2400" dirty="0" err="1" smtClean="0">
                <a:latin typeface="Arial Narrow"/>
                <a:cs typeface="Arial Narrow"/>
              </a:rPr>
              <a:t>Conhecimento</a:t>
            </a:r>
            <a:endParaRPr lang="es-ES" sz="2400" dirty="0">
              <a:latin typeface="Arial Narrow"/>
              <a:cs typeface="Arial Narrow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-82308"/>
            <a:ext cx="8229600" cy="70046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O </a:t>
            </a:r>
            <a:r>
              <a:rPr lang="es-ES" sz="4000" b="1" dirty="0" err="1" smtClean="0">
                <a:solidFill>
                  <a:srgbClr val="1F497D"/>
                </a:solidFill>
                <a:latin typeface="Arial Narrow"/>
                <a:cs typeface="Arial Narrow"/>
              </a:rPr>
              <a:t>desenvolvimento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 e 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capacidades</a:t>
            </a:r>
            <a:endParaRPr lang="es-ES" sz="4000" b="1" dirty="0">
              <a:solidFill>
                <a:srgbClr val="1F497D"/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3496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00090"/>
            <a:ext cx="8229600" cy="4525963"/>
          </a:xfrm>
        </p:spPr>
        <p:txBody>
          <a:bodyPr>
            <a:noAutofit/>
          </a:bodyPr>
          <a:lstStyle/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r>
              <a:rPr lang="pt-BR" sz="2300" dirty="0">
                <a:latin typeface="Arial Narrow"/>
                <a:cs typeface="Arial Narrow"/>
              </a:rPr>
              <a:t>Situação em que os titulares de direitos podem exigir que os portadores de dever cumpram suas obrigações</a:t>
            </a:r>
            <a:r>
              <a:rPr lang="pt-BR" sz="2300" dirty="0" smtClean="0">
                <a:latin typeface="Arial Narrow"/>
                <a:cs typeface="Arial Narrow"/>
              </a:rPr>
              <a:t>.</a:t>
            </a: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endParaRPr lang="es-PA" sz="2300" dirty="0">
              <a:latin typeface="Arial Narrow"/>
              <a:cs typeface="Arial Narrow"/>
            </a:endParaRP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r>
              <a:rPr lang="pt-BR" sz="2300" dirty="0">
                <a:latin typeface="Arial Narrow"/>
                <a:cs typeface="Arial Narrow"/>
              </a:rPr>
              <a:t>Do ponto de vista do desenvolvimento da capacidade, a atenção está focada nesta interconexão entre prestadores de serviços públicos e cidadãos, ou entre prestadores de serviços e as entidades que os supervisionam</a:t>
            </a:r>
            <a:r>
              <a:rPr lang="pt-BR" sz="2300" dirty="0" smtClean="0">
                <a:latin typeface="Arial Narrow"/>
                <a:cs typeface="Arial Narrow"/>
              </a:rPr>
              <a:t>.</a:t>
            </a: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endParaRPr lang="es-PA" sz="2300" dirty="0">
              <a:latin typeface="Arial Narrow"/>
              <a:cs typeface="Arial Narrow"/>
            </a:endParaRPr>
          </a:p>
          <a:p>
            <a:pPr marL="342900" lvl="1" indent="-342900" algn="just">
              <a:buClr>
                <a:schemeClr val="tx2"/>
              </a:buClr>
              <a:buFont typeface="Courier New"/>
              <a:buChar char="o"/>
              <a:defRPr/>
            </a:pPr>
            <a:r>
              <a:rPr lang="es-PA" sz="2300" dirty="0" smtClean="0">
                <a:latin typeface="Arial Narrow"/>
                <a:cs typeface="Arial Narrow"/>
              </a:rPr>
              <a:t>A </a:t>
            </a:r>
            <a:r>
              <a:rPr lang="es-PA" sz="2300" dirty="0" err="1" smtClean="0">
                <a:latin typeface="Arial Narrow"/>
                <a:cs typeface="Arial Narrow"/>
              </a:rPr>
              <a:t>prestação</a:t>
            </a:r>
            <a:r>
              <a:rPr lang="es-PA" sz="2300" dirty="0" smtClean="0">
                <a:latin typeface="Arial Narrow"/>
                <a:cs typeface="Arial Narrow"/>
              </a:rPr>
              <a:t> de </a:t>
            </a:r>
            <a:r>
              <a:rPr lang="es-PA" sz="2300" dirty="0" err="1" smtClean="0">
                <a:latin typeface="Arial Narrow"/>
                <a:cs typeface="Arial Narrow"/>
              </a:rPr>
              <a:t>contas</a:t>
            </a:r>
            <a:r>
              <a:rPr lang="es-PA" sz="2300" dirty="0" smtClean="0">
                <a:latin typeface="Arial Narrow"/>
                <a:cs typeface="Arial Narrow"/>
              </a:rPr>
              <a:t> </a:t>
            </a:r>
            <a:r>
              <a:rPr lang="pt-BR" sz="2300" dirty="0">
                <a:latin typeface="Arial Narrow"/>
                <a:cs typeface="Arial Narrow"/>
              </a:rPr>
              <a:t>refere-se à disposição e aptidão das instituições públicas para colocar em prática sistemas e mecanismos que atinjam a participação de grupos de cidadãos e capturar e usar suas opiniões e comentários, bem como suas capacidades.</a:t>
            </a:r>
            <a:endParaRPr lang="es-PA" sz="2400" dirty="0" smtClean="0">
              <a:latin typeface="Abadi MT Condensed Light"/>
              <a:cs typeface="Abadi MT Condensed Light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94071" y="870170"/>
            <a:ext cx="1810867" cy="822960"/>
          </a:xfrm>
          <a:prstGeom prst="roundRect">
            <a:avLst/>
          </a:prstGeom>
          <a:solidFill>
            <a:schemeClr val="accent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ES" sz="2400" dirty="0" err="1" smtClean="0">
                <a:latin typeface="Arial Narrow"/>
                <a:cs typeface="Arial Narrow"/>
              </a:rPr>
              <a:t>Prestação</a:t>
            </a:r>
            <a:r>
              <a:rPr lang="es-ES" sz="2400" dirty="0" smtClean="0">
                <a:latin typeface="Arial Narrow"/>
                <a:cs typeface="Arial Narrow"/>
              </a:rPr>
              <a:t> </a:t>
            </a:r>
            <a:r>
              <a:rPr lang="es-ES" sz="2400" dirty="0">
                <a:latin typeface="Arial Narrow"/>
                <a:cs typeface="Arial Narrow"/>
              </a:rPr>
              <a:t>de </a:t>
            </a:r>
            <a:r>
              <a:rPr lang="es-ES" sz="2400" dirty="0" err="1">
                <a:latin typeface="Arial Narrow"/>
                <a:cs typeface="Arial Narrow"/>
              </a:rPr>
              <a:t>contas</a:t>
            </a:r>
            <a:endParaRPr lang="es-ES" sz="2400" dirty="0">
              <a:latin typeface="Arial Narrow"/>
              <a:cs typeface="Arial Narrow"/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-82308"/>
            <a:ext cx="8229600" cy="70046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O </a:t>
            </a:r>
            <a:r>
              <a:rPr lang="es-ES" sz="4000" b="1" dirty="0" err="1" smtClean="0">
                <a:solidFill>
                  <a:srgbClr val="1F497D"/>
                </a:solidFill>
                <a:latin typeface="Arial Narrow"/>
                <a:cs typeface="Arial Narrow"/>
              </a:rPr>
              <a:t>desenvolvimento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 e </a:t>
            </a:r>
            <a:r>
              <a:rPr lang="es-ES" sz="4000" b="1" dirty="0" smtClean="0">
                <a:solidFill>
                  <a:srgbClr val="1F497D"/>
                </a:solidFill>
                <a:latin typeface="Arial Narrow"/>
                <a:cs typeface="Arial Narrow"/>
              </a:rPr>
              <a:t>capacidades</a:t>
            </a:r>
            <a:endParaRPr lang="es-ES" sz="4000" b="1" dirty="0">
              <a:solidFill>
                <a:srgbClr val="1F497D"/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2650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13128</TotalTime>
  <Words>921</Words>
  <Application>Microsoft Office PowerPoint</Application>
  <PresentationFormat>Apresentação na tela (4:3)</PresentationFormat>
  <Paragraphs>99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de Office</vt:lpstr>
      <vt:lpstr>Apresentação do PowerPoint</vt:lpstr>
      <vt:lpstr>Conteúdos</vt:lpstr>
      <vt:lpstr> </vt:lpstr>
      <vt:lpstr>Apresentação do PowerPoint</vt:lpstr>
      <vt:lpstr>O desenvolvimento e capacidades</vt:lpstr>
      <vt:lpstr>O desenvolvimento e capacidades</vt:lpstr>
      <vt:lpstr>O desenvolvimento e capacidades</vt:lpstr>
      <vt:lpstr>O desenvolvimento e capacidades</vt:lpstr>
      <vt:lpstr>O desenvolvimento e capacidades</vt:lpstr>
      <vt:lpstr>Apresentação do PowerPoint</vt:lpstr>
      <vt:lpstr>Apresentação do PowerPoint</vt:lpstr>
      <vt:lpstr>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 Antonio  Ortega</dc:creator>
  <cp:lastModifiedBy>Cíntia Pereira Torres Oliveira</cp:lastModifiedBy>
  <cp:revision>103</cp:revision>
  <dcterms:created xsi:type="dcterms:W3CDTF">2016-10-01T17:07:33Z</dcterms:created>
  <dcterms:modified xsi:type="dcterms:W3CDTF">2017-11-23T16:32:04Z</dcterms:modified>
</cp:coreProperties>
</file>