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6" r:id="rId2"/>
    <p:sldId id="320" r:id="rId3"/>
    <p:sldId id="324" r:id="rId4"/>
    <p:sldId id="314" r:id="rId5"/>
    <p:sldId id="315" r:id="rId6"/>
    <p:sldId id="305" r:id="rId7"/>
    <p:sldId id="308" r:id="rId8"/>
    <p:sldId id="328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ciela Manzolli" initials="F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2FF"/>
    <a:srgbClr val="8B2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>
      <p:cViewPr varScale="1">
        <p:scale>
          <a:sx n="68" d="100"/>
          <a:sy n="68" d="100"/>
        </p:scale>
        <p:origin x="133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B46868-B0E4-4217-92C0-C6BE16794764}" type="doc">
      <dgm:prSet loTypeId="urn:microsoft.com/office/officeart/2005/8/layout/funnel1" loCatId="process" qsTypeId="urn:microsoft.com/office/officeart/2005/8/quickstyle/simple1" qsCatId="simple" csTypeId="urn:microsoft.com/office/officeart/2005/8/colors/colorful1" csCatId="colorful" phldr="1"/>
      <dgm:spPr/>
    </dgm:pt>
    <dgm:pt modelId="{73DCC97E-7778-4698-B9E3-F43D0E62901E}">
      <dgm:prSet phldrT="[Texto]" custT="1"/>
      <dgm:spPr/>
      <dgm:t>
        <a:bodyPr/>
        <a:lstStyle/>
        <a:p>
          <a:r>
            <a:rPr lang="pt-BR" sz="1400" b="1" dirty="0"/>
            <a:t>PERIGO</a:t>
          </a:r>
        </a:p>
      </dgm:t>
    </dgm:pt>
    <dgm:pt modelId="{227B7813-A50A-4248-A5E7-8891CA7B6501}" type="parTrans" cxnId="{C89207F0-FDB0-41C1-A544-14528A77F748}">
      <dgm:prSet/>
      <dgm:spPr/>
      <dgm:t>
        <a:bodyPr/>
        <a:lstStyle/>
        <a:p>
          <a:endParaRPr lang="pt-BR"/>
        </a:p>
      </dgm:t>
    </dgm:pt>
    <dgm:pt modelId="{05474F70-C989-4058-A75E-658F061127F6}" type="sibTrans" cxnId="{C89207F0-FDB0-41C1-A544-14528A77F748}">
      <dgm:prSet/>
      <dgm:spPr/>
      <dgm:t>
        <a:bodyPr/>
        <a:lstStyle/>
        <a:p>
          <a:endParaRPr lang="pt-BR"/>
        </a:p>
      </dgm:t>
    </dgm:pt>
    <dgm:pt modelId="{F0B2CA3B-D08B-4DA4-AD70-5DBD0FA6371C}">
      <dgm:prSet phldrT="[Texto]" custT="1"/>
      <dgm:spPr/>
      <dgm:t>
        <a:bodyPr/>
        <a:lstStyle/>
        <a:p>
          <a:r>
            <a:rPr lang="pt-BR" sz="1400" b="1" dirty="0"/>
            <a:t>EXPOSIÇÃO</a:t>
          </a:r>
        </a:p>
      </dgm:t>
    </dgm:pt>
    <dgm:pt modelId="{CE51009A-5459-48F3-AC1E-B553FE17FFAD}" type="parTrans" cxnId="{CFA51F51-5E8F-44B8-9124-9F4DF7D9F7BB}">
      <dgm:prSet/>
      <dgm:spPr/>
      <dgm:t>
        <a:bodyPr/>
        <a:lstStyle/>
        <a:p>
          <a:endParaRPr lang="pt-BR"/>
        </a:p>
      </dgm:t>
    </dgm:pt>
    <dgm:pt modelId="{1CE0707A-4826-4997-A95E-47C0A0A45858}" type="sibTrans" cxnId="{CFA51F51-5E8F-44B8-9124-9F4DF7D9F7BB}">
      <dgm:prSet/>
      <dgm:spPr/>
      <dgm:t>
        <a:bodyPr/>
        <a:lstStyle/>
        <a:p>
          <a:endParaRPr lang="pt-BR"/>
        </a:p>
      </dgm:t>
    </dgm:pt>
    <dgm:pt modelId="{3B1DC60B-373D-414E-B532-EC79082D3643}">
      <dgm:prSet phldrT="[Texto]"/>
      <dgm:spPr/>
      <dgm:t>
        <a:bodyPr/>
        <a:lstStyle/>
        <a:p>
          <a:r>
            <a:rPr lang="pt-BR" b="0" dirty="0"/>
            <a:t>RISCO</a:t>
          </a:r>
        </a:p>
      </dgm:t>
    </dgm:pt>
    <dgm:pt modelId="{108FBEE2-72FC-47B0-887B-18EEF85D589F}" type="parTrans" cxnId="{D7F34B88-4415-4FBD-A339-833C9F0847D7}">
      <dgm:prSet/>
      <dgm:spPr/>
      <dgm:t>
        <a:bodyPr/>
        <a:lstStyle/>
        <a:p>
          <a:endParaRPr lang="pt-BR"/>
        </a:p>
      </dgm:t>
    </dgm:pt>
    <dgm:pt modelId="{DF4D1C1E-85DB-48B4-A7C1-72A5E007AFC2}" type="sibTrans" cxnId="{D7F34B88-4415-4FBD-A339-833C9F0847D7}">
      <dgm:prSet/>
      <dgm:spPr/>
      <dgm:t>
        <a:bodyPr/>
        <a:lstStyle/>
        <a:p>
          <a:endParaRPr lang="pt-BR"/>
        </a:p>
      </dgm:t>
    </dgm:pt>
    <dgm:pt modelId="{5592170A-01F9-4223-89AC-779830F9F67A}">
      <dgm:prSet phldrT="[Texto]" custT="1"/>
      <dgm:spPr/>
      <dgm:t>
        <a:bodyPr/>
        <a:lstStyle/>
        <a:p>
          <a:r>
            <a:rPr lang="pt-BR" sz="1400" b="1" dirty="0"/>
            <a:t>VULNERABILIDADE</a:t>
          </a:r>
        </a:p>
      </dgm:t>
    </dgm:pt>
    <dgm:pt modelId="{BDCB5A82-0A1E-46BE-A5E5-C57BF918A1E4}" type="parTrans" cxnId="{1C17877B-8822-4A13-9647-06A1AE2E8730}">
      <dgm:prSet/>
      <dgm:spPr/>
      <dgm:t>
        <a:bodyPr/>
        <a:lstStyle/>
        <a:p>
          <a:endParaRPr lang="pt-BR"/>
        </a:p>
      </dgm:t>
    </dgm:pt>
    <dgm:pt modelId="{9D16BD82-34D5-4411-BDFC-75363D55B1E2}" type="sibTrans" cxnId="{1C17877B-8822-4A13-9647-06A1AE2E8730}">
      <dgm:prSet/>
      <dgm:spPr/>
      <dgm:t>
        <a:bodyPr/>
        <a:lstStyle/>
        <a:p>
          <a:endParaRPr lang="pt-BR"/>
        </a:p>
      </dgm:t>
    </dgm:pt>
    <dgm:pt modelId="{0F6B1097-4A93-4605-9BEC-FEA3CD960CDA}" type="pres">
      <dgm:prSet presAssocID="{23B46868-B0E4-4217-92C0-C6BE16794764}" presName="Name0" presStyleCnt="0">
        <dgm:presLayoutVars>
          <dgm:chMax val="4"/>
          <dgm:resizeHandles val="exact"/>
        </dgm:presLayoutVars>
      </dgm:prSet>
      <dgm:spPr/>
    </dgm:pt>
    <dgm:pt modelId="{CF1206D8-E0A8-4EA1-9F84-E2B877014CEE}" type="pres">
      <dgm:prSet presAssocID="{23B46868-B0E4-4217-92C0-C6BE16794764}" presName="ellipse" presStyleLbl="trBgShp" presStyleIdx="0" presStyleCnt="1"/>
      <dgm:spPr/>
    </dgm:pt>
    <dgm:pt modelId="{EB471342-99C7-45A2-BF68-CBF63845A170}" type="pres">
      <dgm:prSet presAssocID="{23B46868-B0E4-4217-92C0-C6BE16794764}" presName="arrow1" presStyleLbl="fgShp" presStyleIdx="0" presStyleCnt="1" custLinFactNeighborX="-3000"/>
      <dgm:spPr>
        <a:solidFill>
          <a:schemeClr val="tx2">
            <a:lumMod val="40000"/>
            <a:lumOff val="60000"/>
          </a:schemeClr>
        </a:solidFill>
      </dgm:spPr>
    </dgm:pt>
    <dgm:pt modelId="{E9449F89-BE05-4A43-A882-068AA80F503F}" type="pres">
      <dgm:prSet presAssocID="{23B46868-B0E4-4217-92C0-C6BE16794764}" presName="rectangle" presStyleLbl="revTx" presStyleIdx="0" presStyleCnt="1">
        <dgm:presLayoutVars>
          <dgm:bulletEnabled val="1"/>
        </dgm:presLayoutVars>
      </dgm:prSet>
      <dgm:spPr/>
    </dgm:pt>
    <dgm:pt modelId="{E02F5E06-F0E4-469B-9707-8A7D8F2C6AE5}" type="pres">
      <dgm:prSet presAssocID="{F0B2CA3B-D08B-4DA4-AD70-5DBD0FA6371C}" presName="item1" presStyleLbl="node1" presStyleIdx="0" presStyleCnt="3" custScaleX="117230" custScaleY="107773" custLinFactNeighborX="-6060" custLinFactNeighborY="6974">
        <dgm:presLayoutVars>
          <dgm:bulletEnabled val="1"/>
        </dgm:presLayoutVars>
      </dgm:prSet>
      <dgm:spPr/>
    </dgm:pt>
    <dgm:pt modelId="{731C889C-DD73-4E81-AB1B-AF2F3DAE8F30}" type="pres">
      <dgm:prSet presAssocID="{5592170A-01F9-4223-89AC-779830F9F67A}" presName="item2" presStyleLbl="node1" presStyleIdx="1" presStyleCnt="3" custScaleX="112715" custScaleY="112460" custLinFactNeighborX="-2230" custLinFactNeighborY="-12600">
        <dgm:presLayoutVars>
          <dgm:bulletEnabled val="1"/>
        </dgm:presLayoutVars>
      </dgm:prSet>
      <dgm:spPr/>
    </dgm:pt>
    <dgm:pt modelId="{EDBBD89E-7E49-4C81-94F9-E59FA960C7A3}" type="pres">
      <dgm:prSet presAssocID="{3B1DC60B-373D-414E-B532-EC79082D3643}" presName="item3" presStyleLbl="node1" presStyleIdx="2" presStyleCnt="3" custScaleX="111234" custScaleY="110282" custLinFactNeighborX="10370" custLinFactNeighborY="3447">
        <dgm:presLayoutVars>
          <dgm:bulletEnabled val="1"/>
        </dgm:presLayoutVars>
      </dgm:prSet>
      <dgm:spPr/>
    </dgm:pt>
    <dgm:pt modelId="{F1CBD9F4-107D-4E20-A750-746D2306C888}" type="pres">
      <dgm:prSet presAssocID="{23B46868-B0E4-4217-92C0-C6BE16794764}" presName="funnel" presStyleLbl="trAlignAcc1" presStyleIdx="0" presStyleCnt="1"/>
      <dgm:spPr/>
    </dgm:pt>
  </dgm:ptLst>
  <dgm:cxnLst>
    <dgm:cxn modelId="{5806E108-B3C2-4437-AFA9-C14A54F0EFCD}" type="presOf" srcId="{23B46868-B0E4-4217-92C0-C6BE16794764}" destId="{0F6B1097-4A93-4605-9BEC-FEA3CD960CDA}" srcOrd="0" destOrd="0" presId="urn:microsoft.com/office/officeart/2005/8/layout/funnel1"/>
    <dgm:cxn modelId="{CFA51F51-5E8F-44B8-9124-9F4DF7D9F7BB}" srcId="{23B46868-B0E4-4217-92C0-C6BE16794764}" destId="{F0B2CA3B-D08B-4DA4-AD70-5DBD0FA6371C}" srcOrd="1" destOrd="0" parTransId="{CE51009A-5459-48F3-AC1E-B553FE17FFAD}" sibTransId="{1CE0707A-4826-4997-A95E-47C0A0A45858}"/>
    <dgm:cxn modelId="{43BA6357-BCAE-4659-B3E3-256F4642C4FD}" type="presOf" srcId="{F0B2CA3B-D08B-4DA4-AD70-5DBD0FA6371C}" destId="{731C889C-DD73-4E81-AB1B-AF2F3DAE8F30}" srcOrd="0" destOrd="0" presId="urn:microsoft.com/office/officeart/2005/8/layout/funnel1"/>
    <dgm:cxn modelId="{C7E9FA58-F34F-4274-8CFF-CEFC1DC0D5DD}" type="presOf" srcId="{73DCC97E-7778-4698-B9E3-F43D0E62901E}" destId="{EDBBD89E-7E49-4C81-94F9-E59FA960C7A3}" srcOrd="0" destOrd="0" presId="urn:microsoft.com/office/officeart/2005/8/layout/funnel1"/>
    <dgm:cxn modelId="{1C17877B-8822-4A13-9647-06A1AE2E8730}" srcId="{23B46868-B0E4-4217-92C0-C6BE16794764}" destId="{5592170A-01F9-4223-89AC-779830F9F67A}" srcOrd="2" destOrd="0" parTransId="{BDCB5A82-0A1E-46BE-A5E5-C57BF918A1E4}" sibTransId="{9D16BD82-34D5-4411-BDFC-75363D55B1E2}"/>
    <dgm:cxn modelId="{D7F34B88-4415-4FBD-A339-833C9F0847D7}" srcId="{23B46868-B0E4-4217-92C0-C6BE16794764}" destId="{3B1DC60B-373D-414E-B532-EC79082D3643}" srcOrd="3" destOrd="0" parTransId="{108FBEE2-72FC-47B0-887B-18EEF85D589F}" sibTransId="{DF4D1C1E-85DB-48B4-A7C1-72A5E007AFC2}"/>
    <dgm:cxn modelId="{E6646DBD-7705-4EFA-91CD-0860A8FBFC14}" type="presOf" srcId="{3B1DC60B-373D-414E-B532-EC79082D3643}" destId="{E9449F89-BE05-4A43-A882-068AA80F503F}" srcOrd="0" destOrd="0" presId="urn:microsoft.com/office/officeart/2005/8/layout/funnel1"/>
    <dgm:cxn modelId="{F70466BF-3C7D-4DC3-97AB-9C21ED3C5195}" type="presOf" srcId="{5592170A-01F9-4223-89AC-779830F9F67A}" destId="{E02F5E06-F0E4-469B-9707-8A7D8F2C6AE5}" srcOrd="0" destOrd="0" presId="urn:microsoft.com/office/officeart/2005/8/layout/funnel1"/>
    <dgm:cxn modelId="{C89207F0-FDB0-41C1-A544-14528A77F748}" srcId="{23B46868-B0E4-4217-92C0-C6BE16794764}" destId="{73DCC97E-7778-4698-B9E3-F43D0E62901E}" srcOrd="0" destOrd="0" parTransId="{227B7813-A50A-4248-A5E7-8891CA7B6501}" sibTransId="{05474F70-C989-4058-A75E-658F061127F6}"/>
    <dgm:cxn modelId="{5B887AA8-67DF-4BB7-B5A3-BED5E0DE6AE7}" type="presParOf" srcId="{0F6B1097-4A93-4605-9BEC-FEA3CD960CDA}" destId="{CF1206D8-E0A8-4EA1-9F84-E2B877014CEE}" srcOrd="0" destOrd="0" presId="urn:microsoft.com/office/officeart/2005/8/layout/funnel1"/>
    <dgm:cxn modelId="{1963413B-1613-4587-85BB-95FD29D3957D}" type="presParOf" srcId="{0F6B1097-4A93-4605-9BEC-FEA3CD960CDA}" destId="{EB471342-99C7-45A2-BF68-CBF63845A170}" srcOrd="1" destOrd="0" presId="urn:microsoft.com/office/officeart/2005/8/layout/funnel1"/>
    <dgm:cxn modelId="{7C2DA035-2F0B-4D11-9AE3-5C45EAD68D2E}" type="presParOf" srcId="{0F6B1097-4A93-4605-9BEC-FEA3CD960CDA}" destId="{E9449F89-BE05-4A43-A882-068AA80F503F}" srcOrd="2" destOrd="0" presId="urn:microsoft.com/office/officeart/2005/8/layout/funnel1"/>
    <dgm:cxn modelId="{55EF78C4-0817-4783-A5EC-4B6FCD60F2B6}" type="presParOf" srcId="{0F6B1097-4A93-4605-9BEC-FEA3CD960CDA}" destId="{E02F5E06-F0E4-469B-9707-8A7D8F2C6AE5}" srcOrd="3" destOrd="0" presId="urn:microsoft.com/office/officeart/2005/8/layout/funnel1"/>
    <dgm:cxn modelId="{D30AE6C2-E33B-4947-BEAF-32DAB4726B46}" type="presParOf" srcId="{0F6B1097-4A93-4605-9BEC-FEA3CD960CDA}" destId="{731C889C-DD73-4E81-AB1B-AF2F3DAE8F30}" srcOrd="4" destOrd="0" presId="urn:microsoft.com/office/officeart/2005/8/layout/funnel1"/>
    <dgm:cxn modelId="{83D33000-A62A-4DD9-A898-E799D40E56D8}" type="presParOf" srcId="{0F6B1097-4A93-4605-9BEC-FEA3CD960CDA}" destId="{EDBBD89E-7E49-4C81-94F9-E59FA960C7A3}" srcOrd="5" destOrd="0" presId="urn:microsoft.com/office/officeart/2005/8/layout/funnel1"/>
    <dgm:cxn modelId="{4A16D335-E83E-4180-AE47-BFC6EDEBE1A2}" type="presParOf" srcId="{0F6B1097-4A93-4605-9BEC-FEA3CD960CDA}" destId="{F1CBD9F4-107D-4E20-A750-746D2306C88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206D8-E0A8-4EA1-9F84-E2B877014CEE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471342-99C7-45A2-BF68-CBF63845A170}">
      <dsp:nvSpPr>
        <dsp:cNvPr id="0" name=""/>
        <dsp:cNvSpPr/>
      </dsp:nvSpPr>
      <dsp:spPr>
        <a:xfrm>
          <a:off x="2711450" y="2951479"/>
          <a:ext cx="635000" cy="406400"/>
        </a:xfrm>
        <a:prstGeom prst="downArrow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49F89-BE05-4A43-A882-068AA80F503F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0" kern="1200" dirty="0"/>
            <a:t>RISCO</a:t>
          </a:r>
        </a:p>
      </dsp:txBody>
      <dsp:txXfrm>
        <a:off x="1524000" y="3276600"/>
        <a:ext cx="3048000" cy="762000"/>
      </dsp:txXfrm>
    </dsp:sp>
    <dsp:sp modelId="{E02F5E06-F0E4-469B-9707-8A7D8F2C6AE5}">
      <dsp:nvSpPr>
        <dsp:cNvPr id="0" name=""/>
        <dsp:cNvSpPr/>
      </dsp:nvSpPr>
      <dsp:spPr>
        <a:xfrm>
          <a:off x="2428144" y="1426194"/>
          <a:ext cx="1339938" cy="12318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VULNERABILIDADE</a:t>
          </a:r>
        </a:p>
      </dsp:txBody>
      <dsp:txXfrm>
        <a:off x="2624373" y="1606594"/>
        <a:ext cx="947480" cy="871045"/>
      </dsp:txXfrm>
    </dsp:sp>
    <dsp:sp modelId="{731C889C-DD73-4E81-AB1B-AF2F3DAE8F30}">
      <dsp:nvSpPr>
        <dsp:cNvPr id="0" name=""/>
        <dsp:cNvSpPr/>
      </dsp:nvSpPr>
      <dsp:spPr>
        <a:xfrm>
          <a:off x="1679844" y="318173"/>
          <a:ext cx="1288332" cy="128541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EXPOSIÇÃO</a:t>
          </a:r>
        </a:p>
      </dsp:txBody>
      <dsp:txXfrm>
        <a:off x="1868516" y="506418"/>
        <a:ext cx="910988" cy="908927"/>
      </dsp:txXfrm>
    </dsp:sp>
    <dsp:sp modelId="{EDBBD89E-7E49-4C81-94F9-E59FA960C7A3}">
      <dsp:nvSpPr>
        <dsp:cNvPr id="0" name=""/>
        <dsp:cNvSpPr/>
      </dsp:nvSpPr>
      <dsp:spPr>
        <a:xfrm>
          <a:off x="3000726" y="237685"/>
          <a:ext cx="1271404" cy="126052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PERIGO</a:t>
          </a:r>
        </a:p>
      </dsp:txBody>
      <dsp:txXfrm>
        <a:off x="3186919" y="422284"/>
        <a:ext cx="899018" cy="891325"/>
      </dsp:txXfrm>
    </dsp:sp>
    <dsp:sp modelId="{F1CBD9F4-107D-4E20-A750-746D2306C888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03ABB-3A6B-49EE-BE20-B193C35DAC0F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9346D-CD34-42FA-B8E6-CF294DFF4C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910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040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4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55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4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167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4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5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53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6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516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7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882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8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0464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396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31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60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80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051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61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047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22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95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12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020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7FE60-9486-422F-94F7-BCE462D3F671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75D6C-4BF4-4F7F-B32B-047007BD63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118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microsoft.com/office/2007/relationships/hdphoto" Target="../media/hdphoto4.wdp"/><Relationship Id="rId5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323528" y="2708920"/>
            <a:ext cx="8468196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3800" b="1" dirty="0">
                <a:solidFill>
                  <a:srgbClr val="8B2D7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POR QUE AS CIDADES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3800" b="1" dirty="0">
                <a:solidFill>
                  <a:srgbClr val="8B2D7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ESTÃO EM RISCO?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3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741368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824860" y="2673621"/>
            <a:ext cx="77795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dirty="0"/>
              <a:t>• Compreender o PANORAMA da problemática envolvendo riscos e desastres nas cidades;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Entender os ELEMENTOS básicos que compõe a noção de risco;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Compreender os MOTIVOS e as CAUSAS do porquê as cidades estão em risco;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Compreender as tendências globais do RRD;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Entender a evolução histórica da RRD no mundo: Marcos de Sendai e </a:t>
            </a:r>
            <a:r>
              <a:rPr lang="pt-BR" dirty="0" err="1"/>
              <a:t>Hyogo</a:t>
            </a:r>
            <a:r>
              <a:rPr lang="pt-BR" dirty="0"/>
              <a:t>.</a:t>
            </a:r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731303" y="1866310"/>
            <a:ext cx="3624673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6213" indent="4763" algn="just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Ao final desta aula você será capaz de: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029" r="978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743"/>
            <a:ext cx="462496" cy="43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83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ágono 2"/>
          <p:cNvSpPr/>
          <p:nvPr/>
        </p:nvSpPr>
        <p:spPr>
          <a:xfrm rot="10800000">
            <a:off x="3849830" y="2852033"/>
            <a:ext cx="5114292" cy="1385363"/>
          </a:xfrm>
          <a:prstGeom prst="homePlate">
            <a:avLst/>
          </a:prstGeom>
          <a:solidFill>
            <a:srgbClr val="D5E9C9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C755F73-CAF0-4603-A073-5195D72A30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1862206"/>
              </p:ext>
            </p:extLst>
          </p:nvPr>
        </p:nvGraphicFramePr>
        <p:xfrm>
          <a:off x="-921524" y="214961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9" y="260650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2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ângulo 7"/>
          <p:cNvSpPr/>
          <p:nvPr/>
        </p:nvSpPr>
        <p:spPr>
          <a:xfrm>
            <a:off x="143508" y="1311154"/>
            <a:ext cx="8856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7030A0"/>
                </a:solidFill>
              </a:rPr>
              <a:t>ELEMENTOS DO RISCO: </a:t>
            </a:r>
          </a:p>
        </p:txBody>
      </p:sp>
      <p:sp>
        <p:nvSpPr>
          <p:cNvPr id="4" name="Retângulo 3"/>
          <p:cNvSpPr/>
          <p:nvPr/>
        </p:nvSpPr>
        <p:spPr>
          <a:xfrm>
            <a:off x="4435471" y="2947284"/>
            <a:ext cx="44870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/>
              <a:t>Esses elementos não são estáticos e podem ser melhorados, dependendo da capacidade institucional e individual para lidar e/ou agir para </a:t>
            </a:r>
            <a:r>
              <a:rPr lang="pt-BR" b="1" dirty="0">
                <a:solidFill>
                  <a:srgbClr val="7030A0"/>
                </a:solidFill>
              </a:rPr>
              <a:t>reduzir o risco </a:t>
            </a:r>
            <a:r>
              <a:rPr lang="pt-BR" dirty="0"/>
              <a:t>e </a:t>
            </a:r>
            <a:r>
              <a:rPr lang="pt-BR" b="1" dirty="0">
                <a:solidFill>
                  <a:srgbClr val="7030A0"/>
                </a:solidFill>
              </a:rPr>
              <a:t>aumentar a resiliência</a:t>
            </a:r>
            <a:r>
              <a:rPr lang="pt-BR" dirty="0"/>
              <a:t>.</a:t>
            </a:r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0" y="6741368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261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9" y="260650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2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144016" y="1340768"/>
            <a:ext cx="88924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b="1" dirty="0"/>
              <a:t>URBANIZAÇÃO RÁPIDA </a:t>
            </a:r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Mais de 50% da população mundial reside em áreas urbanas e até 2050 esse numero deverá aumentar para 66%;</a:t>
            </a:r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Urbanização rápida aliada a falta ações de planejamento e uso do solo pressionam a terra e os serviços, levando novas populações a se instalarem em áreas propensas a riscos. </a:t>
            </a:r>
          </a:p>
          <a:p>
            <a:pPr marL="354004" indent="-177796">
              <a:lnSpc>
                <a:spcPct val="150000"/>
              </a:lnSpc>
            </a:pPr>
            <a:endParaRPr lang="pt-BR" sz="600" dirty="0"/>
          </a:p>
          <a:p>
            <a:pPr marL="285750" indent="-285750" defTabSz="9144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b="1" dirty="0"/>
              <a:t>QUEM PAGA O PREÇO?</a:t>
            </a:r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Particularmente aqueles que vivem em assentamentos informais, são afetados desproporcionalmente por perigos e muitas vezes não possuem recursos para se recuperar de desastres;</a:t>
            </a:r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Desigualdade e exclusão social gerada pela falta de oportunidades igualitárias limitam </a:t>
            </a:r>
          </a:p>
          <a:p>
            <a:pPr marL="187325" defTabSz="914400">
              <a:lnSpc>
                <a:spcPct val="150000"/>
              </a:lnSpc>
            </a:pPr>
            <a:r>
              <a:rPr lang="pt-BR" dirty="0"/>
              <a:t>     as alternativas de habitação e mobilidade. </a:t>
            </a:r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ceped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6741368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048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9" y="260650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2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179512" y="1412776"/>
            <a:ext cx="90010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b="1" dirty="0"/>
              <a:t> INFRAESTRUTURA</a:t>
            </a:r>
          </a:p>
          <a:p>
            <a:pPr>
              <a:lnSpc>
                <a:spcPct val="150000"/>
              </a:lnSpc>
            </a:pPr>
            <a:endParaRPr lang="pt-BR" sz="600" dirty="0"/>
          </a:p>
          <a:p>
            <a:pPr>
              <a:lnSpc>
                <a:spcPct val="150000"/>
              </a:lnSpc>
            </a:pPr>
            <a:endParaRPr lang="pt-BR" sz="600" dirty="0"/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De acordo com a Organização de Cooperação e Desenvolvimento Econômico (OCDE, 2007), os governos terão que gastar aproximadamente US $ 71 trilhões até 2030 para fornecer </a:t>
            </a:r>
            <a:r>
              <a:rPr lang="pt-BR" dirty="0" err="1"/>
              <a:t>infra-estrutura</a:t>
            </a:r>
            <a:r>
              <a:rPr lang="pt-BR" dirty="0"/>
              <a:t> adequada para eletricidade, transporte rodoviário e ferroviário, telecomunicações e água em todo o mundo, inclusive em Países desenvolvidos para sustentar a urbanização e o crescimento populacional. </a:t>
            </a:r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600" dirty="0"/>
          </a:p>
          <a:p>
            <a:pPr marL="473075" indent="-28575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Os governos locais geralmente não possuem recursos para impor códigos e padrões de construção e para emitir licenças de forma oportuna e econômica; essa situação contribuiu para a construção ilegal de habitação ilegal. </a:t>
            </a:r>
          </a:p>
          <a:p>
            <a:pPr>
              <a:lnSpc>
                <a:spcPct val="150000"/>
              </a:lnSpc>
            </a:pPr>
            <a:endParaRPr lang="pt-BR" b="1" dirty="0"/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ceped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6741368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7256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BC98D0EF-B27E-4107-B4F5-F42ECF9BA394}"/>
              </a:ext>
            </a:extLst>
          </p:cNvPr>
          <p:cNvSpPr/>
          <p:nvPr/>
        </p:nvSpPr>
        <p:spPr>
          <a:xfrm>
            <a:off x="994856" y="1455167"/>
            <a:ext cx="2929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8B2D77"/>
                </a:solidFill>
              </a:rPr>
              <a:t>AVANÇOS DE SENDAI 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27AB52C-77E8-4018-8247-05B661BAB09B}"/>
              </a:ext>
            </a:extLst>
          </p:cNvPr>
          <p:cNvSpPr/>
          <p:nvPr/>
        </p:nvSpPr>
        <p:spPr>
          <a:xfrm>
            <a:off x="1033205" y="2060848"/>
            <a:ext cx="7499235" cy="3304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lnSpc>
                <a:spcPct val="130000"/>
              </a:lnSpc>
            </a:pPr>
            <a:r>
              <a:rPr lang="pt-BR" dirty="0"/>
              <a:t>• Mudança de foco: reduzir riscos de desastres e não mais perdas por desastres;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Compreender e abordar fatores criadores de risco (atuais e futuros);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Mudança de “o que fazer?” para “como fazer?”;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Escopo inclui ameaças extensivas, de pequena escala, tecnológicas e biológicas;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Conjunto de metas globais e princípios orientadores;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Responsabilidade para a RRD compartilhada com partes interessadas;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Mobilização de investimentos sensíveis ao risco.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ECA10C6-9DC3-4F00-9D3F-03317C156C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559" b="91912" l="9559" r="91912">
                        <a14:foregroundMark x1="46324" y1="15441" x2="46324" y2="15441"/>
                        <a14:foregroundMark x1="89706" y1="55147" x2="89706" y2="55147"/>
                        <a14:foregroundMark x1="87500" y1="73529" x2="87500" y2="73529"/>
                        <a14:foregroundMark x1="53676" y1="90441" x2="53676" y2="90441"/>
                        <a14:foregroundMark x1="53676" y1="92647" x2="53676" y2="92647"/>
                        <a14:foregroundMark x1="91912" y1="57353" x2="91912" y2="5735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6031" y="1455167"/>
            <a:ext cx="417577" cy="405755"/>
          </a:xfrm>
          <a:prstGeom prst="rect">
            <a:avLst/>
          </a:prstGeom>
        </p:spPr>
      </p:pic>
      <p:pic>
        <p:nvPicPr>
          <p:cNvPr id="10" name="Picture 14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959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BC98D0EF-B27E-4107-B4F5-F42ECF9BA394}"/>
              </a:ext>
            </a:extLst>
          </p:cNvPr>
          <p:cNvSpPr/>
          <p:nvPr/>
        </p:nvSpPr>
        <p:spPr>
          <a:xfrm>
            <a:off x="1052557" y="1609634"/>
            <a:ext cx="236731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>
                <a:solidFill>
                  <a:srgbClr val="8B2D77"/>
                </a:solidFill>
              </a:rPr>
              <a:t>IMPORTANTE!!!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27AB52C-77E8-4018-8247-05B661BAB09B}"/>
              </a:ext>
            </a:extLst>
          </p:cNvPr>
          <p:cNvSpPr/>
          <p:nvPr/>
        </p:nvSpPr>
        <p:spPr>
          <a:xfrm>
            <a:off x="977069" y="2276872"/>
            <a:ext cx="7267339" cy="2583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lnSpc>
                <a:spcPct val="130000"/>
              </a:lnSpc>
            </a:pPr>
            <a:r>
              <a:rPr lang="pt-BR" dirty="0"/>
              <a:t>• Desastres não são naturais;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Todos vivemos sob risco. Qual o risco aceitável?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Desastres x desigualdade social;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Mudança de foco: reduzir riscos de desastres e não mais perdas por desastres;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Planos de ações nacionais e locais até 2020;</a:t>
            </a:r>
          </a:p>
          <a:p>
            <a:pPr marL="266700" indent="-266700">
              <a:lnSpc>
                <a:spcPct val="130000"/>
              </a:lnSpc>
            </a:pPr>
            <a:r>
              <a:rPr lang="pt-BR" dirty="0"/>
              <a:t>• Ações proativas e não reativas.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667" l="820" r="975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76" y="1686869"/>
            <a:ext cx="369132" cy="33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198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Maj. Eduardo G. Pinheiro</a:t>
            </a: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73396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494</Words>
  <Application>Microsoft Office PowerPoint</Application>
  <PresentationFormat>Apresentação na tela (4:3)</PresentationFormat>
  <Paragraphs>74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Adobe Gothic Std B</vt:lpstr>
      <vt:lpstr>Arial</vt:lpstr>
      <vt:lpstr>Arial Narrow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Acer</cp:lastModifiedBy>
  <cp:revision>96</cp:revision>
  <dcterms:created xsi:type="dcterms:W3CDTF">2017-07-17T17:43:48Z</dcterms:created>
  <dcterms:modified xsi:type="dcterms:W3CDTF">2018-03-27T18:53:24Z</dcterms:modified>
</cp:coreProperties>
</file>