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327" r:id="rId3"/>
    <p:sldId id="331" r:id="rId4"/>
    <p:sldId id="309" r:id="rId5"/>
    <p:sldId id="311" r:id="rId6"/>
    <p:sldId id="312" r:id="rId7"/>
    <p:sldId id="313" r:id="rId8"/>
    <p:sldId id="314" r:id="rId9"/>
    <p:sldId id="315" r:id="rId10"/>
    <p:sldId id="316" r:id="rId11"/>
    <p:sldId id="320" r:id="rId12"/>
    <p:sldId id="321" r:id="rId13"/>
    <p:sldId id="318" r:id="rId14"/>
    <p:sldId id="319" r:id="rId15"/>
    <p:sldId id="328" r:id="rId16"/>
    <p:sldId id="329" r:id="rId17"/>
    <p:sldId id="308" r:id="rId18"/>
    <p:sldId id="323" r:id="rId19"/>
    <p:sldId id="324" r:id="rId20"/>
    <p:sldId id="33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3ABB-3A6B-49EE-BE20-B193C35DAC0F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346D-CD34-42FA-B8E6-CF294DFF4C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4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9744DC06-545B-43C5-99D8-4A4D958AF93A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20</a:t>
            </a:fld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14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E60-9486-422F-94F7-BCE462D3F671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microsoft.com/office/2007/relationships/hdphoto" Target="../media/hdphoto12.wdp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11" Type="http://schemas.microsoft.com/office/2007/relationships/hdphoto" Target="../media/hdphoto2.wdp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-1044624" y="2448108"/>
            <a:ext cx="11233248" cy="213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3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PANORAMA E TERMINOLOGIA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3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ASSOCIADA AO RISCO DE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38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DESASTRES NO BRASIL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340768"/>
            <a:ext cx="8468196" cy="10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A2D97"/>
                </a:solidFill>
                <a:latin typeface="Arial Narrow" pitchFamily="34" charset="0"/>
                <a:ea typeface="Adobe Gothic Std B" pitchFamily="34" charset="-128"/>
                <a:cs typeface="+mj-cs"/>
              </a:rPr>
              <a:t>AULA 4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2420888"/>
            <a:ext cx="8280920" cy="216024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6788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-62619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19675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VULNERABILIDADE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299664" y="1988840"/>
            <a:ext cx="8326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Vulnerabilidade: </a:t>
            </a:r>
            <a:r>
              <a:rPr lang="pt-BR" altLang="pt-BR" sz="2000" dirty="0">
                <a:latin typeface="+mn-lt"/>
              </a:rPr>
              <a:t>está associado à condição dos elementos sob ameaça ou em perigo (indivíduos, comunidades ou cenários expostos) e pode ser avaliado através do grau esperado de danos e prejuízos no caso do evento acontecer.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887" b="60352" l="12578" r="5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3450" r="40781" b="38672"/>
          <a:stretch>
            <a:fillRect/>
          </a:stretch>
        </p:blipFill>
        <p:spPr bwMode="auto">
          <a:xfrm>
            <a:off x="1820084" y="3501008"/>
            <a:ext cx="5511800" cy="25622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8" y="1268760"/>
            <a:ext cx="37616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059832" y="60932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19675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VULNERABILIDADE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0" b="40137" l="11016" r="59453">
                        <a14:foregroundMark x1="19297" y1="27441" x2="19297" y2="27441"/>
                        <a14:foregroundMark x1="26250" y1="23340" x2="26250" y2="23340"/>
                        <a14:foregroundMark x1="31484" y1="38477" x2="31484" y2="38477"/>
                        <a14:foregroundMark x1="39453" y1="38770" x2="39453" y2="38770"/>
                        <a14:foregroundMark x1="49531" y1="38281" x2="49531" y2="38281"/>
                        <a14:foregroundMark x1="48281" y1="37891" x2="48281" y2="37891"/>
                        <a14:foregroundMark x1="26953" y1="27637" x2="26953" y2="27637"/>
                        <a14:foregroundMark x1="24141" y1="37598" x2="24141" y2="37598"/>
                        <a14:foregroundMark x1="21797" y1="37695" x2="21797" y2="37695"/>
                        <a14:foregroundMark x1="42734" y1="38965" x2="42734" y2="38965"/>
                        <a14:foregroundMark x1="25078" y1="38965" x2="25078" y2="38965"/>
                        <a14:foregroundMark x1="22266" y1="38770" x2="22266" y2="38770"/>
                        <a14:foregroundMark x1="21250" y1="38770" x2="21250" y2="38770"/>
                        <a14:foregroundMark x1="21406" y1="38770" x2="21406" y2="38770"/>
                        <a14:foregroundMark x1="21406" y1="38770" x2="21406" y2="38770"/>
                        <a14:foregroundMark x1="21406" y1="38770" x2="21406" y2="38770"/>
                        <a14:foregroundMark x1="21953" y1="38281" x2="21953" y2="38281"/>
                        <a14:foregroundMark x1="21953" y1="38086" x2="21953" y2="38086"/>
                        <a14:foregroundMark x1="22813" y1="38086" x2="22813" y2="38086"/>
                        <a14:foregroundMark x1="17422" y1="29199" x2="17422" y2="29199"/>
                        <a14:foregroundMark x1="23359" y1="38574" x2="23359" y2="38574"/>
                        <a14:foregroundMark x1="51094" y1="37891" x2="51094" y2="37891"/>
                        <a14:foregroundMark x1="47266" y1="38574" x2="47266" y2="38574"/>
                        <a14:foregroundMark x1="47969" y1="38574" x2="47969" y2="38574"/>
                        <a14:foregroundMark x1="27266" y1="29590" x2="27266" y2="29590"/>
                        <a14:foregroundMark x1="50234" y1="38770" x2="50234" y2="38770"/>
                        <a14:foregroundMark x1="51250" y1="38770" x2="51250" y2="38770"/>
                        <a14:foregroundMark x1="49844" y1="37598" x2="49844" y2="37598"/>
                        <a14:foregroundMark x1="50547" y1="37402" x2="50547" y2="37402"/>
                        <a14:foregroundMark x1="48516" y1="37207" x2="48516" y2="37207"/>
                        <a14:foregroundMark x1="51953" y1="38281" x2="51953" y2="38281"/>
                        <a14:foregroundMark x1="25391" y1="37891" x2="25703" y2="37891"/>
                        <a14:foregroundMark x1="23984" y1="38574" x2="23984" y2="38574"/>
                        <a14:foregroundMark x1="25703" y1="38770" x2="25703" y2="38770"/>
                        <a14:foregroundMark x1="25781" y1="37012" x2="25781" y2="37012"/>
                        <a14:foregroundMark x1="23125" y1="37402" x2="23125" y2="37402"/>
                        <a14:backgroundMark x1="24688" y1="36426" x2="24688" y2="36426"/>
                        <a14:backgroundMark x1="49688" y1="36816" x2="49688" y2="36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18535" r="39531" b="59375"/>
          <a:stretch>
            <a:fillRect/>
          </a:stretch>
        </p:blipFill>
        <p:spPr bwMode="auto">
          <a:xfrm>
            <a:off x="1074563" y="1844824"/>
            <a:ext cx="6881813" cy="2447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Retângulo 10"/>
          <p:cNvSpPr/>
          <p:nvPr/>
        </p:nvSpPr>
        <p:spPr>
          <a:xfrm>
            <a:off x="1303772" y="5086925"/>
            <a:ext cx="647182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Analisando apenas a vulnerabilidade física da edificação, no caso de um  forte vendaval, a construção da imagem da esquerda terá uma vulnerabilidade menor a danos ou prejuízos do que a edificação da imagem da direita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2D5DE96-985D-4149-BF7E-6FFEAA6BD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63" y="4924887"/>
            <a:ext cx="403396" cy="376322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3651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588224" y="430412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CEPED/RS, 2014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02" y="1268760"/>
            <a:ext cx="453130" cy="4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6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8072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3651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72331" y="1249596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EXPOSIÇÃO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304800" y="1920314"/>
            <a:ext cx="8464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198438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Exposição: </a:t>
            </a:r>
            <a:r>
              <a:rPr lang="pt-BR" altLang="pt-BR" sz="2000" dirty="0">
                <a:latin typeface="+mn-lt"/>
              </a:rPr>
              <a:t>indica quanto uma cidade, comunidade ou sistema, localizado em uma área suscetível a um determinado perigo, estará sujeita a sofrer com um evento adverso quando este ocorrer.</a:t>
            </a:r>
          </a:p>
          <a:p>
            <a:pPr>
              <a:defRPr/>
            </a:pPr>
            <a:endParaRPr lang="pt-BR" altLang="pt-BR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071341"/>
            <a:ext cx="6229350" cy="2301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647360" y="6024994"/>
            <a:ext cx="33739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176213" indent="185738" algn="just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177800"/>
            <a:r>
              <a:rPr lang="pt-BR" altLang="pt-BR" sz="1200" dirty="0"/>
              <a:t>Exposição à inundação, diretamente ligada com a posição geográfica dos elementos em risco.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69" y="1295521"/>
            <a:ext cx="423435" cy="4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D7F9269-323E-47A6-8C18-AFF4E800D0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5877272"/>
            <a:ext cx="395840" cy="378554"/>
          </a:xfrm>
          <a:prstGeom prst="rect">
            <a:avLst/>
          </a:prstGeom>
        </p:spPr>
      </p:pic>
      <p:pic>
        <p:nvPicPr>
          <p:cNvPr id="17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660232" y="539963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15864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2000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RISCO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58" b="54492" l="20703" r="52344">
                        <a14:foregroundMark x1="34688" y1="46582" x2="34688" y2="46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39844" r="47969" b="46680"/>
          <a:stretch>
            <a:fillRect/>
          </a:stretch>
        </p:blipFill>
        <p:spPr bwMode="auto">
          <a:xfrm>
            <a:off x="1633537" y="2280405"/>
            <a:ext cx="5699125" cy="19764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016" r="41786" b="34393"/>
          <a:stretch>
            <a:fillRect/>
          </a:stretch>
        </p:blipFill>
        <p:spPr bwMode="auto">
          <a:xfrm>
            <a:off x="1259631" y="4619625"/>
            <a:ext cx="6768753" cy="425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7"/>
          <p:cNvSpPr>
            <a:spLocks noChangeArrowheads="1"/>
          </p:cNvSpPr>
          <p:nvPr/>
        </p:nvSpPr>
        <p:spPr bwMode="auto">
          <a:xfrm>
            <a:off x="1475656" y="5229200"/>
            <a:ext cx="62646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1588" algn="just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Sendo que: CONSEQUÊNCIA = Vulnerabilidade x Valor dos elementos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20" y="1412776"/>
            <a:ext cx="392517" cy="3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660232" y="5733256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98463" y="1628800"/>
            <a:ext cx="829945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539750" algn="just"/>
            <a:r>
              <a:rPr lang="pt-BR" altLang="pt-BR" sz="2100" b="1" dirty="0">
                <a:ln w="1905"/>
                <a:solidFill>
                  <a:schemeClr val="accent4"/>
                </a:solidFill>
                <a:latin typeface="+mn-lt"/>
              </a:rPr>
              <a:t>Ao olharmos para uma “situação de risco”, deve-se, em primeiro lugar, identificar qual é o perigo (ou seja, qual é a probabilidade de que ameaças ocorram?), que processos naturais ou da ação humana o estão produzindo e em que condições a sua evolução poderá produzir um desastre. Após chegar a este ponto, devem-se avaliar as consequências que o evento adverso causará aos elementos expostos, conforme sua vulnerabilidade e valor (de estruturas e serviços ou número de vidas). </a:t>
            </a:r>
            <a:endParaRPr lang="pt-BR" altLang="pt-BR" sz="21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Retângulo 10"/>
          <p:cNvSpPr>
            <a:spLocks noChangeArrowheads="1"/>
          </p:cNvSpPr>
          <p:nvPr/>
        </p:nvSpPr>
        <p:spPr bwMode="auto">
          <a:xfrm>
            <a:off x="722635" y="4293096"/>
            <a:ext cx="78098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Quantitativo: </a:t>
            </a:r>
            <a:r>
              <a:rPr lang="pt-BR" altLang="pt-BR" sz="2000" dirty="0">
                <a:latin typeface="+mn-lt"/>
              </a:rPr>
              <a:t>probabilidade anual de ocorrência de um evento adverso (em %) vezes o valor provável (R$) dos danos e prejuízos esperados.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5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endParaRPr lang="pt-BR" altLang="pt-BR" sz="5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Qualitativo: </a:t>
            </a:r>
            <a:r>
              <a:rPr lang="pt-BR" altLang="pt-BR" sz="2000" dirty="0">
                <a:latin typeface="+mn-lt"/>
              </a:rPr>
              <a:t>probabilidade muito alta de um evento extremo ocorrer anualmente com prejuízos elevados à população. 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23" b="70898" l="19922" r="85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41335" r="15313" b="29407"/>
          <a:stretch/>
        </p:blipFill>
        <p:spPr bwMode="auto">
          <a:xfrm>
            <a:off x="395536" y="2204863"/>
            <a:ext cx="8357214" cy="305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487561" y="544522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168253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24986" y="641221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CEPED/RS, 2014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86" b="69434" l="34375" r="75078">
                        <a14:foregroundMark x1="42891" y1="49512" x2="42891" y2="49512"/>
                        <a14:foregroundMark x1="55078" y1="66211" x2="55078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5332" r="19609" b="28701"/>
          <a:stretch/>
        </p:blipFill>
        <p:spPr bwMode="auto">
          <a:xfrm>
            <a:off x="1402989" y="1628800"/>
            <a:ext cx="6229351" cy="448350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aixaDeTexto 2"/>
          <p:cNvSpPr txBox="1"/>
          <p:nvPr/>
        </p:nvSpPr>
        <p:spPr>
          <a:xfrm>
            <a:off x="3449332" y="2708920"/>
            <a:ext cx="198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Ciclo contínuo da gestão de risco e gerenciamento de desastres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9740" y="6002112"/>
            <a:ext cx="709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Reduzir os impactos negativos dos desastres e sua </a:t>
            </a:r>
            <a:r>
              <a:rPr lang="pt-BR" dirty="0" err="1"/>
              <a:t>ocôrrência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53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3194154" y="1362834"/>
            <a:ext cx="2112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8B2D77"/>
                </a:solidFill>
              </a:rPr>
              <a:t>RESILIÊNCIA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46856" y="2204864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8275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Resiliência: </a:t>
            </a:r>
            <a:r>
              <a:rPr lang="pt-BR" altLang="pt-BR" sz="2000" dirty="0">
                <a:latin typeface="+mn-lt"/>
              </a:rPr>
              <a:t>é a capacidade de uma cidade, comunidade ou sistema de suportar, adaptar-se ou se recuperar rapidamente de um desastre, mantendo ou retomando suas funções. </a:t>
            </a:r>
            <a:endParaRPr lang="pt-BR" altLang="pt-BR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88" b="52866" l="16036" r="490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37141" r="46785" b="45387"/>
          <a:stretch>
            <a:fillRect/>
          </a:stretch>
        </p:blipFill>
        <p:spPr bwMode="auto">
          <a:xfrm>
            <a:off x="856878" y="3496146"/>
            <a:ext cx="76755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0216"/>
            <a:ext cx="405054" cy="3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3573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MAIOR RESILIÊNCIA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MENOR RESILIÊNCIA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660232" y="575793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319519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2517940" y="1290826"/>
            <a:ext cx="3926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8B2D77"/>
                </a:solidFill>
              </a:rPr>
              <a:t>RESILIÊNCIA - exemplos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5129" r="42143" b="41335"/>
          <a:stretch>
            <a:fillRect/>
          </a:stretch>
        </p:blipFill>
        <p:spPr bwMode="auto">
          <a:xfrm>
            <a:off x="1640052" y="1929380"/>
            <a:ext cx="6151927" cy="4307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47054" y="5957319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12767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8506" r="42738" b="16258"/>
          <a:stretch>
            <a:fillRect/>
          </a:stretch>
        </p:blipFill>
        <p:spPr bwMode="auto">
          <a:xfrm>
            <a:off x="1585714" y="1340768"/>
            <a:ext cx="6260604" cy="4620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16216" y="558924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238475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97838" y="2743505"/>
            <a:ext cx="7130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Compreender os principais CONCEITOS associados ao risco e aos desastres;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Entender o panorama dos principais desastres no Brasil;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Aprender a identificar e a aplicar os conceitos estudados.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63351" y="1907540"/>
            <a:ext cx="355266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final desta aula você será capaz de: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8" y="1681794"/>
            <a:ext cx="483236" cy="4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51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 cstate="print"/>
          <a:srcRect l="1187" t="92033" r="1543" b="5185"/>
          <a:stretch/>
        </p:blipFill>
        <p:spPr>
          <a:xfrm>
            <a:off x="360" y="1052736"/>
            <a:ext cx="9143640" cy="11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0" y="6771264"/>
            <a:ext cx="9143640" cy="114120"/>
          </a:xfrm>
          <a:prstGeom prst="rect">
            <a:avLst/>
          </a:prstGeom>
          <a:solidFill>
            <a:srgbClr val="8B2D77"/>
          </a:solidFill>
          <a:ln w="9360">
            <a:solidFill>
              <a:srgbClr val="8B2D7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4" cstate="print"/>
          <a:srcRect l="992" t="38906"/>
          <a:stretch/>
        </p:blipFill>
        <p:spPr>
          <a:xfrm>
            <a:off x="0" y="456"/>
            <a:ext cx="3632040" cy="105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27784" y="1412776"/>
            <a:ext cx="3790080" cy="42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Texto e apresentação 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Maj. Eduardo G. Pinheiro</a:t>
            </a:r>
          </a:p>
          <a:p>
            <a:pPr marL="181080" indent="-180720" algn="ctr"/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 e edição </a:t>
            </a: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Néctar filmes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Realização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CEPED/PR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2000" y="1111680"/>
            <a:ext cx="457200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t-BR" sz="19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8" name="Picture 2"/>
          <p:cNvPicPr/>
          <p:nvPr/>
        </p:nvPicPr>
        <p:blipFill>
          <a:blip r:embed="rId5" cstate="print"/>
          <a:stretch/>
        </p:blipFill>
        <p:spPr>
          <a:xfrm>
            <a:off x="3589672" y="6004072"/>
            <a:ext cx="1990440" cy="5932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6" cstate="print"/>
          <a:stretch/>
        </p:blipFill>
        <p:spPr>
          <a:xfrm>
            <a:off x="5796136" y="6021288"/>
            <a:ext cx="1571760" cy="551520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BFDF1-BBCB-427F-A085-EEC9F3375A5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2203125" y="5949280"/>
            <a:ext cx="1144739" cy="59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339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4403" y="1340768"/>
            <a:ext cx="672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PRINCIPAIS TIPOS DE DESASTRES NO BRASIL</a:t>
            </a:r>
            <a:endParaRPr lang="pt-BR" sz="2800" dirty="0"/>
          </a:p>
        </p:txBody>
      </p:sp>
      <p:pic>
        <p:nvPicPr>
          <p:cNvPr id="8" name="Imagem 7" descr="cemaden-movimento-de-mass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606040" cy="130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cemaden - inundaca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38" y="5085184"/>
            <a:ext cx="2629535" cy="1316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descr="cemaden - secas e impacto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132856"/>
            <a:ext cx="2635885" cy="1320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cemaden-tornad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629535" cy="1316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2086481" y="3645024"/>
            <a:ext cx="2629535" cy="1316990"/>
            <a:chOff x="1475656" y="5339303"/>
            <a:chExt cx="2605543" cy="14615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339303"/>
              <a:ext cx="2605543" cy="1461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1" t="6656" r="41909" b="82678"/>
            <a:stretch/>
          </p:blipFill>
          <p:spPr bwMode="auto">
            <a:xfrm>
              <a:off x="1475656" y="6238165"/>
              <a:ext cx="1126407" cy="268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" t="19274" r="81226" b="70060"/>
            <a:stretch/>
          </p:blipFill>
          <p:spPr bwMode="auto">
            <a:xfrm>
              <a:off x="1475656" y="5339303"/>
              <a:ext cx="1126407" cy="661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95618" y="62636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CEMADEN, 2017</a:t>
            </a:r>
          </a:p>
        </p:txBody>
      </p:sp>
    </p:spTree>
    <p:extLst>
      <p:ext uri="{BB962C8B-B14F-4D97-AF65-F5344CB8AC3E}">
        <p14:creationId xmlns:p14="http://schemas.microsoft.com/office/powerpoint/2010/main" val="106024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40768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DESASTRE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97784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38712" y="5374957"/>
            <a:ext cx="5041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1980, 1,6 bilhão de pessoas foram mortas em desastres (UNISDR, 2015). A perda anual média global é estimada em até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$ 415 bilhões em 2030 (UNISDR, 2015).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0" y="1422358"/>
            <a:ext cx="37616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7F0D85D-D491-461D-928F-68283C59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9652"/>
            <a:ext cx="361080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187624" y="48691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CEPED/RS, 2014</a:t>
            </a:r>
          </a:p>
        </p:txBody>
      </p:sp>
    </p:spTree>
    <p:extLst>
      <p:ext uri="{BB962C8B-B14F-4D97-AF65-F5344CB8AC3E}">
        <p14:creationId xmlns:p14="http://schemas.microsoft.com/office/powerpoint/2010/main" val="407578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22765"/>
            <a:ext cx="744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pt-BR" sz="2800" b="1" dirty="0">
                <a:solidFill>
                  <a:srgbClr val="7030A0"/>
                </a:solidFill>
              </a:rPr>
              <a:t>Situação de Emergência (SE) 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7030A0"/>
                </a:solidFill>
              </a:rPr>
              <a:t>Estado de Calamidade Pública (ECP)</a:t>
            </a:r>
          </a:p>
        </p:txBody>
      </p:sp>
      <p:sp>
        <p:nvSpPr>
          <p:cNvPr id="15" name="CaixaDeTexto 2"/>
          <p:cNvSpPr txBox="1">
            <a:spLocks noChangeArrowheads="1"/>
          </p:cNvSpPr>
          <p:nvPr/>
        </p:nvSpPr>
        <p:spPr bwMode="auto">
          <a:xfrm>
            <a:off x="227013" y="2470824"/>
            <a:ext cx="8742362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+mn-lt"/>
              </a:rPr>
              <a:t>De acordo com a </a:t>
            </a: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Instrução Normativa  nº 2/2016</a:t>
            </a:r>
            <a:r>
              <a:rPr lang="pt-BR" altLang="pt-BR" sz="2000" dirty="0">
                <a:latin typeface="+mn-lt"/>
              </a:rPr>
              <a:t>, os desastres são enquadrados em três níveis de intensidade: pequena, média e grande.</a:t>
            </a:r>
          </a:p>
          <a:p>
            <a:pPr algn="just"/>
            <a:endParaRPr lang="pt-BR" altLang="pt-BR" sz="2000" dirty="0">
              <a:latin typeface="+mn-lt"/>
            </a:endParaRPr>
          </a:p>
          <a:p>
            <a:pPr marL="187325" algn="just"/>
            <a:r>
              <a:rPr lang="pt-BR" altLang="pt-BR" dirty="0">
                <a:latin typeface="+mn-lt"/>
              </a:rPr>
              <a:t>Serão considerados desastres de pequena e média intensidade ocorrências que caracterizam </a:t>
            </a:r>
            <a:r>
              <a:rPr lang="pt-BR" altLang="pt-BR" dirty="0">
                <a:solidFill>
                  <a:srgbClr val="990099"/>
                </a:solidFill>
                <a:latin typeface="+mn-lt"/>
              </a:rPr>
              <a:t>situação de emergência</a:t>
            </a:r>
            <a:r>
              <a:rPr lang="pt-BR" altLang="pt-BR" dirty="0">
                <a:latin typeface="+mn-lt"/>
              </a:rPr>
              <a:t>, ou seja, quando há danos humanos e/ou prejuízos econômicos superáveis pelos próprios entes.</a:t>
            </a:r>
          </a:p>
          <a:p>
            <a:pPr marL="187325" algn="just"/>
            <a:endParaRPr lang="pt-BR" altLang="pt-BR" dirty="0">
              <a:latin typeface="+mn-lt"/>
            </a:endParaRPr>
          </a:p>
          <a:p>
            <a:pPr marL="187325" algn="just"/>
            <a:r>
              <a:rPr lang="pt-BR" altLang="pt-BR" dirty="0">
                <a:latin typeface="+mn-lt"/>
              </a:rPr>
              <a:t>Já desastres de grande intensidade, quando o restabelecimento da normalidade depende da mobilização das três esferas de atuação do Sistema Nacional de Proteção e Defesa Civil, serão classificados automaticamente como </a:t>
            </a:r>
            <a:r>
              <a:rPr lang="pt-BR" altLang="pt-BR" dirty="0">
                <a:solidFill>
                  <a:srgbClr val="990099"/>
                </a:solidFill>
                <a:latin typeface="+mn-lt"/>
              </a:rPr>
              <a:t>calamidade pública</a:t>
            </a:r>
            <a:r>
              <a:rPr lang="pt-BR" altLang="pt-BR" dirty="0">
                <a:latin typeface="+mn-lt"/>
              </a:rPr>
              <a:t>.</a:t>
            </a:r>
          </a:p>
          <a:p>
            <a:endParaRPr lang="pt-BR" altLang="pt-BR" sz="2000" dirty="0">
              <a:latin typeface="+mn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8207"/>
            <a:ext cx="360039" cy="3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247775"/>
            <a:ext cx="744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pt-BR" sz="2800" b="1" dirty="0">
                <a:solidFill>
                  <a:srgbClr val="7030A0"/>
                </a:solidFill>
              </a:rPr>
              <a:t>Inventário/registro de eventos, eventos adversos, acidentes e desastres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18723" r="39722" b="56474"/>
          <a:stretch>
            <a:fillRect/>
          </a:stretch>
        </p:blipFill>
        <p:spPr bwMode="auto">
          <a:xfrm>
            <a:off x="457993" y="2564904"/>
            <a:ext cx="8228013" cy="332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-62619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SUSCETIBILIDADE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242888" y="1982788"/>
            <a:ext cx="8543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Suscetibilidade:</a:t>
            </a:r>
            <a:r>
              <a:rPr lang="pt-BR" altLang="pt-BR" sz="2000" dirty="0">
                <a:latin typeface="+mn-lt"/>
              </a:rPr>
              <a:t> maior ou menor predisposição de ocorrência de um determinado processo em uma área específica, sem considerar os possíveis danos e seu período de recorrência (probabilidade).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3095" r="38281" b="18452"/>
          <a:stretch>
            <a:fillRect/>
          </a:stretch>
        </p:blipFill>
        <p:spPr bwMode="auto">
          <a:xfrm>
            <a:off x="1443383" y="3232150"/>
            <a:ext cx="6305550" cy="1798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95219" y="5462595"/>
            <a:ext cx="59046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mais próximo das margens do rio, maior será a suscetibilidade da área à inundação. Já nos locais onde o relevo é mais acentuado a suscetibilidade é menor.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12776"/>
            <a:ext cx="360039" cy="3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4762EB0-C3E4-4B13-B8A2-B26ED739D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202" y="5365755"/>
            <a:ext cx="385942" cy="36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8072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9361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AMEAÇA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404813" y="2147952"/>
            <a:ext cx="8382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Ameaça: </a:t>
            </a:r>
            <a:r>
              <a:rPr lang="pt-BR" altLang="pt-BR" sz="2000" dirty="0">
                <a:latin typeface="+mn-lt"/>
              </a:rPr>
              <a:t>possibilita a ocorrência de eventos adversos, com capacidade de causar danos e prejuízos. Na avaliação da ameaça não é avaliada a probabilidade temporal de ocorrência do processo. 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10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latin typeface="+mn-lt"/>
              </a:rPr>
              <a:t>As ameaças podem ter diferentes origens, tais como: natural, biológica, geológica, </a:t>
            </a:r>
            <a:r>
              <a:rPr lang="pt-BR" altLang="pt-BR" sz="2000" dirty="0" err="1">
                <a:latin typeface="+mn-lt"/>
              </a:rPr>
              <a:t>hidrometeorológica</a:t>
            </a:r>
            <a:r>
              <a:rPr lang="pt-BR" altLang="pt-BR" sz="2000" dirty="0">
                <a:latin typeface="+mn-lt"/>
              </a:rPr>
              <a:t> e tecnológica.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13098" y="4563705"/>
            <a:ext cx="717532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69863"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DE AMEAÇAS: </a:t>
            </a:r>
          </a:p>
          <a:p>
            <a:pPr indent="169863" algn="just"/>
            <a:endParaRPr lang="pt-BR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 existência de blocos instáveis junto a residências; </a:t>
            </a: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áreas de extravasamento de rios ocupadas; </a:t>
            </a: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 ocupação de um edifício com materiais de baixa resistência ao fogo e com instalações elétricas precárias; </a:t>
            </a:r>
          </a:p>
          <a:p>
            <a:pPr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 presença de taludes com possibilidade de deslizamentos junto a uma escola.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360039" cy="34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9030200-AE85-4BB1-8322-C8B273B56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5" y="4437112"/>
            <a:ext cx="392926" cy="3665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49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PERIGO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912076" y="2145050"/>
            <a:ext cx="72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Perigo:</a:t>
            </a:r>
            <a:r>
              <a:rPr lang="pt-BR" altLang="pt-BR" sz="2000" dirty="0">
                <a:latin typeface="+mn-lt"/>
              </a:rPr>
              <a:t> incorpora a probabilidade quantitativa ou qualitativa de que os eventos adversos ocorram.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43768" y="3028950"/>
            <a:ext cx="7116763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PERIGO = Suscetibilidade (ameaças) x Probabilidade Temporal (TR)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3768" y="4288355"/>
            <a:ext cx="71167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 a ameaça descrita anteriormente (a existência de blocos instáveis junto a residências), o seu perigo pode ser indicado como uma probabilidade média de que um bloco com dimensões métricas atinja uma residência, causando danos. Em alguns casos, é possível indicar essa probabilidade de maneira quantitativa, como por exemplo, uma frequência de 0,05% por ano (por observações ao longo dos anos).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5519"/>
            <a:ext cx="392197" cy="3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98DC05F-2071-486D-94AF-8B8ED4976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144330"/>
            <a:ext cx="391034" cy="364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910</Words>
  <Application>Microsoft Office PowerPoint</Application>
  <PresentationFormat>Apresentação na tela (4:3)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Adobe Gothic Std B</vt:lpstr>
      <vt:lpstr>Arial</vt:lpstr>
      <vt:lpstr>Arial Narrow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Acer</cp:lastModifiedBy>
  <cp:revision>98</cp:revision>
  <dcterms:created xsi:type="dcterms:W3CDTF">2017-07-17T17:43:48Z</dcterms:created>
  <dcterms:modified xsi:type="dcterms:W3CDTF">2018-03-27T18:54:10Z</dcterms:modified>
</cp:coreProperties>
</file>