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6" r:id="rId2"/>
    <p:sldId id="293" r:id="rId3"/>
    <p:sldId id="291" r:id="rId4"/>
    <p:sldId id="271" r:id="rId5"/>
    <p:sldId id="282" r:id="rId6"/>
    <p:sldId id="294" r:id="rId7"/>
    <p:sldId id="292" r:id="rId8"/>
    <p:sldId id="295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1"/>
    <a:srgbClr val="009480"/>
    <a:srgbClr val="00ADEE"/>
    <a:srgbClr val="8DD8F8"/>
    <a:srgbClr val="9EECF4"/>
    <a:srgbClr val="AFDAE3"/>
    <a:srgbClr val="A5D1E5"/>
    <a:srgbClr val="41917E"/>
    <a:srgbClr val="488A71"/>
    <a:srgbClr val="539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3643" autoAdjust="0"/>
  </p:normalViewPr>
  <p:slideViewPr>
    <p:cSldViewPr>
      <p:cViewPr varScale="1">
        <p:scale>
          <a:sx n="60" d="100"/>
          <a:sy n="60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8BFBD-DCC6-4A3E-B1BA-F03367160F02}" type="doc">
      <dgm:prSet loTypeId="urn:microsoft.com/office/officeart/2005/8/layout/h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BF468AF8-36B8-4A3A-88F0-D292FCECE760}">
      <dgm:prSet phldrT="[Texto]"/>
      <dgm:spPr/>
      <dgm:t>
        <a:bodyPr/>
        <a:lstStyle/>
        <a:p>
          <a:r>
            <a:rPr lang="pt-BR" sz="1500" dirty="0"/>
            <a:t>A criação um conselho municipal voltado a redução de desastres e de riscos de desastres;</a:t>
          </a:r>
        </a:p>
      </dgm:t>
    </dgm:pt>
    <dgm:pt modelId="{3543D871-35C3-41DC-AFC2-CE2DBA1F3466}" type="parTrans" cxnId="{1CF5078F-0CDB-4B01-A2A2-18D268C82DFF}">
      <dgm:prSet/>
      <dgm:spPr/>
      <dgm:t>
        <a:bodyPr/>
        <a:lstStyle/>
        <a:p>
          <a:endParaRPr lang="pt-BR"/>
        </a:p>
      </dgm:t>
    </dgm:pt>
    <dgm:pt modelId="{0FED6BD0-DF73-4A94-99A5-FCFA0369C35B}" type="sibTrans" cxnId="{1CF5078F-0CDB-4B01-A2A2-18D268C82DFF}">
      <dgm:prSet/>
      <dgm:spPr/>
      <dgm:t>
        <a:bodyPr/>
        <a:lstStyle/>
        <a:p>
          <a:endParaRPr lang="pt-BR"/>
        </a:p>
      </dgm:t>
    </dgm:pt>
    <dgm:pt modelId="{847B0057-89C9-4D2B-B73D-69509ACF4DDB}">
      <dgm:prSet phldrT="[Texto]" custT="1"/>
      <dgm:spPr/>
      <dgm:t>
        <a:bodyPr/>
        <a:lstStyle/>
        <a:p>
          <a:r>
            <a:rPr lang="pt-BR" sz="2000" b="1" dirty="0"/>
            <a:t>PASSO 1 – Como colocar em prática?</a:t>
          </a:r>
        </a:p>
      </dgm:t>
    </dgm:pt>
    <dgm:pt modelId="{469EE05E-6ACA-445B-848E-DF21DFCEA350}" type="sibTrans" cxnId="{C448FACB-5F10-4C9A-A08D-A683281707B5}">
      <dgm:prSet/>
      <dgm:spPr/>
      <dgm:t>
        <a:bodyPr/>
        <a:lstStyle/>
        <a:p>
          <a:endParaRPr lang="pt-BR"/>
        </a:p>
      </dgm:t>
    </dgm:pt>
    <dgm:pt modelId="{A33B5EF7-46FD-4248-946F-F35FAF7553EA}" type="parTrans" cxnId="{C448FACB-5F10-4C9A-A08D-A683281707B5}">
      <dgm:prSet/>
      <dgm:spPr/>
      <dgm:t>
        <a:bodyPr/>
        <a:lstStyle/>
        <a:p>
          <a:endParaRPr lang="pt-BR"/>
        </a:p>
      </dgm:t>
    </dgm:pt>
    <dgm:pt modelId="{5E1A8A18-07F2-441E-A005-3C9EC1430F0C}">
      <dgm:prSet custT="1"/>
      <dgm:spPr/>
      <dgm:t>
        <a:bodyPr/>
        <a:lstStyle/>
        <a:p>
          <a:endParaRPr lang="pt-BR" sz="1000" dirty="0"/>
        </a:p>
      </dgm:t>
    </dgm:pt>
    <dgm:pt modelId="{CDA9E526-A17D-4CE4-B9A6-9DD808512F84}" type="parTrans" cxnId="{92C417D7-7CAC-4C93-AE82-E89391E8BAAA}">
      <dgm:prSet/>
      <dgm:spPr/>
      <dgm:t>
        <a:bodyPr/>
        <a:lstStyle/>
        <a:p>
          <a:endParaRPr lang="pt-BR"/>
        </a:p>
      </dgm:t>
    </dgm:pt>
    <dgm:pt modelId="{5F34A39A-1D85-4E34-AD48-C51766F32793}" type="sibTrans" cxnId="{92C417D7-7CAC-4C93-AE82-E89391E8BAAA}">
      <dgm:prSet/>
      <dgm:spPr/>
      <dgm:t>
        <a:bodyPr/>
        <a:lstStyle/>
        <a:p>
          <a:endParaRPr lang="pt-BR"/>
        </a:p>
      </dgm:t>
    </dgm:pt>
    <dgm:pt modelId="{98AD421C-17E5-434A-9E9E-55BB295820F8}">
      <dgm:prSet/>
      <dgm:spPr/>
      <dgm:t>
        <a:bodyPr/>
        <a:lstStyle/>
        <a:p>
          <a:r>
            <a:rPr lang="pt-BR" sz="1500" dirty="0"/>
            <a:t>O fortalecimento de uma cultura regional voltada a construção de resiliência;</a:t>
          </a:r>
        </a:p>
      </dgm:t>
    </dgm:pt>
    <dgm:pt modelId="{91BB7209-706F-4F17-86BE-CA83ED47F60D}" type="parTrans" cxnId="{45DEA960-7CDE-4B7D-8FE9-AACD8FBAA6D1}">
      <dgm:prSet/>
      <dgm:spPr/>
      <dgm:t>
        <a:bodyPr/>
        <a:lstStyle/>
        <a:p>
          <a:endParaRPr lang="pt-BR"/>
        </a:p>
      </dgm:t>
    </dgm:pt>
    <dgm:pt modelId="{C02AB692-96E6-4B99-843B-34CE717C608C}" type="sibTrans" cxnId="{45DEA960-7CDE-4B7D-8FE9-AACD8FBAA6D1}">
      <dgm:prSet/>
      <dgm:spPr/>
      <dgm:t>
        <a:bodyPr/>
        <a:lstStyle/>
        <a:p>
          <a:endParaRPr lang="pt-BR"/>
        </a:p>
      </dgm:t>
    </dgm:pt>
    <dgm:pt modelId="{AF1E41D3-3EAB-4AA8-855F-93D10DACE900}">
      <dgm:prSet custT="1"/>
      <dgm:spPr/>
      <dgm:t>
        <a:bodyPr/>
        <a:lstStyle/>
        <a:p>
          <a:endParaRPr lang="pt-BR" sz="1000" dirty="0"/>
        </a:p>
      </dgm:t>
    </dgm:pt>
    <dgm:pt modelId="{21969C79-C183-4687-9246-CB43F3ACA8CE}" type="parTrans" cxnId="{42EEE247-05F4-4B14-BECE-94C5564955E0}">
      <dgm:prSet/>
      <dgm:spPr/>
      <dgm:t>
        <a:bodyPr/>
        <a:lstStyle/>
        <a:p>
          <a:endParaRPr lang="pt-BR"/>
        </a:p>
      </dgm:t>
    </dgm:pt>
    <dgm:pt modelId="{0576310C-96D9-463E-B430-FE3AF504CA2D}" type="sibTrans" cxnId="{42EEE247-05F4-4B14-BECE-94C5564955E0}">
      <dgm:prSet/>
      <dgm:spPr/>
      <dgm:t>
        <a:bodyPr/>
        <a:lstStyle/>
        <a:p>
          <a:endParaRPr lang="pt-BR"/>
        </a:p>
      </dgm:t>
    </dgm:pt>
    <dgm:pt modelId="{73513DE8-BB28-4E37-B886-E6AB1F302F3C}">
      <dgm:prSet/>
      <dgm:spPr/>
      <dgm:t>
        <a:bodyPr/>
        <a:lstStyle/>
        <a:p>
          <a:r>
            <a:rPr lang="pt-BR" sz="1500" dirty="0"/>
            <a:t>O estabelecimento de políticas, planos, leis, decretos e normativas voltados a redução dos riscos de desastres;</a:t>
          </a:r>
        </a:p>
      </dgm:t>
    </dgm:pt>
    <dgm:pt modelId="{9B62C2CA-22E8-4270-B2A3-26295776B7E6}" type="parTrans" cxnId="{B2AEDE0B-D617-4E3E-B8AC-BC1A5ACF121F}">
      <dgm:prSet/>
      <dgm:spPr/>
      <dgm:t>
        <a:bodyPr/>
        <a:lstStyle/>
        <a:p>
          <a:endParaRPr lang="pt-BR"/>
        </a:p>
      </dgm:t>
    </dgm:pt>
    <dgm:pt modelId="{57AA1EE1-8334-476C-9641-17C2C3CA7273}" type="sibTrans" cxnId="{B2AEDE0B-D617-4E3E-B8AC-BC1A5ACF121F}">
      <dgm:prSet/>
      <dgm:spPr/>
      <dgm:t>
        <a:bodyPr/>
        <a:lstStyle/>
        <a:p>
          <a:endParaRPr lang="pt-BR"/>
        </a:p>
      </dgm:t>
    </dgm:pt>
    <dgm:pt modelId="{D51D79DE-54FC-49E6-B45A-CFA951E29F1F}">
      <dgm:prSet custT="1"/>
      <dgm:spPr/>
      <dgm:t>
        <a:bodyPr/>
        <a:lstStyle/>
        <a:p>
          <a:endParaRPr lang="pt-BR" sz="1000" dirty="0"/>
        </a:p>
      </dgm:t>
    </dgm:pt>
    <dgm:pt modelId="{3E0EBF72-E8A3-473F-867A-EC8EC991289B}" type="parTrans" cxnId="{32059794-9097-455C-813A-B74BF7092DBD}">
      <dgm:prSet/>
      <dgm:spPr/>
      <dgm:t>
        <a:bodyPr/>
        <a:lstStyle/>
        <a:p>
          <a:endParaRPr lang="pt-BR"/>
        </a:p>
      </dgm:t>
    </dgm:pt>
    <dgm:pt modelId="{1ACDAF05-8040-4DA4-91AF-E31777F99E69}" type="sibTrans" cxnId="{32059794-9097-455C-813A-B74BF7092DBD}">
      <dgm:prSet/>
      <dgm:spPr/>
      <dgm:t>
        <a:bodyPr/>
        <a:lstStyle/>
        <a:p>
          <a:endParaRPr lang="pt-BR"/>
        </a:p>
      </dgm:t>
    </dgm:pt>
    <dgm:pt modelId="{75FB5710-5E70-4D0E-A03B-8646639727CC}">
      <dgm:prSet/>
      <dgm:spPr/>
      <dgm:t>
        <a:bodyPr/>
        <a:lstStyle/>
        <a:p>
          <a:r>
            <a:rPr lang="pt-BR" sz="1500" dirty="0"/>
            <a:t>O desenvolvimento e a atualização periódica de um planejamento estratégico baseado em análises de risco, visando à organização para resiliência frente aos desastres;</a:t>
          </a:r>
        </a:p>
      </dgm:t>
    </dgm:pt>
    <dgm:pt modelId="{EC1196E2-1EEC-440A-8005-D7997240C5F7}" type="parTrans" cxnId="{BE6DA9F0-4A07-402F-A3D4-CDC591056D82}">
      <dgm:prSet/>
      <dgm:spPr/>
      <dgm:t>
        <a:bodyPr/>
        <a:lstStyle/>
        <a:p>
          <a:endParaRPr lang="pt-BR"/>
        </a:p>
      </dgm:t>
    </dgm:pt>
    <dgm:pt modelId="{BBA8C6BE-5B67-4EDF-AC9F-1049D7C9F3F7}" type="sibTrans" cxnId="{BE6DA9F0-4A07-402F-A3D4-CDC591056D82}">
      <dgm:prSet/>
      <dgm:spPr/>
      <dgm:t>
        <a:bodyPr/>
        <a:lstStyle/>
        <a:p>
          <a:endParaRPr lang="pt-BR"/>
        </a:p>
      </dgm:t>
    </dgm:pt>
    <dgm:pt modelId="{FB03E0B3-570B-41A2-AB26-2BACAFAF6953}">
      <dgm:prSet custT="1"/>
      <dgm:spPr/>
      <dgm:t>
        <a:bodyPr/>
        <a:lstStyle/>
        <a:p>
          <a:endParaRPr lang="pt-BR" sz="1000" dirty="0"/>
        </a:p>
      </dgm:t>
    </dgm:pt>
    <dgm:pt modelId="{D9BD05FD-3EA8-4D43-814F-E26B29956A0A}" type="parTrans" cxnId="{CADABC81-AFB9-47A4-9338-61E086B6C072}">
      <dgm:prSet/>
      <dgm:spPr/>
      <dgm:t>
        <a:bodyPr/>
        <a:lstStyle/>
        <a:p>
          <a:endParaRPr lang="pt-BR"/>
        </a:p>
      </dgm:t>
    </dgm:pt>
    <dgm:pt modelId="{C9C6963D-58EC-4C28-B6A2-3B3761733BA5}" type="sibTrans" cxnId="{CADABC81-AFB9-47A4-9338-61E086B6C072}">
      <dgm:prSet/>
      <dgm:spPr/>
      <dgm:t>
        <a:bodyPr/>
        <a:lstStyle/>
        <a:p>
          <a:endParaRPr lang="pt-BR"/>
        </a:p>
      </dgm:t>
    </dgm:pt>
    <dgm:pt modelId="{C3B37CA5-4BEC-4F8D-B424-F334C1D27F9F}">
      <dgm:prSet/>
      <dgm:spPr/>
      <dgm:t>
        <a:bodyPr/>
        <a:lstStyle/>
        <a:p>
          <a:r>
            <a:rPr lang="pt-BR" sz="1500" dirty="0"/>
            <a:t>A definição das funções de cada responsável por liderar as respostas de emergência, os cenários de mitigação e de perigo;</a:t>
          </a:r>
        </a:p>
      </dgm:t>
    </dgm:pt>
    <dgm:pt modelId="{06B083A9-6323-4D49-A803-FAC8CEBC2E54}" type="parTrans" cxnId="{C4D5EBC8-3A01-43D9-85C6-FAFA9C1ACE95}">
      <dgm:prSet/>
      <dgm:spPr/>
      <dgm:t>
        <a:bodyPr/>
        <a:lstStyle/>
        <a:p>
          <a:endParaRPr lang="pt-BR"/>
        </a:p>
      </dgm:t>
    </dgm:pt>
    <dgm:pt modelId="{0F93D1BB-94F6-4A91-9B84-92304173AF16}" type="sibTrans" cxnId="{C4D5EBC8-3A01-43D9-85C6-FAFA9C1ACE95}">
      <dgm:prSet/>
      <dgm:spPr/>
      <dgm:t>
        <a:bodyPr/>
        <a:lstStyle/>
        <a:p>
          <a:endParaRPr lang="pt-BR"/>
        </a:p>
      </dgm:t>
    </dgm:pt>
    <dgm:pt modelId="{EE850CFC-570D-43AE-8C71-6BE9FC601092}">
      <dgm:prSet custT="1"/>
      <dgm:spPr/>
      <dgm:t>
        <a:bodyPr/>
        <a:lstStyle/>
        <a:p>
          <a:endParaRPr lang="pt-BR" sz="1000" dirty="0"/>
        </a:p>
      </dgm:t>
    </dgm:pt>
    <dgm:pt modelId="{A7A1F225-E6F2-4454-98DD-7243EB59F73F}" type="parTrans" cxnId="{B2191136-B41E-4541-93D5-1E94D0D1E68A}">
      <dgm:prSet/>
      <dgm:spPr/>
      <dgm:t>
        <a:bodyPr/>
        <a:lstStyle/>
        <a:p>
          <a:endParaRPr lang="pt-BR"/>
        </a:p>
      </dgm:t>
    </dgm:pt>
    <dgm:pt modelId="{E7DC297F-BAEF-48C6-A1EF-846D18ECD340}" type="sibTrans" cxnId="{B2191136-B41E-4541-93D5-1E94D0D1E68A}">
      <dgm:prSet/>
      <dgm:spPr/>
      <dgm:t>
        <a:bodyPr/>
        <a:lstStyle/>
        <a:p>
          <a:endParaRPr lang="pt-BR"/>
        </a:p>
      </dgm:t>
    </dgm:pt>
    <dgm:pt modelId="{55260ABB-308A-4AF6-AABA-19E6346B9792}">
      <dgm:prSet/>
      <dgm:spPr/>
      <dgm:t>
        <a:bodyPr/>
        <a:lstStyle/>
        <a:p>
          <a:r>
            <a:rPr lang="pt-BR" sz="1500" dirty="0"/>
            <a:t>A construção alianças com grupos relevantes, incluindo todos os níveis do governo, sociedade civil, organizações comunitárias e setor privado;</a:t>
          </a:r>
        </a:p>
      </dgm:t>
    </dgm:pt>
    <dgm:pt modelId="{CE458DBE-B86D-4321-B55D-2FFCDB19A6E5}" type="parTrans" cxnId="{299E74ED-89A7-4CA8-A7E9-DBDC390A4121}">
      <dgm:prSet/>
      <dgm:spPr/>
      <dgm:t>
        <a:bodyPr/>
        <a:lstStyle/>
        <a:p>
          <a:endParaRPr lang="pt-BR"/>
        </a:p>
      </dgm:t>
    </dgm:pt>
    <dgm:pt modelId="{26263DA6-832A-4C93-A745-2739CF90862F}" type="sibTrans" cxnId="{299E74ED-89A7-4CA8-A7E9-DBDC390A4121}">
      <dgm:prSet/>
      <dgm:spPr/>
      <dgm:t>
        <a:bodyPr/>
        <a:lstStyle/>
        <a:p>
          <a:endParaRPr lang="pt-BR"/>
        </a:p>
      </dgm:t>
    </dgm:pt>
    <dgm:pt modelId="{9BFB4D4E-3D08-4186-93B2-294A15325645}">
      <dgm:prSet custT="1"/>
      <dgm:spPr/>
      <dgm:t>
        <a:bodyPr/>
        <a:lstStyle/>
        <a:p>
          <a:endParaRPr lang="pt-BR" sz="1000" dirty="0"/>
        </a:p>
      </dgm:t>
    </dgm:pt>
    <dgm:pt modelId="{FB2AEE4D-79C6-4187-B4DE-C12F08F33F49}" type="parTrans" cxnId="{0AC0BC81-DA5D-4803-9B22-9EE2228522E3}">
      <dgm:prSet/>
      <dgm:spPr/>
      <dgm:t>
        <a:bodyPr/>
        <a:lstStyle/>
        <a:p>
          <a:endParaRPr lang="pt-BR"/>
        </a:p>
      </dgm:t>
    </dgm:pt>
    <dgm:pt modelId="{8F17741F-91EB-472F-B335-0E3FE5DE010F}" type="sibTrans" cxnId="{0AC0BC81-DA5D-4803-9B22-9EE2228522E3}">
      <dgm:prSet/>
      <dgm:spPr/>
      <dgm:t>
        <a:bodyPr/>
        <a:lstStyle/>
        <a:p>
          <a:endParaRPr lang="pt-BR"/>
        </a:p>
      </dgm:t>
    </dgm:pt>
    <dgm:pt modelId="{2F8C5617-E98C-4F32-A6B9-195D36322A8E}">
      <dgm:prSet/>
      <dgm:spPr/>
      <dgm:t>
        <a:bodyPr/>
        <a:lstStyle/>
        <a:p>
          <a:r>
            <a:rPr lang="pt-BR" sz="1500" dirty="0"/>
            <a:t>O compartilhamento de responsabilidades de resiliência com as principais partes interessadas, para que, com o acesso às informações de risco, as decisões e as respostas aos desastres sejam adequadamente aplicadas;</a:t>
          </a:r>
        </a:p>
      </dgm:t>
    </dgm:pt>
    <dgm:pt modelId="{573B02A3-A30B-4B6C-A1D3-64B62223FC74}" type="parTrans" cxnId="{8D54D325-4BEA-4BF1-B62E-77E675D86D08}">
      <dgm:prSet/>
      <dgm:spPr/>
      <dgm:t>
        <a:bodyPr/>
        <a:lstStyle/>
        <a:p>
          <a:endParaRPr lang="pt-BR"/>
        </a:p>
      </dgm:t>
    </dgm:pt>
    <dgm:pt modelId="{93678BE9-3181-4FC2-B6A1-AF29CB88F4BE}" type="sibTrans" cxnId="{8D54D325-4BEA-4BF1-B62E-77E675D86D08}">
      <dgm:prSet/>
      <dgm:spPr/>
      <dgm:t>
        <a:bodyPr/>
        <a:lstStyle/>
        <a:p>
          <a:endParaRPr lang="pt-BR"/>
        </a:p>
      </dgm:t>
    </dgm:pt>
    <dgm:pt modelId="{0C5A5C06-1CF7-441D-8291-90BF98B72692}">
      <dgm:prSet custT="1"/>
      <dgm:spPr/>
      <dgm:t>
        <a:bodyPr/>
        <a:lstStyle/>
        <a:p>
          <a:endParaRPr lang="pt-BR" sz="1000" dirty="0"/>
        </a:p>
      </dgm:t>
    </dgm:pt>
    <dgm:pt modelId="{1C215129-1976-4B27-9E00-1080EF2599BF}" type="parTrans" cxnId="{519F19AA-D2AF-4EF1-8F9F-086F02398CEA}">
      <dgm:prSet/>
      <dgm:spPr/>
      <dgm:t>
        <a:bodyPr/>
        <a:lstStyle/>
        <a:p>
          <a:endParaRPr lang="pt-BR"/>
        </a:p>
      </dgm:t>
    </dgm:pt>
    <dgm:pt modelId="{52D6D5A8-A535-4055-8F9C-8F56585D11B8}" type="sibTrans" cxnId="{519F19AA-D2AF-4EF1-8F9F-086F02398CEA}">
      <dgm:prSet/>
      <dgm:spPr/>
      <dgm:t>
        <a:bodyPr/>
        <a:lstStyle/>
        <a:p>
          <a:endParaRPr lang="pt-BR"/>
        </a:p>
      </dgm:t>
    </dgm:pt>
    <dgm:pt modelId="{DFBE2C52-1AE9-4504-BE09-1AFEB9ABC48C}">
      <dgm:prSet/>
      <dgm:spPr/>
      <dgm:t>
        <a:bodyPr/>
        <a:lstStyle/>
        <a:p>
          <a:r>
            <a:rPr lang="pt-BR" sz="1500" dirty="0"/>
            <a:t>A criação de mecanismos para reunir e gerenciar dados para compartilhar entre as partes interessadas e cidadãos;</a:t>
          </a:r>
        </a:p>
      </dgm:t>
    </dgm:pt>
    <dgm:pt modelId="{7D0394AC-36CF-4FC0-ACC1-B2B50AE31C52}" type="parTrans" cxnId="{9F830F46-D5C6-4B9A-AD33-16EB578DB6C1}">
      <dgm:prSet/>
      <dgm:spPr/>
      <dgm:t>
        <a:bodyPr/>
        <a:lstStyle/>
        <a:p>
          <a:endParaRPr lang="pt-BR"/>
        </a:p>
      </dgm:t>
    </dgm:pt>
    <dgm:pt modelId="{1BEAA157-3CF7-4F26-B39E-4794D3ADFEE6}" type="sibTrans" cxnId="{9F830F46-D5C6-4B9A-AD33-16EB578DB6C1}">
      <dgm:prSet/>
      <dgm:spPr/>
      <dgm:t>
        <a:bodyPr/>
        <a:lstStyle/>
        <a:p>
          <a:endParaRPr lang="pt-BR"/>
        </a:p>
      </dgm:t>
    </dgm:pt>
    <dgm:pt modelId="{6890693B-FD8B-478B-B092-8465997C936E}" type="pres">
      <dgm:prSet presAssocID="{90C8BFBD-DCC6-4A3E-B1BA-F03367160F02}" presName="Name0" presStyleCnt="0">
        <dgm:presLayoutVars>
          <dgm:dir/>
          <dgm:animLvl val="lvl"/>
          <dgm:resizeHandles val="exact"/>
        </dgm:presLayoutVars>
      </dgm:prSet>
      <dgm:spPr/>
    </dgm:pt>
    <dgm:pt modelId="{035009A2-0F07-4AA6-9976-8D427CD01756}" type="pres">
      <dgm:prSet presAssocID="{847B0057-89C9-4D2B-B73D-69509ACF4DDB}" presName="composite" presStyleCnt="0"/>
      <dgm:spPr/>
    </dgm:pt>
    <dgm:pt modelId="{2EAB40A6-AF12-42CA-8838-6438704CC67B}" type="pres">
      <dgm:prSet presAssocID="{847B0057-89C9-4D2B-B73D-69509ACF4DDB}" presName="parTx" presStyleLbl="alignNode1" presStyleIdx="0" presStyleCnt="1" custScaleY="63062" custLinFactNeighborY="-81125">
        <dgm:presLayoutVars>
          <dgm:chMax val="0"/>
          <dgm:chPref val="0"/>
          <dgm:bulletEnabled val="1"/>
        </dgm:presLayoutVars>
      </dgm:prSet>
      <dgm:spPr/>
    </dgm:pt>
    <dgm:pt modelId="{D4E259C0-5CB8-466A-B8C4-8B377A7D4270}" type="pres">
      <dgm:prSet presAssocID="{847B0057-89C9-4D2B-B73D-69509ACF4DDB}" presName="desTx" presStyleLbl="alignAccFollowNode1" presStyleIdx="0" presStyleCnt="1" custLinFactNeighborY="-8267">
        <dgm:presLayoutVars>
          <dgm:bulletEnabled val="1"/>
        </dgm:presLayoutVars>
      </dgm:prSet>
      <dgm:spPr/>
    </dgm:pt>
  </dgm:ptLst>
  <dgm:cxnLst>
    <dgm:cxn modelId="{3A1CB605-52D7-495C-A6A5-94AE47A87146}" type="presOf" srcId="{75FB5710-5E70-4D0E-A03B-8646639727CC}" destId="{D4E259C0-5CB8-466A-B8C4-8B377A7D4270}" srcOrd="0" destOrd="6" presId="urn:microsoft.com/office/officeart/2005/8/layout/hList1"/>
    <dgm:cxn modelId="{B2AEDE0B-D617-4E3E-B8AC-BC1A5ACF121F}" srcId="{847B0057-89C9-4D2B-B73D-69509ACF4DDB}" destId="{73513DE8-BB28-4E37-B886-E6AB1F302F3C}" srcOrd="4" destOrd="0" parTransId="{9B62C2CA-22E8-4270-B2A3-26295776B7E6}" sibTransId="{57AA1EE1-8334-476C-9641-17C2C3CA7273}"/>
    <dgm:cxn modelId="{F9A9D81E-A75B-4C43-B83E-8430D84559DD}" type="presOf" srcId="{2F8C5617-E98C-4F32-A6B9-195D36322A8E}" destId="{D4E259C0-5CB8-466A-B8C4-8B377A7D4270}" srcOrd="0" destOrd="12" presId="urn:microsoft.com/office/officeart/2005/8/layout/hList1"/>
    <dgm:cxn modelId="{042B181F-C995-4910-91FB-F75D8B7E45E0}" type="presOf" srcId="{98AD421C-17E5-434A-9E9E-55BB295820F8}" destId="{D4E259C0-5CB8-466A-B8C4-8B377A7D4270}" srcOrd="0" destOrd="2" presId="urn:microsoft.com/office/officeart/2005/8/layout/hList1"/>
    <dgm:cxn modelId="{E5443924-B1CA-4D0A-B6A2-BFCA0F616441}" type="presOf" srcId="{C3B37CA5-4BEC-4F8D-B424-F334C1D27F9F}" destId="{D4E259C0-5CB8-466A-B8C4-8B377A7D4270}" srcOrd="0" destOrd="8" presId="urn:microsoft.com/office/officeart/2005/8/layout/hList1"/>
    <dgm:cxn modelId="{8D54D325-4BEA-4BF1-B62E-77E675D86D08}" srcId="{847B0057-89C9-4D2B-B73D-69509ACF4DDB}" destId="{2F8C5617-E98C-4F32-A6B9-195D36322A8E}" srcOrd="12" destOrd="0" parTransId="{573B02A3-A30B-4B6C-A1D3-64B62223FC74}" sibTransId="{93678BE9-3181-4FC2-B6A1-AF29CB88F4BE}"/>
    <dgm:cxn modelId="{3AD19534-7A16-4A60-89F6-490E6277B120}" type="presOf" srcId="{55260ABB-308A-4AF6-AABA-19E6346B9792}" destId="{D4E259C0-5CB8-466A-B8C4-8B377A7D4270}" srcOrd="0" destOrd="10" presId="urn:microsoft.com/office/officeart/2005/8/layout/hList1"/>
    <dgm:cxn modelId="{B2191136-B41E-4541-93D5-1E94D0D1E68A}" srcId="{847B0057-89C9-4D2B-B73D-69509ACF4DDB}" destId="{EE850CFC-570D-43AE-8C71-6BE9FC601092}" srcOrd="9" destOrd="0" parTransId="{A7A1F225-E6F2-4454-98DD-7243EB59F73F}" sibTransId="{E7DC297F-BAEF-48C6-A1EF-846D18ECD340}"/>
    <dgm:cxn modelId="{45DEA960-7CDE-4B7D-8FE9-AACD8FBAA6D1}" srcId="{847B0057-89C9-4D2B-B73D-69509ACF4DDB}" destId="{98AD421C-17E5-434A-9E9E-55BB295820F8}" srcOrd="2" destOrd="0" parTransId="{91BB7209-706F-4F17-86BE-CA83ED47F60D}" sibTransId="{C02AB692-96E6-4B99-843B-34CE717C608C}"/>
    <dgm:cxn modelId="{2949D364-4AB2-4C25-9C40-9815C7B2EB11}" type="presOf" srcId="{847B0057-89C9-4D2B-B73D-69509ACF4DDB}" destId="{2EAB40A6-AF12-42CA-8838-6438704CC67B}" srcOrd="0" destOrd="0" presId="urn:microsoft.com/office/officeart/2005/8/layout/hList1"/>
    <dgm:cxn modelId="{9F830F46-D5C6-4B9A-AD33-16EB578DB6C1}" srcId="{847B0057-89C9-4D2B-B73D-69509ACF4DDB}" destId="{DFBE2C52-1AE9-4504-BE09-1AFEB9ABC48C}" srcOrd="14" destOrd="0" parTransId="{7D0394AC-36CF-4FC0-ACC1-B2B50AE31C52}" sibTransId="{1BEAA157-3CF7-4F26-B39E-4794D3ADFEE6}"/>
    <dgm:cxn modelId="{42EEE247-05F4-4B14-BECE-94C5564955E0}" srcId="{847B0057-89C9-4D2B-B73D-69509ACF4DDB}" destId="{AF1E41D3-3EAB-4AA8-855F-93D10DACE900}" srcOrd="3" destOrd="0" parTransId="{21969C79-C183-4687-9246-CB43F3ACA8CE}" sibTransId="{0576310C-96D9-463E-B430-FE3AF504CA2D}"/>
    <dgm:cxn modelId="{0834E86E-AA5C-42A7-857B-E5AC02761949}" type="presOf" srcId="{AF1E41D3-3EAB-4AA8-855F-93D10DACE900}" destId="{D4E259C0-5CB8-466A-B8C4-8B377A7D4270}" srcOrd="0" destOrd="3" presId="urn:microsoft.com/office/officeart/2005/8/layout/hList1"/>
    <dgm:cxn modelId="{80523C58-6723-4B16-BDDF-C0B70DDB88DC}" type="presOf" srcId="{D51D79DE-54FC-49E6-B45A-CFA951E29F1F}" destId="{D4E259C0-5CB8-466A-B8C4-8B377A7D4270}" srcOrd="0" destOrd="5" presId="urn:microsoft.com/office/officeart/2005/8/layout/hList1"/>
    <dgm:cxn modelId="{0AC0BC81-DA5D-4803-9B22-9EE2228522E3}" srcId="{847B0057-89C9-4D2B-B73D-69509ACF4DDB}" destId="{9BFB4D4E-3D08-4186-93B2-294A15325645}" srcOrd="11" destOrd="0" parTransId="{FB2AEE4D-79C6-4187-B4DE-C12F08F33F49}" sibTransId="{8F17741F-91EB-472F-B335-0E3FE5DE010F}"/>
    <dgm:cxn modelId="{CADABC81-AFB9-47A4-9338-61E086B6C072}" srcId="{847B0057-89C9-4D2B-B73D-69509ACF4DDB}" destId="{FB03E0B3-570B-41A2-AB26-2BACAFAF6953}" srcOrd="7" destOrd="0" parTransId="{D9BD05FD-3EA8-4D43-814F-E26B29956A0A}" sibTransId="{C9C6963D-58EC-4C28-B6A2-3B3761733BA5}"/>
    <dgm:cxn modelId="{9E8EA984-B520-4080-8ED9-0CEA802C5D8A}" type="presOf" srcId="{FB03E0B3-570B-41A2-AB26-2BACAFAF6953}" destId="{D4E259C0-5CB8-466A-B8C4-8B377A7D4270}" srcOrd="0" destOrd="7" presId="urn:microsoft.com/office/officeart/2005/8/layout/hList1"/>
    <dgm:cxn modelId="{2CC7F185-3CDE-4635-AD07-2EC13410F4CD}" type="presOf" srcId="{EE850CFC-570D-43AE-8C71-6BE9FC601092}" destId="{D4E259C0-5CB8-466A-B8C4-8B377A7D4270}" srcOrd="0" destOrd="9" presId="urn:microsoft.com/office/officeart/2005/8/layout/hList1"/>
    <dgm:cxn modelId="{4D189F87-10CC-4345-BEDA-1CB7B9F6430A}" type="presOf" srcId="{90C8BFBD-DCC6-4A3E-B1BA-F03367160F02}" destId="{6890693B-FD8B-478B-B092-8465997C936E}" srcOrd="0" destOrd="0" presId="urn:microsoft.com/office/officeart/2005/8/layout/hList1"/>
    <dgm:cxn modelId="{1CF5078F-0CDB-4B01-A2A2-18D268C82DFF}" srcId="{847B0057-89C9-4D2B-B73D-69509ACF4DDB}" destId="{BF468AF8-36B8-4A3A-88F0-D292FCECE760}" srcOrd="0" destOrd="0" parTransId="{3543D871-35C3-41DC-AFC2-CE2DBA1F3466}" sibTransId="{0FED6BD0-DF73-4A94-99A5-FCFA0369C35B}"/>
    <dgm:cxn modelId="{32059794-9097-455C-813A-B74BF7092DBD}" srcId="{847B0057-89C9-4D2B-B73D-69509ACF4DDB}" destId="{D51D79DE-54FC-49E6-B45A-CFA951E29F1F}" srcOrd="5" destOrd="0" parTransId="{3E0EBF72-E8A3-473F-867A-EC8EC991289B}" sibTransId="{1ACDAF05-8040-4DA4-91AF-E31777F99E69}"/>
    <dgm:cxn modelId="{1128F49B-98AA-4D0C-BC91-F4DEB13E7241}" type="presOf" srcId="{5E1A8A18-07F2-441E-A005-3C9EC1430F0C}" destId="{D4E259C0-5CB8-466A-B8C4-8B377A7D4270}" srcOrd="0" destOrd="1" presId="urn:microsoft.com/office/officeart/2005/8/layout/hList1"/>
    <dgm:cxn modelId="{519F19AA-D2AF-4EF1-8F9F-086F02398CEA}" srcId="{847B0057-89C9-4D2B-B73D-69509ACF4DDB}" destId="{0C5A5C06-1CF7-441D-8291-90BF98B72692}" srcOrd="13" destOrd="0" parTransId="{1C215129-1976-4B27-9E00-1080EF2599BF}" sibTransId="{52D6D5A8-A535-4055-8F9C-8F56585D11B8}"/>
    <dgm:cxn modelId="{F139BFBA-EC98-4881-A343-B6AD2623B02C}" type="presOf" srcId="{DFBE2C52-1AE9-4504-BE09-1AFEB9ABC48C}" destId="{D4E259C0-5CB8-466A-B8C4-8B377A7D4270}" srcOrd="0" destOrd="14" presId="urn:microsoft.com/office/officeart/2005/8/layout/hList1"/>
    <dgm:cxn modelId="{25FCDFC6-9AA7-4E60-B3CA-31F5EB28A20C}" type="presOf" srcId="{0C5A5C06-1CF7-441D-8291-90BF98B72692}" destId="{D4E259C0-5CB8-466A-B8C4-8B377A7D4270}" srcOrd="0" destOrd="13" presId="urn:microsoft.com/office/officeart/2005/8/layout/hList1"/>
    <dgm:cxn modelId="{C4D5EBC8-3A01-43D9-85C6-FAFA9C1ACE95}" srcId="{847B0057-89C9-4D2B-B73D-69509ACF4DDB}" destId="{C3B37CA5-4BEC-4F8D-B424-F334C1D27F9F}" srcOrd="8" destOrd="0" parTransId="{06B083A9-6323-4D49-A803-FAC8CEBC2E54}" sibTransId="{0F93D1BB-94F6-4A91-9B84-92304173AF16}"/>
    <dgm:cxn modelId="{C448FACB-5F10-4C9A-A08D-A683281707B5}" srcId="{90C8BFBD-DCC6-4A3E-B1BA-F03367160F02}" destId="{847B0057-89C9-4D2B-B73D-69509ACF4DDB}" srcOrd="0" destOrd="0" parTransId="{A33B5EF7-46FD-4248-946F-F35FAF7553EA}" sibTransId="{469EE05E-6ACA-445B-848E-DF21DFCEA350}"/>
    <dgm:cxn modelId="{92C417D7-7CAC-4C93-AE82-E89391E8BAAA}" srcId="{847B0057-89C9-4D2B-B73D-69509ACF4DDB}" destId="{5E1A8A18-07F2-441E-A005-3C9EC1430F0C}" srcOrd="1" destOrd="0" parTransId="{CDA9E526-A17D-4CE4-B9A6-9DD808512F84}" sibTransId="{5F34A39A-1D85-4E34-AD48-C51766F32793}"/>
    <dgm:cxn modelId="{46F841E0-DAB9-4AE2-97B0-C29C72415B0E}" type="presOf" srcId="{73513DE8-BB28-4E37-B886-E6AB1F302F3C}" destId="{D4E259C0-5CB8-466A-B8C4-8B377A7D4270}" srcOrd="0" destOrd="4" presId="urn:microsoft.com/office/officeart/2005/8/layout/hList1"/>
    <dgm:cxn modelId="{C6CC41E1-A20E-4CF7-8125-2B0BBC6C810D}" type="presOf" srcId="{9BFB4D4E-3D08-4186-93B2-294A15325645}" destId="{D4E259C0-5CB8-466A-B8C4-8B377A7D4270}" srcOrd="0" destOrd="11" presId="urn:microsoft.com/office/officeart/2005/8/layout/hList1"/>
    <dgm:cxn modelId="{299E74ED-89A7-4CA8-A7E9-DBDC390A4121}" srcId="{847B0057-89C9-4D2B-B73D-69509ACF4DDB}" destId="{55260ABB-308A-4AF6-AABA-19E6346B9792}" srcOrd="10" destOrd="0" parTransId="{CE458DBE-B86D-4321-B55D-2FFCDB19A6E5}" sibTransId="{26263DA6-832A-4C93-A745-2739CF90862F}"/>
    <dgm:cxn modelId="{BE6DA9F0-4A07-402F-A3D4-CDC591056D82}" srcId="{847B0057-89C9-4D2B-B73D-69509ACF4DDB}" destId="{75FB5710-5E70-4D0E-A03B-8646639727CC}" srcOrd="6" destOrd="0" parTransId="{EC1196E2-1EEC-440A-8005-D7997240C5F7}" sibTransId="{BBA8C6BE-5B67-4EDF-AC9F-1049D7C9F3F7}"/>
    <dgm:cxn modelId="{78510DF2-CC02-4FDB-86F8-E19D7307AF64}" type="presOf" srcId="{BF468AF8-36B8-4A3A-88F0-D292FCECE760}" destId="{D4E259C0-5CB8-466A-B8C4-8B377A7D4270}" srcOrd="0" destOrd="0" presId="urn:microsoft.com/office/officeart/2005/8/layout/hList1"/>
    <dgm:cxn modelId="{0EF414C3-AF89-4C53-90F4-8A76127C99FF}" type="presParOf" srcId="{6890693B-FD8B-478B-B092-8465997C936E}" destId="{035009A2-0F07-4AA6-9976-8D427CD01756}" srcOrd="0" destOrd="0" presId="urn:microsoft.com/office/officeart/2005/8/layout/hList1"/>
    <dgm:cxn modelId="{6A7BAA8B-8148-47BE-BD2B-9576C7B56B61}" type="presParOf" srcId="{035009A2-0F07-4AA6-9976-8D427CD01756}" destId="{2EAB40A6-AF12-42CA-8838-6438704CC67B}" srcOrd="0" destOrd="0" presId="urn:microsoft.com/office/officeart/2005/8/layout/hList1"/>
    <dgm:cxn modelId="{1D99196F-89D4-4F7B-8E5C-7ACA90E1F137}" type="presParOf" srcId="{035009A2-0F07-4AA6-9976-8D427CD01756}" destId="{D4E259C0-5CB8-466A-B8C4-8B377A7D427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B40A6-AF12-42CA-8838-6438704CC67B}">
      <dsp:nvSpPr>
        <dsp:cNvPr id="0" name=""/>
        <dsp:cNvSpPr/>
      </dsp:nvSpPr>
      <dsp:spPr>
        <a:xfrm>
          <a:off x="0" y="0"/>
          <a:ext cx="8208912" cy="46947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PASSO 1 – Como colocar em prática?</a:t>
          </a:r>
        </a:p>
      </dsp:txBody>
      <dsp:txXfrm>
        <a:off x="0" y="0"/>
        <a:ext cx="8208912" cy="469471"/>
      </dsp:txXfrm>
    </dsp:sp>
    <dsp:sp modelId="{D4E259C0-5CB8-466A-B8C4-8B377A7D4270}">
      <dsp:nvSpPr>
        <dsp:cNvPr id="0" name=""/>
        <dsp:cNvSpPr/>
      </dsp:nvSpPr>
      <dsp:spPr>
        <a:xfrm>
          <a:off x="0" y="504054"/>
          <a:ext cx="8208912" cy="4728262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 criação um conselho municipal voltado a redução de desastres e de riscos de desastres;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O fortalecimento de uma cultura regional voltada a construção de resiliência;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O estabelecimento de políticas, planos, leis, decretos e normativas voltados a redução dos riscos de desastres;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O desenvolvimento e a atualização periódica de um planejamento estratégico baseado em análises de risco, visando à organização para resiliência frente aos desastres;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 definição das funções de cada responsável por liderar as respostas de emergência, os cenários de mitigação e de perigo;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 construção alianças com grupos relevantes, incluindo todos os níveis do governo, sociedade civil, organizações comunitárias e setor privado;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O compartilhamento de responsabilidades de resiliência com as principais partes interessadas, para que, com o acesso às informações de risco, as decisões e as respostas aos desastres sejam adequadamente aplicadas;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 criação de mecanismos para reunir e gerenciar dados para compartilhar entre as partes interessadas e cidadãos;</a:t>
          </a:r>
        </a:p>
      </dsp:txBody>
      <dsp:txXfrm>
        <a:off x="0" y="504054"/>
        <a:ext cx="8208912" cy="4728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...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dentro de grandes grupos, sendo eles governança, planejamento integrado e resposta, conforme você pode ver. Em algumas literaturas eles são identificados também como de aspectos básicos, operacionais e de reconstrução. O grupo governança ou de aspectos básicos, que compreende os passos 1, 2 e 3, e possui um caráter diferenciado dos outros dois, de modo que se entende que as ações deste passo devem ser iniciadas antes das demais, visando uma melhor eficácia de aplicação e resultados mais interessantes.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D7BC-F3FC-4340-98C7-D966F58CB38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Compreender o que o passo 1 institui na CCCR;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Entender como colocar as diretrizes do passo em prática na sua cidade;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Observar exemplos de cidades que já implantaram ações relativas ao passo 1 para o desenvolvimento da resiliência local.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.......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constituição de uma estrutura organizacional com forte liderança e clareza de coordenação e de responsabilidades, para que a Redução do Risco de Desastres passe a ser um aspecto chave dentro de todas as atividades desempenhadas pelo poder público municipal.</a:t>
            </a:r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 uma coordenação das atividades pré e pós desastre, com clareza na distribuição dos papéis e de responsabilidades para cada envolvido?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cidade e/ou outras agências possuem autoridade e recursos para cumprir seus compromissos para reduzir riscos e desastres?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contribuições do setor público e privado estão especificadas e incorporadas nas ações de RRD da cidade?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primeira é a criação um conselho municipal voltado a redução de desastres e de riscos de desastres;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Sequencialmente temos o fortalecimento de uma cultura regional voltada a construção de resiliência;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estabelecimento de políticas, planos, leis, decretos e normativas voltados a redução dos riscos de desastres;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desenvolvimento e a atualização periódica de um planejamento estratégico baseado em análises de risco, visando à organização para resiliência frente aos desastres;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definição das funções de cada responsável por liderar as respostas de emergência, os cenários de mitigação e de perigo;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construção alianças com grupos relevantes ou partes interessadas, incluindo todos os níveis do governo, sociedade civil, organizações comunitárias e setor privado;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compartilhamento de responsabilidades de resiliência com as principais partes interessadas, para que, com o acesso às informações de risco, as decisões e as respostas aos desastres sejam adequadamente aplicadas;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criação de mecanismos para reunir e gerenciar dados a fim de compartilhar entre as partes interessadas e cidadãos;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fld id="{9744DC06-545B-43C5-99D8-4A4D958AF93A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8</a:t>
            </a:fld>
            <a:endParaRPr lang="pt-BR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323528" y="2708920"/>
            <a:ext cx="8468196" cy="15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PASSO 1: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Organização para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 resiliência aos desastres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1340768"/>
            <a:ext cx="8468196" cy="102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A2D97"/>
                </a:solidFill>
                <a:latin typeface="Arial Narrow" pitchFamily="34" charset="0"/>
                <a:ea typeface="Adobe Gothic Std B" pitchFamily="34" charset="-128"/>
                <a:cs typeface="+mj-cs"/>
              </a:rPr>
              <a:t>AULA 1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7544" y="2420888"/>
            <a:ext cx="8280920" cy="2160240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77600"/>
              </p:ext>
            </p:extLst>
          </p:nvPr>
        </p:nvGraphicFramePr>
        <p:xfrm>
          <a:off x="287524" y="1484784"/>
          <a:ext cx="8568952" cy="474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PASSO</a:t>
                      </a:r>
                      <a:endParaRPr lang="pt-B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MARCO DE HYOGO (2005-2015)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MARCO DE SENDAI (2015-2030)</a:t>
                      </a:r>
                      <a:endParaRPr lang="pt-B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Quadro institucional e administrativo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Organização para resiliência frente aos desastres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Recursos e financiamento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Identificar, compreender e utilizar os cenários de riscos atuais e futuros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Avaliações de risco e ameaças múltiplas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Fortalecer a capacidade financeira para a resiliência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Proteção, melhoria e resiliência de infraestrutura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Alcançar o desenvolvimento urbano resiliente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1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Proteção de serviços essenciais: educação e saúde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Proteger as zonas naturais de amortização para melhorar as funções protetoras dos ecossistemas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Construção de regulamentos e planos de uso e ocupação do solo.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Fortalecer a capacidade institucional para a resiliência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7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Treinamento, educação e sensibilização pública.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Compreender e fortalecer a capacidade social para a resiliência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Proteção ambiental e fortalecimento dos ecossistemas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Aumentar a resiliência das infraestruturas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9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Preparação, sistemas de alerta e alarme, e respostas efetivas.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Assegurar uma resposta adequada e efetiva frente aos desastres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5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Recuperação e reconstrução de comunidades.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Acelerar o processo de recuperação e reconstruir melhor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13" marR="524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6241273" y="6348953"/>
            <a:ext cx="26388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Fonte: ONU, 2012; UNITED NATIONS, 2017</a:t>
            </a:r>
            <a:endParaRPr lang="pt-BR" sz="11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8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701521" y="1628800"/>
            <a:ext cx="7829550" cy="4305300"/>
            <a:chOff x="701521" y="1628800"/>
            <a:chExt cx="7829550" cy="4305300"/>
          </a:xfrm>
        </p:grpSpPr>
        <p:grpSp>
          <p:nvGrpSpPr>
            <p:cNvPr id="3" name="Grupo 3"/>
            <p:cNvGrpSpPr/>
            <p:nvPr/>
          </p:nvGrpSpPr>
          <p:grpSpPr>
            <a:xfrm>
              <a:off x="701521" y="1628800"/>
              <a:ext cx="7829550" cy="4305300"/>
              <a:chOff x="701521" y="1628800"/>
              <a:chExt cx="7829550" cy="430530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87" t="20718" r="5894" b="35142"/>
              <a:stretch/>
            </p:blipFill>
            <p:spPr bwMode="auto">
              <a:xfrm>
                <a:off x="701521" y="1628800"/>
                <a:ext cx="7829550" cy="43053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8100000" sx="101000" sy="101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5351829" y="1844824"/>
                <a:ext cx="1887202" cy="230832"/>
              </a:xfrm>
              <a:prstGeom prst="rect">
                <a:avLst/>
              </a:prstGeom>
              <a:solidFill>
                <a:srgbClr val="00948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b="1" dirty="0"/>
                  <a:t>Governança ou aspectos básicos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4999261" y="3048828"/>
                <a:ext cx="2306991" cy="369332"/>
              </a:xfrm>
              <a:prstGeom prst="rect">
                <a:avLst/>
              </a:prstGeom>
              <a:solidFill>
                <a:srgbClr val="8DD8F8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b="1" dirty="0"/>
                  <a:t>Planejamento integrado ou aspectos operacionais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4932040" y="4998368"/>
                <a:ext cx="2376264" cy="230832"/>
              </a:xfrm>
              <a:prstGeom prst="rect">
                <a:avLst/>
              </a:prstGeom>
              <a:solidFill>
                <a:srgbClr val="00ADE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900" b="1" dirty="0"/>
                  <a:t>Resposta ou aspectos de reconstrução</a:t>
                </a:r>
              </a:p>
            </p:txBody>
          </p:sp>
        </p:grpSp>
        <p:sp>
          <p:nvSpPr>
            <p:cNvPr id="4" name="Retângulo 3"/>
            <p:cNvSpPr/>
            <p:nvPr/>
          </p:nvSpPr>
          <p:spPr>
            <a:xfrm>
              <a:off x="1115616" y="5435932"/>
              <a:ext cx="29986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/>
                <a:t>10. ACELERAR O PROCESSO DE RECUPERAÇÃO E RECONSTRUIR MELHOR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4298" y="2105337"/>
              <a:ext cx="28916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92075" indent="-92075"/>
              <a:r>
                <a:rPr lang="pt-BR" sz="900" b="1" dirty="0"/>
                <a:t>2. IDENTIFICAR, COMPREENDER E UTILIZAR OS   CENÁRIOS  DE RISCOS ATUAIS E FUTUROS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115616" y="1691516"/>
              <a:ext cx="28803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92075" indent="-92075"/>
              <a:r>
                <a:rPr lang="pt-BR" sz="900" b="1" dirty="0"/>
                <a:t>1. ORGANIZAÇÃO PARA RESILIÊNCIA FRENTE AOS DESASTRES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115616" y="2492896"/>
              <a:ext cx="3006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/>
                <a:t>3. FORTALECER A CAPACIDADE FINANCEIRA PARA A RESILIÊNCIA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1115616" y="2982144"/>
              <a:ext cx="299861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t-BR" sz="900" b="1" dirty="0"/>
                <a:t>4. ALCANÇAR O DESENVOLVIMENTO URBANO RESILIENTE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1104298" y="3347700"/>
              <a:ext cx="31796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/>
                <a:t>5. PROTEGER AS ZONAS NATURAIS DE AMORTIZAÇÃO PARA MELHORAR AS FUNÇÕES PROTETORAS DOS ECOSSISTEMAS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115616" y="3779748"/>
              <a:ext cx="31660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indent="-85725"/>
              <a:r>
                <a:rPr lang="pt-BR" sz="900" b="1" dirty="0"/>
                <a:t>6. FORTALECER A CAPACIDADE INSTITUCIONAL PARA A RESILIÊNCIA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115616" y="4181338"/>
              <a:ext cx="2859987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lvl="0" indent="-85725">
                <a:lnSpc>
                  <a:spcPct val="90000"/>
                </a:lnSpc>
              </a:pPr>
              <a:r>
                <a:rPr lang="pt-BR" sz="900" b="1" dirty="0">
                  <a:solidFill>
                    <a:prstClr val="black"/>
                  </a:solidFill>
                </a:rPr>
                <a:t>7. COMPREENDER E FORTALECER A CAPACIDADE SOCIAL PARA A RESILIÊNCIA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115616" y="4653136"/>
              <a:ext cx="274786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85725" lvl="0" indent="-85725"/>
              <a:r>
                <a:rPr lang="pt-BR" sz="900" b="1" dirty="0">
                  <a:solidFill>
                    <a:prstClr val="black"/>
                  </a:solidFill>
                </a:rPr>
                <a:t>8. AUMENTAR A RESILIÊNCIA DAS INFRAESTRUTURAS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5009543"/>
              <a:ext cx="29986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85725" lvl="0" indent="-85725"/>
              <a:r>
                <a:rPr lang="pt-BR" sz="900" b="1" dirty="0">
                  <a:solidFill>
                    <a:prstClr val="black"/>
                  </a:solidFill>
                </a:rPr>
                <a:t>9. ASSEGURAR UMA RESPOSTA ADEQUADA E EFETIVA FRENTE AOS DESASTRES</a:t>
              </a:r>
            </a:p>
          </p:txBody>
        </p:sp>
      </p:grpSp>
      <p:sp>
        <p:nvSpPr>
          <p:cNvPr id="18" name="Retângulo 17"/>
          <p:cNvSpPr/>
          <p:nvPr/>
        </p:nvSpPr>
        <p:spPr>
          <a:xfrm rot="16200000">
            <a:off x="6618878" y="3563822"/>
            <a:ext cx="2984489" cy="554603"/>
          </a:xfrm>
          <a:prstGeom prst="rect">
            <a:avLst/>
          </a:prstGeom>
          <a:solidFill>
            <a:srgbClr val="002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PLANO MUNICIPAL DE RESILIÊNCIA</a:t>
            </a: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6241273" y="6348953"/>
            <a:ext cx="19383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Fonte: UNITED NATIONS, 2017</a:t>
            </a:r>
            <a:endParaRPr lang="pt-BR" sz="1100" dirty="0"/>
          </a:p>
        </p:txBody>
      </p:sp>
      <p:pic>
        <p:nvPicPr>
          <p:cNvPr id="49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7" descr="cep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13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1 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1 para o desenvolvimento da resiliência local.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9295" y="1907540"/>
            <a:ext cx="362467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defTabSz="457200">
              <a:tabLst>
                <a:tab pos="85725" algn="l"/>
              </a:tabLs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8" y="1687246"/>
            <a:ext cx="476942" cy="4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6512" y="6771084"/>
            <a:ext cx="9180512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2419141"/>
            <a:ext cx="822335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dirty="0"/>
              <a:t>O passo 1 tem como princípio a constituição de uma estrutura organizacional com </a:t>
            </a:r>
            <a:r>
              <a:rPr lang="pt-BR" b="1" dirty="0"/>
              <a:t>forte liderança e clareza de coordenação e de responsabilidades</a:t>
            </a:r>
            <a:r>
              <a:rPr lang="pt-BR" dirty="0"/>
              <a:t>, para que a Redução do Risco de Desastres passe a ser um aspecto chave dentro de </a:t>
            </a:r>
            <a:r>
              <a:rPr lang="pt-BR" b="1" dirty="0"/>
              <a:t>todas</a:t>
            </a:r>
            <a:r>
              <a:rPr lang="pt-BR" dirty="0"/>
              <a:t> as atividades desempenhadas pelo poder público municipal.</a:t>
            </a:r>
            <a:endParaRPr lang="pt-BR" sz="600" dirty="0"/>
          </a:p>
          <a:p>
            <a:pPr indent="539750" algn="just">
              <a:lnSpc>
                <a:spcPct val="150000"/>
              </a:lnSpc>
            </a:pPr>
            <a:endParaRPr lang="pt-BR" sz="6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8" y="1505050"/>
            <a:ext cx="354988" cy="3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59632" y="1381301"/>
            <a:ext cx="7151199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</a:rPr>
              <a:t>PASSO 1: Organização para a resiliência aos desastres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2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2325384"/>
              </p:ext>
            </p:extLst>
          </p:nvPr>
        </p:nvGraphicFramePr>
        <p:xfrm>
          <a:off x="467544" y="1268760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2594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Comitê Municipal de Gestão de Risco de Campinas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40024"/>
            <a:ext cx="2643188" cy="190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51520" y="388212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América Latina e Caribe - Prevenção a desastres e segurança alimentar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83320"/>
            <a:ext cx="2629704" cy="17539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1268760"/>
            <a:ext cx="360040" cy="33587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3882129"/>
            <a:ext cx="360040" cy="335877"/>
          </a:xfrm>
          <a:prstGeom prst="rect">
            <a:avLst/>
          </a:prstGeom>
        </p:spPr>
      </p:pic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4"/>
          <p:cNvPicPr/>
          <p:nvPr/>
        </p:nvPicPr>
        <p:blipFill>
          <a:blip r:embed="rId3" cstate="print"/>
          <a:srcRect l="1187" t="92033" r="1543" b="5185"/>
          <a:stretch/>
        </p:blipFill>
        <p:spPr>
          <a:xfrm>
            <a:off x="360" y="1052736"/>
            <a:ext cx="9143640" cy="11412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0" y="6771264"/>
            <a:ext cx="9143640" cy="114120"/>
          </a:xfrm>
          <a:prstGeom prst="rect">
            <a:avLst/>
          </a:prstGeom>
          <a:solidFill>
            <a:srgbClr val="8B2D77"/>
          </a:solidFill>
          <a:ln w="9360">
            <a:solidFill>
              <a:srgbClr val="8B2D7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Picture 2"/>
          <p:cNvPicPr/>
          <p:nvPr/>
        </p:nvPicPr>
        <p:blipFill>
          <a:blip r:embed="rId4" cstate="print"/>
          <a:srcRect l="992" t="38906"/>
          <a:stretch/>
        </p:blipFill>
        <p:spPr>
          <a:xfrm>
            <a:off x="0" y="456"/>
            <a:ext cx="3632040" cy="105228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2627784" y="1412776"/>
            <a:ext cx="3790080" cy="42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Texto e apresentação 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Cap. Lucas 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Frates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Simiano</a:t>
            </a:r>
            <a:endParaRPr lang="pt-BR" sz="2000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181080" indent="-180720" algn="ctr"/>
            <a:endParaRPr lang="pt-BR" sz="20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Produção e edição </a:t>
            </a: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Néctar filmes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r>
              <a:rPr lang="pt-BR" sz="2000" b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Realização</a:t>
            </a:r>
          </a:p>
          <a:p>
            <a:pPr marL="181080" indent="-180720"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CEPED/PR</a:t>
            </a: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81080" indent="-180720" algn="ctr"/>
            <a:endParaRPr lang="pt-BR" sz="200" b="1" spc="-1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392000" y="1111680"/>
            <a:ext cx="4572000" cy="44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pt-BR" sz="1900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8" name="Picture 2"/>
          <p:cNvPicPr/>
          <p:nvPr/>
        </p:nvPicPr>
        <p:blipFill>
          <a:blip r:embed="rId5" cstate="print"/>
          <a:stretch/>
        </p:blipFill>
        <p:spPr>
          <a:xfrm>
            <a:off x="3589672" y="6004072"/>
            <a:ext cx="1990440" cy="593280"/>
          </a:xfrm>
          <a:prstGeom prst="rect">
            <a:avLst/>
          </a:prstGeom>
          <a:ln>
            <a:noFill/>
          </a:ln>
        </p:spPr>
      </p:pic>
      <p:pic>
        <p:nvPicPr>
          <p:cNvPr id="209" name="Picture 4"/>
          <p:cNvPicPr/>
          <p:nvPr/>
        </p:nvPicPr>
        <p:blipFill>
          <a:blip r:embed="rId6" cstate="print"/>
          <a:stretch/>
        </p:blipFill>
        <p:spPr>
          <a:xfrm>
            <a:off x="5796136" y="6021288"/>
            <a:ext cx="1571760" cy="551520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8CBFDF1-BBCB-427F-A085-EEC9F3375A51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2203125" y="5949280"/>
            <a:ext cx="1144739" cy="593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819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1064</Words>
  <Application>Microsoft Office PowerPoint</Application>
  <PresentationFormat>Apresentação na tela (4:3)</PresentationFormat>
  <Paragraphs>115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Adobe Gothic Std B</vt:lpstr>
      <vt:lpstr>Arial</vt:lpstr>
      <vt:lpstr>Arial Narrow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Acer</cp:lastModifiedBy>
  <cp:revision>122</cp:revision>
  <dcterms:created xsi:type="dcterms:W3CDTF">2017-07-20T13:22:35Z</dcterms:created>
  <dcterms:modified xsi:type="dcterms:W3CDTF">2018-03-27T18:40:35Z</dcterms:modified>
</cp:coreProperties>
</file>