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4" r:id="rId2"/>
    <p:sldId id="271" r:id="rId3"/>
    <p:sldId id="280" r:id="rId4"/>
    <p:sldId id="292" r:id="rId5"/>
    <p:sldId id="293" r:id="rId6"/>
    <p:sldId id="296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267"/>
    <a:srgbClr val="3C1A56"/>
    <a:srgbClr val="B5B117"/>
    <a:srgbClr val="DAD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08" autoAdjust="0"/>
    <p:restoredTop sz="83179" autoAdjust="0"/>
  </p:normalViewPr>
  <p:slideViewPr>
    <p:cSldViewPr>
      <p:cViewPr varScale="1">
        <p:scale>
          <a:sx n="60" d="100"/>
          <a:sy n="60" d="100"/>
        </p:scale>
        <p:origin x="12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8BFBD-DCC6-4A3E-B1BA-F03367160F02}" type="doc">
      <dgm:prSet loTypeId="urn:microsoft.com/office/officeart/2005/8/layout/hList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BF468AF8-36B8-4A3A-88F0-D292FCECE760}">
      <dgm:prSet phldrT="[Texto]" custT="1"/>
      <dgm:spPr/>
      <dgm:t>
        <a:bodyPr/>
        <a:lstStyle/>
        <a:p>
          <a:pPr marL="265113" indent="-176213" algn="just"/>
          <a:r>
            <a:rPr lang="pt-BR" sz="1800" dirty="0"/>
            <a:t>Atribua um orçamento de capital para a redução dos riscos de desastres.</a:t>
          </a:r>
        </a:p>
      </dgm:t>
    </dgm:pt>
    <dgm:pt modelId="{3543D871-35C3-41DC-AFC2-CE2DBA1F3466}" type="parTrans" cxnId="{1CF5078F-0CDB-4B01-A2A2-18D268C82DFF}">
      <dgm:prSet/>
      <dgm:spPr/>
      <dgm:t>
        <a:bodyPr/>
        <a:lstStyle/>
        <a:p>
          <a:endParaRPr lang="pt-BR"/>
        </a:p>
      </dgm:t>
    </dgm:pt>
    <dgm:pt modelId="{0FED6BD0-DF73-4A94-99A5-FCFA0369C35B}" type="sibTrans" cxnId="{1CF5078F-0CDB-4B01-A2A2-18D268C82DFF}">
      <dgm:prSet/>
      <dgm:spPr/>
      <dgm:t>
        <a:bodyPr/>
        <a:lstStyle/>
        <a:p>
          <a:endParaRPr lang="pt-BR"/>
        </a:p>
      </dgm:t>
    </dgm:pt>
    <dgm:pt modelId="{847B0057-89C9-4D2B-B73D-69509ACF4DDB}">
      <dgm:prSet phldrT="[Texto]" custT="1"/>
      <dgm:spPr/>
      <dgm:t>
        <a:bodyPr/>
        <a:lstStyle/>
        <a:p>
          <a:r>
            <a:rPr lang="pt-BR" sz="2000" b="1" dirty="0"/>
            <a:t>PASSO 3 – Como colocar em prática?</a:t>
          </a:r>
        </a:p>
      </dgm:t>
    </dgm:pt>
    <dgm:pt modelId="{469EE05E-6ACA-445B-848E-DF21DFCEA350}" type="sibTrans" cxnId="{C448FACB-5F10-4C9A-A08D-A683281707B5}">
      <dgm:prSet/>
      <dgm:spPr/>
      <dgm:t>
        <a:bodyPr/>
        <a:lstStyle/>
        <a:p>
          <a:endParaRPr lang="pt-BR"/>
        </a:p>
      </dgm:t>
    </dgm:pt>
    <dgm:pt modelId="{A33B5EF7-46FD-4248-946F-F35FAF7553EA}" type="parTrans" cxnId="{C448FACB-5F10-4C9A-A08D-A683281707B5}">
      <dgm:prSet/>
      <dgm:spPr/>
      <dgm:t>
        <a:bodyPr/>
        <a:lstStyle/>
        <a:p>
          <a:endParaRPr lang="pt-BR"/>
        </a:p>
      </dgm:t>
    </dgm:pt>
    <dgm:pt modelId="{18E71510-12FC-4DE1-A86D-CFA24F7B712D}">
      <dgm:prSet phldrT="[Texto]" custT="1"/>
      <dgm:spPr/>
      <dgm:t>
        <a:bodyPr/>
        <a:lstStyle/>
        <a:p>
          <a:pPr marL="265113" indent="-176213"/>
          <a:endParaRPr lang="pt-BR" sz="1800" dirty="0"/>
        </a:p>
      </dgm:t>
    </dgm:pt>
    <dgm:pt modelId="{A690DFB2-7C31-4C98-B1EB-5908EEAA1562}" type="parTrans" cxnId="{65679D52-D7FC-45DF-9764-C516ADDCA252}">
      <dgm:prSet/>
      <dgm:spPr/>
      <dgm:t>
        <a:bodyPr/>
        <a:lstStyle/>
        <a:p>
          <a:endParaRPr lang="pt-BR"/>
        </a:p>
      </dgm:t>
    </dgm:pt>
    <dgm:pt modelId="{E03D22F3-40EC-4844-A9D8-37E1803A8879}" type="sibTrans" cxnId="{65679D52-D7FC-45DF-9764-C516ADDCA252}">
      <dgm:prSet/>
      <dgm:spPr/>
      <dgm:t>
        <a:bodyPr/>
        <a:lstStyle/>
        <a:p>
          <a:endParaRPr lang="pt-BR"/>
        </a:p>
      </dgm:t>
    </dgm:pt>
    <dgm:pt modelId="{462EAE98-4E04-4386-BCE1-7ADCD33DBEE4}">
      <dgm:prSet phldrT="[Texto]" custT="1"/>
      <dgm:spPr/>
      <dgm:t>
        <a:bodyPr/>
        <a:lstStyle/>
        <a:p>
          <a:pPr marL="265113" indent="-176213"/>
          <a:r>
            <a:rPr lang="pt-BR" sz="1800" dirty="0"/>
            <a:t>Desenvolva mecanismos transparentes para aceitar e alocar suporte financeiro de várias fontes.</a:t>
          </a:r>
        </a:p>
      </dgm:t>
    </dgm:pt>
    <dgm:pt modelId="{30BD8CAE-F568-4C7E-BA69-BF3C76AC7339}" type="parTrans" cxnId="{0707F81F-FC5F-45D9-B17B-1C520D42D6BE}">
      <dgm:prSet/>
      <dgm:spPr/>
      <dgm:t>
        <a:bodyPr/>
        <a:lstStyle/>
        <a:p>
          <a:endParaRPr lang="pt-BR"/>
        </a:p>
      </dgm:t>
    </dgm:pt>
    <dgm:pt modelId="{1AC410C2-CF25-4897-9F80-BA39D8161AED}" type="sibTrans" cxnId="{0707F81F-FC5F-45D9-B17B-1C520D42D6BE}">
      <dgm:prSet/>
      <dgm:spPr/>
      <dgm:t>
        <a:bodyPr/>
        <a:lstStyle/>
        <a:p>
          <a:endParaRPr lang="pt-BR"/>
        </a:p>
      </dgm:t>
    </dgm:pt>
    <dgm:pt modelId="{1B241E61-3E66-40AC-87C3-D20F9D32215B}">
      <dgm:prSet phldrT="[Texto]" custT="1"/>
      <dgm:spPr/>
      <dgm:t>
        <a:bodyPr/>
        <a:lstStyle/>
        <a:p>
          <a:pPr marL="265113" indent="-176213"/>
          <a:endParaRPr lang="pt-BR" sz="1800" dirty="0"/>
        </a:p>
      </dgm:t>
    </dgm:pt>
    <dgm:pt modelId="{F161D8D2-99C3-4AB1-B555-2F998CDD5FD7}" type="parTrans" cxnId="{A5797A28-E18B-432D-B3BA-A2AEBF626936}">
      <dgm:prSet/>
      <dgm:spPr/>
      <dgm:t>
        <a:bodyPr/>
        <a:lstStyle/>
        <a:p>
          <a:endParaRPr lang="pt-BR"/>
        </a:p>
      </dgm:t>
    </dgm:pt>
    <dgm:pt modelId="{B1DF7DFF-A686-456C-8223-FBE68D8433AF}" type="sibTrans" cxnId="{A5797A28-E18B-432D-B3BA-A2AEBF626936}">
      <dgm:prSet/>
      <dgm:spPr/>
      <dgm:t>
        <a:bodyPr/>
        <a:lstStyle/>
        <a:p>
          <a:endParaRPr lang="pt-BR"/>
        </a:p>
      </dgm:t>
    </dgm:pt>
    <dgm:pt modelId="{59889222-33E2-4B2B-9129-94F2FC00A3E9}">
      <dgm:prSet phldrT="[Texto]" custT="1"/>
      <dgm:spPr/>
      <dgm:t>
        <a:bodyPr/>
        <a:lstStyle/>
        <a:p>
          <a:pPr marL="265113" indent="-176213"/>
          <a:r>
            <a:rPr lang="pt-BR" sz="1800" dirty="0"/>
            <a:t>Prepare estratégias para acessar fundos para resposta e recuperação a longo prazo.</a:t>
          </a:r>
        </a:p>
      </dgm:t>
    </dgm:pt>
    <dgm:pt modelId="{C7C6395B-48F4-4E85-8EDD-893620B2438E}" type="parTrans" cxnId="{AC1C4FC2-D003-431C-961D-10224A3EC0FE}">
      <dgm:prSet/>
      <dgm:spPr/>
      <dgm:t>
        <a:bodyPr/>
        <a:lstStyle/>
        <a:p>
          <a:endParaRPr lang="pt-BR"/>
        </a:p>
      </dgm:t>
    </dgm:pt>
    <dgm:pt modelId="{105D0745-2CD8-4560-A3B4-107A65E5A724}" type="sibTrans" cxnId="{AC1C4FC2-D003-431C-961D-10224A3EC0FE}">
      <dgm:prSet/>
      <dgm:spPr/>
      <dgm:t>
        <a:bodyPr/>
        <a:lstStyle/>
        <a:p>
          <a:endParaRPr lang="pt-BR"/>
        </a:p>
      </dgm:t>
    </dgm:pt>
    <dgm:pt modelId="{1D796CA0-E38B-49D3-836A-0F780EFAF153}">
      <dgm:prSet phldrT="[Texto]" custT="1"/>
      <dgm:spPr/>
      <dgm:t>
        <a:bodyPr/>
        <a:lstStyle/>
        <a:p>
          <a:pPr marL="265113" indent="-176213" algn="just"/>
          <a:endParaRPr lang="pt-BR" sz="200" dirty="0"/>
        </a:p>
      </dgm:t>
    </dgm:pt>
    <dgm:pt modelId="{A4C8B80C-B9E3-4EE3-85DA-0DA7C9794578}" type="parTrans" cxnId="{219AE0E1-5F25-4365-8719-33E0BC9D9979}">
      <dgm:prSet/>
      <dgm:spPr/>
      <dgm:t>
        <a:bodyPr/>
        <a:lstStyle/>
        <a:p>
          <a:endParaRPr lang="pt-BR"/>
        </a:p>
      </dgm:t>
    </dgm:pt>
    <dgm:pt modelId="{C77DCC07-B730-4F25-BF4E-7A42C4CBE1C2}" type="sibTrans" cxnId="{219AE0E1-5F25-4365-8719-33E0BC9D9979}">
      <dgm:prSet/>
      <dgm:spPr/>
      <dgm:t>
        <a:bodyPr/>
        <a:lstStyle/>
        <a:p>
          <a:endParaRPr lang="pt-BR"/>
        </a:p>
      </dgm:t>
    </dgm:pt>
    <dgm:pt modelId="{16A054F5-149F-4123-88AA-189835C92CA1}">
      <dgm:prSet phldrT="[Texto]" custT="1"/>
      <dgm:spPr/>
      <dgm:t>
        <a:bodyPr/>
        <a:lstStyle/>
        <a:p>
          <a:pPr marL="265113" indent="-176213" algn="just"/>
          <a:endParaRPr lang="pt-BR" sz="200" dirty="0"/>
        </a:p>
      </dgm:t>
    </dgm:pt>
    <dgm:pt modelId="{A6BDE6D7-1AF1-4589-BEEB-5179BBD3F3D0}" type="parTrans" cxnId="{246A6760-033E-48EE-8ACA-0DEA8949BCE2}">
      <dgm:prSet/>
      <dgm:spPr/>
      <dgm:t>
        <a:bodyPr/>
        <a:lstStyle/>
        <a:p>
          <a:endParaRPr lang="pt-BR"/>
        </a:p>
      </dgm:t>
    </dgm:pt>
    <dgm:pt modelId="{4C471416-2E7F-4E95-AFC3-C04BCB7C8CDE}" type="sibTrans" cxnId="{246A6760-033E-48EE-8ACA-0DEA8949BCE2}">
      <dgm:prSet/>
      <dgm:spPr/>
      <dgm:t>
        <a:bodyPr/>
        <a:lstStyle/>
        <a:p>
          <a:endParaRPr lang="pt-BR"/>
        </a:p>
      </dgm:t>
    </dgm:pt>
    <dgm:pt modelId="{8FCBB826-D154-4ABC-A27B-15B0FCF507E3}">
      <dgm:prSet phldrT="[Texto]" custT="1"/>
      <dgm:spPr/>
      <dgm:t>
        <a:bodyPr/>
        <a:lstStyle/>
        <a:p>
          <a:pPr marL="265113" indent="-176213" algn="just"/>
          <a:endParaRPr lang="pt-BR" sz="200" dirty="0"/>
        </a:p>
      </dgm:t>
    </dgm:pt>
    <dgm:pt modelId="{857D584F-03F8-4F99-96F8-ED919778508B}" type="parTrans" cxnId="{6D82D1DE-2726-4782-98DA-A9CDA354418F}">
      <dgm:prSet/>
      <dgm:spPr/>
      <dgm:t>
        <a:bodyPr/>
        <a:lstStyle/>
        <a:p>
          <a:endParaRPr lang="pt-BR"/>
        </a:p>
      </dgm:t>
    </dgm:pt>
    <dgm:pt modelId="{8DF814F5-239A-49C3-8032-9C0FB5A64794}" type="sibTrans" cxnId="{6D82D1DE-2726-4782-98DA-A9CDA354418F}">
      <dgm:prSet/>
      <dgm:spPr/>
      <dgm:t>
        <a:bodyPr/>
        <a:lstStyle/>
        <a:p>
          <a:endParaRPr lang="pt-BR"/>
        </a:p>
      </dgm:t>
    </dgm:pt>
    <dgm:pt modelId="{2045340E-7086-447D-8943-5CFF2FF70EB8}">
      <dgm:prSet phldrT="[Texto]" custT="1"/>
      <dgm:spPr/>
      <dgm:t>
        <a:bodyPr/>
        <a:lstStyle/>
        <a:p>
          <a:pPr marL="265113" indent="-176213" algn="just"/>
          <a:endParaRPr lang="pt-BR" sz="200" dirty="0"/>
        </a:p>
      </dgm:t>
    </dgm:pt>
    <dgm:pt modelId="{9FCB7404-AB7D-48CA-9776-5FF2D5053AF7}" type="parTrans" cxnId="{38436B09-A77B-4173-A5F2-E422817D70DC}">
      <dgm:prSet/>
      <dgm:spPr/>
      <dgm:t>
        <a:bodyPr/>
        <a:lstStyle/>
        <a:p>
          <a:endParaRPr lang="pt-BR"/>
        </a:p>
      </dgm:t>
    </dgm:pt>
    <dgm:pt modelId="{BE9DF859-C16E-4403-B7AD-304E41BED5C4}" type="sibTrans" cxnId="{38436B09-A77B-4173-A5F2-E422817D70DC}">
      <dgm:prSet/>
      <dgm:spPr/>
      <dgm:t>
        <a:bodyPr/>
        <a:lstStyle/>
        <a:p>
          <a:endParaRPr lang="pt-BR"/>
        </a:p>
      </dgm:t>
    </dgm:pt>
    <dgm:pt modelId="{6890693B-FD8B-478B-B092-8465997C936E}" type="pres">
      <dgm:prSet presAssocID="{90C8BFBD-DCC6-4A3E-B1BA-F03367160F02}" presName="Name0" presStyleCnt="0">
        <dgm:presLayoutVars>
          <dgm:dir/>
          <dgm:animLvl val="lvl"/>
          <dgm:resizeHandles val="exact"/>
        </dgm:presLayoutVars>
      </dgm:prSet>
      <dgm:spPr/>
    </dgm:pt>
    <dgm:pt modelId="{035009A2-0F07-4AA6-9976-8D427CD01756}" type="pres">
      <dgm:prSet presAssocID="{847B0057-89C9-4D2B-B73D-69509ACF4DDB}" presName="composite" presStyleCnt="0"/>
      <dgm:spPr/>
    </dgm:pt>
    <dgm:pt modelId="{2EAB40A6-AF12-42CA-8838-6438704CC67B}" type="pres">
      <dgm:prSet presAssocID="{847B0057-89C9-4D2B-B73D-69509ACF4DDB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</dgm:pt>
    <dgm:pt modelId="{D4E259C0-5CB8-466A-B8C4-8B377A7D4270}" type="pres">
      <dgm:prSet presAssocID="{847B0057-89C9-4D2B-B73D-69509ACF4DDB}" presName="desTx" presStyleLbl="alignAccFollowNode1" presStyleIdx="0" presStyleCnt="1" custLinFactNeighborY="3148">
        <dgm:presLayoutVars>
          <dgm:bulletEnabled val="1"/>
        </dgm:presLayoutVars>
      </dgm:prSet>
      <dgm:spPr/>
    </dgm:pt>
  </dgm:ptLst>
  <dgm:cxnLst>
    <dgm:cxn modelId="{38436B09-A77B-4173-A5F2-E422817D70DC}" srcId="{847B0057-89C9-4D2B-B73D-69509ACF4DDB}" destId="{2045340E-7086-447D-8943-5CFF2FF70EB8}" srcOrd="2" destOrd="0" parTransId="{9FCB7404-AB7D-48CA-9776-5FF2D5053AF7}" sibTransId="{BE9DF859-C16E-4403-B7AD-304E41BED5C4}"/>
    <dgm:cxn modelId="{5B52531E-4C87-4564-8DA1-8159F003F052}" type="presOf" srcId="{1D796CA0-E38B-49D3-836A-0F780EFAF153}" destId="{D4E259C0-5CB8-466A-B8C4-8B377A7D4270}" srcOrd="0" destOrd="3" presId="urn:microsoft.com/office/officeart/2005/8/layout/hList1"/>
    <dgm:cxn modelId="{0707F81F-FC5F-45D9-B17B-1C520D42D6BE}" srcId="{847B0057-89C9-4D2B-B73D-69509ACF4DDB}" destId="{462EAE98-4E04-4386-BCE1-7ADCD33DBEE4}" srcOrd="6" destOrd="0" parTransId="{30BD8CAE-F568-4C7E-BA69-BF3C76AC7339}" sibTransId="{1AC410C2-CF25-4897-9F80-BA39D8161AED}"/>
    <dgm:cxn modelId="{883E7320-B7C4-4262-88F2-2076B97D082B}" type="presOf" srcId="{847B0057-89C9-4D2B-B73D-69509ACF4DDB}" destId="{2EAB40A6-AF12-42CA-8838-6438704CC67B}" srcOrd="0" destOrd="0" presId="urn:microsoft.com/office/officeart/2005/8/layout/hList1"/>
    <dgm:cxn modelId="{A5797A28-E18B-432D-B3BA-A2AEBF626936}" srcId="{847B0057-89C9-4D2B-B73D-69509ACF4DDB}" destId="{1B241E61-3E66-40AC-87C3-D20F9D32215B}" srcOrd="7" destOrd="0" parTransId="{F161D8D2-99C3-4AB1-B555-2F998CDD5FD7}" sibTransId="{B1DF7DFF-A686-456C-8223-FBE68D8433AF}"/>
    <dgm:cxn modelId="{F284F928-4CA6-4310-ABFE-DDF722B5E3DD}" type="presOf" srcId="{8FCBB826-D154-4ABC-A27B-15B0FCF507E3}" destId="{D4E259C0-5CB8-466A-B8C4-8B377A7D4270}" srcOrd="0" destOrd="1" presId="urn:microsoft.com/office/officeart/2005/8/layout/hList1"/>
    <dgm:cxn modelId="{AE29452F-60CC-4FAA-9463-9A1DB62FA45C}" type="presOf" srcId="{90C8BFBD-DCC6-4A3E-B1BA-F03367160F02}" destId="{6890693B-FD8B-478B-B092-8465997C936E}" srcOrd="0" destOrd="0" presId="urn:microsoft.com/office/officeart/2005/8/layout/hList1"/>
    <dgm:cxn modelId="{246A6760-033E-48EE-8ACA-0DEA8949BCE2}" srcId="{847B0057-89C9-4D2B-B73D-69509ACF4DDB}" destId="{16A054F5-149F-4123-88AA-189835C92CA1}" srcOrd="0" destOrd="0" parTransId="{A6BDE6D7-1AF1-4589-BEEB-5179BBD3F3D0}" sibTransId="{4C471416-2E7F-4E95-AFC3-C04BCB7C8CDE}"/>
    <dgm:cxn modelId="{2BDDB660-7353-48E3-B036-003BA5EAC082}" type="presOf" srcId="{BF468AF8-36B8-4A3A-88F0-D292FCECE760}" destId="{D4E259C0-5CB8-466A-B8C4-8B377A7D4270}" srcOrd="0" destOrd="4" presId="urn:microsoft.com/office/officeart/2005/8/layout/hList1"/>
    <dgm:cxn modelId="{65679D52-D7FC-45DF-9764-C516ADDCA252}" srcId="{847B0057-89C9-4D2B-B73D-69509ACF4DDB}" destId="{18E71510-12FC-4DE1-A86D-CFA24F7B712D}" srcOrd="5" destOrd="0" parTransId="{A690DFB2-7C31-4C98-B1EB-5908EEAA1562}" sibTransId="{E03D22F3-40EC-4844-A9D8-37E1803A8879}"/>
    <dgm:cxn modelId="{FCC0477A-48F7-4359-8F5B-A62502B291DB}" type="presOf" srcId="{462EAE98-4E04-4386-BCE1-7ADCD33DBEE4}" destId="{D4E259C0-5CB8-466A-B8C4-8B377A7D4270}" srcOrd="0" destOrd="6" presId="urn:microsoft.com/office/officeart/2005/8/layout/hList1"/>
    <dgm:cxn modelId="{29653E88-99AA-400E-837B-4F31585FEC5F}" type="presOf" srcId="{59889222-33E2-4B2B-9129-94F2FC00A3E9}" destId="{D4E259C0-5CB8-466A-B8C4-8B377A7D4270}" srcOrd="0" destOrd="8" presId="urn:microsoft.com/office/officeart/2005/8/layout/hList1"/>
    <dgm:cxn modelId="{1CF5078F-0CDB-4B01-A2A2-18D268C82DFF}" srcId="{847B0057-89C9-4D2B-B73D-69509ACF4DDB}" destId="{BF468AF8-36B8-4A3A-88F0-D292FCECE760}" srcOrd="4" destOrd="0" parTransId="{3543D871-35C3-41DC-AFC2-CE2DBA1F3466}" sibTransId="{0FED6BD0-DF73-4A94-99A5-FCFA0369C35B}"/>
    <dgm:cxn modelId="{06C8DB9F-F900-4612-997A-C29EF3092866}" type="presOf" srcId="{1B241E61-3E66-40AC-87C3-D20F9D32215B}" destId="{D4E259C0-5CB8-466A-B8C4-8B377A7D4270}" srcOrd="0" destOrd="7" presId="urn:microsoft.com/office/officeart/2005/8/layout/hList1"/>
    <dgm:cxn modelId="{79EB56A4-21E0-40EA-AA6B-7B91945A1B17}" type="presOf" srcId="{2045340E-7086-447D-8943-5CFF2FF70EB8}" destId="{D4E259C0-5CB8-466A-B8C4-8B377A7D4270}" srcOrd="0" destOrd="2" presId="urn:microsoft.com/office/officeart/2005/8/layout/hList1"/>
    <dgm:cxn modelId="{8E6A37BE-EAC5-460E-A580-6C9F218DD4D3}" type="presOf" srcId="{18E71510-12FC-4DE1-A86D-CFA24F7B712D}" destId="{D4E259C0-5CB8-466A-B8C4-8B377A7D4270}" srcOrd="0" destOrd="5" presId="urn:microsoft.com/office/officeart/2005/8/layout/hList1"/>
    <dgm:cxn modelId="{AC1C4FC2-D003-431C-961D-10224A3EC0FE}" srcId="{847B0057-89C9-4D2B-B73D-69509ACF4DDB}" destId="{59889222-33E2-4B2B-9129-94F2FC00A3E9}" srcOrd="8" destOrd="0" parTransId="{C7C6395B-48F4-4E85-8EDD-893620B2438E}" sibTransId="{105D0745-2CD8-4560-A3B4-107A65E5A724}"/>
    <dgm:cxn modelId="{C448FACB-5F10-4C9A-A08D-A683281707B5}" srcId="{90C8BFBD-DCC6-4A3E-B1BA-F03367160F02}" destId="{847B0057-89C9-4D2B-B73D-69509ACF4DDB}" srcOrd="0" destOrd="0" parTransId="{A33B5EF7-46FD-4248-946F-F35FAF7553EA}" sibTransId="{469EE05E-6ACA-445B-848E-DF21DFCEA350}"/>
    <dgm:cxn modelId="{8A9AFED9-BE42-4228-90EA-3577774AC6D1}" type="presOf" srcId="{16A054F5-149F-4123-88AA-189835C92CA1}" destId="{D4E259C0-5CB8-466A-B8C4-8B377A7D4270}" srcOrd="0" destOrd="0" presId="urn:microsoft.com/office/officeart/2005/8/layout/hList1"/>
    <dgm:cxn modelId="{6D82D1DE-2726-4782-98DA-A9CDA354418F}" srcId="{847B0057-89C9-4D2B-B73D-69509ACF4DDB}" destId="{8FCBB826-D154-4ABC-A27B-15B0FCF507E3}" srcOrd="1" destOrd="0" parTransId="{857D584F-03F8-4F99-96F8-ED919778508B}" sibTransId="{8DF814F5-239A-49C3-8032-9C0FB5A64794}"/>
    <dgm:cxn modelId="{219AE0E1-5F25-4365-8719-33E0BC9D9979}" srcId="{847B0057-89C9-4D2B-B73D-69509ACF4DDB}" destId="{1D796CA0-E38B-49D3-836A-0F780EFAF153}" srcOrd="3" destOrd="0" parTransId="{A4C8B80C-B9E3-4EE3-85DA-0DA7C9794578}" sibTransId="{C77DCC07-B730-4F25-BF4E-7A42C4CBE1C2}"/>
    <dgm:cxn modelId="{609F1E49-C4F9-48DE-A63D-8FECA8C6C20A}" type="presParOf" srcId="{6890693B-FD8B-478B-B092-8465997C936E}" destId="{035009A2-0F07-4AA6-9976-8D427CD01756}" srcOrd="0" destOrd="0" presId="urn:microsoft.com/office/officeart/2005/8/layout/hList1"/>
    <dgm:cxn modelId="{F5954DFE-4D0C-4D71-92AE-E880D7F3B516}" type="presParOf" srcId="{035009A2-0F07-4AA6-9976-8D427CD01756}" destId="{2EAB40A6-AF12-42CA-8838-6438704CC67B}" srcOrd="0" destOrd="0" presId="urn:microsoft.com/office/officeart/2005/8/layout/hList1"/>
    <dgm:cxn modelId="{22432587-F0CF-449D-8005-26106FEB5E94}" type="presParOf" srcId="{035009A2-0F07-4AA6-9976-8D427CD01756}" destId="{D4E259C0-5CB8-466A-B8C4-8B377A7D42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B40A6-AF12-42CA-8838-6438704CC67B}">
      <dsp:nvSpPr>
        <dsp:cNvPr id="0" name=""/>
        <dsp:cNvSpPr/>
      </dsp:nvSpPr>
      <dsp:spPr>
        <a:xfrm>
          <a:off x="4148" y="-149755"/>
          <a:ext cx="8488646" cy="449135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PASSO 3 – Como colocar em prática?</a:t>
          </a:r>
        </a:p>
      </dsp:txBody>
      <dsp:txXfrm>
        <a:off x="4148" y="-149755"/>
        <a:ext cx="8488646" cy="449135"/>
      </dsp:txXfrm>
    </dsp:sp>
    <dsp:sp modelId="{D4E259C0-5CB8-466A-B8C4-8B377A7D4270}">
      <dsp:nvSpPr>
        <dsp:cNvPr id="0" name=""/>
        <dsp:cNvSpPr/>
      </dsp:nvSpPr>
      <dsp:spPr>
        <a:xfrm>
          <a:off x="4148" y="299379"/>
          <a:ext cx="8488646" cy="1866599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" tIns="10668" rIns="14224" bIns="16002" numCol="1" spcCol="1270" anchor="t" anchorCtr="0">
          <a:noAutofit/>
        </a:bodyPr>
        <a:lstStyle/>
        <a:p>
          <a:pPr marL="265113" lvl="1" indent="-176213" algn="just" defTabSz="88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200" kern="1200" dirty="0"/>
        </a:p>
        <a:p>
          <a:pPr marL="265113" lvl="1" indent="-176213" algn="just" defTabSz="88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200" kern="1200" dirty="0"/>
        </a:p>
        <a:p>
          <a:pPr marL="265113" lvl="1" indent="-176213" algn="just" defTabSz="88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200" kern="1200" dirty="0"/>
        </a:p>
        <a:p>
          <a:pPr marL="265113" lvl="1" indent="-176213" algn="just" defTabSz="88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200" kern="1200" dirty="0"/>
        </a:p>
        <a:p>
          <a:pPr marL="265113" lvl="1" indent="-176213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Atribua um orçamento de capital para a redução dos riscos de desastres.</a:t>
          </a:r>
        </a:p>
        <a:p>
          <a:pPr marL="265113" lvl="1" indent="-17621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800" kern="1200" dirty="0"/>
        </a:p>
        <a:p>
          <a:pPr marL="265113" lvl="1" indent="-17621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Desenvolva mecanismos transparentes para aceitar e alocar suporte financeiro de várias fontes.</a:t>
          </a:r>
        </a:p>
        <a:p>
          <a:pPr marL="265113" lvl="1" indent="-17621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800" kern="1200" dirty="0"/>
        </a:p>
        <a:p>
          <a:pPr marL="265113" lvl="1" indent="-176213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Prepare estratégias para acessar fundos para resposta e recuperação a longo prazo.</a:t>
          </a:r>
        </a:p>
      </dsp:txBody>
      <dsp:txXfrm>
        <a:off x="4148" y="299379"/>
        <a:ext cx="8488646" cy="1866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Compreender o que o passo 3 institui na Campanha Construindo Cidades </a:t>
            </a:r>
            <a:r>
              <a:rPr lang="pt-B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Resilientes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Entender como colocar as diretrizes do passo em prática na sua cidade;</a:t>
            </a:r>
          </a:p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Observar exemplos de cidades que já implantaram ações relativas ao passo 3 para desenvolvimento da resiliência local.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altLang="en-US" dirty="0">
                <a:latin typeface="Arial" charset="0"/>
              </a:rPr>
              <a:t>Conforme a Campanha Construindo Cidades </a:t>
            </a:r>
            <a:r>
              <a:rPr lang="pt-BR" altLang="en-US" dirty="0" err="1">
                <a:latin typeface="Arial" charset="0"/>
              </a:rPr>
              <a:t>Resilientes</a:t>
            </a:r>
            <a:r>
              <a:rPr lang="pt-BR" altLang="en-US" dirty="0">
                <a:latin typeface="Arial" charset="0"/>
              </a:rPr>
              <a:t>, fortalecer a capacidade financeira para a resiliência significa atribuir um orçamento para a redução de riscos de desastres e fornecer incentivos financeiros para proprietários em áreas de risco, famílias de baixa renda, comunidades, empresas e setor público para investir na redução dos riscos que enfrentam.</a:t>
            </a:r>
            <a:endParaRPr lang="en-GB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Sendo assim, atribua um orçamento de capital para a redução dos riscos de desastres, desenvolva mecanismos transparentes para aceitar e alocar suporte financeiro de várias fontes e prepare estratégias para acessar fundos para resposta e recuperação a longo prazo.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84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6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2535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microsoft.com/office/2007/relationships/hdphoto" Target="../media/hdphoto3.wdp"/><Relationship Id="rId5" Type="http://schemas.openxmlformats.org/officeDocument/2006/relationships/image" Target="../media/image7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-396552" y="2636912"/>
            <a:ext cx="100811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PASSO 3: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Fortalecer a </a:t>
            </a:r>
            <a:r>
              <a:rPr lang="pt-BR" sz="4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capacida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-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de financeira para a resiliência</a:t>
            </a:r>
          </a:p>
          <a:p>
            <a:pPr algn="ctr">
              <a:lnSpc>
                <a:spcPct val="120000"/>
              </a:lnSpc>
              <a:defRPr/>
            </a:pPr>
            <a:endParaRPr lang="pt-BR" sz="40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3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97114" y="2684527"/>
            <a:ext cx="8223358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 que o passo 3 institui na CCCR;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como colocar as diretrizes do passo em prática na sua cidade;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Observar exemplos de cidades que já implantaram ações relativas ao passo 3 para o desenvolvimento da resiliência local. </a:t>
            </a:r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659295" y="1907540"/>
            <a:ext cx="3696681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0975" algn="just" defTabSz="457200">
              <a:tabLst>
                <a:tab pos="85725" algn="l"/>
              </a:tabLst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58" y="1687246"/>
            <a:ext cx="476942" cy="44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7" descr="cep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294322" y="2895540"/>
            <a:ext cx="8555355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sz="2000" b="1" dirty="0"/>
              <a:t> F</a:t>
            </a:r>
            <a:r>
              <a:rPr lang="pt-BR" b="1" dirty="0"/>
              <a:t>ortalecer a capacidade financeira para a resiliência</a:t>
            </a:r>
            <a:r>
              <a:rPr lang="pt-BR" dirty="0"/>
              <a:t> significa</a:t>
            </a:r>
            <a:r>
              <a:rPr lang="pt-BR" b="1" dirty="0"/>
              <a:t> </a:t>
            </a:r>
            <a:r>
              <a:rPr lang="pt-BR" dirty="0"/>
              <a:t>atribuir um orçamento para a redução de riscos de desastres e fornecer incentivos financeiros para proprietários em áreas de risco, famílias de baixa renda, comunidades, empresas e setor público para investir na redução dos riscos que enfrentam.</a:t>
            </a:r>
            <a:endParaRPr lang="pt-BR" sz="2000" dirty="0"/>
          </a:p>
        </p:txBody>
      </p:sp>
      <p:sp>
        <p:nvSpPr>
          <p:cNvPr id="2" name="Retângulo 1"/>
          <p:cNvSpPr/>
          <p:nvPr/>
        </p:nvSpPr>
        <p:spPr>
          <a:xfrm>
            <a:off x="1115616" y="1412776"/>
            <a:ext cx="7151199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tx2"/>
                </a:solidFill>
              </a:rPr>
              <a:t>PASSO 3: Fortalecer a capacidade financeira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tx2"/>
                </a:solidFill>
              </a:rPr>
              <a:t>para a resiliência</a:t>
            </a:r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93" b="94776" l="285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05050"/>
            <a:ext cx="354988" cy="339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636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460321" y="2267619"/>
            <a:ext cx="8223358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 </a:t>
            </a:r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7" descr="cepe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Diagrama 11"/>
          <p:cNvGraphicFramePr/>
          <p:nvPr/>
        </p:nvGraphicFramePr>
        <p:xfrm>
          <a:off x="395536" y="1628800"/>
          <a:ext cx="8496944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24875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23528" y="119675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Grupo temático  de gestão regional de riscos urbanos no grande ABC (SP)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23528" y="3882129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Fundo Central Americano para a Promoção da Gestão do Risco de Desastres (FOCEGIR)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2" t="34198" r="27063" b="29687"/>
          <a:stretch/>
        </p:blipFill>
        <p:spPr bwMode="auto">
          <a:xfrm>
            <a:off x="814253" y="1763672"/>
            <a:ext cx="3062798" cy="1944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293096"/>
            <a:ext cx="1742937" cy="22555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7666" y="1201546"/>
            <a:ext cx="395902" cy="369332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7666" y="3882129"/>
            <a:ext cx="395902" cy="369332"/>
          </a:xfrm>
          <a:prstGeom prst="rect">
            <a:avLst/>
          </a:prstGeom>
        </p:spPr>
      </p:pic>
      <p:pic>
        <p:nvPicPr>
          <p:cNvPr id="20" name="Picture 17" descr="cepe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Cap. Lucas 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Frates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Simiano</a:t>
            </a:r>
            <a:endParaRPr lang="pt-BR" sz="20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4556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310</Words>
  <Application>Microsoft Office PowerPoint</Application>
  <PresentationFormat>Apresentação na tela (4:3)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108</cp:revision>
  <dcterms:created xsi:type="dcterms:W3CDTF">2017-07-20T13:22:35Z</dcterms:created>
  <dcterms:modified xsi:type="dcterms:W3CDTF">2018-03-27T18:41:11Z</dcterms:modified>
</cp:coreProperties>
</file>