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7" r:id="rId2"/>
    <p:sldId id="271" r:id="rId3"/>
    <p:sldId id="272" r:id="rId4"/>
    <p:sldId id="276" r:id="rId5"/>
    <p:sldId id="275" r:id="rId6"/>
    <p:sldId id="279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267"/>
    <a:srgbClr val="3C1A56"/>
    <a:srgbClr val="B5B117"/>
    <a:srgbClr val="DAD6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82831" autoAdjust="0"/>
  </p:normalViewPr>
  <p:slideViewPr>
    <p:cSldViewPr>
      <p:cViewPr varScale="1">
        <p:scale>
          <a:sx n="59" d="100"/>
          <a:sy n="59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C8BFBD-DCC6-4A3E-B1BA-F03367160F02}" type="doc">
      <dgm:prSet loTypeId="urn:microsoft.com/office/officeart/2005/8/layout/hList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847B0057-89C9-4D2B-B73D-69509ACF4DDB}">
      <dgm:prSet phldrT="[Texto]" custT="1"/>
      <dgm:spPr/>
      <dgm:t>
        <a:bodyPr/>
        <a:lstStyle/>
        <a:p>
          <a:r>
            <a:rPr lang="pt-BR" sz="2000" b="1" dirty="0"/>
            <a:t>PASSO 4 – Como colocar em prática?</a:t>
          </a:r>
        </a:p>
      </dgm:t>
    </dgm:pt>
    <dgm:pt modelId="{469EE05E-6ACA-445B-848E-DF21DFCEA350}" type="sibTrans" cxnId="{C448FACB-5F10-4C9A-A08D-A683281707B5}">
      <dgm:prSet/>
      <dgm:spPr/>
      <dgm:t>
        <a:bodyPr/>
        <a:lstStyle/>
        <a:p>
          <a:endParaRPr lang="pt-BR"/>
        </a:p>
      </dgm:t>
    </dgm:pt>
    <dgm:pt modelId="{A33B5EF7-46FD-4248-946F-F35FAF7553EA}" type="parTrans" cxnId="{C448FACB-5F10-4C9A-A08D-A683281707B5}">
      <dgm:prSet/>
      <dgm:spPr/>
      <dgm:t>
        <a:bodyPr/>
        <a:lstStyle/>
        <a:p>
          <a:endParaRPr lang="pt-BR"/>
        </a:p>
      </dgm:t>
    </dgm:pt>
    <dgm:pt modelId="{16A054F5-149F-4123-88AA-189835C92CA1}">
      <dgm:prSet phldrT="[Texto]" custT="1"/>
      <dgm:spPr/>
      <dgm:t>
        <a:bodyPr/>
        <a:lstStyle/>
        <a:p>
          <a:r>
            <a:rPr lang="pt-BR" sz="1800" dirty="0"/>
            <a:t>A definição de critérios de uso e ocupação do solo com base em dados extraídos por tipo de risco e pela suscetibilidade de estruturas, setores e serviços locais frente a esses riscos.</a:t>
          </a:r>
        </a:p>
      </dgm:t>
    </dgm:pt>
    <dgm:pt modelId="{A6BDE6D7-1AF1-4589-BEEB-5179BBD3F3D0}" type="parTrans" cxnId="{246A6760-033E-48EE-8ACA-0DEA8949BCE2}">
      <dgm:prSet/>
      <dgm:spPr/>
      <dgm:t>
        <a:bodyPr/>
        <a:lstStyle/>
        <a:p>
          <a:endParaRPr lang="pt-BR"/>
        </a:p>
      </dgm:t>
    </dgm:pt>
    <dgm:pt modelId="{4C471416-2E7F-4E95-AFC3-C04BCB7C8CDE}" type="sibTrans" cxnId="{246A6760-033E-48EE-8ACA-0DEA8949BCE2}">
      <dgm:prSet/>
      <dgm:spPr/>
      <dgm:t>
        <a:bodyPr/>
        <a:lstStyle/>
        <a:p>
          <a:endParaRPr lang="pt-BR"/>
        </a:p>
      </dgm:t>
    </dgm:pt>
    <dgm:pt modelId="{3AAA8A3D-C811-46C6-9E2B-8DADB5BD9EC3}">
      <dgm:prSet phldrT="[Texto]" custT="1"/>
      <dgm:spPr/>
      <dgm:t>
        <a:bodyPr/>
        <a:lstStyle/>
        <a:p>
          <a:endParaRPr lang="pt-BR" sz="1800" dirty="0"/>
        </a:p>
      </dgm:t>
    </dgm:pt>
    <dgm:pt modelId="{672CB89F-D5B2-466D-9B12-54765C946963}" type="parTrans" cxnId="{D59FFE9F-0E57-49EE-8C03-DAAB70C20851}">
      <dgm:prSet/>
      <dgm:spPr/>
      <dgm:t>
        <a:bodyPr/>
        <a:lstStyle/>
        <a:p>
          <a:endParaRPr lang="pt-BR"/>
        </a:p>
      </dgm:t>
    </dgm:pt>
    <dgm:pt modelId="{6679B1D3-B2A5-48B9-BC70-A2E3699C512B}" type="sibTrans" cxnId="{D59FFE9F-0E57-49EE-8C03-DAAB70C20851}">
      <dgm:prSet/>
      <dgm:spPr/>
      <dgm:t>
        <a:bodyPr/>
        <a:lstStyle/>
        <a:p>
          <a:endParaRPr lang="pt-BR"/>
        </a:p>
      </dgm:t>
    </dgm:pt>
    <dgm:pt modelId="{97BCD6E5-25A4-456F-9B47-F6C9E9645FCF}">
      <dgm:prSet phldrT="[Texto]" custT="1"/>
      <dgm:spPr/>
      <dgm:t>
        <a:bodyPr/>
        <a:lstStyle/>
        <a:p>
          <a:r>
            <a:rPr lang="pt-BR" sz="1800" dirty="0"/>
            <a:t>A busca por soluções arquitetônicas e de design que possam aumentar a resiliência e mitigar estresses locais.</a:t>
          </a:r>
        </a:p>
      </dgm:t>
    </dgm:pt>
    <dgm:pt modelId="{D7FEE394-DB12-4C20-822D-016237C945ED}" type="parTrans" cxnId="{C1401F64-4DFB-4ED8-BE38-E192027C243C}">
      <dgm:prSet/>
      <dgm:spPr/>
      <dgm:t>
        <a:bodyPr/>
        <a:lstStyle/>
        <a:p>
          <a:endParaRPr lang="pt-BR"/>
        </a:p>
      </dgm:t>
    </dgm:pt>
    <dgm:pt modelId="{F5D1B9F7-2DD1-4333-B47C-02C2B180B81F}" type="sibTrans" cxnId="{C1401F64-4DFB-4ED8-BE38-E192027C243C}">
      <dgm:prSet/>
      <dgm:spPr/>
      <dgm:t>
        <a:bodyPr/>
        <a:lstStyle/>
        <a:p>
          <a:endParaRPr lang="pt-BR"/>
        </a:p>
      </dgm:t>
    </dgm:pt>
    <dgm:pt modelId="{B274C3F0-D17A-483C-9087-FC369AE19B3D}">
      <dgm:prSet phldrT="[Texto]" custT="1"/>
      <dgm:spPr/>
      <dgm:t>
        <a:bodyPr/>
        <a:lstStyle/>
        <a:p>
          <a:endParaRPr lang="pt-BR" sz="1800" dirty="0"/>
        </a:p>
      </dgm:t>
    </dgm:pt>
    <dgm:pt modelId="{123EE773-9600-40E6-B9AD-C6B7AB0C24CF}" type="parTrans" cxnId="{748331BE-4452-4C97-BCD6-35E922EF9BF4}">
      <dgm:prSet/>
      <dgm:spPr/>
      <dgm:t>
        <a:bodyPr/>
        <a:lstStyle/>
        <a:p>
          <a:endParaRPr lang="pt-BR"/>
        </a:p>
      </dgm:t>
    </dgm:pt>
    <dgm:pt modelId="{7A8AA441-D4DC-40C6-958A-B87D6DACB46D}" type="sibTrans" cxnId="{748331BE-4452-4C97-BCD6-35E922EF9BF4}">
      <dgm:prSet/>
      <dgm:spPr/>
      <dgm:t>
        <a:bodyPr/>
        <a:lstStyle/>
        <a:p>
          <a:endParaRPr lang="pt-BR"/>
        </a:p>
      </dgm:t>
    </dgm:pt>
    <dgm:pt modelId="{AB3287B5-503D-4F91-AFAF-9B8B70630A82}">
      <dgm:prSet phldrT="[Texto]" custT="1"/>
      <dgm:spPr/>
      <dgm:t>
        <a:bodyPr/>
        <a:lstStyle/>
        <a:p>
          <a:r>
            <a:rPr lang="pt-BR" sz="1800" dirty="0"/>
            <a:t>O desenvolvimento de um código de posturas e a adoção de padrões de construção e de zoneamento que instituam padrões de projetos de construção sustentável e que considerem os riscos identificados, reduzindo-os e eliminando os que possam surgir. </a:t>
          </a:r>
        </a:p>
      </dgm:t>
    </dgm:pt>
    <dgm:pt modelId="{C3E2D72F-B6CF-40FC-BD97-4ACB4968B364}" type="parTrans" cxnId="{1AE30C89-C974-46D0-9DB1-5ECF9F46EC5B}">
      <dgm:prSet/>
      <dgm:spPr/>
      <dgm:t>
        <a:bodyPr/>
        <a:lstStyle/>
        <a:p>
          <a:endParaRPr lang="pt-BR"/>
        </a:p>
      </dgm:t>
    </dgm:pt>
    <dgm:pt modelId="{E8A86703-7927-472A-9169-25CD51472011}" type="sibTrans" cxnId="{1AE30C89-C974-46D0-9DB1-5ECF9F46EC5B}">
      <dgm:prSet/>
      <dgm:spPr/>
      <dgm:t>
        <a:bodyPr/>
        <a:lstStyle/>
        <a:p>
          <a:endParaRPr lang="pt-BR"/>
        </a:p>
      </dgm:t>
    </dgm:pt>
    <dgm:pt modelId="{6890693B-FD8B-478B-B092-8465997C936E}" type="pres">
      <dgm:prSet presAssocID="{90C8BFBD-DCC6-4A3E-B1BA-F03367160F02}" presName="Name0" presStyleCnt="0">
        <dgm:presLayoutVars>
          <dgm:dir/>
          <dgm:animLvl val="lvl"/>
          <dgm:resizeHandles val="exact"/>
        </dgm:presLayoutVars>
      </dgm:prSet>
      <dgm:spPr/>
    </dgm:pt>
    <dgm:pt modelId="{035009A2-0F07-4AA6-9976-8D427CD01756}" type="pres">
      <dgm:prSet presAssocID="{847B0057-89C9-4D2B-B73D-69509ACF4DDB}" presName="composite" presStyleCnt="0"/>
      <dgm:spPr/>
    </dgm:pt>
    <dgm:pt modelId="{2EAB40A6-AF12-42CA-8838-6438704CC67B}" type="pres">
      <dgm:prSet presAssocID="{847B0057-89C9-4D2B-B73D-69509ACF4DDB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D4E259C0-5CB8-466A-B8C4-8B377A7D4270}" type="pres">
      <dgm:prSet presAssocID="{847B0057-89C9-4D2B-B73D-69509ACF4DDB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25BED90C-53E4-4D83-B6CD-27D8D824DF0D}" type="presOf" srcId="{16A054F5-149F-4123-88AA-189835C92CA1}" destId="{D4E259C0-5CB8-466A-B8C4-8B377A7D4270}" srcOrd="0" destOrd="0" presId="urn:microsoft.com/office/officeart/2005/8/layout/hList1"/>
    <dgm:cxn modelId="{A1F3DD0C-2ABE-4072-868F-FA9299ABEC05}" type="presOf" srcId="{847B0057-89C9-4D2B-B73D-69509ACF4DDB}" destId="{2EAB40A6-AF12-42CA-8838-6438704CC67B}" srcOrd="0" destOrd="0" presId="urn:microsoft.com/office/officeart/2005/8/layout/hList1"/>
    <dgm:cxn modelId="{246A6760-033E-48EE-8ACA-0DEA8949BCE2}" srcId="{847B0057-89C9-4D2B-B73D-69509ACF4DDB}" destId="{16A054F5-149F-4123-88AA-189835C92CA1}" srcOrd="0" destOrd="0" parTransId="{A6BDE6D7-1AF1-4589-BEEB-5179BBD3F3D0}" sibTransId="{4C471416-2E7F-4E95-AFC3-C04BCB7C8CDE}"/>
    <dgm:cxn modelId="{9D23D243-D5C2-42CC-AF38-F7A676EBEAA5}" type="presOf" srcId="{90C8BFBD-DCC6-4A3E-B1BA-F03367160F02}" destId="{6890693B-FD8B-478B-B092-8465997C936E}" srcOrd="0" destOrd="0" presId="urn:microsoft.com/office/officeart/2005/8/layout/hList1"/>
    <dgm:cxn modelId="{C1401F64-4DFB-4ED8-BE38-E192027C243C}" srcId="{847B0057-89C9-4D2B-B73D-69509ACF4DDB}" destId="{97BCD6E5-25A4-456F-9B47-F6C9E9645FCF}" srcOrd="2" destOrd="0" parTransId="{D7FEE394-DB12-4C20-822D-016237C945ED}" sibTransId="{F5D1B9F7-2DD1-4333-B47C-02C2B180B81F}"/>
    <dgm:cxn modelId="{A56CC36A-5EEA-4959-8544-571070BD3A29}" type="presOf" srcId="{97BCD6E5-25A4-456F-9B47-F6C9E9645FCF}" destId="{D4E259C0-5CB8-466A-B8C4-8B377A7D4270}" srcOrd="0" destOrd="2" presId="urn:microsoft.com/office/officeart/2005/8/layout/hList1"/>
    <dgm:cxn modelId="{19384571-59FD-4DDD-8A93-30DB36CD4293}" type="presOf" srcId="{B274C3F0-D17A-483C-9087-FC369AE19B3D}" destId="{D4E259C0-5CB8-466A-B8C4-8B377A7D4270}" srcOrd="0" destOrd="3" presId="urn:microsoft.com/office/officeart/2005/8/layout/hList1"/>
    <dgm:cxn modelId="{1AE30C89-C974-46D0-9DB1-5ECF9F46EC5B}" srcId="{847B0057-89C9-4D2B-B73D-69509ACF4DDB}" destId="{AB3287B5-503D-4F91-AFAF-9B8B70630A82}" srcOrd="4" destOrd="0" parTransId="{C3E2D72F-B6CF-40FC-BD97-4ACB4968B364}" sibTransId="{E8A86703-7927-472A-9169-25CD51472011}"/>
    <dgm:cxn modelId="{D59FFE9F-0E57-49EE-8C03-DAAB70C20851}" srcId="{847B0057-89C9-4D2B-B73D-69509ACF4DDB}" destId="{3AAA8A3D-C811-46C6-9E2B-8DADB5BD9EC3}" srcOrd="1" destOrd="0" parTransId="{672CB89F-D5B2-466D-9B12-54765C946963}" sibTransId="{6679B1D3-B2A5-48B9-BC70-A2E3699C512B}"/>
    <dgm:cxn modelId="{4258E8B1-B775-4830-ACF5-AEB86FA9F455}" type="presOf" srcId="{3AAA8A3D-C811-46C6-9E2B-8DADB5BD9EC3}" destId="{D4E259C0-5CB8-466A-B8C4-8B377A7D4270}" srcOrd="0" destOrd="1" presId="urn:microsoft.com/office/officeart/2005/8/layout/hList1"/>
    <dgm:cxn modelId="{748331BE-4452-4C97-BCD6-35E922EF9BF4}" srcId="{847B0057-89C9-4D2B-B73D-69509ACF4DDB}" destId="{B274C3F0-D17A-483C-9087-FC369AE19B3D}" srcOrd="3" destOrd="0" parTransId="{123EE773-9600-40E6-B9AD-C6B7AB0C24CF}" sibTransId="{7A8AA441-D4DC-40C6-958A-B87D6DACB46D}"/>
    <dgm:cxn modelId="{C448FACB-5F10-4C9A-A08D-A683281707B5}" srcId="{90C8BFBD-DCC6-4A3E-B1BA-F03367160F02}" destId="{847B0057-89C9-4D2B-B73D-69509ACF4DDB}" srcOrd="0" destOrd="0" parTransId="{A33B5EF7-46FD-4248-946F-F35FAF7553EA}" sibTransId="{469EE05E-6ACA-445B-848E-DF21DFCEA350}"/>
    <dgm:cxn modelId="{BBF14DE5-B71E-4186-8F5A-94859654D3BA}" type="presOf" srcId="{AB3287B5-503D-4F91-AFAF-9B8B70630A82}" destId="{D4E259C0-5CB8-466A-B8C4-8B377A7D4270}" srcOrd="0" destOrd="4" presId="urn:microsoft.com/office/officeart/2005/8/layout/hList1"/>
    <dgm:cxn modelId="{7B45EDAE-0BF2-4302-8AC9-F8AFCB0D8683}" type="presParOf" srcId="{6890693B-FD8B-478B-B092-8465997C936E}" destId="{035009A2-0F07-4AA6-9976-8D427CD01756}" srcOrd="0" destOrd="0" presId="urn:microsoft.com/office/officeart/2005/8/layout/hList1"/>
    <dgm:cxn modelId="{786A292A-1A7A-4C02-B33D-C8C64D32B1A4}" type="presParOf" srcId="{035009A2-0F07-4AA6-9976-8D427CD01756}" destId="{2EAB40A6-AF12-42CA-8838-6438704CC67B}" srcOrd="0" destOrd="0" presId="urn:microsoft.com/office/officeart/2005/8/layout/hList1"/>
    <dgm:cxn modelId="{E9D795ED-6D37-4BD0-B403-687FAE19207A}" type="presParOf" srcId="{035009A2-0F07-4AA6-9976-8D427CD01756}" destId="{D4E259C0-5CB8-466A-B8C4-8B377A7D42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AB40A6-AF12-42CA-8838-6438704CC67B}">
      <dsp:nvSpPr>
        <dsp:cNvPr id="0" name=""/>
        <dsp:cNvSpPr/>
      </dsp:nvSpPr>
      <dsp:spPr>
        <a:xfrm>
          <a:off x="0" y="13444"/>
          <a:ext cx="8496944" cy="489600"/>
        </a:xfrm>
        <a:prstGeom prst="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PASSO 4 – Como colocar em prática?</a:t>
          </a:r>
        </a:p>
      </dsp:txBody>
      <dsp:txXfrm>
        <a:off x="0" y="13444"/>
        <a:ext cx="8496944" cy="489600"/>
      </dsp:txXfrm>
    </dsp:sp>
    <dsp:sp modelId="{D4E259C0-5CB8-466A-B8C4-8B377A7D4270}">
      <dsp:nvSpPr>
        <dsp:cNvPr id="0" name=""/>
        <dsp:cNvSpPr/>
      </dsp:nvSpPr>
      <dsp:spPr>
        <a:xfrm>
          <a:off x="0" y="503044"/>
          <a:ext cx="8496944" cy="2939895"/>
        </a:xfrm>
        <a:prstGeom prst="rect">
          <a:avLst/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A definição de critérios de uso e ocupação do solo com base em dados extraídos por tipo de risco e pela suscetibilidade de estruturas, setores e serviços locais frente a esses riscos.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A busca por soluções arquitetônicas e de design que possam aumentar a resiliência e mitigar estresses locais.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kern="1200" dirty="0"/>
            <a:t>O desenvolvimento de um código de posturas e a adoção de padrões de construção e de zoneamento que instituam padrões de projetos de construção sustentável e que considerem os riscos identificados, reduzindo-os e eliminando os que possam surgir. </a:t>
          </a:r>
        </a:p>
      </dsp:txBody>
      <dsp:txXfrm>
        <a:off x="0" y="503044"/>
        <a:ext cx="8496944" cy="29398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9C2385-AD0C-4E35-BF40-1FB3926A7540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CD7BC-F3FC-4340-98C7-D966F58CB38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384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2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Compreender o que o passo 4 institui na Campanha Construindo Cidades </a:t>
            </a:r>
            <a:r>
              <a:rPr lang="pt-BR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Resilientes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</a:t>
            </a:r>
          </a:p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Entender como colocar o passo em prática na sua cidade;</a:t>
            </a:r>
          </a:p>
          <a:p>
            <a:pPr lvl="0"/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Observar exemplos de municípios que já implantaram ações relativas ao passo 4 para desenvolvimento da resiliência local.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3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4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E1829D-ABB9-4822-ABFC-C0DCB59CB24E}" type="slidenum">
              <a:rPr lang="en-GB" altLang="en-US" sz="1200"/>
              <a:pPr algn="r" eaLnBrk="1" hangingPunct="1"/>
              <a:t>5</a:t>
            </a:fld>
            <a:endParaRPr lang="en-GB" altLang="en-US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CustomShape 1"/>
          <p:cNvSpPr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/>
            <a:fld id="{9744DC06-545B-43C5-99D8-4A4D958AF93A}" type="slidenum">
              <a:rPr lang="pt-BR" sz="12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pPr algn="r"/>
              <a:t>6</a:t>
            </a:fld>
            <a:endParaRPr lang="pt-BR" sz="1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endParaRPr lang="pt-BR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8442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401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1821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6531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0763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943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00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80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33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25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44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488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4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0055B-5D06-4108-B105-19F02C28B75E}" type="datetimeFigureOut">
              <a:rPr lang="pt-BR" smtClean="0"/>
              <a:pPr/>
              <a:t>27/03/2018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C5B58-7641-4419-98C5-A309BA2C626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3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.png"/><Relationship Id="rId4" Type="http://schemas.openxmlformats.org/officeDocument/2006/relationships/image" Target="../media/image3.png"/><Relationship Id="rId9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png"/><Relationship Id="rId7" Type="http://schemas.microsoft.com/office/2007/relationships/hdphoto" Target="../media/hdphoto2.wdp"/><Relationship Id="rId12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diagramColors" Target="../diagrams/colors1.xml"/><Relationship Id="rId5" Type="http://schemas.openxmlformats.org/officeDocument/2006/relationships/image" Target="../media/image1.pn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png"/><Relationship Id="rId9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9.jpeg"/><Relationship Id="rId5" Type="http://schemas.openxmlformats.org/officeDocument/2006/relationships/image" Target="../media/image7.png"/><Relationship Id="rId10" Type="http://schemas.microsoft.com/office/2007/relationships/hdphoto" Target="../media/hdphoto2.wdp"/><Relationship Id="rId4" Type="http://schemas.openxmlformats.org/officeDocument/2006/relationships/image" Target="../media/image3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13"/>
          <p:cNvSpPr txBox="1"/>
          <p:nvPr/>
        </p:nvSpPr>
        <p:spPr>
          <a:xfrm>
            <a:off x="-396552" y="2636912"/>
            <a:ext cx="10081120" cy="1501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PASSO 4: </a:t>
            </a: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Alcançar o desenvolvi-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mento urbano resiliente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1340768"/>
            <a:ext cx="8468196" cy="10265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pt-BR" sz="5400" b="1" dirty="0">
                <a:solidFill>
                  <a:srgbClr val="6A2D97"/>
                </a:solidFill>
                <a:latin typeface="Arial Narrow" pitchFamily="34" charset="0"/>
                <a:ea typeface="Adobe Gothic Std B" pitchFamily="34" charset="-128"/>
                <a:cs typeface="+mj-cs"/>
              </a:rPr>
              <a:t>AULA 4</a:t>
            </a:r>
          </a:p>
        </p:txBody>
      </p:sp>
      <p:sp>
        <p:nvSpPr>
          <p:cNvPr id="16" name="Retângulo de cantos arredondados 15"/>
          <p:cNvSpPr/>
          <p:nvPr/>
        </p:nvSpPr>
        <p:spPr>
          <a:xfrm>
            <a:off x="467544" y="2420888"/>
            <a:ext cx="8280920" cy="2160240"/>
          </a:xfrm>
          <a:prstGeom prst="roundRect">
            <a:avLst/>
          </a:prstGeom>
          <a:noFill/>
          <a:ln w="571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72" name="Picture 1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97114" y="2684527"/>
            <a:ext cx="8223358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indent="-166688">
              <a:lnSpc>
                <a:spcPct val="150000"/>
              </a:lnSpc>
            </a:pPr>
            <a:r>
              <a:rPr lang="pt-BR" dirty="0"/>
              <a:t>• Compreender o que o passo 4 institui na CCCR;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Entender como colocar as diretrizes do passo em prática na sua cidade;</a:t>
            </a:r>
          </a:p>
          <a:p>
            <a:pPr marL="354013" indent="-166688">
              <a:lnSpc>
                <a:spcPct val="150000"/>
              </a:lnSpc>
            </a:pPr>
            <a:r>
              <a:rPr lang="pt-BR" dirty="0"/>
              <a:t>• Observar exemplos de cidades que já implantaram ações relativas ao passo 4 para o desenvolvimento da resiliência local. 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659295" y="1907540"/>
            <a:ext cx="3624673" cy="3385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180975" algn="just" defTabSz="457200">
              <a:tabLst>
                <a:tab pos="85725" algn="l"/>
              </a:tabLst>
            </a:pPr>
            <a:r>
              <a:rPr lang="pt-BR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Ao final desta aula você será capaz de:</a:t>
            </a: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8029" r="978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58" y="1687246"/>
            <a:ext cx="476942" cy="445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7" descr="cep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89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453098" y="2858160"/>
            <a:ext cx="8223358" cy="1891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9750" algn="just">
              <a:lnSpc>
                <a:spcPct val="150000"/>
              </a:lnSpc>
            </a:pPr>
            <a:r>
              <a:rPr lang="pt-BR" sz="2000" dirty="0"/>
              <a:t>Aplique e imponha regulamentos realistas, compatíveis com o risco de construção e princípios de planejamento do uso do solo. Identifique áreas seguras para cidadãos de baixa renda e desenvolva a urbanização dos assentamentos informais, sempre que possível.</a:t>
            </a:r>
          </a:p>
        </p:txBody>
      </p:sp>
      <p:sp>
        <p:nvSpPr>
          <p:cNvPr id="2" name="Retângulo 1"/>
          <p:cNvSpPr/>
          <p:nvPr/>
        </p:nvSpPr>
        <p:spPr>
          <a:xfrm>
            <a:off x="1262367" y="1370151"/>
            <a:ext cx="676601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tx2"/>
                </a:solidFill>
              </a:rPr>
              <a:t>PASSO 4: Alcançar o desenvolvimento </a:t>
            </a:r>
          </a:p>
          <a:p>
            <a:pPr algn="ctr">
              <a:lnSpc>
                <a:spcPct val="120000"/>
              </a:lnSpc>
              <a:defRPr/>
            </a:pPr>
            <a:r>
              <a:rPr lang="pt-BR" sz="2400" b="1" dirty="0">
                <a:solidFill>
                  <a:schemeClr val="tx2"/>
                </a:solidFill>
              </a:rPr>
              <a:t>urbano resiliente</a:t>
            </a:r>
          </a:p>
        </p:txBody>
      </p:sp>
      <p:pic>
        <p:nvPicPr>
          <p:cNvPr id="11" name="Picture 14">
            <a:extLst>
              <a:ext uri="{FF2B5EF4-FFF2-40B4-BE49-F238E27FC236}">
                <a16:creationId xmlns:a16="http://schemas.microsoft.com/office/drawing/2014/main" id="{E81476B0-8577-47EC-9B51-66D823D5C2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493" b="94776" l="2857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0748" y="1484784"/>
            <a:ext cx="354988" cy="339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6363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14">
            <a:extLst>
              <a:ext uri="{FF2B5EF4-FFF2-40B4-BE49-F238E27FC236}">
                <a16:creationId xmlns:a16="http://schemas.microsoft.com/office/drawing/2014/main" id="{E81476B0-8577-47EC-9B51-66D823D5C2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7" descr="cepe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Diagrama 7"/>
          <p:cNvGraphicFramePr/>
          <p:nvPr/>
        </p:nvGraphicFramePr>
        <p:xfrm>
          <a:off x="395536" y="1412776"/>
          <a:ext cx="8496944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946363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6800850"/>
            <a:ext cx="9144000" cy="114300"/>
          </a:xfrm>
          <a:prstGeom prst="rect">
            <a:avLst/>
          </a:prstGeom>
          <a:solidFill>
            <a:srgbClr val="8B2D77"/>
          </a:solidFill>
          <a:ln w="9525">
            <a:solidFill>
              <a:srgbClr val="8B2D77"/>
            </a:solidFill>
            <a:miter lim="800000"/>
            <a:headEnd/>
            <a:tailEnd/>
          </a:ln>
        </p:spPr>
        <p:txBody>
          <a:bodyPr lIns="91424" tIns="45712" rIns="91424" bIns="45712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15376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5550"/>
          <a:stretch>
            <a:fillRect/>
          </a:stretch>
        </p:blipFill>
        <p:spPr bwMode="auto">
          <a:xfrm>
            <a:off x="4716016" y="260648"/>
            <a:ext cx="1525257" cy="615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4" t="38911"/>
          <a:stretch/>
        </p:blipFill>
        <p:spPr bwMode="auto">
          <a:xfrm>
            <a:off x="0" y="-27384"/>
            <a:ext cx="3632283" cy="1052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23528" y="1198493"/>
            <a:ext cx="9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Avaliação da vulnerabilidade ambiental como instrumento de gestão costeira nos municípios de Belmonte e Canavieiras, Bahia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359390" y="3995772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Estudos de concepção de parques metropolitanos - Coordenação da Região Metropolitana de Curitiba-PR (COMEC)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5414492-9678-4A2F-A9B7-37943BD0984C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/>
          <a:srcRect l="31100" t="15164" r="34250" b="16384"/>
          <a:stretch/>
        </p:blipFill>
        <p:spPr>
          <a:xfrm>
            <a:off x="1187624" y="1844824"/>
            <a:ext cx="1771870" cy="196802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4">
            <a:extLst>
              <a:ext uri="{FF2B5EF4-FFF2-40B4-BE49-F238E27FC236}">
                <a16:creationId xmlns:a16="http://schemas.microsoft.com/office/drawing/2014/main" id="{0C175130-EA5F-4D33-A12C-9E74DA9FAD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" t="90985" r="1543" b="5185"/>
          <a:stretch/>
        </p:blipFill>
        <p:spPr bwMode="auto">
          <a:xfrm>
            <a:off x="0" y="1025352"/>
            <a:ext cx="9144000" cy="9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7666" y="1201546"/>
            <a:ext cx="395902" cy="369332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4232620D-103F-4BE2-ABD1-25BC07E086D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7914" b="91367" l="9396" r="89933">
                        <a14:foregroundMark x1="46309" y1="91367" x2="46309" y2="91367"/>
                        <a14:foregroundMark x1="52349" y1="7914" x2="52349" y2="7914"/>
                        <a14:foregroundMark x1="37584" y1="10072" x2="37584" y2="1007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28" y="3995772"/>
            <a:ext cx="395902" cy="369332"/>
          </a:xfrm>
          <a:prstGeom prst="rect">
            <a:avLst/>
          </a:prstGeom>
        </p:spPr>
      </p:pic>
      <p:pic>
        <p:nvPicPr>
          <p:cNvPr id="21" name="Picture 17" descr="ceped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>
                        <a14:foregroundMark x1="22695" y1="44048" x2="22695" y2="44048"/>
                        <a14:foregroundMark x1="17730" y1="50000" x2="17730" y2="50000"/>
                        <a14:foregroundMark x1="19858" y1="51190" x2="19858" y2="51190"/>
                        <a14:foregroundMark x1="19858" y1="51190" x2="19858" y2="51190"/>
                        <a14:foregroundMark x1="21631" y1="53571" x2="21631" y2="53571"/>
                        <a14:foregroundMark x1="21986" y1="58333" x2="21986" y2="58333"/>
                        <a14:foregroundMark x1="22695" y1="59524" x2="22695" y2="59524"/>
                        <a14:foregroundMark x1="78369" y1="51190" x2="78369" y2="51190"/>
                        <a14:foregroundMark x1="78014" y1="51190" x2="78014" y2="51190"/>
                        <a14:foregroundMark x1="81915" y1="48810" x2="81915" y2="48810"/>
                        <a14:foregroundMark x1="81206" y1="46429" x2="81206" y2="46429"/>
                        <a14:foregroundMark x1="79078" y1="45238" x2="79078" y2="45238"/>
                        <a14:foregroundMark x1="78014" y1="42857" x2="78014" y2="42857"/>
                        <a14:foregroundMark x1="20567" y1="41667" x2="20567" y2="41667"/>
                        <a14:foregroundMark x1="20213" y1="40476" x2="20213" y2="40476"/>
                        <a14:foregroundMark x1="18440" y1="40476" x2="18440" y2="40476"/>
                        <a14:foregroundMark x1="17376" y1="47619" x2="17376" y2="47619"/>
                        <a14:foregroundMark x1="6738" y1="64286" x2="6738" y2="64286"/>
                        <a14:foregroundMark x1="9574" y1="64286" x2="9574" y2="64286"/>
                        <a14:foregroundMark x1="11348" y1="63095" x2="11348" y2="63095"/>
                        <a14:foregroundMark x1="7092" y1="38095" x2="7092" y2="38095"/>
                        <a14:foregroundMark x1="13830" y1="4762" x2="13830" y2="4762"/>
                        <a14:foregroundMark x1="19858" y1="7143" x2="19858" y2="7143"/>
                        <a14:foregroundMark x1="20213" y1="7143" x2="20213" y2="7143"/>
                        <a14:foregroundMark x1="27660" y1="8333" x2="27660" y2="8333"/>
                        <a14:foregroundMark x1="29078" y1="9524" x2="29078" y2="9524"/>
                        <a14:foregroundMark x1="29433" y1="9524" x2="29433" y2="9524"/>
                        <a14:foregroundMark x1="32979" y1="7143" x2="32979" y2="7143"/>
                        <a14:foregroundMark x1="35816" y1="5952" x2="35816" y2="5952"/>
                        <a14:foregroundMark x1="37589" y1="5952" x2="37589" y2="5952"/>
                        <a14:foregroundMark x1="43972" y1="3571" x2="43972" y2="3571"/>
                        <a14:foregroundMark x1="45390" y1="3571" x2="46099" y2="4762"/>
                        <a14:foregroundMark x1="53191" y1="5952" x2="53191" y2="5952"/>
                        <a14:foregroundMark x1="56028" y1="7143" x2="56028" y2="7143"/>
                        <a14:foregroundMark x1="56738" y1="5952" x2="56738" y2="5952"/>
                        <a14:foregroundMark x1="59574" y1="5952" x2="59574" y2="5952"/>
                        <a14:foregroundMark x1="66667" y1="4762" x2="66667" y2="4762"/>
                        <a14:foregroundMark x1="69858" y1="2381" x2="69858" y2="2381"/>
                        <a14:foregroundMark x1="75887" y1="2381" x2="75887" y2="2381"/>
                        <a14:foregroundMark x1="81560" y1="4762" x2="81560" y2="4762"/>
                        <a14:foregroundMark x1="14539" y1="94048" x2="14539" y2="94048"/>
                        <a14:foregroundMark x1="19504" y1="92857" x2="19504" y2="92857"/>
                        <a14:foregroundMark x1="25532" y1="92857" x2="25532" y2="92857"/>
                        <a14:foregroundMark x1="28369" y1="92857" x2="28369" y2="92857"/>
                        <a14:foregroundMark x1="28723" y1="92857" x2="28723" y2="92857"/>
                        <a14:foregroundMark x1="31206" y1="92857" x2="31206" y2="92857"/>
                        <a14:foregroundMark x1="32979" y1="92857" x2="32979" y2="92857"/>
                        <a14:foregroundMark x1="33688" y1="92857" x2="33688" y2="92857"/>
                        <a14:foregroundMark x1="35106" y1="92857" x2="35106" y2="92857"/>
                        <a14:foregroundMark x1="36879" y1="92857" x2="36879" y2="92857"/>
                        <a14:foregroundMark x1="39007" y1="92857" x2="39007" y2="92857"/>
                        <a14:foregroundMark x1="39716" y1="94048" x2="39716" y2="94048"/>
                        <a14:foregroundMark x1="42553" y1="92857" x2="43262" y2="92857"/>
                        <a14:foregroundMark x1="47163" y1="92857" x2="47163" y2="92857"/>
                        <a14:foregroundMark x1="48582" y1="92857" x2="48582" y2="92857"/>
                        <a14:foregroundMark x1="50709" y1="91667" x2="51064" y2="91667"/>
                        <a14:foregroundMark x1="53546" y1="91667" x2="53546" y2="91667"/>
                        <a14:foregroundMark x1="54965" y1="92857" x2="54965" y2="92857"/>
                        <a14:foregroundMark x1="57801" y1="92857" x2="58511" y2="92857"/>
                        <a14:foregroundMark x1="61348" y1="92857" x2="61348" y2="92857"/>
                        <a14:foregroundMark x1="63475" y1="92857" x2="63475" y2="92857"/>
                        <a14:foregroundMark x1="64894" y1="92857" x2="64894" y2="92857"/>
                        <a14:foregroundMark x1="69504" y1="92857" x2="70567" y2="92857"/>
                        <a14:foregroundMark x1="72695" y1="92857" x2="72695" y2="92857"/>
                        <a14:foregroundMark x1="75887" y1="92857" x2="75887" y2="92857"/>
                        <a14:foregroundMark x1="77660" y1="91667" x2="77660" y2="91667"/>
                        <a14:foregroundMark x1="79433" y1="91667" x2="79433" y2="91667"/>
                        <a14:foregroundMark x1="81915" y1="92857" x2="81915" y2="92857"/>
                        <a14:foregroundMark x1="84043" y1="92857" x2="84043" y2="92857"/>
                        <a14:foregroundMark x1="87943" y1="92857" x2="87943" y2="92857"/>
                        <a14:foregroundMark x1="91489" y1="91667" x2="91489" y2="91667"/>
                        <a14:foregroundMark x1="93972" y1="92857" x2="93972" y2="92857"/>
                        <a14:foregroundMark x1="96454" y1="91667" x2="96454" y2="91667"/>
                        <a14:foregroundMark x1="97518" y1="90476" x2="97518" y2="90476"/>
                        <a14:foregroundMark x1="87234" y1="9524" x2="87234" y2="9524"/>
                        <a14:foregroundMark x1="93617" y1="7143" x2="93617" y2="7143"/>
                        <a14:foregroundMark x1="93617" y1="7143" x2="93617" y2="7143"/>
                        <a14:foregroundMark x1="7092" y1="3571" x2="7092" y2="3571"/>
                        <a14:foregroundMark x1="6738" y1="92857" x2="6738" y2="92857"/>
                        <a14:foregroundMark x1="2482" y1="91667" x2="2482" y2="91667"/>
                        <a14:foregroundMark x1="5319" y1="63095" x2="5319" y2="63095"/>
                        <a14:foregroundMark x1="8511" y1="38095" x2="8511" y2="38095"/>
                        <a14:foregroundMark x1="4965" y1="90476" x2="4965" y2="90476"/>
                        <a14:foregroundMark x1="4965" y1="95238" x2="4965" y2="95238"/>
                        <a14:foregroundMark x1="8865" y1="92857" x2="8865" y2="92857"/>
                        <a14:foregroundMark x1="12411" y1="92857" x2="12411" y2="92857"/>
                        <a14:foregroundMark x1="15957" y1="91667" x2="15957" y2="91667"/>
                        <a14:foregroundMark x1="20213" y1="57143" x2="19858" y2="58333"/>
                        <a14:foregroundMark x1="17730" y1="59524" x2="17730" y2="59524"/>
                        <a14:foregroundMark x1="25532" y1="55952" x2="25532" y2="55952"/>
                        <a14:foregroundMark x1="20922" y1="94048" x2="20922" y2="94048"/>
                        <a14:foregroundMark x1="6738" y1="8333" x2="6738" y2="8333"/>
                        <a14:backgroundMark x1="1418" y1="2381" x2="1418" y2="2381"/>
                        <a14:backgroundMark x1="99291" y1="4762" x2="99291" y2="4762"/>
                        <a14:backgroundMark x1="99291" y1="97619" x2="99291" y2="97619"/>
                        <a14:backgroundMark x1="1064" y1="97619" x2="1064" y2="9761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510643" cy="471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Resultado de imagem para CoordenaÃ§Ã£o da RegiÃ£o Metropolitana de Curitiba-PR (COMEC)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043608" y="4725144"/>
            <a:ext cx="2627480" cy="17472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sx="101000" sy="101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34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14"/>
          <p:cNvPicPr/>
          <p:nvPr/>
        </p:nvPicPr>
        <p:blipFill>
          <a:blip r:embed="rId3" cstate="print"/>
          <a:srcRect l="1187" t="92033" r="1543" b="5185"/>
          <a:stretch/>
        </p:blipFill>
        <p:spPr>
          <a:xfrm>
            <a:off x="360" y="1052736"/>
            <a:ext cx="9143640" cy="114120"/>
          </a:xfrm>
          <a:prstGeom prst="rect">
            <a:avLst/>
          </a:prstGeom>
          <a:ln>
            <a:noFill/>
          </a:ln>
        </p:spPr>
      </p:pic>
      <p:sp>
        <p:nvSpPr>
          <p:cNvPr id="204" name="CustomShape 1"/>
          <p:cNvSpPr/>
          <p:nvPr/>
        </p:nvSpPr>
        <p:spPr>
          <a:xfrm>
            <a:off x="0" y="6771264"/>
            <a:ext cx="9143640" cy="114120"/>
          </a:xfrm>
          <a:prstGeom prst="rect">
            <a:avLst/>
          </a:prstGeom>
          <a:solidFill>
            <a:srgbClr val="8B2D77"/>
          </a:solidFill>
          <a:ln w="9360">
            <a:solidFill>
              <a:srgbClr val="8B2D77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05" name="Picture 2"/>
          <p:cNvPicPr/>
          <p:nvPr/>
        </p:nvPicPr>
        <p:blipFill>
          <a:blip r:embed="rId4" cstate="print"/>
          <a:srcRect l="992" t="38906"/>
          <a:stretch/>
        </p:blipFill>
        <p:spPr>
          <a:xfrm>
            <a:off x="0" y="456"/>
            <a:ext cx="3632040" cy="1052280"/>
          </a:xfrm>
          <a:prstGeom prst="rect">
            <a:avLst/>
          </a:prstGeom>
          <a:ln>
            <a:noFill/>
          </a:ln>
        </p:spPr>
      </p:pic>
      <p:sp>
        <p:nvSpPr>
          <p:cNvPr id="206" name="CustomShape 2"/>
          <p:cNvSpPr/>
          <p:nvPr/>
        </p:nvSpPr>
        <p:spPr>
          <a:xfrm>
            <a:off x="2627784" y="1412776"/>
            <a:ext cx="3790080" cy="425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Texto e apresentação 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Cap. Lucas 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Frates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Simiano</a:t>
            </a:r>
            <a:endParaRPr lang="pt-BR" sz="2000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</a:endParaRPr>
          </a:p>
          <a:p>
            <a:pPr marL="181080" indent="-180720" algn="ctr"/>
            <a:endParaRPr lang="pt-BR" sz="20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Produção e edição </a:t>
            </a: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 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Néctar filmes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r>
              <a:rPr lang="pt-BR" sz="20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Realização</a:t>
            </a:r>
          </a:p>
          <a:p>
            <a:pPr marL="181080" indent="-180720" algn="ctr"/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CEPED/PR</a:t>
            </a: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81080" indent="-180720" algn="ctr"/>
            <a:endParaRPr lang="pt-BR" sz="2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4392000" y="1111680"/>
            <a:ext cx="4572000" cy="443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endParaRPr lang="pt-BR" sz="1900" spc="-1" dirty="0">
              <a:solidFill>
                <a:schemeClr val="bg1">
                  <a:lumMod val="50000"/>
                </a:schemeClr>
              </a:solidFill>
              <a:uFill>
                <a:solidFill>
                  <a:srgbClr val="FFFFFF"/>
                </a:solidFill>
              </a:uFill>
            </a:endParaRPr>
          </a:p>
        </p:txBody>
      </p:sp>
      <p:pic>
        <p:nvPicPr>
          <p:cNvPr id="208" name="Picture 2"/>
          <p:cNvPicPr/>
          <p:nvPr/>
        </p:nvPicPr>
        <p:blipFill>
          <a:blip r:embed="rId5" cstate="print"/>
          <a:stretch/>
        </p:blipFill>
        <p:spPr>
          <a:xfrm>
            <a:off x="3589672" y="6004072"/>
            <a:ext cx="1990440" cy="593280"/>
          </a:xfrm>
          <a:prstGeom prst="rect">
            <a:avLst/>
          </a:prstGeom>
          <a:ln>
            <a:noFill/>
          </a:ln>
        </p:spPr>
      </p:pic>
      <p:pic>
        <p:nvPicPr>
          <p:cNvPr id="209" name="Picture 4"/>
          <p:cNvPicPr/>
          <p:nvPr/>
        </p:nvPicPr>
        <p:blipFill>
          <a:blip r:embed="rId6" cstate="print"/>
          <a:stretch/>
        </p:blipFill>
        <p:spPr>
          <a:xfrm>
            <a:off x="5796136" y="6021288"/>
            <a:ext cx="1571760" cy="551520"/>
          </a:xfrm>
          <a:prstGeom prst="rect">
            <a:avLst/>
          </a:prstGeom>
          <a:ln>
            <a:noFill/>
          </a:ln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C8CBFDF1-BBCB-427F-A085-EEC9F3375A51}"/>
              </a:ext>
            </a:extLst>
          </p:cNvPr>
          <p:cNvPicPr/>
          <p:nvPr/>
        </p:nvPicPr>
        <p:blipFill>
          <a:blip r:embed="rId7" cstate="print"/>
          <a:stretch/>
        </p:blipFill>
        <p:spPr>
          <a:xfrm>
            <a:off x="2203125" y="5949280"/>
            <a:ext cx="1144739" cy="5932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94556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863</TotalTime>
  <Words>302</Words>
  <Application>Microsoft Office PowerPoint</Application>
  <PresentationFormat>Apresentação na tela (4:3)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2" baseType="lpstr">
      <vt:lpstr>Adobe Gothic Std B</vt:lpstr>
      <vt:lpstr>Arial</vt:lpstr>
      <vt:lpstr>Arial Narrow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FABIANE ALINE ACORDES</dc:creator>
  <cp:lastModifiedBy>Acer</cp:lastModifiedBy>
  <cp:revision>103</cp:revision>
  <dcterms:created xsi:type="dcterms:W3CDTF">2017-07-20T13:22:35Z</dcterms:created>
  <dcterms:modified xsi:type="dcterms:W3CDTF">2018-03-27T18:41:42Z</dcterms:modified>
</cp:coreProperties>
</file>