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64" r:id="rId3"/>
    <p:sldId id="265" r:id="rId4"/>
    <p:sldId id="263"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48"/>
      </p:cViewPr>
      <p:guideLst>
        <p:guide orient="horz" pos="2160"/>
        <p:guide pos="2880"/>
      </p:guideLst>
    </p:cSldViewPr>
  </p:slideViewPr>
  <p:notesTextViewPr>
    <p:cViewPr>
      <p:scale>
        <a:sx n="1" d="1"/>
        <a:sy n="1" d="1"/>
      </p:scale>
      <p:origin x="0" y="0"/>
    </p:cViewPr>
  </p:notesTextViewPr>
  <p:sorterViewPr>
    <p:cViewPr>
      <p:scale>
        <a:sx n="100" d="100"/>
        <a:sy n="100" d="100"/>
      </p:scale>
      <p:origin x="0" y="108"/>
    </p:cViewPr>
  </p:sorterViewPr>
  <p:notesViewPr>
    <p:cSldViewPr snapToGrid="0">
      <p:cViewPr varScale="1">
        <p:scale>
          <a:sx n="56" d="100"/>
          <a:sy n="56" d="100"/>
        </p:scale>
        <p:origin x="-2886" y="-84"/>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D7F957-1A9F-426E-AEAF-F0375E575312}" type="datetimeFigureOut">
              <a:rPr lang="en-GB" smtClean="0"/>
              <a:t>11/06/2015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D06D97B-89BD-444B-A8F9-CA0CA99F07A1}" type="slidenum">
              <a:rPr lang="en-GB" smtClean="0"/>
              <a:t>‹nº›</a:t>
            </a:fld>
            <a:endParaRPr lang="en-GB"/>
          </a:p>
        </p:txBody>
      </p:sp>
    </p:spTree>
    <p:extLst>
      <p:ext uri="{BB962C8B-B14F-4D97-AF65-F5344CB8AC3E}">
        <p14:creationId xmlns:p14="http://schemas.microsoft.com/office/powerpoint/2010/main" val="4272288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F1004-A268-4820-AAE5-D840801A2180}" type="datetimeFigureOut">
              <a:rPr lang="en-GB" smtClean="0"/>
              <a:t>11/06/2015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EEC0B4-B3B7-4638-B05E-BFA9FE0CC5E9}" type="slidenum">
              <a:rPr lang="en-GB" smtClean="0"/>
              <a:t>‹nº›</a:t>
            </a:fld>
            <a:endParaRPr lang="en-GB"/>
          </a:p>
        </p:txBody>
      </p:sp>
    </p:spTree>
    <p:extLst>
      <p:ext uri="{BB962C8B-B14F-4D97-AF65-F5344CB8AC3E}">
        <p14:creationId xmlns:p14="http://schemas.microsoft.com/office/powerpoint/2010/main" val="1931487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12964991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1777639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2248610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1790469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2502633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291272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1609004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232966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317574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1063553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76EF01D-9D96-495A-BBF2-013208991E31}" type="datetimeFigureOut">
              <a:rPr lang="en-GB" smtClean="0"/>
              <a:t>11/06/2015</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BF571B6A-E55D-4FAF-9E41-71C925381B74}" type="slidenum">
              <a:rPr lang="en-GB" smtClean="0"/>
              <a:t>‹nº›</a:t>
            </a:fld>
            <a:endParaRPr lang="en-GB"/>
          </a:p>
        </p:txBody>
      </p:sp>
    </p:spTree>
    <p:extLst>
      <p:ext uri="{BB962C8B-B14F-4D97-AF65-F5344CB8AC3E}">
        <p14:creationId xmlns:p14="http://schemas.microsoft.com/office/powerpoint/2010/main" val="292518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5" name="Imagen 34" descr="header.jpg"/>
          <p:cNvPicPr>
            <a:picLocks noChangeAspect="1"/>
          </p:cNvPicPr>
          <p:nvPr userDrawn="1"/>
        </p:nvPicPr>
        <p:blipFill rotWithShape="1">
          <a:blip r:embed="rId13">
            <a:extLst>
              <a:ext uri="{28A0092B-C50C-407E-A947-70E740481C1C}">
                <a14:useLocalDpi xmlns:a14="http://schemas.microsoft.com/office/drawing/2010/main" val="0"/>
              </a:ext>
            </a:extLst>
          </a:blip>
          <a:srcRect t="4375" b="10556"/>
          <a:stretch/>
        </p:blipFill>
        <p:spPr>
          <a:xfrm>
            <a:off x="0" y="21168"/>
            <a:ext cx="9144000" cy="1111250"/>
          </a:xfrm>
          <a:prstGeom prst="rect">
            <a:avLst/>
          </a:prstGeom>
        </p:spPr>
      </p:pic>
    </p:spTree>
    <p:extLst>
      <p:ext uri="{BB962C8B-B14F-4D97-AF65-F5344CB8AC3E}">
        <p14:creationId xmlns:p14="http://schemas.microsoft.com/office/powerpoint/2010/main" val="3604961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quito.gov.ec/" TargetMode="Externa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hyperlink" Target="http://tinyurl.com/cw9n22x" TargetMode="External"/><Relationship Id="rId2" Type="http://schemas.openxmlformats.org/officeDocument/2006/relationships/hyperlink" Target="http://tinyurl.com/7sganme"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1"/>
          <p:cNvSpPr>
            <a:spLocks/>
          </p:cNvSpPr>
          <p:nvPr/>
        </p:nvSpPr>
        <p:spPr bwMode="auto">
          <a:xfrm>
            <a:off x="1173808" y="9305292"/>
            <a:ext cx="3056509"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lstStyle/>
          <a:p>
            <a:pPr algn="l" rtl="0"/>
            <a:r>
              <a:rPr lang="pt-BR" sz="1200" b="0" i="0" u="none" baseline="0">
                <a:solidFill>
                  <a:srgbClr val="908A84"/>
                </a:solidFill>
                <a:ea typeface="ＭＳ Ｐゴシック" charset="0"/>
                <a:cs typeface="Arial" charset="0"/>
              </a:rPr>
              <a:t>Mo Hamza</a:t>
            </a:r>
            <a:endParaRPr lang="pt-BR" sz="1200" dirty="0">
              <a:solidFill>
                <a:srgbClr val="908A84"/>
              </a:solidFill>
              <a:ea typeface="ＭＳ Ｐゴシック" charset="0"/>
              <a:cs typeface="Arial" charset="0"/>
            </a:endParaRPr>
          </a:p>
        </p:txBody>
      </p:sp>
      <p:sp>
        <p:nvSpPr>
          <p:cNvPr id="8" name="Rectangle 3"/>
          <p:cNvSpPr>
            <a:spLocks/>
          </p:cNvSpPr>
          <p:nvPr/>
        </p:nvSpPr>
        <p:spPr bwMode="auto">
          <a:xfrm>
            <a:off x="8374608" y="9305292"/>
            <a:ext cx="2880320" cy="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nchor="b"/>
          <a:lstStyle/>
          <a:p>
            <a:pPr algn="l" rtl="0"/>
            <a:r>
              <a:rPr lang="pt-BR" sz="1200" b="0" i="0" u="none" baseline="0">
                <a:solidFill>
                  <a:srgbClr val="908A84"/>
                </a:solidFill>
                <a:ea typeface="ＭＳ Ｐゴシック" charset="0"/>
                <a:cs typeface="Arial" charset="0"/>
              </a:rPr>
              <a:t>14 Maio 2012</a:t>
            </a:r>
            <a:endParaRPr lang="pt-BR" sz="1200" dirty="0">
              <a:solidFill>
                <a:srgbClr val="908A84"/>
              </a:solidFill>
              <a:ea typeface="ＭＳ Ｐゴシック" charset="0"/>
              <a:cs typeface="Arial" charset="0"/>
            </a:endParaRPr>
          </a:p>
        </p:txBody>
      </p:sp>
      <p:sp>
        <p:nvSpPr>
          <p:cNvPr id="9" name="Line 4"/>
          <p:cNvSpPr>
            <a:spLocks noChangeShapeType="1"/>
          </p:cNvSpPr>
          <p:nvPr/>
        </p:nvSpPr>
        <p:spPr bwMode="auto">
          <a:xfrm>
            <a:off x="4126136" y="9023352"/>
            <a:ext cx="1587"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pt-BR"/>
          </a:p>
        </p:txBody>
      </p:sp>
      <p:sp>
        <p:nvSpPr>
          <p:cNvPr id="10" name="Line 5"/>
          <p:cNvSpPr>
            <a:spLocks noChangeShapeType="1"/>
          </p:cNvSpPr>
          <p:nvPr/>
        </p:nvSpPr>
        <p:spPr bwMode="auto">
          <a:xfrm>
            <a:off x="8275639" y="9023352"/>
            <a:ext cx="3174"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pt-BR"/>
          </a:p>
        </p:txBody>
      </p:sp>
      <p:sp>
        <p:nvSpPr>
          <p:cNvPr id="11" name="Rectangle 1"/>
          <p:cNvSpPr>
            <a:spLocks/>
          </p:cNvSpPr>
          <p:nvPr/>
        </p:nvSpPr>
        <p:spPr bwMode="auto">
          <a:xfrm>
            <a:off x="1326208" y="9457692"/>
            <a:ext cx="3056509"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lstStyle/>
          <a:p>
            <a:pPr algn="l" rtl="0"/>
            <a:r>
              <a:rPr lang="pt-BR" sz="1200" b="0" i="0" u="none" baseline="0">
                <a:solidFill>
                  <a:srgbClr val="908A84"/>
                </a:solidFill>
                <a:ea typeface="ＭＳ Ｐゴシック" charset="0"/>
                <a:cs typeface="Arial" charset="0"/>
              </a:rPr>
              <a:t>Mo Hamza</a:t>
            </a:r>
            <a:endParaRPr lang="pt-BR" sz="1200" dirty="0">
              <a:solidFill>
                <a:srgbClr val="908A84"/>
              </a:solidFill>
              <a:ea typeface="ＭＳ Ｐゴシック" charset="0"/>
              <a:cs typeface="Arial" charset="0"/>
            </a:endParaRPr>
          </a:p>
        </p:txBody>
      </p:sp>
      <p:sp>
        <p:nvSpPr>
          <p:cNvPr id="12" name="Rectangle 3"/>
          <p:cNvSpPr>
            <a:spLocks/>
          </p:cNvSpPr>
          <p:nvPr/>
        </p:nvSpPr>
        <p:spPr bwMode="auto">
          <a:xfrm>
            <a:off x="8527008" y="9457692"/>
            <a:ext cx="2880320" cy="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130006" bIns="0" anchor="b"/>
          <a:lstStyle/>
          <a:p>
            <a:pPr algn="l" rtl="0"/>
            <a:r>
              <a:rPr lang="pt-BR" sz="1200" b="0" i="0" u="none" baseline="0">
                <a:solidFill>
                  <a:srgbClr val="908A84"/>
                </a:solidFill>
                <a:ea typeface="ＭＳ Ｐゴシック" charset="0"/>
                <a:cs typeface="Arial" charset="0"/>
              </a:rPr>
              <a:t>14 Maio 2012</a:t>
            </a:r>
            <a:endParaRPr lang="pt-BR" sz="1200" dirty="0">
              <a:solidFill>
                <a:srgbClr val="908A84"/>
              </a:solidFill>
              <a:ea typeface="ＭＳ Ｐゴシック" charset="0"/>
              <a:cs typeface="Arial" charset="0"/>
            </a:endParaRPr>
          </a:p>
        </p:txBody>
      </p:sp>
      <p:sp>
        <p:nvSpPr>
          <p:cNvPr id="13" name="Line 4"/>
          <p:cNvSpPr>
            <a:spLocks noChangeShapeType="1"/>
          </p:cNvSpPr>
          <p:nvPr/>
        </p:nvSpPr>
        <p:spPr bwMode="auto">
          <a:xfrm>
            <a:off x="4278536" y="9175752"/>
            <a:ext cx="1587"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pt-BR"/>
          </a:p>
        </p:txBody>
      </p:sp>
      <p:sp>
        <p:nvSpPr>
          <p:cNvPr id="14" name="Line 5"/>
          <p:cNvSpPr>
            <a:spLocks noChangeShapeType="1"/>
          </p:cNvSpPr>
          <p:nvPr/>
        </p:nvSpPr>
        <p:spPr bwMode="auto">
          <a:xfrm>
            <a:off x="8428039" y="9175752"/>
            <a:ext cx="3174" cy="730250"/>
          </a:xfrm>
          <a:prstGeom prst="line">
            <a:avLst/>
          </a:prstGeom>
          <a:noFill/>
          <a:ln w="12700" cap="flat">
            <a:solidFill>
              <a:srgbClr val="908A84"/>
            </a:solidFill>
            <a:prstDash val="sysDot"/>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pt-BR"/>
          </a:p>
        </p:txBody>
      </p:sp>
      <p:sp>
        <p:nvSpPr>
          <p:cNvPr id="17" name="Title 14"/>
          <p:cNvSpPr txBox="1">
            <a:spLocks/>
          </p:cNvSpPr>
          <p:nvPr/>
        </p:nvSpPr>
        <p:spPr>
          <a:xfrm>
            <a:off x="710231" y="2243018"/>
            <a:ext cx="7772400" cy="269983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0"/>
            <a:r>
              <a:rPr lang="pt-BR" sz="3600" b="1" i="1" dirty="0"/>
              <a:t/>
            </a:r>
            <a:br>
              <a:rPr lang="pt-BR" sz="3600" b="1" i="1" dirty="0"/>
            </a:br>
            <a:r>
              <a:rPr lang="pt-BR" sz="3600" b="1" i="0" u="none" baseline="0" dirty="0"/>
              <a:t> </a:t>
            </a:r>
            <a:r>
              <a:rPr lang="pt-BR" sz="3600" b="0" i="0" u="none" baseline="0" dirty="0"/>
              <a:t>Compreendendo os 10 pontos da lista para tornar as cidades resilientes</a:t>
            </a:r>
          </a:p>
          <a:p>
            <a:pPr rtl="0"/>
            <a:endParaRPr lang="pt-BR" sz="3600" b="0" i="0" u="none" baseline="0" dirty="0"/>
          </a:p>
        </p:txBody>
      </p:sp>
      <p:sp>
        <p:nvSpPr>
          <p:cNvPr id="2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sp>
        <p:nvSpPr>
          <p:cNvPr id="2" name="TextBox 1"/>
          <p:cNvSpPr txBox="1"/>
          <p:nvPr/>
        </p:nvSpPr>
        <p:spPr>
          <a:xfrm flipH="1">
            <a:off x="6032311" y="6166494"/>
            <a:ext cx="2842875" cy="369332"/>
          </a:xfrm>
          <a:prstGeom prst="rect">
            <a:avLst/>
          </a:prstGeom>
          <a:noFill/>
        </p:spPr>
        <p:txBody>
          <a:bodyPr wrap="square" rtlCol="0">
            <a:spAutoFit/>
          </a:bodyPr>
          <a:lstStyle/>
          <a:p>
            <a:r>
              <a:rPr lang="en-US" dirty="0" err="1" smtClean="0"/>
              <a:t>Traduzido</a:t>
            </a:r>
            <a:r>
              <a:rPr lang="en-US" dirty="0" smtClean="0"/>
              <a:t> </a:t>
            </a:r>
            <a:r>
              <a:rPr lang="en-US" dirty="0" err="1" smtClean="0"/>
              <a:t>por</a:t>
            </a:r>
            <a:r>
              <a:rPr lang="en-US" dirty="0" smtClean="0"/>
              <a:t> Ana Goehner</a:t>
            </a:r>
            <a:endParaRPr lang="en-US" dirty="0"/>
          </a:p>
        </p:txBody>
      </p:sp>
      <p:grpSp>
        <p:nvGrpSpPr>
          <p:cNvPr id="31" name="Group 25"/>
          <p:cNvGrpSpPr>
            <a:grpSpLocks/>
          </p:cNvGrpSpPr>
          <p:nvPr/>
        </p:nvGrpSpPr>
        <p:grpSpPr bwMode="auto">
          <a:xfrm>
            <a:off x="0" y="0"/>
            <a:ext cx="9144000" cy="1504950"/>
            <a:chOff x="0" y="0"/>
            <a:chExt cx="5760" cy="948"/>
          </a:xfrm>
        </p:grpSpPr>
        <p:pic>
          <p:nvPicPr>
            <p:cNvPr id="32"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9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165" y="0"/>
              <a:ext cx="985" cy="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18"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95" y="92"/>
              <a:ext cx="817" cy="245"/>
            </a:xfrm>
            <a:prstGeom prst="rect">
              <a:avLst/>
            </a:prstGeom>
            <a:noFill/>
            <a:extLst>
              <a:ext uri="{909E8E84-426E-40DD-AFC4-6F175D3DCCD1}">
                <a14:hiddenFill xmlns:a14="http://schemas.microsoft.com/office/drawing/2010/main">
                  <a:solidFill>
                    <a:srgbClr val="FFFFFF"/>
                  </a:solidFill>
                </a14:hiddenFill>
              </a:ext>
            </a:extLst>
          </p:spPr>
        </p:pic>
        <p:sp>
          <p:nvSpPr>
            <p:cNvPr id="35" name="Text Box 22"/>
            <p:cNvSpPr txBox="1">
              <a:spLocks noChangeArrowheads="1"/>
            </p:cNvSpPr>
            <p:nvPr/>
          </p:nvSpPr>
          <p:spPr bwMode="auto">
            <a:xfrm>
              <a:off x="54" y="704"/>
              <a:ext cx="500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b="1" dirty="0">
                  <a:solidFill>
                    <a:schemeClr val="bg1"/>
                  </a:solidFill>
                </a:rPr>
                <a:t>Desenvolvimento de capacidades para tornar cidades </a:t>
              </a:r>
              <a:r>
                <a:rPr lang="pt-BR" b="1" dirty="0" err="1">
                  <a:solidFill>
                    <a:schemeClr val="bg1"/>
                  </a:solidFill>
                </a:rPr>
                <a:t>resilientes</a:t>
              </a:r>
              <a:endParaRPr lang="pt-BR" b="1" dirty="0">
                <a:solidFill>
                  <a:schemeClr val="bg1"/>
                </a:solidFill>
              </a:endParaRPr>
            </a:p>
          </p:txBody>
        </p:sp>
      </p:grpSp>
    </p:spTree>
    <p:extLst>
      <p:ext uri="{BB962C8B-B14F-4D97-AF65-F5344CB8AC3E}">
        <p14:creationId xmlns:p14="http://schemas.microsoft.com/office/powerpoint/2010/main" val="5047072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9180" y="1023582"/>
            <a:ext cx="8925637" cy="477672"/>
          </a:xfrm>
        </p:spPr>
        <p:txBody>
          <a:bodyPr/>
          <a:lstStyle/>
          <a:p>
            <a:pPr rtl="0"/>
            <a:r>
              <a:rPr lang="pt-BR" sz="2800" b="1" i="0" u="none" baseline="0" dirty="0">
                <a:solidFill>
                  <a:srgbClr val="990099"/>
                </a:solidFill>
                <a:effectLst>
                  <a:outerShdw blurRad="38100" dist="38100" dir="2700000" algn="tl">
                    <a:srgbClr val="000000">
                      <a:alpha val="43137"/>
                    </a:srgbClr>
                  </a:outerShdw>
                </a:effectLst>
              </a:rPr>
              <a:t>Essencial 5: proteger instalações vitais: educação e saúde</a:t>
            </a:r>
          </a:p>
        </p:txBody>
      </p:sp>
      <p:sp>
        <p:nvSpPr>
          <p:cNvPr id="3" name="Content Placeholder 2"/>
          <p:cNvSpPr>
            <a:spLocks noGrp="1"/>
          </p:cNvSpPr>
          <p:nvPr>
            <p:ph idx="1"/>
          </p:nvPr>
        </p:nvSpPr>
        <p:spPr>
          <a:xfrm>
            <a:off x="218364" y="1606309"/>
            <a:ext cx="8707271" cy="4903673"/>
          </a:xfrm>
        </p:spPr>
        <p:txBody>
          <a:bodyPr/>
          <a:lstStyle/>
          <a:p>
            <a:pPr marL="0" indent="0" algn="ctr" rtl="0">
              <a:spcBef>
                <a:spcPts val="600"/>
              </a:spcBef>
              <a:buNone/>
            </a:pPr>
            <a:r>
              <a:rPr lang="pt-BR" sz="2400" b="1" i="0" u="none" baseline="0" dirty="0">
                <a:solidFill>
                  <a:schemeClr val="tx2"/>
                </a:solidFill>
              </a:rPr>
              <a:t>Ilhas Cayman: </a:t>
            </a:r>
            <a:r>
              <a:rPr lang="pt-BR" sz="2400" b="1" i="0" u="none" baseline="0" dirty="0" smtClean="0">
                <a:solidFill>
                  <a:schemeClr val="tx2"/>
                </a:solidFill>
              </a:rPr>
              <a:t>tornando </a:t>
            </a:r>
            <a:r>
              <a:rPr lang="pt-BR" sz="2400" b="1" i="0" u="none" baseline="0" dirty="0">
                <a:solidFill>
                  <a:schemeClr val="tx2"/>
                </a:solidFill>
              </a:rPr>
              <a:t>a assistência médica mais segura</a:t>
            </a:r>
          </a:p>
          <a:p>
            <a:pPr marL="0" indent="0" algn="just">
              <a:spcBef>
                <a:spcPts val="600"/>
              </a:spcBef>
              <a:buNone/>
            </a:pPr>
            <a:r>
              <a:rPr lang="pt-BR" sz="2000" b="0" i="0" u="none" baseline="0" dirty="0"/>
              <a:t>As Ilhas Cayman são um dos alvos mais frequentes de furacões no Atlântico e em 2004, o furacão Ivan foi a pior tempestade em 86 anos, atingindo a maior ilha, </a:t>
            </a:r>
            <a:r>
              <a:rPr lang="pt-BR" sz="2000" dirty="0"/>
              <a:t>Grande </a:t>
            </a:r>
            <a:r>
              <a:rPr lang="pt-BR" sz="2000" dirty="0" smtClean="0"/>
              <a:t>Caimão</a:t>
            </a:r>
            <a:r>
              <a:rPr lang="pt-BR" sz="2000" b="0" i="0" u="none" baseline="0" dirty="0" smtClean="0"/>
              <a:t>, </a:t>
            </a:r>
            <a:r>
              <a:rPr lang="pt-BR" sz="2000" b="0" i="0" u="none" baseline="0" dirty="0"/>
              <a:t>e danificando 90% dos edifícios. </a:t>
            </a:r>
            <a:endParaRPr lang="pt-BR" sz="2000" dirty="0" smtClean="0"/>
          </a:p>
          <a:p>
            <a:pPr marL="0" indent="0" algn="just" rtl="0">
              <a:spcBef>
                <a:spcPts val="600"/>
              </a:spcBef>
              <a:buNone/>
            </a:pPr>
            <a:r>
              <a:rPr lang="pt-BR" sz="2000" b="0" i="0" u="none" baseline="0" dirty="0"/>
              <a:t>A ilha iniciou um grande processo de reconstrução, e com o Âmbito Estratégico Nacional para a Redução de Risco de Desastres, a Autoridade dos Serviços de Saúde abordou </a:t>
            </a:r>
            <a:r>
              <a:rPr lang="pt-BR" sz="2000" b="1" i="0" u="none" baseline="0" dirty="0"/>
              <a:t>questões estruturais, não estruturais e funcionais</a:t>
            </a:r>
            <a:r>
              <a:rPr lang="pt-BR" sz="2000" b="0" i="0" u="none" baseline="0" dirty="0"/>
              <a:t>. Por exemplo, o hospital de 124 leitos das Ilhas Cayman (principal unidade de saúde do território), que havia sido construído para os padrões dos furacões de categoria 5, manteve-se funcional durante e depois do furacão Ivan e foi utilizado como abrigo improvisado para mais de mil pessoas. </a:t>
            </a:r>
            <a:endParaRPr lang="pt-BR" sz="2000" dirty="0" smtClean="0"/>
          </a:p>
          <a:p>
            <a:pPr marL="0" indent="0" algn="just" rtl="0">
              <a:spcBef>
                <a:spcPts val="600"/>
              </a:spcBef>
              <a:buNone/>
            </a:pPr>
            <a:r>
              <a:rPr lang="pt-BR" sz="2000" b="0" i="0" u="none" baseline="0" dirty="0"/>
              <a:t>No entanto, as instalações mais antigas precisaram de atualização dos novos códigos de construção locais e internacionais e protocolos para unidades de saúde. Elementos de redução de risco sísmicos também foram introduzidos no projeto das novas instalações.</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31394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9979"/>
            <a:ext cx="9144000" cy="465612"/>
          </a:xfrm>
        </p:spPr>
        <p:txBody>
          <a:bodyPr/>
          <a:lstStyle/>
          <a:p>
            <a:pPr rtl="0"/>
            <a:r>
              <a:rPr lang="pt-BR" sz="2400" b="1" i="0" u="none" baseline="0" dirty="0">
                <a:solidFill>
                  <a:srgbClr val="990099"/>
                </a:solidFill>
                <a:effectLst>
                  <a:outerShdw blurRad="38100" dist="38100" dir="2700000" algn="tl">
                    <a:srgbClr val="000000">
                      <a:alpha val="43137"/>
                    </a:srgbClr>
                  </a:outerShdw>
                </a:effectLst>
              </a:rPr>
              <a:t>Essencial 6: </a:t>
            </a:r>
            <a:r>
              <a:rPr lang="pt-BR" sz="2400" b="1" i="0" u="none" baseline="0" dirty="0" smtClean="0">
                <a:solidFill>
                  <a:srgbClr val="990099"/>
                </a:solidFill>
                <a:effectLst>
                  <a:outerShdw blurRad="38100" dist="38100" dir="2700000" algn="tl">
                    <a:srgbClr val="000000">
                      <a:alpha val="43137"/>
                    </a:srgbClr>
                  </a:outerShdw>
                </a:effectLst>
              </a:rPr>
              <a:t>regulamento </a:t>
            </a:r>
            <a:r>
              <a:rPr lang="pt-BR" sz="2400" b="1" i="0" u="none" baseline="0" dirty="0">
                <a:solidFill>
                  <a:srgbClr val="990099"/>
                </a:solidFill>
                <a:effectLst>
                  <a:outerShdw blurRad="38100" dist="38100" dir="2700000" algn="tl">
                    <a:srgbClr val="000000">
                      <a:alpha val="43137"/>
                    </a:srgbClr>
                  </a:outerShdw>
                </a:effectLst>
              </a:rPr>
              <a:t>de construção e planejamento territorial</a:t>
            </a:r>
          </a:p>
        </p:txBody>
      </p:sp>
      <p:sp>
        <p:nvSpPr>
          <p:cNvPr id="3" name="Content Placeholder 2"/>
          <p:cNvSpPr>
            <a:spLocks noGrp="1"/>
          </p:cNvSpPr>
          <p:nvPr>
            <p:ph idx="1"/>
          </p:nvPr>
        </p:nvSpPr>
        <p:spPr>
          <a:xfrm>
            <a:off x="232012" y="1625591"/>
            <a:ext cx="8679976" cy="5003809"/>
          </a:xfrm>
        </p:spPr>
        <p:txBody>
          <a:bodyPr/>
          <a:lstStyle/>
          <a:p>
            <a:pPr marL="0" indent="0" algn="ctr" rtl="0">
              <a:spcBef>
                <a:spcPts val="600"/>
              </a:spcBef>
              <a:buNone/>
            </a:pPr>
            <a:r>
              <a:rPr lang="pt-BR" sz="2400" b="1" i="0" u="none" baseline="0" dirty="0">
                <a:solidFill>
                  <a:schemeClr val="tx2"/>
                </a:solidFill>
              </a:rPr>
              <a:t>Santa Tecla: </a:t>
            </a:r>
            <a:r>
              <a:rPr lang="pt-BR" sz="2400" b="1" i="0" u="none" baseline="0" dirty="0" smtClean="0">
                <a:solidFill>
                  <a:schemeClr val="tx2"/>
                </a:solidFill>
              </a:rPr>
              <a:t>plano </a:t>
            </a:r>
            <a:r>
              <a:rPr lang="pt-BR" sz="2400" b="1" i="0" u="none" baseline="0" dirty="0">
                <a:solidFill>
                  <a:schemeClr val="tx2"/>
                </a:solidFill>
              </a:rPr>
              <a:t>de desenvolvimento de cidade sensível ao risco</a:t>
            </a:r>
          </a:p>
          <a:p>
            <a:pPr marL="0" indent="0" algn="just" rtl="0">
              <a:spcBef>
                <a:spcPts val="600"/>
              </a:spcBef>
              <a:buNone/>
            </a:pPr>
            <a:r>
              <a:rPr lang="pt-BR" sz="1900" b="0" i="0" u="none" baseline="0" dirty="0"/>
              <a:t>“Santa Tecla sofreu dois terremotos em 2001. Em apenas cinco segundos, um deslizamento de terra causou mais de 700 mortes, deslocou 20% da cidade e danificou gravemente 38% da </a:t>
            </a:r>
            <a:r>
              <a:rPr lang="pt-BR" sz="1900" b="0" i="0" u="none" baseline="0" dirty="0" smtClean="0"/>
              <a:t>infraestrutura</a:t>
            </a:r>
            <a:r>
              <a:rPr lang="pt-BR" sz="1900" b="0" i="0" u="none" baseline="0" dirty="0"/>
              <a:t>. Os preços </a:t>
            </a:r>
            <a:r>
              <a:rPr lang="pt-BR" sz="1900" b="0" i="0" u="none" baseline="0" dirty="0" smtClean="0"/>
              <a:t>dos </a:t>
            </a:r>
            <a:r>
              <a:rPr lang="pt-BR" sz="1900" b="0" i="0" u="none" baseline="0" dirty="0"/>
              <a:t>imóveis despencaram. Tivemos que pensar profundamente no que fazer”, disse o prefeito Oscar Ortiz. “A fim de melhorar a cidade e fazê-la resiliente </a:t>
            </a:r>
            <a:r>
              <a:rPr lang="pt-BR" sz="1900" b="0" i="0" u="none" baseline="0" dirty="0" smtClean="0"/>
              <a:t>a </a:t>
            </a:r>
            <a:r>
              <a:rPr lang="pt-BR" sz="1900" b="0" i="0" u="none" baseline="0" dirty="0"/>
              <a:t>desastres, nós percebemos que precisávamos parar de improvisar quando ocorresse uma catástrofe e começar a planejar o futuro. Precisamos administrar nossa terra de forma responsável e sustentável. </a:t>
            </a:r>
          </a:p>
          <a:p>
            <a:pPr marL="0" indent="0" algn="just">
              <a:spcBef>
                <a:spcPts val="600"/>
              </a:spcBef>
              <a:buNone/>
            </a:pPr>
            <a:r>
              <a:rPr lang="pt-BR" sz="1900" b="0" i="0" u="none" baseline="0" dirty="0"/>
              <a:t>Desenvolvemos um plano de 10 anos para reconstruir a cidade e agora </a:t>
            </a:r>
            <a:r>
              <a:rPr lang="pt-BR" sz="1900" b="1" i="0" u="none" baseline="0" dirty="0"/>
              <a:t>temos </a:t>
            </a:r>
            <a:r>
              <a:rPr lang="pt-BR" sz="1900" b="1" i="0" u="none" baseline="0" dirty="0" smtClean="0"/>
              <a:t>um </a:t>
            </a:r>
            <a:r>
              <a:rPr lang="pt-BR" sz="1900" b="1" i="0" u="none" baseline="0" dirty="0"/>
              <a:t>plano de longo prazo para um futuro</a:t>
            </a:r>
            <a:r>
              <a:rPr lang="pt-BR" sz="1900" b="0" i="0" u="none" baseline="0" dirty="0"/>
              <a:t> sustentável até 2020. Os cidadãos precisam entender a importância do que estamos fazendo ou poucas mudanças ocorrerão. Tentamos fazer isso, incentivando a participação no “Mesas de Ciudadanos” (</a:t>
            </a:r>
            <a:r>
              <a:rPr lang="pt-BR" sz="1900" b="1" i="0" u="none" baseline="0" dirty="0"/>
              <a:t>grupos de cidadãos</a:t>
            </a:r>
            <a:r>
              <a:rPr lang="pt-BR" sz="1900" b="0" i="0" u="none" baseline="0" dirty="0"/>
              <a:t>), que </a:t>
            </a:r>
            <a:r>
              <a:rPr lang="pt-BR" sz="1900" b="0" i="0" u="none" baseline="0" dirty="0" smtClean="0"/>
              <a:t>re</a:t>
            </a:r>
            <a:r>
              <a:rPr lang="en-US" sz="1900" dirty="0"/>
              <a:t>ú</a:t>
            </a:r>
            <a:r>
              <a:rPr lang="pt-BR" sz="1900" b="0" i="0" u="none" baseline="0" dirty="0" smtClean="0"/>
              <a:t>nem </a:t>
            </a:r>
            <a:r>
              <a:rPr lang="pt-BR" sz="1900" b="0" i="0" u="none" baseline="0" dirty="0"/>
              <a:t>um amplo conjunto de organizações interessadas nas discussões periódicas e tomada de decisões. </a:t>
            </a:r>
            <a:endParaRPr lang="pt-BR" sz="1900" dirty="0" smtClean="0"/>
          </a:p>
          <a:p>
            <a:pPr marL="0" indent="0" algn="just" rtl="0">
              <a:spcBef>
                <a:spcPts val="600"/>
              </a:spcBef>
              <a:buNone/>
            </a:pPr>
            <a:r>
              <a:rPr lang="pt-BR" sz="1900" b="0" i="0" u="none" baseline="0" dirty="0"/>
              <a:t>Assim, eles passaram a entender que se trata de questões e decisões que dizem respeito à sua vida, seus filhos, suas escolas e sua produtividade”.</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340530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86223" y="1400024"/>
            <a:ext cx="6448726" cy="469642"/>
          </a:xfrm>
        </p:spPr>
        <p:txBody>
          <a:bodyPr/>
          <a:lstStyle/>
          <a:p>
            <a:pPr algn="l" rtl="0"/>
            <a:r>
              <a:rPr lang="pt-BR" sz="2400" b="1" i="0" u="none" baseline="0" dirty="0">
                <a:solidFill>
                  <a:schemeClr val="tx2"/>
                </a:solidFill>
                <a:effectLst>
                  <a:outerShdw blurRad="38100" dist="38100" dir="2700000" algn="tl">
                    <a:srgbClr val="000000">
                      <a:alpha val="43137"/>
                    </a:srgbClr>
                  </a:outerShdw>
                </a:effectLst>
              </a:rPr>
              <a:t>Tailândia: atualizando assentamentos informais</a:t>
            </a:r>
            <a:endParaRPr lang="pt-BR" sz="2400" b="1" dirty="0">
              <a:solidFill>
                <a:schemeClr val="tx2"/>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7421" y="2002730"/>
            <a:ext cx="8666330" cy="4493606"/>
          </a:xfrm>
        </p:spPr>
        <p:txBody>
          <a:bodyPr/>
          <a:lstStyle/>
          <a:p>
            <a:pPr marL="0" indent="0" algn="just" rtl="0">
              <a:spcBef>
                <a:spcPts val="600"/>
              </a:spcBef>
              <a:buNone/>
            </a:pPr>
            <a:r>
              <a:rPr lang="pt-BR" sz="2000" b="0" i="0" u="none" baseline="0" dirty="0"/>
              <a:t>O governo da Tailândia lançou uma ambiciosa iniciativa de melhoria para favelas e ocupantes ilegais. </a:t>
            </a:r>
            <a:endParaRPr lang="pt-BR" sz="2000" dirty="0" smtClean="0"/>
          </a:p>
          <a:p>
            <a:pPr marL="0" indent="0" algn="just" rtl="0">
              <a:spcBef>
                <a:spcPts val="600"/>
              </a:spcBef>
              <a:buNone/>
            </a:pPr>
            <a:r>
              <a:rPr lang="pt-BR" sz="2000" b="0" i="0" u="none" baseline="0" dirty="0"/>
              <a:t>O programa Baan Mankong (</a:t>
            </a:r>
            <a:r>
              <a:rPr lang="pt-BR" sz="2000" b="1" i="0" u="none" baseline="0" dirty="0"/>
              <a:t>habitação segura</a:t>
            </a:r>
            <a:r>
              <a:rPr lang="pt-BR" sz="2000" b="0" i="0" u="none" baseline="0" dirty="0"/>
              <a:t>) canaliza fundos sob a forma de subsídios de </a:t>
            </a:r>
            <a:r>
              <a:rPr lang="pt-BR" sz="2000" b="0" i="0" u="none" baseline="0" dirty="0" smtClean="0"/>
              <a:t>infraestrutura </a:t>
            </a:r>
            <a:r>
              <a:rPr lang="pt-BR" sz="2000" b="0" i="0" u="none" baseline="0" dirty="0"/>
              <a:t>e créditos imobiliários diretamente para organizações comunitárias de moradores de baixa renda em assentamentos informais. O financiamento vem quase exclusivamente de recursos domésticos -- uma combinação de governo nacional, governo local e contribuições comunitárias. </a:t>
            </a:r>
            <a:endParaRPr lang="pt-BR" sz="2000" dirty="0" smtClean="0"/>
          </a:p>
          <a:p>
            <a:pPr marL="0" indent="0" algn="just" rtl="0">
              <a:spcBef>
                <a:spcPts val="600"/>
              </a:spcBef>
              <a:buNone/>
            </a:pPr>
            <a:r>
              <a:rPr lang="pt-BR" sz="2000" b="0" i="0" u="none" baseline="0" dirty="0"/>
              <a:t>Sob esse programa nacional, assentamentos ilegais podem obter posse de terra legalmente através de vários meios, como a </a:t>
            </a:r>
            <a:r>
              <a:rPr lang="pt-BR" sz="2000" b="1" i="0" u="none" baseline="0" dirty="0"/>
              <a:t>compra direta </a:t>
            </a:r>
            <a:r>
              <a:rPr lang="pt-BR" sz="2000" b="0" i="0" u="none" baseline="0" dirty="0"/>
              <a:t>com o proprietário (apoiado por empréstimo do governo), negociando um contrato de </a:t>
            </a:r>
            <a:r>
              <a:rPr lang="pt-BR" sz="2000" b="1" i="0" u="none" baseline="0" dirty="0"/>
              <a:t>arrendamento comunitá</a:t>
            </a:r>
            <a:r>
              <a:rPr lang="pt-BR" sz="2000" b="0" i="0" u="none" baseline="0" dirty="0"/>
              <a:t>rio, concordando em mudar para </a:t>
            </a:r>
            <a:r>
              <a:rPr lang="pt-BR" sz="2000" b="1" i="0" u="none" baseline="0" dirty="0"/>
              <a:t>outro local </a:t>
            </a:r>
            <a:r>
              <a:rPr lang="pt-BR" sz="2000" b="0" i="0" u="none" baseline="0" dirty="0"/>
              <a:t>estabelecido pelo governo ou concordando com o proprietário para deixar um </a:t>
            </a:r>
            <a:r>
              <a:rPr lang="pt-BR" sz="2000" b="1" i="0" u="none" baseline="0" dirty="0"/>
              <a:t>parte do terreno </a:t>
            </a:r>
            <a:r>
              <a:rPr lang="pt-BR" sz="2000" b="0" i="0" u="none" baseline="0" dirty="0"/>
              <a:t>que estão ocupando em troca de posse desse terreno (</a:t>
            </a:r>
            <a:r>
              <a:rPr lang="pt-BR" sz="2000" b="1" i="0" u="none" baseline="0" dirty="0"/>
              <a:t>divisão de terreno</a:t>
            </a:r>
            <a:r>
              <a:rPr lang="pt-BR" sz="2000" b="0" i="0" u="none" baseline="0" dirty="0"/>
              <a:t>).</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8659523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2514" y="1467053"/>
            <a:ext cx="9148444" cy="477672"/>
          </a:xfrm>
        </p:spPr>
        <p:txBody>
          <a:bodyPr/>
          <a:lstStyle/>
          <a:p>
            <a:pPr rtl="0"/>
            <a:r>
              <a:rPr lang="pt-BR" sz="2400" b="1" i="0" u="none" baseline="0" dirty="0">
                <a:solidFill>
                  <a:srgbClr val="990099"/>
                </a:solidFill>
                <a:effectLst>
                  <a:outerShdw blurRad="38100" dist="38100" dir="2700000" algn="tl">
                    <a:srgbClr val="000000">
                      <a:alpha val="43137"/>
                    </a:srgbClr>
                  </a:outerShdw>
                </a:effectLst>
              </a:rPr>
              <a:t>Essencial 7: </a:t>
            </a:r>
            <a:r>
              <a:rPr lang="pt-BR" sz="2400" b="1" dirty="0">
                <a:solidFill>
                  <a:srgbClr val="990099"/>
                </a:solidFill>
                <a:effectLst>
                  <a:outerShdw blurRad="38100" dist="38100" dir="2700000" algn="tl">
                    <a:srgbClr val="000000">
                      <a:alpha val="43137"/>
                    </a:srgbClr>
                  </a:outerShdw>
                </a:effectLst>
              </a:rPr>
              <a:t>t</a:t>
            </a:r>
            <a:r>
              <a:rPr lang="pt-BR" sz="2400" b="1" i="0" u="none" baseline="0" dirty="0" smtClean="0">
                <a:solidFill>
                  <a:srgbClr val="990099"/>
                </a:solidFill>
                <a:effectLst>
                  <a:outerShdw blurRad="38100" dist="38100" dir="2700000" algn="tl">
                    <a:srgbClr val="000000">
                      <a:alpha val="43137"/>
                    </a:srgbClr>
                  </a:outerShdw>
                </a:effectLst>
              </a:rPr>
              <a:t>reinamento</a:t>
            </a:r>
            <a:r>
              <a:rPr lang="pt-BR" sz="2400" b="1" i="0" u="none" baseline="0" dirty="0">
                <a:solidFill>
                  <a:srgbClr val="990099"/>
                </a:solidFill>
                <a:effectLst>
                  <a:outerShdw blurRad="38100" dist="38100" dir="2700000" algn="tl">
                    <a:srgbClr val="000000">
                      <a:alpha val="43137"/>
                    </a:srgbClr>
                  </a:outerShdw>
                </a:effectLst>
              </a:rPr>
              <a:t>, educação e conscientização pública</a:t>
            </a:r>
          </a:p>
        </p:txBody>
      </p:sp>
      <p:sp>
        <p:nvSpPr>
          <p:cNvPr id="3" name="Content Placeholder 2"/>
          <p:cNvSpPr>
            <a:spLocks noGrp="1"/>
          </p:cNvSpPr>
          <p:nvPr>
            <p:ph idx="1"/>
          </p:nvPr>
        </p:nvSpPr>
        <p:spPr>
          <a:xfrm>
            <a:off x="112514" y="2050495"/>
            <a:ext cx="8662996" cy="4473135"/>
          </a:xfrm>
        </p:spPr>
        <p:txBody>
          <a:bodyPr/>
          <a:lstStyle/>
          <a:p>
            <a:pPr marL="0" indent="0" algn="ctr" rtl="0">
              <a:spcBef>
                <a:spcPts val="600"/>
              </a:spcBef>
              <a:buNone/>
            </a:pPr>
            <a:r>
              <a:rPr lang="pt-BR" sz="2400" b="1" i="0" u="none" baseline="0" dirty="0">
                <a:solidFill>
                  <a:schemeClr val="tx2"/>
                </a:solidFill>
              </a:rPr>
              <a:t>Os Dias de Segurança de Desastre comemoram o aniversário de eventos passados</a:t>
            </a:r>
          </a:p>
          <a:p>
            <a:pPr algn="just" rtl="0">
              <a:spcBef>
                <a:spcPts val="600"/>
              </a:spcBef>
            </a:pPr>
            <a:r>
              <a:rPr lang="pt-BR" sz="1800" b="0" i="0" u="none" baseline="0" dirty="0"/>
              <a:t>No </a:t>
            </a:r>
            <a:r>
              <a:rPr lang="pt-BR" sz="1800" b="1" i="0" u="none" baseline="0" dirty="0"/>
              <a:t>Nepal</a:t>
            </a:r>
            <a:r>
              <a:rPr lang="pt-BR" sz="1800" b="0" i="0" u="none" baseline="0" dirty="0"/>
              <a:t>, 15 de janeiro marca o aniversário do grande terremoto de 1934. Em Kathmandu, líderes políticos e personalidades de destaque comemoram o evento com atividades como desfiles de rua, demonstrações de mesa vibratória, exposições sobre construção segura e teatro de rua. Os exercícios de simulação de terremoto são destaque da observância, com ampla participação do público e cobertura da mídia. </a:t>
            </a:r>
          </a:p>
          <a:p>
            <a:pPr algn="just" rtl="0">
              <a:spcBef>
                <a:spcPts val="600"/>
              </a:spcBef>
            </a:pPr>
            <a:r>
              <a:rPr lang="pt-BR" sz="1800" b="0" i="0" u="none" baseline="0" dirty="0"/>
              <a:t>O </a:t>
            </a:r>
            <a:r>
              <a:rPr lang="pt-BR" sz="1800" b="1" i="0" u="none" baseline="0" dirty="0"/>
              <a:t>Japão</a:t>
            </a:r>
            <a:r>
              <a:rPr lang="pt-BR" sz="1800" b="0" i="0" u="none" baseline="0" dirty="0"/>
              <a:t> comemora o Dia de Segurança de Desastre todo ano em 01 de setembro, aniversário do grande terremoto de Kanto de 1923.</a:t>
            </a:r>
          </a:p>
          <a:p>
            <a:pPr algn="just" rtl="0">
              <a:spcBef>
                <a:spcPts val="600"/>
              </a:spcBef>
            </a:pPr>
            <a:r>
              <a:rPr lang="pt-BR" sz="1800" b="0" i="0" u="none" baseline="0" dirty="0" smtClean="0"/>
              <a:t>Todos </a:t>
            </a:r>
            <a:r>
              <a:rPr lang="pt-BR" sz="1800" b="0" i="0" u="none" baseline="0" dirty="0"/>
              <a:t>os anos, muitos estudantes visitam o Museu Memorial do Terremoto em Kobe, construído sob a </a:t>
            </a:r>
            <a:r>
              <a:rPr lang="pt-BR" sz="1800" b="0" i="0" u="none" baseline="0" dirty="0" smtClean="0"/>
              <a:t>experiência </a:t>
            </a:r>
            <a:r>
              <a:rPr lang="pt-BR" sz="1800" b="0" i="0" u="none" baseline="0" dirty="0"/>
              <a:t>do Grande Terremoto de Hanshin-Awaji de 18 de janeiro de 1995.</a:t>
            </a:r>
          </a:p>
          <a:p>
            <a:pPr algn="just" rtl="0">
              <a:spcBef>
                <a:spcPts val="600"/>
              </a:spcBef>
            </a:pPr>
            <a:r>
              <a:rPr lang="pt-BR" sz="1800" b="0" i="0" u="none" baseline="0" dirty="0"/>
              <a:t>A </a:t>
            </a:r>
            <a:r>
              <a:rPr lang="pt-BR" sz="1800" b="1" i="0" u="none" baseline="0" dirty="0"/>
              <a:t>China</a:t>
            </a:r>
            <a:r>
              <a:rPr lang="pt-BR" sz="1800" b="0" i="0" u="none" baseline="0" dirty="0"/>
              <a:t> estabeleceu 12 de maio como Dia Nacional de Segurança de Desastres, comemorando o terremoto de Wenchuan em 2008.</a:t>
            </a:r>
            <a:endParaRPr lang="pt-BR" sz="18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10213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294286"/>
            <a:ext cx="9144000" cy="486122"/>
          </a:xfrm>
        </p:spPr>
        <p:txBody>
          <a:bodyPr/>
          <a:lstStyle/>
          <a:p>
            <a:pPr rtl="0"/>
            <a:r>
              <a:rPr lang="pt-BR" sz="2400" b="1" i="0" u="none" baseline="0" dirty="0">
                <a:solidFill>
                  <a:srgbClr val="990099"/>
                </a:solidFill>
                <a:effectLst>
                  <a:outerShdw blurRad="38100" dist="38100" dir="2700000" algn="tl">
                    <a:srgbClr val="000000">
                      <a:alpha val="43137"/>
                    </a:srgbClr>
                  </a:outerShdw>
                </a:effectLst>
              </a:rPr>
              <a:t>Essencial 8: </a:t>
            </a:r>
            <a:r>
              <a:rPr lang="pt-BR" sz="2400" b="1" i="0" u="none" baseline="0" dirty="0" smtClean="0">
                <a:solidFill>
                  <a:srgbClr val="990099"/>
                </a:solidFill>
                <a:effectLst>
                  <a:outerShdw blurRad="38100" dist="38100" dir="2700000" algn="tl">
                    <a:srgbClr val="000000">
                      <a:alpha val="43137"/>
                    </a:srgbClr>
                  </a:outerShdw>
                </a:effectLst>
              </a:rPr>
              <a:t>proteção </a:t>
            </a:r>
            <a:r>
              <a:rPr lang="pt-BR" sz="2400" b="1" i="0" u="none" baseline="0" dirty="0">
                <a:solidFill>
                  <a:srgbClr val="990099"/>
                </a:solidFill>
                <a:effectLst>
                  <a:outerShdw blurRad="38100" dist="38100" dir="2700000" algn="tl">
                    <a:srgbClr val="000000">
                      <a:alpha val="43137"/>
                    </a:srgbClr>
                  </a:outerShdw>
                </a:effectLst>
              </a:rPr>
              <a:t>ambiental e fortalecimento dos ecossistemas</a:t>
            </a:r>
          </a:p>
        </p:txBody>
      </p:sp>
      <p:sp>
        <p:nvSpPr>
          <p:cNvPr id="3" name="Content Placeholder 2"/>
          <p:cNvSpPr>
            <a:spLocks noGrp="1"/>
          </p:cNvSpPr>
          <p:nvPr>
            <p:ph idx="1"/>
          </p:nvPr>
        </p:nvSpPr>
        <p:spPr>
          <a:xfrm>
            <a:off x="132390" y="1852588"/>
            <a:ext cx="8879219" cy="4891112"/>
          </a:xfrm>
        </p:spPr>
        <p:txBody>
          <a:bodyPr/>
          <a:lstStyle/>
          <a:p>
            <a:pPr marL="0" indent="0" algn="ctr" rtl="0">
              <a:spcBef>
                <a:spcPts val="600"/>
              </a:spcBef>
              <a:buNone/>
            </a:pPr>
            <a:r>
              <a:rPr lang="pt-BR" sz="1800" b="1" i="0" u="none" baseline="0" dirty="0">
                <a:solidFill>
                  <a:schemeClr val="tx2"/>
                </a:solidFill>
              </a:rPr>
              <a:t>Província de Hubei e Nova York: </a:t>
            </a:r>
            <a:r>
              <a:rPr lang="pt-BR" sz="1800" b="1" dirty="0">
                <a:solidFill>
                  <a:schemeClr val="tx2"/>
                </a:solidFill>
              </a:rPr>
              <a:t>G</a:t>
            </a:r>
            <a:r>
              <a:rPr lang="pt-BR" sz="1800" b="1" i="0" u="none" baseline="0" dirty="0" smtClean="0">
                <a:solidFill>
                  <a:schemeClr val="tx2"/>
                </a:solidFill>
              </a:rPr>
              <a:t>estão </a:t>
            </a:r>
            <a:r>
              <a:rPr lang="pt-BR" sz="1800" b="1" i="0" u="none" baseline="0" dirty="0">
                <a:solidFill>
                  <a:schemeClr val="tx2"/>
                </a:solidFill>
              </a:rPr>
              <a:t>de Riscos de Desastres baseada em ecossistemas</a:t>
            </a:r>
          </a:p>
          <a:p>
            <a:pPr algn="just" rtl="0">
              <a:spcBef>
                <a:spcPts val="600"/>
              </a:spcBef>
            </a:pPr>
            <a:r>
              <a:rPr lang="pt-BR" sz="1700" b="0" i="0" u="none" baseline="0" dirty="0" smtClean="0"/>
              <a:t>Na Província de Hubei, China, um programa de recuperação de zonas úmidas </a:t>
            </a:r>
            <a:r>
              <a:rPr lang="pt-BR" sz="1700" b="1" i="0" u="none" baseline="0" dirty="0" smtClean="0"/>
              <a:t>reconectou lagos ao rio Yangtze</a:t>
            </a:r>
            <a:r>
              <a:rPr lang="pt-BR" sz="1700" b="0" i="0" u="none" baseline="0" dirty="0" smtClean="0"/>
              <a:t> e reabilitou 448 Km2 de zonas úmidas com a </a:t>
            </a:r>
            <a:r>
              <a:rPr lang="pt-BR" sz="1700" b="1" i="0" u="none" baseline="0" dirty="0" smtClean="0"/>
              <a:t>capacidade para armazenar até 285 milhões de m3 de água da enchen</a:t>
            </a:r>
            <a:r>
              <a:rPr lang="pt-BR" sz="1700" b="0" i="0" u="none" baseline="0" dirty="0" smtClean="0"/>
              <a:t>te. Posteriormente, o governo local reconectou mais 8 lagos cobrindo 350 km2. As comportas dos lagos são reabertas razoavelmente e instalações de aquicultura ilegais foram removidas ou modificadas. A administração local designou áreas de lago e pântano como reservas naturais. Além de contribuir com a prevenção de enchentes, lagos restaurados e planícies aluviais têm enriquecido a biodiversidade, aumentado a renda da pesca entre 20-30% e melhorado a qualidade dos níveis de água potável. </a:t>
            </a:r>
            <a:endParaRPr lang="pt-BR" sz="1700" dirty="0" smtClean="0"/>
          </a:p>
          <a:p>
            <a:pPr algn="just" rtl="0">
              <a:spcBef>
                <a:spcPts val="600"/>
              </a:spcBef>
            </a:pPr>
            <a:r>
              <a:rPr lang="pt-BR" sz="1700" b="0" i="0" u="none" baseline="0" dirty="0" smtClean="0"/>
              <a:t>Em Nova York, a água da chuva sem tratamento e o esgoto inundam regularmente as ruas, pois o sistema de esgoto antigo não é mais adequado. Após fortes chuvas, a água transbordante flui diretamente em rios e córregos em vez de chegar até as estações de tratamento de água. Na cidade de Nova York, as melhorias para os tubos e tanques tradicionais estão estimadas em $6.8 bilhões de dólares. Em vez disso, a cidade de Nova York investirá $5.3 bilhões de dólares em </a:t>
            </a:r>
            <a:r>
              <a:rPr lang="pt-BR" sz="1700" b="1" i="0" u="none" baseline="0" dirty="0" smtClean="0"/>
              <a:t>infraestrutura verde em telhados, ruas e calçadas</a:t>
            </a:r>
            <a:r>
              <a:rPr lang="pt-BR" sz="1700" b="0" i="0" u="none" baseline="0" dirty="0" smtClean="0"/>
              <a:t>. Isso trará muitos benefícios. Os novos espaços verdes </a:t>
            </a:r>
            <a:r>
              <a:rPr lang="pt-BR" sz="1700" b="1" i="0" u="none" baseline="0" dirty="0" smtClean="0"/>
              <a:t>absorverão mais água da chuva </a:t>
            </a:r>
            <a:r>
              <a:rPr lang="pt-BR" sz="1700" b="0" i="0" u="none" baseline="0" dirty="0" smtClean="0"/>
              <a:t>e reduzirão a carga sobre o sistema de esgoto da cidade, melhorando a qualidade do ar e diminuindo os custos de água e energia.</a:t>
            </a:r>
            <a:endParaRPr lang="pt-BR" sz="17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8613592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464635"/>
            <a:ext cx="9144000" cy="491319"/>
          </a:xfrm>
        </p:spPr>
        <p:txBody>
          <a:bodyPr/>
          <a:lstStyle/>
          <a:p>
            <a:pPr rtl="0"/>
            <a:r>
              <a:rPr lang="pt-BR" sz="2800" b="1" i="0" u="none" baseline="0" dirty="0">
                <a:solidFill>
                  <a:srgbClr val="990099"/>
                </a:solidFill>
                <a:effectLst>
                  <a:outerShdw blurRad="38100" dist="38100" dir="2700000" algn="tl">
                    <a:srgbClr val="000000">
                      <a:alpha val="43137"/>
                    </a:srgbClr>
                  </a:outerShdw>
                </a:effectLst>
              </a:rPr>
              <a:t>Essencial 9: preparação efetiva, aviso e reposta precoce</a:t>
            </a:r>
          </a:p>
        </p:txBody>
      </p:sp>
      <p:sp>
        <p:nvSpPr>
          <p:cNvPr id="3" name="Content Placeholder 2"/>
          <p:cNvSpPr>
            <a:spLocks noGrp="1"/>
          </p:cNvSpPr>
          <p:nvPr>
            <p:ph idx="1"/>
          </p:nvPr>
        </p:nvSpPr>
        <p:spPr>
          <a:xfrm>
            <a:off x="136478" y="2132544"/>
            <a:ext cx="8652680" cy="4377440"/>
          </a:xfrm>
        </p:spPr>
        <p:txBody>
          <a:bodyPr/>
          <a:lstStyle/>
          <a:p>
            <a:pPr marL="0" indent="0" algn="ctr" rtl="0">
              <a:spcBef>
                <a:spcPts val="600"/>
              </a:spcBef>
              <a:buNone/>
            </a:pPr>
            <a:r>
              <a:rPr lang="pt-BR" sz="2400" b="1" i="0" u="none" baseline="0" dirty="0">
                <a:solidFill>
                  <a:schemeClr val="tx2"/>
                </a:solidFill>
              </a:rPr>
              <a:t>Cidade de Makati: Centro de Operações de Emergência</a:t>
            </a:r>
          </a:p>
          <a:p>
            <a:pPr marL="0" indent="0" algn="just" rtl="0">
              <a:spcBef>
                <a:spcPts val="600"/>
              </a:spcBef>
              <a:buNone/>
            </a:pPr>
            <a:r>
              <a:rPr lang="pt-BR" sz="2200" b="0" i="0" u="none" baseline="0" dirty="0"/>
              <a:t>Localizada no coração da região da capital nacional das Filipinas, a cidade de Makati é a casa do distrito central de negócios, abrigando as maiores corporações do país e tornando-se a capital financeira das Filipinas. Em 2006, o então prefeito e atual vice-presidente, Jejomar C. Binay, estabeleceu o Comando, Controle e Comunicação de Makari (Makati C3) para servir como o Centro de Operações de Emergência da cidade. </a:t>
            </a:r>
            <a:endParaRPr lang="pt-BR" sz="2200" dirty="0" smtClean="0"/>
          </a:p>
          <a:p>
            <a:pPr marL="0" indent="0" algn="just" rtl="0">
              <a:spcBef>
                <a:spcPts val="600"/>
              </a:spcBef>
              <a:buNone/>
            </a:pPr>
            <a:r>
              <a:rPr lang="pt-BR" sz="2200" b="0" i="0" u="none" baseline="0" dirty="0"/>
              <a:t>O centro foi encarregado de monitorar, coordenar e integrar os serviços e recursos durante desastres e emergências. </a:t>
            </a:r>
          </a:p>
          <a:p>
            <a:pPr marL="0" indent="0" algn="just" rtl="0">
              <a:spcBef>
                <a:spcPts val="600"/>
              </a:spcBef>
              <a:buNone/>
            </a:pPr>
            <a:r>
              <a:rPr lang="pt-BR" sz="2200" b="0" i="0" u="none" baseline="0" dirty="0"/>
              <a:t>O Makati C3 adotou um número de acesso de 3 dígitos para emergências, 168, modernizou o equipamento técnico e incluiu um Sistema de Informações Geográficas e videovigilância. </a:t>
            </a:r>
            <a:endParaRPr lang="pt-BR" sz="22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96278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351" y="1505710"/>
            <a:ext cx="8656807" cy="4976978"/>
          </a:xfrm>
        </p:spPr>
        <p:txBody>
          <a:bodyPr/>
          <a:lstStyle/>
          <a:p>
            <a:pPr marL="0" indent="0" algn="ctr" rtl="0">
              <a:spcBef>
                <a:spcPts val="1200"/>
              </a:spcBef>
              <a:spcAft>
                <a:spcPts val="1200"/>
              </a:spcAft>
              <a:buNone/>
            </a:pPr>
            <a:r>
              <a:rPr lang="pt-BR" sz="2400" b="1" i="0" u="none" baseline="0" dirty="0">
                <a:solidFill>
                  <a:schemeClr val="tx2"/>
                </a:solidFill>
              </a:rPr>
              <a:t>Cidade de Makati: Centro de Operações de Emergência (continuação)</a:t>
            </a:r>
            <a:endParaRPr lang="pt-BR" sz="2400" b="1" dirty="0">
              <a:solidFill>
                <a:schemeClr val="tx2"/>
              </a:solidFill>
            </a:endParaRPr>
          </a:p>
          <a:p>
            <a:pPr marL="0" indent="0" algn="just" rtl="0">
              <a:spcBef>
                <a:spcPts val="600"/>
              </a:spcBef>
              <a:buNone/>
            </a:pPr>
            <a:r>
              <a:rPr lang="pt-BR" sz="2100" b="0" i="0" u="none" baseline="0" dirty="0"/>
              <a:t>O Makati C3 melhorou as capacidades de operação e os padrões de seus </a:t>
            </a:r>
            <a:r>
              <a:rPr lang="pt-BR" sz="2100" b="0" i="0" u="none" baseline="0" dirty="0" smtClean="0"/>
              <a:t>funcionários.</a:t>
            </a:r>
            <a:r>
              <a:rPr lang="pt-BR" sz="2100" b="0" i="0" u="none" dirty="0" smtClean="0"/>
              <a:t> </a:t>
            </a:r>
            <a:r>
              <a:rPr lang="pt-BR" sz="2100" b="0" i="0" u="none" baseline="0" dirty="0" smtClean="0"/>
              <a:t>Fortes </a:t>
            </a:r>
            <a:r>
              <a:rPr lang="pt-BR" sz="2100" b="0" i="0" u="none" baseline="0" dirty="0"/>
              <a:t>ligações também foram estabelecidas com organizações nacionais, regionais, locais e </a:t>
            </a:r>
            <a:r>
              <a:rPr lang="pt-BR" sz="2100" b="0" i="0" u="none" baseline="0" dirty="0" smtClean="0"/>
              <a:t>não governamentais</a:t>
            </a:r>
            <a:r>
              <a:rPr lang="pt-BR" sz="2100" b="0" i="0" u="none" baseline="0" dirty="0"/>
              <a:t>, além de setores privados e empresariais. </a:t>
            </a:r>
            <a:endParaRPr lang="pt-BR" sz="2100" dirty="0" smtClean="0"/>
          </a:p>
          <a:p>
            <a:pPr marL="0" indent="0" algn="just" rtl="0">
              <a:spcBef>
                <a:spcPts val="600"/>
              </a:spcBef>
              <a:buNone/>
            </a:pPr>
            <a:r>
              <a:rPr lang="pt-BR" sz="2100" b="0" i="0" u="none" baseline="0" dirty="0"/>
              <a:t>Dentro da cidade, o Makati C3 tem um papel ativo no </a:t>
            </a:r>
            <a:r>
              <a:rPr lang="pt-BR" sz="2100" b="1" i="0" u="none" baseline="0" dirty="0"/>
              <a:t>planejamento do uso de terra sensível ao risco</a:t>
            </a:r>
            <a:r>
              <a:rPr lang="pt-BR" sz="2100" b="0" i="0" u="none" baseline="0" dirty="0"/>
              <a:t>, nas comunidades de redução do risco de desastre e </a:t>
            </a:r>
            <a:r>
              <a:rPr lang="pt-BR" sz="2100" b="0" i="0" u="none" baseline="0" dirty="0" smtClean="0"/>
              <a:t>em programas de </a:t>
            </a:r>
            <a:r>
              <a:rPr lang="pt-BR" sz="2100" b="1" i="0" u="none" baseline="0" dirty="0" smtClean="0"/>
              <a:t>desenvolvimento de capacidade </a:t>
            </a:r>
            <a:r>
              <a:rPr lang="pt-BR" sz="2100" b="0" i="0" u="none" baseline="0" dirty="0"/>
              <a:t>para </a:t>
            </a:r>
            <a:r>
              <a:rPr lang="pt-BR" sz="2100" b="0" i="1" u="none" baseline="0" dirty="0" smtClean="0"/>
              <a:t>barangays </a:t>
            </a:r>
            <a:r>
              <a:rPr lang="pt-BR" sz="2100" b="0" u="none" baseline="0" dirty="0" smtClean="0"/>
              <a:t>(menor</a:t>
            </a:r>
            <a:r>
              <a:rPr lang="pt-BR" sz="2100" b="0" u="none" dirty="0" smtClean="0"/>
              <a:t> unidade do governo local)</a:t>
            </a:r>
            <a:r>
              <a:rPr lang="pt-BR" sz="2100" b="0" i="0" u="none" baseline="0" dirty="0" smtClean="0"/>
              <a:t> </a:t>
            </a:r>
            <a:r>
              <a:rPr lang="pt-BR" sz="2100" b="0" i="0" u="none" baseline="0" dirty="0"/>
              <a:t>e interessados, como parte de sua missão de criar comunidades mais seguras e resilientes a desastres. </a:t>
            </a:r>
            <a:endParaRPr lang="pt-BR" sz="2100" dirty="0" smtClean="0"/>
          </a:p>
          <a:p>
            <a:pPr marL="0" indent="0" algn="just" rtl="0">
              <a:spcBef>
                <a:spcPts val="600"/>
              </a:spcBef>
              <a:buNone/>
            </a:pPr>
            <a:r>
              <a:rPr lang="pt-BR" sz="2100" b="0" i="0" u="none" baseline="0" dirty="0"/>
              <a:t>Ampliando seu compromisso, Makati suporta muitas outras cidades e </a:t>
            </a:r>
            <a:r>
              <a:rPr lang="pt-BR" sz="2100" b="0" i="0" u="none" baseline="0" dirty="0" smtClean="0"/>
              <a:t>municípios </a:t>
            </a:r>
            <a:r>
              <a:rPr lang="pt-BR" sz="2100" b="0" i="0" u="none" baseline="0" dirty="0"/>
              <a:t>por meio de seus serviços e tem como objetivo a criação de </a:t>
            </a:r>
            <a:r>
              <a:rPr lang="pt-BR" sz="2100" b="0" i="0" u="none" baseline="0" dirty="0" smtClean="0"/>
              <a:t>um </a:t>
            </a:r>
            <a:r>
              <a:rPr lang="pt-BR" sz="2100" b="0" i="0" u="none" baseline="0" dirty="0"/>
              <a:t>centro de formação nacional.</a:t>
            </a:r>
            <a:endParaRPr lang="pt-BR" sz="21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572996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1068" y="1180413"/>
            <a:ext cx="8952932" cy="479260"/>
          </a:xfrm>
        </p:spPr>
        <p:txBody>
          <a:bodyPr/>
          <a:lstStyle/>
          <a:p>
            <a:pPr rtl="0"/>
            <a:r>
              <a:rPr lang="pt-BR" sz="2800" b="1" i="0" u="none" baseline="0" dirty="0">
                <a:solidFill>
                  <a:srgbClr val="990099"/>
                </a:solidFill>
                <a:effectLst>
                  <a:outerShdw blurRad="38100" dist="38100" dir="2700000" algn="tl">
                    <a:srgbClr val="000000">
                      <a:alpha val="43137"/>
                    </a:srgbClr>
                  </a:outerShdw>
                </a:effectLst>
              </a:rPr>
              <a:t>Essencial 10: recuperação e reconstrução de comunidades</a:t>
            </a:r>
          </a:p>
        </p:txBody>
      </p:sp>
      <p:sp>
        <p:nvSpPr>
          <p:cNvPr id="3" name="Content Placeholder 2"/>
          <p:cNvSpPr>
            <a:spLocks noGrp="1"/>
          </p:cNvSpPr>
          <p:nvPr>
            <p:ph idx="1"/>
          </p:nvPr>
        </p:nvSpPr>
        <p:spPr>
          <a:xfrm>
            <a:off x="191068" y="1733029"/>
            <a:ext cx="8693623" cy="4749658"/>
          </a:xfrm>
        </p:spPr>
        <p:txBody>
          <a:bodyPr/>
          <a:lstStyle/>
          <a:p>
            <a:pPr marL="0" indent="0" algn="ctr" rtl="0">
              <a:spcBef>
                <a:spcPts val="600"/>
              </a:spcBef>
              <a:buNone/>
            </a:pPr>
            <a:r>
              <a:rPr lang="pt-BR" sz="2000" b="1" i="0" u="none" baseline="0" dirty="0">
                <a:solidFill>
                  <a:schemeClr val="tx2"/>
                </a:solidFill>
              </a:rPr>
              <a:t>Sri Lanka: uma abordagem de reconstrução orientada pelo proprietário</a:t>
            </a:r>
          </a:p>
          <a:p>
            <a:pPr marL="0" indent="0" algn="just" rtl="0">
              <a:spcBef>
                <a:spcPts val="600"/>
              </a:spcBef>
              <a:buNone/>
            </a:pPr>
            <a:r>
              <a:rPr lang="pt-BR" sz="1800" b="0" i="0" u="none" baseline="0" dirty="0"/>
              <a:t>O tsunami de dezembro de 2004 destruiu completamente cerca de 100.000 habitações no Sri Lanka e danificou 44.290. A Força-Tarefa Estadual utilizou uma abordagem de apoio inovadora de reconstrução orientada pelo proprietário, fornecendo subsídios diretamente para os proprietários reconstruírem; os proprietários complementam esse subsídio com outras doações. </a:t>
            </a:r>
            <a:endParaRPr lang="pt-BR" sz="1800" dirty="0" smtClean="0"/>
          </a:p>
          <a:p>
            <a:pPr marL="0" indent="0" algn="just" rtl="0">
              <a:spcBef>
                <a:spcPts val="600"/>
              </a:spcBef>
              <a:buNone/>
            </a:pPr>
            <a:r>
              <a:rPr lang="pt-BR" sz="1800" b="0" i="0" u="none" baseline="0" dirty="0"/>
              <a:t>A maioria das atividades relacionadas com planejamento, estrutura, projeto e construção foram delegados aos beneficiários locais, que foram apoiados por funcionários técnicos, permitindo que grupos de beneficiários negociassem seus custos. Por outro lado, um programa auxiliado por doadores que seguiram uma abordagem orientada por contratantes sem o envolvimento da comunidade, teve um índice de satisfação muito inferior. </a:t>
            </a:r>
            <a:endParaRPr lang="pt-BR" sz="1800" dirty="0" smtClean="0"/>
          </a:p>
          <a:p>
            <a:pPr marL="0" indent="0" algn="just" rtl="0">
              <a:spcBef>
                <a:spcPts val="600"/>
              </a:spcBef>
              <a:buNone/>
            </a:pPr>
            <a:r>
              <a:rPr lang="pt-BR" sz="1800" b="0" i="0" u="none" baseline="0" dirty="0"/>
              <a:t>A reconstrução orientada pelo proprietário produziu muitas casas rapidamente com mais qualidade de construção e baixo custo. Os padrões espaciais geralmente melhoraram e o projeto, a estrutura e a localização foram mais acessíveis aos beneficiários. </a:t>
            </a:r>
            <a:endParaRPr lang="pt-BR" sz="1800" dirty="0" smtClean="0"/>
          </a:p>
          <a:p>
            <a:pPr marL="0" indent="0" algn="just" rtl="0">
              <a:spcBef>
                <a:spcPts val="600"/>
              </a:spcBef>
              <a:buNone/>
            </a:pPr>
            <a:r>
              <a:rPr lang="pt-BR" sz="1800" b="0" i="0" u="none" baseline="0" dirty="0"/>
              <a:t>O </a:t>
            </a:r>
            <a:r>
              <a:rPr lang="pt-BR" sz="1800" b="0" i="0" u="none" baseline="0" dirty="0" smtClean="0"/>
              <a:t>programa </a:t>
            </a:r>
            <a:r>
              <a:rPr lang="pt-BR" sz="1800" b="0" i="0" u="none" baseline="0" dirty="0"/>
              <a:t>parece ter fomentado o tecido social local cooperativo e a instituição.</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3978857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1" y="1438275"/>
            <a:ext cx="8229600" cy="3862714"/>
          </a:xfrm>
        </p:spPr>
        <p:txBody>
          <a:bodyPr/>
          <a:lstStyle/>
          <a:p>
            <a:pPr marL="0" indent="0" algn="ctr" rtl="0">
              <a:buNone/>
            </a:pPr>
            <a:endParaRPr lang="pt-BR" dirty="0" smtClean="0"/>
          </a:p>
          <a:p>
            <a:pPr marL="0" indent="0" algn="ctr" rtl="0">
              <a:buNone/>
            </a:pPr>
            <a:endParaRPr lang="pt-BR" dirty="0"/>
          </a:p>
          <a:p>
            <a:pPr marL="0" indent="0" algn="ctr" rtl="0">
              <a:buNone/>
            </a:pPr>
            <a:r>
              <a:rPr lang="pt-BR" sz="6000" b="1" i="0" u="none" baseline="0" dirty="0">
                <a:solidFill>
                  <a:srgbClr val="990099"/>
                </a:solidFill>
                <a:effectLst>
                  <a:outerShdw blurRad="38100" dist="38100" dir="2700000" algn="tl">
                    <a:srgbClr val="000000">
                      <a:alpha val="43137"/>
                    </a:srgbClr>
                  </a:outerShdw>
                </a:effectLst>
              </a:rPr>
              <a:t>Obrigado!</a:t>
            </a:r>
            <a:endParaRPr lang="pt-BR" sz="6000" b="1" dirty="0">
              <a:solidFill>
                <a:srgbClr val="990099"/>
              </a:solidFill>
              <a:effectLst>
                <a:outerShdw blurRad="38100" dist="38100" dir="2700000" algn="tl">
                  <a:srgbClr val="000000">
                    <a:alpha val="43137"/>
                  </a:srgbClr>
                </a:outerShdw>
              </a:effectLst>
            </a:endParaRPr>
          </a:p>
        </p:txBody>
      </p:sp>
      <p:grpSp>
        <p:nvGrpSpPr>
          <p:cNvPr id="5" name="Group 20"/>
          <p:cNvGrpSpPr>
            <a:grpSpLocks/>
          </p:cNvGrpSpPr>
          <p:nvPr/>
        </p:nvGrpSpPr>
        <p:grpSpPr bwMode="auto">
          <a:xfrm>
            <a:off x="0" y="0"/>
            <a:ext cx="9144000" cy="1108075"/>
            <a:chOff x="0" y="0"/>
            <a:chExt cx="5760" cy="698"/>
          </a:xfrm>
        </p:grpSpPr>
        <p:pic>
          <p:nvPicPr>
            <p:cNvPr id="6"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7"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8"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61676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70" y="1043134"/>
            <a:ext cx="8993875" cy="515716"/>
          </a:xfrm>
        </p:spPr>
        <p:txBody>
          <a:bodyPr/>
          <a:lstStyle/>
          <a:p>
            <a:pPr rtl="0"/>
            <a:r>
              <a:rPr lang="pt-BR" sz="2600" b="1" i="0" u="none" baseline="0" dirty="0">
                <a:solidFill>
                  <a:srgbClr val="990099"/>
                </a:solidFill>
                <a:effectLst>
                  <a:outerShdw blurRad="38100" dist="38100" dir="2700000" algn="tl">
                    <a:srgbClr val="000000">
                      <a:alpha val="43137"/>
                    </a:srgbClr>
                  </a:outerShdw>
                </a:effectLst>
                <a:latin typeface="+mn-lt"/>
              </a:rPr>
              <a:t>A Redução do Risco de Desastres é um trabalho de equipe</a:t>
            </a:r>
            <a:endParaRPr lang="pt-BR" sz="2600" b="1" dirty="0">
              <a:solidFill>
                <a:srgbClr val="990099"/>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148855" y="1529592"/>
            <a:ext cx="8845020" cy="5099808"/>
          </a:xfrm>
        </p:spPr>
        <p:txBody>
          <a:bodyPr/>
          <a:lstStyle/>
          <a:p>
            <a:pPr algn="just" rtl="0">
              <a:spcBef>
                <a:spcPts val="600"/>
              </a:spcBef>
            </a:pPr>
            <a:r>
              <a:rPr lang="pt-BR" sz="1700" b="1" i="0" u="none" baseline="0" dirty="0">
                <a:solidFill>
                  <a:srgbClr val="990099"/>
                </a:solidFill>
              </a:rPr>
              <a:t>Governo local:</a:t>
            </a:r>
            <a:r>
              <a:rPr lang="pt-BR" sz="1700" b="0" i="0" u="none" baseline="0" dirty="0">
                <a:solidFill>
                  <a:srgbClr val="990099"/>
                </a:solidFill>
              </a:rPr>
              <a:t> </a:t>
            </a:r>
            <a:r>
              <a:rPr lang="pt-BR" sz="1700" dirty="0">
                <a:solidFill>
                  <a:srgbClr val="333333"/>
                </a:solidFill>
              </a:rPr>
              <a:t>a</a:t>
            </a:r>
            <a:r>
              <a:rPr lang="pt-BR" sz="1700" b="0" i="0" u="none" baseline="0" dirty="0" smtClean="0">
                <a:solidFill>
                  <a:srgbClr val="333333"/>
                </a:solidFill>
              </a:rPr>
              <a:t>ssumir </a:t>
            </a:r>
            <a:r>
              <a:rPr lang="pt-BR" sz="1700" b="0" i="0" u="none" baseline="0" dirty="0">
                <a:solidFill>
                  <a:srgbClr val="333333"/>
                </a:solidFill>
              </a:rPr>
              <a:t>a liderança, convocar outros intervenientes, legislar, controlar.</a:t>
            </a:r>
          </a:p>
          <a:p>
            <a:pPr algn="just" rtl="0">
              <a:spcBef>
                <a:spcPts val="600"/>
              </a:spcBef>
            </a:pPr>
            <a:r>
              <a:rPr lang="pt-BR" sz="1700" b="1" i="0" u="none" baseline="0" dirty="0" smtClean="0">
                <a:solidFill>
                  <a:srgbClr val="990099"/>
                </a:solidFill>
              </a:rPr>
              <a:t>Setores</a:t>
            </a:r>
            <a:r>
              <a:rPr lang="pt-BR" sz="1700" b="0" i="0" u="none" baseline="0" dirty="0" smtClean="0">
                <a:solidFill>
                  <a:srgbClr val="990099"/>
                </a:solidFill>
              </a:rPr>
              <a:t> </a:t>
            </a:r>
            <a:r>
              <a:rPr lang="pt-BR" sz="1700" b="0" i="0" u="none" baseline="0" dirty="0" smtClean="0">
                <a:solidFill>
                  <a:srgbClr val="333333"/>
                </a:solidFill>
              </a:rPr>
              <a:t>(</a:t>
            </a:r>
            <a:r>
              <a:rPr lang="pt-BR" sz="1700" b="0" i="0" u="none" baseline="0" dirty="0">
                <a:solidFill>
                  <a:srgbClr val="333333"/>
                </a:solidFill>
              </a:rPr>
              <a:t>educação, saúde, transportes, ambiente, etc.)</a:t>
            </a:r>
            <a:r>
              <a:rPr lang="pt-BR" sz="1700" i="0" u="none" baseline="0" dirty="0">
                <a:solidFill>
                  <a:srgbClr val="333333"/>
                </a:solidFill>
              </a:rPr>
              <a:t>: </a:t>
            </a:r>
            <a:r>
              <a:rPr lang="pt-BR" sz="1700" dirty="0">
                <a:solidFill>
                  <a:srgbClr val="333333"/>
                </a:solidFill>
              </a:rPr>
              <a:t>i</a:t>
            </a:r>
            <a:r>
              <a:rPr lang="pt-BR" sz="1700" b="0" i="0" u="none" baseline="0" dirty="0" smtClean="0">
                <a:solidFill>
                  <a:srgbClr val="333333"/>
                </a:solidFill>
              </a:rPr>
              <a:t>ntegrar </a:t>
            </a:r>
            <a:r>
              <a:rPr lang="pt-BR" sz="1700" b="0" i="0" u="none" baseline="0" dirty="0">
                <a:solidFill>
                  <a:srgbClr val="333333"/>
                </a:solidFill>
              </a:rPr>
              <a:t>a redução de risco como parte dos planos e responsabilidades, contribuir com informações e implementar atividades.</a:t>
            </a:r>
          </a:p>
          <a:p>
            <a:pPr algn="just" rtl="0">
              <a:spcBef>
                <a:spcPts val="600"/>
              </a:spcBef>
            </a:pPr>
            <a:r>
              <a:rPr lang="pt-BR" sz="1700" b="1" i="0" u="none" baseline="0" dirty="0">
                <a:solidFill>
                  <a:srgbClr val="990099"/>
                </a:solidFill>
              </a:rPr>
              <a:t>Meio acadêmico: </a:t>
            </a:r>
            <a:r>
              <a:rPr lang="pt-BR" sz="1700" dirty="0">
                <a:solidFill>
                  <a:srgbClr val="333333"/>
                </a:solidFill>
              </a:rPr>
              <a:t>f</a:t>
            </a:r>
            <a:r>
              <a:rPr lang="pt-BR" sz="1700" b="0" i="0" u="none" baseline="0" dirty="0" smtClean="0">
                <a:solidFill>
                  <a:srgbClr val="333333"/>
                </a:solidFill>
              </a:rPr>
              <a:t>ornecer </a:t>
            </a:r>
            <a:r>
              <a:rPr lang="pt-BR" sz="1700" b="0" i="0" u="none" baseline="0" dirty="0">
                <a:solidFill>
                  <a:srgbClr val="333333"/>
                </a:solidFill>
              </a:rPr>
              <a:t>pesquisa e análise de dados; participar.</a:t>
            </a:r>
          </a:p>
          <a:p>
            <a:pPr algn="just" rtl="0">
              <a:spcBef>
                <a:spcPts val="600"/>
              </a:spcBef>
            </a:pPr>
            <a:r>
              <a:rPr lang="pt-BR" sz="1700" b="1" i="0" u="none" baseline="0" dirty="0">
                <a:solidFill>
                  <a:srgbClr val="990099"/>
                </a:solidFill>
              </a:rPr>
              <a:t>Cidadãos, grupos comunitários</a:t>
            </a:r>
            <a:r>
              <a:rPr lang="pt-BR" sz="1700" b="1" i="0" u="none" baseline="0" dirty="0" smtClean="0">
                <a:solidFill>
                  <a:srgbClr val="990099"/>
                </a:solidFill>
              </a:rPr>
              <a:t>: </a:t>
            </a:r>
            <a:r>
              <a:rPr lang="pt-BR" sz="1700" dirty="0" smtClean="0">
                <a:solidFill>
                  <a:srgbClr val="333333"/>
                </a:solidFill>
              </a:rPr>
              <a:t>p</a:t>
            </a:r>
            <a:r>
              <a:rPr lang="pt-BR" sz="1700" b="0" i="0" u="none" baseline="0" dirty="0" smtClean="0">
                <a:solidFill>
                  <a:srgbClr val="333333"/>
                </a:solidFill>
              </a:rPr>
              <a:t>articipar</a:t>
            </a:r>
            <a:r>
              <a:rPr lang="pt-BR" sz="1700" b="0" i="0" u="none" baseline="0" dirty="0">
                <a:solidFill>
                  <a:srgbClr val="333333"/>
                </a:solidFill>
              </a:rPr>
              <a:t>, estar ativamente informado e assumir responsabilidade individual.</a:t>
            </a:r>
          </a:p>
          <a:p>
            <a:pPr algn="just" rtl="0">
              <a:spcBef>
                <a:spcPts val="600"/>
              </a:spcBef>
            </a:pPr>
            <a:r>
              <a:rPr lang="pt-BR" sz="1700" b="1" i="0" u="none" baseline="0" dirty="0">
                <a:solidFill>
                  <a:srgbClr val="990099"/>
                </a:solidFill>
              </a:rPr>
              <a:t>Setor privado/comunidade </a:t>
            </a:r>
            <a:r>
              <a:rPr lang="pt-BR" sz="1700" b="1" i="0" u="none" baseline="0" dirty="0" smtClean="0">
                <a:solidFill>
                  <a:srgbClr val="990099"/>
                </a:solidFill>
              </a:rPr>
              <a:t>empresarial:</a:t>
            </a:r>
            <a:r>
              <a:rPr lang="pt-BR" sz="1700" b="1" i="0" u="none" dirty="0" smtClean="0">
                <a:solidFill>
                  <a:srgbClr val="990099"/>
                </a:solidFill>
              </a:rPr>
              <a:t> </a:t>
            </a:r>
            <a:r>
              <a:rPr lang="pt-BR" sz="1700" dirty="0">
                <a:solidFill>
                  <a:srgbClr val="333333"/>
                </a:solidFill>
              </a:rPr>
              <a:t>c</a:t>
            </a:r>
            <a:r>
              <a:rPr lang="pt-BR" sz="1700" b="0" i="0" u="none" baseline="0" dirty="0" smtClean="0">
                <a:solidFill>
                  <a:srgbClr val="333333"/>
                </a:solidFill>
              </a:rPr>
              <a:t>umprir </a:t>
            </a:r>
            <a:r>
              <a:rPr lang="pt-BR" sz="1700" b="0" i="0" u="none" baseline="0" dirty="0">
                <a:solidFill>
                  <a:srgbClr val="333333"/>
                </a:solidFill>
              </a:rPr>
              <a:t>as normas de segurança; contribuir com a comunidade através de experiências e continuidade de negócios.</a:t>
            </a:r>
          </a:p>
          <a:p>
            <a:pPr algn="just" rtl="0">
              <a:spcBef>
                <a:spcPts val="600"/>
              </a:spcBef>
            </a:pPr>
            <a:r>
              <a:rPr lang="pt-BR" sz="1700" b="1" i="0" u="none" baseline="0" dirty="0">
                <a:solidFill>
                  <a:srgbClr val="990099"/>
                </a:solidFill>
              </a:rPr>
              <a:t>Categorias profissionais</a:t>
            </a:r>
            <a:r>
              <a:rPr lang="pt-BR" sz="1700" b="1" i="0" u="none" baseline="0" dirty="0" smtClean="0">
                <a:solidFill>
                  <a:srgbClr val="990099"/>
                </a:solidFill>
              </a:rPr>
              <a:t>, </a:t>
            </a:r>
            <a:r>
              <a:rPr lang="pt-BR" sz="1700" b="0" i="0" u="none" baseline="0" dirty="0" smtClean="0">
                <a:solidFill>
                  <a:srgbClr val="333333"/>
                </a:solidFill>
              </a:rPr>
              <a:t>incluindo </a:t>
            </a:r>
            <a:r>
              <a:rPr lang="pt-BR" sz="1700" b="0" i="0" u="none" baseline="0" dirty="0">
                <a:solidFill>
                  <a:srgbClr val="333333"/>
                </a:solidFill>
              </a:rPr>
              <a:t>topógrafos, engenheiros, arquitetos e planejadores: </a:t>
            </a:r>
            <a:r>
              <a:rPr lang="pt-BR" sz="1700" b="0" i="0" u="none" baseline="0" dirty="0" smtClean="0">
                <a:solidFill>
                  <a:srgbClr val="333333"/>
                </a:solidFill>
              </a:rPr>
              <a:t>fornecer </a:t>
            </a:r>
            <a:r>
              <a:rPr lang="pt-BR" sz="1700" b="0" i="0" u="none" baseline="0" dirty="0">
                <a:solidFill>
                  <a:srgbClr val="333333"/>
                </a:solidFill>
              </a:rPr>
              <a:t>conhecimentos técnicos sobre o ambiente construído; assistente sociais, professores e outros: organizar, aumentar a conscientização, coletar dados; informar os meios de comunicação.</a:t>
            </a:r>
          </a:p>
          <a:p>
            <a:pPr algn="just" rtl="0">
              <a:spcBef>
                <a:spcPts val="600"/>
              </a:spcBef>
            </a:pPr>
            <a:r>
              <a:rPr lang="pt-BR" sz="1700" b="1" i="0" u="none" baseline="0" dirty="0">
                <a:solidFill>
                  <a:srgbClr val="990099"/>
                </a:solidFill>
              </a:rPr>
              <a:t>Sociedade civil: </a:t>
            </a:r>
            <a:r>
              <a:rPr lang="pt-BR" sz="1700" dirty="0">
                <a:solidFill>
                  <a:srgbClr val="333333"/>
                </a:solidFill>
              </a:rPr>
              <a:t>p</a:t>
            </a:r>
            <a:r>
              <a:rPr lang="pt-BR" sz="1700" b="0" i="0" u="none" baseline="0" dirty="0" smtClean="0">
                <a:solidFill>
                  <a:srgbClr val="333333"/>
                </a:solidFill>
              </a:rPr>
              <a:t>articipar</a:t>
            </a:r>
            <a:r>
              <a:rPr lang="pt-BR" sz="1700" b="0" i="0" u="none" baseline="0" dirty="0">
                <a:solidFill>
                  <a:srgbClr val="333333"/>
                </a:solidFill>
              </a:rPr>
              <a:t>, organizar comunidades, coordenar, ajudar a supervisionar, monitorar. </a:t>
            </a:r>
          </a:p>
          <a:p>
            <a:pPr algn="just" rtl="0">
              <a:spcBef>
                <a:spcPts val="600"/>
              </a:spcBef>
            </a:pPr>
            <a:r>
              <a:rPr lang="pt-BR" sz="1700" b="1" i="0" u="none" baseline="0" dirty="0">
                <a:solidFill>
                  <a:srgbClr val="990099"/>
                </a:solidFill>
              </a:rPr>
              <a:t>Autoridades nacionais governamentais e parlamentares: </a:t>
            </a:r>
            <a:r>
              <a:rPr lang="pt-BR" sz="1700" b="0" i="0" u="none" baseline="0" dirty="0">
                <a:solidFill>
                  <a:srgbClr val="333333"/>
                </a:solidFill>
              </a:rPr>
              <a:t>apoiar com recursos, política e legislação.</a:t>
            </a:r>
          </a:p>
          <a:p>
            <a:pPr algn="just" rtl="0">
              <a:spcBef>
                <a:spcPts val="600"/>
              </a:spcBef>
              <a:spcAft>
                <a:spcPts val="600"/>
              </a:spcAft>
            </a:pPr>
            <a:r>
              <a:rPr lang="pt-BR" sz="1700" b="1" i="0" u="none" baseline="0" dirty="0">
                <a:solidFill>
                  <a:srgbClr val="990099"/>
                </a:solidFill>
              </a:rPr>
              <a:t>Organizações internacionais: </a:t>
            </a:r>
            <a:r>
              <a:rPr lang="pt-BR" sz="1700" b="0" i="0" u="none" baseline="0" dirty="0">
                <a:solidFill>
                  <a:srgbClr val="333333"/>
                </a:solidFill>
              </a:rPr>
              <a:t>cooperação técnica, desenvolvimento de capacidades.</a:t>
            </a:r>
            <a:endParaRPr lang="pt-BR" sz="1700" dirty="0">
              <a:solidFill>
                <a:srgbClr val="333333"/>
              </a:solidFill>
            </a:endParaRP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15171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1007" y="1040458"/>
            <a:ext cx="8941983" cy="575691"/>
          </a:xfrm>
        </p:spPr>
        <p:txBody>
          <a:bodyPr/>
          <a:lstStyle/>
          <a:p>
            <a:r>
              <a:rPr lang="pt-BR" sz="2800" b="1" i="0" u="sng" baseline="0" dirty="0">
                <a:solidFill>
                  <a:srgbClr val="990099"/>
                </a:solidFill>
                <a:effectLst>
                  <a:outerShdw blurRad="38100" dist="38100" dir="2700000" algn="tl">
                    <a:srgbClr val="000000">
                      <a:alpha val="43137"/>
                    </a:srgbClr>
                  </a:outerShdw>
                </a:effectLst>
              </a:rPr>
              <a:t>Essencial </a:t>
            </a:r>
            <a:r>
              <a:rPr lang="pt-BR" sz="2800" b="1" i="0" u="sng" baseline="0" dirty="0" smtClean="0">
                <a:solidFill>
                  <a:srgbClr val="990099"/>
                </a:solidFill>
                <a:effectLst>
                  <a:outerShdw blurRad="38100" dist="38100" dir="2700000" algn="tl">
                    <a:srgbClr val="000000">
                      <a:alpha val="43137"/>
                    </a:srgbClr>
                  </a:outerShdw>
                </a:effectLst>
              </a:rPr>
              <a:t>1:</a:t>
            </a:r>
            <a:r>
              <a:rPr lang="pt-BR" sz="2800" b="1" dirty="0">
                <a:solidFill>
                  <a:srgbClr val="990099"/>
                </a:solidFill>
                <a:effectLst>
                  <a:outerShdw blurRad="38100" dist="38100" dir="2700000" algn="tl">
                    <a:srgbClr val="000000">
                      <a:alpha val="43137"/>
                    </a:srgbClr>
                  </a:outerShdw>
                </a:effectLst>
              </a:rPr>
              <a:t> </a:t>
            </a:r>
            <a:r>
              <a:rPr lang="pt-BR" sz="2800" b="1" dirty="0" smtClean="0">
                <a:solidFill>
                  <a:srgbClr val="990099"/>
                </a:solidFill>
                <a:effectLst>
                  <a:outerShdw blurRad="38100" dist="38100" dir="2700000" algn="tl">
                    <a:srgbClr val="000000">
                      <a:alpha val="43137"/>
                    </a:srgbClr>
                  </a:outerShdw>
                </a:effectLst>
              </a:rPr>
              <a:t>â</a:t>
            </a:r>
            <a:r>
              <a:rPr lang="pt-BR" sz="2800" b="1" i="0" u="none" baseline="0" dirty="0" smtClean="0">
                <a:solidFill>
                  <a:srgbClr val="990099"/>
                </a:solidFill>
                <a:effectLst>
                  <a:outerShdw blurRad="38100" dist="38100" dir="2700000" algn="tl">
                    <a:srgbClr val="000000">
                      <a:alpha val="43137"/>
                    </a:srgbClr>
                  </a:outerShdw>
                </a:effectLst>
              </a:rPr>
              <a:t>mbito </a:t>
            </a:r>
            <a:r>
              <a:rPr lang="pt-BR" sz="2800" b="1" dirty="0">
                <a:solidFill>
                  <a:srgbClr val="990099"/>
                </a:solidFill>
                <a:effectLst>
                  <a:outerShdw blurRad="38100" dist="38100" dir="2700000" algn="tl">
                    <a:srgbClr val="000000">
                      <a:alpha val="43137"/>
                    </a:srgbClr>
                  </a:outerShdw>
                </a:effectLst>
              </a:rPr>
              <a:t>i</a:t>
            </a:r>
            <a:r>
              <a:rPr lang="pt-BR" sz="2800" b="1" i="0" u="none" baseline="0" dirty="0" smtClean="0">
                <a:solidFill>
                  <a:srgbClr val="990099"/>
                </a:solidFill>
                <a:effectLst>
                  <a:outerShdw blurRad="38100" dist="38100" dir="2700000" algn="tl">
                    <a:srgbClr val="000000">
                      <a:alpha val="43137"/>
                    </a:srgbClr>
                  </a:outerShdw>
                </a:effectLst>
              </a:rPr>
              <a:t>nstitucional </a:t>
            </a:r>
            <a:r>
              <a:rPr lang="pt-BR" sz="2800" b="1" i="0" u="none" baseline="0" dirty="0">
                <a:solidFill>
                  <a:srgbClr val="990099"/>
                </a:solidFill>
                <a:effectLst>
                  <a:outerShdw blurRad="38100" dist="38100" dir="2700000" algn="tl">
                    <a:srgbClr val="000000">
                      <a:alpha val="43137"/>
                    </a:srgbClr>
                  </a:outerShdw>
                </a:effectLst>
              </a:rPr>
              <a:t>e </a:t>
            </a:r>
            <a:r>
              <a:rPr lang="pt-BR" sz="2800" b="1" i="0" u="none" baseline="0" dirty="0" smtClean="0">
                <a:solidFill>
                  <a:srgbClr val="990099"/>
                </a:solidFill>
                <a:effectLst>
                  <a:outerShdw blurRad="38100" dist="38100" dir="2700000" algn="tl">
                    <a:srgbClr val="000000">
                      <a:alpha val="43137"/>
                    </a:srgbClr>
                  </a:outerShdw>
                </a:effectLst>
              </a:rPr>
              <a:t>administrativo</a:t>
            </a:r>
            <a:endParaRPr lang="pt-BR" sz="2800" b="1" i="0" u="none" baseline="0" dirty="0">
              <a:solidFill>
                <a:srgbClr val="9900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80753" y="1616149"/>
            <a:ext cx="8782493" cy="5241851"/>
          </a:xfrm>
        </p:spPr>
        <p:txBody>
          <a:bodyPr/>
          <a:lstStyle/>
          <a:p>
            <a:pPr marL="0" indent="0" algn="ctr" rtl="0">
              <a:spcBef>
                <a:spcPts val="1200"/>
              </a:spcBef>
              <a:spcAft>
                <a:spcPts val="1200"/>
              </a:spcAft>
              <a:buNone/>
            </a:pPr>
            <a:r>
              <a:rPr lang="pt-BR" sz="2400" b="1" i="0" u="none" baseline="0" dirty="0">
                <a:solidFill>
                  <a:schemeClr val="tx2"/>
                </a:solidFill>
              </a:rPr>
              <a:t>Província de Albay: </a:t>
            </a:r>
            <a:r>
              <a:rPr lang="pt-BR" sz="2400" b="1" i="0" u="none" baseline="0" dirty="0" smtClean="0">
                <a:solidFill>
                  <a:schemeClr val="tx2"/>
                </a:solidFill>
              </a:rPr>
              <a:t>governo </a:t>
            </a:r>
            <a:r>
              <a:rPr lang="pt-BR" sz="2400" b="1" i="0" u="none" baseline="0" dirty="0">
                <a:solidFill>
                  <a:schemeClr val="tx2"/>
                </a:solidFill>
              </a:rPr>
              <a:t>local faz a redução do risco uma prioridade formal e permanente</a:t>
            </a:r>
          </a:p>
          <a:p>
            <a:pPr marL="0" indent="0" algn="just">
              <a:spcBef>
                <a:spcPts val="600"/>
              </a:spcBef>
              <a:spcAft>
                <a:spcPts val="600"/>
              </a:spcAft>
              <a:buNone/>
            </a:pPr>
            <a:r>
              <a:rPr lang="pt-BR" sz="2200" b="0" i="0" u="none" baseline="0" dirty="0"/>
              <a:t>O governo da província de Albay, nas Filipinas, estabeleceu em 1995 o </a:t>
            </a:r>
            <a:r>
              <a:rPr lang="pt-BR" sz="2200" b="0" i="0" u="none" baseline="0" dirty="0" smtClean="0"/>
              <a:t>gabinete </a:t>
            </a:r>
            <a:r>
              <a:rPr lang="pt-BR" sz="2200" b="0" i="0" u="none" baseline="0" dirty="0"/>
              <a:t>permanente da gestão do risco de desastres para lidar com o alto risco de tufões, enchentes, deslizamentos de terra e terremotos. </a:t>
            </a:r>
            <a:r>
              <a:rPr lang="pt-BR" sz="2200" b="0" i="0" u="none" baseline="0" dirty="0" smtClean="0"/>
              <a:t>A </a:t>
            </a:r>
            <a:r>
              <a:rPr lang="pt-BR" sz="2200" b="0" i="0" u="none" baseline="0" dirty="0"/>
              <a:t>redução do risco de desastres foi institucionalizada, financiada adequadamente e verdadeiramente integrada em planejamento e programas do governo local, deixando claro que a redução de desastres era uma prioridade formal e permanente dentro do planejamento regular, governança e programas do governo local. Como resultado, a prevenção, preparação e resposta em desastres têm sido bem coordenadas e, com </a:t>
            </a:r>
            <a:r>
              <a:rPr lang="pt-BR" sz="2200" dirty="0" smtClean="0"/>
              <a:t>exceção de </a:t>
            </a:r>
            <a:r>
              <a:rPr lang="pt-BR" sz="2200" b="0" i="0" u="none" baseline="0" dirty="0"/>
              <a:t>2006 e 2011, sem vítimas em 15 dos últimos 17 anos.</a:t>
            </a:r>
          </a:p>
          <a:p>
            <a:pPr marL="0" indent="0" algn="just" rtl="0">
              <a:spcBef>
                <a:spcPts val="600"/>
              </a:spcBef>
              <a:spcAft>
                <a:spcPts val="600"/>
              </a:spcAft>
              <a:buNone/>
            </a:pPr>
            <a:r>
              <a:rPr lang="pt-BR" sz="2000" b="0" i="1" u="none" baseline="0" dirty="0"/>
              <a:t>Leia mais em </a:t>
            </a:r>
            <a:r>
              <a:rPr lang="pt-BR" sz="2000" b="0" i="1" u="none" baseline="0" dirty="0">
                <a:solidFill>
                  <a:schemeClr val="tx2"/>
                </a:solidFill>
              </a:rPr>
              <a:t>http://www.unisdr.org/we/inform/publications/1362</a:t>
            </a:r>
            <a:r>
              <a:rPr lang="pt-BR" sz="2200" b="0" i="1" u="none" baseline="0" dirty="0">
                <a:solidFill>
                  <a:schemeClr val="tx2"/>
                </a:solidFill>
              </a:rPr>
              <a:t>7</a:t>
            </a:r>
            <a:r>
              <a:rPr lang="pt-BR" sz="2400" b="0" i="1" u="none" baseline="0" dirty="0">
                <a:solidFill>
                  <a:schemeClr val="tx2"/>
                </a:solidFill>
              </a:rPr>
              <a:t>.</a:t>
            </a:r>
            <a:endParaRPr lang="pt-BR" sz="2400" i="1" dirty="0">
              <a:solidFill>
                <a:schemeClr val="tx2"/>
              </a:solidFill>
            </a:endParaRP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7" name="Group 20"/>
          <p:cNvGrpSpPr>
            <a:grpSpLocks/>
          </p:cNvGrpSpPr>
          <p:nvPr/>
        </p:nvGrpSpPr>
        <p:grpSpPr bwMode="auto">
          <a:xfrm>
            <a:off x="0" y="0"/>
            <a:ext cx="9144000" cy="1108075"/>
            <a:chOff x="0" y="0"/>
            <a:chExt cx="5760" cy="698"/>
          </a:xfrm>
        </p:grpSpPr>
        <p:pic>
          <p:nvPicPr>
            <p:cNvPr id="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9"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866194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41444" y="1226830"/>
            <a:ext cx="7861111" cy="499731"/>
          </a:xfrm>
        </p:spPr>
        <p:txBody>
          <a:bodyPr/>
          <a:lstStyle/>
          <a:p>
            <a:pPr rtl="0"/>
            <a:r>
              <a:rPr lang="pt-BR" sz="2400" b="1" i="0" u="none" baseline="0" dirty="0">
                <a:solidFill>
                  <a:schemeClr val="tx2"/>
                </a:solidFill>
                <a:effectLst>
                  <a:outerShdw blurRad="38100" dist="38100" dir="2700000" algn="tl">
                    <a:srgbClr val="000000">
                      <a:alpha val="43137"/>
                    </a:srgbClr>
                  </a:outerShdw>
                </a:effectLst>
                <a:latin typeface="+mn-lt"/>
              </a:rPr>
              <a:t>Quito: uma abordagem política integrada de segurança</a:t>
            </a:r>
          </a:p>
        </p:txBody>
      </p:sp>
      <p:sp>
        <p:nvSpPr>
          <p:cNvPr id="3" name="Content Placeholder 2"/>
          <p:cNvSpPr>
            <a:spLocks noGrp="1"/>
          </p:cNvSpPr>
          <p:nvPr>
            <p:ph idx="1"/>
          </p:nvPr>
        </p:nvSpPr>
        <p:spPr>
          <a:xfrm>
            <a:off x="192099" y="1793094"/>
            <a:ext cx="8814390" cy="4703240"/>
          </a:xfrm>
        </p:spPr>
        <p:txBody>
          <a:bodyPr/>
          <a:lstStyle/>
          <a:p>
            <a:pPr marL="0" indent="0" algn="just" rtl="0">
              <a:spcBef>
                <a:spcPts val="600"/>
              </a:spcBef>
              <a:buNone/>
            </a:pPr>
            <a:r>
              <a:rPr lang="pt-BR" sz="1700" b="0" i="0" u="none" baseline="0" dirty="0"/>
              <a:t>A cidade está exposta a uma variedade de riscos geológicos e </a:t>
            </a:r>
            <a:r>
              <a:rPr lang="pt-BR" sz="1700" b="0" i="0" u="none" baseline="0" dirty="0" smtClean="0"/>
              <a:t>hidrometeorologias, </a:t>
            </a:r>
            <a:r>
              <a:rPr lang="pt-BR" sz="1700" b="0" i="0" u="none" baseline="0" dirty="0"/>
              <a:t>porém a falta geral de consciência do perigo potencial tem permitido que a cidade cresça de forma descoordenada e insegura. </a:t>
            </a:r>
            <a:endParaRPr lang="pt-BR" sz="1700" dirty="0" smtClean="0"/>
          </a:p>
          <a:p>
            <a:pPr marL="0" indent="0" algn="just" rtl="0">
              <a:spcBef>
                <a:spcPts val="600"/>
              </a:spcBef>
              <a:buNone/>
            </a:pPr>
            <a:r>
              <a:rPr lang="pt-BR" sz="1700" b="0" i="0" u="none" baseline="0" dirty="0"/>
              <a:t>Para lidar com essa realidade, o Quito põe políticas em vigor que fazem uma abordagem integrada da segurança, discutindo os riscos situacionais, a segurança rodoviária e os riscos de desastres naturais e tecnológicos. Com relação à redução do risco, essas políticas incluem:</a:t>
            </a:r>
          </a:p>
          <a:p>
            <a:pPr algn="just" rtl="0">
              <a:spcBef>
                <a:spcPts val="600"/>
              </a:spcBef>
            </a:pPr>
            <a:r>
              <a:rPr lang="pt-BR" sz="1700" b="0" i="0" u="none" baseline="0" dirty="0"/>
              <a:t>Fazer a redução do risco de desastres uma </a:t>
            </a:r>
            <a:r>
              <a:rPr lang="pt-BR" sz="1700" b="1" i="0" u="none" baseline="0" dirty="0"/>
              <a:t>questão transversal em todos os processos de planejamento e desenvolvimento da cidade.</a:t>
            </a:r>
          </a:p>
          <a:p>
            <a:pPr algn="just" rtl="0">
              <a:spcBef>
                <a:spcPts val="600"/>
              </a:spcBef>
            </a:pPr>
            <a:r>
              <a:rPr lang="pt-BR" sz="1700" b="0" i="0" u="none" baseline="0" dirty="0"/>
              <a:t>Promover uma cultura de prevenção e preparação de desastres para proteger a população de desastres naturais e provocados pelo homem.</a:t>
            </a:r>
          </a:p>
          <a:p>
            <a:pPr algn="just" rtl="0">
              <a:spcBef>
                <a:spcPts val="600"/>
              </a:spcBef>
            </a:pPr>
            <a:r>
              <a:rPr lang="pt-BR" sz="1700" b="0" i="0" u="none" baseline="0" dirty="0"/>
              <a:t>Estabelecer um sistema municipal de gestão de risco com recursos e capacidades humanas, técnicas e financeiras apropriadas.</a:t>
            </a:r>
          </a:p>
          <a:p>
            <a:pPr algn="just" rtl="0">
              <a:spcBef>
                <a:spcPts val="600"/>
              </a:spcBef>
            </a:pPr>
            <a:r>
              <a:rPr lang="pt-BR" sz="1700" b="0" i="0" u="none" baseline="0" dirty="0"/>
              <a:t>Por meio da realização de políticas de forma integrada, trabalhando através de comissões </a:t>
            </a:r>
            <a:r>
              <a:rPr lang="pt-BR" sz="1700" b="0" i="0" u="none" baseline="0" dirty="0" smtClean="0"/>
              <a:t>interinstitucionais </a:t>
            </a:r>
            <a:r>
              <a:rPr lang="pt-BR" sz="1700" b="0" i="0" u="none" baseline="0" dirty="0"/>
              <a:t>e </a:t>
            </a:r>
            <a:r>
              <a:rPr lang="pt-BR" sz="1700" b="0" i="0" u="none" baseline="0" dirty="0" smtClean="0"/>
              <a:t>interdepartamentais</a:t>
            </a:r>
            <a:r>
              <a:rPr lang="pt-BR" sz="1700" b="0" i="0" u="none" baseline="0" dirty="0"/>
              <a:t>, todos os aspectos relacionados à segurança da população de Quito serão melhorados.</a:t>
            </a:r>
          </a:p>
          <a:p>
            <a:pPr algn="l" rtl="0">
              <a:spcBef>
                <a:spcPts val="600"/>
              </a:spcBef>
            </a:pPr>
            <a:r>
              <a:rPr lang="pt-BR" sz="1700" b="0" i="1" u="none" baseline="0" dirty="0"/>
              <a:t>Mais informações </a:t>
            </a:r>
            <a:r>
              <a:rPr lang="pt-BR" sz="1700" b="0" i="1" u="none" baseline="0" dirty="0" smtClean="0"/>
              <a:t>em </a:t>
            </a:r>
            <a:r>
              <a:rPr lang="pt-BR" sz="1700" b="0" i="1" u="none" baseline="0" dirty="0">
                <a:hlinkClick r:id="rId2"/>
              </a:rPr>
              <a:t>http://www.quito.gov.ec</a:t>
            </a:r>
            <a:r>
              <a:rPr lang="pt-BR" sz="1700" b="0" i="1" u="none" baseline="0" dirty="0"/>
              <a:t> (em espanhol).</a:t>
            </a:r>
            <a:endParaRPr lang="pt-BR" sz="17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572405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5341"/>
            <a:ext cx="9144000" cy="501872"/>
          </a:xfrm>
        </p:spPr>
        <p:txBody>
          <a:bodyPr/>
          <a:lstStyle/>
          <a:p>
            <a:pPr rtl="0"/>
            <a:r>
              <a:rPr lang="pt-BR" sz="2800" b="1" i="0" u="none" baseline="0" dirty="0">
                <a:solidFill>
                  <a:srgbClr val="990099"/>
                </a:solidFill>
                <a:effectLst>
                  <a:outerShdw blurRad="38100" dist="38100" dir="2700000" algn="tl">
                    <a:srgbClr val="000000">
                      <a:alpha val="43137"/>
                    </a:srgbClr>
                  </a:outerShdw>
                </a:effectLst>
              </a:rPr>
              <a:t>Essencial 2: </a:t>
            </a:r>
            <a:r>
              <a:rPr lang="pt-BR" sz="2800" b="1" i="0" u="none" baseline="0" dirty="0" smtClean="0">
                <a:solidFill>
                  <a:srgbClr val="990099"/>
                </a:solidFill>
                <a:effectLst>
                  <a:outerShdw blurRad="38100" dist="38100" dir="2700000" algn="tl">
                    <a:srgbClr val="000000">
                      <a:alpha val="43137"/>
                    </a:srgbClr>
                  </a:outerShdw>
                </a:effectLst>
              </a:rPr>
              <a:t>financiamento </a:t>
            </a:r>
            <a:r>
              <a:rPr lang="pt-BR" sz="2800" b="1" i="0" u="none" baseline="0" dirty="0">
                <a:solidFill>
                  <a:srgbClr val="990099"/>
                </a:solidFill>
                <a:effectLst>
                  <a:outerShdw blurRad="38100" dist="38100" dir="2700000" algn="tl">
                    <a:srgbClr val="000000">
                      <a:alpha val="43137"/>
                    </a:srgbClr>
                  </a:outerShdw>
                </a:effectLst>
              </a:rPr>
              <a:t>e </a:t>
            </a:r>
            <a:r>
              <a:rPr lang="pt-BR" sz="2800" b="1" i="0" u="none" baseline="0" dirty="0" smtClean="0">
                <a:solidFill>
                  <a:srgbClr val="990099"/>
                </a:solidFill>
                <a:effectLst>
                  <a:outerShdw blurRad="38100" dist="38100" dir="2700000" algn="tl">
                    <a:srgbClr val="000000">
                      <a:alpha val="43137"/>
                    </a:srgbClr>
                  </a:outerShdw>
                </a:effectLst>
              </a:rPr>
              <a:t>recursos</a:t>
            </a:r>
            <a:r>
              <a:rPr lang="pt-BR" sz="2800" b="1" dirty="0">
                <a:solidFill>
                  <a:srgbClr val="990099"/>
                </a:solidFill>
                <a:effectLst>
                  <a:outerShdw blurRad="38100" dist="38100" dir="2700000" algn="tl">
                    <a:srgbClr val="000000">
                      <a:alpha val="43137"/>
                    </a:srgbClr>
                  </a:outerShdw>
                </a:effectLst>
              </a:rPr>
              <a:t/>
            </a:r>
            <a:br>
              <a:rPr lang="pt-BR" sz="2800" b="1" dirty="0">
                <a:solidFill>
                  <a:srgbClr val="990099"/>
                </a:solidFill>
                <a:effectLst>
                  <a:outerShdw blurRad="38100" dist="38100" dir="2700000" algn="tl">
                    <a:srgbClr val="000000">
                      <a:alpha val="43137"/>
                    </a:srgbClr>
                  </a:outerShdw>
                </a:effectLst>
              </a:rPr>
            </a:br>
            <a:endParaRPr lang="pt-BR" sz="2800" b="1" dirty="0">
              <a:solidFill>
                <a:srgbClr val="9900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59488" y="1410480"/>
            <a:ext cx="8984512" cy="5072206"/>
          </a:xfrm>
        </p:spPr>
        <p:txBody>
          <a:bodyPr/>
          <a:lstStyle/>
          <a:p>
            <a:pPr marL="0" indent="0" algn="ctr" rtl="0">
              <a:buNone/>
            </a:pPr>
            <a:r>
              <a:rPr lang="pt-BR" sz="2000" b="1" i="0" u="none" baseline="0" dirty="0">
                <a:solidFill>
                  <a:schemeClr val="tx2"/>
                </a:solidFill>
              </a:rPr>
              <a:t>Filipinas, China e Sri Lanka: </a:t>
            </a:r>
            <a:r>
              <a:rPr lang="pt-BR" sz="2000" b="1" i="0" u="none" baseline="0" dirty="0" smtClean="0">
                <a:solidFill>
                  <a:schemeClr val="tx2"/>
                </a:solidFill>
              </a:rPr>
              <a:t>investimento </a:t>
            </a:r>
            <a:r>
              <a:rPr lang="pt-BR" sz="2000" b="1" i="0" u="none" baseline="0" dirty="0">
                <a:solidFill>
                  <a:schemeClr val="tx2"/>
                </a:solidFill>
              </a:rPr>
              <a:t>de apoio </a:t>
            </a:r>
            <a:r>
              <a:rPr lang="pt-BR" sz="2000" b="1" i="0" u="none" baseline="0" dirty="0" smtClean="0">
                <a:solidFill>
                  <a:schemeClr val="tx2"/>
                </a:solidFill>
              </a:rPr>
              <a:t>a </a:t>
            </a:r>
            <a:r>
              <a:rPr lang="pt-BR" sz="2000" b="1" i="0" u="none" baseline="0" dirty="0">
                <a:solidFill>
                  <a:schemeClr val="tx2"/>
                </a:solidFill>
              </a:rPr>
              <a:t>redução de risco de desastres</a:t>
            </a:r>
          </a:p>
          <a:p>
            <a:pPr algn="l" rtl="0">
              <a:spcBef>
                <a:spcPts val="600"/>
              </a:spcBef>
            </a:pPr>
            <a:r>
              <a:rPr lang="pt-BR" sz="1700" b="0" i="0" u="none" baseline="0" dirty="0"/>
              <a:t>Desde 2011, as cidades nas Filipinas </a:t>
            </a:r>
            <a:r>
              <a:rPr lang="pt-BR" sz="1700" b="1" i="0" u="none" baseline="0" dirty="0"/>
              <a:t>são obrigadas a destinar 5% do orçamento de seu governo local para o fundo de ajuda de calamidade </a:t>
            </a:r>
            <a:r>
              <a:rPr lang="pt-BR" sz="1700" b="0" i="0" u="none" baseline="0" dirty="0"/>
              <a:t>(CRF). Sob a Redução do Risco de Desastres e Lei de Gestão de 2010, elas podem gastar 70% dessa alocação para preparação e aquisição de alívio/equipamentos de regaste e estoque.</a:t>
            </a:r>
          </a:p>
          <a:p>
            <a:pPr algn="l" rtl="0">
              <a:spcBef>
                <a:spcPts val="600"/>
              </a:spcBef>
            </a:pPr>
            <a:r>
              <a:rPr lang="pt-BR" sz="1700" b="0" i="0" u="none" baseline="0" dirty="0"/>
              <a:t>O </a:t>
            </a:r>
            <a:r>
              <a:rPr lang="pt-BR" sz="1700" b="1" i="0" u="none" baseline="0" dirty="0"/>
              <a:t>Ministério de Gestão de Desastres </a:t>
            </a:r>
            <a:r>
              <a:rPr lang="pt-BR" sz="1700" b="0" i="0" u="none" baseline="0" dirty="0"/>
              <a:t>do Sri Lanka anunciou em 2011 uma alocação </a:t>
            </a:r>
            <a:r>
              <a:rPr lang="pt-BR" sz="1700" b="0" i="0" u="none" baseline="0" dirty="0" smtClean="0"/>
              <a:t>de $8 bilhões de rupias </a:t>
            </a:r>
            <a:r>
              <a:rPr lang="pt-BR" sz="1700" b="0" i="0" u="none" baseline="0" dirty="0"/>
              <a:t>para um programa de controle de enchentes na capital, Colombo, enquanto lançava um programa de planejamento de segurança da cidade para minimizar desastres como parte da Campanha Cidades Resilientes. O dinheiro será usado para limpar canais, reconstruir o sistema de drenagem, entre outras iniciativas para prevenir enchentes.</a:t>
            </a:r>
            <a:endParaRPr lang="pt-BR" sz="1700" dirty="0"/>
          </a:p>
          <a:p>
            <a:pPr algn="l" rtl="0">
              <a:spcBef>
                <a:spcPts val="600"/>
              </a:spcBef>
            </a:pPr>
            <a:r>
              <a:rPr lang="pt-BR" sz="1700" b="0" i="0" u="none" baseline="0" dirty="0"/>
              <a:t>Os governadores </a:t>
            </a:r>
            <a:r>
              <a:rPr lang="pt-BR" sz="1700" b="0" i="0" u="none" baseline="0" dirty="0" smtClean="0"/>
              <a:t>provinciais</a:t>
            </a:r>
            <a:r>
              <a:rPr lang="pt-BR" sz="1700" b="0" i="0" u="none" baseline="0" dirty="0"/>
              <a:t>, em duas das províncias da China sujeitas a desastres,</a:t>
            </a:r>
            <a:r>
              <a:rPr lang="pt-BR" sz="1700" b="1" i="0" u="none" baseline="0" dirty="0"/>
              <a:t> alocaram recursos adicionais para a redução de desastres</a:t>
            </a:r>
            <a:r>
              <a:rPr lang="pt-BR" sz="1700" b="0" i="0" u="none" baseline="0" dirty="0"/>
              <a:t>. Wei Hong, vice-governador executivo da província de Sichuan, disse que 2 bilhões de yuan serão investidos para melhorar o sistema local de prevenção de desastre geológico. Gu Chaoxi, vice-governador da província de Yunnan, que está altamente em risco de desastres geológicos, prometeu investir pelo menos 10 bilhões de yuan durante 10 anos no sistema local de prevenção e avaliação de desastres. </a:t>
            </a:r>
          </a:p>
          <a:p>
            <a:pPr>
              <a:spcBef>
                <a:spcPts val="600"/>
              </a:spcBef>
            </a:pPr>
            <a:r>
              <a:rPr lang="pt-BR" sz="1700" b="0" i="1" u="none" baseline="0" dirty="0"/>
              <a:t>O relatório sobre o Sri Lanka está disponível </a:t>
            </a:r>
            <a:r>
              <a:rPr lang="pt-BR" sz="1700" b="0" i="1" u="none" baseline="0" dirty="0" smtClean="0"/>
              <a:t>em </a:t>
            </a:r>
            <a:r>
              <a:rPr lang="pt-BR" sz="1700" b="0" i="1" u="none" baseline="0" dirty="0">
                <a:solidFill>
                  <a:schemeClr val="tx2"/>
                </a:solidFill>
              </a:rPr>
              <a:t>http://tinyurl.com/7t23osr; </a:t>
            </a:r>
            <a:r>
              <a:rPr lang="pt-BR" sz="1700" b="0" i="1" u="none" baseline="0" dirty="0" smtClean="0"/>
              <a:t>o</a:t>
            </a:r>
            <a:r>
              <a:rPr lang="pt-BR" sz="1700" i="1" dirty="0" smtClean="0"/>
              <a:t> </a:t>
            </a:r>
            <a:r>
              <a:rPr lang="pt-BR" sz="1700" i="1" dirty="0"/>
              <a:t>relatório</a:t>
            </a:r>
            <a:r>
              <a:rPr lang="pt-BR" sz="1700" b="0" i="1" u="none" dirty="0" smtClean="0"/>
              <a:t> sobre a China em</a:t>
            </a:r>
            <a:r>
              <a:rPr lang="pt-BR" sz="1700" b="0" i="1" u="none" baseline="0" dirty="0" smtClean="0"/>
              <a:t> </a:t>
            </a:r>
            <a:r>
              <a:rPr lang="pt-BR" sz="1700" b="0" i="1" u="none" baseline="0" dirty="0">
                <a:solidFill>
                  <a:schemeClr val="tx2"/>
                </a:solidFill>
              </a:rPr>
              <a:t>http://tinyurl.com/858rfyo.</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2436"/>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593329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4172" y="1231166"/>
            <a:ext cx="8835655" cy="547498"/>
          </a:xfrm>
        </p:spPr>
        <p:txBody>
          <a:bodyPr/>
          <a:lstStyle/>
          <a:p>
            <a:pPr rtl="0"/>
            <a:r>
              <a:rPr lang="pt-BR" sz="2800" b="1" i="0" u="none" baseline="0" dirty="0">
                <a:solidFill>
                  <a:srgbClr val="990099"/>
                </a:solidFill>
                <a:effectLst>
                  <a:outerShdw blurRad="38100" dist="38100" dir="2700000" algn="tl">
                    <a:srgbClr val="000000">
                      <a:alpha val="43137"/>
                    </a:srgbClr>
                  </a:outerShdw>
                </a:effectLst>
              </a:rPr>
              <a:t>Essencial 3: </a:t>
            </a:r>
            <a:r>
              <a:rPr lang="pt-BR" sz="2800" b="1" i="0" u="none" baseline="0" dirty="0" smtClean="0">
                <a:solidFill>
                  <a:srgbClr val="990099"/>
                </a:solidFill>
                <a:effectLst>
                  <a:outerShdw blurRad="38100" dist="38100" dir="2700000" algn="tl">
                    <a:srgbClr val="000000">
                      <a:alpha val="43137"/>
                    </a:srgbClr>
                  </a:outerShdw>
                </a:effectLst>
              </a:rPr>
              <a:t>avaliação </a:t>
            </a:r>
            <a:r>
              <a:rPr lang="pt-BR" sz="2800" b="1" i="0" u="none" baseline="0" dirty="0">
                <a:solidFill>
                  <a:srgbClr val="990099"/>
                </a:solidFill>
                <a:effectLst>
                  <a:outerShdw blurRad="38100" dist="38100" dir="2700000" algn="tl">
                    <a:srgbClr val="000000">
                      <a:alpha val="43137"/>
                    </a:srgbClr>
                  </a:outerShdw>
                </a:effectLst>
              </a:rPr>
              <a:t>de riscos múltiplos perigosos</a:t>
            </a:r>
            <a:endParaRPr lang="pt-BR" sz="2800" b="1" dirty="0">
              <a:solidFill>
                <a:srgbClr val="9900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3796" y="1778664"/>
            <a:ext cx="8835655" cy="4690375"/>
          </a:xfrm>
        </p:spPr>
        <p:txBody>
          <a:bodyPr/>
          <a:lstStyle/>
          <a:p>
            <a:pPr marL="0" indent="0" algn="ctr" rtl="0">
              <a:spcBef>
                <a:spcPts val="600"/>
              </a:spcBef>
              <a:buNone/>
            </a:pPr>
            <a:r>
              <a:rPr lang="pt-BR" sz="2400" b="1" i="0" u="none" baseline="0" dirty="0">
                <a:solidFill>
                  <a:schemeClr val="tx2"/>
                </a:solidFill>
              </a:rPr>
              <a:t>Peru, Cidade do </a:t>
            </a:r>
            <a:r>
              <a:rPr lang="pt-BR" sz="2400" b="1" i="0" u="none" baseline="0" dirty="0" smtClean="0">
                <a:solidFill>
                  <a:schemeClr val="tx2"/>
                </a:solidFill>
              </a:rPr>
              <a:t>Cabo:</a:t>
            </a:r>
            <a:r>
              <a:rPr lang="pt-BR" sz="2400" b="1" i="0" u="none" dirty="0" smtClean="0">
                <a:solidFill>
                  <a:schemeClr val="tx2"/>
                </a:solidFill>
              </a:rPr>
              <a:t> r</a:t>
            </a:r>
            <a:r>
              <a:rPr lang="pt-BR" sz="2400" b="1" i="0" u="none" baseline="0" dirty="0" smtClean="0">
                <a:solidFill>
                  <a:schemeClr val="tx2"/>
                </a:solidFill>
              </a:rPr>
              <a:t>evendo </a:t>
            </a:r>
            <a:r>
              <a:rPr lang="pt-BR" sz="2400" b="1" i="0" u="none" baseline="0" dirty="0">
                <a:solidFill>
                  <a:schemeClr val="tx2"/>
                </a:solidFill>
              </a:rPr>
              <a:t>o impacto do risco de desastres em novos projetos de desenvolvimento</a:t>
            </a:r>
          </a:p>
          <a:p>
            <a:pPr algn="just" rtl="0">
              <a:spcBef>
                <a:spcPts val="600"/>
              </a:spcBef>
            </a:pPr>
            <a:r>
              <a:rPr lang="pt-BR" sz="2200" b="0" i="0" u="none" baseline="0" dirty="0"/>
              <a:t>O Peru estabeleceu um requerimento pioneiro jurídico para que todos os projetos de investimento público sejam avaliados para o risco de desastres. </a:t>
            </a:r>
            <a:r>
              <a:rPr lang="pt-BR" sz="2200" b="1" i="0" u="none" baseline="0" dirty="0"/>
              <a:t>Se o risco não for solucionado, o projeto não será financiado.</a:t>
            </a:r>
            <a:r>
              <a:rPr lang="pt-BR" sz="2200" b="0" i="0" u="none" baseline="0" dirty="0"/>
              <a:t> Do investimento de $10 bilhões de dólares </a:t>
            </a:r>
            <a:r>
              <a:rPr lang="pt-BR" sz="2200" b="0" i="0" u="none" baseline="0" dirty="0" smtClean="0"/>
              <a:t>aprovados </a:t>
            </a:r>
            <a:r>
              <a:rPr lang="pt-BR" sz="2200" b="0" i="0" u="none" baseline="0" dirty="0"/>
              <a:t>em 2008, cerca de metade era para ser executado pelos governos locais.</a:t>
            </a:r>
          </a:p>
          <a:p>
            <a:pPr algn="just" rtl="0">
              <a:spcBef>
                <a:spcPts val="600"/>
              </a:spcBef>
            </a:pPr>
            <a:r>
              <a:rPr lang="pt-BR" sz="2200" b="0" i="0" u="none" baseline="0" dirty="0"/>
              <a:t>Sob o âmbito da Gestão de Risco de Desastre (DRM), a Cidade do Cabo </a:t>
            </a:r>
            <a:r>
              <a:rPr lang="pt-BR" sz="2200" b="1" i="0" u="none" baseline="0" dirty="0"/>
              <a:t>determinou</a:t>
            </a:r>
            <a:r>
              <a:rPr lang="pt-BR" sz="2200" b="0" i="0" u="none" baseline="0" dirty="0"/>
              <a:t> que o</a:t>
            </a:r>
            <a:r>
              <a:rPr lang="pt-BR" sz="2200" b="1" i="0" u="none" baseline="0" dirty="0"/>
              <a:t> Centro Municipal DRM </a:t>
            </a:r>
            <a:r>
              <a:rPr lang="pt-BR" sz="2200" b="0" i="0" u="none" baseline="0" dirty="0"/>
              <a:t>esteja envolvido no processo de </a:t>
            </a:r>
            <a:r>
              <a:rPr lang="pt-BR" sz="2200" b="1" i="0" u="none" baseline="0" dirty="0"/>
              <a:t>revisão de todos os novos projetos de desenvolvimento</a:t>
            </a:r>
            <a:r>
              <a:rPr lang="pt-BR" sz="2200" b="0" i="0" u="none" baseline="0" dirty="0"/>
              <a:t>.</a:t>
            </a:r>
          </a:p>
          <a:p>
            <a:pPr algn="just">
              <a:spcBef>
                <a:spcPts val="600"/>
              </a:spcBef>
            </a:pPr>
            <a:r>
              <a:rPr lang="pt-BR" sz="2000" b="0" i="0" u="none" baseline="0" dirty="0"/>
              <a:t>Leia mais sobre as oportunidades e </a:t>
            </a:r>
            <a:r>
              <a:rPr lang="pt-BR" sz="2000" b="0" i="0" u="none" baseline="0" dirty="0" smtClean="0"/>
              <a:t>incentivos </a:t>
            </a:r>
            <a:r>
              <a:rPr lang="pt-BR" sz="2000" b="0" i="0" u="none" baseline="0" dirty="0"/>
              <a:t>para a gestão da redução do risco de desastres </a:t>
            </a:r>
            <a:r>
              <a:rPr lang="pt-BR" sz="2000" b="0" i="0" u="none" baseline="0" dirty="0" smtClean="0"/>
              <a:t>em </a:t>
            </a:r>
            <a:r>
              <a:rPr lang="pt-BR" sz="2000" b="0" i="0" u="none" baseline="0" dirty="0">
                <a:hlinkClick r:id="rId2"/>
              </a:rPr>
              <a:t>http://tinyurl.com/7sganme</a:t>
            </a:r>
            <a:r>
              <a:rPr lang="pt-BR" sz="2000" b="0" i="0" u="none" baseline="0" dirty="0"/>
              <a:t> </a:t>
            </a:r>
            <a:r>
              <a:rPr lang="pt-BR" sz="2000" b="0" i="0" u="none" baseline="0" dirty="0" smtClean="0"/>
              <a:t>e consulte</a:t>
            </a:r>
            <a:r>
              <a:rPr lang="pt-BR" sz="2000" b="0" i="0" u="none" dirty="0" smtClean="0"/>
              <a:t> o </a:t>
            </a:r>
            <a:r>
              <a:rPr lang="pt-BR" sz="2000" dirty="0"/>
              <a:t>âmbito</a:t>
            </a:r>
            <a:r>
              <a:rPr lang="pt-BR" sz="2000" b="0" i="0" u="none" dirty="0" smtClean="0"/>
              <a:t> DRM da Cidade do Cabo em</a:t>
            </a:r>
            <a:r>
              <a:rPr lang="pt-BR" sz="2000" b="0" i="0" u="none" baseline="0" dirty="0" smtClean="0"/>
              <a:t> </a:t>
            </a:r>
            <a:r>
              <a:rPr lang="pt-BR" sz="2000" b="0" i="0" u="none" baseline="0" dirty="0">
                <a:hlinkClick r:id="rId3"/>
              </a:rPr>
              <a:t>http://tinyurl.com/cw9n22x</a:t>
            </a:r>
            <a:r>
              <a:rPr lang="pt-BR" sz="2000" b="0" i="0" u="none" baseline="0" dirty="0"/>
              <a:t> .</a:t>
            </a:r>
            <a:endParaRPr lang="pt-BR" sz="20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5"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625972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7070"/>
            <a:ext cx="9157648" cy="465760"/>
          </a:xfrm>
        </p:spPr>
        <p:txBody>
          <a:bodyPr/>
          <a:lstStyle/>
          <a:p>
            <a:pPr rtl="0"/>
            <a:r>
              <a:rPr lang="pt-BR" sz="2400" b="1" i="0" u="none" baseline="0" dirty="0">
                <a:solidFill>
                  <a:srgbClr val="990099"/>
                </a:solidFill>
                <a:effectLst>
                  <a:outerShdw blurRad="38100" dist="38100" dir="2700000" algn="tl">
                    <a:srgbClr val="000000">
                      <a:alpha val="43137"/>
                    </a:srgbClr>
                  </a:outerShdw>
                </a:effectLst>
              </a:rPr>
              <a:t>Essencial 4: </a:t>
            </a:r>
            <a:r>
              <a:rPr lang="pt-BR" sz="2400" b="1" i="0" u="none" baseline="0" dirty="0" smtClean="0">
                <a:solidFill>
                  <a:srgbClr val="990099"/>
                </a:solidFill>
                <a:effectLst>
                  <a:outerShdw blurRad="38100" dist="38100" dir="2700000" algn="tl">
                    <a:srgbClr val="000000">
                      <a:alpha val="43137"/>
                    </a:srgbClr>
                  </a:outerShdw>
                </a:effectLst>
              </a:rPr>
              <a:t>proteção </a:t>
            </a:r>
            <a:r>
              <a:rPr lang="pt-BR" sz="2400" b="1" i="0" u="none" baseline="0" dirty="0">
                <a:solidFill>
                  <a:srgbClr val="990099"/>
                </a:solidFill>
                <a:effectLst>
                  <a:outerShdw blurRad="38100" dist="38100" dir="2700000" algn="tl">
                    <a:srgbClr val="000000">
                      <a:alpha val="43137"/>
                    </a:srgbClr>
                  </a:outerShdw>
                </a:effectLst>
              </a:rPr>
              <a:t>de </a:t>
            </a:r>
            <a:r>
              <a:rPr lang="pt-BR" sz="2400" b="1" i="0" u="none" baseline="0" dirty="0" smtClean="0">
                <a:solidFill>
                  <a:srgbClr val="990099"/>
                </a:solidFill>
                <a:effectLst>
                  <a:outerShdw blurRad="38100" dist="38100" dir="2700000" algn="tl">
                    <a:srgbClr val="000000">
                      <a:alpha val="43137"/>
                    </a:srgbClr>
                  </a:outerShdw>
                </a:effectLst>
              </a:rPr>
              <a:t>infraestrutura</a:t>
            </a:r>
            <a:r>
              <a:rPr lang="pt-BR" sz="2400" b="1" i="0" u="none" baseline="0" dirty="0">
                <a:solidFill>
                  <a:srgbClr val="990099"/>
                </a:solidFill>
                <a:effectLst>
                  <a:outerShdw blurRad="38100" dist="38100" dir="2700000" algn="tl">
                    <a:srgbClr val="000000">
                      <a:alpha val="43137"/>
                    </a:srgbClr>
                  </a:outerShdw>
                </a:effectLst>
              </a:rPr>
              <a:t>, atualização e resiliência</a:t>
            </a:r>
          </a:p>
        </p:txBody>
      </p:sp>
      <p:sp>
        <p:nvSpPr>
          <p:cNvPr id="3" name="Content Placeholder 2"/>
          <p:cNvSpPr>
            <a:spLocks noGrp="1"/>
          </p:cNvSpPr>
          <p:nvPr>
            <p:ph idx="1"/>
          </p:nvPr>
        </p:nvSpPr>
        <p:spPr>
          <a:xfrm>
            <a:off x="150126" y="1405720"/>
            <a:ext cx="8791856" cy="5117910"/>
          </a:xfrm>
        </p:spPr>
        <p:txBody>
          <a:bodyPr/>
          <a:lstStyle/>
          <a:p>
            <a:pPr marL="0" indent="0" algn="ctr" rtl="0">
              <a:spcBef>
                <a:spcPts val="600"/>
              </a:spcBef>
              <a:buNone/>
            </a:pPr>
            <a:r>
              <a:rPr lang="pt-BR" sz="2400" b="1" i="0" u="none" baseline="0" dirty="0">
                <a:solidFill>
                  <a:schemeClr val="tx2"/>
                </a:solidFill>
              </a:rPr>
              <a:t>Kuala Lumpur: dreno de dupla utilidade e túneis para carros</a:t>
            </a:r>
          </a:p>
          <a:p>
            <a:pPr marL="0" indent="0" algn="just" rtl="0">
              <a:spcBef>
                <a:spcPts val="600"/>
              </a:spcBef>
              <a:buNone/>
            </a:pPr>
            <a:r>
              <a:rPr lang="pt-BR" sz="1700" b="0" i="0" u="none" baseline="0" dirty="0"/>
              <a:t>Localização de </a:t>
            </a:r>
            <a:r>
              <a:rPr lang="pt-BR" sz="1700" b="0" i="0" u="none" baseline="0" dirty="0" smtClean="0"/>
              <a:t>infraestrutura </a:t>
            </a:r>
            <a:r>
              <a:rPr lang="pt-BR" sz="1700" b="0" i="0" u="none" baseline="0" dirty="0"/>
              <a:t>que esteja fora de perigo é uma forma de garantir que a nova </a:t>
            </a:r>
            <a:r>
              <a:rPr lang="pt-BR" sz="1700" b="0" i="0" u="none" baseline="0" dirty="0" smtClean="0"/>
              <a:t>infraestrutura </a:t>
            </a:r>
            <a:r>
              <a:rPr lang="pt-BR" sz="1700" b="0" i="0" u="none" baseline="0" dirty="0"/>
              <a:t>não introduz novos riscos. Onde isso não for possível, uma outra maneira é a execução de projetos de </a:t>
            </a:r>
            <a:r>
              <a:rPr lang="pt-BR" sz="1700" b="0" i="0" u="none" baseline="0" dirty="0" smtClean="0"/>
              <a:t>infraestrutura multiuso</a:t>
            </a:r>
            <a:r>
              <a:rPr lang="pt-BR" sz="1700" b="0" i="0" u="none" baseline="0" dirty="0"/>
              <a:t>, como a Gestão de Águas Pluviais e Túnel Rodoviário (SMART). As enchentes causadas por chuvas fortes são um perigo, e o túnel de 9.7 km. de comprimento e $514 milhões tem três níveis, um inferior para a drenagem e dois superiores para o tráfego rodoviário. O dreno permite que grandes volumes de água de enchente sejam desviados do distrito financeiro da cidade para um reservatório de armazenamento, </a:t>
            </a:r>
            <a:r>
              <a:rPr lang="pt-BR" sz="1700" b="0" i="0" u="none" baseline="0" dirty="0" smtClean="0"/>
              <a:t>contendo</a:t>
            </a:r>
            <a:r>
              <a:rPr lang="pt-BR" sz="1700" b="0" i="0" u="none" dirty="0" smtClean="0"/>
              <a:t> o</a:t>
            </a:r>
            <a:r>
              <a:rPr lang="pt-BR" sz="1700" b="0" i="0" u="none" baseline="0" dirty="0" smtClean="0"/>
              <a:t> lago </a:t>
            </a:r>
            <a:r>
              <a:rPr lang="pt-BR" sz="1700" b="0" i="0" u="none" baseline="0" dirty="0"/>
              <a:t>e ignorando o túnel. Combinar o dreno com a rodovia traz duas vantagens: garante que essa </a:t>
            </a:r>
            <a:r>
              <a:rPr lang="pt-BR" sz="1700" b="0" i="0" u="none" baseline="0" dirty="0" smtClean="0"/>
              <a:t>infraestrutura </a:t>
            </a:r>
            <a:r>
              <a:rPr lang="pt-BR" sz="1700" b="0" i="0" u="none" baseline="0" dirty="0"/>
              <a:t>crítica está sujeita a margens de segurança </a:t>
            </a:r>
            <a:r>
              <a:rPr lang="pt-BR" sz="1700" b="1" i="0" u="none" baseline="0" dirty="0"/>
              <a:t>mais elevadas que o usual </a:t>
            </a:r>
            <a:r>
              <a:rPr lang="pt-BR" sz="1700" b="0" i="0" u="none" baseline="0" dirty="0"/>
              <a:t>(força extra que os engenheiros usam para construir projetos). </a:t>
            </a:r>
            <a:endParaRPr lang="pt-BR" sz="1700" dirty="0" smtClean="0"/>
          </a:p>
          <a:p>
            <a:pPr marL="0" indent="0" algn="just" rtl="0">
              <a:spcBef>
                <a:spcPts val="600"/>
              </a:spcBef>
              <a:buNone/>
            </a:pPr>
            <a:r>
              <a:rPr lang="pt-BR" sz="1700" b="0" i="0" u="none" baseline="0" dirty="0"/>
              <a:t>Nos três anos desde seu lançamento em 2007, as operações da SMART têm evitado com êxito pelo menos 7 inundações e salvo centenas de milhões em perdas potenciais da Gestão de Risco (RM). “Juntamente com a receita das tarifas de pedágio, nós estamos muito próximos a recuperar o retorno do investimento”, disse Datuk Hj Salleh Bin Yusup, diretor geral da Câmara Municipal. Um jornal local noticiou em 2010 que desde que as operações da SMART começaram em 2007, o dreno foi usado 114 para desviar o excesso de água e prevenir 7 enchentes potencialmente desastrosas, e excederam em muito a meta original de desviar água da enchente apenas duas ou três vezes por ano.</a:t>
            </a:r>
            <a:endParaRPr lang="pt-BR" sz="1700" dirty="0"/>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2307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026" y="1295842"/>
            <a:ext cx="8603732" cy="4371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5" name="Group 20"/>
          <p:cNvGrpSpPr>
            <a:grpSpLocks/>
          </p:cNvGrpSpPr>
          <p:nvPr/>
        </p:nvGrpSpPr>
        <p:grpSpPr bwMode="auto">
          <a:xfrm>
            <a:off x="0" y="0"/>
            <a:ext cx="9144000" cy="1108075"/>
            <a:chOff x="0" y="0"/>
            <a:chExt cx="5760" cy="698"/>
          </a:xfrm>
        </p:grpSpPr>
        <p:pic>
          <p:nvPicPr>
            <p:cNvPr id="6"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7"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8"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7" descr="cepe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56030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09300" y="1191326"/>
            <a:ext cx="7125400" cy="445457"/>
          </a:xfrm>
        </p:spPr>
        <p:txBody>
          <a:bodyPr/>
          <a:lstStyle/>
          <a:p>
            <a:pPr rtl="0"/>
            <a:r>
              <a:rPr lang="pt-BR" sz="2400" b="0" i="0" u="none" baseline="0" dirty="0">
                <a:solidFill>
                  <a:schemeClr val="tx2"/>
                </a:solidFill>
                <a:effectLst>
                  <a:outerShdw blurRad="38100" dist="38100" dir="2700000" algn="tl">
                    <a:srgbClr val="000000">
                      <a:alpha val="43137"/>
                    </a:srgbClr>
                  </a:outerShdw>
                </a:effectLst>
              </a:rPr>
              <a:t>Pune: </a:t>
            </a:r>
            <a:r>
              <a:rPr lang="pt-BR" sz="2400" b="0" i="0" u="none" baseline="0" dirty="0" smtClean="0">
                <a:solidFill>
                  <a:schemeClr val="tx2"/>
                </a:solidFill>
                <a:effectLst>
                  <a:outerShdw blurRad="38100" dist="38100" dir="2700000" algn="tl">
                    <a:srgbClr val="000000">
                      <a:alpha val="43137"/>
                    </a:srgbClr>
                  </a:outerShdw>
                </a:effectLst>
              </a:rPr>
              <a:t>investindo </a:t>
            </a:r>
            <a:r>
              <a:rPr lang="pt-BR" sz="2400" b="0" i="0" u="none" baseline="0" dirty="0">
                <a:solidFill>
                  <a:schemeClr val="tx2"/>
                </a:solidFill>
                <a:effectLst>
                  <a:outerShdw blurRad="38100" dist="38100" dir="2700000" algn="tl">
                    <a:srgbClr val="000000">
                      <a:alpha val="43137"/>
                    </a:srgbClr>
                  </a:outerShdw>
                </a:effectLst>
              </a:rPr>
              <a:t>em medidas para reduzir o risco</a:t>
            </a:r>
            <a:endParaRPr lang="pt-BR" sz="2400" b="1" dirty="0">
              <a:solidFill>
                <a:schemeClr val="tx2"/>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0250" y="1648009"/>
            <a:ext cx="8529851" cy="4747437"/>
          </a:xfrm>
        </p:spPr>
        <p:txBody>
          <a:bodyPr/>
          <a:lstStyle/>
          <a:p>
            <a:pPr marL="0" indent="0" algn="just" rtl="0">
              <a:spcBef>
                <a:spcPts val="1200"/>
              </a:spcBef>
              <a:spcAft>
                <a:spcPts val="1200"/>
              </a:spcAft>
              <a:buNone/>
            </a:pPr>
            <a:r>
              <a:rPr lang="pt-BR" sz="1900" b="0" i="0" u="none" baseline="0" dirty="0"/>
              <a:t>Pune, Índia, tem sido afetada por graves enchentes periódicas durante décadas. Antecipando que o impacto das mudanças climáticas podem aumentar sua frequência, a cidade colocou programas em prática para capacitar, avaliar perigos e vulnerabilidades e implementar um </a:t>
            </a:r>
            <a:r>
              <a:rPr lang="pt-BR" sz="1900" b="1" i="0" u="none" baseline="0" dirty="0"/>
              <a:t>plano de ação para a cidade toda </a:t>
            </a:r>
            <a:r>
              <a:rPr lang="pt-BR" sz="1900" b="0" i="0" u="none" baseline="0" dirty="0"/>
              <a:t>que contém medidas estruturais e de planejamento para restaurar a drenagem natural, ampliar córregos, estender pontes e aplicar metodologias de infiltração do solo natural. Técnicas de conservação de bacias hidrográficas, como arborização e construção de pequenas barragens de terra, foram realizadas na zona montanhosa. Incentivos fiscais imobiliários foram fornecidos para motivar as famílias sobre a reciclagem de água residual ou armazenagem da água da chuva para uso doméstico.</a:t>
            </a:r>
          </a:p>
          <a:p>
            <a:pPr marL="0" indent="0" algn="just" rtl="0">
              <a:spcBef>
                <a:spcPts val="1200"/>
              </a:spcBef>
              <a:spcAft>
                <a:spcPts val="1200"/>
              </a:spcAft>
              <a:buNone/>
            </a:pPr>
            <a:r>
              <a:rPr lang="pt-BR" sz="1900" b="0" i="0" u="none" baseline="0" dirty="0"/>
              <a:t>Esses esforços foram complementados por melhorias no monitoramento de enchentes e sistemas de alerta e proteção social para as famílias afetadas. A iniciativa foi conduzida em conjunto com o governo municipal eleito, o comissário municipal e Alerta (grupos de cidadãos ativos), e </a:t>
            </a:r>
            <a:r>
              <a:rPr lang="pt-BR" sz="1900" b="1" i="0" u="none" baseline="0" dirty="0"/>
              <a:t>envolve vários outros departamentos da cidade</a:t>
            </a:r>
            <a:r>
              <a:rPr lang="pt-BR" sz="1900" b="0" i="0" u="none" baseline="0" dirty="0"/>
              <a:t>.</a:t>
            </a:r>
          </a:p>
        </p:txBody>
      </p:sp>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pt-BR"/>
          </a:p>
        </p:txBody>
      </p:sp>
      <p:grpSp>
        <p:nvGrpSpPr>
          <p:cNvPr id="6" name="Group 20"/>
          <p:cNvGrpSpPr>
            <a:grpSpLocks/>
          </p:cNvGrpSpPr>
          <p:nvPr/>
        </p:nvGrpSpPr>
        <p:grpSpPr bwMode="auto">
          <a:xfrm>
            <a:off x="0" y="0"/>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445526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1127</TotalTime>
  <Words>3080</Words>
  <Application>Microsoft Office PowerPoint</Application>
  <PresentationFormat>Apresentação na tela (4:3)</PresentationFormat>
  <Paragraphs>106</Paragraphs>
  <Slides>18</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18</vt:i4>
      </vt:variant>
    </vt:vector>
  </HeadingPairs>
  <TitlesOfParts>
    <vt:vector size="22" baseType="lpstr">
      <vt:lpstr>ＭＳ Ｐゴシック</vt:lpstr>
      <vt:lpstr>Arial</vt:lpstr>
      <vt:lpstr>Calibri</vt:lpstr>
      <vt:lpstr>Office Theme</vt:lpstr>
      <vt:lpstr>Apresentação do PowerPoint</vt:lpstr>
      <vt:lpstr>A Redução do Risco de Desastres é um trabalho de equipe</vt:lpstr>
      <vt:lpstr>Essencial 1: âmbito institucional e administrativo</vt:lpstr>
      <vt:lpstr>Quito: uma abordagem política integrada de segurança</vt:lpstr>
      <vt:lpstr>Essencial 2: financiamento e recursos </vt:lpstr>
      <vt:lpstr>Essencial 3: avaliação de riscos múltiplos perigosos</vt:lpstr>
      <vt:lpstr>Essencial 4: proteção de infraestrutura, atualização e resiliência</vt:lpstr>
      <vt:lpstr>Apresentação do PowerPoint</vt:lpstr>
      <vt:lpstr>Pune: investindo em medidas para reduzir o risco</vt:lpstr>
      <vt:lpstr>Essencial 5: proteger instalações vitais: educação e saúde</vt:lpstr>
      <vt:lpstr>Essencial 6: regulamento de construção e planejamento territorial</vt:lpstr>
      <vt:lpstr>Tailândia: atualizando assentamentos informais</vt:lpstr>
      <vt:lpstr>Essencial 7: treinamento, educação e conscientização pública</vt:lpstr>
      <vt:lpstr>Essencial 8: proteção ambiental e fortalecimento dos ecossistemas</vt:lpstr>
      <vt:lpstr>Essencial 9: preparação efetiva, aviso e reposta precoce</vt:lpstr>
      <vt:lpstr>Apresentação do PowerPoint</vt:lpstr>
      <vt:lpstr>Essencial 10: recuperação e reconstrução de comunidades</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michele young</dc:creator>
  <cp:lastModifiedBy>Valter Monteiro</cp:lastModifiedBy>
  <cp:revision>117</cp:revision>
  <dcterms:created xsi:type="dcterms:W3CDTF">2012-06-11T10:52:33Z</dcterms:created>
  <dcterms:modified xsi:type="dcterms:W3CDTF">2015-06-11T12:47:17Z</dcterms:modified>
</cp:coreProperties>
</file>