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63" r:id="rId4"/>
    <p:sldId id="265" r:id="rId5"/>
    <p:sldId id="266" r:id="rId6"/>
    <p:sldId id="267" r:id="rId7"/>
    <p:sldId id="268" r:id="rId8"/>
    <p:sldId id="275" r:id="rId9"/>
    <p:sldId id="276" r:id="rId10"/>
    <p:sldId id="277" r:id="rId11"/>
    <p:sldId id="284" r:id="rId12"/>
    <p:sldId id="285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51AF91-85EE-4CF0-8AFF-8A34888A8003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8EDA60-C19A-4C94-A883-F19A2F653FD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91262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BA8B15-DCBE-4A0B-AFA4-2C48A6006D85}" type="slidenum">
              <a:rPr lang="fr-FR" altLang="en-US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fr-FR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44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E8549D-64E7-4F26-B85D-BF9B5D9F7FD8}" type="slidenum">
              <a:rPr lang="fr-FR" altLang="en-US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fr-FR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81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B58049-557F-463A-8E0E-03EAC740D63C}" type="slidenum">
              <a:rPr lang="fr-FR" altLang="en-US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7</a:t>
            </a:fld>
            <a:endParaRPr lang="fr-FR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95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ED4F453-DA1F-459D-972D-83ADB76D1767}" type="slidenum">
              <a:rPr lang="en-US" altLang="pt-BR" smtClean="0"/>
              <a:pPr/>
              <a:t>8</a:t>
            </a:fld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47577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B75DB0-915D-4F74-96F5-6CDD36E6E45B}" type="slidenum">
              <a:rPr lang="fr-FR" altLang="en-US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9</a:t>
            </a:fld>
            <a:endParaRPr lang="fr-FR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3307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54057A-D18C-4E75-8DAE-B959977BABAF}" type="slidenum">
              <a:rPr lang="fr-FR" altLang="en-US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10</a:t>
            </a:fld>
            <a:endParaRPr lang="fr-FR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74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CFC0CF2-7E34-4BDD-8BBB-8B9385E39E6A}" type="slidenum">
              <a:rPr lang="en-US" altLang="pt-BR" smtClean="0"/>
              <a:pPr/>
              <a:t>12</a:t>
            </a:fld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494136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5DD671-2350-4A60-B622-A54FEA7B092D}" type="slidenum">
              <a:rPr lang="fr-FR" altLang="en-US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13</a:t>
            </a:fld>
            <a:endParaRPr lang="fr-FR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98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48B49B-7772-4E4D-A0CD-C4D3E971A476}" type="slidenum">
              <a:rPr lang="fr-FR" altLang="en-US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14</a:t>
            </a:fld>
            <a:endParaRPr lang="fr-FR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86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500F-F36C-47F2-92BE-BE1C25B758B4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E2482-CF4D-447D-AA96-2F9B677B3CF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7470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C5EF-AD84-4362-989F-5FE4EE92B8DA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100F7-3EF1-43CB-81B6-30329032F7D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187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F4B0-8353-4585-8313-8FD291A7A74D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D5DCD-E0E6-482E-9E92-9AE4A8AC5C4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317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8F901-1A69-4D3F-A7BF-7E020A3815BB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1D6FB-6CB5-451F-82CD-F495F1A5AA8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5887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DA96-3F3F-4588-A87B-1B5B9CE7CBD8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92805-7901-417E-ABDF-464862C0068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4894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B1272-BF61-496E-96A1-3597C083B484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79AB-879B-41D1-8421-08D265310CD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1147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48BC-54C5-4B78-A57B-340B6319FDAB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980F-1CC7-48F1-8DBD-1892F556EED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6334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5D8E-26F7-42EA-9A63-63DDAFD72EC0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886E-FCA5-4312-AFFD-72B25CCC9C1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4543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92D2D-0626-4314-BE53-17B4522EE363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C8E2-18B4-4CFC-B5F6-E33F1A0C725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5578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50FB2-E613-47FC-B4CB-3AF2F410C505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7F940-F9B7-48ED-AE88-279235923F7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6762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1C0E-81C4-4766-B4F3-69ECA7003A38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EF94-28F6-4AB1-B64E-CE47C8BC6A5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9299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CEFAD8-2A05-457C-8FE2-23D33E6AD2C2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2F5BD8-8DD3-4BCC-BEE6-3C46E54E4AF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hyperlink" Target="http://en.wikipedia.org/wiki/File:Poli_Gus_N_hollow.svg" TargetMode="External"/><Relationship Id="rId7" Type="http://schemas.openxmlformats.org/officeDocument/2006/relationships/hyperlink" Target="http://www.google.com/url?sa=i&amp;rct=j&amp;q=&amp;esrc=s&amp;frm=1&amp;source=images&amp;cd=&amp;cad=rja&amp;uact=8&amp;docid=KVqsPYRwEnkSbM&amp;tbnid=5YeSpvAtufU_-M:&amp;ved=0CAcQjRw&amp;url=http://www.bamboogarden.com/&amp;ei=pX8aVNbxD8Ok8AXiioGIBw&amp;bvm=bv.75097201,d.dGc&amp;psig=AFQjCNHry617G2SgyyWKmn5HuCQtxu84Uw&amp;ust=1411108870409731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hyperlink" Target="http://en.wikipedia.org/wiki/File:Poli_Gus_N_rocked.sv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hyperlink" Target="http://www.sciencephoto.com/image/141120/large/C0078164-Roly-Poly_Toy-SPL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1173163" y="9305925"/>
            <a:ext cx="3057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30006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908A84"/>
                </a:solidFill>
              </a:rPr>
              <a:t>Mo Hamza</a:t>
            </a: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8374063" y="9305925"/>
            <a:ext cx="2881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30006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908A84"/>
                </a:solidFill>
              </a:rPr>
              <a:t>14 May 2012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125913" y="9023350"/>
            <a:ext cx="1587" cy="730250"/>
          </a:xfrm>
          <a:prstGeom prst="line">
            <a:avLst/>
          </a:prstGeom>
          <a:noFill/>
          <a:ln w="12700">
            <a:solidFill>
              <a:srgbClr val="908A8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275638" y="9023350"/>
            <a:ext cx="3175" cy="730250"/>
          </a:xfrm>
          <a:prstGeom prst="line">
            <a:avLst/>
          </a:prstGeom>
          <a:noFill/>
          <a:ln w="12700">
            <a:solidFill>
              <a:srgbClr val="908A8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078" name="Rectangle 1"/>
          <p:cNvSpPr>
            <a:spLocks/>
          </p:cNvSpPr>
          <p:nvPr/>
        </p:nvSpPr>
        <p:spPr bwMode="auto">
          <a:xfrm>
            <a:off x="1325563" y="9458325"/>
            <a:ext cx="3057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30006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908A84"/>
                </a:solidFill>
              </a:rPr>
              <a:t>Mo Hamza</a:t>
            </a:r>
          </a:p>
        </p:txBody>
      </p:sp>
      <p:sp>
        <p:nvSpPr>
          <p:cNvPr id="3079" name="Rectangle 3"/>
          <p:cNvSpPr>
            <a:spLocks/>
          </p:cNvSpPr>
          <p:nvPr/>
        </p:nvSpPr>
        <p:spPr bwMode="auto">
          <a:xfrm>
            <a:off x="8526463" y="9458325"/>
            <a:ext cx="2881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30006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908A84"/>
                </a:solidFill>
              </a:rPr>
              <a:t>14 May 2012</a:t>
            </a:r>
          </a:p>
        </p:txBody>
      </p:sp>
      <p:sp>
        <p:nvSpPr>
          <p:cNvPr id="3080" name="Line 4"/>
          <p:cNvSpPr>
            <a:spLocks noChangeShapeType="1"/>
          </p:cNvSpPr>
          <p:nvPr/>
        </p:nvSpPr>
        <p:spPr bwMode="auto">
          <a:xfrm>
            <a:off x="4278313" y="9175750"/>
            <a:ext cx="1587" cy="730250"/>
          </a:xfrm>
          <a:prstGeom prst="line">
            <a:avLst/>
          </a:prstGeom>
          <a:noFill/>
          <a:ln w="12700">
            <a:solidFill>
              <a:srgbClr val="908A8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081" name="Line 5"/>
          <p:cNvSpPr>
            <a:spLocks noChangeShapeType="1"/>
          </p:cNvSpPr>
          <p:nvPr/>
        </p:nvSpPr>
        <p:spPr bwMode="auto">
          <a:xfrm>
            <a:off x="8428038" y="9175750"/>
            <a:ext cx="3175" cy="730250"/>
          </a:xfrm>
          <a:prstGeom prst="line">
            <a:avLst/>
          </a:prstGeom>
          <a:noFill/>
          <a:ln w="12700">
            <a:solidFill>
              <a:srgbClr val="908A8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7658" name="Title 14"/>
          <p:cNvSpPr>
            <a:spLocks noGrp="1"/>
          </p:cNvSpPr>
          <p:nvPr>
            <p:ph type="ctrTitle"/>
          </p:nvPr>
        </p:nvSpPr>
        <p:spPr>
          <a:xfrm>
            <a:off x="323850" y="1866900"/>
            <a:ext cx="8640763" cy="3722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</a:t>
            </a:r>
            <a:r>
              <a:rPr lang="en-US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Implementação </a:t>
            </a:r>
            <a:br>
              <a:rPr lang="en-US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Ação Cidade Segura e Resiliente</a:t>
            </a:r>
            <a:br>
              <a:rPr lang="en-US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Abordagem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Passos-chave</a:t>
            </a:r>
            <a:endParaRPr lang="en-US" altLang="en-US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18" name="Group 25"/>
          <p:cNvGrpSpPr>
            <a:grpSpLocks/>
          </p:cNvGrpSpPr>
          <p:nvPr/>
        </p:nvGrpSpPr>
        <p:grpSpPr bwMode="auto">
          <a:xfrm>
            <a:off x="0" y="0"/>
            <a:ext cx="9144000" cy="1504950"/>
            <a:chOff x="0" y="0"/>
            <a:chExt cx="5760" cy="948"/>
          </a:xfrm>
        </p:grpSpPr>
        <p:pic>
          <p:nvPicPr>
            <p:cNvPr id="19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165" y="0"/>
              <a:ext cx="985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8" descr="cep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92"/>
              <a:ext cx="817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54" y="704"/>
              <a:ext cx="50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b="1" dirty="0">
                  <a:solidFill>
                    <a:schemeClr val="bg1"/>
                  </a:solidFill>
                </a:rPr>
                <a:t>Desenvolvimento de capacidades para tornar cidades </a:t>
              </a:r>
              <a:r>
                <a:rPr lang="pt-BR" b="1" dirty="0" err="1">
                  <a:solidFill>
                    <a:schemeClr val="bg1"/>
                  </a:solidFill>
                </a:rPr>
                <a:t>resilientes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3"/>
          <p:cNvSpPr>
            <a:spLocks noGrp="1"/>
          </p:cNvSpPr>
          <p:nvPr>
            <p:ph type="title" idx="4294967295"/>
          </p:nvPr>
        </p:nvSpPr>
        <p:spPr>
          <a:xfrm>
            <a:off x="-34120" y="963258"/>
            <a:ext cx="9122391" cy="84772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1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A </a:t>
            </a:r>
            <a:r>
              <a:rPr lang="en-US" sz="21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relação</a:t>
            </a:r>
            <a:r>
              <a:rPr lang="en-US" sz="21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de </a:t>
            </a:r>
            <a:r>
              <a:rPr lang="en-US" sz="21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itens</a:t>
            </a:r>
            <a:r>
              <a:rPr lang="en-US" sz="21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para </a:t>
            </a:r>
            <a:r>
              <a:rPr lang="en-US" sz="21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Revisão</a:t>
            </a:r>
            <a:r>
              <a:rPr lang="en-US" sz="21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do </a:t>
            </a:r>
            <a:r>
              <a:rPr lang="en-US" sz="21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Rascunho</a:t>
            </a:r>
            <a:r>
              <a:rPr lang="en-US" sz="21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do Plano de Ação Cidade Segura e Resiliente</a:t>
            </a:r>
            <a:endParaRPr lang="en-US" sz="21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-20472" y="1752600"/>
            <a:ext cx="9144000" cy="4665662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dirty="0" smtClean="0">
                <a:latin typeface="+mj-lt"/>
              </a:rPr>
              <a:t>Uma </a:t>
            </a:r>
            <a:r>
              <a:rPr lang="en-US" sz="1700" dirty="0" err="1" smtClean="0">
                <a:latin typeface="+mj-lt"/>
              </a:rPr>
              <a:t>vez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que</a:t>
            </a:r>
            <a:r>
              <a:rPr lang="en-US" sz="1700" dirty="0" smtClean="0">
                <a:latin typeface="+mj-lt"/>
              </a:rPr>
              <a:t> o </a:t>
            </a:r>
            <a:r>
              <a:rPr lang="en-US" sz="1700" dirty="0" err="1" smtClean="0">
                <a:latin typeface="+mj-lt"/>
              </a:rPr>
              <a:t>plano</a:t>
            </a:r>
            <a:r>
              <a:rPr lang="en-US" sz="1700" dirty="0" smtClean="0">
                <a:latin typeface="+mj-lt"/>
              </a:rPr>
              <a:t> é </a:t>
            </a:r>
            <a:r>
              <a:rPr lang="en-US" sz="1700" dirty="0" err="1" smtClean="0">
                <a:latin typeface="+mj-lt"/>
              </a:rPr>
              <a:t>desenvolvido</a:t>
            </a:r>
            <a:r>
              <a:rPr lang="en-US" sz="1700" dirty="0" smtClean="0">
                <a:latin typeface="+mj-lt"/>
              </a:rPr>
              <a:t>, </a:t>
            </a:r>
            <a:r>
              <a:rPr lang="en-US" sz="1700" dirty="0" err="1" smtClean="0">
                <a:latin typeface="+mj-lt"/>
              </a:rPr>
              <a:t>ele</a:t>
            </a:r>
            <a:r>
              <a:rPr lang="en-US" sz="1700" dirty="0" smtClean="0">
                <a:latin typeface="+mj-lt"/>
              </a:rPr>
              <a:t> é </a:t>
            </a:r>
            <a:r>
              <a:rPr lang="en-US" sz="1700" dirty="0" err="1" smtClean="0">
                <a:latin typeface="+mj-lt"/>
              </a:rPr>
              <a:t>apresentado</a:t>
            </a:r>
            <a:r>
              <a:rPr lang="en-US" sz="1700" dirty="0" smtClean="0">
                <a:latin typeface="+mj-lt"/>
              </a:rPr>
              <a:t> a </a:t>
            </a:r>
            <a:r>
              <a:rPr lang="en-US" sz="1700" dirty="0" err="1" smtClean="0">
                <a:latin typeface="+mj-lt"/>
              </a:rPr>
              <a:t>uma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autoridade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governamental</a:t>
            </a:r>
            <a:r>
              <a:rPr lang="en-US" sz="1700" dirty="0" smtClean="0">
                <a:latin typeface="+mj-lt"/>
              </a:rPr>
              <a:t> para </a:t>
            </a:r>
            <a:r>
              <a:rPr lang="en-US" sz="1700" dirty="0" err="1" smtClean="0">
                <a:latin typeface="+mj-lt"/>
              </a:rPr>
              <a:t>aprovação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i="1" dirty="0" smtClean="0">
                <a:latin typeface="+mj-lt"/>
              </a:rPr>
              <a:t>(</a:t>
            </a:r>
            <a:r>
              <a:rPr lang="en-US" sz="1700" i="1" dirty="0" err="1" smtClean="0">
                <a:latin typeface="+mj-lt"/>
              </a:rPr>
              <a:t>tal</a:t>
            </a:r>
            <a:r>
              <a:rPr lang="en-US" sz="1700" i="1" dirty="0" smtClean="0">
                <a:latin typeface="+mj-lt"/>
              </a:rPr>
              <a:t> </a:t>
            </a:r>
            <a:r>
              <a:rPr lang="en-US" sz="1700" i="1" dirty="0" err="1" smtClean="0">
                <a:latin typeface="+mj-lt"/>
              </a:rPr>
              <a:t>como</a:t>
            </a:r>
            <a:r>
              <a:rPr lang="en-US" sz="1700" i="1" dirty="0" smtClean="0">
                <a:latin typeface="+mj-lt"/>
              </a:rPr>
              <a:t> o </a:t>
            </a:r>
            <a:r>
              <a:rPr lang="en-US" sz="1700" i="1" dirty="0" err="1" smtClean="0">
                <a:latin typeface="+mj-lt"/>
              </a:rPr>
              <a:t>comitê</a:t>
            </a:r>
            <a:r>
              <a:rPr lang="en-US" sz="1700" i="1" dirty="0" smtClean="0">
                <a:latin typeface="+mj-lt"/>
              </a:rPr>
              <a:t> de </a:t>
            </a:r>
            <a:r>
              <a:rPr lang="en-US" sz="1700" i="1" dirty="0" err="1" smtClean="0">
                <a:latin typeface="+mj-lt"/>
              </a:rPr>
              <a:t>Gestão</a:t>
            </a:r>
            <a:r>
              <a:rPr lang="en-US" sz="1700" i="1" dirty="0" smtClean="0">
                <a:latin typeface="+mj-lt"/>
              </a:rPr>
              <a:t> do </a:t>
            </a:r>
            <a:r>
              <a:rPr lang="en-US" sz="1700" i="1" dirty="0" err="1" smtClean="0">
                <a:latin typeface="+mj-lt"/>
              </a:rPr>
              <a:t>Risco</a:t>
            </a:r>
            <a:r>
              <a:rPr lang="en-US" sz="1700" i="1" dirty="0" smtClean="0">
                <a:latin typeface="+mj-lt"/>
              </a:rPr>
              <a:t> de </a:t>
            </a:r>
            <a:r>
              <a:rPr lang="en-US" sz="1700" i="1" dirty="0" err="1" smtClean="0">
                <a:latin typeface="+mj-lt"/>
              </a:rPr>
              <a:t>Desastres</a:t>
            </a:r>
            <a:r>
              <a:rPr lang="en-US" sz="1700" i="1" dirty="0" smtClean="0">
                <a:latin typeface="+mj-lt"/>
              </a:rPr>
              <a:t> </a:t>
            </a:r>
            <a:r>
              <a:rPr lang="en-US" sz="1700" i="1" dirty="0" err="1" smtClean="0">
                <a:latin typeface="+mj-lt"/>
              </a:rPr>
              <a:t>ou</a:t>
            </a:r>
            <a:r>
              <a:rPr lang="en-US" sz="1700" i="1" dirty="0" smtClean="0">
                <a:latin typeface="+mj-lt"/>
              </a:rPr>
              <a:t> </a:t>
            </a:r>
            <a:r>
              <a:rPr lang="en-US" sz="1700" i="1" dirty="0" err="1" smtClean="0">
                <a:latin typeface="+mj-lt"/>
              </a:rPr>
              <a:t>conselho</a:t>
            </a:r>
            <a:r>
              <a:rPr lang="en-US" sz="1700" i="1" dirty="0" smtClean="0">
                <a:latin typeface="+mj-lt"/>
              </a:rPr>
              <a:t> </a:t>
            </a:r>
            <a:r>
              <a:rPr lang="en-US" sz="1700" i="1" dirty="0" err="1" smtClean="0">
                <a:latin typeface="+mj-lt"/>
              </a:rPr>
              <a:t>urbano</a:t>
            </a:r>
            <a:r>
              <a:rPr lang="en-US" sz="1700" i="1" dirty="0" smtClean="0">
                <a:latin typeface="+mj-lt"/>
              </a:rPr>
              <a:t>)</a:t>
            </a:r>
            <a:r>
              <a:rPr lang="en-US" sz="1700" dirty="0" smtClean="0">
                <a:latin typeface="+mj-lt"/>
              </a:rPr>
              <a:t>, e </a:t>
            </a:r>
            <a:r>
              <a:rPr lang="en-US" sz="1700" dirty="0" err="1" smtClean="0">
                <a:latin typeface="+mj-lt"/>
              </a:rPr>
              <a:t>autorização</a:t>
            </a:r>
            <a:r>
              <a:rPr lang="en-US" sz="1700" dirty="0" smtClean="0">
                <a:latin typeface="+mj-lt"/>
              </a:rPr>
              <a:t> formal para </a:t>
            </a:r>
            <a:r>
              <a:rPr lang="en-US" sz="1700" dirty="0" err="1" smtClean="0">
                <a:latin typeface="+mj-lt"/>
              </a:rPr>
              <a:t>implementação</a:t>
            </a:r>
            <a:r>
              <a:rPr lang="en-US" sz="1700" dirty="0" smtClean="0">
                <a:latin typeface="+mj-lt"/>
              </a:rPr>
              <a:t> do </a:t>
            </a:r>
            <a:r>
              <a:rPr lang="en-US" sz="1700" dirty="0" err="1" smtClean="0">
                <a:latin typeface="+mj-lt"/>
              </a:rPr>
              <a:t>plano</a:t>
            </a:r>
            <a:r>
              <a:rPr lang="en-US" sz="1700" dirty="0" smtClean="0">
                <a:latin typeface="+mj-lt"/>
              </a:rPr>
              <a:t>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dirty="0" smtClean="0">
                <a:latin typeface="+mj-lt"/>
              </a:rPr>
              <a:t>A </a:t>
            </a:r>
            <a:r>
              <a:rPr lang="en-US" sz="1700" u="sng" dirty="0" err="1" smtClean="0">
                <a:latin typeface="+mj-lt"/>
              </a:rPr>
              <a:t>relação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abaixo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sugere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algumas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questões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que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podem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ajudar</a:t>
            </a:r>
            <a:r>
              <a:rPr lang="en-US" sz="1700" dirty="0" smtClean="0">
                <a:latin typeface="+mj-lt"/>
              </a:rPr>
              <a:t> </a:t>
            </a:r>
            <a:r>
              <a:rPr lang="en-US" sz="1700" dirty="0" err="1" smtClean="0">
                <a:latin typeface="+mj-lt"/>
              </a:rPr>
              <a:t>você</a:t>
            </a:r>
            <a:r>
              <a:rPr lang="en-US" sz="1700" dirty="0" smtClean="0">
                <a:latin typeface="+mj-lt"/>
              </a:rPr>
              <a:t> a </a:t>
            </a:r>
            <a:r>
              <a:rPr lang="en-US" sz="1700" dirty="0" err="1" smtClean="0">
                <a:latin typeface="+mj-lt"/>
              </a:rPr>
              <a:t>revisar</a:t>
            </a:r>
            <a:r>
              <a:rPr lang="en-US" sz="1700" dirty="0" smtClean="0">
                <a:latin typeface="+mj-lt"/>
              </a:rPr>
              <a:t> o Plano de Ação. </a:t>
            </a:r>
            <a:endParaRPr lang="en-US" sz="1700" dirty="0">
              <a:latin typeface="+mj-lt"/>
            </a:endParaRPr>
          </a:p>
          <a:p>
            <a:pPr marL="324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Estão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as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ações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em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consonância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com as </a:t>
            </a:r>
            <a:r>
              <a:rPr lang="en-US" sz="1650" b="1" i="1" u="sng" dirty="0" err="1" smtClean="0">
                <a:solidFill>
                  <a:schemeClr val="tx2"/>
                </a:solidFill>
                <a:latin typeface="+mj-lt"/>
              </a:rPr>
              <a:t>estruturas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BR" sz="1650" b="1" i="1" dirty="0" smtClean="0">
                <a:solidFill>
                  <a:schemeClr val="tx2"/>
                </a:solidFill>
                <a:latin typeface="+mj-lt"/>
              </a:rPr>
              <a:t>internacionais negociadas, bem como com o </a:t>
            </a:r>
            <a:r>
              <a:rPr lang="pt-BR" sz="1650" b="1" i="1" dirty="0">
                <a:solidFill>
                  <a:schemeClr val="tx2"/>
                </a:solidFill>
                <a:latin typeface="+mj-lt"/>
              </a:rPr>
              <a:t>mais amplo plano de desenvolvimento da cidade e </a:t>
            </a:r>
            <a:r>
              <a:rPr lang="pt-BR" sz="1650" b="1" i="1" dirty="0" smtClean="0">
                <a:solidFill>
                  <a:schemeClr val="tx2"/>
                </a:solidFill>
                <a:latin typeface="+mj-lt"/>
              </a:rPr>
              <a:t>Estratégias de Redução do Risco de Catástrofes / </a:t>
            </a:r>
            <a:r>
              <a:rPr lang="pt-BR" sz="1650" b="1" i="1" dirty="0">
                <a:solidFill>
                  <a:schemeClr val="tx2"/>
                </a:solidFill>
                <a:latin typeface="+mj-lt"/>
              </a:rPr>
              <a:t>Planos nacionais?</a:t>
            </a:r>
            <a:endParaRPr lang="en-US" sz="1650" b="1" i="1" dirty="0">
              <a:solidFill>
                <a:schemeClr val="tx2"/>
              </a:solidFill>
              <a:latin typeface="+mj-lt"/>
            </a:endParaRPr>
          </a:p>
          <a:p>
            <a:pPr marL="324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Que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ações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projetos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e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atividades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podem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ajudar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a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atingir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os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objetivos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de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redução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de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riscos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?</a:t>
            </a:r>
            <a:endParaRPr lang="en-US" sz="1650" b="1" i="1" dirty="0">
              <a:solidFill>
                <a:schemeClr val="tx2"/>
              </a:solidFill>
              <a:latin typeface="+mj-lt"/>
            </a:endParaRPr>
          </a:p>
          <a:p>
            <a:pPr marL="324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Que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ativos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humanos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e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financeiros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e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recursos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(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quadro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de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pessoal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peritos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técnicos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e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fundos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)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estão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disponíveis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para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implementar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estas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ações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?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Existe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algum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campeão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local de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Redução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do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Risco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de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Desastres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disposto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a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ajudar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a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completar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as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ações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?</a:t>
            </a:r>
            <a:endParaRPr lang="en-US" sz="1650" b="1" i="1" dirty="0">
              <a:solidFill>
                <a:schemeClr val="tx2"/>
              </a:solidFill>
              <a:latin typeface="+mj-lt"/>
            </a:endParaRPr>
          </a:p>
          <a:p>
            <a:pPr marL="324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Existe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apoio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politico de alto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nível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para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implementar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e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manter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estas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ações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?</a:t>
            </a:r>
            <a:endParaRPr lang="en-US" sz="1650" b="1" i="1" dirty="0">
              <a:solidFill>
                <a:schemeClr val="tx2"/>
              </a:solidFill>
              <a:latin typeface="+mj-lt"/>
            </a:endParaRPr>
          </a:p>
          <a:p>
            <a:pPr marL="324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50" b="1" i="1" dirty="0" smtClean="0">
                <a:solidFill>
                  <a:schemeClr val="tx2"/>
                </a:solidFill>
                <a:latin typeface="+mj-lt"/>
              </a:rPr>
              <a:t>Houveram organizações / </a:t>
            </a:r>
            <a:r>
              <a:rPr lang="pt-BR" sz="1650" b="1" i="1" dirty="0">
                <a:solidFill>
                  <a:schemeClr val="tx2"/>
                </a:solidFill>
                <a:latin typeface="+mj-lt"/>
              </a:rPr>
              <a:t>agências de nível nacional </a:t>
            </a:r>
            <a:r>
              <a:rPr lang="pt-BR" sz="1650" b="1" i="1" dirty="0" smtClean="0">
                <a:solidFill>
                  <a:schemeClr val="tx2"/>
                </a:solidFill>
                <a:latin typeface="+mj-lt"/>
              </a:rPr>
              <a:t>envolvidas </a:t>
            </a:r>
            <a:r>
              <a:rPr lang="pt-BR" sz="1650" b="1" i="1" dirty="0">
                <a:solidFill>
                  <a:schemeClr val="tx2"/>
                </a:solidFill>
                <a:latin typeface="+mj-lt"/>
              </a:rPr>
              <a:t>no processo de planejamento de ações para </a:t>
            </a:r>
            <a:r>
              <a:rPr lang="pt-BR" sz="1650" b="1" i="1" dirty="0" smtClean="0">
                <a:solidFill>
                  <a:schemeClr val="tx2"/>
                </a:solidFill>
                <a:latin typeface="+mj-lt"/>
              </a:rPr>
              <a:t>fornecer-lhe os esclarecimentos necessários sobre </a:t>
            </a:r>
            <a:r>
              <a:rPr lang="pt-BR" sz="1650" b="1" i="1" dirty="0">
                <a:solidFill>
                  <a:schemeClr val="tx2"/>
                </a:solidFill>
                <a:latin typeface="+mj-lt"/>
              </a:rPr>
              <a:t>questões jurídicas e administrativas</a:t>
            </a:r>
            <a:r>
              <a:rPr lang="pt-BR" sz="1650" b="1" i="1" dirty="0" smtClean="0">
                <a:solidFill>
                  <a:schemeClr val="tx2"/>
                </a:solidFill>
                <a:latin typeface="+mj-lt"/>
              </a:rPr>
              <a:t>?</a:t>
            </a:r>
          </a:p>
          <a:p>
            <a:pPr marL="324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b="1" i="1" u="sng" dirty="0" err="1" smtClean="0">
                <a:solidFill>
                  <a:schemeClr val="tx2"/>
                </a:solidFill>
                <a:latin typeface="+mj-lt"/>
              </a:rPr>
              <a:t>Que</a:t>
            </a:r>
            <a:r>
              <a:rPr lang="en-US" sz="1650" b="1" i="1" u="sng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u="sng" dirty="0" err="1" smtClean="0">
                <a:solidFill>
                  <a:schemeClr val="tx2"/>
                </a:solidFill>
                <a:latin typeface="+mj-lt"/>
              </a:rPr>
              <a:t>impactos</a:t>
            </a:r>
            <a:r>
              <a:rPr lang="en-US" sz="1650" b="1" i="1" u="sng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caso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existam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)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terão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estas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ações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na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sua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cidade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/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Governo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Local?</a:t>
            </a:r>
            <a:endParaRPr lang="en-US" sz="1650" b="1" i="1" dirty="0">
              <a:solidFill>
                <a:schemeClr val="tx2"/>
              </a:solidFill>
              <a:latin typeface="+mj-lt"/>
            </a:endParaRPr>
          </a:p>
          <a:p>
            <a:pPr marL="324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Você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estimou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os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custos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e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benefícios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associados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às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medidas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de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redução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de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riscos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?</a:t>
            </a:r>
            <a:endParaRPr lang="en-US" sz="1650" b="1" i="1" dirty="0">
              <a:solidFill>
                <a:schemeClr val="tx2"/>
              </a:solidFill>
              <a:latin typeface="+mj-lt"/>
            </a:endParaRPr>
          </a:p>
          <a:p>
            <a:pPr marL="324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Existem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quaisquer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ações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propostas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que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precisam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ser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temporiamente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canceladas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até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650" b="1" i="1" dirty="0" err="1" smtClean="0">
                <a:solidFill>
                  <a:schemeClr val="tx2"/>
                </a:solidFill>
                <a:latin typeface="+mj-lt"/>
              </a:rPr>
              <a:t>que</a:t>
            </a:r>
            <a:r>
              <a:rPr lang="en-US" sz="165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700" b="1" i="1" dirty="0" err="1" smtClean="0">
                <a:solidFill>
                  <a:schemeClr val="tx2"/>
                </a:solidFill>
                <a:latin typeface="+mj-lt"/>
              </a:rPr>
              <a:t>recursos</a:t>
            </a:r>
            <a:r>
              <a:rPr lang="en-US" sz="17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700" b="1" i="1" dirty="0" err="1" smtClean="0">
                <a:solidFill>
                  <a:schemeClr val="tx2"/>
                </a:solidFill>
                <a:latin typeface="+mj-lt"/>
              </a:rPr>
              <a:t>financeiros</a:t>
            </a:r>
            <a:r>
              <a:rPr lang="en-US" sz="17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700" b="1" i="1" dirty="0" err="1" smtClean="0">
                <a:solidFill>
                  <a:schemeClr val="tx2"/>
                </a:solidFill>
                <a:latin typeface="+mj-lt"/>
              </a:rPr>
              <a:t>adicionais</a:t>
            </a:r>
            <a:r>
              <a:rPr lang="en-US" sz="17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700" b="1" i="1" dirty="0" err="1" smtClean="0">
                <a:solidFill>
                  <a:schemeClr val="tx2"/>
                </a:solidFill>
                <a:latin typeface="+mj-lt"/>
              </a:rPr>
              <a:t>estejam</a:t>
            </a:r>
            <a:r>
              <a:rPr lang="en-US" sz="17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700" b="1" i="1" dirty="0" err="1" smtClean="0">
                <a:solidFill>
                  <a:schemeClr val="tx2"/>
                </a:solidFill>
                <a:latin typeface="+mj-lt"/>
              </a:rPr>
              <a:t>disponíveis</a:t>
            </a:r>
            <a:r>
              <a:rPr lang="en-US" sz="1700" b="1" i="1" dirty="0" smtClean="0">
                <a:solidFill>
                  <a:schemeClr val="tx2"/>
                </a:solidFill>
                <a:latin typeface="+mj-lt"/>
              </a:rPr>
              <a:t>?</a:t>
            </a:r>
            <a:endParaRPr lang="en-US" sz="17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0" y="0"/>
            <a:ext cx="9144000" cy="1108075"/>
            <a:chOff x="0" y="0"/>
            <a:chExt cx="5760" cy="698"/>
          </a:xfrm>
        </p:grpSpPr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>
                  <a:solidFill>
                    <a:schemeClr val="bg1"/>
                  </a:solidFill>
                </a:rPr>
                <a:t>Desenvolvimento de capacidades para tornar cidades </a:t>
              </a:r>
              <a:r>
                <a:rPr lang="pt-BR" sz="1000" b="1" dirty="0" err="1">
                  <a:solidFill>
                    <a:schemeClr val="bg1"/>
                  </a:solidFill>
                </a:rPr>
                <a:t>resilientes</a:t>
              </a:r>
              <a:endParaRPr lang="pt-BR" sz="10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pt-BR" sz="1000" b="1" dirty="0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cep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 bwMode="auto">
          <a:xfrm>
            <a:off x="304800" y="1408065"/>
            <a:ext cx="8839200" cy="84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Passos</a:t>
            </a:r>
            <a:r>
              <a:rPr lang="en-US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para a </a:t>
            </a:r>
            <a:r>
              <a:rPr lang="en-US" sz="28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Efetiva</a:t>
            </a:r>
            <a:r>
              <a:rPr lang="en-US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Implementação do Plano de Ação Cidade Segura e Resiliente</a:t>
            </a:r>
            <a:endParaRPr lang="en-US" sz="28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52400" y="2247900"/>
            <a:ext cx="9144000" cy="44958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err="1" smtClean="0"/>
              <a:t>Geralmente</a:t>
            </a:r>
            <a:r>
              <a:rPr lang="en-US" sz="2000" dirty="0" smtClean="0"/>
              <a:t> um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</a:t>
            </a:r>
            <a:r>
              <a:rPr lang="en-US" sz="2000" dirty="0" err="1" smtClean="0"/>
              <a:t>efetivo</a:t>
            </a:r>
            <a:r>
              <a:rPr lang="en-US" sz="2000" dirty="0" smtClean="0"/>
              <a:t> de </a:t>
            </a:r>
            <a:r>
              <a:rPr lang="en-US" sz="2000" dirty="0" err="1" smtClean="0"/>
              <a:t>implementação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envolve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seguintes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passos</a:t>
            </a:r>
            <a:r>
              <a:rPr lang="en-US" sz="2000" b="1" dirty="0" smtClean="0"/>
              <a:t>: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u="sng" dirty="0" err="1" smtClean="0"/>
              <a:t>Fase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Inicial</a:t>
            </a:r>
            <a:r>
              <a:rPr lang="en-US" sz="2000" i="1" dirty="0" smtClean="0">
                <a:solidFill>
                  <a:schemeClr val="tx2"/>
                </a:solidFill>
              </a:rPr>
              <a:t>: (ex. </a:t>
            </a:r>
            <a:r>
              <a:rPr lang="en-US" sz="2000" i="1" dirty="0" err="1" smtClean="0">
                <a:solidFill>
                  <a:schemeClr val="tx2"/>
                </a:solidFill>
              </a:rPr>
              <a:t>Emissão</a:t>
            </a:r>
            <a:r>
              <a:rPr lang="en-US" sz="2000" i="1" dirty="0" smtClean="0">
                <a:solidFill>
                  <a:schemeClr val="tx2"/>
                </a:solidFill>
              </a:rPr>
              <a:t> de </a:t>
            </a:r>
            <a:r>
              <a:rPr lang="en-US" sz="2000" i="1" dirty="0" err="1" smtClean="0">
                <a:solidFill>
                  <a:schemeClr val="tx2"/>
                </a:solidFill>
              </a:rPr>
              <a:t>contratos</a:t>
            </a:r>
            <a:r>
              <a:rPr lang="en-US" sz="2000" i="1" dirty="0" smtClean="0">
                <a:solidFill>
                  <a:schemeClr val="tx2"/>
                </a:solidFill>
              </a:rPr>
              <a:t>, </a:t>
            </a:r>
            <a:r>
              <a:rPr lang="en-US" sz="2000" i="1" dirty="0" err="1" smtClean="0">
                <a:solidFill>
                  <a:schemeClr val="tx2"/>
                </a:solidFill>
              </a:rPr>
              <a:t>Estabelecimento</a:t>
            </a:r>
            <a:r>
              <a:rPr lang="en-US" sz="2000" i="1" dirty="0" smtClean="0">
                <a:solidFill>
                  <a:schemeClr val="tx2"/>
                </a:solidFill>
              </a:rPr>
              <a:t> de </a:t>
            </a:r>
            <a:r>
              <a:rPr lang="en-US" sz="2000" i="1" dirty="0" err="1" smtClean="0">
                <a:solidFill>
                  <a:schemeClr val="tx2"/>
                </a:solidFill>
              </a:rPr>
              <a:t>Parcerias</a:t>
            </a:r>
            <a:r>
              <a:rPr lang="en-US" sz="2000" i="1" dirty="0" smtClean="0">
                <a:solidFill>
                  <a:schemeClr val="tx2"/>
                </a:solidFill>
              </a:rPr>
              <a:t>, </a:t>
            </a:r>
            <a:r>
              <a:rPr lang="en-US" sz="2000" i="1" dirty="0" err="1" smtClean="0">
                <a:solidFill>
                  <a:schemeClr val="tx2"/>
                </a:solidFill>
              </a:rPr>
              <a:t>Definição</a:t>
            </a:r>
            <a:r>
              <a:rPr lang="en-US" sz="2000" i="1" dirty="0" smtClean="0">
                <a:solidFill>
                  <a:schemeClr val="tx2"/>
                </a:solidFill>
              </a:rPr>
              <a:t> de </a:t>
            </a:r>
            <a:r>
              <a:rPr lang="en-US" sz="2000" i="1" dirty="0" err="1" smtClean="0">
                <a:solidFill>
                  <a:schemeClr val="tx2"/>
                </a:solidFill>
              </a:rPr>
              <a:t>estruturas</a:t>
            </a:r>
            <a:r>
              <a:rPr lang="en-US" sz="2000" i="1" dirty="0" smtClean="0">
                <a:solidFill>
                  <a:schemeClr val="tx2"/>
                </a:solidFill>
              </a:rPr>
              <a:t> de </a:t>
            </a:r>
            <a:r>
              <a:rPr lang="en-US" sz="2000" i="1" dirty="0" err="1" smtClean="0">
                <a:solidFill>
                  <a:schemeClr val="tx2"/>
                </a:solidFill>
              </a:rPr>
              <a:t>projetos</a:t>
            </a:r>
            <a:r>
              <a:rPr lang="en-US" sz="2000" i="1" dirty="0" smtClean="0">
                <a:solidFill>
                  <a:schemeClr val="tx2"/>
                </a:solidFill>
              </a:rPr>
              <a:t>, </a:t>
            </a:r>
            <a:r>
              <a:rPr lang="en-US" sz="2000" i="1" dirty="0" err="1" smtClean="0">
                <a:solidFill>
                  <a:schemeClr val="tx2"/>
                </a:solidFill>
              </a:rPr>
              <a:t>etc</a:t>
            </a:r>
            <a:r>
              <a:rPr lang="en-US" sz="2000" i="1" dirty="0" smtClean="0">
                <a:solidFill>
                  <a:schemeClr val="tx2"/>
                </a:solidFill>
              </a:rPr>
              <a:t>).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u="sng" dirty="0" err="1" smtClean="0"/>
              <a:t>Relatórios</a:t>
            </a:r>
            <a:r>
              <a:rPr lang="en-US" sz="2000" b="1" u="sng" dirty="0" smtClean="0"/>
              <a:t> de Progresso e </a:t>
            </a:r>
            <a:r>
              <a:rPr lang="en-US" sz="2000" b="1" u="sng" dirty="0" err="1" smtClean="0"/>
              <a:t>Pagamentos</a:t>
            </a:r>
            <a:r>
              <a:rPr lang="en-US" sz="2000" dirty="0" smtClean="0"/>
              <a:t>: </a:t>
            </a:r>
            <a:r>
              <a:rPr lang="en-US" sz="2000" dirty="0" err="1" smtClean="0"/>
              <a:t>Periodicidade</a:t>
            </a:r>
            <a:r>
              <a:rPr lang="en-US" sz="2000" dirty="0" smtClean="0"/>
              <a:t> de </a:t>
            </a:r>
            <a:r>
              <a:rPr lang="en-US" sz="2000" dirty="0" err="1" smtClean="0"/>
              <a:t>Relatórios</a:t>
            </a:r>
            <a:r>
              <a:rPr lang="en-US" sz="2000" dirty="0" smtClean="0"/>
              <a:t>, </a:t>
            </a:r>
            <a:r>
              <a:rPr lang="en-US" sz="2000" dirty="0" err="1" smtClean="0"/>
              <a:t>Submissão</a:t>
            </a:r>
            <a:r>
              <a:rPr lang="en-US" sz="2000" dirty="0" smtClean="0"/>
              <a:t> de </a:t>
            </a:r>
            <a:r>
              <a:rPr lang="en-US" sz="2000" dirty="0" err="1" smtClean="0"/>
              <a:t>relatórios</a:t>
            </a:r>
            <a:r>
              <a:rPr lang="en-US" sz="2000" dirty="0" smtClean="0"/>
              <a:t>, </a:t>
            </a:r>
            <a:r>
              <a:rPr lang="en-US" sz="2000" i="1" dirty="0" smtClean="0">
                <a:solidFill>
                  <a:schemeClr val="tx2"/>
                </a:solidFill>
              </a:rPr>
              <a:t>(ex. A </a:t>
            </a:r>
            <a:r>
              <a:rPr lang="en-US" sz="2000" i="1" dirty="0" err="1" smtClean="0">
                <a:solidFill>
                  <a:schemeClr val="tx2"/>
                </a:solidFill>
              </a:rPr>
              <a:t>atividade</a:t>
            </a:r>
            <a:r>
              <a:rPr lang="en-US" sz="2000" i="1" dirty="0" smtClean="0">
                <a:solidFill>
                  <a:schemeClr val="tx2"/>
                </a:solidFill>
              </a:rPr>
              <a:t>/</a:t>
            </a:r>
            <a:r>
              <a:rPr lang="en-US" sz="2000" i="1" dirty="0" err="1" smtClean="0">
                <a:solidFill>
                  <a:schemeClr val="tx2"/>
                </a:solidFill>
              </a:rPr>
              <a:t>relatório</a:t>
            </a:r>
            <a:r>
              <a:rPr lang="en-US" sz="2000" i="1" dirty="0" smtClean="0">
                <a:solidFill>
                  <a:schemeClr val="tx2"/>
                </a:solidFill>
              </a:rPr>
              <a:t> de </a:t>
            </a:r>
            <a:r>
              <a:rPr lang="en-US" sz="2000" i="1" dirty="0" err="1" smtClean="0">
                <a:solidFill>
                  <a:schemeClr val="tx2"/>
                </a:solidFill>
              </a:rPr>
              <a:t>progresso</a:t>
            </a:r>
            <a:r>
              <a:rPr lang="en-US" sz="2000" i="1" dirty="0" smtClean="0">
                <a:solidFill>
                  <a:schemeClr val="tx2"/>
                </a:solidFill>
              </a:rPr>
              <a:t>, O </a:t>
            </a:r>
            <a:r>
              <a:rPr lang="en-US" sz="2000" i="1" dirty="0" err="1" smtClean="0">
                <a:solidFill>
                  <a:schemeClr val="tx2"/>
                </a:solidFill>
              </a:rPr>
              <a:t>relatório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r>
              <a:rPr lang="en-US" sz="2000" i="1" dirty="0" err="1" smtClean="0">
                <a:solidFill>
                  <a:schemeClr val="tx2"/>
                </a:solidFill>
              </a:rPr>
              <a:t>financeiro</a:t>
            </a:r>
            <a:r>
              <a:rPr lang="en-US" sz="2000" i="1" dirty="0" smtClean="0">
                <a:solidFill>
                  <a:schemeClr val="tx2"/>
                </a:solidFill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u="sng" dirty="0" err="1" smtClean="0"/>
              <a:t>Comunicação</a:t>
            </a:r>
            <a:r>
              <a:rPr lang="en-US" sz="2000" b="1" u="sng" dirty="0" smtClean="0"/>
              <a:t>, </a:t>
            </a:r>
            <a:r>
              <a:rPr lang="en-US" sz="2000" i="1" dirty="0" smtClean="0">
                <a:solidFill>
                  <a:schemeClr val="tx2"/>
                </a:solidFill>
              </a:rPr>
              <a:t>(ex. </a:t>
            </a:r>
            <a:r>
              <a:rPr lang="en-US" sz="2000" i="1" dirty="0" err="1" smtClean="0">
                <a:solidFill>
                  <a:schemeClr val="tx2"/>
                </a:solidFill>
              </a:rPr>
              <a:t>Disseminação</a:t>
            </a:r>
            <a:r>
              <a:rPr lang="en-US" sz="2000" i="1" dirty="0" smtClean="0">
                <a:solidFill>
                  <a:schemeClr val="tx2"/>
                </a:solidFill>
              </a:rPr>
              <a:t> de </a:t>
            </a:r>
            <a:r>
              <a:rPr lang="en-US" sz="2000" i="1" dirty="0" err="1" smtClean="0">
                <a:solidFill>
                  <a:schemeClr val="tx2"/>
                </a:solidFill>
              </a:rPr>
              <a:t>Informações</a:t>
            </a:r>
            <a:r>
              <a:rPr lang="en-US" sz="2000" i="1" dirty="0" smtClean="0">
                <a:solidFill>
                  <a:schemeClr val="tx2"/>
                </a:solidFill>
              </a:rPr>
              <a:t> e </a:t>
            </a:r>
            <a:r>
              <a:rPr lang="en-US" sz="2000" i="1" dirty="0" err="1" smtClean="0">
                <a:solidFill>
                  <a:schemeClr val="tx2"/>
                </a:solidFill>
              </a:rPr>
              <a:t>Gestão</a:t>
            </a:r>
            <a:r>
              <a:rPr lang="en-US" sz="2000" i="1" dirty="0" smtClean="0">
                <a:solidFill>
                  <a:schemeClr val="tx2"/>
                </a:solidFill>
              </a:rPr>
              <a:t> do </a:t>
            </a:r>
            <a:r>
              <a:rPr lang="en-US" sz="2000" i="1" dirty="0" err="1" smtClean="0">
                <a:solidFill>
                  <a:schemeClr val="tx2"/>
                </a:solidFill>
              </a:rPr>
              <a:t>Conhecimento</a:t>
            </a:r>
            <a:r>
              <a:rPr lang="en-US" sz="2000" i="1" dirty="0" smtClean="0">
                <a:solidFill>
                  <a:schemeClr val="tx2"/>
                </a:solidFill>
              </a:rPr>
              <a:t>: </a:t>
            </a:r>
            <a:r>
              <a:rPr lang="en-US" sz="2000" i="1" dirty="0" err="1" smtClean="0">
                <a:solidFill>
                  <a:schemeClr val="tx2"/>
                </a:solidFill>
              </a:rPr>
              <a:t>Fornecendo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r>
              <a:rPr lang="en-US" sz="2000" i="1" dirty="0" err="1" smtClean="0">
                <a:solidFill>
                  <a:schemeClr val="tx2"/>
                </a:solidFill>
              </a:rPr>
              <a:t>Orientações</a:t>
            </a:r>
            <a:r>
              <a:rPr lang="en-US" sz="2000" i="1" dirty="0" smtClean="0">
                <a:solidFill>
                  <a:schemeClr val="tx2"/>
                </a:solidFill>
              </a:rPr>
              <a:t>, etc.)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u="sng" dirty="0" err="1" smtClean="0"/>
              <a:t>Mudanças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em</a:t>
            </a:r>
            <a:r>
              <a:rPr lang="en-US" sz="2000" b="1" u="sng" dirty="0" smtClean="0"/>
              <a:t> Plano de Ação </a:t>
            </a:r>
            <a:r>
              <a:rPr lang="en-US" sz="2000" b="1" u="sng" dirty="0" err="1" smtClean="0"/>
              <a:t>aprovado</a:t>
            </a:r>
            <a:r>
              <a:rPr lang="en-US" sz="2000" b="1" u="sng" dirty="0" smtClean="0"/>
              <a:t>: </a:t>
            </a:r>
            <a:r>
              <a:rPr lang="en-US" sz="2000" i="1" dirty="0" smtClean="0">
                <a:solidFill>
                  <a:schemeClr val="tx2"/>
                </a:solidFill>
              </a:rPr>
              <a:t>(ex. </a:t>
            </a:r>
            <a:r>
              <a:rPr lang="en-US" sz="2000" i="1" dirty="0" err="1" smtClean="0">
                <a:solidFill>
                  <a:schemeClr val="tx2"/>
                </a:solidFill>
              </a:rPr>
              <a:t>Mudanças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r>
              <a:rPr lang="en-US" sz="2000" i="1" dirty="0" err="1" smtClean="0">
                <a:solidFill>
                  <a:schemeClr val="tx2"/>
                </a:solidFill>
              </a:rPr>
              <a:t>em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r>
              <a:rPr lang="en-US" sz="2000" i="1" dirty="0" err="1" smtClean="0">
                <a:solidFill>
                  <a:schemeClr val="tx2"/>
                </a:solidFill>
              </a:rPr>
              <a:t>parcerias</a:t>
            </a:r>
            <a:r>
              <a:rPr lang="en-US" sz="2000" i="1" dirty="0" smtClean="0">
                <a:solidFill>
                  <a:schemeClr val="tx2"/>
                </a:solidFill>
              </a:rPr>
              <a:t>, </a:t>
            </a:r>
            <a:r>
              <a:rPr lang="en-US" sz="2000" i="1" dirty="0" err="1" smtClean="0">
                <a:solidFill>
                  <a:schemeClr val="tx2"/>
                </a:solidFill>
              </a:rPr>
              <a:t>Flexibilidade</a:t>
            </a:r>
            <a:r>
              <a:rPr lang="en-US" sz="2000" i="1" dirty="0" smtClean="0">
                <a:solidFill>
                  <a:schemeClr val="tx2"/>
                </a:solidFill>
              </a:rPr>
              <a:t> de </a:t>
            </a:r>
            <a:r>
              <a:rPr lang="en-US" sz="2000" i="1" dirty="0" err="1" smtClean="0">
                <a:solidFill>
                  <a:schemeClr val="tx2"/>
                </a:solidFill>
              </a:rPr>
              <a:t>orçamento</a:t>
            </a:r>
            <a:r>
              <a:rPr lang="en-US" sz="2000" i="1" dirty="0" smtClean="0">
                <a:solidFill>
                  <a:schemeClr val="tx2"/>
                </a:solidFill>
              </a:rPr>
              <a:t>, </a:t>
            </a:r>
            <a:r>
              <a:rPr lang="en-US" sz="2000" i="1" dirty="0" err="1" smtClean="0">
                <a:solidFill>
                  <a:schemeClr val="tx2"/>
                </a:solidFill>
              </a:rPr>
              <a:t>Alteração</a:t>
            </a:r>
            <a:r>
              <a:rPr lang="en-US" sz="2000" i="1" dirty="0" smtClean="0">
                <a:solidFill>
                  <a:schemeClr val="tx2"/>
                </a:solidFill>
              </a:rPr>
              <a:t> de </a:t>
            </a:r>
            <a:r>
              <a:rPr lang="en-US" sz="2000" i="1" dirty="0" err="1" smtClean="0">
                <a:solidFill>
                  <a:schemeClr val="tx2"/>
                </a:solidFill>
              </a:rPr>
              <a:t>atividades</a:t>
            </a:r>
            <a:r>
              <a:rPr lang="en-US" sz="2000" i="1" dirty="0" smtClean="0">
                <a:solidFill>
                  <a:schemeClr val="tx2"/>
                </a:solidFill>
              </a:rPr>
              <a:t>, </a:t>
            </a:r>
            <a:r>
              <a:rPr lang="en-US" sz="2000" i="1" dirty="0" err="1" smtClean="0">
                <a:solidFill>
                  <a:schemeClr val="tx2"/>
                </a:solidFill>
              </a:rPr>
              <a:t>Prorrogação</a:t>
            </a:r>
            <a:r>
              <a:rPr lang="en-US" sz="2000" i="1" dirty="0" smtClean="0">
                <a:solidFill>
                  <a:schemeClr val="tx2"/>
                </a:solidFill>
              </a:rPr>
              <a:t> do </a:t>
            </a:r>
            <a:r>
              <a:rPr lang="en-US" sz="2000" i="1" dirty="0" err="1" smtClean="0">
                <a:solidFill>
                  <a:schemeClr val="tx2"/>
                </a:solidFill>
              </a:rPr>
              <a:t>prazo</a:t>
            </a:r>
            <a:r>
              <a:rPr lang="en-US" sz="2000" i="1" dirty="0" smtClean="0">
                <a:solidFill>
                  <a:schemeClr val="tx2"/>
                </a:solidFill>
              </a:rPr>
              <a:t> de </a:t>
            </a:r>
            <a:r>
              <a:rPr lang="en-US" sz="2000" i="1" dirty="0" err="1" smtClean="0">
                <a:solidFill>
                  <a:schemeClr val="tx2"/>
                </a:solidFill>
              </a:rPr>
              <a:t>duração</a:t>
            </a:r>
            <a:r>
              <a:rPr lang="en-US" sz="2000" i="1" dirty="0" smtClean="0">
                <a:solidFill>
                  <a:schemeClr val="tx2"/>
                </a:solidFill>
              </a:rPr>
              <a:t>, etc.)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u="sng" dirty="0" err="1" smtClean="0"/>
              <a:t>Foco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Financeiro</a:t>
            </a:r>
            <a:r>
              <a:rPr lang="en-US" sz="2000" b="1" u="sng" dirty="0" smtClean="0"/>
              <a:t>: </a:t>
            </a:r>
            <a:r>
              <a:rPr lang="en-US" sz="2000" i="1" dirty="0" smtClean="0">
                <a:solidFill>
                  <a:schemeClr val="tx2"/>
                </a:solidFill>
              </a:rPr>
              <a:t>(ex. </a:t>
            </a:r>
            <a:r>
              <a:rPr lang="en-US" sz="2000" i="1" dirty="0" err="1" smtClean="0">
                <a:solidFill>
                  <a:schemeClr val="tx2"/>
                </a:solidFill>
              </a:rPr>
              <a:t>Receitas</a:t>
            </a:r>
            <a:r>
              <a:rPr lang="en-US" sz="2000" i="1" dirty="0" smtClean="0">
                <a:solidFill>
                  <a:schemeClr val="tx2"/>
                </a:solidFill>
              </a:rPr>
              <a:t> e </a:t>
            </a:r>
            <a:r>
              <a:rPr lang="en-US" sz="2000" i="1" dirty="0" err="1" smtClean="0">
                <a:solidFill>
                  <a:schemeClr val="tx2"/>
                </a:solidFill>
              </a:rPr>
              <a:t>Despesas</a:t>
            </a:r>
            <a:r>
              <a:rPr lang="en-US" sz="2000" i="1" dirty="0" smtClean="0">
                <a:solidFill>
                  <a:schemeClr val="tx2"/>
                </a:solidFill>
              </a:rPr>
              <a:t>/</a:t>
            </a:r>
            <a:r>
              <a:rPr lang="en-US" sz="2000" i="1" dirty="0" err="1" smtClean="0">
                <a:solidFill>
                  <a:schemeClr val="tx2"/>
                </a:solidFill>
              </a:rPr>
              <a:t>Lançamentos</a:t>
            </a:r>
            <a:r>
              <a:rPr lang="en-US" sz="2000" i="1" dirty="0" smtClean="0">
                <a:solidFill>
                  <a:schemeClr val="tx2"/>
                </a:solidFill>
              </a:rPr>
              <a:t> de </a:t>
            </a:r>
            <a:r>
              <a:rPr lang="en-US" sz="2000" i="1" dirty="0" err="1" smtClean="0">
                <a:solidFill>
                  <a:schemeClr val="tx2"/>
                </a:solidFill>
              </a:rPr>
              <a:t>Contas</a:t>
            </a:r>
            <a:r>
              <a:rPr lang="en-US" sz="2000" i="1" dirty="0" smtClean="0">
                <a:solidFill>
                  <a:schemeClr val="tx2"/>
                </a:solidFill>
              </a:rPr>
              <a:t> a </a:t>
            </a:r>
            <a:r>
              <a:rPr lang="en-US" sz="2000" i="1" dirty="0" err="1" smtClean="0">
                <a:solidFill>
                  <a:schemeClr val="tx2"/>
                </a:solidFill>
              </a:rPr>
              <a:t>Pagar</a:t>
            </a:r>
            <a:r>
              <a:rPr lang="en-US" sz="2000" i="1" dirty="0" smtClean="0">
                <a:solidFill>
                  <a:schemeClr val="tx2"/>
                </a:solidFill>
              </a:rPr>
              <a:t>, </a:t>
            </a:r>
            <a:r>
              <a:rPr lang="en-US" sz="2000" i="1" dirty="0" err="1" smtClean="0">
                <a:solidFill>
                  <a:schemeClr val="tx2"/>
                </a:solidFill>
              </a:rPr>
              <a:t>Custos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r>
              <a:rPr lang="en-US" sz="2000" i="1" dirty="0" err="1" smtClean="0">
                <a:solidFill>
                  <a:schemeClr val="tx2"/>
                </a:solidFill>
              </a:rPr>
              <a:t>compartilhados</a:t>
            </a:r>
            <a:r>
              <a:rPr lang="en-US" sz="2000" i="1" dirty="0" smtClean="0">
                <a:solidFill>
                  <a:schemeClr val="tx2"/>
                </a:solidFill>
              </a:rPr>
              <a:t>, etc.)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u="sng" dirty="0" err="1" smtClean="0"/>
              <a:t>Fechamento</a:t>
            </a:r>
            <a:r>
              <a:rPr lang="en-US" sz="2000" b="1" u="sng" dirty="0" smtClean="0"/>
              <a:t> da </a:t>
            </a:r>
            <a:r>
              <a:rPr lang="en-US" sz="2000" b="1" u="sng" dirty="0" err="1" smtClean="0"/>
              <a:t>Contabilidade</a:t>
            </a:r>
            <a:r>
              <a:rPr lang="en-US" sz="2000" b="1" u="sng" dirty="0" smtClean="0"/>
              <a:t>: </a:t>
            </a:r>
            <a:r>
              <a:rPr lang="en-US" sz="2000" i="1" dirty="0" smtClean="0">
                <a:solidFill>
                  <a:schemeClr val="tx2"/>
                </a:solidFill>
              </a:rPr>
              <a:t>(ex</a:t>
            </a:r>
            <a:r>
              <a:rPr lang="en-US" sz="2000" i="1" dirty="0" smtClean="0"/>
              <a:t>. </a:t>
            </a:r>
            <a:r>
              <a:rPr lang="en-US" sz="2000" i="1" dirty="0" err="1">
                <a:solidFill>
                  <a:schemeClr val="tx2"/>
                </a:solidFill>
              </a:rPr>
              <a:t>R</a:t>
            </a:r>
            <a:r>
              <a:rPr lang="en-US" sz="2000" i="1" dirty="0" err="1" smtClean="0">
                <a:solidFill>
                  <a:schemeClr val="tx2"/>
                </a:solidFill>
              </a:rPr>
              <a:t>elatório</a:t>
            </a:r>
            <a:r>
              <a:rPr lang="en-US" sz="2000" i="1" dirty="0" smtClean="0">
                <a:solidFill>
                  <a:schemeClr val="tx2"/>
                </a:solidFill>
              </a:rPr>
              <a:t> final, </a:t>
            </a:r>
            <a:r>
              <a:rPr lang="en-US" sz="2000" i="1" dirty="0" err="1" smtClean="0">
                <a:solidFill>
                  <a:schemeClr val="tx2"/>
                </a:solidFill>
              </a:rPr>
              <a:t>Retenção</a:t>
            </a:r>
            <a:r>
              <a:rPr lang="en-US" sz="2000" i="1" dirty="0" smtClean="0">
                <a:solidFill>
                  <a:schemeClr val="tx2"/>
                </a:solidFill>
              </a:rPr>
              <a:t> de </a:t>
            </a:r>
            <a:r>
              <a:rPr lang="en-US" sz="2000" i="1" dirty="0" err="1" smtClean="0">
                <a:solidFill>
                  <a:schemeClr val="tx2"/>
                </a:solidFill>
              </a:rPr>
              <a:t>documentos</a:t>
            </a:r>
            <a:r>
              <a:rPr lang="en-US" sz="2000" i="1" dirty="0" smtClean="0">
                <a:solidFill>
                  <a:schemeClr val="tx2"/>
                </a:solidFill>
              </a:rPr>
              <a:t>, etc.)</a:t>
            </a:r>
            <a:endParaRPr lang="en-US" sz="2000" dirty="0" smtClean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en-US" sz="2200" dirty="0"/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0" y="0"/>
            <a:ext cx="9144000" cy="1108075"/>
            <a:chOff x="0" y="0"/>
            <a:chExt cx="5760" cy="698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>
                  <a:solidFill>
                    <a:schemeClr val="bg1"/>
                  </a:solidFill>
                </a:rPr>
                <a:t>Desenvolvimento de capacidades para tornar cidades </a:t>
              </a:r>
              <a:r>
                <a:rPr lang="pt-BR" sz="1000" b="1" dirty="0" err="1">
                  <a:solidFill>
                    <a:schemeClr val="bg1"/>
                  </a:solidFill>
                </a:rPr>
                <a:t>resilientes</a:t>
              </a:r>
              <a:endParaRPr lang="pt-BR" sz="10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pt-BR" sz="1000" b="1" dirty="0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18069" r="10403" b="9860"/>
          <a:stretch>
            <a:fillRect/>
          </a:stretch>
        </p:blipFill>
        <p:spPr bwMode="auto">
          <a:xfrm>
            <a:off x="152400" y="1066800"/>
            <a:ext cx="89916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6646863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0"/>
            <a:ext cx="9144000" cy="1108075"/>
            <a:chOff x="0" y="0"/>
            <a:chExt cx="5760" cy="698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>
                  <a:solidFill>
                    <a:schemeClr val="bg1"/>
                  </a:solidFill>
                </a:rPr>
                <a:t>Desenvolvimento de capacidades para tornar cidades </a:t>
              </a:r>
              <a:r>
                <a:rPr lang="pt-BR" sz="1000" b="1" dirty="0" err="1">
                  <a:solidFill>
                    <a:schemeClr val="bg1"/>
                  </a:solidFill>
                </a:rPr>
                <a:t>resilientes</a:t>
              </a:r>
              <a:endParaRPr lang="pt-BR" sz="10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pt-BR" sz="1000" b="1" dirty="0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cep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3"/>
          <p:cNvSpPr>
            <a:spLocks noGrp="1"/>
          </p:cNvSpPr>
          <p:nvPr>
            <p:ph type="title" idx="4294967295"/>
          </p:nvPr>
        </p:nvSpPr>
        <p:spPr>
          <a:xfrm>
            <a:off x="30731" y="1179157"/>
            <a:ext cx="8991600" cy="990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MODULO # 5:</a:t>
            </a:r>
            <a:r>
              <a:rPr lang="en-US" sz="2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EXERCÍCIOS – </a:t>
            </a:r>
            <a:r>
              <a:rPr lang="en-US" sz="24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Desenvolvendo</a:t>
            </a:r>
            <a:r>
              <a:rPr lang="en-US" sz="2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Plano de Ação Cidade Segura e Resiliente </a:t>
            </a:r>
            <a:r>
              <a:rPr lang="en-US" sz="24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en-US" sz="2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4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</a:t>
            </a:r>
            <a:endParaRPr lang="en-US" sz="2400" b="1" dirty="0">
              <a:solidFill>
                <a:srgbClr val="990099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6575" y="2184400"/>
            <a:ext cx="9066212" cy="4406900"/>
          </a:xfrm>
          <a:prstGeom prst="rect">
            <a:avLst/>
          </a:prstGeom>
        </p:spPr>
        <p:txBody>
          <a:bodyPr lIns="80147" tIns="40074" rIns="80147" bIns="40074"/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700" i="1" kern="1200">
                <a:solidFill>
                  <a:srgbClr val="1D3074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i="1" kern="1200">
                <a:solidFill>
                  <a:srgbClr val="1D3074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400" kern="1200">
                <a:solidFill>
                  <a:srgbClr val="25A2E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8240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3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3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736" indent="-400736" algn="just"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1500" i="0" dirty="0" err="1" smtClean="0">
                <a:latin typeface="+mn-lt"/>
                <a:ea typeface="ＭＳ Ｐゴシック" pitchFamily="34" charset="-128"/>
                <a:cs typeface="Arial" charset="0"/>
              </a:rPr>
              <a:t>Dividam</a:t>
            </a:r>
            <a:r>
              <a:rPr lang="en-US" altLang="en-US" sz="1500" i="0" dirty="0" smtClean="0">
                <a:latin typeface="+mn-lt"/>
                <a:ea typeface="ＭＳ Ｐゴシック" pitchFamily="34" charset="-128"/>
                <a:cs typeface="Arial" charset="0"/>
              </a:rPr>
              <a:t>-se </a:t>
            </a:r>
            <a:r>
              <a:rPr lang="en-US" altLang="en-US" sz="1500" i="0" dirty="0" err="1" smtClean="0">
                <a:latin typeface="+mn-lt"/>
                <a:ea typeface="ＭＳ Ｐゴシック" pitchFamily="34" charset="-128"/>
                <a:cs typeface="Arial" charset="0"/>
              </a:rPr>
              <a:t>em</a:t>
            </a:r>
            <a:r>
              <a:rPr lang="en-US" altLang="en-US" sz="1500" i="0" dirty="0" smtClean="0">
                <a:latin typeface="+mn-lt"/>
                <a:ea typeface="ＭＳ Ｐゴシック" pitchFamily="34" charset="-128"/>
                <a:cs typeface="Arial" charset="0"/>
              </a:rPr>
              <a:t> 3 </a:t>
            </a:r>
            <a:r>
              <a:rPr lang="en-US" altLang="en-US" sz="1500" i="0" dirty="0" err="1" smtClean="0">
                <a:latin typeface="+mn-lt"/>
                <a:ea typeface="ＭＳ Ｐゴシック" pitchFamily="34" charset="-128"/>
                <a:cs typeface="Arial" charset="0"/>
              </a:rPr>
              <a:t>ou</a:t>
            </a:r>
            <a:r>
              <a:rPr lang="en-US" altLang="en-US" sz="1500" i="0" dirty="0" smtClean="0">
                <a:latin typeface="+mn-lt"/>
                <a:ea typeface="ＭＳ Ｐゴシック" pitchFamily="34" charset="-128"/>
                <a:cs typeface="Arial" charset="0"/>
              </a:rPr>
              <a:t> 4 </a:t>
            </a:r>
            <a:r>
              <a:rPr lang="en-US" altLang="en-US" sz="1500" i="0" dirty="0" err="1" smtClean="0">
                <a:latin typeface="+mn-lt"/>
                <a:ea typeface="ＭＳ Ｐゴシック" pitchFamily="34" charset="-128"/>
                <a:cs typeface="Arial" charset="0"/>
              </a:rPr>
              <a:t>grupos</a:t>
            </a:r>
            <a:r>
              <a:rPr lang="en-US" altLang="en-US" sz="1500" i="0" dirty="0" smtClean="0">
                <a:latin typeface="+mn-lt"/>
                <a:ea typeface="ＭＳ Ｐゴシック" pitchFamily="34" charset="-128"/>
                <a:cs typeface="Arial" charset="0"/>
              </a:rPr>
              <a:t>. </a:t>
            </a:r>
          </a:p>
          <a:p>
            <a:pPr marL="400736" indent="-400736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500" b="1" dirty="0" err="1" smtClean="0">
                <a:latin typeface="+mn-lt"/>
              </a:rPr>
              <a:t>Utilizem</a:t>
            </a:r>
            <a:r>
              <a:rPr lang="en-GB" sz="1500" b="1" dirty="0" smtClean="0">
                <a:latin typeface="+mn-lt"/>
              </a:rPr>
              <a:t> a </a:t>
            </a:r>
            <a:r>
              <a:rPr lang="en-GB" sz="1500" b="1" dirty="0" err="1" smtClean="0">
                <a:latin typeface="+mn-lt"/>
              </a:rPr>
              <a:t>Matriz</a:t>
            </a:r>
            <a:r>
              <a:rPr lang="en-GB" sz="1500" b="1" dirty="0" smtClean="0">
                <a:latin typeface="+mn-lt"/>
              </a:rPr>
              <a:t> Plano de </a:t>
            </a:r>
            <a:r>
              <a:rPr lang="en-GB" sz="1500" b="1" dirty="0" err="1" smtClean="0">
                <a:latin typeface="+mn-lt"/>
              </a:rPr>
              <a:t>Ação</a:t>
            </a:r>
            <a:r>
              <a:rPr lang="en-GB" sz="1500" b="1" dirty="0" smtClean="0">
                <a:latin typeface="+mn-lt"/>
              </a:rPr>
              <a:t> </a:t>
            </a:r>
            <a:r>
              <a:rPr lang="en-GB" sz="1500" b="1" dirty="0" err="1" smtClean="0">
                <a:latin typeface="+mn-lt"/>
              </a:rPr>
              <a:t>Cidade</a:t>
            </a:r>
            <a:r>
              <a:rPr lang="en-GB" sz="1500" b="1" dirty="0" smtClean="0">
                <a:latin typeface="+mn-lt"/>
              </a:rPr>
              <a:t> Segura e </a:t>
            </a:r>
            <a:r>
              <a:rPr lang="en-GB" sz="1500" b="1" dirty="0" err="1" smtClean="0">
                <a:latin typeface="+mn-lt"/>
              </a:rPr>
              <a:t>Resiliente</a:t>
            </a:r>
            <a:r>
              <a:rPr lang="en-GB" sz="1500" b="1" dirty="0" smtClean="0">
                <a:latin typeface="+mn-lt"/>
              </a:rPr>
              <a:t> e </a:t>
            </a:r>
            <a:r>
              <a:rPr lang="en-GB" sz="1500" b="1" dirty="0" err="1" smtClean="0">
                <a:latin typeface="+mn-lt"/>
              </a:rPr>
              <a:t>completem</a:t>
            </a:r>
            <a:r>
              <a:rPr lang="en-GB" sz="1500" b="1" dirty="0" smtClean="0">
                <a:latin typeface="+mn-lt"/>
              </a:rPr>
              <a:t> </a:t>
            </a:r>
            <a:r>
              <a:rPr lang="en-GB" sz="1500" b="1" dirty="0" err="1" smtClean="0">
                <a:latin typeface="+mn-lt"/>
              </a:rPr>
              <a:t>somente</a:t>
            </a:r>
            <a:r>
              <a:rPr lang="en-GB" sz="1500" b="1" dirty="0" smtClean="0">
                <a:latin typeface="+mn-lt"/>
              </a:rPr>
              <a:t> </a:t>
            </a:r>
            <a:r>
              <a:rPr lang="en-GB" sz="1500" b="1" u="sng" dirty="0" smtClean="0">
                <a:latin typeface="+mn-lt"/>
              </a:rPr>
              <a:t>As </a:t>
            </a:r>
            <a:r>
              <a:rPr lang="en-GB" sz="1500" b="1" u="sng" dirty="0" err="1" smtClean="0">
                <a:latin typeface="+mn-lt"/>
              </a:rPr>
              <a:t>duas</a:t>
            </a:r>
            <a:r>
              <a:rPr lang="en-GB" sz="1500" b="1" u="sng" dirty="0" smtClean="0">
                <a:latin typeface="+mn-lt"/>
              </a:rPr>
              <a:t> </a:t>
            </a:r>
            <a:r>
              <a:rPr lang="en-GB" sz="1500" b="1" u="sng" dirty="0" err="1" smtClean="0">
                <a:latin typeface="+mn-lt"/>
              </a:rPr>
              <a:t>primeiras</a:t>
            </a:r>
            <a:r>
              <a:rPr lang="en-GB" sz="1500" b="1" u="sng" dirty="0" smtClean="0">
                <a:latin typeface="+mn-lt"/>
              </a:rPr>
              <a:t> </a:t>
            </a:r>
            <a:r>
              <a:rPr lang="en-GB" sz="1500" b="1" u="sng" dirty="0" err="1" smtClean="0">
                <a:latin typeface="+mn-lt"/>
              </a:rPr>
              <a:t>colunas</a:t>
            </a:r>
            <a:r>
              <a:rPr lang="en-GB" sz="1500" b="1" u="sng" dirty="0" smtClean="0">
                <a:latin typeface="+mn-lt"/>
              </a:rPr>
              <a:t> </a:t>
            </a:r>
            <a:r>
              <a:rPr lang="en-GB" sz="1500" b="1" dirty="0" smtClean="0">
                <a:latin typeface="+mn-lt"/>
              </a:rPr>
              <a:t>(</a:t>
            </a:r>
            <a:r>
              <a:rPr lang="en-GB" sz="1500" b="1" dirty="0" err="1" smtClean="0">
                <a:latin typeface="+mn-lt"/>
              </a:rPr>
              <a:t>Objetivos</a:t>
            </a:r>
            <a:r>
              <a:rPr lang="en-GB" sz="1500" b="1" dirty="0" smtClean="0">
                <a:latin typeface="+mn-lt"/>
              </a:rPr>
              <a:t> e </a:t>
            </a:r>
            <a:r>
              <a:rPr lang="en-GB" sz="1500" b="1" dirty="0" err="1" smtClean="0">
                <a:latin typeface="+mn-lt"/>
              </a:rPr>
              <a:t>Ações</a:t>
            </a:r>
            <a:r>
              <a:rPr lang="en-GB" sz="1500" b="1" dirty="0" smtClean="0">
                <a:latin typeface="+mn-lt"/>
              </a:rPr>
              <a:t>/</a:t>
            </a:r>
            <a:r>
              <a:rPr lang="en-GB" sz="1500" b="1" dirty="0" err="1" smtClean="0">
                <a:latin typeface="+mn-lt"/>
              </a:rPr>
              <a:t>Atividades</a:t>
            </a:r>
            <a:r>
              <a:rPr lang="en-GB" sz="1500" b="1" dirty="0" smtClean="0">
                <a:latin typeface="+mn-lt"/>
              </a:rPr>
              <a:t>), </a:t>
            </a:r>
            <a:r>
              <a:rPr lang="en-GB" sz="1500" b="1" dirty="0" err="1" smtClean="0">
                <a:latin typeface="+mn-lt"/>
              </a:rPr>
              <a:t>baseando</a:t>
            </a:r>
            <a:r>
              <a:rPr lang="en-GB" sz="1500" b="1" dirty="0" smtClean="0">
                <a:latin typeface="+mn-lt"/>
              </a:rPr>
              <a:t>-se </a:t>
            </a:r>
            <a:r>
              <a:rPr lang="en-GB" sz="1500" b="1" dirty="0" err="1" smtClean="0">
                <a:latin typeface="+mn-lt"/>
              </a:rPr>
              <a:t>nos</a:t>
            </a:r>
            <a:r>
              <a:rPr lang="en-GB" sz="1500" b="1" dirty="0" smtClean="0">
                <a:latin typeface="+mn-lt"/>
              </a:rPr>
              <a:t> </a:t>
            </a:r>
            <a:r>
              <a:rPr lang="en-GB" sz="1500" b="1" dirty="0" err="1" smtClean="0">
                <a:latin typeface="+mn-lt"/>
              </a:rPr>
              <a:t>resultados</a:t>
            </a:r>
            <a:r>
              <a:rPr lang="en-GB" sz="1500" b="1" dirty="0" smtClean="0">
                <a:latin typeface="+mn-lt"/>
              </a:rPr>
              <a:t> de </a:t>
            </a:r>
            <a:r>
              <a:rPr lang="en-GB" sz="1500" b="1" dirty="0" err="1" smtClean="0">
                <a:latin typeface="+mn-lt"/>
              </a:rPr>
              <a:t>Autoavaliações</a:t>
            </a:r>
            <a:r>
              <a:rPr lang="en-GB" sz="1500" b="1" dirty="0" smtClean="0">
                <a:latin typeface="+mn-lt"/>
              </a:rPr>
              <a:t> do </a:t>
            </a:r>
            <a:r>
              <a:rPr lang="en-GB" sz="1500" b="1" dirty="0" err="1" smtClean="0">
                <a:latin typeface="+mn-lt"/>
              </a:rPr>
              <a:t>Governo</a:t>
            </a:r>
            <a:r>
              <a:rPr lang="en-GB" sz="1500" b="1" dirty="0" smtClean="0">
                <a:latin typeface="+mn-lt"/>
              </a:rPr>
              <a:t> Local </a:t>
            </a:r>
            <a:r>
              <a:rPr lang="en-GB" sz="1500" b="1" dirty="0" err="1" smtClean="0">
                <a:latin typeface="+mn-lt"/>
              </a:rPr>
              <a:t>conduzidas</a:t>
            </a:r>
            <a:r>
              <a:rPr lang="en-GB" sz="1500" b="1" dirty="0" smtClean="0">
                <a:latin typeface="+mn-lt"/>
              </a:rPr>
              <a:t> </a:t>
            </a:r>
            <a:r>
              <a:rPr lang="en-GB" sz="1500" b="1" dirty="0" err="1" smtClean="0">
                <a:latin typeface="+mn-lt"/>
              </a:rPr>
              <a:t>previamente</a:t>
            </a:r>
            <a:r>
              <a:rPr lang="en-GB" sz="1500" b="1" dirty="0" smtClean="0">
                <a:latin typeface="+mn-lt"/>
              </a:rPr>
              <a:t> e no </a:t>
            </a:r>
            <a:r>
              <a:rPr lang="en-GB" sz="1500" b="1" dirty="0" err="1" smtClean="0">
                <a:latin typeface="+mn-lt"/>
              </a:rPr>
              <a:t>exercício</a:t>
            </a:r>
            <a:r>
              <a:rPr lang="en-GB" sz="1500" b="1" dirty="0" smtClean="0">
                <a:latin typeface="+mn-lt"/>
              </a:rPr>
              <a:t> de </a:t>
            </a:r>
            <a:r>
              <a:rPr lang="en-GB" sz="1500" b="1" dirty="0" err="1" smtClean="0">
                <a:latin typeface="+mn-lt"/>
              </a:rPr>
              <a:t>comparação</a:t>
            </a:r>
            <a:r>
              <a:rPr lang="en-GB" sz="1500" b="1" dirty="0" smtClean="0">
                <a:latin typeface="+mn-lt"/>
              </a:rPr>
              <a:t>, </a:t>
            </a:r>
            <a:r>
              <a:rPr lang="en-GB" sz="1500" b="1" dirty="0" err="1" smtClean="0">
                <a:latin typeface="+mn-lt"/>
              </a:rPr>
              <a:t>utilizando</a:t>
            </a:r>
            <a:r>
              <a:rPr lang="en-GB" sz="1500" b="1" dirty="0" smtClean="0">
                <a:latin typeface="+mn-lt"/>
              </a:rPr>
              <a:t> </a:t>
            </a:r>
            <a:r>
              <a:rPr lang="en-GB" sz="1500" b="1" dirty="0" err="1" smtClean="0">
                <a:latin typeface="+mn-lt"/>
              </a:rPr>
              <a:t>sua</a:t>
            </a:r>
            <a:r>
              <a:rPr lang="en-GB" sz="1500" b="1" dirty="0" smtClean="0">
                <a:latin typeface="+mn-lt"/>
              </a:rPr>
              <a:t> </a:t>
            </a:r>
            <a:r>
              <a:rPr lang="en-GB" sz="1500" b="1" dirty="0" err="1" smtClean="0">
                <a:latin typeface="+mn-lt"/>
              </a:rPr>
              <a:t>cidade</a:t>
            </a:r>
            <a:r>
              <a:rPr lang="en-GB" sz="1500" b="1" dirty="0" smtClean="0">
                <a:latin typeface="+mn-lt"/>
              </a:rPr>
              <a:t> </a:t>
            </a:r>
            <a:r>
              <a:rPr lang="en-GB" sz="1500" b="1" dirty="0" err="1" smtClean="0">
                <a:latin typeface="+mn-lt"/>
              </a:rPr>
              <a:t>como</a:t>
            </a:r>
            <a:r>
              <a:rPr lang="en-GB" sz="1500" b="1" dirty="0" smtClean="0">
                <a:latin typeface="+mn-lt"/>
              </a:rPr>
              <a:t> </a:t>
            </a:r>
            <a:r>
              <a:rPr lang="en-GB" sz="1500" b="1" dirty="0" err="1" smtClean="0">
                <a:latin typeface="+mn-lt"/>
              </a:rPr>
              <a:t>exemplo</a:t>
            </a:r>
            <a:r>
              <a:rPr lang="en-GB" sz="1500" b="1" dirty="0" smtClean="0">
                <a:latin typeface="+mn-lt"/>
              </a:rPr>
              <a:t>. </a:t>
            </a:r>
          </a:p>
          <a:p>
            <a:pPr marL="400736" indent="-400736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500" b="1" dirty="0" err="1" smtClean="0">
                <a:latin typeface="+mn-lt"/>
              </a:rPr>
              <a:t>Discutam</a:t>
            </a:r>
            <a:r>
              <a:rPr lang="en-GB" sz="1500" b="1" dirty="0" smtClean="0">
                <a:latin typeface="+mn-lt"/>
              </a:rPr>
              <a:t> no </a:t>
            </a:r>
            <a:r>
              <a:rPr lang="en-GB" sz="1500" b="1" dirty="0" err="1" smtClean="0">
                <a:latin typeface="+mn-lt"/>
              </a:rPr>
              <a:t>seu</a:t>
            </a:r>
            <a:r>
              <a:rPr lang="en-GB" sz="1500" b="1" dirty="0" smtClean="0">
                <a:latin typeface="+mn-lt"/>
              </a:rPr>
              <a:t> </a:t>
            </a:r>
            <a:r>
              <a:rPr lang="en-GB" sz="1500" b="1" dirty="0" err="1" smtClean="0">
                <a:latin typeface="+mn-lt"/>
              </a:rPr>
              <a:t>grupo</a:t>
            </a:r>
            <a:r>
              <a:rPr lang="en-GB" sz="1500" b="1" dirty="0" smtClean="0">
                <a:latin typeface="+mn-lt"/>
              </a:rPr>
              <a:t> </a:t>
            </a:r>
            <a:r>
              <a:rPr lang="pt-BR" sz="1500" b="1" dirty="0" smtClean="0">
                <a:latin typeface="+mn-lt"/>
              </a:rPr>
              <a:t>e reformulem, a partir do relatório de </a:t>
            </a:r>
            <a:r>
              <a:rPr lang="pt-BR" sz="1500" b="1" dirty="0" err="1" smtClean="0">
                <a:latin typeface="+mn-lt"/>
              </a:rPr>
              <a:t>Autoavaliação</a:t>
            </a:r>
            <a:r>
              <a:rPr lang="pt-BR" sz="1500" b="1" dirty="0" smtClean="0">
                <a:latin typeface="+mn-lt"/>
              </a:rPr>
              <a:t> do Governo Local, as questões a serem abordadas, tais como objetivos e suas respectivas listas de Ações (2-4 para cada objetivo), em cada um dos 10 Fundamentos. Depois deste exercício, o seu primeiro rascunho do Plano de Ação deve incluir:</a:t>
            </a:r>
          </a:p>
          <a:p>
            <a:pPr marL="720000" lvl="1" algn="just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pt-BR" sz="1500" b="1" u="sng" dirty="0" smtClean="0">
                <a:solidFill>
                  <a:srgbClr val="0070C0"/>
                </a:solidFill>
                <a:latin typeface="+mn-lt"/>
              </a:rPr>
              <a:t>Uma lista de objetivos para a resolução de cada questão identificada em cada um dos 10 Fundamentos</a:t>
            </a:r>
          </a:p>
          <a:p>
            <a:pPr marL="720000" lvl="1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1500" b="1" u="sng" dirty="0" smtClean="0">
                <a:solidFill>
                  <a:srgbClr val="0070C0"/>
                </a:solidFill>
                <a:latin typeface="+mn-lt"/>
              </a:rPr>
              <a:t>Um conjunto de (2-4) atividades e ações essenciais necessárias para alcançar cada um dos objetivos propostos em cada um dos 10 Fundamentos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1500" b="1" dirty="0" smtClean="0">
                <a:solidFill>
                  <a:srgbClr val="0070C0"/>
                </a:solidFill>
                <a:latin typeface="+mn-lt"/>
              </a:rPr>
              <a:t>Uma descrição das questões, objetivos e ações identificadas e propostas que não estão incluídos nos   10 Fundamentos, mas são considerados como relevantes para entender / melhorar a situação da gestão do risco de desastres na área de estudo </a:t>
            </a:r>
            <a:r>
              <a:rPr lang="en-US" altLang="en-US" sz="1500" b="1" i="0" dirty="0" smtClean="0">
                <a:solidFill>
                  <a:srgbClr val="CC0099"/>
                </a:solidFill>
                <a:cs typeface="Arial" charset="0"/>
              </a:rPr>
              <a:t>(90 min)</a:t>
            </a:r>
            <a:endParaRPr lang="en-US" altLang="en-US" sz="1500" i="0" dirty="0" smtClean="0">
              <a:solidFill>
                <a:srgbClr val="CC0099"/>
              </a:solidFill>
              <a:cs typeface="Arial" charset="0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en-US" sz="1500" b="1" i="0" dirty="0" smtClean="0">
                <a:latin typeface="+mn-lt"/>
                <a:cs typeface="Arial" charset="0"/>
              </a:rPr>
              <a:t>Apresentem os resultados de suas discussões em grupo para os outros participantes da sessão </a:t>
            </a:r>
            <a:r>
              <a:rPr lang="en-US" altLang="en-US" sz="1500" b="1" i="0" dirty="0" smtClean="0">
                <a:solidFill>
                  <a:srgbClr val="CC0099"/>
                </a:solidFill>
                <a:latin typeface="+mn-lt"/>
                <a:cs typeface="Arial" charset="0"/>
              </a:rPr>
              <a:t>(30 min)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500" dirty="0" smtClean="0">
                <a:solidFill>
                  <a:srgbClr val="C00000"/>
                </a:solidFill>
                <a:latin typeface="+mn-lt"/>
              </a:rPr>
              <a:t>      A </a:t>
            </a:r>
            <a:r>
              <a:rPr lang="en-GB" sz="1500" dirty="0" err="1" smtClean="0">
                <a:solidFill>
                  <a:srgbClr val="C00000"/>
                </a:solidFill>
                <a:latin typeface="+mn-lt"/>
              </a:rPr>
              <a:t>d</a:t>
            </a:r>
            <a:r>
              <a:rPr lang="en-GB" sz="1500" u="sng" dirty="0" err="1" smtClean="0">
                <a:solidFill>
                  <a:srgbClr val="C00000"/>
                </a:solidFill>
                <a:latin typeface="+mn-lt"/>
              </a:rPr>
              <a:t>uração</a:t>
            </a:r>
            <a:r>
              <a:rPr lang="en-GB" sz="1500" u="sng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1500" u="sng" dirty="0" err="1" smtClean="0">
                <a:solidFill>
                  <a:srgbClr val="C00000"/>
                </a:solidFill>
                <a:latin typeface="+mn-lt"/>
              </a:rPr>
              <a:t>deste</a:t>
            </a:r>
            <a:r>
              <a:rPr lang="en-GB" sz="1500" u="sng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1500" u="sng" dirty="0" err="1" smtClean="0">
                <a:solidFill>
                  <a:srgbClr val="C00000"/>
                </a:solidFill>
                <a:latin typeface="+mn-lt"/>
              </a:rPr>
              <a:t>Exercício</a:t>
            </a:r>
            <a:r>
              <a:rPr lang="en-GB" sz="1500" u="sng" dirty="0" smtClean="0">
                <a:solidFill>
                  <a:srgbClr val="C00000"/>
                </a:solidFill>
                <a:latin typeface="+mn-lt"/>
              </a:rPr>
              <a:t> de </a:t>
            </a:r>
            <a:r>
              <a:rPr lang="en-GB" sz="1500" u="sng" dirty="0" err="1" smtClean="0">
                <a:solidFill>
                  <a:srgbClr val="C00000"/>
                </a:solidFill>
                <a:latin typeface="+mn-lt"/>
              </a:rPr>
              <a:t>Trabalho</a:t>
            </a:r>
            <a:r>
              <a:rPr lang="en-GB" sz="1500" u="sng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1500" u="sng" dirty="0" err="1" smtClean="0">
                <a:solidFill>
                  <a:srgbClr val="C00000"/>
                </a:solidFill>
                <a:latin typeface="+mn-lt"/>
              </a:rPr>
              <a:t>em</a:t>
            </a:r>
            <a:r>
              <a:rPr lang="en-GB" sz="1500" u="sng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1500" u="sng" dirty="0" err="1" smtClean="0">
                <a:solidFill>
                  <a:srgbClr val="C00000"/>
                </a:solidFill>
                <a:latin typeface="+mn-lt"/>
              </a:rPr>
              <a:t>Grupos</a:t>
            </a:r>
            <a:r>
              <a:rPr lang="en-GB" sz="1500" u="sng" dirty="0" smtClean="0">
                <a:solidFill>
                  <a:srgbClr val="C00000"/>
                </a:solidFill>
                <a:latin typeface="+mn-lt"/>
              </a:rPr>
              <a:t> é 120 </a:t>
            </a:r>
            <a:r>
              <a:rPr lang="en-GB" sz="1500" u="sng" dirty="0" err="1" smtClean="0">
                <a:solidFill>
                  <a:srgbClr val="C00000"/>
                </a:solidFill>
                <a:latin typeface="+mn-lt"/>
              </a:rPr>
              <a:t>minutos</a:t>
            </a:r>
            <a:r>
              <a:rPr lang="en-GB" sz="1500" u="sng" dirty="0" smtClean="0">
                <a:solidFill>
                  <a:srgbClr val="C00000"/>
                </a:solidFill>
                <a:latin typeface="+mn-lt"/>
              </a:rPr>
              <a:t>.</a:t>
            </a:r>
            <a:r>
              <a:rPr lang="en-GB" sz="1500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GB" sz="15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0" y="0"/>
            <a:ext cx="9144000" cy="1108075"/>
            <a:chOff x="0" y="0"/>
            <a:chExt cx="5760" cy="698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>
                  <a:solidFill>
                    <a:schemeClr val="bg1"/>
                  </a:solidFill>
                </a:rPr>
                <a:t>Desenvolvimento de capacidades para tornar cidades </a:t>
              </a:r>
              <a:r>
                <a:rPr lang="pt-BR" sz="1000" b="1" dirty="0" err="1">
                  <a:solidFill>
                    <a:schemeClr val="bg1"/>
                  </a:solidFill>
                </a:rPr>
                <a:t>resilientes</a:t>
              </a:r>
              <a:endParaRPr lang="pt-BR" sz="10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pt-BR" sz="1000" b="1" dirty="0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cep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1501775" y="1905000"/>
            <a:ext cx="6140450" cy="2232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0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Muito</a:t>
            </a:r>
            <a:r>
              <a:rPr lang="en-US" altLang="en-US" sz="6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6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obrigado!</a:t>
            </a:r>
            <a:endParaRPr lang="en-US" altLang="en-US" sz="60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0" y="0"/>
            <a:ext cx="9144000" cy="1108075"/>
            <a:chOff x="0" y="0"/>
            <a:chExt cx="5760" cy="698"/>
          </a:xfrm>
        </p:grpSpPr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>
                  <a:solidFill>
                    <a:schemeClr val="bg1"/>
                  </a:solidFill>
                </a:rPr>
                <a:t>Desenvolvimento de capacidades para tornar cidades </a:t>
              </a:r>
              <a:r>
                <a:rPr lang="pt-BR" sz="1000" b="1" dirty="0" err="1">
                  <a:solidFill>
                    <a:schemeClr val="bg1"/>
                  </a:solidFill>
                </a:rPr>
                <a:t>resilientes</a:t>
              </a:r>
              <a:endParaRPr lang="pt-BR" sz="10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pt-BR" sz="1000" b="1" dirty="0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cep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>
            <a:spLocks noGrp="1" noChangeArrowheads="1"/>
          </p:cNvSpPr>
          <p:nvPr>
            <p:ph idx="1"/>
          </p:nvPr>
        </p:nvSpPr>
        <p:spPr>
          <a:xfrm>
            <a:off x="1504631" y="1622946"/>
            <a:ext cx="5943600" cy="523875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ヒラギノ明朝 ProN W3"/>
                <a:cs typeface="Arial" panose="020B0604020202020204" pitchFamily="34" charset="0"/>
                <a:sym typeface="Times New Roman" panose="02020603050405020304" pitchFamily="18" charset="0"/>
              </a:rPr>
              <a:t>	Como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ヒラギノ明朝 ProN W3"/>
                <a:cs typeface="Arial" panose="020B0604020202020204" pitchFamily="34" charset="0"/>
                <a:sym typeface="Times New Roman" panose="02020603050405020304" pitchFamily="18" charset="0"/>
              </a:rPr>
              <a:t>você</a:t>
            </a:r>
            <a:r>
              <a:rPr lang="en-US" alt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ヒラギノ明朝 ProN W3"/>
                <a:cs typeface="Arial" panose="020B0604020202020204" pitchFamily="34" charset="0"/>
                <a:sym typeface="Times New Roman" panose="02020603050405020304" pitchFamily="18" charset="0"/>
              </a:rPr>
              <a:t> a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ヒラギノ明朝 ProN W3"/>
                <a:cs typeface="Arial" panose="020B0604020202020204" pitchFamily="34" charset="0"/>
                <a:sym typeface="Times New Roman" panose="02020603050405020304" pitchFamily="18" charset="0"/>
              </a:rPr>
              <a:t>descreveria</a:t>
            </a:r>
            <a:r>
              <a:rPr lang="en-US" alt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ヒラギノ明朝 ProN W3"/>
                <a:cs typeface="Arial" panose="020B0604020202020204" pitchFamily="34" charset="0"/>
                <a:sym typeface="Times New Roman" panose="02020603050405020304" pitchFamily="18" charset="0"/>
              </a:rPr>
              <a:t>? </a:t>
            </a:r>
          </a:p>
        </p:txBody>
      </p:sp>
      <p:pic>
        <p:nvPicPr>
          <p:cNvPr id="512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98" y="3608908"/>
            <a:ext cx="29718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987931"/>
            <a:ext cx="9125898" cy="706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US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</a:t>
            </a:r>
            <a:r>
              <a:rPr lang="en-US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Resiliência</a:t>
            </a:r>
            <a:r>
              <a:rPr lang="en-US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4" descr="http://upload.wikimedia.org/wikipedia/commons/thumb/4/4f/Poli_Gus_N_hollow.svg/120px-Poli_Gus_N_hollow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1" y="2240829"/>
            <a:ext cx="762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 descr="http://upload.wikimedia.org/wikipedia/commons/thumb/2/20/Poli_Gus_N_rocked.svg/320px-Poli_Gus_N_rocked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18" y="2288454"/>
            <a:ext cx="2057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" descr="https://encrypted-tbn2.gstatic.com/images?q=tbn:ANd9GcQ8yGeMKaExejU1HvMhxT-CkAc_qO6H7WWXXgmDmewP_wU3fWrm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762500"/>
            <a:ext cx="26955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6" name="Rectangle 5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2061368" y="3778250"/>
            <a:ext cx="30400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Brinquedo</a:t>
            </a:r>
            <a:r>
              <a:rPr lang="en-US" altLang="en-US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João-bobo</a:t>
            </a:r>
            <a:endParaRPr lang="en-US" altLang="en-US" sz="9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108" name="Rectangle 7"/>
          <p:cNvSpPr>
            <a:spLocks noChangeArrowheads="1"/>
          </p:cNvSpPr>
          <p:nvPr/>
        </p:nvSpPr>
        <p:spPr bwMode="auto">
          <a:xfrm>
            <a:off x="0" y="675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33" name="Rectangle 6"/>
          <p:cNvSpPr>
            <a:spLocks noChangeArrowheads="1"/>
          </p:cNvSpPr>
          <p:nvPr/>
        </p:nvSpPr>
        <p:spPr bwMode="auto">
          <a:xfrm>
            <a:off x="3055938" y="5486400"/>
            <a:ext cx="5943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Segundo </a:t>
            </a:r>
            <a:r>
              <a:rPr lang="en-US" altLang="en-US" sz="1600" dirty="0" err="1"/>
              <a:t>os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Japoneses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Resiliência</a:t>
            </a:r>
            <a:r>
              <a:rPr lang="en-US" altLang="en-US" sz="1600" dirty="0"/>
              <a:t> é </a:t>
            </a:r>
            <a:r>
              <a:rPr lang="en-US" altLang="en-US" sz="1600" dirty="0" err="1"/>
              <a:t>como</a:t>
            </a:r>
            <a:r>
              <a:rPr lang="en-US" altLang="en-US" sz="1600" dirty="0"/>
              <a:t> o </a:t>
            </a:r>
            <a:r>
              <a:rPr lang="en-US" altLang="en-US" sz="1600" dirty="0" err="1"/>
              <a:t>bambu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que</a:t>
            </a:r>
            <a:r>
              <a:rPr lang="en-US" altLang="en-US" sz="1600" dirty="0"/>
              <a:t> se </a:t>
            </a:r>
            <a:r>
              <a:rPr lang="en-US" altLang="en-US" sz="1600" dirty="0" err="1"/>
              <a:t>curva</a:t>
            </a:r>
            <a:r>
              <a:rPr lang="en-US" altLang="en-US" sz="1600" dirty="0"/>
              <a:t> sob o peso da </a:t>
            </a:r>
            <a:r>
              <a:rPr lang="en-US" altLang="en-US" sz="1600" dirty="0" err="1"/>
              <a:t>neve</a:t>
            </a:r>
            <a:r>
              <a:rPr lang="en-US" altLang="en-US" sz="1600" dirty="0"/>
              <a:t> no </a:t>
            </a:r>
            <a:r>
              <a:rPr lang="en-US" altLang="en-US" sz="1600" dirty="0" err="1"/>
              <a:t>inverno</a:t>
            </a:r>
            <a:r>
              <a:rPr lang="en-US" altLang="en-US" sz="1600" dirty="0"/>
              <a:t>, mas se </a:t>
            </a:r>
            <a:r>
              <a:rPr lang="en-US" altLang="en-US" sz="1600" dirty="0" err="1"/>
              <a:t>ergue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novamente</a:t>
            </a:r>
            <a:r>
              <a:rPr lang="en-US" altLang="en-US" sz="1600" dirty="0"/>
              <a:t>, forte e </a:t>
            </a:r>
            <a:r>
              <a:rPr lang="en-US" altLang="en-US" sz="1600" dirty="0" err="1"/>
              <a:t>orgulhoso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na</a:t>
            </a:r>
            <a:r>
              <a:rPr lang="en-US" altLang="en-US" sz="1600" dirty="0"/>
              <a:t> primavera. O </a:t>
            </a:r>
            <a:r>
              <a:rPr lang="en-US" altLang="en-US" sz="1600" dirty="0" err="1"/>
              <a:t>bambu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coberto</a:t>
            </a:r>
            <a:r>
              <a:rPr lang="en-US" altLang="en-US" sz="1600" dirty="0"/>
              <a:t> de </a:t>
            </a:r>
            <a:r>
              <a:rPr lang="en-US" altLang="en-US" sz="1600" dirty="0" err="1"/>
              <a:t>neve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representa</a:t>
            </a:r>
            <a:r>
              <a:rPr lang="en-US" altLang="en-US" sz="1600" dirty="0"/>
              <a:t> a </a:t>
            </a:r>
            <a:r>
              <a:rPr lang="en-US" altLang="en-US" sz="1600" dirty="0" err="1"/>
              <a:t>habilidade</a:t>
            </a:r>
            <a:r>
              <a:rPr lang="en-US" altLang="en-US" sz="1600" dirty="0"/>
              <a:t> de </a:t>
            </a:r>
            <a:r>
              <a:rPr lang="en-US" altLang="en-US" sz="1600" dirty="0" err="1"/>
              <a:t>rápida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recuperação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após</a:t>
            </a:r>
            <a:r>
              <a:rPr lang="en-US" altLang="en-US" sz="1600" dirty="0"/>
              <a:t> a </a:t>
            </a:r>
            <a:r>
              <a:rPr lang="en-US" altLang="en-US" sz="1600" dirty="0" err="1"/>
              <a:t>luta</a:t>
            </a:r>
            <a:r>
              <a:rPr lang="en-US" altLang="en-US" sz="1600" dirty="0"/>
              <a:t> contra a </a:t>
            </a:r>
            <a:r>
              <a:rPr lang="en-US" altLang="en-US" sz="1600" dirty="0" err="1"/>
              <a:t>adversidade</a:t>
            </a:r>
            <a:r>
              <a:rPr lang="en-US" altLang="en-US" sz="1600" dirty="0"/>
              <a:t>.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5135" name="Picture 11" descr="Roly-Poly Toy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61" y="2210060"/>
            <a:ext cx="23463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0" y="0"/>
            <a:ext cx="9144000" cy="1108075"/>
            <a:chOff x="0" y="0"/>
            <a:chExt cx="5760" cy="698"/>
          </a:xfrm>
        </p:grpSpPr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>
                  <a:solidFill>
                    <a:schemeClr val="bg1"/>
                  </a:solidFill>
                </a:rPr>
                <a:t>Desenvolvimento de capacidades para tornar cidades </a:t>
              </a:r>
              <a:r>
                <a:rPr lang="pt-BR" sz="1000" b="1" dirty="0" err="1">
                  <a:solidFill>
                    <a:schemeClr val="bg1"/>
                  </a:solidFill>
                </a:rPr>
                <a:t>resilientes</a:t>
              </a:r>
              <a:endParaRPr lang="pt-BR" sz="10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pt-BR" sz="1000" b="1" dirty="0"/>
            </a:p>
          </p:txBody>
        </p:sp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7" descr="cep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3"/>
          <p:cNvSpPr>
            <a:spLocks noGrp="1"/>
          </p:cNvSpPr>
          <p:nvPr>
            <p:ph type="title" idx="4294967295"/>
          </p:nvPr>
        </p:nvSpPr>
        <p:spPr>
          <a:xfrm>
            <a:off x="-20472" y="1200553"/>
            <a:ext cx="9026525" cy="7191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O </a:t>
            </a:r>
            <a:r>
              <a:rPr lang="en-US" sz="32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que</a:t>
            </a:r>
            <a:r>
              <a:rPr lang="en-US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 é </a:t>
            </a:r>
            <a:r>
              <a:rPr lang="en-US" sz="32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uma</a:t>
            </a:r>
            <a:r>
              <a:rPr lang="en-US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 Cidade Resiliente </a:t>
            </a:r>
            <a:r>
              <a:rPr lang="en-US" sz="32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ao</a:t>
            </a:r>
            <a:r>
              <a:rPr lang="en-US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Desastre</a:t>
            </a:r>
            <a:r>
              <a:rPr lang="en-US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?</a:t>
            </a:r>
            <a:endParaRPr lang="en-US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187325" y="1919691"/>
            <a:ext cx="8839200" cy="466248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990099"/>
                </a:solidFill>
              </a:rPr>
              <a:t>     Um </a:t>
            </a:r>
            <a:r>
              <a:rPr lang="en-US" sz="2400" b="1" dirty="0" err="1" smtClean="0">
                <a:solidFill>
                  <a:srgbClr val="990099"/>
                </a:solidFill>
              </a:rPr>
              <a:t>cidade</a:t>
            </a:r>
            <a:r>
              <a:rPr lang="en-US" sz="2400" b="1" dirty="0" smtClean="0">
                <a:solidFill>
                  <a:srgbClr val="990099"/>
                </a:solidFill>
              </a:rPr>
              <a:t> </a:t>
            </a:r>
            <a:r>
              <a:rPr lang="en-US" sz="2400" b="1" dirty="0" err="1" smtClean="0">
                <a:solidFill>
                  <a:srgbClr val="990099"/>
                </a:solidFill>
              </a:rPr>
              <a:t>resiliente</a:t>
            </a:r>
            <a:r>
              <a:rPr lang="en-US" sz="2400" b="1" dirty="0" smtClean="0">
                <a:solidFill>
                  <a:srgbClr val="990099"/>
                </a:solidFill>
              </a:rPr>
              <a:t> </a:t>
            </a:r>
            <a:r>
              <a:rPr lang="en-US" sz="2400" b="1" dirty="0" err="1" smtClean="0">
                <a:solidFill>
                  <a:srgbClr val="990099"/>
                </a:solidFill>
              </a:rPr>
              <a:t>ao</a:t>
            </a:r>
            <a:r>
              <a:rPr lang="en-US" sz="2400" b="1" dirty="0" smtClean="0">
                <a:solidFill>
                  <a:srgbClr val="990099"/>
                </a:solidFill>
              </a:rPr>
              <a:t> </a:t>
            </a:r>
            <a:r>
              <a:rPr lang="en-US" sz="2400" b="1" dirty="0" err="1" smtClean="0">
                <a:solidFill>
                  <a:srgbClr val="990099"/>
                </a:solidFill>
              </a:rPr>
              <a:t>desastre</a:t>
            </a:r>
            <a:r>
              <a:rPr lang="en-US" sz="2400" b="1" u="sng" dirty="0" smtClean="0">
                <a:solidFill>
                  <a:srgbClr val="990099"/>
                </a:solidFill>
              </a:rPr>
              <a:t>:</a:t>
            </a:r>
            <a:endParaRPr lang="en-US" sz="2400" b="1" u="sng" dirty="0">
              <a:solidFill>
                <a:srgbClr val="990099"/>
              </a:solidFill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 smtClean="0"/>
              <a:t>Adota</a:t>
            </a:r>
            <a:r>
              <a:rPr lang="en-US" sz="2000" dirty="0" smtClean="0"/>
              <a:t> </a:t>
            </a:r>
            <a:r>
              <a:rPr lang="en-US" sz="2000" dirty="0" err="1" smtClean="0"/>
              <a:t>medidas</a:t>
            </a:r>
            <a:r>
              <a:rPr lang="en-US" sz="2000" dirty="0" smtClean="0"/>
              <a:t> para </a:t>
            </a:r>
            <a:r>
              <a:rPr lang="en-US" sz="2000" dirty="0" err="1" smtClean="0"/>
              <a:t>antecipar</a:t>
            </a:r>
            <a:r>
              <a:rPr lang="en-US" sz="2000" dirty="0" smtClean="0"/>
              <a:t> e </a:t>
            </a:r>
            <a:r>
              <a:rPr lang="en-US" sz="2000" dirty="0" err="1" smtClean="0"/>
              <a:t>mitigar</a:t>
            </a:r>
            <a:r>
              <a:rPr lang="en-US" sz="2000" dirty="0" smtClean="0"/>
              <a:t> o </a:t>
            </a:r>
            <a:r>
              <a:rPr lang="en-US" sz="2000" dirty="0" err="1" smtClean="0"/>
              <a:t>impacto</a:t>
            </a:r>
            <a:r>
              <a:rPr lang="en-US" sz="2000" dirty="0" smtClean="0"/>
              <a:t> de </a:t>
            </a:r>
            <a:r>
              <a:rPr lang="en-US" sz="2000" dirty="0" err="1" smtClean="0"/>
              <a:t>desastres</a:t>
            </a:r>
            <a:r>
              <a:rPr lang="en-US" sz="2000" dirty="0" smtClean="0"/>
              <a:t>, </a:t>
            </a:r>
            <a:r>
              <a:rPr lang="en-US" sz="2000" u="sng" dirty="0" err="1" smtClean="0"/>
              <a:t>incorporando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tecnologias</a:t>
            </a:r>
            <a:r>
              <a:rPr lang="en-US" sz="2000" u="sng" dirty="0" smtClean="0"/>
              <a:t> de </a:t>
            </a:r>
            <a:r>
              <a:rPr lang="en-US" sz="2000" u="sng" dirty="0" err="1" smtClean="0"/>
              <a:t>monitoramento</a:t>
            </a:r>
            <a:r>
              <a:rPr lang="en-US" sz="2000" u="sng" dirty="0" smtClean="0"/>
              <a:t> e de </a:t>
            </a:r>
            <a:r>
              <a:rPr lang="en-US" sz="2000" u="sng" dirty="0" err="1" smtClean="0"/>
              <a:t>alerta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precoces</a:t>
            </a:r>
            <a:r>
              <a:rPr lang="en-US" sz="2000" u="sng" dirty="0" smtClean="0"/>
              <a:t>, para </a:t>
            </a:r>
            <a:r>
              <a:rPr lang="en-US" sz="2000" u="sng" dirty="0" err="1" smtClean="0"/>
              <a:t>proteger</a:t>
            </a:r>
            <a:r>
              <a:rPr lang="en-US" sz="2000" u="sng" dirty="0" smtClean="0"/>
              <a:t> a </a:t>
            </a:r>
            <a:r>
              <a:rPr lang="en-US" sz="2000" u="sng" dirty="0" err="1" smtClean="0"/>
              <a:t>infraestrutura</a:t>
            </a:r>
            <a:r>
              <a:rPr lang="en-US" sz="2000" dirty="0" smtClean="0"/>
              <a:t>,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recursos</a:t>
            </a:r>
            <a:r>
              <a:rPr lang="en-US" sz="2000" dirty="0" smtClean="0"/>
              <a:t> da </a:t>
            </a:r>
            <a:r>
              <a:rPr lang="en-US" sz="2000" dirty="0" err="1" smtClean="0"/>
              <a:t>comunidade</a:t>
            </a:r>
            <a:r>
              <a:rPr lang="en-US" sz="2000" dirty="0" smtClean="0"/>
              <a:t> e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indivíduos</a:t>
            </a:r>
            <a:r>
              <a:rPr lang="en-US" sz="2000" dirty="0" smtClean="0"/>
              <a:t>, </a:t>
            </a:r>
            <a:r>
              <a:rPr lang="en-US" sz="2000" dirty="0" err="1" smtClean="0"/>
              <a:t>incluindo</a:t>
            </a:r>
            <a:r>
              <a:rPr lang="en-US" sz="2000" dirty="0" smtClean="0"/>
              <a:t> </a:t>
            </a:r>
            <a:r>
              <a:rPr lang="en-US" sz="2000" dirty="0" err="1" smtClean="0"/>
              <a:t>suas</a:t>
            </a:r>
            <a:r>
              <a:rPr lang="en-US" sz="2000" dirty="0" smtClean="0"/>
              <a:t> casas e outros bens, </a:t>
            </a:r>
            <a:r>
              <a:rPr lang="en-US" sz="2000" dirty="0" err="1" smtClean="0"/>
              <a:t>patrimônios</a:t>
            </a:r>
            <a:r>
              <a:rPr lang="en-US" sz="2000" dirty="0" smtClean="0"/>
              <a:t> cultural e </a:t>
            </a:r>
            <a:r>
              <a:rPr lang="en-US" sz="2000" dirty="0" err="1" smtClean="0"/>
              <a:t>ambiental</a:t>
            </a:r>
            <a:r>
              <a:rPr lang="en-US" sz="2000" dirty="0" smtClean="0"/>
              <a:t> e capital </a:t>
            </a:r>
            <a:r>
              <a:rPr lang="en-US" sz="2000" dirty="0" err="1" smtClean="0"/>
              <a:t>econômico</a:t>
            </a:r>
            <a:r>
              <a:rPr lang="en-US" sz="2000" dirty="0" smtClean="0"/>
              <a:t>, e é </a:t>
            </a:r>
            <a:r>
              <a:rPr lang="en-US" sz="2000" dirty="0" err="1" smtClean="0"/>
              <a:t>capaz</a:t>
            </a:r>
            <a:r>
              <a:rPr lang="en-US" sz="2000" dirty="0" smtClean="0"/>
              <a:t> de </a:t>
            </a:r>
            <a:r>
              <a:rPr lang="en-US" sz="2000" dirty="0" err="1" smtClean="0"/>
              <a:t>miniminizar</a:t>
            </a:r>
            <a:r>
              <a:rPr lang="en-US" sz="2000" dirty="0" smtClean="0"/>
              <a:t> </a:t>
            </a:r>
            <a:r>
              <a:rPr lang="en-US" sz="2000" dirty="0" err="1" smtClean="0"/>
              <a:t>perdas</a:t>
            </a:r>
            <a:r>
              <a:rPr lang="en-US" sz="2000" dirty="0" smtClean="0"/>
              <a:t> </a:t>
            </a:r>
            <a:r>
              <a:rPr lang="en-US" sz="2000" dirty="0" err="1" smtClean="0"/>
              <a:t>físicas</a:t>
            </a:r>
            <a:r>
              <a:rPr lang="en-US" sz="2000" dirty="0" smtClean="0"/>
              <a:t> e </a:t>
            </a:r>
            <a:r>
              <a:rPr lang="en-US" sz="2000" dirty="0" err="1" smtClean="0"/>
              <a:t>sociais</a:t>
            </a:r>
            <a:r>
              <a:rPr lang="en-US" sz="2000" dirty="0" smtClean="0"/>
              <a:t> </a:t>
            </a:r>
            <a:r>
              <a:rPr lang="en-US" sz="2000" dirty="0" err="1" smtClean="0"/>
              <a:t>decorrentes</a:t>
            </a:r>
            <a:r>
              <a:rPr lang="en-US" sz="2000" dirty="0" smtClean="0"/>
              <a:t> de </a:t>
            </a:r>
            <a:r>
              <a:rPr lang="en-US" sz="2000" dirty="0" err="1" smtClean="0"/>
              <a:t>eventos</a:t>
            </a:r>
            <a:r>
              <a:rPr lang="en-US" sz="2000" dirty="0" smtClean="0"/>
              <a:t> </a:t>
            </a:r>
            <a:r>
              <a:rPr lang="en-US" sz="2000" dirty="0" err="1" smtClean="0"/>
              <a:t>climáticos</a:t>
            </a:r>
            <a:r>
              <a:rPr lang="en-US" sz="2000" dirty="0" smtClean="0"/>
              <a:t> </a:t>
            </a:r>
            <a:r>
              <a:rPr lang="en-US" sz="2000" dirty="0" err="1" smtClean="0"/>
              <a:t>extremos</a:t>
            </a:r>
            <a:r>
              <a:rPr lang="en-US" sz="2000" dirty="0" smtClean="0"/>
              <a:t>, </a:t>
            </a:r>
            <a:r>
              <a:rPr lang="en-US" sz="2000" dirty="0" err="1" smtClean="0"/>
              <a:t>terremotos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de </a:t>
            </a:r>
            <a:r>
              <a:rPr lang="en-US" sz="2000" dirty="0" err="1" smtClean="0"/>
              <a:t>qualquer</a:t>
            </a:r>
            <a:r>
              <a:rPr lang="en-US" sz="2000" dirty="0" smtClean="0"/>
              <a:t> outro </a:t>
            </a:r>
            <a:r>
              <a:rPr lang="en-US" sz="2000" dirty="0" err="1" smtClean="0"/>
              <a:t>desastre</a:t>
            </a:r>
            <a:r>
              <a:rPr lang="en-US" sz="2000" dirty="0" smtClean="0"/>
              <a:t> natural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induzido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seres</a:t>
            </a:r>
            <a:r>
              <a:rPr lang="en-US" sz="2000" dirty="0" smtClean="0"/>
              <a:t> </a:t>
            </a:r>
            <a:r>
              <a:rPr lang="en-US" sz="2000" dirty="0" err="1" smtClean="0"/>
              <a:t>humanos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É </a:t>
            </a:r>
            <a:r>
              <a:rPr lang="en-US" sz="2000" b="1" dirty="0" err="1" smtClean="0">
                <a:solidFill>
                  <a:schemeClr val="tx2"/>
                </a:solidFill>
              </a:rPr>
              <a:t>capaz</a:t>
            </a:r>
            <a:r>
              <a:rPr lang="en-US" sz="2000" b="1" dirty="0" smtClean="0">
                <a:solidFill>
                  <a:schemeClr val="tx2"/>
                </a:solidFill>
              </a:rPr>
              <a:t> de responder e </a:t>
            </a:r>
            <a:r>
              <a:rPr lang="en-US" sz="2000" b="1" u="sng" dirty="0" err="1" smtClean="0">
                <a:solidFill>
                  <a:schemeClr val="tx2"/>
                </a:solidFill>
              </a:rPr>
              <a:t>implementar</a:t>
            </a:r>
            <a:r>
              <a:rPr lang="en-US" sz="2000" b="1" u="sng" dirty="0" smtClean="0">
                <a:solidFill>
                  <a:schemeClr val="tx2"/>
                </a:solidFill>
              </a:rPr>
              <a:t>, </a:t>
            </a:r>
            <a:r>
              <a:rPr lang="en-US" sz="2000" b="1" u="sng" dirty="0" err="1" smtClean="0">
                <a:solidFill>
                  <a:schemeClr val="tx2"/>
                </a:solidFill>
              </a:rPr>
              <a:t>imediatamente</a:t>
            </a:r>
            <a:r>
              <a:rPr lang="en-US" sz="2000" b="1" u="sng" dirty="0" smtClean="0">
                <a:solidFill>
                  <a:schemeClr val="tx2"/>
                </a:solidFill>
              </a:rPr>
              <a:t>, </a:t>
            </a:r>
            <a:r>
              <a:rPr lang="en-US" sz="2000" b="1" u="sng" dirty="0" err="1" smtClean="0">
                <a:solidFill>
                  <a:schemeClr val="tx2"/>
                </a:solidFill>
              </a:rPr>
              <a:t>estratégias</a:t>
            </a:r>
            <a:r>
              <a:rPr lang="en-US" sz="2000" b="1" u="sng" dirty="0" smtClean="0">
                <a:solidFill>
                  <a:schemeClr val="tx2"/>
                </a:solidFill>
              </a:rPr>
              <a:t> de </a:t>
            </a:r>
            <a:r>
              <a:rPr lang="en-US" sz="2000" b="1" u="sng" dirty="0" err="1" smtClean="0">
                <a:solidFill>
                  <a:schemeClr val="tx2"/>
                </a:solidFill>
              </a:rPr>
              <a:t>recuperação</a:t>
            </a:r>
            <a:r>
              <a:rPr lang="en-US" sz="2000" b="1" u="sng" dirty="0" smtClean="0">
                <a:solidFill>
                  <a:schemeClr val="tx2"/>
                </a:solidFill>
              </a:rPr>
              <a:t> e, </a:t>
            </a:r>
            <a:r>
              <a:rPr lang="en-US" sz="2000" b="1" u="sng" dirty="0" err="1" smtClean="0">
                <a:solidFill>
                  <a:schemeClr val="tx2"/>
                </a:solidFill>
              </a:rPr>
              <a:t>rapidamente</a:t>
            </a:r>
            <a:r>
              <a:rPr lang="en-US" sz="2000" b="1" u="sng" dirty="0" smtClean="0">
                <a:solidFill>
                  <a:schemeClr val="tx2"/>
                </a:solidFill>
              </a:rPr>
              <a:t>, </a:t>
            </a:r>
            <a:r>
              <a:rPr lang="en-US" sz="2000" b="1" u="sng" dirty="0" err="1" smtClean="0">
                <a:solidFill>
                  <a:schemeClr val="tx2"/>
                </a:solidFill>
              </a:rPr>
              <a:t>restaurar</a:t>
            </a:r>
            <a:r>
              <a:rPr lang="en-US" sz="2000" b="1" u="sng" dirty="0" smtClean="0">
                <a:solidFill>
                  <a:schemeClr val="tx2"/>
                </a:solidFill>
              </a:rPr>
              <a:t> </a:t>
            </a:r>
            <a:r>
              <a:rPr lang="en-US" sz="2000" b="1" u="sng" dirty="0" err="1" smtClean="0">
                <a:solidFill>
                  <a:schemeClr val="tx2"/>
                </a:solidFill>
              </a:rPr>
              <a:t>serviços</a:t>
            </a:r>
            <a:r>
              <a:rPr lang="en-US" sz="2000" b="1" u="sng" dirty="0" smtClean="0">
                <a:solidFill>
                  <a:schemeClr val="tx2"/>
                </a:solidFill>
              </a:rPr>
              <a:t> </a:t>
            </a:r>
            <a:r>
              <a:rPr lang="en-US" sz="2000" b="1" u="sng" dirty="0" err="1" smtClean="0">
                <a:solidFill>
                  <a:schemeClr val="tx2"/>
                </a:solidFill>
              </a:rPr>
              <a:t>básicos</a:t>
            </a:r>
            <a:r>
              <a:rPr lang="en-US" sz="2000" b="1" dirty="0" smtClean="0">
                <a:solidFill>
                  <a:schemeClr val="tx2"/>
                </a:solidFill>
              </a:rPr>
              <a:t> para </a:t>
            </a:r>
            <a:r>
              <a:rPr lang="en-US" sz="2000" b="1" dirty="0" err="1" smtClean="0">
                <a:solidFill>
                  <a:schemeClr val="tx2"/>
                </a:solidFill>
              </a:rPr>
              <a:t>retomar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atividades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sociais</a:t>
            </a:r>
            <a:r>
              <a:rPr lang="en-US" sz="2000" b="1" dirty="0" smtClean="0">
                <a:solidFill>
                  <a:schemeClr val="tx2"/>
                </a:solidFill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</a:rPr>
              <a:t>institucionais</a:t>
            </a:r>
            <a:r>
              <a:rPr lang="en-US" sz="2000" b="1" dirty="0" smtClean="0">
                <a:solidFill>
                  <a:schemeClr val="tx2"/>
                </a:solidFill>
              </a:rPr>
              <a:t> e </a:t>
            </a:r>
            <a:r>
              <a:rPr lang="en-US" sz="2000" b="1" dirty="0" err="1" smtClean="0">
                <a:solidFill>
                  <a:schemeClr val="tx2"/>
                </a:solidFill>
              </a:rPr>
              <a:t>econômicas</a:t>
            </a:r>
            <a:r>
              <a:rPr lang="en-US" sz="2000" b="1" dirty="0" smtClean="0">
                <a:solidFill>
                  <a:schemeClr val="tx2"/>
                </a:solidFill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</a:rPr>
              <a:t>após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eventos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desse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tipo</a:t>
            </a:r>
            <a:r>
              <a:rPr lang="en-US" sz="2000" b="1" dirty="0" smtClean="0">
                <a:solidFill>
                  <a:schemeClr val="tx2"/>
                </a:solidFill>
              </a:rPr>
              <a:t>. </a:t>
            </a:r>
            <a:endParaRPr lang="en-US" sz="2000" b="1" dirty="0">
              <a:solidFill>
                <a:schemeClr val="tx2"/>
              </a:solidFill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 smtClean="0"/>
              <a:t>Entende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passos</a:t>
            </a:r>
            <a:r>
              <a:rPr lang="en-US" sz="2000" dirty="0" smtClean="0"/>
              <a:t> </a:t>
            </a:r>
            <a:r>
              <a:rPr lang="en-US" sz="2000" dirty="0" err="1" smtClean="0"/>
              <a:t>acima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fundamentais</a:t>
            </a:r>
            <a:r>
              <a:rPr lang="en-US" sz="2000" dirty="0" smtClean="0"/>
              <a:t> para a </a:t>
            </a:r>
            <a:r>
              <a:rPr lang="en-US" sz="2000" dirty="0" err="1" smtClean="0"/>
              <a:t>construção</a:t>
            </a:r>
            <a:r>
              <a:rPr lang="en-US" sz="2000" dirty="0" smtClean="0"/>
              <a:t> da </a:t>
            </a:r>
            <a:r>
              <a:rPr lang="en-US" sz="2000" dirty="0" err="1" smtClean="0"/>
              <a:t>resiliência</a:t>
            </a:r>
            <a:r>
              <a:rPr lang="en-US" sz="2000" dirty="0" smtClean="0"/>
              <a:t>  a </a:t>
            </a:r>
            <a:r>
              <a:rPr lang="en-US" sz="2000" dirty="0" err="1" smtClean="0"/>
              <a:t>mudanças</a:t>
            </a:r>
            <a:r>
              <a:rPr lang="en-US" sz="2000" dirty="0" smtClean="0"/>
              <a:t> </a:t>
            </a:r>
            <a:r>
              <a:rPr lang="en-US" sz="2000" dirty="0" err="1" smtClean="0"/>
              <a:t>ambientais</a:t>
            </a:r>
            <a:r>
              <a:rPr lang="en-US" sz="2000" dirty="0" smtClean="0"/>
              <a:t> </a:t>
            </a:r>
            <a:r>
              <a:rPr lang="en-US" sz="2000" dirty="0" err="1" smtClean="0"/>
              <a:t>adversas</a:t>
            </a:r>
            <a:r>
              <a:rPr lang="en-US" sz="2000" dirty="0" smtClean="0"/>
              <a:t>, </a:t>
            </a:r>
            <a:r>
              <a:rPr lang="en-US" sz="2000" dirty="0" err="1" smtClean="0"/>
              <a:t>incluindo</a:t>
            </a:r>
            <a:r>
              <a:rPr lang="en-US" sz="2000" dirty="0" smtClean="0"/>
              <a:t> </a:t>
            </a:r>
            <a:r>
              <a:rPr lang="en-US" sz="2000" dirty="0" err="1" smtClean="0"/>
              <a:t>alterações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climáticas</a:t>
            </a:r>
            <a:r>
              <a:rPr lang="en-US" sz="2000" dirty="0" smtClean="0"/>
              <a:t>, </a:t>
            </a:r>
            <a:r>
              <a:rPr lang="en-US" sz="2000" dirty="0" err="1" smtClean="0"/>
              <a:t>além</a:t>
            </a:r>
            <a:r>
              <a:rPr lang="en-US" sz="2000" dirty="0" smtClean="0"/>
              <a:t> de </a:t>
            </a:r>
            <a:r>
              <a:rPr lang="en-US" sz="2000" dirty="0" err="1" smtClean="0"/>
              <a:t>reduzir</a:t>
            </a:r>
            <a:r>
              <a:rPr lang="en-US" sz="2000" dirty="0" smtClean="0"/>
              <a:t> a </a:t>
            </a:r>
            <a:r>
              <a:rPr lang="en-US" sz="2000" dirty="0" err="1" smtClean="0"/>
              <a:t>emissão</a:t>
            </a:r>
            <a:r>
              <a:rPr lang="en-US" sz="2000" dirty="0" smtClean="0"/>
              <a:t> de gases de </a:t>
            </a:r>
            <a:r>
              <a:rPr lang="en-US" sz="2000" dirty="0" err="1" smtClean="0"/>
              <a:t>efeito</a:t>
            </a:r>
            <a:r>
              <a:rPr lang="en-US" sz="2000" dirty="0" smtClean="0"/>
              <a:t> </a:t>
            </a:r>
            <a:r>
              <a:rPr lang="en-US" sz="2000" dirty="0" err="1" smtClean="0"/>
              <a:t>estufa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0" y="0"/>
            <a:ext cx="9144000" cy="1108075"/>
            <a:chOff x="0" y="0"/>
            <a:chExt cx="5760" cy="698"/>
          </a:xfrm>
        </p:grpSpPr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>
                  <a:solidFill>
                    <a:schemeClr val="bg1"/>
                  </a:solidFill>
                </a:rPr>
                <a:t>Desenvolvimento de capacidades para tornar cidades </a:t>
              </a:r>
              <a:r>
                <a:rPr lang="pt-BR" sz="1000" b="1" dirty="0" err="1">
                  <a:solidFill>
                    <a:schemeClr val="bg1"/>
                  </a:solidFill>
                </a:rPr>
                <a:t>resilientes</a:t>
              </a:r>
              <a:endParaRPr lang="pt-BR" sz="10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pt-BR" sz="1000" b="1" dirty="0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cep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6043"/>
            <a:ext cx="9144000" cy="7794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50" b="1" dirty="0" err="1" smtClean="0">
                <a:solidFill>
                  <a:srgbClr val="990099"/>
                </a:solidFill>
                <a:latin typeface="+mn-lt"/>
              </a:rPr>
              <a:t>Integração</a:t>
            </a:r>
            <a:r>
              <a:rPr lang="en-US" sz="2750" b="1" dirty="0" smtClean="0">
                <a:solidFill>
                  <a:srgbClr val="990099"/>
                </a:solidFill>
                <a:latin typeface="+mn-lt"/>
              </a:rPr>
              <a:t> do </a:t>
            </a:r>
            <a:r>
              <a:rPr lang="en-US" sz="2750" b="1" dirty="0" err="1" smtClean="0">
                <a:solidFill>
                  <a:srgbClr val="990099"/>
                </a:solidFill>
                <a:latin typeface="+mn-lt"/>
              </a:rPr>
              <a:t>Conceito</a:t>
            </a:r>
            <a:r>
              <a:rPr lang="en-US" sz="2750" b="1" dirty="0" smtClean="0">
                <a:solidFill>
                  <a:srgbClr val="990099"/>
                </a:solidFill>
                <a:latin typeface="+mn-lt"/>
              </a:rPr>
              <a:t> de </a:t>
            </a:r>
            <a:r>
              <a:rPr lang="en-US" sz="2750" b="1" dirty="0" err="1" smtClean="0">
                <a:solidFill>
                  <a:srgbClr val="990099"/>
                </a:solidFill>
                <a:latin typeface="+mn-lt"/>
              </a:rPr>
              <a:t>Resiliência</a:t>
            </a:r>
            <a:r>
              <a:rPr lang="en-US" sz="2750" b="1" dirty="0" smtClean="0">
                <a:solidFill>
                  <a:srgbClr val="990099"/>
                </a:solidFill>
                <a:latin typeface="+mn-lt"/>
              </a:rPr>
              <a:t> a </a:t>
            </a:r>
            <a:r>
              <a:rPr lang="en-US" sz="2750" b="1" dirty="0" err="1" smtClean="0">
                <a:solidFill>
                  <a:srgbClr val="990099"/>
                </a:solidFill>
                <a:latin typeface="+mn-lt"/>
              </a:rPr>
              <a:t>Processos</a:t>
            </a:r>
            <a:r>
              <a:rPr lang="en-US" sz="2750" b="1" dirty="0" smtClean="0">
                <a:solidFill>
                  <a:srgbClr val="990099"/>
                </a:solidFill>
                <a:latin typeface="+mn-lt"/>
              </a:rPr>
              <a:t> de </a:t>
            </a:r>
            <a:r>
              <a:rPr lang="en-US" sz="2750" b="1" dirty="0" err="1" smtClean="0">
                <a:solidFill>
                  <a:srgbClr val="990099"/>
                </a:solidFill>
                <a:latin typeface="+mn-lt"/>
              </a:rPr>
              <a:t>Planejamento</a:t>
            </a:r>
            <a:r>
              <a:rPr lang="en-US" sz="2750" b="1" dirty="0" smtClean="0">
                <a:solidFill>
                  <a:srgbClr val="990099"/>
                </a:solidFill>
                <a:latin typeface="+mn-lt"/>
              </a:rPr>
              <a:t> e </a:t>
            </a:r>
            <a:r>
              <a:rPr lang="en-US" sz="2750" b="1" dirty="0" err="1" smtClean="0">
                <a:solidFill>
                  <a:srgbClr val="990099"/>
                </a:solidFill>
                <a:latin typeface="+mn-lt"/>
              </a:rPr>
              <a:t>Programação</a:t>
            </a:r>
            <a:endParaRPr lang="en-US" sz="2750" dirty="0" smtClean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4" y="2403475"/>
            <a:ext cx="9110662" cy="4057649"/>
          </a:xfrm>
        </p:spPr>
        <p:txBody>
          <a:bodyPr rtlCol="0">
            <a:no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dirty="0" smtClean="0"/>
              <a:t>A base </a:t>
            </a:r>
            <a:r>
              <a:rPr lang="en-US" sz="1600" b="1" dirty="0" err="1" smtClean="0"/>
              <a:t>técnica</a:t>
            </a:r>
            <a:r>
              <a:rPr lang="en-US" sz="1600" b="1" dirty="0" smtClean="0"/>
              <a:t> para </a:t>
            </a:r>
            <a:r>
              <a:rPr lang="en-US" sz="1600" b="1" dirty="0" err="1" smtClean="0"/>
              <a:t>integrar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resiliência</a:t>
            </a:r>
            <a:r>
              <a:rPr lang="en-US" sz="1600" b="1" dirty="0" smtClean="0"/>
              <a:t> à </a:t>
            </a:r>
            <a:r>
              <a:rPr lang="en-US" sz="1600" b="1" dirty="0" err="1" smtClean="0"/>
              <a:t>programação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envolve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seguintes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passos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principais</a:t>
            </a:r>
            <a:r>
              <a:rPr lang="en-US" sz="1600" dirty="0" smtClean="0"/>
              <a:t>. </a:t>
            </a:r>
          </a:p>
          <a:p>
            <a:pPr marL="971550" lvl="1" indent="-514350"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 err="1"/>
              <a:t>c</a:t>
            </a:r>
            <a:r>
              <a:rPr lang="en-US" sz="1600" b="1" dirty="0" err="1" smtClean="0"/>
              <a:t>onduzir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avaliação</a:t>
            </a:r>
            <a:r>
              <a:rPr lang="en-US" sz="1600" b="1" dirty="0" smtClean="0"/>
              <a:t> e </a:t>
            </a:r>
            <a:r>
              <a:rPr lang="en-US" sz="1600" b="1" dirty="0" err="1" smtClean="0"/>
              <a:t>análise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riscos</a:t>
            </a:r>
            <a:r>
              <a:rPr lang="en-US" sz="1600" dirty="0" smtClean="0"/>
              <a:t>, </a:t>
            </a:r>
            <a:r>
              <a:rPr lang="en-US" sz="1600" dirty="0" err="1" smtClean="0"/>
              <a:t>seguidas</a:t>
            </a:r>
            <a:r>
              <a:rPr lang="en-US" sz="1600" dirty="0" smtClean="0"/>
              <a:t> pela </a:t>
            </a:r>
            <a:r>
              <a:rPr lang="en-US" sz="1600" dirty="0" err="1" smtClean="0"/>
              <a:t>análise</a:t>
            </a:r>
            <a:r>
              <a:rPr lang="en-US" sz="1600" dirty="0" smtClean="0"/>
              <a:t> do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torna</a:t>
            </a:r>
            <a:r>
              <a:rPr lang="en-US" sz="1600" dirty="0" smtClean="0"/>
              <a:t> </a:t>
            </a:r>
            <a:r>
              <a:rPr lang="en-US" sz="1600" dirty="0" err="1" smtClean="0"/>
              <a:t>determinado</a:t>
            </a:r>
            <a:r>
              <a:rPr lang="en-US" sz="1600" dirty="0" smtClean="0"/>
              <a:t> </a:t>
            </a:r>
            <a:r>
              <a:rPr lang="en-US" sz="1600" dirty="0" err="1" smtClean="0"/>
              <a:t>país</a:t>
            </a:r>
            <a:r>
              <a:rPr lang="en-US" sz="1600" dirty="0" smtClean="0"/>
              <a:t>/</a:t>
            </a:r>
            <a:r>
              <a:rPr lang="en-US" sz="1600" dirty="0" err="1" smtClean="0"/>
              <a:t>cidade</a:t>
            </a:r>
            <a:r>
              <a:rPr lang="en-US" sz="1600" dirty="0" smtClean="0"/>
              <a:t> </a:t>
            </a:r>
            <a:r>
              <a:rPr lang="en-US" sz="1600" dirty="0" err="1" smtClean="0"/>
              <a:t>resiliente</a:t>
            </a:r>
            <a:r>
              <a:rPr lang="en-US" sz="1600" dirty="0" smtClean="0"/>
              <a:t> </a:t>
            </a:r>
            <a:r>
              <a:rPr lang="en-US" sz="1600" dirty="0" err="1" smtClean="0"/>
              <a:t>àqueles</a:t>
            </a:r>
            <a:r>
              <a:rPr lang="en-US" sz="1600" dirty="0" smtClean="0"/>
              <a:t> </a:t>
            </a:r>
            <a:r>
              <a:rPr lang="en-US" sz="1600" dirty="0" err="1" smtClean="0"/>
              <a:t>riscos</a:t>
            </a:r>
            <a:r>
              <a:rPr lang="en-US" sz="1600" dirty="0" smtClean="0"/>
              <a:t>, de </a:t>
            </a:r>
            <a:r>
              <a:rPr lang="en-US" sz="1600" dirty="0" err="1" smtClean="0"/>
              <a:t>modo</a:t>
            </a:r>
            <a:r>
              <a:rPr lang="en-US" sz="1600" dirty="0" smtClean="0"/>
              <a:t> a </a:t>
            </a:r>
            <a:r>
              <a:rPr lang="en-US" sz="1600" dirty="0" err="1" smtClean="0"/>
              <a:t>priorizar</a:t>
            </a:r>
            <a:r>
              <a:rPr lang="en-US" sz="1600" dirty="0" smtClean="0"/>
              <a:t>  as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 </a:t>
            </a:r>
            <a:r>
              <a:rPr lang="en-US" sz="1600" dirty="0" err="1" smtClean="0"/>
              <a:t>sobre</a:t>
            </a:r>
            <a:r>
              <a:rPr lang="en-US" sz="1600" dirty="0" smtClean="0"/>
              <a:t> a </a:t>
            </a:r>
            <a:r>
              <a:rPr lang="en-US" sz="1600" dirty="0" err="1" smtClean="0"/>
              <a:t>programação</a:t>
            </a:r>
            <a:r>
              <a:rPr lang="en-US" sz="1600" dirty="0"/>
              <a:t>.</a:t>
            </a:r>
            <a:endParaRPr lang="en-US" sz="1600" dirty="0" smtClean="0"/>
          </a:p>
          <a:p>
            <a:pPr marL="971550" lvl="1" indent="-514350"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 err="1"/>
              <a:t>a</a:t>
            </a:r>
            <a:r>
              <a:rPr lang="en-US" sz="1600" b="1" dirty="0" err="1" smtClean="0"/>
              <a:t>plicar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elementos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construção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resiliência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tanto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novas</a:t>
            </a:r>
            <a:r>
              <a:rPr lang="en-US" sz="1600" b="1" dirty="0" smtClean="0"/>
              <a:t> e </a:t>
            </a:r>
            <a:r>
              <a:rPr lang="en-US" sz="1600" b="1" dirty="0" err="1" smtClean="0"/>
              <a:t>quanto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já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existentes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programações</a:t>
            </a:r>
            <a:r>
              <a:rPr lang="en-US" sz="1600" dirty="0" smtClean="0"/>
              <a:t>; </a:t>
            </a:r>
            <a:r>
              <a:rPr lang="en-US" sz="1600" dirty="0" err="1" smtClean="0"/>
              <a:t>projetos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programas</a:t>
            </a:r>
            <a:r>
              <a:rPr lang="en-US" sz="1600" dirty="0" smtClean="0"/>
              <a:t> </a:t>
            </a:r>
            <a:r>
              <a:rPr lang="en-US" sz="1600" dirty="0" err="1" smtClean="0"/>
              <a:t>autônomos</a:t>
            </a:r>
            <a:r>
              <a:rPr lang="en-US" sz="1600" dirty="0" smtClean="0"/>
              <a:t> de </a:t>
            </a:r>
            <a:r>
              <a:rPr lang="en-US" sz="1600" dirty="0" err="1" smtClean="0"/>
              <a:t>resiliência</a:t>
            </a:r>
            <a:r>
              <a:rPr lang="en-US" sz="1600" dirty="0" smtClean="0"/>
              <a:t> </a:t>
            </a:r>
            <a:r>
              <a:rPr lang="en-US" sz="1600" dirty="0" err="1" smtClean="0"/>
              <a:t>são</a:t>
            </a:r>
            <a:r>
              <a:rPr lang="en-US" sz="1600" dirty="0" smtClean="0"/>
              <a:t> </a:t>
            </a:r>
            <a:r>
              <a:rPr lang="en-US" sz="1600" dirty="0" err="1" smtClean="0"/>
              <a:t>provavelmente</a:t>
            </a:r>
            <a:r>
              <a:rPr lang="en-US" sz="1600" dirty="0" smtClean="0"/>
              <a:t> </a:t>
            </a:r>
            <a:r>
              <a:rPr lang="en-US" sz="1600" dirty="0" err="1" smtClean="0"/>
              <a:t>menos</a:t>
            </a:r>
            <a:r>
              <a:rPr lang="en-US" sz="1600" dirty="0" smtClean="0"/>
              <a:t> </a:t>
            </a:r>
            <a:r>
              <a:rPr lang="en-US" sz="1600" dirty="0" err="1" smtClean="0"/>
              <a:t>úteis</a:t>
            </a:r>
            <a:r>
              <a:rPr lang="en-US" sz="1600" dirty="0" smtClean="0"/>
              <a:t> a </a:t>
            </a:r>
            <a:r>
              <a:rPr lang="en-US" sz="1600" dirty="0" err="1" smtClean="0"/>
              <a:t>longo</a:t>
            </a:r>
            <a:r>
              <a:rPr lang="en-US" sz="1600" dirty="0" smtClean="0"/>
              <a:t> </a:t>
            </a:r>
            <a:r>
              <a:rPr lang="en-US" sz="1600" dirty="0" err="1" smtClean="0"/>
              <a:t>prazo</a:t>
            </a:r>
            <a:r>
              <a:rPr lang="en-US" sz="1600" dirty="0" smtClean="0"/>
              <a:t>. </a:t>
            </a:r>
          </a:p>
          <a:p>
            <a:pPr marL="971550" lvl="1" indent="-514350"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 err="1" smtClean="0"/>
              <a:t>implementar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efetivamente</a:t>
            </a:r>
            <a:r>
              <a:rPr lang="en-US" sz="1600" b="1" dirty="0" smtClean="0"/>
              <a:t> um Plano de Ação de </a:t>
            </a:r>
            <a:r>
              <a:rPr lang="en-US" sz="1600" b="1" dirty="0" err="1" smtClean="0"/>
              <a:t>Resiliência</a:t>
            </a:r>
            <a:r>
              <a:rPr lang="en-US" sz="1600" b="1" dirty="0" smtClean="0"/>
              <a:t> e </a:t>
            </a:r>
            <a:r>
              <a:rPr lang="en-US" sz="1600" b="1" dirty="0" err="1" smtClean="0"/>
              <a:t>programas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determinado</a:t>
            </a:r>
            <a:r>
              <a:rPr lang="en-US" sz="1600" b="1" dirty="0" smtClean="0"/>
              <a:t> País/</a:t>
            </a:r>
            <a:r>
              <a:rPr lang="en-US" sz="1600" b="1" dirty="0" err="1" smtClean="0"/>
              <a:t>Cidade</a:t>
            </a:r>
            <a:r>
              <a:rPr lang="en-US" sz="1600" b="1" dirty="0" smtClean="0"/>
              <a:t> </a:t>
            </a:r>
            <a:r>
              <a:rPr lang="en-US" sz="1600" dirty="0" smtClean="0"/>
              <a:t>e </a:t>
            </a:r>
            <a:r>
              <a:rPr lang="en-US" sz="1600" dirty="0" err="1" smtClean="0"/>
              <a:t>assegurar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a </a:t>
            </a:r>
            <a:r>
              <a:rPr lang="en-US" sz="1600" dirty="0" err="1" smtClean="0"/>
              <a:t>construção</a:t>
            </a:r>
            <a:r>
              <a:rPr lang="en-US" sz="1600" dirty="0" smtClean="0"/>
              <a:t> da </a:t>
            </a:r>
            <a:r>
              <a:rPr lang="en-US" sz="1600" dirty="0" err="1" smtClean="0"/>
              <a:t>resiliência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determinada</a:t>
            </a:r>
            <a:r>
              <a:rPr lang="en-US" sz="1600" dirty="0" smtClean="0"/>
              <a:t> </a:t>
            </a:r>
            <a:r>
              <a:rPr lang="en-US" sz="1600" dirty="0" err="1" smtClean="0"/>
              <a:t>camada</a:t>
            </a:r>
            <a:r>
              <a:rPr lang="en-US" sz="1600" dirty="0" smtClean="0"/>
              <a:t> da </a:t>
            </a:r>
            <a:r>
              <a:rPr lang="en-US" sz="1600" dirty="0" err="1" smtClean="0"/>
              <a:t>sociedade</a:t>
            </a:r>
            <a:r>
              <a:rPr lang="en-US" sz="1600" dirty="0" smtClean="0"/>
              <a:t>,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determinado</a:t>
            </a:r>
            <a:r>
              <a:rPr lang="en-US" sz="1600" dirty="0" smtClean="0"/>
              <a:t> </a:t>
            </a:r>
            <a:r>
              <a:rPr lang="en-US" sz="1600" dirty="0" err="1" smtClean="0"/>
              <a:t>setor</a:t>
            </a:r>
            <a:r>
              <a:rPr lang="en-US" sz="1600" dirty="0" smtClean="0"/>
              <a:t>, </a:t>
            </a:r>
            <a:r>
              <a:rPr lang="en-US" sz="1600" dirty="0" err="1" smtClean="0"/>
              <a:t>não</a:t>
            </a:r>
            <a:r>
              <a:rPr lang="en-US" sz="1600" dirty="0" smtClean="0"/>
              <a:t> </a:t>
            </a:r>
            <a:r>
              <a:rPr lang="en-US" sz="1600" dirty="0" err="1" smtClean="0"/>
              <a:t>debilita</a:t>
            </a:r>
            <a:r>
              <a:rPr lang="en-US" sz="1600" dirty="0" smtClean="0"/>
              <a:t> a </a:t>
            </a:r>
            <a:r>
              <a:rPr lang="en-US" sz="1600" dirty="0" err="1" smtClean="0"/>
              <a:t>resiliência</a:t>
            </a:r>
            <a:r>
              <a:rPr lang="en-US" sz="1600" dirty="0" smtClean="0"/>
              <a:t> de </a:t>
            </a:r>
            <a:r>
              <a:rPr lang="en-US" sz="1600" dirty="0" err="1" smtClean="0"/>
              <a:t>outra</a:t>
            </a:r>
            <a:r>
              <a:rPr lang="en-US" sz="1600" dirty="0" smtClean="0"/>
              <a:t> </a:t>
            </a:r>
            <a:r>
              <a:rPr lang="en-US" sz="1600" dirty="0" err="1" smtClean="0"/>
              <a:t>camada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setor</a:t>
            </a:r>
            <a:r>
              <a:rPr lang="en-US" sz="1600" dirty="0" smtClean="0"/>
              <a:t>. </a:t>
            </a:r>
          </a:p>
          <a:p>
            <a:pPr marL="971550" lvl="1" indent="-514350" algn="ju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 err="1" smtClean="0"/>
              <a:t>Desenvolver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conjunto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indicadores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medida</a:t>
            </a:r>
            <a:r>
              <a:rPr lang="en-US" sz="1600" b="1" dirty="0" smtClean="0"/>
              <a:t> e </a:t>
            </a:r>
            <a:r>
              <a:rPr lang="en-US" sz="1600" b="1" dirty="0" err="1" smtClean="0"/>
              <a:t>avaliação</a:t>
            </a:r>
            <a:r>
              <a:rPr lang="en-US" sz="1600" b="1" dirty="0" smtClean="0"/>
              <a:t> </a:t>
            </a:r>
            <a:r>
              <a:rPr lang="en-US" sz="1600" dirty="0" smtClean="0"/>
              <a:t>para </a:t>
            </a:r>
            <a:r>
              <a:rPr lang="en-US" sz="1600" dirty="0" err="1" smtClean="0"/>
              <a:t>medir</a:t>
            </a:r>
            <a:r>
              <a:rPr lang="en-US" sz="1600" dirty="0" smtClean="0"/>
              <a:t> as </a:t>
            </a:r>
            <a:r>
              <a:rPr lang="en-US" sz="1600" dirty="0" err="1" smtClean="0"/>
              <a:t>mudanças</a:t>
            </a:r>
            <a:r>
              <a:rPr lang="en-US" sz="1600" dirty="0" smtClean="0"/>
              <a:t> </a:t>
            </a:r>
            <a:r>
              <a:rPr lang="en-US" sz="1600" dirty="0" err="1" smtClean="0"/>
              <a:t>nos</a:t>
            </a:r>
            <a:r>
              <a:rPr lang="en-US" sz="1600" dirty="0" smtClean="0"/>
              <a:t> </a:t>
            </a:r>
            <a:r>
              <a:rPr lang="en-US" sz="1600" dirty="0" err="1" smtClean="0"/>
              <a:t>componentes</a:t>
            </a:r>
            <a:r>
              <a:rPr lang="en-US" sz="1600" dirty="0" smtClean="0"/>
              <a:t> dos </a:t>
            </a:r>
            <a:r>
              <a:rPr lang="en-US" sz="1600" dirty="0" err="1" smtClean="0"/>
              <a:t>sistemas</a:t>
            </a:r>
            <a:r>
              <a:rPr lang="en-US" sz="1600" dirty="0" smtClean="0"/>
              <a:t> de </a:t>
            </a:r>
            <a:r>
              <a:rPr lang="en-US" sz="1600" dirty="0" err="1" smtClean="0"/>
              <a:t>resiliência</a:t>
            </a:r>
            <a:r>
              <a:rPr lang="en-US" sz="1600" dirty="0" smtClean="0"/>
              <a:t>, a </a:t>
            </a:r>
            <a:r>
              <a:rPr lang="en-US" sz="1600" dirty="0" err="1" smtClean="0"/>
              <a:t>fim</a:t>
            </a:r>
            <a:r>
              <a:rPr lang="en-US" sz="1600" dirty="0" smtClean="0"/>
              <a:t> de </a:t>
            </a:r>
            <a:r>
              <a:rPr lang="en-US" sz="1600" dirty="0" err="1" smtClean="0"/>
              <a:t>que</a:t>
            </a:r>
            <a:r>
              <a:rPr lang="en-US" sz="1600" dirty="0" smtClean="0"/>
              <a:t> o </a:t>
            </a:r>
            <a:r>
              <a:rPr lang="en-US" sz="1600" dirty="0" err="1" smtClean="0"/>
              <a:t>impacto</a:t>
            </a:r>
            <a:r>
              <a:rPr lang="en-US" sz="1600" dirty="0" smtClean="0"/>
              <a:t> </a:t>
            </a:r>
            <a:r>
              <a:rPr lang="en-US" sz="1600" dirty="0" err="1" smtClean="0"/>
              <a:t>coletivo</a:t>
            </a:r>
            <a:r>
              <a:rPr lang="en-US" sz="1600" dirty="0" smtClean="0"/>
              <a:t> de </a:t>
            </a:r>
            <a:r>
              <a:rPr lang="en-US" sz="1600" dirty="0" err="1" smtClean="0"/>
              <a:t>esforços</a:t>
            </a:r>
            <a:r>
              <a:rPr lang="en-US" sz="1600" dirty="0" smtClean="0"/>
              <a:t> para </a:t>
            </a:r>
            <a:r>
              <a:rPr lang="en-US" sz="1600" dirty="0" err="1" smtClean="0"/>
              <a:t>fortalecer</a:t>
            </a:r>
            <a:r>
              <a:rPr lang="en-US" sz="1600" dirty="0" smtClean="0"/>
              <a:t> a </a:t>
            </a:r>
            <a:r>
              <a:rPr lang="en-US" sz="1600" dirty="0" err="1" smtClean="0"/>
              <a:t>resiliência</a:t>
            </a:r>
            <a:r>
              <a:rPr lang="en-US" sz="1600" dirty="0" smtClean="0"/>
              <a:t> </a:t>
            </a:r>
            <a:r>
              <a:rPr lang="en-US" sz="1600" dirty="0" err="1" smtClean="0"/>
              <a:t>possa</a:t>
            </a:r>
            <a:r>
              <a:rPr lang="en-US" sz="1600" dirty="0" smtClean="0"/>
              <a:t>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medido</a:t>
            </a:r>
            <a:r>
              <a:rPr lang="en-US" sz="1600" dirty="0" smtClean="0"/>
              <a:t>.</a:t>
            </a: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0" y="0"/>
            <a:ext cx="9144000" cy="1108075"/>
            <a:chOff x="0" y="0"/>
            <a:chExt cx="5760" cy="698"/>
          </a:xfrm>
        </p:grpSpPr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>
                  <a:solidFill>
                    <a:schemeClr val="bg1"/>
                  </a:solidFill>
                </a:rPr>
                <a:t>Desenvolvimento de capacidades para tornar cidades </a:t>
              </a:r>
              <a:r>
                <a:rPr lang="pt-BR" sz="1000" b="1" dirty="0" err="1">
                  <a:solidFill>
                    <a:schemeClr val="bg1"/>
                  </a:solidFill>
                </a:rPr>
                <a:t>resilientes</a:t>
              </a:r>
              <a:endParaRPr lang="pt-BR" sz="10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pt-BR" sz="1000" b="1" dirty="0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cep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3"/>
          <p:cNvSpPr>
            <a:spLocks noGrp="1"/>
          </p:cNvSpPr>
          <p:nvPr>
            <p:ph type="title" idx="4294967295"/>
          </p:nvPr>
        </p:nvSpPr>
        <p:spPr>
          <a:xfrm>
            <a:off x="-20472" y="1108075"/>
            <a:ext cx="9098152" cy="8477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O </a:t>
            </a:r>
            <a:r>
              <a:rPr lang="en-US" sz="28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que</a:t>
            </a:r>
            <a:r>
              <a:rPr lang="en-US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 é o Plano de Ação Cidade Segura e Resiliente?</a:t>
            </a:r>
            <a:endParaRPr lang="en-US" sz="28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45848" y="1955800"/>
            <a:ext cx="8943975" cy="4572000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dirty="0" smtClean="0"/>
              <a:t>O </a:t>
            </a:r>
            <a:r>
              <a:rPr lang="en-US" sz="2200" dirty="0" err="1" smtClean="0"/>
              <a:t>plano</a:t>
            </a:r>
            <a:r>
              <a:rPr lang="en-US" sz="2200" dirty="0" smtClean="0"/>
              <a:t> de </a:t>
            </a:r>
            <a:r>
              <a:rPr lang="en-US" sz="2200" dirty="0" err="1" smtClean="0"/>
              <a:t>ação</a:t>
            </a:r>
            <a:r>
              <a:rPr lang="en-US" sz="2200" dirty="0" smtClean="0"/>
              <a:t> </a:t>
            </a:r>
            <a:r>
              <a:rPr lang="en-US" sz="2200" dirty="0" err="1" smtClean="0"/>
              <a:t>aborda</a:t>
            </a:r>
            <a:r>
              <a:rPr lang="en-US" sz="2200" dirty="0" smtClean="0"/>
              <a:t> as </a:t>
            </a:r>
            <a:r>
              <a:rPr lang="en-US" sz="2200" dirty="0" err="1" smtClean="0"/>
              <a:t>seguintes</a:t>
            </a:r>
            <a:r>
              <a:rPr lang="en-US" sz="2200" dirty="0" smtClean="0"/>
              <a:t> </a:t>
            </a:r>
            <a:r>
              <a:rPr lang="en-US" sz="2200" dirty="0" err="1" smtClean="0"/>
              <a:t>questões</a:t>
            </a:r>
            <a:r>
              <a:rPr lang="en-US" sz="2200" dirty="0" smtClean="0"/>
              <a:t>:</a:t>
            </a:r>
            <a:endParaRPr lang="en-US" sz="2200" dirty="0"/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b="1" dirty="0" smtClean="0"/>
              <a:t>O </a:t>
            </a:r>
            <a:r>
              <a:rPr lang="en-US" sz="2200" b="1" dirty="0" err="1" smtClean="0"/>
              <a:t>que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precisamos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fazer</a:t>
            </a:r>
            <a:r>
              <a:rPr lang="en-US" sz="2200" b="1" dirty="0" smtClean="0"/>
              <a:t>?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b="1" dirty="0" smtClean="0"/>
              <a:t>Como </a:t>
            </a:r>
            <a:r>
              <a:rPr lang="en-US" sz="2200" b="1" dirty="0" err="1" smtClean="0"/>
              <a:t>vamos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fazer</a:t>
            </a:r>
            <a:r>
              <a:rPr lang="en-US" sz="2200" b="1" dirty="0" smtClean="0"/>
              <a:t>?</a:t>
            </a:r>
            <a:endParaRPr lang="en-US" sz="2200" b="1" dirty="0"/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b="1" dirty="0" err="1" smtClean="0"/>
              <a:t>Quem</a:t>
            </a:r>
            <a:r>
              <a:rPr lang="en-US" sz="2200" b="1" dirty="0" smtClean="0"/>
              <a:t> é o </a:t>
            </a:r>
            <a:r>
              <a:rPr lang="en-US" sz="2200" b="1" dirty="0" err="1" smtClean="0"/>
              <a:t>responsável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por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implementar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quais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medidas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redução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riscos</a:t>
            </a:r>
            <a:r>
              <a:rPr lang="en-US" sz="2200" b="1" dirty="0" smtClean="0"/>
              <a:t>?;  </a:t>
            </a:r>
            <a:r>
              <a:rPr lang="en-US" sz="2200" b="1" dirty="0" err="1" smtClean="0"/>
              <a:t>Quem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pode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ajudar</a:t>
            </a:r>
            <a:r>
              <a:rPr lang="en-US" sz="2200" b="1" dirty="0" smtClean="0"/>
              <a:t> a </a:t>
            </a:r>
            <a:r>
              <a:rPr lang="en-US" sz="2200" b="1" dirty="0" err="1" smtClean="0"/>
              <a:t>implementar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tais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medidas</a:t>
            </a:r>
            <a:r>
              <a:rPr lang="en-US" sz="2200" b="1" dirty="0" smtClean="0"/>
              <a:t>?</a:t>
            </a:r>
            <a:endParaRPr lang="en-US" sz="2200" b="1" dirty="0"/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b="1" dirty="0" err="1" smtClean="0"/>
              <a:t>Quando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precisamos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completar</a:t>
            </a:r>
            <a:r>
              <a:rPr lang="en-US" sz="2200" b="1" dirty="0" smtClean="0"/>
              <a:t> as </a:t>
            </a:r>
            <a:r>
              <a:rPr lang="en-US" sz="2200" b="1" dirty="0" err="1" smtClean="0"/>
              <a:t>atividades</a:t>
            </a:r>
            <a:r>
              <a:rPr lang="en-US" sz="2200" b="1" dirty="0" smtClean="0"/>
              <a:t>?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cronograma</a:t>
            </a:r>
            <a:r>
              <a:rPr lang="en-US" sz="2200" i="1" dirty="0" smtClean="0"/>
              <a:t> de </a:t>
            </a:r>
            <a:r>
              <a:rPr lang="en-US" sz="2200" i="1" dirty="0" err="1" smtClean="0"/>
              <a:t>implantação</a:t>
            </a:r>
            <a:r>
              <a:rPr lang="en-US" sz="2200" i="1" dirty="0" smtClean="0"/>
              <a:t>/ </a:t>
            </a:r>
            <a:r>
              <a:rPr lang="en-US" sz="2200" i="1" dirty="0" err="1" smtClean="0"/>
              <a:t>prazo</a:t>
            </a:r>
            <a:r>
              <a:rPr lang="en-US" sz="2200" i="1" dirty="0" smtClean="0"/>
              <a:t>)</a:t>
            </a:r>
            <a:endParaRPr lang="en-US" sz="2200" i="1" dirty="0"/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b="1" dirty="0" err="1" smtClean="0"/>
              <a:t>Quais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são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indicadores</a:t>
            </a:r>
            <a:r>
              <a:rPr lang="en-US" sz="2200" b="1" dirty="0" smtClean="0"/>
              <a:t> e as </a:t>
            </a:r>
            <a:r>
              <a:rPr lang="en-US" sz="2200" b="1" dirty="0" err="1" smtClean="0"/>
              <a:t>providências</a:t>
            </a:r>
            <a:r>
              <a:rPr lang="en-US" sz="2200" b="1" dirty="0" smtClean="0"/>
              <a:t> para </a:t>
            </a:r>
            <a:r>
              <a:rPr lang="en-US" sz="2200" b="1" dirty="0" err="1" smtClean="0"/>
              <a:t>monitoramento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avaliação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revisão</a:t>
            </a:r>
            <a:r>
              <a:rPr lang="en-US" sz="2200" b="1" dirty="0" smtClean="0"/>
              <a:t> e </a:t>
            </a:r>
            <a:r>
              <a:rPr lang="en-US" sz="2200" b="1" dirty="0" err="1" smtClean="0"/>
              <a:t>correção</a:t>
            </a:r>
            <a:r>
              <a:rPr lang="en-US" sz="2200" b="1" dirty="0" smtClean="0"/>
              <a:t>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indicadores</a:t>
            </a:r>
            <a:r>
              <a:rPr lang="en-US" sz="2200" i="1" dirty="0" smtClean="0"/>
              <a:t> para </a:t>
            </a:r>
            <a:r>
              <a:rPr lang="en-US" sz="2200" i="1" dirty="0" err="1" smtClean="0"/>
              <a:t>medir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progresso</a:t>
            </a:r>
            <a:r>
              <a:rPr lang="en-US" sz="2200" i="1" dirty="0" smtClean="0"/>
              <a:t> e </a:t>
            </a:r>
            <a:r>
              <a:rPr lang="en-US" sz="2200" i="1" dirty="0" err="1" smtClean="0"/>
              <a:t>atingimento</a:t>
            </a:r>
            <a:r>
              <a:rPr lang="en-US" sz="2200" i="1" dirty="0" smtClean="0"/>
              <a:t> dos </a:t>
            </a:r>
            <a:r>
              <a:rPr lang="en-US" sz="2200" i="1" dirty="0" err="1" smtClean="0"/>
              <a:t>objetivos</a:t>
            </a:r>
            <a:r>
              <a:rPr lang="en-US" sz="2200" i="1" dirty="0" smtClean="0"/>
              <a:t> do </a:t>
            </a:r>
            <a:r>
              <a:rPr lang="en-US" sz="2200" i="1" dirty="0" err="1" smtClean="0"/>
              <a:t>plano</a:t>
            </a:r>
            <a:r>
              <a:rPr lang="en-US" sz="2200" i="1" dirty="0" smtClean="0"/>
              <a:t> e </a:t>
            </a:r>
            <a:r>
              <a:rPr lang="en-US" sz="2200" i="1" dirty="0" err="1" smtClean="0"/>
              <a:t>quando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como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quem</a:t>
            </a:r>
            <a:r>
              <a:rPr lang="en-US" sz="2200" i="1" dirty="0" smtClean="0"/>
              <a:t>, o </a:t>
            </a:r>
            <a:r>
              <a:rPr lang="en-US" sz="2200" i="1" dirty="0" err="1" smtClean="0"/>
              <a:t>que</a:t>
            </a:r>
            <a:r>
              <a:rPr lang="en-US" sz="2200" i="1" dirty="0" smtClean="0"/>
              <a:t>)</a:t>
            </a:r>
            <a:r>
              <a:rPr lang="en-US" sz="2200" b="1" i="1" dirty="0" smtClean="0"/>
              <a:t> 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b="1" dirty="0" err="1" smtClean="0"/>
              <a:t>Quanto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irá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custar</a:t>
            </a:r>
            <a:r>
              <a:rPr lang="en-US" sz="2200" b="1" dirty="0" smtClean="0"/>
              <a:t>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orçamento</a:t>
            </a:r>
            <a:r>
              <a:rPr lang="en-US" sz="2200" i="1" dirty="0" smtClean="0"/>
              <a:t>) </a:t>
            </a:r>
            <a:r>
              <a:rPr lang="en-US" sz="2200" b="1" dirty="0"/>
              <a:t>?</a:t>
            </a:r>
            <a:r>
              <a:rPr lang="en-US" sz="2200" dirty="0" smtClean="0"/>
              <a:t> ;  </a:t>
            </a:r>
            <a:r>
              <a:rPr lang="en-US" sz="2200" b="1" dirty="0" err="1" smtClean="0"/>
              <a:t>Quais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serão</a:t>
            </a:r>
            <a:r>
              <a:rPr lang="en-US" sz="2200" b="1" dirty="0" smtClean="0"/>
              <a:t> as </a:t>
            </a:r>
            <a:r>
              <a:rPr lang="en-US" sz="2200" b="1" dirty="0" err="1" smtClean="0"/>
              <a:t>fontes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financiamento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destas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medidas</a:t>
            </a:r>
            <a:r>
              <a:rPr lang="en-US" sz="2200" b="1" dirty="0" smtClean="0"/>
              <a:t>?</a:t>
            </a:r>
            <a:endParaRPr lang="en-US" sz="2200" b="1" dirty="0"/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0" y="0"/>
            <a:ext cx="9144000" cy="1108075"/>
            <a:chOff x="0" y="0"/>
            <a:chExt cx="5760" cy="698"/>
          </a:xfrm>
        </p:grpSpPr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>
                  <a:solidFill>
                    <a:schemeClr val="bg1"/>
                  </a:solidFill>
                </a:rPr>
                <a:t>Desenvolvimento de capacidades para tornar cidades </a:t>
              </a:r>
              <a:r>
                <a:rPr lang="pt-BR" sz="1000" b="1" dirty="0" err="1">
                  <a:solidFill>
                    <a:schemeClr val="bg1"/>
                  </a:solidFill>
                </a:rPr>
                <a:t>resilientes</a:t>
              </a:r>
              <a:endParaRPr lang="pt-BR" sz="10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pt-BR" sz="1000" b="1" dirty="0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cep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9688"/>
            <a:ext cx="9144000" cy="7493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Ação Cidade Segura e Resiliente</a:t>
            </a:r>
            <a:br>
              <a:rPr lang="en-US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</a:t>
            </a:r>
            <a:r>
              <a:rPr lang="en-US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8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Preparação</a:t>
            </a:r>
            <a:r>
              <a:rPr lang="en-US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8863" y="2571750"/>
            <a:ext cx="2828925" cy="14414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</a:rPr>
              <a:t>Vulnerabilidades</a:t>
            </a:r>
            <a:r>
              <a:rPr lang="en-US" b="1" dirty="0">
                <a:solidFill>
                  <a:srgbClr val="FFFF00"/>
                </a:solidFill>
              </a:rPr>
              <a:t> e </a:t>
            </a:r>
            <a:r>
              <a:rPr lang="en-US" b="1" dirty="0" err="1">
                <a:solidFill>
                  <a:srgbClr val="FFFF00"/>
                </a:solidFill>
              </a:rPr>
              <a:t>Avaliação</a:t>
            </a:r>
            <a:r>
              <a:rPr lang="en-US" b="1" dirty="0">
                <a:solidFill>
                  <a:srgbClr val="FFFF00"/>
                </a:solidFill>
              </a:rPr>
              <a:t> dos </a:t>
            </a:r>
            <a:r>
              <a:rPr lang="en-US" b="1" dirty="0" err="1">
                <a:solidFill>
                  <a:srgbClr val="FFFF00"/>
                </a:solidFill>
              </a:rPr>
              <a:t>Riscos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na</a:t>
            </a:r>
            <a:r>
              <a:rPr lang="en-US" b="1" dirty="0">
                <a:solidFill>
                  <a:srgbClr val="FFFF00"/>
                </a:solidFill>
              </a:rPr>
              <a:t> Cidade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err="1"/>
              <a:t>Condução</a:t>
            </a:r>
            <a:r>
              <a:rPr lang="en-US" sz="1400" b="1" i="1" dirty="0"/>
              <a:t> de </a:t>
            </a:r>
            <a:r>
              <a:rPr lang="en-US" sz="1400" b="1" i="1" dirty="0" err="1"/>
              <a:t>Avaliação</a:t>
            </a:r>
            <a:r>
              <a:rPr lang="en-US" sz="1400" b="1" i="1" dirty="0"/>
              <a:t> de </a:t>
            </a:r>
            <a:r>
              <a:rPr lang="en-US" sz="1400" b="1" i="1" dirty="0" err="1"/>
              <a:t>Riscos</a:t>
            </a:r>
            <a:r>
              <a:rPr lang="en-US" sz="1400" b="1" i="1" dirty="0"/>
              <a:t>, </a:t>
            </a:r>
            <a:r>
              <a:rPr lang="en-US" sz="1400" b="1" i="1" dirty="0" err="1"/>
              <a:t>Identificação</a:t>
            </a:r>
            <a:r>
              <a:rPr lang="en-US" sz="1400" b="1" i="1" dirty="0"/>
              <a:t> de </a:t>
            </a:r>
            <a:r>
              <a:rPr lang="en-US" sz="1400" b="1" i="1" dirty="0" err="1"/>
              <a:t>Vulnerabildades</a:t>
            </a:r>
            <a:r>
              <a:rPr lang="en-US" sz="1400" b="1" i="1" dirty="0"/>
              <a:t> e  </a:t>
            </a:r>
            <a:r>
              <a:rPr lang="en-US" sz="1400" b="1" i="1" dirty="0" err="1"/>
              <a:t>Respostas</a:t>
            </a:r>
            <a:r>
              <a:rPr lang="en-US" sz="1400" b="1" i="1" dirty="0"/>
              <a:t> </a:t>
            </a:r>
            <a:r>
              <a:rPr lang="en-US" sz="1400" b="1" i="1" dirty="0" err="1"/>
              <a:t>Possíveis</a:t>
            </a:r>
            <a:r>
              <a:rPr lang="en-US" sz="1400" b="1" i="1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68888" y="5045075"/>
            <a:ext cx="3032125" cy="15843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</a:rPr>
              <a:t>Desenvolvimento</a:t>
            </a:r>
            <a:r>
              <a:rPr lang="en-US" b="1" dirty="0">
                <a:solidFill>
                  <a:srgbClr val="FFFF00"/>
                </a:solidFill>
              </a:rPr>
              <a:t> do Plano de Ação Cidade Segura e Resiliente e de </a:t>
            </a:r>
            <a:r>
              <a:rPr lang="en-US" b="1" dirty="0" err="1">
                <a:solidFill>
                  <a:srgbClr val="FFFF00"/>
                </a:solidFill>
              </a:rPr>
              <a:t>Estratégias</a:t>
            </a:r>
            <a:endParaRPr lang="en-US" b="1" dirty="0">
              <a:solidFill>
                <a:srgbClr val="FFFF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err="1"/>
              <a:t>Desenvolvimento</a:t>
            </a:r>
            <a:r>
              <a:rPr lang="en-US" sz="1400" b="1" i="1" dirty="0"/>
              <a:t> e </a:t>
            </a:r>
            <a:r>
              <a:rPr lang="en-US" sz="1400" b="1" i="1" dirty="0" err="1"/>
              <a:t>priorização</a:t>
            </a:r>
            <a:r>
              <a:rPr lang="en-US" sz="1400" b="1" i="1" dirty="0"/>
              <a:t> de </a:t>
            </a:r>
            <a:r>
              <a:rPr lang="en-US" sz="1400" b="1" i="1" dirty="0" err="1"/>
              <a:t>intervenções</a:t>
            </a:r>
            <a:r>
              <a:rPr lang="en-US" sz="1400" b="1" i="1" dirty="0"/>
              <a:t>, </a:t>
            </a:r>
            <a:r>
              <a:rPr lang="en-US" sz="1400" b="1" i="1" dirty="0" err="1"/>
              <a:t>Ratificação</a:t>
            </a:r>
            <a:r>
              <a:rPr lang="en-US" sz="1400" b="1" i="1" dirty="0"/>
              <a:t> </a:t>
            </a:r>
            <a:r>
              <a:rPr lang="en-US" sz="1400" b="1" i="1" dirty="0" err="1"/>
              <a:t>Política</a:t>
            </a:r>
            <a:r>
              <a:rPr lang="en-US" sz="1400" b="1" i="1" dirty="0"/>
              <a:t> e </a:t>
            </a:r>
            <a:r>
              <a:rPr lang="en-US" sz="1400" b="1" i="1" dirty="0" err="1"/>
              <a:t>Identificação</a:t>
            </a:r>
            <a:r>
              <a:rPr lang="en-US" sz="1400" b="1" i="1" dirty="0"/>
              <a:t> de </a:t>
            </a:r>
            <a:r>
              <a:rPr lang="en-US" sz="1400" b="1" i="1" dirty="0" err="1"/>
              <a:t>Opções</a:t>
            </a:r>
            <a:r>
              <a:rPr lang="en-US" sz="1400" b="1" i="1" dirty="0"/>
              <a:t> de </a:t>
            </a:r>
            <a:r>
              <a:rPr lang="en-US" sz="1400" b="1" i="1" dirty="0" err="1"/>
              <a:t>Financiamento</a:t>
            </a:r>
            <a:endParaRPr lang="en-US" sz="1400" b="1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900113" y="5070475"/>
            <a:ext cx="3248025" cy="15589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Implementação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/>
              <a:t>Implementação do Plano de Ação,           </a:t>
            </a:r>
            <a:r>
              <a:rPr lang="en-US" sz="1400" b="1" i="1" dirty="0" err="1"/>
              <a:t>Mobilização</a:t>
            </a:r>
            <a:r>
              <a:rPr lang="en-US" sz="1400" b="1" i="1" dirty="0"/>
              <a:t> de </a:t>
            </a:r>
            <a:r>
              <a:rPr lang="en-US" sz="1400" b="1" i="1" dirty="0" err="1"/>
              <a:t>Recursos</a:t>
            </a:r>
            <a:r>
              <a:rPr lang="en-US" sz="1400" b="1" i="1" dirty="0"/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err="1"/>
              <a:t>Garantia</a:t>
            </a:r>
            <a:r>
              <a:rPr lang="en-US" sz="1400" b="1" i="1" dirty="0"/>
              <a:t> de </a:t>
            </a:r>
            <a:r>
              <a:rPr lang="en-US" sz="1400" b="1" i="1" dirty="0" err="1"/>
              <a:t>Domínio</a:t>
            </a:r>
            <a:r>
              <a:rPr lang="en-US" sz="1400" b="1" i="1" dirty="0"/>
              <a:t> e  </a:t>
            </a:r>
            <a:r>
              <a:rPr lang="en-US" sz="1400" b="1" i="1" dirty="0" err="1"/>
              <a:t>Participação</a:t>
            </a:r>
            <a:endParaRPr lang="en-US" sz="1400" b="1" i="1" dirty="0"/>
          </a:p>
        </p:txBody>
      </p:sp>
      <p:sp>
        <p:nvSpPr>
          <p:cNvPr id="14" name="Rounded Rectangle 13"/>
          <p:cNvSpPr/>
          <p:nvPr/>
        </p:nvSpPr>
        <p:spPr>
          <a:xfrm>
            <a:off x="3041650" y="981075"/>
            <a:ext cx="3097213" cy="15811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</a:rPr>
              <a:t>Organização</a:t>
            </a:r>
            <a:r>
              <a:rPr lang="en-US" b="1" dirty="0">
                <a:solidFill>
                  <a:srgbClr val="FFFF00"/>
                </a:solidFill>
              </a:rPr>
              <a:t> e </a:t>
            </a:r>
            <a:r>
              <a:rPr lang="en-US" b="1" dirty="0" err="1">
                <a:solidFill>
                  <a:srgbClr val="FFFF00"/>
                </a:solidFill>
              </a:rPr>
              <a:t>Preparação</a:t>
            </a:r>
            <a:r>
              <a:rPr lang="en-US" b="1" dirty="0">
                <a:solidFill>
                  <a:srgbClr val="FFFF00"/>
                </a:solidFill>
              </a:rPr>
              <a:t> para </a:t>
            </a:r>
            <a:r>
              <a:rPr lang="en-US" b="1" dirty="0" err="1">
                <a:solidFill>
                  <a:srgbClr val="FFFF00"/>
                </a:solidFill>
              </a:rPr>
              <a:t>Aplicar</a:t>
            </a:r>
            <a:r>
              <a:rPr lang="en-US" b="1" dirty="0">
                <a:solidFill>
                  <a:srgbClr val="FFFF00"/>
                </a:solidFill>
              </a:rPr>
              <a:t> 10 </a:t>
            </a:r>
            <a:r>
              <a:rPr lang="en-US" b="1" dirty="0" err="1">
                <a:solidFill>
                  <a:srgbClr val="FFFF00"/>
                </a:solidFill>
              </a:rPr>
              <a:t>Elementos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Fundamentais</a:t>
            </a:r>
            <a:endParaRPr lang="en-US" b="1" dirty="0">
              <a:solidFill>
                <a:srgbClr val="FFFF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err="1"/>
              <a:t>Sensibilização</a:t>
            </a:r>
            <a:r>
              <a:rPr lang="en-US" sz="1400" b="1" i="1" dirty="0"/>
              <a:t>, </a:t>
            </a:r>
            <a:r>
              <a:rPr lang="en-US" sz="1400" b="1" i="1" dirty="0" err="1"/>
              <a:t>Planejamento</a:t>
            </a:r>
            <a:r>
              <a:rPr lang="en-US" sz="1400" b="1" i="1" dirty="0"/>
              <a:t> do </a:t>
            </a:r>
            <a:r>
              <a:rPr lang="en-US" sz="1400" b="1" i="1" dirty="0" err="1"/>
              <a:t>Processo</a:t>
            </a:r>
            <a:r>
              <a:rPr lang="en-US" sz="1400" b="1" i="1" dirty="0"/>
              <a:t> e </a:t>
            </a:r>
            <a:r>
              <a:rPr lang="en-US" sz="1400" b="1" i="1" dirty="0" err="1"/>
              <a:t>Convocação</a:t>
            </a:r>
            <a:r>
              <a:rPr lang="en-US" sz="1400" b="1" i="1" dirty="0"/>
              <a:t> dos </a:t>
            </a:r>
            <a:r>
              <a:rPr lang="en-US" sz="1400" b="1" i="1" dirty="0" err="1"/>
              <a:t>Representantes</a:t>
            </a:r>
            <a:endParaRPr lang="en-US" sz="1400" b="1" i="1" dirty="0"/>
          </a:p>
        </p:txBody>
      </p:sp>
      <p:sp>
        <p:nvSpPr>
          <p:cNvPr id="15" name="Rounded Rectangle 14"/>
          <p:cNvSpPr/>
          <p:nvPr/>
        </p:nvSpPr>
        <p:spPr>
          <a:xfrm>
            <a:off x="287338" y="2576513"/>
            <a:ext cx="2754312" cy="14763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</a:rPr>
              <a:t>Monitoramento</a:t>
            </a:r>
            <a:r>
              <a:rPr lang="en-US" b="1" dirty="0">
                <a:solidFill>
                  <a:srgbClr val="FFFF00"/>
                </a:solidFill>
              </a:rPr>
              <a:t> do Plano de Ação, </a:t>
            </a:r>
            <a:r>
              <a:rPr lang="en-US" b="1" dirty="0" err="1">
                <a:solidFill>
                  <a:srgbClr val="FFFF00"/>
                </a:solidFill>
              </a:rPr>
              <a:t>Avaliação</a:t>
            </a:r>
            <a:r>
              <a:rPr lang="en-US" b="1" dirty="0">
                <a:solidFill>
                  <a:srgbClr val="FFFF00"/>
                </a:solidFill>
              </a:rPr>
              <a:t> e </a:t>
            </a:r>
            <a:r>
              <a:rPr lang="en-US" b="1" dirty="0" err="1">
                <a:solidFill>
                  <a:srgbClr val="FFFF00"/>
                </a:solidFill>
              </a:rPr>
              <a:t>Continuidade</a:t>
            </a:r>
            <a:endParaRPr lang="en-US" b="1" dirty="0">
              <a:solidFill>
                <a:srgbClr val="FFFF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err="1"/>
              <a:t>Definição</a:t>
            </a:r>
            <a:r>
              <a:rPr lang="en-US" sz="1400" b="1" i="1" dirty="0"/>
              <a:t> de </a:t>
            </a:r>
            <a:r>
              <a:rPr lang="en-US" sz="1400" b="1" i="1" dirty="0" err="1"/>
              <a:t>Indicadores</a:t>
            </a:r>
            <a:r>
              <a:rPr lang="en-US" sz="1400" b="1" i="1" dirty="0"/>
              <a:t> de </a:t>
            </a:r>
            <a:r>
              <a:rPr lang="en-US" sz="1400" b="1" i="1" dirty="0" err="1"/>
              <a:t>Desempenho</a:t>
            </a:r>
            <a:r>
              <a:rPr lang="en-US" sz="1400" b="1" i="1" dirty="0"/>
              <a:t>, </a:t>
            </a:r>
            <a:r>
              <a:rPr lang="en-US" sz="1400" b="1" i="1" dirty="0" err="1"/>
              <a:t>Monitoramento</a:t>
            </a:r>
            <a:r>
              <a:rPr lang="en-US" sz="1400" b="1" i="1" dirty="0"/>
              <a:t>, </a:t>
            </a:r>
            <a:r>
              <a:rPr lang="en-US" sz="1400" b="1" i="1" dirty="0" err="1"/>
              <a:t>Avaliação</a:t>
            </a:r>
            <a:r>
              <a:rPr lang="en-US" sz="1400" b="1" i="1" dirty="0"/>
              <a:t> e </a:t>
            </a:r>
            <a:r>
              <a:rPr lang="en-US" sz="1400" b="1" i="1" dirty="0" err="1"/>
              <a:t>Relatório</a:t>
            </a:r>
            <a:endParaRPr lang="en-US" sz="1400" b="1" i="1" dirty="0"/>
          </a:p>
        </p:txBody>
      </p:sp>
      <p:sp>
        <p:nvSpPr>
          <p:cNvPr id="19" name="Left Arrow 18"/>
          <p:cNvSpPr/>
          <p:nvPr/>
        </p:nvSpPr>
        <p:spPr>
          <a:xfrm>
            <a:off x="4222750" y="5627688"/>
            <a:ext cx="714375" cy="485775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Left Arrow 21"/>
          <p:cNvSpPr/>
          <p:nvPr/>
        </p:nvSpPr>
        <p:spPr>
          <a:xfrm rot="13014117">
            <a:off x="6189663" y="1803400"/>
            <a:ext cx="1462087" cy="484188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Left Arrow 22"/>
          <p:cNvSpPr/>
          <p:nvPr/>
        </p:nvSpPr>
        <p:spPr>
          <a:xfrm rot="18181255">
            <a:off x="6900863" y="4305300"/>
            <a:ext cx="982662" cy="484188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Left Arrow 23"/>
          <p:cNvSpPr/>
          <p:nvPr/>
        </p:nvSpPr>
        <p:spPr>
          <a:xfrm rot="3339163">
            <a:off x="1404937" y="4313238"/>
            <a:ext cx="982663" cy="484188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Left Arrow 24"/>
          <p:cNvSpPr/>
          <p:nvPr/>
        </p:nvSpPr>
        <p:spPr>
          <a:xfrm rot="8428087">
            <a:off x="1609725" y="1722438"/>
            <a:ext cx="1462088" cy="48418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4" name="Rectangle 2"/>
          <p:cNvSpPr>
            <a:spLocks noChangeArrowheads="1"/>
          </p:cNvSpPr>
          <p:nvPr/>
        </p:nvSpPr>
        <p:spPr bwMode="auto">
          <a:xfrm>
            <a:off x="0" y="6743700"/>
            <a:ext cx="9144000" cy="1143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3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8991600" cy="781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Integração</a:t>
            </a:r>
            <a:r>
              <a:rPr lang="en-US" sz="27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 de 10 </a:t>
            </a:r>
            <a:r>
              <a:rPr lang="en-US" sz="27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Fundamentos</a:t>
            </a:r>
            <a:r>
              <a:rPr lang="en-US" sz="27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 </a:t>
            </a:r>
            <a:r>
              <a:rPr lang="en-US" sz="27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ao</a:t>
            </a:r>
            <a:r>
              <a:rPr lang="en-US" sz="27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 </a:t>
            </a:r>
            <a:r>
              <a:rPr lang="en-US" sz="27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Processo</a:t>
            </a:r>
            <a:r>
              <a:rPr lang="en-US" sz="27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 de </a:t>
            </a:r>
            <a:r>
              <a:rPr lang="en-US" sz="27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Arial" charset="0"/>
              </a:rPr>
              <a:t>Planejamento</a:t>
            </a:r>
            <a:endParaRPr lang="en-US" sz="27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5511316"/>
              </p:ext>
            </p:extLst>
          </p:nvPr>
        </p:nvGraphicFramePr>
        <p:xfrm>
          <a:off x="152401" y="1626646"/>
          <a:ext cx="8991599" cy="5156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6180"/>
                <a:gridCol w="2846127"/>
                <a:gridCol w="5109292"/>
              </a:tblGrid>
              <a:tr h="207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17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Fase</a:t>
                      </a:r>
                      <a:r>
                        <a:rPr lang="en-US" sz="1400" b="1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Organização</a:t>
                      </a:r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preparação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US" sz="1400" b="1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aplicar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US" sz="1400" b="1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Fundamentos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Preparar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cenário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institucional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sensibilização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</a:tr>
              <a:tr h="386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Convocar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representantes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formalizar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participação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</a:tr>
              <a:tr h="194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Planejar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executar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</a:tr>
              <a:tr h="194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441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Fase</a:t>
                      </a:r>
                      <a:r>
                        <a:rPr lang="en-US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Diagnóstico</a:t>
                      </a:r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1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Riscos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Cidades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Familiarizar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-se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riscos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</a:tr>
              <a:tr h="2125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Conduzir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riscos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</a:tr>
              <a:tr h="338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Analisar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meio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ambiente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local e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</a:tr>
              <a:tr h="198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Preparar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um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relatório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</a:tr>
              <a:tr h="194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67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Fase</a:t>
                      </a:r>
                      <a:r>
                        <a:rPr lang="en-US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Desenvolvimento</a:t>
                      </a:r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um </a:t>
                      </a:r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1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ação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lang="en-US" sz="1400" b="1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cidade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segura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1400" b="1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resiliente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Definir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visão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principais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</a:tr>
              <a:tr h="194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Definir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</a:tr>
              <a:tr h="386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Institucionalizar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manter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Redução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Risco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Desastres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</a:tr>
              <a:tr h="194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5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Fase</a:t>
                      </a:r>
                      <a:r>
                        <a:rPr lang="en-US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Implementação do </a:t>
                      </a:r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Implementação e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mobilização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obtenção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</a:tr>
              <a:tr h="338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</a:t>
                      </a:r>
                      <a:r>
                        <a:rPr lang="pt-B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Garantir ampla participação e domínio</a:t>
                      </a:r>
                      <a:r>
                        <a:rPr lang="pt-BR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plano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</a:tr>
              <a:tr h="194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87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Fase</a:t>
                      </a:r>
                      <a:r>
                        <a:rPr lang="en-US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Monitoramento</a:t>
                      </a:r>
                      <a:r>
                        <a:rPr lang="en-US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1400" b="1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acompanhamento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Monitorar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acompanhar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avaliar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</a:tr>
              <a:tr h="201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</a:t>
                      </a:r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Disseminar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promover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US" sz="1400" b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9" marR="2359" marT="2502" marB="0" anchor="ctr"/>
                </a:tc>
              </a:tr>
            </a:tbl>
          </a:graphicData>
        </a:graphic>
      </p:graphicFrame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0" y="0"/>
            <a:ext cx="9144000" cy="1108075"/>
            <a:chOff x="0" y="0"/>
            <a:chExt cx="5760" cy="698"/>
          </a:xfrm>
        </p:grpSpPr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>
                  <a:solidFill>
                    <a:schemeClr val="bg1"/>
                  </a:solidFill>
                </a:rPr>
                <a:t>Desenvolvimento de capacidades para tornar cidades </a:t>
              </a:r>
              <a:r>
                <a:rPr lang="pt-BR" sz="1000" b="1" dirty="0" err="1">
                  <a:solidFill>
                    <a:schemeClr val="bg1"/>
                  </a:solidFill>
                </a:rPr>
                <a:t>resilientes</a:t>
              </a:r>
              <a:endParaRPr lang="pt-BR" sz="10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pt-BR" sz="1000" b="1" dirty="0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cep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18069" r="10403" b="9860"/>
          <a:stretch>
            <a:fillRect/>
          </a:stretch>
        </p:blipFill>
        <p:spPr bwMode="auto">
          <a:xfrm>
            <a:off x="228600" y="762000"/>
            <a:ext cx="8382000" cy="634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6646863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0"/>
            <a:ext cx="9144000" cy="1108075"/>
            <a:chOff x="0" y="0"/>
            <a:chExt cx="5760" cy="698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>
                  <a:solidFill>
                    <a:schemeClr val="bg1"/>
                  </a:solidFill>
                </a:rPr>
                <a:t>Desenvolvimento de capacidades para tornar cidades </a:t>
              </a:r>
              <a:r>
                <a:rPr lang="pt-BR" sz="1000" b="1" dirty="0" err="1">
                  <a:solidFill>
                    <a:schemeClr val="bg1"/>
                  </a:solidFill>
                </a:rPr>
                <a:t>resilientes</a:t>
              </a:r>
              <a:endParaRPr lang="pt-BR" sz="10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pt-BR" sz="1000" b="1" dirty="0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cep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3"/>
          <p:cNvSpPr>
            <a:spLocks noGrp="1"/>
          </p:cNvSpPr>
          <p:nvPr>
            <p:ph type="title" idx="4294967295"/>
          </p:nvPr>
        </p:nvSpPr>
        <p:spPr>
          <a:xfrm>
            <a:off x="-152400" y="1470676"/>
            <a:ext cx="9144000" cy="7794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35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Esboço</a:t>
            </a:r>
            <a:r>
              <a:rPr lang="en-US" sz="235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235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Proposto</a:t>
            </a:r>
            <a:r>
              <a:rPr lang="en-US" sz="235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para </a:t>
            </a:r>
            <a:r>
              <a:rPr lang="en-US" sz="235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Detalhamento</a:t>
            </a:r>
            <a:r>
              <a:rPr lang="en-US" sz="235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 do</a:t>
            </a:r>
            <a:br>
              <a:rPr lang="en-US" sz="235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235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Plano de Ação Cidade Segura e Resiliente</a:t>
            </a:r>
            <a:endParaRPr lang="en-US" sz="235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228600" y="2612741"/>
            <a:ext cx="8686800" cy="3505200"/>
          </a:xfrm>
        </p:spPr>
        <p:txBody>
          <a:bodyPr rtlCol="0">
            <a:noAutofit/>
          </a:bodyPr>
          <a:lstStyle/>
          <a:p>
            <a:pPr marL="623367" indent="-623367" algn="just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 smtClean="0"/>
              <a:t>Introdução</a:t>
            </a:r>
            <a:endParaRPr lang="en-US" sz="2000" b="1" dirty="0"/>
          </a:p>
          <a:p>
            <a:pPr marL="623367" indent="-623367" algn="just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 smtClean="0"/>
              <a:t>Descrição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problema</a:t>
            </a:r>
            <a:endParaRPr lang="en-US" sz="2000" b="1" dirty="0"/>
          </a:p>
          <a:p>
            <a:pPr marL="623367" indent="-623367" algn="just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 smtClean="0"/>
              <a:t>Consideração</a:t>
            </a:r>
            <a:r>
              <a:rPr lang="en-US" sz="2000" b="1" dirty="0" smtClean="0"/>
              <a:t> da </a:t>
            </a:r>
            <a:r>
              <a:rPr lang="en-US" sz="2000" b="1" dirty="0" err="1" smtClean="0"/>
              <a:t>comunidade</a:t>
            </a:r>
            <a:endParaRPr lang="en-US" sz="2000" b="1" dirty="0"/>
          </a:p>
          <a:p>
            <a:pPr marL="623367" indent="-623367" algn="just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 smtClean="0"/>
              <a:t>Metas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objetivos</a:t>
            </a:r>
            <a:endParaRPr lang="en-US" sz="2000" b="1" dirty="0"/>
          </a:p>
          <a:p>
            <a:pPr marL="623367" indent="-623367" algn="just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 smtClean="0"/>
              <a:t>Análise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racional</a:t>
            </a:r>
            <a:r>
              <a:rPr lang="en-US" sz="2000" b="1" dirty="0" smtClean="0"/>
              <a:t> das </a:t>
            </a:r>
            <a:r>
              <a:rPr lang="en-US" sz="2000" b="1" dirty="0" err="1" smtClean="0"/>
              <a:t>medidas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redução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risco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propostas</a:t>
            </a:r>
            <a:endParaRPr lang="en-US" sz="2000" b="1" dirty="0" smtClean="0"/>
          </a:p>
          <a:p>
            <a:pPr marL="623367" indent="-623367" algn="just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/>
              <a:t>Plano de </a:t>
            </a:r>
            <a:r>
              <a:rPr lang="en-US" sz="2000" b="1" dirty="0" err="1" smtClean="0"/>
              <a:t>implementação</a:t>
            </a:r>
            <a:r>
              <a:rPr lang="en-US" sz="2000" b="1" dirty="0" smtClean="0"/>
              <a:t> </a:t>
            </a:r>
            <a:r>
              <a:rPr lang="en-US" sz="2000" b="1" i="1" dirty="0" smtClean="0">
                <a:solidFill>
                  <a:srgbClr val="0070C0"/>
                </a:solidFill>
              </a:rPr>
              <a:t>(</a:t>
            </a:r>
            <a:r>
              <a:rPr lang="en-US" sz="2000" b="1" i="1" dirty="0" err="1" smtClean="0">
                <a:solidFill>
                  <a:srgbClr val="0070C0"/>
                </a:solidFill>
              </a:rPr>
              <a:t>quem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fará</a:t>
            </a:r>
            <a:r>
              <a:rPr lang="en-US" sz="2000" b="1" i="1" dirty="0" smtClean="0">
                <a:solidFill>
                  <a:srgbClr val="0070C0"/>
                </a:solidFill>
              </a:rPr>
              <a:t> o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quê</a:t>
            </a:r>
            <a:r>
              <a:rPr lang="en-US" sz="2000" b="1" i="1" dirty="0" smtClean="0">
                <a:solidFill>
                  <a:srgbClr val="0070C0"/>
                </a:solidFill>
              </a:rPr>
              <a:t>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orçamento</a:t>
            </a:r>
            <a:r>
              <a:rPr lang="en-US" sz="2000" b="1" i="1" dirty="0" smtClean="0">
                <a:solidFill>
                  <a:srgbClr val="0070C0"/>
                </a:solidFill>
              </a:rPr>
              <a:t>/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recursos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necessários</a:t>
            </a:r>
            <a:r>
              <a:rPr lang="en-US" sz="2000" b="1" i="1" dirty="0" smtClean="0">
                <a:solidFill>
                  <a:srgbClr val="0070C0"/>
                </a:solidFill>
              </a:rPr>
              <a:t>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cronograma</a:t>
            </a:r>
            <a:r>
              <a:rPr lang="en-US" sz="2000" b="1" i="1" dirty="0" smtClean="0">
                <a:solidFill>
                  <a:srgbClr val="0070C0"/>
                </a:solidFill>
              </a:rPr>
              <a:t>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marcos</a:t>
            </a:r>
            <a:r>
              <a:rPr lang="en-US" sz="2000" b="1" i="1" dirty="0" smtClean="0">
                <a:solidFill>
                  <a:srgbClr val="0070C0"/>
                </a:solidFill>
              </a:rPr>
              <a:t>, etc.)</a:t>
            </a:r>
          </a:p>
          <a:p>
            <a:pPr marL="623367" indent="-623367" algn="just" eaLnBrk="1" fontAlgn="auto" hangingPunct="1">
              <a:spcBef>
                <a:spcPts val="1052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 smtClean="0"/>
              <a:t>Mecanismos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monitoramento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avaliação</a:t>
            </a:r>
            <a:endParaRPr lang="en-US" sz="2000" b="1" dirty="0"/>
          </a:p>
          <a:p>
            <a:pPr marL="623367" indent="-623367" algn="just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 smtClean="0"/>
              <a:t>Itinerário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atualização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plano</a:t>
            </a:r>
            <a:endParaRPr lang="en-US" sz="2000" b="1" dirty="0">
              <a:latin typeface="+mj-lt"/>
            </a:endParaRP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0" y="0"/>
            <a:ext cx="9144000" cy="1108075"/>
            <a:chOff x="0" y="0"/>
            <a:chExt cx="5760" cy="698"/>
          </a:xfrm>
        </p:grpSpPr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0" y="208"/>
              <a:ext cx="135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>
                  <a:solidFill>
                    <a:schemeClr val="bg1"/>
                  </a:solidFill>
                </a:rPr>
                <a:t>Desenvolvimento de capacidades para tornar cidades </a:t>
              </a:r>
              <a:r>
                <a:rPr lang="pt-BR" sz="1000" b="1" dirty="0" err="1">
                  <a:solidFill>
                    <a:schemeClr val="bg1"/>
                  </a:solidFill>
                </a:rPr>
                <a:t>resilientes</a:t>
              </a:r>
              <a:endParaRPr lang="pt-BR" sz="1000" b="1" dirty="0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pt-BR" sz="1000" b="1" dirty="0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50"/>
            <a:stretch>
              <a:fillRect/>
            </a:stretch>
          </p:blipFill>
          <p:spPr bwMode="auto">
            <a:xfrm>
              <a:off x="4759" y="0"/>
              <a:ext cx="7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cep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43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1588</Words>
  <Application>Microsoft Office PowerPoint</Application>
  <PresentationFormat>Apresentação na tela (4:3)</PresentationFormat>
  <Paragraphs>144</Paragraphs>
  <Slides>14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Calibri</vt:lpstr>
      <vt:lpstr>Times New Roman</vt:lpstr>
      <vt:lpstr>Wingdings</vt:lpstr>
      <vt:lpstr>ヒラギノ明朝 ProN W3</vt:lpstr>
      <vt:lpstr>Office Theme</vt:lpstr>
      <vt:lpstr>Desenvolvimento e Implementação  Plano de Ação Cidade Segura e Resiliente  Abordagem Proposta e Passos-chave</vt:lpstr>
      <vt:lpstr>O que é Resiliência?</vt:lpstr>
      <vt:lpstr>O que é uma Cidade Resiliente ao Desastre?</vt:lpstr>
      <vt:lpstr>Integração do Conceito de Resiliência a Processos de Planejamento e Programação</vt:lpstr>
      <vt:lpstr>O que é o Plano de Ação Cidade Segura e Resiliente?</vt:lpstr>
      <vt:lpstr>Plano de Ação Cidade Segura e Resiliente Processo de Preparação </vt:lpstr>
      <vt:lpstr>Integração de 10 Fundamentos ao Processo de Planejamento</vt:lpstr>
      <vt:lpstr>Apresentação do PowerPoint</vt:lpstr>
      <vt:lpstr>Esboço Proposto para Detalhamento do Plano de Ação Cidade Segura e Resiliente</vt:lpstr>
      <vt:lpstr>A relação de itens para Revisão do Rascunho do Plano de Ação Cidade Segura e Resiliente</vt:lpstr>
      <vt:lpstr>Apresentação do PowerPoint</vt:lpstr>
      <vt:lpstr>Apresentação do PowerPoint</vt:lpstr>
      <vt:lpstr>MODULO # 5: EXERCÍCIOS – Desenvolvendo o Plano de Ação Cidade Segura e Resiliente Objetivos e Atividades</vt:lpstr>
      <vt:lpstr>Muito 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5  Developing and Implementing  Safe and Resilient City Action Plan  Proposed Approach and Key Steps</dc:title>
  <dc:creator>Armen Rostomyan</dc:creator>
  <cp:lastModifiedBy>Valter Monteiro</cp:lastModifiedBy>
  <cp:revision>241</cp:revision>
  <dcterms:created xsi:type="dcterms:W3CDTF">2014-09-19T08:09:33Z</dcterms:created>
  <dcterms:modified xsi:type="dcterms:W3CDTF">2015-06-18T14:00:46Z</dcterms:modified>
</cp:coreProperties>
</file>