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24"/>
  </p:notesMasterIdLst>
  <p:handoutMasterIdLst>
    <p:handoutMasterId r:id="rId25"/>
  </p:handoutMasterIdLst>
  <p:sldIdLst>
    <p:sldId id="419" r:id="rId4"/>
    <p:sldId id="397" r:id="rId5"/>
    <p:sldId id="407" r:id="rId6"/>
    <p:sldId id="420" r:id="rId7"/>
    <p:sldId id="383" r:id="rId8"/>
    <p:sldId id="421" r:id="rId9"/>
    <p:sldId id="398" r:id="rId10"/>
    <p:sldId id="429" r:id="rId11"/>
    <p:sldId id="399" r:id="rId12"/>
    <p:sldId id="372" r:id="rId13"/>
    <p:sldId id="416" r:id="rId14"/>
    <p:sldId id="425" r:id="rId15"/>
    <p:sldId id="417" r:id="rId16"/>
    <p:sldId id="426" r:id="rId17"/>
    <p:sldId id="418" r:id="rId18"/>
    <p:sldId id="427" r:id="rId19"/>
    <p:sldId id="381" r:id="rId20"/>
    <p:sldId id="400" r:id="rId21"/>
    <p:sldId id="428" r:id="rId22"/>
    <p:sldId id="306" r:id="rId23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1783"/>
    <a:srgbClr val="A23888"/>
    <a:srgbClr val="66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0" autoAdjust="0"/>
    <p:restoredTop sz="99634" autoAdjust="0"/>
  </p:normalViewPr>
  <p:slideViewPr>
    <p:cSldViewPr>
      <p:cViewPr varScale="1">
        <p:scale>
          <a:sx n="74" d="100"/>
          <a:sy n="74" d="100"/>
        </p:scale>
        <p:origin x="11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255AEF0D-C3D0-494F-8A05-5277B40CA30A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C35344-83AD-4812-A7BF-8184D7DD2DB0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27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E0C84205-6207-4106-8B32-BF38C7ACEF7C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E803EC9-4614-4E2B-855D-F86D31541B46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38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915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E5A7112-FA38-4C16-A145-2E5114E45EE5}" type="slidenum">
              <a:rPr lang="fr-FR" altLang="en-US">
                <a:latin typeface="Calibri" panose="020F0502020204030204" pitchFamily="34" charset="0"/>
              </a:rPr>
              <a:pPr eaLnBrk="1" hangingPunct="1"/>
              <a:t>19</a:t>
            </a:fld>
            <a:endParaRPr lang="fr-FR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611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0417BF4D-A26D-4D2E-8953-D7DBD95912EC}" type="slidenum">
              <a:rPr lang="en-GB" altLang="en-US" sz="1200"/>
              <a:pPr algn="r" eaLnBrk="1" hangingPunct="1"/>
              <a:t>20</a:t>
            </a:fld>
            <a:endParaRPr lang="en-GB" altLang="en-US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291259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94F5B-731F-4EC2-BF4C-6D581673088D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051F0-519A-47AB-8A6F-9CA902381951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F000-F7F3-446C-B7F3-5B862176B542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40067-D621-4F80-8106-B9D79145BFB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40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03873-3A82-4295-A5D3-924F41BDE1C6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71FA5-0283-4E52-8E44-E563C3A163F1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86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5C5F99E-849B-4DF7-A7A7-C6EBF253D246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3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82A6A653-2D1E-42EE-BE4C-6683F38E761C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A0ABD3A-E2F7-487B-83F3-AC1EFACF8274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775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143338AF-BB23-4729-A7B6-156AB7A1EF2A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E22FA7D-4ED7-415E-86EE-DF8107E09DCA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111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684CF95E-1361-44F4-8BC4-7D61FCD65390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4DAF603-0304-41EF-B172-F659EF07EC96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214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399DD7AC-DB94-4FCF-AEF0-B0A7F7F55640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13A8E7A-FA12-4700-9664-97033CF21F8E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898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0B2C404F-EAF5-4BF1-A096-F4D176D4F811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B0505B6-C37F-445C-827F-EF1D8A2EC8AB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874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A5C0C1B2-FCFB-4D86-8421-5F4A38D6A2FC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6535266-118C-4EEF-AD25-CD1EB7ECD390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346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ED8C185D-98CA-4109-B277-850D6EF4948A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D0D52EE-1E23-40B0-A533-76F991D345AF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7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7F45D-A521-4E95-BE10-AAFCCCE8467C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74280-ADF9-4714-B255-54BB15F5931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1153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19010C37-DF27-43A4-B752-F671B15AAB96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2B63A66-250B-4842-917A-764F10226514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602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184B4319-C9B3-45BE-94A8-DB1B82332A91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1449B84-07ED-46C2-8D1C-001C3E234730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4076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BB388F9D-E2BA-4C1C-B55F-BB644A12F9F8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AB84200-BDE1-46FE-8E57-ED40F84137D6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294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339DDB84-6414-42AD-83F0-29EF2390B9A5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6488543-83F0-492F-AF03-6E40209CD411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9322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EE4A67A9-47A9-4F27-AB62-CB23DBC7790F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2AC7D8A-A36F-430A-9D1A-1DFA6A0C3A12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674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BFE86C5A-020A-414B-87BA-FE42EA4B8B1F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F6F81ED-5EB5-4D63-9891-61D49F3C48F3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9951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F47473F4-3D29-4B26-A0FC-BF3055938934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788A7DB-6C50-4747-848F-E60A45199EB4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5918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6E894252-575E-418F-B1B7-24C347646BC2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6E68223-863A-4EF0-A41F-D24D2157EED7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6003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A4752E3E-41A9-4E1D-9599-1CE067D21622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A920E7F-ADC7-4E07-B74A-CC3E2FF15A68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7010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353D0448-7023-4779-830E-42326C51011E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1EA2BF7-8FC2-4A60-9B92-3250BD70700D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10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EAF3C-35BC-4472-8756-8DEE5BB1B58D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63832-6937-41E1-9D87-3372DBFF1333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018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F5C3C4CF-0290-43AF-A34B-4CE197F3EB45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D08F9E0-C7C5-4165-9557-00EC97C25BAE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2596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878AEB5-820E-4277-A445-4B87949B05DB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EFB97A5-8392-4886-BBCA-EDFF66DF0908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6157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7E31A2A7-DB47-4831-B209-238E54B4EFF3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373A361-B87A-4D81-8F42-E9F8245CA806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9836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BD449F74-5A6F-4653-B645-949B8E4A4DC2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B538BC5-2DFC-43A2-A353-36E53E7C58C5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8605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7241A252-9FAF-4F7B-8338-E3A9DF2F47B2}" type="datetimeFigureOut">
              <a:rPr lang="en-GB"/>
              <a:pPr>
                <a:defRPr/>
              </a:pPr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6DBA8DB-A3F3-4736-A524-F83DCB8A3415}" type="slidenum">
              <a:rPr lang="en-GB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564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1B0E8-1267-4AB7-9C58-55191EE3915E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C37AC-E8AC-45BA-A30C-CF330ADCDB67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1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58686-9E84-4614-BA50-E2536918470B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ED4759-BE9E-4470-A3A1-44D82ABC8287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5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C976E-6CB4-4F7E-908D-5C24C540149E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53017-1C99-4C40-A8DC-2DEC12DC2FB8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44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69EA-8D8E-42E4-9BDD-FDB24F652C8F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CB880-CAA8-4CE0-9B76-3247DFF78CD6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1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E4FE7-C1D8-45FF-BE0B-3330123F8EE9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46023-4F49-43BF-8668-C8D4C1BE5F82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80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2FFB1-5E48-4207-82ED-4D007DB755A8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C30DC-DA45-4A9F-84A7-2A3E3BD75BB1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DC73E819-A9FA-4470-825E-5047257E574F}" type="datetimeFigureOut">
              <a:rPr lang="en-US"/>
              <a:pPr>
                <a:defRPr/>
              </a:pPr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49ACA9C-103E-4BC8-9ADE-FAC459964CAB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42" r:id="rId1"/>
    <p:sldLayoutId id="2147485743" r:id="rId2"/>
    <p:sldLayoutId id="2147485744" r:id="rId3"/>
    <p:sldLayoutId id="2147485745" r:id="rId4"/>
    <p:sldLayoutId id="2147485746" r:id="rId5"/>
    <p:sldLayoutId id="2147485747" r:id="rId6"/>
    <p:sldLayoutId id="2147485748" r:id="rId7"/>
    <p:sldLayoutId id="2147485749" r:id="rId8"/>
    <p:sldLayoutId id="2147485750" r:id="rId9"/>
    <p:sldLayoutId id="2147485751" r:id="rId10"/>
    <p:sldLayoutId id="2147485752" r:id="rId11"/>
    <p:sldLayoutId id="214748575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n 34" descr="head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5" b="10556"/>
          <a:stretch>
            <a:fillRect/>
          </a:stretch>
        </p:blipFill>
        <p:spPr bwMode="auto">
          <a:xfrm>
            <a:off x="0" y="20638"/>
            <a:ext cx="91440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754" r:id="rId1"/>
    <p:sldLayoutId id="2147485755" r:id="rId2"/>
    <p:sldLayoutId id="2147485756" r:id="rId3"/>
    <p:sldLayoutId id="2147485757" r:id="rId4"/>
    <p:sldLayoutId id="2147485758" r:id="rId5"/>
    <p:sldLayoutId id="2147485759" r:id="rId6"/>
    <p:sldLayoutId id="2147485760" r:id="rId7"/>
    <p:sldLayoutId id="2147485761" r:id="rId8"/>
    <p:sldLayoutId id="2147485762" r:id="rId9"/>
    <p:sldLayoutId id="2147485763" r:id="rId10"/>
    <p:sldLayoutId id="214748576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n 34" descr="head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5" b="10556"/>
          <a:stretch>
            <a:fillRect/>
          </a:stretch>
        </p:blipFill>
        <p:spPr bwMode="auto">
          <a:xfrm>
            <a:off x="0" y="20638"/>
            <a:ext cx="91440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765" r:id="rId1"/>
    <p:sldLayoutId id="2147485766" r:id="rId2"/>
    <p:sldLayoutId id="2147485767" r:id="rId3"/>
    <p:sldLayoutId id="2147485768" r:id="rId4"/>
    <p:sldLayoutId id="2147485769" r:id="rId5"/>
    <p:sldLayoutId id="2147485770" r:id="rId6"/>
    <p:sldLayoutId id="2147485771" r:id="rId7"/>
    <p:sldLayoutId id="2147485772" r:id="rId8"/>
    <p:sldLayoutId id="2147485773" r:id="rId9"/>
    <p:sldLayoutId id="2147485774" r:id="rId10"/>
    <p:sldLayoutId id="214748577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cvr-it.com/images/job-almost-finished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8" name="Title 14"/>
          <p:cNvSpPr>
            <a:spLocks noGrp="1"/>
          </p:cNvSpPr>
          <p:nvPr>
            <p:ph type="ctrTitle"/>
          </p:nvPr>
        </p:nvSpPr>
        <p:spPr>
          <a:xfrm>
            <a:off x="677863" y="1866900"/>
            <a:ext cx="8051800" cy="2806700"/>
          </a:xfrm>
        </p:spPr>
        <p:txBody>
          <a:bodyPr/>
          <a:lstStyle/>
          <a:p>
            <a:pPr>
              <a:defRPr/>
            </a:pPr>
            <a:r>
              <a:rPr lang="en-GB" altLang="en-US" sz="4000" b="1" i="1" dirty="0" smtClean="0"/>
              <a:t/>
            </a:r>
            <a:br>
              <a:rPr lang="en-GB" altLang="en-US" sz="4000" b="1" i="1" dirty="0" smtClean="0"/>
            </a:br>
            <a:r>
              <a:rPr lang="en-GB" altLang="en-US" sz="4000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Monitoramento</a:t>
            </a:r>
            <a:r>
              <a:rPr lang="en-GB" altLang="en-US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en-GB" altLang="en-US" sz="4000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Avaliação</a:t>
            </a:r>
            <a:r>
              <a:rPr lang="en-GB" altLang="en-US" sz="4000" b="1" dirty="0">
                <a:solidFill>
                  <a:srgbClr val="990099"/>
                </a:solidFill>
              </a:rPr>
              <a:t/>
            </a:r>
            <a:br>
              <a:rPr lang="en-GB" altLang="en-US" sz="4000" b="1" dirty="0">
                <a:solidFill>
                  <a:srgbClr val="990099"/>
                </a:solidFill>
              </a:rPr>
            </a:br>
            <a:r>
              <a:rPr lang="en-GB" altLang="en-US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“Plano de </a:t>
            </a:r>
            <a:r>
              <a:rPr lang="en-GB" altLang="en-US" sz="4000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Ação</a:t>
            </a:r>
            <a:r>
              <a:rPr lang="en-GB" altLang="en-US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altLang="en-US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Municipal </a:t>
            </a:r>
            <a:r>
              <a:rPr lang="en-GB" altLang="en-US" sz="40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Seguro</a:t>
            </a:r>
            <a:r>
              <a:rPr lang="en-GB" altLang="en-US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altLang="en-US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en-GB" altLang="en-US" sz="4000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Resiliente</a:t>
            </a:r>
            <a:r>
              <a:rPr lang="en-GB" altLang="en-US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en-US" altLang="en-US" sz="4000" dirty="0" smtClean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2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10" name="Group 25"/>
          <p:cNvGrpSpPr>
            <a:grpSpLocks/>
          </p:cNvGrpSpPr>
          <p:nvPr/>
        </p:nvGrpSpPr>
        <p:grpSpPr bwMode="auto">
          <a:xfrm>
            <a:off x="0" y="0"/>
            <a:ext cx="9144000" cy="1504950"/>
            <a:chOff x="0" y="0"/>
            <a:chExt cx="5760" cy="948"/>
          </a:xfrm>
        </p:grpSpPr>
        <p:pic>
          <p:nvPicPr>
            <p:cNvPr id="11" name="Picture 2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165" y="0"/>
              <a:ext cx="985" cy="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8" descr="cep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" y="92"/>
              <a:ext cx="817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 Box 22"/>
            <p:cNvSpPr txBox="1">
              <a:spLocks noChangeArrowheads="1"/>
            </p:cNvSpPr>
            <p:nvPr/>
          </p:nvSpPr>
          <p:spPr bwMode="auto">
            <a:xfrm>
              <a:off x="54" y="704"/>
              <a:ext cx="500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b="1" dirty="0" err="1">
                  <a:solidFill>
                    <a:schemeClr val="bg1"/>
                  </a:solidFill>
                </a:rPr>
                <a:t>resilientes</a:t>
              </a:r>
              <a:endParaRPr lang="pt-BR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Marcador de contenido 2"/>
          <p:cNvSpPr>
            <a:spLocks noGrp="1"/>
          </p:cNvSpPr>
          <p:nvPr>
            <p:ph idx="1"/>
          </p:nvPr>
        </p:nvSpPr>
        <p:spPr>
          <a:xfrm>
            <a:off x="-21629" y="1873541"/>
            <a:ext cx="9396413" cy="4752751"/>
          </a:xfrm>
        </p:spPr>
        <p:txBody>
          <a:bodyPr/>
          <a:lstStyle/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400" b="1" i="1" u="sng" dirty="0" smtClean="0">
                <a:solidFill>
                  <a:srgbClr val="B91783"/>
                </a:solidFill>
              </a:rPr>
              <a:t>S</a:t>
            </a:r>
            <a:r>
              <a:rPr lang="en-GB" altLang="en-US" sz="2400" b="1" i="1" u="sng" dirty="0" smtClean="0"/>
              <a:t>pecific (</a:t>
            </a:r>
            <a:r>
              <a:rPr lang="en-GB" altLang="en-US" sz="2400" b="1" i="1" u="sng" dirty="0" err="1" smtClean="0"/>
              <a:t>específico</a:t>
            </a:r>
            <a:r>
              <a:rPr lang="en-GB" altLang="en-US" sz="2400" b="1" i="1" u="sng" dirty="0" smtClean="0"/>
              <a:t>)</a:t>
            </a:r>
            <a:r>
              <a:rPr lang="en-GB" altLang="en-US" sz="2400" b="1" u="sng" dirty="0" smtClean="0"/>
              <a:t>:</a:t>
            </a:r>
            <a:r>
              <a:rPr lang="en-GB" altLang="en-US" sz="2400" b="1" dirty="0" smtClean="0"/>
              <a:t> </a:t>
            </a:r>
            <a:r>
              <a:rPr lang="en-GB" altLang="en-US" sz="2400" dirty="0" err="1" smtClean="0"/>
              <a:t>defina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uma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área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específica</a:t>
            </a:r>
            <a:r>
              <a:rPr lang="en-GB" altLang="en-US" sz="2400" dirty="0" smtClean="0"/>
              <a:t> para </a:t>
            </a:r>
            <a:r>
              <a:rPr lang="en-GB" altLang="en-US" sz="2400" dirty="0" err="1" smtClean="0"/>
              <a:t>melhoria</a:t>
            </a:r>
            <a:r>
              <a:rPr lang="en-GB" altLang="en-US" sz="2400" dirty="0" smtClean="0"/>
              <a:t> </a:t>
            </a:r>
            <a:endParaRPr lang="es-ES_tradnl" altLang="en-US" sz="2400" dirty="0" smtClean="0"/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400" b="1" i="1" u="sng" dirty="0" smtClean="0">
                <a:solidFill>
                  <a:srgbClr val="B91783"/>
                </a:solidFill>
              </a:rPr>
              <a:t>M</a:t>
            </a:r>
            <a:r>
              <a:rPr lang="en-GB" altLang="en-US" sz="2400" b="1" i="1" u="sng" dirty="0" smtClean="0"/>
              <a:t>easurable (</a:t>
            </a:r>
            <a:r>
              <a:rPr lang="en-GB" altLang="en-US" sz="2400" b="1" i="1" u="sng" dirty="0" err="1" smtClean="0"/>
              <a:t>mensurável</a:t>
            </a:r>
            <a:r>
              <a:rPr lang="en-GB" altLang="en-US" sz="2400" b="1" i="1" u="sng" dirty="0" smtClean="0"/>
              <a:t>)</a:t>
            </a:r>
            <a:r>
              <a:rPr lang="en-GB" altLang="en-US" sz="2400" u="sng" dirty="0" smtClean="0"/>
              <a:t>: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quantifique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ou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pelo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menos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sugira</a:t>
            </a:r>
            <a:r>
              <a:rPr lang="en-GB" altLang="en-US" sz="2400" dirty="0" smtClean="0"/>
              <a:t> um </a:t>
            </a:r>
            <a:r>
              <a:rPr lang="en-GB" altLang="en-US" sz="2400" dirty="0" err="1" smtClean="0"/>
              <a:t>indicador</a:t>
            </a:r>
            <a:r>
              <a:rPr lang="en-GB" altLang="en-US" sz="2400" dirty="0" smtClean="0"/>
              <a:t> de </a:t>
            </a:r>
            <a:r>
              <a:rPr lang="en-GB" altLang="en-US" sz="2400" dirty="0" err="1" smtClean="0"/>
              <a:t>progresso</a:t>
            </a:r>
            <a:r>
              <a:rPr lang="en-GB" altLang="en-US" sz="2400" dirty="0" smtClean="0"/>
              <a:t> </a:t>
            </a:r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400" b="1" i="1" u="sng" dirty="0" smtClean="0">
                <a:solidFill>
                  <a:srgbClr val="B91783"/>
                </a:solidFill>
              </a:rPr>
              <a:t>A</a:t>
            </a:r>
            <a:r>
              <a:rPr lang="en-GB" altLang="en-US" sz="2400" b="1" i="1" u="sng" dirty="0" smtClean="0"/>
              <a:t>ssignable (</a:t>
            </a:r>
            <a:r>
              <a:rPr lang="en-GB" altLang="en-US" sz="2400" b="1" i="1" u="sng" dirty="0" err="1" smtClean="0"/>
              <a:t>atribuível</a:t>
            </a:r>
            <a:r>
              <a:rPr lang="en-GB" altLang="en-US" sz="2400" b="1" i="1" u="sng" dirty="0" smtClean="0"/>
              <a:t>)</a:t>
            </a:r>
            <a:r>
              <a:rPr lang="en-GB" altLang="en-US" sz="2400" u="sng" dirty="0" smtClean="0"/>
              <a:t>:</a:t>
            </a:r>
            <a:r>
              <a:rPr lang="en-GB" altLang="en-US" sz="2400" dirty="0" smtClean="0"/>
              <a:t> </a:t>
            </a:r>
            <a:r>
              <a:rPr lang="pt-BR" altLang="en-US" sz="2400" dirty="0" smtClean="0"/>
              <a:t>especifique quem é responsável</a:t>
            </a:r>
            <a:endParaRPr lang="es-ES_tradnl" altLang="en-US" sz="2400" dirty="0" smtClean="0"/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400" b="1" i="1" u="sng" dirty="0" smtClean="0">
                <a:solidFill>
                  <a:srgbClr val="B91783"/>
                </a:solidFill>
              </a:rPr>
              <a:t>R</a:t>
            </a:r>
            <a:r>
              <a:rPr lang="en-GB" altLang="en-US" sz="2400" b="1" i="1" u="sng" dirty="0" smtClean="0"/>
              <a:t>ealistic (</a:t>
            </a:r>
            <a:r>
              <a:rPr lang="en-GB" altLang="en-US" sz="2400" b="1" i="1" u="sng" dirty="0" err="1" smtClean="0"/>
              <a:t>realísitco</a:t>
            </a:r>
            <a:r>
              <a:rPr lang="en-GB" altLang="en-US" sz="2400" b="1" i="1" u="sng" dirty="0" smtClean="0"/>
              <a:t>)</a:t>
            </a:r>
            <a:r>
              <a:rPr lang="en-GB" altLang="en-US" sz="2400" b="1" u="sng" dirty="0" smtClean="0"/>
              <a:t>:</a:t>
            </a:r>
            <a:r>
              <a:rPr lang="en-GB" altLang="en-US" sz="2400" b="1" dirty="0" smtClean="0"/>
              <a:t> </a:t>
            </a:r>
            <a:r>
              <a:rPr lang="en-GB" altLang="en-US" sz="2400" dirty="0" err="1" smtClean="0"/>
              <a:t>estabeleça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quais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resultados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podem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ser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alcançados</a:t>
            </a:r>
            <a:r>
              <a:rPr lang="en-GB" altLang="en-US" sz="2400" dirty="0" smtClean="0"/>
              <a:t> com </a:t>
            </a:r>
            <a:r>
              <a:rPr lang="en-GB" altLang="en-US" sz="2400" dirty="0" err="1" smtClean="0"/>
              <a:t>os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recursos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disponíveis</a:t>
            </a:r>
            <a:r>
              <a:rPr lang="en-GB" altLang="en-US" sz="2400" dirty="0" smtClean="0"/>
              <a:t> </a:t>
            </a:r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400" b="1" i="1" u="sng" dirty="0" smtClean="0">
                <a:solidFill>
                  <a:srgbClr val="B91783"/>
                </a:solidFill>
              </a:rPr>
              <a:t>T</a:t>
            </a:r>
            <a:r>
              <a:rPr lang="en-GB" altLang="en-US" sz="2400" b="1" i="1" u="sng" dirty="0" smtClean="0"/>
              <a:t>ime-related (com </a:t>
            </a:r>
            <a:r>
              <a:rPr lang="en-GB" altLang="en-US" sz="2400" b="1" i="1" u="sng" dirty="0" err="1" smtClean="0"/>
              <a:t>prazo</a:t>
            </a:r>
            <a:r>
              <a:rPr lang="en-GB" altLang="en-US" sz="2400" b="1" i="1" u="sng" dirty="0" smtClean="0"/>
              <a:t>)</a:t>
            </a:r>
            <a:r>
              <a:rPr lang="en-GB" altLang="en-US" sz="2400" u="sng" dirty="0" smtClean="0"/>
              <a:t>: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especifique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quando</a:t>
            </a:r>
            <a:r>
              <a:rPr lang="en-GB" altLang="en-US" sz="2400" dirty="0" smtClean="0"/>
              <a:t> o(s) </a:t>
            </a:r>
            <a:r>
              <a:rPr lang="en-GB" altLang="en-US" sz="2400" dirty="0" err="1" smtClean="0"/>
              <a:t>resultado</a:t>
            </a:r>
            <a:r>
              <a:rPr lang="en-GB" altLang="en-US" sz="2400" dirty="0" smtClean="0"/>
              <a:t>(s) </a:t>
            </a:r>
            <a:r>
              <a:rPr lang="en-GB" altLang="en-US" sz="2400" dirty="0" err="1" smtClean="0"/>
              <a:t>podem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ser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atingidos</a:t>
            </a:r>
            <a:endParaRPr lang="es-ES_tradnl" altLang="en-US" sz="2400" dirty="0" smtClean="0"/>
          </a:p>
          <a:p>
            <a:pPr marL="573088" indent="-463550"/>
            <a:endParaRPr lang="es-ES_tradnl" altLang="en-US" sz="2400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258275"/>
            <a:ext cx="9165629" cy="649287"/>
          </a:xfrm>
        </p:spPr>
        <p:txBody>
          <a:bodyPr/>
          <a:lstStyle/>
          <a:p>
            <a:pPr>
              <a:defRPr/>
            </a:pPr>
            <a:r>
              <a:rPr lang="en-US" sz="4000" b="1" dirty="0" err="1" smtClean="0">
                <a:solidFill>
                  <a:srgbClr val="CC0099"/>
                </a:solidFill>
                <a:ea typeface="ＭＳ Ｐゴシック" pitchFamily="34" charset="-128"/>
              </a:rPr>
              <a:t>Indicadores</a:t>
            </a:r>
            <a:r>
              <a:rPr lang="en-US" sz="4000" b="1" dirty="0" smtClean="0">
                <a:solidFill>
                  <a:srgbClr val="CC0099"/>
                </a:solidFill>
                <a:ea typeface="ＭＳ Ｐゴシック" pitchFamily="34" charset="-128"/>
              </a:rPr>
              <a:t> SMART</a:t>
            </a:r>
            <a:endParaRPr lang="en-US" sz="40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86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68" y="2814498"/>
            <a:ext cx="8820150" cy="649288"/>
          </a:xfrm>
        </p:spPr>
        <p:txBody>
          <a:bodyPr/>
          <a:lstStyle/>
          <a:p>
            <a:pPr>
              <a:defRPr/>
            </a:pP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Avaliar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a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segurança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nas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escolas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e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unidades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de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saúde</a:t>
            </a:r>
            <a:endParaRPr lang="en-US" sz="28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251520" y="3933056"/>
            <a:ext cx="8713788" cy="1296541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dirty="0" smtClean="0"/>
              <a:t>50% de 80 </a:t>
            </a:r>
            <a:r>
              <a:rPr lang="en-US" altLang="en-US" sz="2800" dirty="0" err="1" smtClean="0"/>
              <a:t>escolas</a:t>
            </a:r>
            <a:r>
              <a:rPr lang="en-US" altLang="en-US" sz="2800" dirty="0" smtClean="0"/>
              <a:t> e 50% de 20 </a:t>
            </a:r>
            <a:r>
              <a:rPr lang="en-US" altLang="en-US" sz="2800" dirty="0" err="1" smtClean="0"/>
              <a:t>hospitais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avaliados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até</a:t>
            </a:r>
            <a:r>
              <a:rPr lang="en-US" altLang="en-US" sz="2800" dirty="0" smtClean="0"/>
              <a:t> o </a:t>
            </a:r>
            <a:r>
              <a:rPr lang="en-US" altLang="en-US" sz="2800" dirty="0" err="1" smtClean="0"/>
              <a:t>fim</a:t>
            </a:r>
            <a:r>
              <a:rPr lang="en-US" altLang="en-US" sz="2800" dirty="0" smtClean="0"/>
              <a:t> de 2014 </a:t>
            </a:r>
            <a:r>
              <a:rPr lang="en-US" altLang="en-US" sz="2800" dirty="0" err="1" smtClean="0"/>
              <a:t>pelo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departamento</a:t>
            </a:r>
            <a:r>
              <a:rPr lang="en-US" altLang="en-US" sz="2800" dirty="0" smtClean="0"/>
              <a:t> de </a:t>
            </a:r>
            <a:r>
              <a:rPr lang="en-US" altLang="en-US" sz="2800" dirty="0" err="1" smtClean="0"/>
              <a:t>controle</a:t>
            </a:r>
            <a:r>
              <a:rPr lang="en-US" altLang="en-US" sz="2800" dirty="0" smtClean="0"/>
              <a:t> de </a:t>
            </a:r>
            <a:r>
              <a:rPr lang="en-US" altLang="en-US" sz="2800" dirty="0" err="1" smtClean="0"/>
              <a:t>catástrofes</a:t>
            </a:r>
            <a:r>
              <a:rPr lang="en-US" altLang="en-US" sz="2800" dirty="0" smtClean="0"/>
              <a:t> da </a:t>
            </a:r>
            <a:r>
              <a:rPr lang="en-US" altLang="en-US" sz="2800" dirty="0" err="1" smtClean="0"/>
              <a:t>cidade</a:t>
            </a:r>
            <a:endParaRPr lang="en-US" altLang="en-US" sz="2800" dirty="0" smtClean="0"/>
          </a:p>
        </p:txBody>
      </p:sp>
      <p:sp>
        <p:nvSpPr>
          <p:cNvPr id="37893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37894" name="Rectangle 2"/>
          <p:cNvSpPr>
            <a:spLocks noChangeArrowheads="1"/>
          </p:cNvSpPr>
          <p:nvPr/>
        </p:nvSpPr>
        <p:spPr bwMode="auto">
          <a:xfrm>
            <a:off x="36414" y="1855041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3200" b="1" dirty="0" err="1">
                <a:solidFill>
                  <a:srgbClr val="CC0099"/>
                </a:solidFill>
              </a:rPr>
              <a:t>Examplo</a:t>
            </a:r>
            <a:r>
              <a:rPr lang="en-US" altLang="en-US" sz="3200" b="1" dirty="0">
                <a:solidFill>
                  <a:srgbClr val="CC0099"/>
                </a:solidFill>
              </a:rPr>
              <a:t>: </a:t>
            </a:r>
            <a:r>
              <a:rPr lang="en-US" altLang="en-US" sz="3200" b="1" dirty="0" err="1">
                <a:solidFill>
                  <a:srgbClr val="CC0099"/>
                </a:solidFill>
              </a:rPr>
              <a:t>Essencial</a:t>
            </a:r>
            <a:r>
              <a:rPr lang="en-US" altLang="en-US" sz="3200" b="1" dirty="0">
                <a:solidFill>
                  <a:srgbClr val="CC0099"/>
                </a:solidFill>
              </a:rPr>
              <a:t> No.5</a:t>
            </a:r>
            <a:endParaRPr lang="en-US" altLang="en-US" sz="3200" dirty="0"/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Marcador de contenido 2"/>
          <p:cNvSpPr>
            <a:spLocks noGrp="1"/>
          </p:cNvSpPr>
          <p:nvPr>
            <p:ph idx="1"/>
          </p:nvPr>
        </p:nvSpPr>
        <p:spPr>
          <a:xfrm>
            <a:off x="0" y="2060848"/>
            <a:ext cx="8893175" cy="4443412"/>
          </a:xfrm>
        </p:spPr>
        <p:txBody>
          <a:bodyPr/>
          <a:lstStyle/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S</a:t>
            </a:r>
            <a:r>
              <a:rPr lang="en-GB" altLang="en-US" sz="2200" b="1" i="1" u="sng" dirty="0" smtClean="0"/>
              <a:t>pecific (</a:t>
            </a:r>
            <a:r>
              <a:rPr lang="en-GB" altLang="en-US" sz="2200" b="1" i="1" u="sng" dirty="0" err="1" smtClean="0"/>
              <a:t>específico</a:t>
            </a:r>
            <a:r>
              <a:rPr lang="en-GB" altLang="en-US" sz="2200" b="1" i="1" u="sng" dirty="0" smtClean="0"/>
              <a:t>)</a:t>
            </a:r>
            <a:r>
              <a:rPr lang="en-GB" altLang="en-US" sz="2200" b="1" u="sng" dirty="0" smtClean="0"/>
              <a:t>:</a:t>
            </a:r>
            <a:r>
              <a:rPr lang="en-GB" altLang="en-US" sz="2200" b="1" dirty="0" smtClean="0"/>
              <a:t> </a:t>
            </a:r>
            <a:r>
              <a:rPr lang="en-GB" altLang="en-US" sz="2200" dirty="0" err="1" smtClean="0"/>
              <a:t>defina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uma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área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específica</a:t>
            </a:r>
            <a:r>
              <a:rPr lang="en-GB" altLang="en-US" sz="2200" dirty="0" smtClean="0"/>
              <a:t> para </a:t>
            </a:r>
            <a:r>
              <a:rPr lang="en-GB" altLang="en-US" sz="2200" dirty="0" err="1" smtClean="0"/>
              <a:t>melhoria</a:t>
            </a:r>
            <a:r>
              <a:rPr lang="en-GB" altLang="en-US" sz="2200" dirty="0" smtClean="0"/>
              <a:t> </a:t>
            </a:r>
            <a:endParaRPr lang="es-ES_tradnl" altLang="en-US" sz="2200" dirty="0" smtClean="0"/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M</a:t>
            </a:r>
            <a:r>
              <a:rPr lang="en-GB" altLang="en-US" sz="2200" b="1" i="1" u="sng" dirty="0" smtClean="0"/>
              <a:t>easurable (</a:t>
            </a:r>
            <a:r>
              <a:rPr lang="en-GB" altLang="en-US" sz="2200" b="1" i="1" u="sng" dirty="0" err="1" smtClean="0"/>
              <a:t>mensurável</a:t>
            </a:r>
            <a:r>
              <a:rPr lang="en-GB" altLang="en-US" sz="2200" b="1" i="1" u="sng" dirty="0" smtClean="0"/>
              <a:t>)</a:t>
            </a:r>
            <a:r>
              <a:rPr lang="en-GB" altLang="en-US" sz="2200" u="sng" dirty="0" smtClean="0"/>
              <a:t>: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quantifique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ou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pelo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menos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sugira</a:t>
            </a:r>
            <a:r>
              <a:rPr lang="en-GB" altLang="en-US" sz="2200" dirty="0" smtClean="0"/>
              <a:t> um </a:t>
            </a:r>
            <a:r>
              <a:rPr lang="en-GB" altLang="en-US" sz="2200" dirty="0" err="1" smtClean="0"/>
              <a:t>indicador</a:t>
            </a:r>
            <a:r>
              <a:rPr lang="en-GB" altLang="en-US" sz="2200" dirty="0" smtClean="0"/>
              <a:t> de </a:t>
            </a:r>
            <a:r>
              <a:rPr lang="en-GB" altLang="en-US" sz="2200" dirty="0" err="1" smtClean="0"/>
              <a:t>progresso</a:t>
            </a:r>
            <a:r>
              <a:rPr lang="en-GB" altLang="en-US" sz="2200" dirty="0" smtClean="0"/>
              <a:t> </a:t>
            </a:r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A</a:t>
            </a:r>
            <a:r>
              <a:rPr lang="en-GB" altLang="en-US" sz="2200" b="1" i="1" u="sng" dirty="0" smtClean="0"/>
              <a:t>ssignable (</a:t>
            </a:r>
            <a:r>
              <a:rPr lang="en-GB" altLang="en-US" sz="2200" b="1" i="1" u="sng" dirty="0" err="1" smtClean="0"/>
              <a:t>atribuível</a:t>
            </a:r>
            <a:r>
              <a:rPr lang="en-GB" altLang="en-US" sz="2200" b="1" i="1" u="sng" dirty="0" smtClean="0"/>
              <a:t>)</a:t>
            </a:r>
            <a:r>
              <a:rPr lang="en-GB" altLang="en-US" sz="2200" u="sng" dirty="0" smtClean="0"/>
              <a:t>:</a:t>
            </a:r>
            <a:r>
              <a:rPr lang="en-GB" altLang="en-US" sz="2200" dirty="0" smtClean="0"/>
              <a:t> </a:t>
            </a:r>
            <a:r>
              <a:rPr lang="pt-BR" altLang="en-US" sz="2200" dirty="0" smtClean="0"/>
              <a:t>especifique quem é responsável</a:t>
            </a:r>
            <a:endParaRPr lang="es-ES_tradnl" altLang="en-US" sz="2200" dirty="0" smtClean="0"/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R</a:t>
            </a:r>
            <a:r>
              <a:rPr lang="en-GB" altLang="en-US" sz="2200" b="1" i="1" u="sng" dirty="0" smtClean="0"/>
              <a:t>ealistic (</a:t>
            </a:r>
            <a:r>
              <a:rPr lang="en-GB" altLang="en-US" sz="2200" b="1" i="1" u="sng" dirty="0" err="1" smtClean="0"/>
              <a:t>realísitco</a:t>
            </a:r>
            <a:r>
              <a:rPr lang="en-GB" altLang="en-US" sz="2200" b="1" i="1" u="sng" dirty="0" smtClean="0"/>
              <a:t>)</a:t>
            </a:r>
            <a:r>
              <a:rPr lang="en-GB" altLang="en-US" sz="2200" b="1" u="sng" dirty="0" smtClean="0"/>
              <a:t>:</a:t>
            </a:r>
            <a:r>
              <a:rPr lang="en-GB" altLang="en-US" sz="2200" b="1" dirty="0" smtClean="0"/>
              <a:t> </a:t>
            </a:r>
            <a:r>
              <a:rPr lang="en-GB" altLang="en-US" sz="2200" dirty="0" err="1" smtClean="0"/>
              <a:t>estabeleça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quais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resultados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podem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ser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alcançados</a:t>
            </a:r>
            <a:r>
              <a:rPr lang="en-GB" altLang="en-US" sz="2200" dirty="0" smtClean="0"/>
              <a:t> com </a:t>
            </a:r>
            <a:r>
              <a:rPr lang="en-GB" altLang="en-US" sz="2200" dirty="0" err="1" smtClean="0"/>
              <a:t>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recursos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disponíveis</a:t>
            </a:r>
            <a:r>
              <a:rPr lang="en-GB" altLang="en-US" sz="2200" dirty="0" smtClean="0"/>
              <a:t> </a:t>
            </a:r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T</a:t>
            </a:r>
            <a:r>
              <a:rPr lang="en-GB" altLang="en-US" sz="2200" b="1" i="1" u="sng" dirty="0" smtClean="0"/>
              <a:t>ime-related (com </a:t>
            </a:r>
            <a:r>
              <a:rPr lang="en-GB" altLang="en-US" sz="2200" b="1" i="1" u="sng" dirty="0" err="1" smtClean="0"/>
              <a:t>prazo</a:t>
            </a:r>
            <a:r>
              <a:rPr lang="en-GB" altLang="en-US" sz="2200" b="1" i="1" u="sng" dirty="0" smtClean="0"/>
              <a:t>)</a:t>
            </a:r>
            <a:r>
              <a:rPr lang="en-GB" altLang="en-US" sz="2200" u="sng" dirty="0" smtClean="0"/>
              <a:t>: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especifique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quando</a:t>
            </a:r>
            <a:r>
              <a:rPr lang="en-GB" altLang="en-US" sz="2200" dirty="0" smtClean="0"/>
              <a:t> o(s) </a:t>
            </a:r>
            <a:r>
              <a:rPr lang="en-GB" altLang="en-US" sz="2200" dirty="0" err="1" smtClean="0"/>
              <a:t>resultado</a:t>
            </a:r>
            <a:r>
              <a:rPr lang="en-GB" altLang="en-US" sz="2200" dirty="0" smtClean="0"/>
              <a:t>(s) </a:t>
            </a:r>
            <a:r>
              <a:rPr lang="en-GB" altLang="en-US" sz="2200" dirty="0" err="1" smtClean="0"/>
              <a:t>podem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ser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atingidos</a:t>
            </a:r>
            <a:endParaRPr lang="es-ES_tradnl" altLang="en-US" sz="2400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411561"/>
            <a:ext cx="9144000" cy="649287"/>
          </a:xfrm>
        </p:spPr>
        <p:txBody>
          <a:bodyPr/>
          <a:lstStyle/>
          <a:p>
            <a:pPr>
              <a:defRPr/>
            </a:pPr>
            <a:r>
              <a:rPr lang="en-US" sz="4000" b="1" dirty="0" err="1">
                <a:solidFill>
                  <a:srgbClr val="CC0099"/>
                </a:solidFill>
                <a:ea typeface="ＭＳ Ｐゴシック" pitchFamily="34" charset="-128"/>
              </a:rPr>
              <a:t>Indicadores</a:t>
            </a:r>
            <a:r>
              <a:rPr lang="en-US" sz="4000" b="1" dirty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4000" b="1" dirty="0" smtClean="0">
                <a:solidFill>
                  <a:srgbClr val="CC0099"/>
                </a:solidFill>
                <a:ea typeface="ＭＳ Ｐゴシック" pitchFamily="34" charset="-128"/>
              </a:rPr>
              <a:t>SMART</a:t>
            </a:r>
            <a:endParaRPr lang="en-US" sz="40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91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70" y="3220152"/>
            <a:ext cx="8964612" cy="792163"/>
          </a:xfrm>
        </p:spPr>
        <p:txBody>
          <a:bodyPr/>
          <a:lstStyle/>
          <a:p>
            <a:pPr>
              <a:defRPr/>
            </a:pP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Garanta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que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programas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RRC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estejam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instalados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em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escolas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e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em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comunidades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locais</a:t>
            </a:r>
            <a:endParaRPr lang="en-US" sz="28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38328" y="4509711"/>
            <a:ext cx="8545513" cy="1368797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dirty="0" err="1" smtClean="0"/>
              <a:t>Quatro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oficinas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em</a:t>
            </a:r>
            <a:r>
              <a:rPr lang="en-US" altLang="en-US" sz="2800" dirty="0" smtClean="0"/>
              <a:t> RRC &amp; ACP para </a:t>
            </a:r>
            <a:r>
              <a:rPr lang="en-US" altLang="en-US" sz="2800" dirty="0" err="1" smtClean="0"/>
              <a:t>pelo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menos</a:t>
            </a:r>
            <a:r>
              <a:rPr lang="en-US" altLang="en-US" sz="2800" dirty="0" smtClean="0"/>
              <a:t> 10 </a:t>
            </a:r>
            <a:r>
              <a:rPr lang="en-US" altLang="en-US" sz="2800" dirty="0" err="1" smtClean="0"/>
              <a:t>diretores</a:t>
            </a:r>
            <a:r>
              <a:rPr lang="en-US" altLang="en-US" sz="2800" dirty="0" smtClean="0"/>
              <a:t> de </a:t>
            </a:r>
            <a:r>
              <a:rPr lang="en-US" altLang="en-US" sz="2800" dirty="0" err="1" smtClean="0"/>
              <a:t>escolas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conduzidas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até</a:t>
            </a:r>
            <a:r>
              <a:rPr lang="en-US" altLang="en-US" sz="2800" dirty="0" smtClean="0"/>
              <a:t> o </a:t>
            </a:r>
            <a:r>
              <a:rPr lang="en-US" altLang="en-US" sz="2800" dirty="0" err="1" smtClean="0"/>
              <a:t>fim</a:t>
            </a:r>
            <a:r>
              <a:rPr lang="en-US" altLang="en-US" sz="2800" dirty="0" smtClean="0"/>
              <a:t> de 2014 </a:t>
            </a:r>
            <a:r>
              <a:rPr lang="en-US" altLang="en-US" sz="2800" dirty="0" err="1" smtClean="0"/>
              <a:t>pelo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departamento</a:t>
            </a:r>
            <a:r>
              <a:rPr lang="en-US" altLang="en-US" sz="2800" dirty="0" smtClean="0"/>
              <a:t> de </a:t>
            </a:r>
            <a:r>
              <a:rPr lang="en-US" altLang="en-US" sz="2800" dirty="0" err="1" smtClean="0"/>
              <a:t>educação</a:t>
            </a:r>
            <a:r>
              <a:rPr lang="en-US" altLang="en-US" sz="2800" dirty="0" smtClean="0"/>
              <a:t> da </a:t>
            </a:r>
            <a:r>
              <a:rPr lang="en-US" altLang="en-US" sz="2800" dirty="0" err="1" smtClean="0"/>
              <a:t>cidade</a:t>
            </a:r>
            <a:endParaRPr lang="en-US" altLang="en-US" sz="2800" dirty="0" smtClean="0"/>
          </a:p>
        </p:txBody>
      </p:sp>
      <p:sp>
        <p:nvSpPr>
          <p:cNvPr id="39941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561320" y="1927738"/>
            <a:ext cx="5472113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b="1" dirty="0" err="1" smtClean="0">
                <a:solidFill>
                  <a:srgbClr val="CC0099"/>
                </a:solidFill>
                <a:ea typeface="ＭＳ Ｐゴシック" pitchFamily="34" charset="-128"/>
              </a:rPr>
              <a:t>Examplo</a:t>
            </a:r>
            <a:r>
              <a:rPr lang="en-US" sz="3200" b="1" dirty="0" smtClean="0">
                <a:solidFill>
                  <a:srgbClr val="CC0099"/>
                </a:solidFill>
                <a:ea typeface="ＭＳ Ｐゴシック" pitchFamily="34" charset="-128"/>
              </a:rPr>
              <a:t>: </a:t>
            </a:r>
            <a:r>
              <a:rPr lang="en-US" sz="3200" b="1" dirty="0" err="1" smtClean="0">
                <a:solidFill>
                  <a:srgbClr val="CC0099"/>
                </a:solidFill>
                <a:ea typeface="ＭＳ Ｐゴシック" pitchFamily="34" charset="-128"/>
              </a:rPr>
              <a:t>Essencial</a:t>
            </a:r>
            <a:r>
              <a:rPr lang="en-US" sz="3200" b="1" dirty="0" smtClean="0">
                <a:solidFill>
                  <a:srgbClr val="CC0099"/>
                </a:solidFill>
                <a:ea typeface="ＭＳ Ｐゴシック" pitchFamily="34" charset="-128"/>
              </a:rPr>
              <a:t> No.7</a:t>
            </a:r>
            <a:endParaRPr lang="en-US" sz="32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Marcador de contenido 2"/>
          <p:cNvSpPr>
            <a:spLocks noGrp="1"/>
          </p:cNvSpPr>
          <p:nvPr>
            <p:ph idx="1"/>
          </p:nvPr>
        </p:nvSpPr>
        <p:spPr>
          <a:xfrm>
            <a:off x="-568" y="2036763"/>
            <a:ext cx="9036050" cy="4443412"/>
          </a:xfrm>
        </p:spPr>
        <p:txBody>
          <a:bodyPr/>
          <a:lstStyle/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S</a:t>
            </a:r>
            <a:r>
              <a:rPr lang="en-GB" altLang="en-US" sz="2200" b="1" i="1" u="sng" dirty="0" smtClean="0"/>
              <a:t>pecific (</a:t>
            </a:r>
            <a:r>
              <a:rPr lang="en-GB" altLang="en-US" sz="2200" b="1" i="1" u="sng" dirty="0" err="1" smtClean="0"/>
              <a:t>específico</a:t>
            </a:r>
            <a:r>
              <a:rPr lang="en-GB" altLang="en-US" sz="2200" b="1" i="1" u="sng" dirty="0" smtClean="0"/>
              <a:t>)</a:t>
            </a:r>
            <a:r>
              <a:rPr lang="en-GB" altLang="en-US" sz="2200" b="1" u="sng" dirty="0" smtClean="0"/>
              <a:t>:</a:t>
            </a:r>
            <a:r>
              <a:rPr lang="en-GB" altLang="en-US" sz="2200" b="1" dirty="0" smtClean="0"/>
              <a:t> </a:t>
            </a:r>
            <a:r>
              <a:rPr lang="en-GB" altLang="en-US" sz="2200" dirty="0" err="1" smtClean="0"/>
              <a:t>defina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uma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área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específica</a:t>
            </a:r>
            <a:r>
              <a:rPr lang="en-GB" altLang="en-US" sz="2200" dirty="0" smtClean="0"/>
              <a:t> para </a:t>
            </a:r>
            <a:r>
              <a:rPr lang="en-GB" altLang="en-US" sz="2200" dirty="0" err="1" smtClean="0"/>
              <a:t>melhoria</a:t>
            </a:r>
            <a:r>
              <a:rPr lang="en-GB" altLang="en-US" sz="2200" dirty="0" smtClean="0"/>
              <a:t> </a:t>
            </a:r>
            <a:endParaRPr lang="es-ES_tradnl" altLang="en-US" sz="2200" dirty="0" smtClean="0"/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M</a:t>
            </a:r>
            <a:r>
              <a:rPr lang="en-GB" altLang="en-US" sz="2200" b="1" i="1" u="sng" dirty="0" smtClean="0"/>
              <a:t>easurable (</a:t>
            </a:r>
            <a:r>
              <a:rPr lang="en-GB" altLang="en-US" sz="2200" b="1" i="1" u="sng" dirty="0" err="1" smtClean="0"/>
              <a:t>mensurável</a:t>
            </a:r>
            <a:r>
              <a:rPr lang="en-GB" altLang="en-US" sz="2200" b="1" i="1" u="sng" dirty="0" smtClean="0"/>
              <a:t>)</a:t>
            </a:r>
            <a:r>
              <a:rPr lang="en-GB" altLang="en-US" sz="2200" u="sng" dirty="0" smtClean="0"/>
              <a:t>: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quantifique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ou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pelo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menos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sugira</a:t>
            </a:r>
            <a:r>
              <a:rPr lang="en-GB" altLang="en-US" sz="2200" dirty="0" smtClean="0"/>
              <a:t> um </a:t>
            </a:r>
            <a:r>
              <a:rPr lang="en-GB" altLang="en-US" sz="2200" dirty="0" err="1" smtClean="0"/>
              <a:t>indicador</a:t>
            </a:r>
            <a:r>
              <a:rPr lang="en-GB" altLang="en-US" sz="2200" dirty="0" smtClean="0"/>
              <a:t> de </a:t>
            </a:r>
            <a:r>
              <a:rPr lang="en-GB" altLang="en-US" sz="2200" dirty="0" err="1" smtClean="0"/>
              <a:t>progresso</a:t>
            </a:r>
            <a:r>
              <a:rPr lang="en-GB" altLang="en-US" sz="2200" dirty="0" smtClean="0"/>
              <a:t> </a:t>
            </a:r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A</a:t>
            </a:r>
            <a:r>
              <a:rPr lang="en-GB" altLang="en-US" sz="2200" b="1" i="1" u="sng" dirty="0" smtClean="0"/>
              <a:t>ssignable (</a:t>
            </a:r>
            <a:r>
              <a:rPr lang="en-GB" altLang="en-US" sz="2200" b="1" i="1" u="sng" dirty="0" err="1" smtClean="0"/>
              <a:t>atribuível</a:t>
            </a:r>
            <a:r>
              <a:rPr lang="en-GB" altLang="en-US" sz="2200" b="1" i="1" u="sng" dirty="0" smtClean="0"/>
              <a:t>)</a:t>
            </a:r>
            <a:r>
              <a:rPr lang="en-GB" altLang="en-US" sz="2200" u="sng" dirty="0" smtClean="0"/>
              <a:t>:</a:t>
            </a:r>
            <a:r>
              <a:rPr lang="en-GB" altLang="en-US" sz="2200" dirty="0" smtClean="0"/>
              <a:t> </a:t>
            </a:r>
            <a:r>
              <a:rPr lang="pt-BR" altLang="en-US" sz="2200" dirty="0" smtClean="0"/>
              <a:t>especifique quem é responsável</a:t>
            </a:r>
            <a:endParaRPr lang="es-ES_tradnl" altLang="en-US" sz="2200" dirty="0" smtClean="0"/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R</a:t>
            </a:r>
            <a:r>
              <a:rPr lang="en-GB" altLang="en-US" sz="2200" b="1" i="1" u="sng" dirty="0" smtClean="0"/>
              <a:t>ealistic (</a:t>
            </a:r>
            <a:r>
              <a:rPr lang="en-GB" altLang="en-US" sz="2200" b="1" i="1" u="sng" dirty="0" err="1" smtClean="0"/>
              <a:t>realísitco</a:t>
            </a:r>
            <a:r>
              <a:rPr lang="en-GB" altLang="en-US" sz="2200" b="1" i="1" u="sng" dirty="0" smtClean="0"/>
              <a:t>)</a:t>
            </a:r>
            <a:r>
              <a:rPr lang="en-GB" altLang="en-US" sz="2200" b="1" u="sng" dirty="0" smtClean="0"/>
              <a:t>:</a:t>
            </a:r>
            <a:r>
              <a:rPr lang="en-GB" altLang="en-US" sz="2200" b="1" dirty="0" smtClean="0"/>
              <a:t> </a:t>
            </a:r>
            <a:r>
              <a:rPr lang="en-GB" altLang="en-US" sz="2200" dirty="0" err="1" smtClean="0"/>
              <a:t>estabeleça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quais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resultados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podem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ser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alcançados</a:t>
            </a:r>
            <a:r>
              <a:rPr lang="en-GB" altLang="en-US" sz="2200" dirty="0" smtClean="0"/>
              <a:t> com </a:t>
            </a:r>
            <a:r>
              <a:rPr lang="en-GB" altLang="en-US" sz="2200" dirty="0" err="1" smtClean="0"/>
              <a:t>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recursos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disponíveis</a:t>
            </a:r>
            <a:r>
              <a:rPr lang="en-GB" altLang="en-US" sz="2200" dirty="0" smtClean="0"/>
              <a:t> </a:t>
            </a:r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T</a:t>
            </a:r>
            <a:r>
              <a:rPr lang="en-GB" altLang="en-US" sz="2200" b="1" i="1" u="sng" dirty="0" smtClean="0"/>
              <a:t>ime-related (com </a:t>
            </a:r>
            <a:r>
              <a:rPr lang="en-GB" altLang="en-US" sz="2200" b="1" i="1" u="sng" dirty="0" err="1" smtClean="0"/>
              <a:t>prazo</a:t>
            </a:r>
            <a:r>
              <a:rPr lang="en-GB" altLang="en-US" sz="2200" b="1" i="1" u="sng" dirty="0" smtClean="0"/>
              <a:t>)</a:t>
            </a:r>
            <a:r>
              <a:rPr lang="en-GB" altLang="en-US" sz="2200" u="sng" dirty="0" smtClean="0"/>
              <a:t>:</a:t>
            </a:r>
            <a:r>
              <a:rPr lang="en-GB" altLang="en-US" sz="2200" dirty="0" smtClean="0"/>
              <a:t> </a:t>
            </a:r>
            <a:r>
              <a:rPr lang="pt-BR" altLang="en-US" sz="2200" dirty="0" smtClean="0"/>
              <a:t>especifique quando o(s) resultado(s) podem ser atingidos</a:t>
            </a:r>
            <a:endParaRPr lang="es-ES_tradnl" altLang="en-US" sz="2400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26402" y="1387476"/>
            <a:ext cx="9170401" cy="649287"/>
          </a:xfrm>
        </p:spPr>
        <p:txBody>
          <a:bodyPr/>
          <a:lstStyle/>
          <a:p>
            <a:pPr>
              <a:defRPr/>
            </a:pPr>
            <a:r>
              <a:rPr lang="en-US" sz="4000" b="1" dirty="0" err="1" smtClean="0">
                <a:solidFill>
                  <a:srgbClr val="CC0099"/>
                </a:solidFill>
                <a:ea typeface="ＭＳ Ｐゴシック" pitchFamily="34" charset="-128"/>
              </a:rPr>
              <a:t>Indicadores</a:t>
            </a:r>
            <a:r>
              <a:rPr lang="en-US" sz="4000" b="1" dirty="0" smtClean="0">
                <a:solidFill>
                  <a:srgbClr val="CC0099"/>
                </a:solidFill>
                <a:ea typeface="ＭＳ Ｐゴシック" pitchFamily="34" charset="-128"/>
              </a:rPr>
              <a:t> SMART</a:t>
            </a:r>
            <a:endParaRPr lang="en-US" sz="40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6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06191"/>
            <a:ext cx="8931419" cy="649287"/>
          </a:xfrm>
        </p:spPr>
        <p:txBody>
          <a:bodyPr/>
          <a:lstStyle/>
          <a:p>
            <a:pPr>
              <a:defRPr/>
            </a:pP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Instale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Sistemas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de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Alerta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Rápido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&amp; organize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treinos</a:t>
            </a:r>
            <a:r>
              <a:rPr lang="en-US" sz="2800" b="1" dirty="0" smtClean="0">
                <a:solidFill>
                  <a:srgbClr val="CC0099"/>
                </a:solidFill>
                <a:ea typeface="ＭＳ Ｐゴシック" pitchFamily="34" charset="-128"/>
              </a:rPr>
              <a:t> de </a:t>
            </a:r>
            <a:r>
              <a:rPr lang="en-US" sz="2800" b="1" dirty="0" err="1" smtClean="0">
                <a:solidFill>
                  <a:srgbClr val="CC0099"/>
                </a:solidFill>
                <a:ea typeface="ＭＳ Ｐゴシック" pitchFamily="34" charset="-128"/>
              </a:rPr>
              <a:t>preparação</a:t>
            </a:r>
            <a:endParaRPr lang="en-US" sz="28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05077" y="3356992"/>
            <a:ext cx="8785225" cy="169545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en-US" sz="2800" dirty="0" err="1" smtClean="0"/>
              <a:t>Dois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treinos</a:t>
            </a:r>
            <a:r>
              <a:rPr lang="en-US" altLang="en-US" sz="2800" dirty="0" smtClean="0"/>
              <a:t> de </a:t>
            </a:r>
            <a:r>
              <a:rPr lang="en-US" altLang="en-US" sz="2800" dirty="0" err="1" smtClean="0"/>
              <a:t>evacuação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conduzidos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pelo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prefeito</a:t>
            </a:r>
            <a:r>
              <a:rPr lang="en-US" altLang="en-US" sz="2800" dirty="0" smtClean="0"/>
              <a:t> de </a:t>
            </a:r>
            <a:r>
              <a:rPr lang="en-US" altLang="en-US" sz="2800" dirty="0" err="1" smtClean="0"/>
              <a:t>cada</a:t>
            </a:r>
            <a:r>
              <a:rPr lang="en-US" altLang="en-US" sz="2800" dirty="0" smtClean="0"/>
              <a:t>  local,  com </a:t>
            </a:r>
            <a:r>
              <a:rPr lang="en-US" altLang="en-US" sz="2800" dirty="0" err="1" smtClean="0"/>
              <a:t>cada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treino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involvendo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ao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menos</a:t>
            </a:r>
            <a:r>
              <a:rPr lang="en-US" altLang="en-US" sz="2800" dirty="0" smtClean="0"/>
              <a:t> 50% da </a:t>
            </a:r>
            <a:r>
              <a:rPr lang="en-US" altLang="en-US" sz="2800" dirty="0" err="1" smtClean="0"/>
              <a:t>população</a:t>
            </a:r>
            <a:r>
              <a:rPr lang="en-US" altLang="en-US" sz="2800" dirty="0" smtClean="0"/>
              <a:t> da </a:t>
            </a:r>
            <a:r>
              <a:rPr lang="en-US" altLang="en-US" sz="2800" dirty="0" err="1" smtClean="0"/>
              <a:t>cidade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até</a:t>
            </a:r>
            <a:r>
              <a:rPr lang="en-US" altLang="en-US" sz="2800" dirty="0" smtClean="0"/>
              <a:t> o </a:t>
            </a:r>
            <a:r>
              <a:rPr lang="en-US" altLang="en-US" sz="2800" dirty="0" err="1" smtClean="0"/>
              <a:t>fim</a:t>
            </a:r>
            <a:r>
              <a:rPr lang="en-US" altLang="en-US" sz="2800" dirty="0" smtClean="0"/>
              <a:t> de 2014</a:t>
            </a:r>
            <a:endParaRPr lang="es-ES_tradnl" altLang="en-US" sz="2800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altLang="en-US" sz="2800" dirty="0" smtClean="0"/>
          </a:p>
        </p:txBody>
      </p:sp>
      <p:sp>
        <p:nvSpPr>
          <p:cNvPr id="4198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-396552" y="1455390"/>
            <a:ext cx="9540552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err="1" smtClean="0">
                <a:solidFill>
                  <a:srgbClr val="CC0099"/>
                </a:solidFill>
                <a:ea typeface="ＭＳ Ｐゴシック" pitchFamily="34" charset="-128"/>
              </a:rPr>
              <a:t>Examplo</a:t>
            </a:r>
            <a:r>
              <a:rPr lang="en-US" sz="3600" b="1" dirty="0" smtClean="0">
                <a:solidFill>
                  <a:srgbClr val="CC0099"/>
                </a:solidFill>
                <a:ea typeface="ＭＳ Ｐゴシック" pitchFamily="34" charset="-128"/>
              </a:rPr>
              <a:t>: </a:t>
            </a:r>
            <a:r>
              <a:rPr lang="en-US" sz="3600" b="1" dirty="0" err="1" smtClean="0">
                <a:solidFill>
                  <a:srgbClr val="CC0099"/>
                </a:solidFill>
                <a:ea typeface="ＭＳ Ｐゴシック" pitchFamily="34" charset="-128"/>
              </a:rPr>
              <a:t>Essencial</a:t>
            </a:r>
            <a:r>
              <a:rPr lang="en-US" sz="3600" b="1" dirty="0" smtClean="0">
                <a:solidFill>
                  <a:srgbClr val="CC0099"/>
                </a:solidFill>
                <a:ea typeface="ＭＳ Ｐゴシック" pitchFamily="34" charset="-128"/>
              </a:rPr>
              <a:t> No.9</a:t>
            </a:r>
            <a:endParaRPr lang="en-US" sz="36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Marcador de contenido 2"/>
          <p:cNvSpPr>
            <a:spLocks noGrp="1"/>
          </p:cNvSpPr>
          <p:nvPr>
            <p:ph idx="1"/>
          </p:nvPr>
        </p:nvSpPr>
        <p:spPr>
          <a:xfrm>
            <a:off x="0" y="2036763"/>
            <a:ext cx="8964613" cy="4443412"/>
          </a:xfrm>
        </p:spPr>
        <p:txBody>
          <a:bodyPr/>
          <a:lstStyle/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S</a:t>
            </a:r>
            <a:r>
              <a:rPr lang="en-GB" altLang="en-US" sz="2200" b="1" i="1" u="sng" dirty="0" smtClean="0"/>
              <a:t>pecific (</a:t>
            </a:r>
            <a:r>
              <a:rPr lang="en-GB" altLang="en-US" sz="2200" b="1" i="1" u="sng" dirty="0" err="1" smtClean="0"/>
              <a:t>específico</a:t>
            </a:r>
            <a:r>
              <a:rPr lang="en-GB" altLang="en-US" sz="2200" b="1" i="1" u="sng" dirty="0" smtClean="0"/>
              <a:t>)</a:t>
            </a:r>
            <a:r>
              <a:rPr lang="en-GB" altLang="en-US" sz="2200" b="1" u="sng" dirty="0" smtClean="0"/>
              <a:t>:</a:t>
            </a:r>
            <a:r>
              <a:rPr lang="en-GB" altLang="en-US" sz="2200" b="1" dirty="0" smtClean="0"/>
              <a:t> </a:t>
            </a:r>
            <a:r>
              <a:rPr lang="en-GB" altLang="en-US" sz="2200" dirty="0" err="1" smtClean="0"/>
              <a:t>defina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uma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área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específica</a:t>
            </a:r>
            <a:r>
              <a:rPr lang="en-GB" altLang="en-US" sz="2200" dirty="0" smtClean="0"/>
              <a:t> para </a:t>
            </a:r>
            <a:r>
              <a:rPr lang="en-GB" altLang="en-US" sz="2200" dirty="0" err="1" smtClean="0"/>
              <a:t>melhoria</a:t>
            </a:r>
            <a:r>
              <a:rPr lang="en-GB" altLang="en-US" sz="2200" dirty="0" smtClean="0"/>
              <a:t> </a:t>
            </a:r>
            <a:endParaRPr lang="es-ES_tradnl" altLang="en-US" sz="2200" dirty="0" smtClean="0"/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M</a:t>
            </a:r>
            <a:r>
              <a:rPr lang="en-GB" altLang="en-US" sz="2200" b="1" i="1" u="sng" dirty="0" smtClean="0"/>
              <a:t>easurable (</a:t>
            </a:r>
            <a:r>
              <a:rPr lang="en-GB" altLang="en-US" sz="2200" b="1" i="1" u="sng" dirty="0" err="1" smtClean="0"/>
              <a:t>mensurável</a:t>
            </a:r>
            <a:r>
              <a:rPr lang="en-GB" altLang="en-US" sz="2200" b="1" i="1" u="sng" dirty="0" smtClean="0"/>
              <a:t>)</a:t>
            </a:r>
            <a:r>
              <a:rPr lang="en-GB" altLang="en-US" sz="2200" u="sng" dirty="0" smtClean="0"/>
              <a:t>: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quantifique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ou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pelo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menos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sugira</a:t>
            </a:r>
            <a:r>
              <a:rPr lang="en-GB" altLang="en-US" sz="2200" dirty="0" smtClean="0"/>
              <a:t> um </a:t>
            </a:r>
            <a:r>
              <a:rPr lang="en-GB" altLang="en-US" sz="2200" dirty="0" err="1" smtClean="0"/>
              <a:t>indicador</a:t>
            </a:r>
            <a:r>
              <a:rPr lang="en-GB" altLang="en-US" sz="2200" dirty="0" smtClean="0"/>
              <a:t> de </a:t>
            </a:r>
            <a:r>
              <a:rPr lang="en-GB" altLang="en-US" sz="2200" dirty="0" err="1" smtClean="0"/>
              <a:t>progresso</a:t>
            </a:r>
            <a:r>
              <a:rPr lang="en-GB" altLang="en-US" sz="2200" dirty="0" smtClean="0"/>
              <a:t> </a:t>
            </a:r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A</a:t>
            </a:r>
            <a:r>
              <a:rPr lang="en-GB" altLang="en-US" sz="2200" b="1" i="1" u="sng" dirty="0" smtClean="0"/>
              <a:t>ssignable (</a:t>
            </a:r>
            <a:r>
              <a:rPr lang="en-GB" altLang="en-US" sz="2200" b="1" i="1" u="sng" dirty="0" err="1" smtClean="0"/>
              <a:t>atribuível</a:t>
            </a:r>
            <a:r>
              <a:rPr lang="en-GB" altLang="en-US" sz="2200" b="1" i="1" u="sng" dirty="0" smtClean="0"/>
              <a:t>)</a:t>
            </a:r>
            <a:r>
              <a:rPr lang="en-GB" altLang="en-US" sz="2200" u="sng" dirty="0" smtClean="0"/>
              <a:t>:</a:t>
            </a:r>
            <a:r>
              <a:rPr lang="en-GB" altLang="en-US" sz="2200" dirty="0" smtClean="0"/>
              <a:t> </a:t>
            </a:r>
            <a:r>
              <a:rPr lang="pt-BR" altLang="en-US" sz="2200" dirty="0" smtClean="0"/>
              <a:t>especifique quem é responsável</a:t>
            </a:r>
            <a:endParaRPr lang="es-ES_tradnl" altLang="en-US" sz="2200" dirty="0" smtClean="0"/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R</a:t>
            </a:r>
            <a:r>
              <a:rPr lang="en-GB" altLang="en-US" sz="2200" b="1" i="1" u="sng" dirty="0" smtClean="0"/>
              <a:t>ealistic (</a:t>
            </a:r>
            <a:r>
              <a:rPr lang="en-GB" altLang="en-US" sz="2200" b="1" i="1" u="sng" dirty="0" err="1" smtClean="0"/>
              <a:t>realísitco</a:t>
            </a:r>
            <a:r>
              <a:rPr lang="en-GB" altLang="en-US" sz="2200" b="1" i="1" u="sng" dirty="0" smtClean="0"/>
              <a:t>)</a:t>
            </a:r>
            <a:r>
              <a:rPr lang="en-GB" altLang="en-US" sz="2200" b="1" u="sng" dirty="0" smtClean="0"/>
              <a:t>:</a:t>
            </a:r>
            <a:r>
              <a:rPr lang="en-GB" altLang="en-US" sz="2200" b="1" dirty="0" smtClean="0"/>
              <a:t> </a:t>
            </a:r>
            <a:r>
              <a:rPr lang="en-GB" altLang="en-US" sz="2200" dirty="0" err="1" smtClean="0"/>
              <a:t>estabeleça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quais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resultados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podem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ser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alcançados</a:t>
            </a:r>
            <a:r>
              <a:rPr lang="en-GB" altLang="en-US" sz="2200" dirty="0" smtClean="0"/>
              <a:t> com </a:t>
            </a:r>
            <a:r>
              <a:rPr lang="en-GB" altLang="en-US" sz="2200" dirty="0" err="1" smtClean="0"/>
              <a:t>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recursos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disponíveis</a:t>
            </a:r>
            <a:r>
              <a:rPr lang="en-GB" altLang="en-US" sz="2200" dirty="0" smtClean="0"/>
              <a:t> </a:t>
            </a:r>
          </a:p>
          <a:p>
            <a:pPr marL="573088" lvl="1" indent="-4635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sz="2200" b="1" i="1" u="sng" dirty="0" smtClean="0">
                <a:solidFill>
                  <a:srgbClr val="B91783"/>
                </a:solidFill>
              </a:rPr>
              <a:t>T</a:t>
            </a:r>
            <a:r>
              <a:rPr lang="en-GB" altLang="en-US" sz="2200" b="1" i="1" u="sng" dirty="0" smtClean="0"/>
              <a:t>ime-related (com </a:t>
            </a:r>
            <a:r>
              <a:rPr lang="en-GB" altLang="en-US" sz="2200" b="1" i="1" u="sng" dirty="0" err="1" smtClean="0"/>
              <a:t>prazo</a:t>
            </a:r>
            <a:r>
              <a:rPr lang="en-GB" altLang="en-US" sz="2200" b="1" i="1" u="sng" dirty="0" smtClean="0"/>
              <a:t>)</a:t>
            </a:r>
            <a:r>
              <a:rPr lang="en-GB" altLang="en-US" sz="2200" u="sng" dirty="0" smtClean="0"/>
              <a:t>: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especifique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quando</a:t>
            </a:r>
            <a:r>
              <a:rPr lang="en-GB" altLang="en-US" sz="2200" dirty="0" smtClean="0"/>
              <a:t> o(s) </a:t>
            </a:r>
            <a:r>
              <a:rPr lang="en-GB" altLang="en-US" sz="2200" dirty="0" err="1" smtClean="0"/>
              <a:t>resultado</a:t>
            </a:r>
            <a:r>
              <a:rPr lang="en-GB" altLang="en-US" sz="2200" dirty="0" smtClean="0"/>
              <a:t>(s) </a:t>
            </a:r>
            <a:r>
              <a:rPr lang="en-GB" altLang="en-US" sz="2200" dirty="0" err="1" smtClean="0"/>
              <a:t>podem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ser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atingidos</a:t>
            </a:r>
            <a:endParaRPr lang="es-ES_tradnl" altLang="en-US" sz="2200" dirty="0" smtClean="0"/>
          </a:p>
          <a:p>
            <a:pPr marL="573088" indent="-463550"/>
            <a:endParaRPr lang="es-ES_tradnl" altLang="en-US" sz="2400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6969" y="1385924"/>
            <a:ext cx="9117031" cy="649287"/>
          </a:xfrm>
        </p:spPr>
        <p:txBody>
          <a:bodyPr/>
          <a:lstStyle/>
          <a:p>
            <a:pPr>
              <a:defRPr/>
            </a:pPr>
            <a:r>
              <a:rPr lang="en-US" sz="4000" b="1" dirty="0" err="1">
                <a:solidFill>
                  <a:srgbClr val="CC0099"/>
                </a:solidFill>
                <a:ea typeface="ＭＳ Ｐゴシック" pitchFamily="34" charset="-128"/>
              </a:rPr>
              <a:t>Indicadores</a:t>
            </a:r>
            <a:r>
              <a:rPr lang="en-US" sz="4000" b="1" dirty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4000" b="1" dirty="0" smtClean="0">
                <a:solidFill>
                  <a:srgbClr val="CC0099"/>
                </a:solidFill>
                <a:ea typeface="ＭＳ Ｐゴシック" pitchFamily="34" charset="-128"/>
              </a:rPr>
              <a:t>SMART </a:t>
            </a:r>
            <a:endParaRPr lang="en-US" sz="40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013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Marcador de contenido 2"/>
          <p:cNvSpPr>
            <a:spLocks noGrp="1"/>
          </p:cNvSpPr>
          <p:nvPr>
            <p:ph idx="1"/>
          </p:nvPr>
        </p:nvSpPr>
        <p:spPr>
          <a:xfrm>
            <a:off x="0" y="2060848"/>
            <a:ext cx="8964612" cy="4319686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altLang="en-US" sz="2200" dirty="0" smtClean="0"/>
              <a:t>D</a:t>
            </a:r>
            <a:r>
              <a:rPr lang="pt-BR" altLang="en-US" sz="2200" dirty="0" err="1" smtClean="0"/>
              <a:t>esenvolva</a:t>
            </a:r>
            <a:r>
              <a:rPr lang="pt-BR" altLang="en-US" sz="2200" dirty="0" smtClean="0"/>
              <a:t> uma estratégia de M&amp;A para o Plano de Ação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t-BR" altLang="en-US" sz="2200" dirty="0" smtClean="0"/>
              <a:t>Defina quem é responsável pelo processo de M&amp;A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t-BR" altLang="en-US" sz="2200" u="sng" dirty="0" smtClean="0"/>
              <a:t>Estabeleça um conjunto de indicadores para cada atividade </a:t>
            </a:r>
            <a:r>
              <a:rPr lang="pt-BR" altLang="en-US" sz="2200" dirty="0" smtClean="0"/>
              <a:t>para medir o progresso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t-BR" altLang="en-US" sz="2200" dirty="0" smtClean="0"/>
              <a:t>Prepare um </a:t>
            </a:r>
            <a:r>
              <a:rPr lang="pt-BR" altLang="en-US" sz="2200" b="1" dirty="0" smtClean="0"/>
              <a:t>cronograma para executar o monitoramento e a avaliação, e datas para a entrega de relatórios de progresso</a:t>
            </a:r>
            <a:r>
              <a:rPr lang="pt-BR" altLang="en-US" sz="2200" dirty="0" smtClean="0"/>
              <a:t>, incluindo responsabilidade por essas tarefas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t-BR" altLang="en-US" sz="2400" dirty="0" smtClean="0"/>
              <a:t>Priorize as contribuições da comunidade e feedback e contribuições dos organismos locais 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altLang="en-US" sz="2200" b="1" i="1" dirty="0" smtClean="0"/>
              <a:t>E … </a:t>
            </a:r>
            <a:r>
              <a:rPr lang="en-GB" altLang="en-US" sz="2200" dirty="0" smtClean="0"/>
              <a:t>é </a:t>
            </a:r>
            <a:r>
              <a:rPr lang="en-GB" altLang="en-US" sz="2200" dirty="0" err="1" smtClean="0"/>
              <a:t>importante</a:t>
            </a:r>
            <a:r>
              <a:rPr lang="en-GB" altLang="en-US" sz="2200" dirty="0" smtClean="0"/>
              <a:t> </a:t>
            </a:r>
            <a:r>
              <a:rPr lang="en-GB" altLang="en-US" sz="2200" b="1" dirty="0" err="1" smtClean="0"/>
              <a:t>comunicar</a:t>
            </a:r>
            <a:r>
              <a:rPr lang="en-GB" altLang="en-US" sz="2200" b="1" dirty="0" smtClean="0"/>
              <a:t> o </a:t>
            </a:r>
            <a:r>
              <a:rPr lang="en-GB" altLang="en-US" sz="2200" b="1" dirty="0" err="1" smtClean="0"/>
              <a:t>seu</a:t>
            </a:r>
            <a:r>
              <a:rPr lang="en-GB" altLang="en-US" sz="2200" b="1" dirty="0" smtClean="0"/>
              <a:t> </a:t>
            </a:r>
            <a:r>
              <a:rPr lang="en-GB" altLang="en-US" sz="2200" b="1" dirty="0" err="1" smtClean="0"/>
              <a:t>plano</a:t>
            </a:r>
            <a:r>
              <a:rPr lang="en-GB" altLang="en-US" sz="2200" b="1" dirty="0" smtClean="0"/>
              <a:t> </a:t>
            </a:r>
            <a:r>
              <a:rPr lang="en-GB" altLang="en-US" sz="2200" b="1" dirty="0" err="1" smtClean="0"/>
              <a:t>internamente</a:t>
            </a:r>
            <a:r>
              <a:rPr lang="en-GB" altLang="en-US" sz="2200" b="1" dirty="0" smtClean="0"/>
              <a:t> e </a:t>
            </a:r>
            <a:r>
              <a:rPr lang="en-GB" altLang="en-US" sz="2200" b="1" dirty="0" err="1" smtClean="0"/>
              <a:t>externamente</a:t>
            </a:r>
            <a:r>
              <a:rPr lang="en-GB" altLang="en-US" sz="2200" b="1" dirty="0" smtClean="0"/>
              <a:t> </a:t>
            </a:r>
            <a:r>
              <a:rPr lang="en-GB" altLang="en-US" sz="2200" dirty="0" smtClean="0"/>
              <a:t>de </a:t>
            </a:r>
            <a:r>
              <a:rPr lang="en-GB" altLang="en-US" sz="2200" dirty="0" err="1" smtClean="0"/>
              <a:t>uma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maneira</a:t>
            </a:r>
            <a:r>
              <a:rPr lang="en-GB" altLang="en-US" sz="2200" dirty="0" smtClean="0"/>
              <a:t> a </a:t>
            </a:r>
            <a:r>
              <a:rPr lang="en-GB" altLang="en-US" sz="2200" dirty="0" err="1" smtClean="0"/>
              <a:t>permitir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contribuições</a:t>
            </a:r>
            <a:r>
              <a:rPr lang="en-GB" altLang="en-US" sz="2200" dirty="0" smtClean="0"/>
              <a:t> </a:t>
            </a:r>
            <a:r>
              <a:rPr lang="en-GB" altLang="en-US" sz="2200" dirty="0" err="1" smtClean="0"/>
              <a:t>contínuas</a:t>
            </a:r>
            <a:endParaRPr lang="en-GB" altLang="en-US" sz="2200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1288715"/>
            <a:ext cx="9144000" cy="647700"/>
          </a:xfrm>
        </p:spPr>
        <p:txBody>
          <a:bodyPr/>
          <a:lstStyle/>
          <a:p>
            <a:pPr>
              <a:defRPr/>
            </a:pPr>
            <a:r>
              <a:rPr lang="en-US" sz="4000" b="1" dirty="0" smtClean="0">
                <a:solidFill>
                  <a:srgbClr val="CC0099"/>
                </a:solidFill>
                <a:ea typeface="ＭＳ Ｐゴシック" pitchFamily="34" charset="-128"/>
              </a:rPr>
              <a:t>M&amp;A &amp; </a:t>
            </a:r>
            <a:r>
              <a:rPr lang="en-US" sz="4000" b="1" dirty="0" err="1" smtClean="0">
                <a:solidFill>
                  <a:srgbClr val="CC0099"/>
                </a:solidFill>
                <a:ea typeface="ＭＳ Ｐゴシック" pitchFamily="34" charset="-128"/>
              </a:rPr>
              <a:t>seu</a:t>
            </a:r>
            <a:r>
              <a:rPr lang="en-US" sz="4000" b="1" dirty="0" smtClean="0">
                <a:solidFill>
                  <a:srgbClr val="CC0099"/>
                </a:solidFill>
                <a:ea typeface="ＭＳ Ｐゴシック" pitchFamily="34" charset="-128"/>
              </a:rPr>
              <a:t> Plano de </a:t>
            </a:r>
            <a:r>
              <a:rPr lang="en-US" sz="4000" b="1" dirty="0" err="1" smtClean="0">
                <a:solidFill>
                  <a:srgbClr val="CC0099"/>
                </a:solidFill>
                <a:ea typeface="ＭＳ Ｐゴシック" pitchFamily="34" charset="-128"/>
              </a:rPr>
              <a:t>Ação</a:t>
            </a:r>
            <a:endParaRPr lang="en-US" sz="40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3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4506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30" t="18069" r="10403" b="9860"/>
          <a:stretch>
            <a:fillRect/>
          </a:stretch>
        </p:blipFill>
        <p:spPr bwMode="auto">
          <a:xfrm>
            <a:off x="1" y="509588"/>
            <a:ext cx="9144000" cy="6348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6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8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3"/>
          <p:cNvSpPr>
            <a:spLocks noGrp="1"/>
          </p:cNvSpPr>
          <p:nvPr>
            <p:ph type="title" idx="4294967295"/>
          </p:nvPr>
        </p:nvSpPr>
        <p:spPr>
          <a:xfrm>
            <a:off x="-27914" y="1082261"/>
            <a:ext cx="9056754" cy="119221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400" b="1" u="sng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MÓDULO  # 6:</a:t>
            </a:r>
            <a:r>
              <a:rPr lang="en-US" sz="24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EXERCÍCIO – </a:t>
            </a:r>
            <a:r>
              <a:rPr lang="en-US" sz="24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Desenvolvendo</a:t>
            </a:r>
            <a:r>
              <a:rPr lang="en-US" sz="24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</a:t>
            </a:r>
            <a:r>
              <a:rPr lang="en-US" sz="24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</a:t>
            </a:r>
            <a:r>
              <a:rPr lang="en-US" sz="24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M&amp;A de um Plano de </a:t>
            </a:r>
            <a:r>
              <a:rPr lang="en-US" sz="24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Ação</a:t>
            </a:r>
            <a:r>
              <a:rPr lang="en-US" sz="24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Municipal </a:t>
            </a:r>
            <a:r>
              <a:rPr lang="en-US" sz="24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Seguro</a:t>
            </a:r>
            <a:r>
              <a:rPr lang="en-US" sz="24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en-US" sz="24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Eficiente</a:t>
            </a:r>
            <a:endParaRPr lang="en-US" sz="2400" b="1" dirty="0">
              <a:solidFill>
                <a:srgbClr val="990099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2484" y="2295950"/>
            <a:ext cx="9066213" cy="3892971"/>
          </a:xfrm>
          <a:prstGeom prst="rect">
            <a:avLst/>
          </a:prstGeom>
        </p:spPr>
        <p:txBody>
          <a:bodyPr lIns="80147" tIns="40074" rIns="80147" bIns="40074"/>
          <a:lstStyle>
            <a:lvl1pPr marL="390525" indent="-390525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700" i="1" kern="1200">
                <a:solidFill>
                  <a:srgbClr val="1D3074"/>
                </a:solidFill>
                <a:latin typeface="Arial" pitchFamily="34" charset="0"/>
                <a:ea typeface="ＭＳ Ｐゴシック" charset="0"/>
                <a:cs typeface="Arial" pitchFamily="34" charset="0"/>
              </a:defRPr>
            </a:lvl1pPr>
            <a:lvl2pPr marL="742950" indent="-28575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i="1" kern="1200">
                <a:solidFill>
                  <a:srgbClr val="1D3074"/>
                </a:solidFill>
                <a:latin typeface="Arial" pitchFamily="34" charset="0"/>
                <a:ea typeface="Arial" charset="0"/>
                <a:cs typeface="Arial" pitchFamily="34" charset="0"/>
              </a:defRPr>
            </a:lvl2pPr>
            <a:lvl3pPr marL="1143000" indent="-22860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1400" kern="1200">
                <a:solidFill>
                  <a:srgbClr val="25A2E3"/>
                </a:solidFill>
                <a:latin typeface="Arial" pitchFamily="34" charset="0"/>
                <a:ea typeface="Arial" charset="0"/>
                <a:cs typeface="Arial" pitchFamily="34" charset="0"/>
              </a:defRPr>
            </a:lvl3pPr>
            <a:lvl4pPr marL="1824038" indent="-26035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300" kern="1200">
                <a:solidFill>
                  <a:schemeClr val="tx1"/>
                </a:solidFill>
                <a:latin typeface="Arial" pitchFamily="34" charset="0"/>
                <a:ea typeface="Arial" charset="0"/>
                <a:cs typeface="Arial" pitchFamily="34" charset="0"/>
              </a:defRPr>
            </a:lvl4pPr>
            <a:lvl5pPr marL="2346325" indent="-26035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300" kern="1200">
                <a:solidFill>
                  <a:schemeClr val="tx1"/>
                </a:solidFill>
                <a:latin typeface="Arial" pitchFamily="34" charset="0"/>
                <a:ea typeface="Arial" charset="0"/>
                <a:cs typeface="Arial" pitchFamily="34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736" indent="-400736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en-US" sz="1500" i="0" dirty="0" err="1">
                <a:latin typeface="+mj-lt"/>
                <a:ea typeface="ＭＳ Ｐゴシック" pitchFamily="34" charset="-128"/>
                <a:cs typeface="Arial" charset="0"/>
              </a:rPr>
              <a:t>Dividam</a:t>
            </a:r>
            <a:r>
              <a:rPr lang="en-US" altLang="en-US" sz="1500" i="0" dirty="0">
                <a:latin typeface="+mj-lt"/>
                <a:ea typeface="ＭＳ Ｐゴシック" pitchFamily="34" charset="-128"/>
                <a:cs typeface="Arial" charset="0"/>
              </a:rPr>
              <a:t>-se </a:t>
            </a:r>
            <a:r>
              <a:rPr lang="en-US" altLang="en-US" sz="1500" i="0" dirty="0" err="1">
                <a:latin typeface="+mj-lt"/>
                <a:ea typeface="ＭＳ Ｐゴシック" pitchFamily="34" charset="-128"/>
                <a:cs typeface="Arial" charset="0"/>
              </a:rPr>
              <a:t>em</a:t>
            </a:r>
            <a:r>
              <a:rPr lang="en-US" altLang="en-US" sz="1500" i="0" dirty="0">
                <a:latin typeface="+mj-lt"/>
                <a:ea typeface="ＭＳ Ｐゴシック" pitchFamily="34" charset="-128"/>
                <a:cs typeface="Arial" charset="0"/>
              </a:rPr>
              <a:t> 3-4 </a:t>
            </a:r>
            <a:r>
              <a:rPr lang="en-US" altLang="en-US" sz="1500" i="0" dirty="0" err="1" smtClean="0">
                <a:latin typeface="+mj-lt"/>
                <a:ea typeface="ＭＳ Ｐゴシック" pitchFamily="34" charset="-128"/>
                <a:cs typeface="Arial" charset="0"/>
              </a:rPr>
              <a:t>grupos</a:t>
            </a:r>
            <a:r>
              <a:rPr lang="en-US" altLang="en-US" sz="1500" i="0" dirty="0" smtClean="0">
                <a:latin typeface="+mj-lt"/>
                <a:ea typeface="ＭＳ Ｐゴシック" pitchFamily="34" charset="-128"/>
                <a:cs typeface="Arial" charset="0"/>
              </a:rPr>
              <a:t>.</a:t>
            </a:r>
          </a:p>
          <a:p>
            <a:pPr marL="400736" indent="-400736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500" b="1" i="0" dirty="0" err="1" smtClean="0">
                <a:latin typeface="+mj-lt"/>
              </a:rPr>
              <a:t>Usem</a:t>
            </a:r>
            <a:r>
              <a:rPr lang="en-GB" sz="1500" b="1" i="0" dirty="0" smtClean="0">
                <a:latin typeface="+mj-lt"/>
              </a:rPr>
              <a:t> a Matrix do Plano de </a:t>
            </a:r>
            <a:r>
              <a:rPr lang="en-GB" sz="1500" b="1" i="0" dirty="0" err="1" smtClean="0">
                <a:solidFill>
                  <a:schemeClr val="tx1"/>
                </a:solidFill>
                <a:latin typeface="+mj-lt"/>
              </a:rPr>
              <a:t>Ação</a:t>
            </a:r>
            <a:r>
              <a:rPr lang="en-GB" sz="1500" b="1" i="0" dirty="0" smtClean="0">
                <a:solidFill>
                  <a:schemeClr val="tx1"/>
                </a:solidFill>
                <a:latin typeface="+mj-lt"/>
              </a:rPr>
              <a:t> Municipal </a:t>
            </a:r>
            <a:r>
              <a:rPr lang="en-GB" sz="1500" b="1" i="0" dirty="0" err="1" smtClean="0">
                <a:solidFill>
                  <a:schemeClr val="tx1"/>
                </a:solidFill>
                <a:latin typeface="+mj-lt"/>
              </a:rPr>
              <a:t>Seguro</a:t>
            </a:r>
            <a:r>
              <a:rPr lang="en-GB" sz="1500" b="1" i="0" dirty="0" smtClean="0">
                <a:solidFill>
                  <a:schemeClr val="tx1"/>
                </a:solidFill>
                <a:latin typeface="+mj-lt"/>
              </a:rPr>
              <a:t> e </a:t>
            </a:r>
            <a:r>
              <a:rPr lang="en-GB" sz="1500" b="1" i="0" dirty="0" err="1" smtClean="0">
                <a:solidFill>
                  <a:schemeClr val="tx1"/>
                </a:solidFill>
                <a:latin typeface="+mj-lt"/>
              </a:rPr>
              <a:t>Resiliente</a:t>
            </a:r>
            <a:r>
              <a:rPr lang="en-GB" sz="1500" b="1" i="0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n-GB" sz="1500" b="1" i="0" dirty="0" smtClean="0">
                <a:latin typeface="+mj-lt"/>
              </a:rPr>
              <a:t>e complete as </a:t>
            </a:r>
            <a:r>
              <a:rPr lang="en-GB" sz="1500" b="1" i="0" u="sng" dirty="0" smtClean="0">
                <a:latin typeface="+mj-lt"/>
              </a:rPr>
              <a:t>3 </a:t>
            </a:r>
            <a:r>
              <a:rPr lang="en-GB" sz="1500" b="1" i="0" u="sng" dirty="0" err="1" smtClean="0">
                <a:latin typeface="+mj-lt"/>
              </a:rPr>
              <a:t>últimas</a:t>
            </a:r>
            <a:r>
              <a:rPr lang="en-GB" sz="1500" b="1" i="0" u="sng" dirty="0" smtClean="0">
                <a:latin typeface="+mj-lt"/>
              </a:rPr>
              <a:t> </a:t>
            </a:r>
            <a:r>
              <a:rPr lang="en-GB" sz="1500" b="1" i="0" u="sng" dirty="0" err="1" smtClean="0">
                <a:latin typeface="+mj-lt"/>
              </a:rPr>
              <a:t>colunas</a:t>
            </a:r>
            <a:r>
              <a:rPr lang="en-GB" sz="1500" b="1" i="0" u="sng" dirty="0" smtClean="0">
                <a:latin typeface="+mj-lt"/>
              </a:rPr>
              <a:t> </a:t>
            </a:r>
            <a:r>
              <a:rPr lang="en-GB" sz="1500" b="1" i="0" u="sng" dirty="0" err="1" smtClean="0">
                <a:latin typeface="+mj-lt"/>
              </a:rPr>
              <a:t>restantes</a:t>
            </a:r>
            <a:r>
              <a:rPr lang="en-GB" sz="1500" b="1" i="0" u="sng" dirty="0" smtClean="0">
                <a:latin typeface="+mj-lt"/>
              </a:rPr>
              <a:t> 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dirty="0" smtClean="0">
                <a:latin typeface="+mj-lt"/>
              </a:rPr>
              <a:t>(</a:t>
            </a:r>
            <a:r>
              <a:rPr lang="en-GB" sz="1500" dirty="0" err="1" smtClean="0">
                <a:latin typeface="+mj-lt"/>
              </a:rPr>
              <a:t>indicadores</a:t>
            </a:r>
            <a:r>
              <a:rPr lang="en-GB" sz="1500" dirty="0" smtClean="0">
                <a:latin typeface="+mj-lt"/>
              </a:rPr>
              <a:t>, </a:t>
            </a:r>
            <a:r>
              <a:rPr lang="en-GB" sz="1500" dirty="0" err="1" smtClean="0">
                <a:latin typeface="+mj-lt"/>
              </a:rPr>
              <a:t>prazos</a:t>
            </a:r>
            <a:r>
              <a:rPr lang="en-GB" sz="1500" dirty="0" smtClean="0">
                <a:latin typeface="+mj-lt"/>
              </a:rPr>
              <a:t> e </a:t>
            </a:r>
            <a:r>
              <a:rPr lang="en-GB" sz="1500" dirty="0" err="1" smtClean="0">
                <a:latin typeface="+mj-lt"/>
              </a:rPr>
              <a:t>responsabilidade</a:t>
            </a:r>
            <a:r>
              <a:rPr lang="en-GB" sz="1500" dirty="0" smtClean="0">
                <a:latin typeface="+mj-lt"/>
              </a:rPr>
              <a:t>)</a:t>
            </a:r>
            <a:r>
              <a:rPr lang="en-GB" sz="1500" b="1" i="0" dirty="0" smtClean="0">
                <a:latin typeface="+mj-lt"/>
              </a:rPr>
              <a:t> com base </a:t>
            </a:r>
            <a:r>
              <a:rPr lang="en-GB" sz="1500" b="1" i="0" dirty="0" err="1" smtClean="0">
                <a:latin typeface="+mj-lt"/>
              </a:rPr>
              <a:t>nos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resultados</a:t>
            </a:r>
            <a:r>
              <a:rPr lang="en-GB" sz="1500" b="1" i="0" dirty="0" smtClean="0">
                <a:latin typeface="+mj-lt"/>
              </a:rPr>
              <a:t> de </a:t>
            </a:r>
            <a:r>
              <a:rPr lang="en-GB" sz="1500" b="1" i="0" dirty="0" err="1" smtClean="0">
                <a:latin typeface="+mj-lt"/>
              </a:rPr>
              <a:t>avaliações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smtClean="0">
                <a:solidFill>
                  <a:srgbClr val="FF0000"/>
                </a:solidFill>
                <a:latin typeface="+mj-lt"/>
              </a:rPr>
              <a:t>LG-SAT</a:t>
            </a:r>
            <a:r>
              <a:rPr lang="en-GB" sz="1500" b="1" i="0" dirty="0" smtClean="0">
                <a:latin typeface="+mj-lt"/>
              </a:rPr>
              <a:t> e </a:t>
            </a:r>
            <a:r>
              <a:rPr lang="en-GB" sz="1500" b="1" i="0" dirty="0" err="1" smtClean="0">
                <a:latin typeface="+mj-lt"/>
              </a:rPr>
              <a:t>em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exercícios</a:t>
            </a:r>
            <a:r>
              <a:rPr lang="en-GB" sz="1500" b="1" i="0" dirty="0" smtClean="0">
                <a:latin typeface="+mj-lt"/>
              </a:rPr>
              <a:t> de </a:t>
            </a:r>
            <a:r>
              <a:rPr lang="en-GB" sz="1500" b="1" i="0" dirty="0" err="1" smtClean="0">
                <a:latin typeface="+mj-lt"/>
              </a:rPr>
              <a:t>análise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comparativa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conduzidos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anteriormente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usando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sua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própria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cidade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como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exemplo</a:t>
            </a:r>
            <a:r>
              <a:rPr lang="en-GB" sz="1500" b="1" i="0" dirty="0" smtClean="0">
                <a:latin typeface="+mj-lt"/>
              </a:rPr>
              <a:t>. </a:t>
            </a:r>
          </a:p>
          <a:p>
            <a:pPr marL="400736" indent="-400736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>
                <a:latin typeface="+mj-lt"/>
              </a:rPr>
              <a:t>Discutam</a:t>
            </a:r>
            <a:r>
              <a:rPr lang="en-GB" sz="1500" b="1" i="0" dirty="0">
                <a:latin typeface="+mj-lt"/>
              </a:rPr>
              <a:t> </a:t>
            </a:r>
            <a:r>
              <a:rPr lang="en-GB" sz="1500" b="1" i="0" dirty="0" err="1">
                <a:latin typeface="+mj-lt"/>
              </a:rPr>
              <a:t>em</a:t>
            </a:r>
            <a:r>
              <a:rPr lang="en-GB" sz="1500" b="1" i="0" dirty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seus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grupos</a:t>
            </a:r>
            <a:r>
              <a:rPr lang="en-GB" sz="1500" b="1" i="0" dirty="0" smtClean="0">
                <a:latin typeface="+mj-lt"/>
              </a:rPr>
              <a:t> e </a:t>
            </a:r>
            <a:r>
              <a:rPr lang="en-GB" sz="1500" b="1" i="0" dirty="0" err="1">
                <a:latin typeface="+mj-lt"/>
              </a:rPr>
              <a:t>façam</a:t>
            </a:r>
            <a:r>
              <a:rPr lang="en-GB" sz="1500" b="1" i="0" dirty="0">
                <a:latin typeface="+mj-lt"/>
              </a:rPr>
              <a:t> </a:t>
            </a:r>
            <a:r>
              <a:rPr lang="en-GB" sz="1500" b="1" i="0" dirty="0" err="1">
                <a:latin typeface="+mj-lt"/>
              </a:rPr>
              <a:t>uma</a:t>
            </a:r>
            <a:r>
              <a:rPr lang="en-GB" sz="1500" b="1" i="0" dirty="0">
                <a:latin typeface="+mj-lt"/>
              </a:rPr>
              <a:t> </a:t>
            </a:r>
            <a:r>
              <a:rPr lang="en-GB" sz="1500" b="1" i="0" dirty="0" err="1">
                <a:latin typeface="+mj-lt"/>
              </a:rPr>
              <a:t>lista</a:t>
            </a:r>
            <a:r>
              <a:rPr lang="en-GB" sz="1500" b="1" i="0" dirty="0">
                <a:latin typeface="+mj-lt"/>
              </a:rPr>
              <a:t> de </a:t>
            </a:r>
            <a:r>
              <a:rPr lang="en-GB" sz="1500" b="1" i="0" dirty="0" err="1">
                <a:latin typeface="+mj-lt"/>
              </a:rPr>
              <a:t>Indicadores</a:t>
            </a:r>
            <a:r>
              <a:rPr lang="en-GB" sz="1500" b="1" i="0" dirty="0">
                <a:latin typeface="+mj-lt"/>
              </a:rPr>
              <a:t> </a:t>
            </a:r>
            <a:r>
              <a:rPr lang="en-GB" sz="1500" b="1" i="0" dirty="0" err="1">
                <a:latin typeface="+mj-lt"/>
              </a:rPr>
              <a:t>para</a:t>
            </a:r>
            <a:r>
              <a:rPr lang="en-GB" sz="1500" b="1" i="0" dirty="0">
                <a:latin typeface="+mj-lt"/>
              </a:rPr>
              <a:t> </a:t>
            </a:r>
            <a:r>
              <a:rPr lang="en-GB" sz="1500" b="1" i="0" dirty="0" err="1">
                <a:latin typeface="+mj-lt"/>
              </a:rPr>
              <a:t>cada</a:t>
            </a:r>
            <a:r>
              <a:rPr lang="en-GB" sz="1500" b="1" i="0" dirty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atividade</a:t>
            </a:r>
            <a:r>
              <a:rPr lang="en-GB" sz="1500" b="1" i="0" dirty="0" smtClean="0">
                <a:latin typeface="+mj-lt"/>
              </a:rPr>
              <a:t>, </a:t>
            </a:r>
            <a:r>
              <a:rPr lang="en-GB" sz="1500" b="1" i="0" dirty="0" err="1">
                <a:latin typeface="+mj-lt"/>
              </a:rPr>
              <a:t>prazo</a:t>
            </a:r>
            <a:r>
              <a:rPr lang="en-GB" sz="1500" b="1" i="0" dirty="0">
                <a:latin typeface="+mj-lt"/>
              </a:rPr>
              <a:t> e </a:t>
            </a:r>
            <a:r>
              <a:rPr lang="en-GB" sz="1500" b="1" i="0" dirty="0" err="1">
                <a:latin typeface="+mj-lt"/>
              </a:rPr>
              <a:t>Líder</a:t>
            </a:r>
            <a:r>
              <a:rPr lang="en-GB" sz="1500" b="1" i="0" dirty="0">
                <a:latin typeface="+mj-lt"/>
              </a:rPr>
              <a:t> </a:t>
            </a:r>
            <a:r>
              <a:rPr lang="en-GB" sz="1500" b="1" i="0" dirty="0" err="1">
                <a:latin typeface="+mj-lt"/>
              </a:rPr>
              <a:t>responsável</a:t>
            </a:r>
            <a:r>
              <a:rPr lang="en-GB" sz="1500" b="1" i="0" dirty="0">
                <a:latin typeface="+mj-lt"/>
              </a:rPr>
              <a:t> e </a:t>
            </a:r>
            <a:r>
              <a:rPr lang="en-GB" sz="1500" b="1" i="0" dirty="0" err="1" smtClean="0">
                <a:latin typeface="+mj-lt"/>
              </a:rPr>
              <a:t>pessoa</a:t>
            </a:r>
            <a:r>
              <a:rPr lang="en-GB" sz="1500" b="1" i="0" dirty="0" smtClean="0">
                <a:latin typeface="+mj-lt"/>
              </a:rPr>
              <a:t>/</a:t>
            </a:r>
            <a:r>
              <a:rPr lang="en-GB" sz="1500" b="1" i="0" dirty="0" err="1" smtClean="0">
                <a:latin typeface="+mj-lt"/>
              </a:rPr>
              <a:t>agência</a:t>
            </a:r>
            <a:r>
              <a:rPr lang="en-GB" sz="1500" b="1" i="0" dirty="0" smtClean="0">
                <a:latin typeface="+mj-lt"/>
              </a:rPr>
              <a:t>/</a:t>
            </a:r>
            <a:r>
              <a:rPr lang="en-GB" sz="1500" b="1" i="0" dirty="0" err="1" smtClean="0">
                <a:latin typeface="+mj-lt"/>
              </a:rPr>
              <a:t>organização</a:t>
            </a:r>
            <a:r>
              <a:rPr lang="en-GB" sz="1500" b="1" i="0" dirty="0" smtClean="0">
                <a:latin typeface="+mj-lt"/>
              </a:rPr>
              <a:t> de </a:t>
            </a:r>
            <a:r>
              <a:rPr lang="en-GB" sz="1500" b="1" i="0" dirty="0" err="1" smtClean="0">
                <a:latin typeface="+mj-lt"/>
              </a:rPr>
              <a:t>Apoio</a:t>
            </a:r>
            <a:r>
              <a:rPr lang="en-GB" sz="1500" b="1" i="0" dirty="0" smtClean="0">
                <a:latin typeface="+mj-lt"/>
              </a:rPr>
              <a:t> sob </a:t>
            </a:r>
            <a:r>
              <a:rPr lang="en-GB" sz="1500" b="1" i="0" dirty="0" err="1" smtClean="0">
                <a:latin typeface="+mj-lt"/>
              </a:rPr>
              <a:t>cada</a:t>
            </a:r>
            <a:r>
              <a:rPr lang="en-GB" sz="1500" b="1" i="0" dirty="0" smtClean="0">
                <a:latin typeface="+mj-lt"/>
              </a:rPr>
              <a:t> um dos </a:t>
            </a:r>
            <a:r>
              <a:rPr lang="en-GB" sz="1500" b="1" i="0" dirty="0" err="1" smtClean="0">
                <a:latin typeface="+mj-lt"/>
              </a:rPr>
              <a:t>Dez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Essenciais</a:t>
            </a:r>
            <a:r>
              <a:rPr lang="en-GB" sz="1500" b="1" i="0" dirty="0" smtClean="0">
                <a:latin typeface="+mj-lt"/>
              </a:rPr>
              <a:t>. O </a:t>
            </a:r>
            <a:r>
              <a:rPr lang="en-GB" sz="1500" b="1" i="0" dirty="0" err="1" smtClean="0">
                <a:latin typeface="+mj-lt"/>
              </a:rPr>
              <a:t>primeiro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rascunho</a:t>
            </a:r>
            <a:r>
              <a:rPr lang="en-GB" sz="1500" b="1" i="0" dirty="0" smtClean="0">
                <a:latin typeface="+mj-lt"/>
              </a:rPr>
              <a:t> do Plano de </a:t>
            </a:r>
            <a:r>
              <a:rPr lang="en-GB" sz="1500" b="1" i="0" dirty="0" err="1" smtClean="0">
                <a:latin typeface="+mj-lt"/>
              </a:rPr>
              <a:t>Ação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após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esse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exercício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deverá</a:t>
            </a:r>
            <a:r>
              <a:rPr lang="en-GB" sz="1500" b="1" i="0" dirty="0" smtClean="0">
                <a:latin typeface="+mj-lt"/>
              </a:rPr>
              <a:t> </a:t>
            </a:r>
            <a:r>
              <a:rPr lang="en-GB" sz="1500" b="1" i="0" dirty="0" err="1" smtClean="0">
                <a:latin typeface="+mj-lt"/>
              </a:rPr>
              <a:t>incluir</a:t>
            </a:r>
            <a:r>
              <a:rPr lang="en-GB" sz="1500" b="1" i="0" dirty="0" smtClean="0">
                <a:latin typeface="+mj-lt"/>
              </a:rPr>
              <a:t>: </a:t>
            </a:r>
            <a:endParaRPr lang="en-US" altLang="en-US" sz="1500" b="1" i="0" dirty="0" smtClean="0">
              <a:latin typeface="+mj-lt"/>
              <a:ea typeface="ＭＳ Ｐゴシック" pitchFamily="34" charset="-128"/>
              <a:cs typeface="Arial" charset="0"/>
            </a:endParaRPr>
          </a:p>
          <a:p>
            <a:pPr lvl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500" b="1" u="sng" dirty="0" err="1" smtClean="0">
                <a:solidFill>
                  <a:srgbClr val="0070C0"/>
                </a:solidFill>
                <a:latin typeface="+mj-lt"/>
              </a:rPr>
              <a:t>Conjuntos</a:t>
            </a:r>
            <a:r>
              <a:rPr lang="en-US" sz="1500" b="1" u="sng" dirty="0" smtClean="0">
                <a:solidFill>
                  <a:srgbClr val="0070C0"/>
                </a:solidFill>
                <a:latin typeface="+mj-lt"/>
              </a:rPr>
              <a:t> de (1-2) </a:t>
            </a:r>
            <a:r>
              <a:rPr lang="en-US" sz="1500" b="1" u="sng" dirty="0" err="1" smtClean="0">
                <a:solidFill>
                  <a:srgbClr val="0070C0"/>
                </a:solidFill>
                <a:latin typeface="+mj-lt"/>
              </a:rPr>
              <a:t>Indicadores</a:t>
            </a:r>
            <a:r>
              <a:rPr lang="en-US" sz="1500" b="1" dirty="0" smtClean="0">
                <a:solidFill>
                  <a:srgbClr val="0070C0"/>
                </a:solidFill>
                <a:latin typeface="+mj-lt"/>
              </a:rPr>
              <a:t>  </a:t>
            </a:r>
            <a:r>
              <a:rPr lang="en-US" sz="1500" b="1" dirty="0" err="1" smtClean="0">
                <a:solidFill>
                  <a:srgbClr val="0070C0"/>
                </a:solidFill>
                <a:latin typeface="+mj-lt"/>
              </a:rPr>
              <a:t>para</a:t>
            </a:r>
            <a:r>
              <a:rPr lang="en-US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1500" b="1" dirty="0" err="1" smtClean="0">
                <a:solidFill>
                  <a:srgbClr val="0070C0"/>
                </a:solidFill>
                <a:latin typeface="+mj-lt"/>
              </a:rPr>
              <a:t>avaliar</a:t>
            </a:r>
            <a:r>
              <a:rPr lang="en-US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1500" b="1" dirty="0" err="1" smtClean="0">
                <a:solidFill>
                  <a:srgbClr val="0070C0"/>
                </a:solidFill>
                <a:latin typeface="+mj-lt"/>
              </a:rPr>
              <a:t>cada</a:t>
            </a:r>
            <a:r>
              <a:rPr lang="en-US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1500" b="1" dirty="0" err="1" smtClean="0">
                <a:solidFill>
                  <a:srgbClr val="0070C0"/>
                </a:solidFill>
                <a:latin typeface="+mj-lt"/>
              </a:rPr>
              <a:t>uma</a:t>
            </a:r>
            <a:r>
              <a:rPr lang="en-US" sz="1500" b="1" dirty="0" smtClean="0">
                <a:solidFill>
                  <a:srgbClr val="0070C0"/>
                </a:solidFill>
                <a:latin typeface="+mj-lt"/>
              </a:rPr>
              <a:t> das </a:t>
            </a:r>
            <a:r>
              <a:rPr lang="en-US" sz="1500" b="1" dirty="0" err="1" smtClean="0">
                <a:solidFill>
                  <a:srgbClr val="0070C0"/>
                </a:solidFill>
                <a:latin typeface="+mj-lt"/>
              </a:rPr>
              <a:t>atividades</a:t>
            </a:r>
            <a:r>
              <a:rPr lang="en-US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1500" b="1" dirty="0" err="1" smtClean="0">
                <a:solidFill>
                  <a:srgbClr val="0070C0"/>
                </a:solidFill>
                <a:latin typeface="+mj-lt"/>
              </a:rPr>
              <a:t>propostas</a:t>
            </a:r>
            <a:r>
              <a:rPr lang="en-US" sz="1500" b="1" dirty="0" smtClean="0">
                <a:solidFill>
                  <a:srgbClr val="0070C0"/>
                </a:solidFill>
                <a:latin typeface="+mj-lt"/>
              </a:rPr>
              <a:t> sob </a:t>
            </a:r>
            <a:r>
              <a:rPr lang="en-US" sz="1500" b="1" dirty="0" err="1" smtClean="0">
                <a:solidFill>
                  <a:srgbClr val="0070C0"/>
                </a:solidFill>
                <a:latin typeface="+mj-lt"/>
              </a:rPr>
              <a:t>cada</a:t>
            </a:r>
            <a:r>
              <a:rPr lang="en-US" sz="1500" b="1" dirty="0" smtClean="0">
                <a:solidFill>
                  <a:srgbClr val="0070C0"/>
                </a:solidFill>
                <a:latin typeface="+mj-lt"/>
              </a:rPr>
              <a:t> um dos </a:t>
            </a:r>
            <a:r>
              <a:rPr lang="en-US" sz="1500" b="1" dirty="0" err="1" smtClean="0">
                <a:solidFill>
                  <a:srgbClr val="0070C0"/>
                </a:solidFill>
                <a:latin typeface="+mj-lt"/>
              </a:rPr>
              <a:t>Dez</a:t>
            </a:r>
            <a:r>
              <a:rPr lang="en-US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1500" b="1" dirty="0" err="1" smtClean="0">
                <a:solidFill>
                  <a:srgbClr val="0070C0"/>
                </a:solidFill>
                <a:latin typeface="+mj-lt"/>
              </a:rPr>
              <a:t>Essenciais</a:t>
            </a:r>
            <a:r>
              <a:rPr lang="en-US" sz="1500" b="1" dirty="0" smtClean="0">
                <a:solidFill>
                  <a:srgbClr val="0070C0"/>
                </a:solidFill>
                <a:latin typeface="+mj-lt"/>
              </a:rPr>
              <a:t> 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1400" b="1" u="sng" dirty="0" smtClean="0">
                <a:solidFill>
                  <a:srgbClr val="0070C0"/>
                </a:solidFill>
                <a:latin typeface="+mj-lt"/>
              </a:rPr>
              <a:t>Uma </a:t>
            </a:r>
            <a:r>
              <a:rPr lang="en-GB" sz="1400" b="1" u="sng" dirty="0" err="1">
                <a:solidFill>
                  <a:srgbClr val="0070C0"/>
                </a:solidFill>
                <a:latin typeface="+mj-lt"/>
              </a:rPr>
              <a:t>lista</a:t>
            </a:r>
            <a:r>
              <a:rPr lang="en-GB" sz="1400" b="1" u="sng" dirty="0">
                <a:solidFill>
                  <a:srgbClr val="0070C0"/>
                </a:solidFill>
                <a:latin typeface="+mj-lt"/>
              </a:rPr>
              <a:t> com </a:t>
            </a:r>
            <a:r>
              <a:rPr lang="en-GB" sz="1400" b="1" u="sng" dirty="0" err="1">
                <a:solidFill>
                  <a:srgbClr val="0070C0"/>
                </a:solidFill>
                <a:latin typeface="+mj-lt"/>
              </a:rPr>
              <a:t>os</a:t>
            </a:r>
            <a:r>
              <a:rPr lang="en-GB" sz="1400" b="1" u="sng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400" b="1" u="sng" dirty="0" err="1">
                <a:solidFill>
                  <a:srgbClr val="0070C0"/>
                </a:solidFill>
                <a:latin typeface="+mj-lt"/>
              </a:rPr>
              <a:t>prazos</a:t>
            </a:r>
            <a:r>
              <a:rPr lang="en-GB" sz="1400" b="1" u="sng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400" b="1" u="sng" dirty="0" err="1">
                <a:solidFill>
                  <a:srgbClr val="0070C0"/>
                </a:solidFill>
                <a:latin typeface="+mj-lt"/>
              </a:rPr>
              <a:t>propostos</a:t>
            </a:r>
            <a:r>
              <a:rPr lang="en-GB" sz="1400" b="1" u="sng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400" b="1" u="sng" dirty="0" err="1">
                <a:solidFill>
                  <a:srgbClr val="0070C0"/>
                </a:solidFill>
                <a:latin typeface="+mj-lt"/>
              </a:rPr>
              <a:t>para</a:t>
            </a:r>
            <a:r>
              <a:rPr lang="en-GB" sz="1400" b="1" u="sng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400" b="1" u="sng" dirty="0" err="1">
                <a:solidFill>
                  <a:srgbClr val="0070C0"/>
                </a:solidFill>
                <a:latin typeface="+mj-lt"/>
              </a:rPr>
              <a:t>cada</a:t>
            </a:r>
            <a:r>
              <a:rPr lang="en-GB" sz="1400" b="1" u="sng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400" b="1" u="sng" dirty="0" err="1">
                <a:solidFill>
                  <a:srgbClr val="0070C0"/>
                </a:solidFill>
                <a:latin typeface="+mj-lt"/>
              </a:rPr>
              <a:t>atividade</a:t>
            </a:r>
            <a:r>
              <a:rPr lang="en-GB" sz="1400" b="1" u="sng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endParaRPr lang="en-GB" sz="1400" b="1" u="sng" dirty="0" smtClean="0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lvl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1500" b="1" u="sng" dirty="0" smtClean="0">
                <a:solidFill>
                  <a:srgbClr val="0070C0"/>
                </a:solidFill>
                <a:latin typeface="+mj-lt"/>
              </a:rPr>
              <a:t>Uma </a:t>
            </a:r>
            <a:r>
              <a:rPr lang="en-GB" sz="1500" b="1" u="sng" dirty="0" err="1" smtClean="0">
                <a:solidFill>
                  <a:srgbClr val="0070C0"/>
                </a:solidFill>
                <a:latin typeface="+mj-lt"/>
              </a:rPr>
              <a:t>lista</a:t>
            </a:r>
            <a:r>
              <a:rPr lang="en-GB" sz="1500" b="1" u="sng" dirty="0" smtClean="0">
                <a:solidFill>
                  <a:srgbClr val="0070C0"/>
                </a:solidFill>
                <a:latin typeface="+mj-lt"/>
              </a:rPr>
              <a:t> de </a:t>
            </a:r>
            <a:r>
              <a:rPr lang="en-GB" sz="1500" b="1" u="sng" dirty="0" err="1" smtClean="0">
                <a:solidFill>
                  <a:srgbClr val="0070C0"/>
                </a:solidFill>
                <a:latin typeface="+mj-lt"/>
              </a:rPr>
              <a:t>agências</a:t>
            </a:r>
            <a:r>
              <a:rPr lang="en-GB" sz="1500" b="1" u="sng" dirty="0" smtClean="0">
                <a:solidFill>
                  <a:srgbClr val="0070C0"/>
                </a:solidFill>
                <a:latin typeface="+mj-lt"/>
              </a:rPr>
              <a:t>/</a:t>
            </a:r>
            <a:r>
              <a:rPr lang="en-GB" sz="1500" b="1" u="sng" dirty="0" err="1" smtClean="0">
                <a:solidFill>
                  <a:srgbClr val="0070C0"/>
                </a:solidFill>
                <a:latin typeface="+mj-lt"/>
              </a:rPr>
              <a:t>pessoas</a:t>
            </a:r>
            <a:r>
              <a:rPr lang="en-GB" sz="1500" b="1" u="sng" dirty="0" smtClean="0">
                <a:solidFill>
                  <a:srgbClr val="0070C0"/>
                </a:solidFill>
                <a:latin typeface="+mj-lt"/>
              </a:rPr>
              <a:t> de </a:t>
            </a:r>
            <a:r>
              <a:rPr lang="en-GB" sz="1500" b="1" u="sng" dirty="0" err="1" smtClean="0">
                <a:solidFill>
                  <a:srgbClr val="0070C0"/>
                </a:solidFill>
                <a:latin typeface="+mj-lt"/>
              </a:rPr>
              <a:t>Liderança</a:t>
            </a:r>
            <a:r>
              <a:rPr lang="en-GB" sz="1500" b="1" u="sng" dirty="0" smtClean="0">
                <a:solidFill>
                  <a:srgbClr val="0070C0"/>
                </a:solidFill>
                <a:latin typeface="+mj-lt"/>
              </a:rPr>
              <a:t> e </a:t>
            </a:r>
            <a:r>
              <a:rPr lang="en-GB" sz="1500" b="1" u="sng" dirty="0" err="1" smtClean="0">
                <a:solidFill>
                  <a:srgbClr val="0070C0"/>
                </a:solidFill>
                <a:latin typeface="+mj-lt"/>
              </a:rPr>
              <a:t>Apoio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para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serem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responsáveis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pela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implementação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de casa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uma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das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atividades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propostas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em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seu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Plano de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Ação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sob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cada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um dos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Dez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1500" b="1" dirty="0" err="1" smtClean="0">
                <a:solidFill>
                  <a:srgbClr val="0070C0"/>
                </a:solidFill>
                <a:latin typeface="+mj-lt"/>
              </a:rPr>
              <a:t>Essenciais</a:t>
            </a:r>
            <a:r>
              <a:rPr lang="en-GB" sz="1500" b="1" dirty="0" smtClean="0">
                <a:solidFill>
                  <a:srgbClr val="0070C0"/>
                </a:solidFill>
                <a:latin typeface="+mj-lt"/>
              </a:rPr>
              <a:t>  </a:t>
            </a:r>
            <a:r>
              <a:rPr lang="en-US" altLang="en-US" sz="1500" b="1" i="0" dirty="0" smtClean="0">
                <a:solidFill>
                  <a:srgbClr val="CC0099"/>
                </a:solidFill>
                <a:latin typeface="+mj-lt"/>
                <a:cs typeface="Arial" charset="0"/>
              </a:rPr>
              <a:t>(90 min)</a:t>
            </a:r>
            <a:endParaRPr lang="en-US" altLang="en-US" sz="1500" i="0" dirty="0">
              <a:solidFill>
                <a:srgbClr val="CC0099"/>
              </a:solidFill>
              <a:latin typeface="+mj-lt"/>
              <a:cs typeface="Arial" charset="0"/>
            </a:endParaRPr>
          </a:p>
          <a:p>
            <a:pPr marL="400736" indent="-400736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en-US" sz="1500" b="1" i="0" dirty="0" err="1" smtClean="0">
                <a:latin typeface="+mj-lt"/>
                <a:cs typeface="Arial" charset="0"/>
              </a:rPr>
              <a:t>Apresentem</a:t>
            </a:r>
            <a:r>
              <a:rPr lang="en-US" altLang="en-US" sz="1500" b="1" i="0" dirty="0" smtClean="0">
                <a:latin typeface="+mj-lt"/>
                <a:cs typeface="Arial" charset="0"/>
              </a:rPr>
              <a:t> </a:t>
            </a:r>
            <a:r>
              <a:rPr lang="en-US" altLang="en-US" sz="1500" b="1" i="0" dirty="0" err="1" smtClean="0">
                <a:latin typeface="+mj-lt"/>
                <a:cs typeface="Arial" charset="0"/>
              </a:rPr>
              <a:t>os</a:t>
            </a:r>
            <a:r>
              <a:rPr lang="en-US" altLang="en-US" sz="1500" b="1" i="0" dirty="0" smtClean="0">
                <a:latin typeface="+mj-lt"/>
                <a:cs typeface="Arial" charset="0"/>
              </a:rPr>
              <a:t> </a:t>
            </a:r>
            <a:r>
              <a:rPr lang="en-US" altLang="en-US" sz="1500" b="1" i="0" dirty="0" err="1" smtClean="0">
                <a:latin typeface="+mj-lt"/>
                <a:cs typeface="Arial" charset="0"/>
              </a:rPr>
              <a:t>resultados</a:t>
            </a:r>
            <a:r>
              <a:rPr lang="en-US" altLang="en-US" sz="1500" b="1" i="0" dirty="0" smtClean="0">
                <a:latin typeface="+mj-lt"/>
                <a:cs typeface="Arial" charset="0"/>
              </a:rPr>
              <a:t> das </a:t>
            </a:r>
            <a:r>
              <a:rPr lang="en-US" altLang="en-US" sz="1500" b="1" i="0" dirty="0" err="1">
                <a:latin typeface="+mj-lt"/>
                <a:cs typeface="Arial" charset="0"/>
              </a:rPr>
              <a:t>discussões</a:t>
            </a:r>
            <a:r>
              <a:rPr lang="en-US" altLang="en-US" sz="1500" b="1" i="0" dirty="0">
                <a:latin typeface="+mj-lt"/>
                <a:cs typeface="Arial" charset="0"/>
              </a:rPr>
              <a:t> do </a:t>
            </a:r>
            <a:r>
              <a:rPr lang="en-US" altLang="en-US" sz="1500" b="1" i="0" dirty="0" err="1">
                <a:latin typeface="+mj-lt"/>
                <a:cs typeface="Arial" charset="0"/>
              </a:rPr>
              <a:t>seu</a:t>
            </a:r>
            <a:r>
              <a:rPr lang="en-US" altLang="en-US" sz="1500" b="1" i="0" dirty="0">
                <a:latin typeface="+mj-lt"/>
                <a:cs typeface="Arial" charset="0"/>
              </a:rPr>
              <a:t> </a:t>
            </a:r>
            <a:r>
              <a:rPr lang="en-US" altLang="en-US" sz="1500" b="1" i="0" dirty="0" err="1">
                <a:latin typeface="+mj-lt"/>
                <a:cs typeface="Arial" charset="0"/>
              </a:rPr>
              <a:t>grupo</a:t>
            </a:r>
            <a:r>
              <a:rPr lang="en-US" altLang="en-US" sz="1500" b="1" i="0" dirty="0">
                <a:latin typeface="+mj-lt"/>
                <a:cs typeface="Arial" charset="0"/>
              </a:rPr>
              <a:t> </a:t>
            </a:r>
            <a:r>
              <a:rPr lang="en-US" altLang="en-US" sz="1500" b="1" i="0" dirty="0" err="1">
                <a:latin typeface="+mj-lt"/>
                <a:cs typeface="Arial" charset="0"/>
              </a:rPr>
              <a:t>aos</a:t>
            </a:r>
            <a:r>
              <a:rPr lang="en-US" altLang="en-US" sz="1500" b="1" i="0" dirty="0">
                <a:latin typeface="+mj-lt"/>
                <a:cs typeface="Arial" charset="0"/>
              </a:rPr>
              <a:t> outros </a:t>
            </a:r>
            <a:r>
              <a:rPr lang="en-US" altLang="en-US" sz="1500" b="1" i="0" dirty="0" err="1">
                <a:latin typeface="+mj-lt"/>
                <a:cs typeface="Arial" charset="0"/>
              </a:rPr>
              <a:t>participantes</a:t>
            </a:r>
            <a:r>
              <a:rPr lang="en-US" altLang="en-US" sz="1500" b="1" i="0" dirty="0">
                <a:latin typeface="+mj-lt"/>
                <a:cs typeface="Arial" charset="0"/>
              </a:rPr>
              <a:t> da </a:t>
            </a:r>
            <a:r>
              <a:rPr lang="en-US" altLang="en-US" sz="1500" b="1" i="0" dirty="0" err="1">
                <a:latin typeface="+mj-lt"/>
                <a:cs typeface="Arial" charset="0"/>
              </a:rPr>
              <a:t>Sessão</a:t>
            </a:r>
            <a:r>
              <a:rPr lang="en-US" altLang="en-US" sz="1600" b="1" i="0" dirty="0">
                <a:solidFill>
                  <a:schemeClr val="bg1">
                    <a:lumMod val="65000"/>
                  </a:schemeClr>
                </a:solidFill>
                <a:latin typeface="+mj-lt"/>
                <a:cs typeface="Arial" charset="0"/>
              </a:rPr>
              <a:t> </a:t>
            </a:r>
            <a:r>
              <a:rPr lang="en-US" altLang="en-US" sz="1500" b="1" i="0" dirty="0" smtClean="0">
                <a:solidFill>
                  <a:srgbClr val="CC0099"/>
                </a:solidFill>
                <a:latin typeface="+mj-lt"/>
                <a:cs typeface="Arial" charset="0"/>
              </a:rPr>
              <a:t>(30 </a:t>
            </a:r>
            <a:r>
              <a:rPr lang="en-US" altLang="en-US" sz="1500" b="1" i="0" dirty="0">
                <a:solidFill>
                  <a:srgbClr val="CC0099"/>
                </a:solidFill>
                <a:latin typeface="+mj-lt"/>
                <a:cs typeface="Arial" charset="0"/>
              </a:rPr>
              <a:t>min)</a:t>
            </a:r>
          </a:p>
          <a:p>
            <a:pPr marL="0" indent="0">
              <a:spcBef>
                <a:spcPts val="1200"/>
              </a:spcBef>
              <a:spcAft>
                <a:spcPts val="800"/>
              </a:spcAft>
              <a:defRPr/>
            </a:pPr>
            <a:r>
              <a:rPr lang="en-GB" sz="1500" dirty="0">
                <a:solidFill>
                  <a:srgbClr val="C00000"/>
                </a:solidFill>
                <a:latin typeface="+mj-lt"/>
              </a:rPr>
              <a:t>      </a:t>
            </a:r>
            <a:r>
              <a:rPr lang="en-GB" sz="1500" u="sng" dirty="0" smtClean="0">
                <a:solidFill>
                  <a:srgbClr val="C00000"/>
                </a:solidFill>
                <a:latin typeface="+mj-lt"/>
              </a:rPr>
              <a:t>A </a:t>
            </a:r>
            <a:r>
              <a:rPr lang="en-GB" sz="1500" u="sng" dirty="0" err="1" smtClean="0">
                <a:solidFill>
                  <a:srgbClr val="C00000"/>
                </a:solidFill>
                <a:latin typeface="+mj-lt"/>
              </a:rPr>
              <a:t>duração</a:t>
            </a:r>
            <a:r>
              <a:rPr lang="en-GB" sz="1500" u="sng" dirty="0" smtClean="0">
                <a:solidFill>
                  <a:srgbClr val="C00000"/>
                </a:solidFill>
                <a:latin typeface="+mj-lt"/>
              </a:rPr>
              <a:t> do </a:t>
            </a:r>
            <a:r>
              <a:rPr lang="en-GB" sz="1500" u="sng" dirty="0" err="1" smtClean="0">
                <a:solidFill>
                  <a:srgbClr val="C00000"/>
                </a:solidFill>
                <a:latin typeface="+mj-lt"/>
              </a:rPr>
              <a:t>Exercício</a:t>
            </a:r>
            <a:r>
              <a:rPr lang="en-GB" sz="1500" u="sng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1500" u="sng" dirty="0" err="1" smtClean="0">
                <a:solidFill>
                  <a:srgbClr val="C00000"/>
                </a:solidFill>
                <a:latin typeface="+mj-lt"/>
              </a:rPr>
              <a:t>em</a:t>
            </a:r>
            <a:r>
              <a:rPr lang="en-GB" sz="1500" u="sng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1500" u="sng" dirty="0" err="1" smtClean="0">
                <a:solidFill>
                  <a:srgbClr val="C00000"/>
                </a:solidFill>
                <a:latin typeface="+mj-lt"/>
              </a:rPr>
              <a:t>Grupo</a:t>
            </a:r>
            <a:r>
              <a:rPr lang="en-GB" sz="1500" u="sng" dirty="0" smtClean="0">
                <a:solidFill>
                  <a:srgbClr val="C00000"/>
                </a:solidFill>
                <a:latin typeface="+mj-lt"/>
              </a:rPr>
              <a:t> é de  120 </a:t>
            </a:r>
            <a:r>
              <a:rPr lang="en-GB" sz="1500" u="sng" dirty="0">
                <a:solidFill>
                  <a:srgbClr val="C00000"/>
                </a:solidFill>
                <a:latin typeface="+mj-lt"/>
              </a:rPr>
              <a:t>min.</a:t>
            </a:r>
            <a:r>
              <a:rPr lang="en-GB" sz="1500" dirty="0">
                <a:solidFill>
                  <a:srgbClr val="C00000"/>
                </a:solidFill>
                <a:latin typeface="+mj-lt"/>
              </a:rPr>
              <a:t> </a:t>
            </a:r>
          </a:p>
        </p:txBody>
      </p:sp>
      <p:sp>
        <p:nvSpPr>
          <p:cNvPr id="4608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5" descr="http://aea365.org/blog/wp-content/uploads/2011/10/Chaplow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340767"/>
            <a:ext cx="7632700" cy="5229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3" name="CaixaDeTexto 2"/>
          <p:cNvSpPr txBox="1"/>
          <p:nvPr/>
        </p:nvSpPr>
        <p:spPr>
          <a:xfrm>
            <a:off x="6185694" y="1353306"/>
            <a:ext cx="201612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dirty="0">
                <a:latin typeface="+mj-lt"/>
                <a:cs typeface="Arial" charset="0"/>
              </a:rPr>
              <a:t>Revisar os dados de monitoramento? Para quê? Nós estamos indo bem.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979613" y="6200775"/>
            <a:ext cx="6696075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dirty="0">
                <a:latin typeface="+mj-lt"/>
                <a:cs typeface="Arial" charset="0"/>
              </a:rPr>
              <a:t>Lembre que a informação de M&amp;A é útil somente se usada!</a:t>
            </a:r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ChangeArrowheads="1"/>
          </p:cNvSpPr>
          <p:nvPr/>
        </p:nvSpPr>
        <p:spPr bwMode="auto">
          <a:xfrm>
            <a:off x="1651000" y="2852737"/>
            <a:ext cx="590391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s-CR" altLang="ja-JP" sz="6000" b="1" dirty="0" err="1">
                <a:solidFill>
                  <a:srgbClr val="A23888"/>
                </a:solidFill>
                <a:latin typeface="Calibri" panose="020F0502020204030204" pitchFamily="34" charset="0"/>
              </a:rPr>
              <a:t>Obrigado</a:t>
            </a:r>
            <a:r>
              <a:rPr lang="es-CR" altLang="ja-JP" sz="6000" b="1" dirty="0">
                <a:solidFill>
                  <a:srgbClr val="A23888"/>
                </a:solidFill>
                <a:latin typeface="Calibri" panose="020F0502020204030204" pitchFamily="34" charset="0"/>
              </a:rPr>
              <a:t>!</a:t>
            </a:r>
            <a:endParaRPr lang="es-ES" altLang="en-US" sz="6000" b="1" dirty="0">
              <a:solidFill>
                <a:srgbClr val="A23888"/>
              </a:solidFill>
              <a:latin typeface="Calibri" panose="020F0502020204030204" pitchFamily="34" charset="0"/>
            </a:endParaRPr>
          </a:p>
        </p:txBody>
      </p:sp>
      <p:sp>
        <p:nvSpPr>
          <p:cNvPr id="4710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6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8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29700" name="Picture 6" descr="click to see full size!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22" y="1268760"/>
            <a:ext cx="7918343" cy="5306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6" name="Picture 1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8" name="Picture 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7" descr="cep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572247"/>
            <a:ext cx="8964488" cy="1052513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solidFill>
                  <a:srgbClr val="A23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en-US" sz="3200" b="1" dirty="0" err="1" smtClean="0">
                <a:solidFill>
                  <a:srgbClr val="A23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r>
              <a:rPr lang="en-US" sz="3200" b="1" dirty="0" smtClean="0">
                <a:solidFill>
                  <a:srgbClr val="A23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é </a:t>
            </a:r>
            <a:r>
              <a:rPr lang="en-US" sz="3200" b="1" dirty="0" err="1" smtClean="0">
                <a:solidFill>
                  <a:srgbClr val="A23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Monitoramento</a:t>
            </a:r>
            <a:r>
              <a:rPr lang="en-US" sz="3200" b="1" dirty="0" smtClean="0">
                <a:solidFill>
                  <a:srgbClr val="A23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200" b="1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0" y="2708920"/>
            <a:ext cx="9031287" cy="3528293"/>
          </a:xfrm>
        </p:spPr>
        <p:txBody>
          <a:bodyPr/>
          <a:lstStyle/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altLang="en-US" sz="2400" b="1" u="sng" dirty="0" err="1" smtClean="0">
                <a:solidFill>
                  <a:srgbClr val="A23888"/>
                </a:solidFill>
              </a:rPr>
              <a:t>Monitoramento</a:t>
            </a:r>
            <a:r>
              <a:rPr lang="en-US" altLang="en-US" sz="2400" dirty="0" smtClean="0"/>
              <a:t>: </a:t>
            </a:r>
            <a:r>
              <a:rPr lang="en-US" altLang="en-US" sz="2400" dirty="0" err="1" smtClean="0"/>
              <a:t>Esse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tipo</a:t>
            </a:r>
            <a:r>
              <a:rPr lang="en-US" altLang="en-US" sz="2400" dirty="0" smtClean="0"/>
              <a:t> de </a:t>
            </a:r>
            <a:r>
              <a:rPr lang="en-US" altLang="en-US" sz="2400" dirty="0" err="1" smtClean="0"/>
              <a:t>avaliação</a:t>
            </a:r>
            <a:r>
              <a:rPr lang="en-US" altLang="en-US" sz="2400" dirty="0" smtClean="0"/>
              <a:t> é </a:t>
            </a:r>
            <a:r>
              <a:rPr lang="en-US" altLang="en-US" sz="2400" dirty="0" err="1" smtClean="0"/>
              <a:t>feita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enquanto</a:t>
            </a:r>
            <a:r>
              <a:rPr lang="en-US" altLang="en-US" sz="2400" dirty="0" smtClean="0"/>
              <a:t> um Plano de </a:t>
            </a:r>
            <a:r>
              <a:rPr lang="en-US" altLang="en-US" sz="2400" dirty="0" err="1" smtClean="0"/>
              <a:t>Ação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está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sendo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implementado</a:t>
            </a:r>
            <a:r>
              <a:rPr lang="en-US" altLang="en-US" sz="2400" dirty="0" smtClean="0"/>
              <a:t>, com o </a:t>
            </a:r>
            <a:r>
              <a:rPr lang="en-US" altLang="en-US" sz="2400" b="1" dirty="0" err="1" smtClean="0"/>
              <a:t>objetivo</a:t>
            </a:r>
            <a:r>
              <a:rPr lang="en-US" altLang="en-US" sz="2400" b="1" dirty="0" smtClean="0"/>
              <a:t> de </a:t>
            </a:r>
            <a:r>
              <a:rPr lang="en-US" altLang="en-US" sz="2400" b="1" dirty="0" err="1" smtClean="0"/>
              <a:t>melhorar</a:t>
            </a:r>
            <a:r>
              <a:rPr lang="en-US" altLang="en-US" sz="2400" b="1" dirty="0" smtClean="0"/>
              <a:t> o </a:t>
            </a:r>
            <a:r>
              <a:rPr lang="en-US" altLang="en-US" sz="2400" b="1" dirty="0" err="1" smtClean="0"/>
              <a:t>desenho</a:t>
            </a:r>
            <a:r>
              <a:rPr lang="en-US" altLang="en-US" sz="2400" b="1" dirty="0" smtClean="0"/>
              <a:t> e </a:t>
            </a:r>
            <a:r>
              <a:rPr lang="en-US" altLang="en-US" sz="2400" b="1" dirty="0" err="1" smtClean="0"/>
              <a:t>funcionamento</a:t>
            </a:r>
            <a:r>
              <a:rPr lang="en-US" altLang="en-US" sz="2400" b="1" dirty="0" smtClean="0"/>
              <a:t> do </a:t>
            </a:r>
            <a:r>
              <a:rPr lang="en-US" altLang="en-US" sz="2400" b="1" dirty="0" err="1" smtClean="0"/>
              <a:t>projeto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durante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seu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decorrer</a:t>
            </a:r>
            <a:r>
              <a:rPr lang="en-US" altLang="en-US" sz="2400" b="1" dirty="0" smtClean="0"/>
              <a:t>, </a:t>
            </a:r>
            <a:r>
              <a:rPr lang="en-US" altLang="en-US" sz="2400" dirty="0" smtClean="0"/>
              <a:t>para </a:t>
            </a:r>
            <a:r>
              <a:rPr lang="en-US" altLang="en-US" sz="2400" dirty="0" err="1" smtClean="0"/>
              <a:t>que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ações</a:t>
            </a:r>
            <a:r>
              <a:rPr lang="en-US" altLang="en-US" sz="2400" dirty="0" smtClean="0"/>
              <a:t> com o </a:t>
            </a:r>
            <a:r>
              <a:rPr lang="en-US" altLang="en-US" sz="2400" dirty="0" err="1" smtClean="0"/>
              <a:t>fim</a:t>
            </a:r>
            <a:r>
              <a:rPr lang="en-US" altLang="en-US" sz="2400" dirty="0" smtClean="0"/>
              <a:t> de </a:t>
            </a:r>
            <a:r>
              <a:rPr lang="en-US" altLang="en-US" sz="2400" dirty="0" err="1" smtClean="0"/>
              <a:t>corrigir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deficiências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detectadas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possam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ser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criadas</a:t>
            </a:r>
            <a:r>
              <a:rPr lang="en-US" altLang="en-US" sz="2400" dirty="0" smtClean="0"/>
              <a:t> a tempo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altLang="en-US" sz="2400" dirty="0" smtClean="0"/>
              <a:t>Um </a:t>
            </a:r>
            <a:r>
              <a:rPr lang="en-US" altLang="en-US" sz="2400" dirty="0" err="1" smtClean="0"/>
              <a:t>bom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monitoramente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foca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em</a:t>
            </a:r>
            <a:r>
              <a:rPr lang="en-US" altLang="en-US" sz="2400" dirty="0" smtClean="0"/>
              <a:t> </a:t>
            </a:r>
            <a:r>
              <a:rPr lang="en-US" altLang="en-US" sz="2400" b="1" u="sng" dirty="0" err="1" smtClean="0"/>
              <a:t>resultados</a:t>
            </a:r>
            <a:r>
              <a:rPr lang="en-US" altLang="en-US" sz="2400" dirty="0" smtClean="0"/>
              <a:t> e </a:t>
            </a:r>
            <a:r>
              <a:rPr lang="en-US" altLang="en-US" sz="2400" b="1" u="sng" dirty="0" smtClean="0"/>
              <a:t>follow-up</a:t>
            </a:r>
            <a:r>
              <a:rPr lang="en-US" altLang="en-US" sz="2400" dirty="0" smtClean="0"/>
              <a:t>.  </a:t>
            </a:r>
            <a:r>
              <a:rPr lang="en-US" altLang="en-US" sz="2400" dirty="0" err="1" smtClean="0"/>
              <a:t>Procura</a:t>
            </a:r>
            <a:r>
              <a:rPr lang="en-US" altLang="en-US" sz="2400" dirty="0" smtClean="0"/>
              <a:t> o </a:t>
            </a:r>
            <a:r>
              <a:rPr lang="en-US" altLang="en-US" sz="2400" dirty="0" err="1" smtClean="0"/>
              <a:t>que</a:t>
            </a:r>
            <a:r>
              <a:rPr lang="en-US" altLang="en-US" sz="2400" dirty="0" smtClean="0"/>
              <a:t> </a:t>
            </a:r>
            <a:r>
              <a:rPr lang="en-US" altLang="en-US" sz="2400" b="1" dirty="0" smtClean="0">
                <a:solidFill>
                  <a:srgbClr val="A23888"/>
                </a:solidFill>
              </a:rPr>
              <a:t>“</a:t>
            </a:r>
            <a:r>
              <a:rPr lang="en-US" altLang="en-US" sz="2400" b="1" dirty="0" err="1" smtClean="0">
                <a:solidFill>
                  <a:srgbClr val="A23888"/>
                </a:solidFill>
              </a:rPr>
              <a:t>está</a:t>
            </a:r>
            <a:r>
              <a:rPr lang="en-US" altLang="en-US" sz="2400" b="1" dirty="0" smtClean="0">
                <a:solidFill>
                  <a:srgbClr val="A23888"/>
                </a:solidFill>
              </a:rPr>
              <a:t> indo </a:t>
            </a:r>
            <a:r>
              <a:rPr lang="en-US" altLang="en-US" sz="2400" b="1" dirty="0" err="1" smtClean="0">
                <a:solidFill>
                  <a:srgbClr val="A23888"/>
                </a:solidFill>
              </a:rPr>
              <a:t>bem</a:t>
            </a:r>
            <a:r>
              <a:rPr lang="en-US" altLang="en-US" sz="2400" b="1" dirty="0" smtClean="0">
                <a:solidFill>
                  <a:srgbClr val="A23888"/>
                </a:solidFill>
              </a:rPr>
              <a:t>” </a:t>
            </a:r>
            <a:r>
              <a:rPr lang="en-US" altLang="en-US" sz="2400" dirty="0" smtClean="0"/>
              <a:t>e </a:t>
            </a:r>
            <a:r>
              <a:rPr lang="en-US" altLang="en-US" sz="2400" b="1" dirty="0" smtClean="0">
                <a:solidFill>
                  <a:srgbClr val="A23888"/>
                </a:solidFill>
              </a:rPr>
              <a:t>“o </a:t>
            </a:r>
            <a:r>
              <a:rPr lang="en-US" altLang="en-US" sz="2400" b="1" dirty="0" err="1" smtClean="0">
                <a:solidFill>
                  <a:srgbClr val="A23888"/>
                </a:solidFill>
              </a:rPr>
              <a:t>que</a:t>
            </a:r>
            <a:r>
              <a:rPr lang="en-US" altLang="en-US" sz="2400" b="1" dirty="0" smtClean="0">
                <a:solidFill>
                  <a:srgbClr val="A23888"/>
                </a:solidFill>
              </a:rPr>
              <a:t> </a:t>
            </a:r>
            <a:r>
              <a:rPr lang="en-US" altLang="en-US" sz="2400" b="1" dirty="0" err="1" smtClean="0">
                <a:solidFill>
                  <a:srgbClr val="A23888"/>
                </a:solidFill>
              </a:rPr>
              <a:t>não</a:t>
            </a:r>
            <a:r>
              <a:rPr lang="en-US" altLang="en-US" sz="2400" b="1" dirty="0" smtClean="0">
                <a:solidFill>
                  <a:srgbClr val="A23888"/>
                </a:solidFill>
              </a:rPr>
              <a:t> </a:t>
            </a:r>
            <a:r>
              <a:rPr lang="en-US" altLang="en-US" sz="2400" b="1" dirty="0" err="1" smtClean="0">
                <a:solidFill>
                  <a:srgbClr val="A23888"/>
                </a:solidFill>
              </a:rPr>
              <a:t>está</a:t>
            </a:r>
            <a:r>
              <a:rPr lang="en-US" altLang="en-US" sz="2400" b="1" dirty="0" smtClean="0">
                <a:solidFill>
                  <a:srgbClr val="A23888"/>
                </a:solidFill>
              </a:rPr>
              <a:t> indo </a:t>
            </a:r>
            <a:r>
              <a:rPr lang="en-US" altLang="en-US" sz="2400" b="1" dirty="0" err="1" smtClean="0">
                <a:solidFill>
                  <a:srgbClr val="A23888"/>
                </a:solidFill>
              </a:rPr>
              <a:t>bem</a:t>
            </a:r>
            <a:r>
              <a:rPr lang="en-US" altLang="en-US" sz="2400" b="1" dirty="0" smtClean="0">
                <a:solidFill>
                  <a:srgbClr val="A23888"/>
                </a:solidFill>
              </a:rPr>
              <a:t>” </a:t>
            </a:r>
            <a:r>
              <a:rPr lang="en-US" altLang="en-US" sz="2400" b="1" dirty="0" smtClean="0"/>
              <a:t> </a:t>
            </a:r>
            <a:r>
              <a:rPr lang="en-US" altLang="en-US" sz="2400" dirty="0" err="1" smtClean="0"/>
              <a:t>pensando</a:t>
            </a:r>
            <a:r>
              <a:rPr lang="en-US" altLang="en-US" sz="2400" dirty="0" smtClean="0"/>
              <a:t> no </a:t>
            </a:r>
            <a:r>
              <a:rPr lang="en-US" altLang="en-US" sz="2400" dirty="0" err="1" smtClean="0"/>
              <a:t>progresso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direção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aos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resultados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planejados</a:t>
            </a:r>
            <a:r>
              <a:rPr lang="en-US" altLang="en-US" sz="2400" dirty="0" smtClean="0"/>
              <a:t>.</a:t>
            </a:r>
          </a:p>
        </p:txBody>
      </p:sp>
      <p:sp>
        <p:nvSpPr>
          <p:cNvPr id="3072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7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985839"/>
            <a:ext cx="9036496" cy="865187"/>
          </a:xfrm>
        </p:spPr>
        <p:txBody>
          <a:bodyPr/>
          <a:lstStyle/>
          <a:p>
            <a:pPr>
              <a:defRPr/>
            </a:pPr>
            <a:r>
              <a:rPr lang="en-US" sz="4000" b="1" dirty="0" smtClean="0">
                <a:solidFill>
                  <a:srgbClr val="A23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en-US" sz="4000" b="1" dirty="0" err="1" smtClean="0">
                <a:solidFill>
                  <a:srgbClr val="A23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r>
              <a:rPr lang="en-US" sz="4000" b="1" dirty="0" smtClean="0">
                <a:solidFill>
                  <a:srgbClr val="A23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é </a:t>
            </a:r>
            <a:r>
              <a:rPr lang="en-US" sz="4000" b="1" dirty="0" err="1" smtClean="0">
                <a:solidFill>
                  <a:srgbClr val="A23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Avaliação</a:t>
            </a:r>
            <a:r>
              <a:rPr lang="en-US" sz="4000" b="1" dirty="0" smtClean="0">
                <a:solidFill>
                  <a:srgbClr val="A23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40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107504" y="3140968"/>
            <a:ext cx="8713787" cy="244874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  <a:defRPr/>
            </a:pPr>
            <a:r>
              <a:rPr lang="en-US" altLang="en-US" sz="2400" b="1" u="sng" dirty="0" err="1">
                <a:solidFill>
                  <a:srgbClr val="A23888"/>
                </a:solidFill>
              </a:rPr>
              <a:t>Avaliação</a:t>
            </a:r>
            <a:r>
              <a:rPr lang="en-US" altLang="en-US" sz="2400" b="1" dirty="0"/>
              <a:t> </a:t>
            </a:r>
            <a:r>
              <a:rPr lang="en-US" altLang="en-US" sz="2400" dirty="0"/>
              <a:t>é um </a:t>
            </a:r>
            <a:r>
              <a:rPr lang="en-US" altLang="en-US" sz="2400" dirty="0" err="1"/>
              <a:t>processo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que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tenta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determinar</a:t>
            </a:r>
            <a:r>
              <a:rPr lang="en-US" altLang="en-US" sz="2400" dirty="0"/>
              <a:t> </a:t>
            </a:r>
            <a:r>
              <a:rPr lang="en-US" altLang="en-US" sz="2400" b="1" dirty="0"/>
              <a:t>a </a:t>
            </a:r>
            <a:r>
              <a:rPr lang="en-US" altLang="en-US" sz="2400" b="1" dirty="0" err="1"/>
              <a:t>relevância</a:t>
            </a:r>
            <a:r>
              <a:rPr lang="en-US" altLang="en-US" sz="2400" b="1" dirty="0"/>
              <a:t>, a </a:t>
            </a:r>
            <a:r>
              <a:rPr lang="en-US" altLang="en-US" sz="2400" b="1" dirty="0" err="1"/>
              <a:t>efetividade</a:t>
            </a:r>
            <a:r>
              <a:rPr lang="en-US" altLang="en-US" sz="2400" b="1" dirty="0"/>
              <a:t>, a </a:t>
            </a:r>
            <a:r>
              <a:rPr lang="en-US" altLang="en-US" sz="2400" b="1" dirty="0" err="1"/>
              <a:t>eficiência</a:t>
            </a:r>
            <a:r>
              <a:rPr lang="en-US" altLang="en-US" sz="2400" b="1" dirty="0"/>
              <a:t> e o </a:t>
            </a:r>
            <a:r>
              <a:rPr lang="en-US" altLang="en-US" sz="2400" b="1" dirty="0" err="1"/>
              <a:t>impacto</a:t>
            </a:r>
            <a:r>
              <a:rPr lang="en-US" altLang="en-US" sz="2400" b="1" dirty="0"/>
              <a:t> </a:t>
            </a:r>
            <a:r>
              <a:rPr lang="en-US" altLang="en-US" sz="2400" dirty="0"/>
              <a:t>das </a:t>
            </a:r>
            <a:r>
              <a:rPr lang="en-US" altLang="en-US" sz="2400" dirty="0" err="1"/>
              <a:t>atividades</a:t>
            </a:r>
            <a:r>
              <a:rPr lang="en-US" altLang="en-US" sz="2400" dirty="0"/>
              <a:t> do </a:t>
            </a:r>
            <a:r>
              <a:rPr lang="en-US" altLang="en-US" sz="2400" dirty="0" err="1"/>
              <a:t>seu</a:t>
            </a:r>
            <a:r>
              <a:rPr lang="en-US" altLang="en-US" sz="2400" dirty="0"/>
              <a:t> Plano de </a:t>
            </a:r>
            <a:r>
              <a:rPr lang="en-US" altLang="en-US" sz="2400" dirty="0" err="1"/>
              <a:t>Ação</a:t>
            </a:r>
            <a:r>
              <a:rPr lang="en-US" altLang="en-US" sz="2400" dirty="0"/>
              <a:t> sob a </a:t>
            </a:r>
            <a:r>
              <a:rPr lang="en-US" altLang="en-US" sz="2400" dirty="0" err="1"/>
              <a:t>luz</a:t>
            </a:r>
            <a:r>
              <a:rPr lang="en-US" altLang="en-US" sz="2400" dirty="0"/>
              <a:t> dos </a:t>
            </a:r>
            <a:r>
              <a:rPr lang="en-US" altLang="en-US" sz="2400" dirty="0" err="1"/>
              <a:t>objetivos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especificados</a:t>
            </a:r>
            <a:r>
              <a:rPr lang="en-US" altLang="en-US" sz="2400" dirty="0"/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  <a:defRPr/>
            </a:pPr>
            <a:r>
              <a:rPr lang="en-US" altLang="en-US" sz="2400" dirty="0" smtClean="0"/>
              <a:t>A </a:t>
            </a:r>
            <a:r>
              <a:rPr lang="en-US" altLang="en-US" sz="2400" dirty="0" err="1"/>
              <a:t>avaliação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estuda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</a:t>
            </a:r>
            <a:r>
              <a:rPr lang="en-US" altLang="en-US" sz="2400" dirty="0"/>
              <a:t> </a:t>
            </a:r>
            <a:r>
              <a:rPr lang="en-US" altLang="en-US" sz="2400" b="1" u="sng" dirty="0" err="1"/>
              <a:t>resultados</a:t>
            </a:r>
            <a:r>
              <a:rPr lang="en-US" altLang="en-US" sz="2400" b="1" dirty="0"/>
              <a:t> </a:t>
            </a:r>
            <a:r>
              <a:rPr lang="en-US" altLang="en-US" sz="2400" dirty="0"/>
              <a:t>do Plano de </a:t>
            </a:r>
            <a:r>
              <a:rPr lang="en-US" altLang="en-US" sz="2400" dirty="0" err="1"/>
              <a:t>Ação</a:t>
            </a:r>
            <a:r>
              <a:rPr lang="en-US" altLang="en-US" sz="2400" dirty="0"/>
              <a:t> com o </a:t>
            </a:r>
            <a:r>
              <a:rPr lang="en-US" altLang="en-US" sz="2400" dirty="0" err="1"/>
              <a:t>objetivo</a:t>
            </a:r>
            <a:r>
              <a:rPr lang="en-US" altLang="en-US" sz="2400" dirty="0"/>
              <a:t> de </a:t>
            </a:r>
            <a:r>
              <a:rPr lang="en-US" altLang="en-US" sz="2400" dirty="0" err="1"/>
              <a:t>informar</a:t>
            </a:r>
            <a:r>
              <a:rPr lang="en-US" altLang="en-US" sz="2400" dirty="0"/>
              <a:t> o </a:t>
            </a:r>
            <a:r>
              <a:rPr lang="en-US" altLang="en-US" sz="2400" dirty="0" err="1"/>
              <a:t>desenho</a:t>
            </a:r>
            <a:r>
              <a:rPr lang="en-US" altLang="en-US" sz="2400" dirty="0"/>
              <a:t> de </a:t>
            </a:r>
            <a:r>
              <a:rPr lang="en-US" altLang="en-US" sz="2400" dirty="0" err="1"/>
              <a:t>Planos</a:t>
            </a:r>
            <a:r>
              <a:rPr lang="en-US" altLang="en-US" sz="2400" dirty="0"/>
              <a:t> de </a:t>
            </a:r>
            <a:r>
              <a:rPr lang="en-US" altLang="en-US" sz="2400" dirty="0" err="1"/>
              <a:t>Ação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futuros</a:t>
            </a:r>
            <a:r>
              <a:rPr lang="en-US" altLang="en-US" sz="2400" dirty="0"/>
              <a:t>.</a:t>
            </a:r>
            <a:endParaRPr lang="en-US" altLang="en-US" sz="2400" dirty="0" smtClean="0">
              <a:ea typeface="ＭＳ Ｐゴシック" pitchFamily="34" charset="-128"/>
            </a:endParaRPr>
          </a:p>
          <a:p>
            <a:pPr marL="0" indent="0">
              <a:spcBef>
                <a:spcPts val="1800"/>
              </a:spcBef>
              <a:spcAft>
                <a:spcPts val="1200"/>
              </a:spcAft>
              <a:buFont typeface="Arial" charset="0"/>
              <a:buNone/>
              <a:defRPr/>
            </a:pPr>
            <a:endParaRPr lang="en-US" altLang="en-US" sz="2800" dirty="0" smtClean="0">
              <a:ea typeface="ＭＳ Ｐゴシック" pitchFamily="34" charset="-128"/>
            </a:endParaRPr>
          </a:p>
        </p:txBody>
      </p:sp>
      <p:sp>
        <p:nvSpPr>
          <p:cNvPr id="3174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7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1" name="Rectangle 67"/>
          <p:cNvSpPr>
            <a:spLocks noGrp="1" noChangeArrowheads="1"/>
          </p:cNvSpPr>
          <p:nvPr>
            <p:ph type="title"/>
          </p:nvPr>
        </p:nvSpPr>
        <p:spPr>
          <a:xfrm>
            <a:off x="8676" y="1180273"/>
            <a:ext cx="9036496" cy="654496"/>
          </a:xfrm>
        </p:spPr>
        <p:txBody>
          <a:bodyPr/>
          <a:lstStyle/>
          <a:p>
            <a:pPr>
              <a:defRPr/>
            </a:pPr>
            <a:r>
              <a:rPr lang="en-US" sz="3600" b="1" dirty="0" err="1" smtClean="0">
                <a:solidFill>
                  <a:srgbClr val="A2388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Monitoramento</a:t>
            </a:r>
            <a:r>
              <a:rPr lang="en-US" sz="3600" b="1" dirty="0" smtClean="0">
                <a:solidFill>
                  <a:srgbClr val="A2388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>
                <a:solidFill>
                  <a:srgbClr val="A2388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vs. </a:t>
            </a:r>
            <a:r>
              <a:rPr lang="en-US" sz="3600" b="1" dirty="0" err="1" smtClean="0">
                <a:solidFill>
                  <a:srgbClr val="A2388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Avaliação</a:t>
            </a:r>
            <a:endParaRPr lang="en-US" sz="3600" b="1" dirty="0">
              <a:solidFill>
                <a:srgbClr val="A2388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6258" name="Group 1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771808"/>
              </p:ext>
            </p:extLst>
          </p:nvPr>
        </p:nvGraphicFramePr>
        <p:xfrm>
          <a:off x="227318" y="2081190"/>
          <a:ext cx="8784976" cy="4228407"/>
        </p:xfrm>
        <a:graphic>
          <a:graphicData uri="http://schemas.openxmlformats.org/drawingml/2006/table">
            <a:tbl>
              <a:tblPr/>
              <a:tblGrid>
                <a:gridCol w="3799062"/>
                <a:gridCol w="1077690"/>
                <a:gridCol w="3908224"/>
              </a:tblGrid>
              <a:tr h="3058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3888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MONITORAMENTO</a:t>
                      </a:r>
                    </a:p>
                  </a:txBody>
                  <a:tcPr marL="91431" marR="91431" marT="45716" marB="4571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3888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?</a:t>
                      </a:r>
                    </a:p>
                  </a:txBody>
                  <a:tcPr marL="91431" marR="91431"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3888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AVALIAÇÃO</a:t>
                      </a:r>
                    </a:p>
                  </a:txBody>
                  <a:tcPr marL="91431" marR="91431"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133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Checar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progresso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rotineiramente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Função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contínua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durante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toda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implementação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do Plano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L="91431" marR="9143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3888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O QUE?</a:t>
                      </a:r>
                    </a:p>
                  </a:txBody>
                  <a:tcPr marL="91431" marR="91431"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Corresponder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resultados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objetivos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avaliação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verifica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 Plano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Ciclo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do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Projeto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inteiro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L="91431" marR="91431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4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Manter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 Plano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(PA)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funciomanento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melhorando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1431" marR="9143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3888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POR QUE?</a:t>
                      </a:r>
                    </a:p>
                  </a:txBody>
                  <a:tcPr marL="91431" marR="91431"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Determinar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impacto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sucesso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do Plano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(PA)</a:t>
                      </a:r>
                    </a:p>
                  </a:txBody>
                  <a:tcPr marL="91431" marR="91431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Diariamente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semanalmente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mensalmente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trimestral</a:t>
                      </a:r>
                    </a:p>
                  </a:txBody>
                  <a:tcPr marL="91431" marR="9143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3888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QUANDO?</a:t>
                      </a:r>
                    </a:p>
                  </a:txBody>
                  <a:tcPr marL="91431" marR="91431"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Varia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começo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das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fases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do Plano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do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prazo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do Plano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antes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realizar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pagamento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parcelas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194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Relatórios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financeiros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e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progresso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,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Feedback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participantes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Site visits,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Visitas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locais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Observações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Telefonemas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Monitoramento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mídia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recortes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imprensa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3888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COMO?</a:t>
                      </a:r>
                    </a:p>
                  </a:txBody>
                  <a:tcPr marL="91431" marR="91431"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Questionários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Entrevistas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com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grupos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focais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Visitas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locais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observações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focais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quantitativa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Análise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dos dados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obtidos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durante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monitoramento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1431" marR="91431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1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monitoramento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normalmente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é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feito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pessoas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diretamente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involvidas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implementação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do PA</a:t>
                      </a:r>
                    </a:p>
                  </a:txBody>
                  <a:tcPr marL="91431" marR="9143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3888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QUEM?</a:t>
                      </a:r>
                    </a:p>
                  </a:txBody>
                  <a:tcPr marL="91431" marR="91431"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avaliação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é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melhor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conduzida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um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agente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externo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independente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possa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imparcial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consultar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funcionários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prefeitura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implementadores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1" marR="91431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02" name="TextBox 1"/>
          <p:cNvSpPr txBox="1">
            <a:spLocks noChangeArrowheads="1"/>
          </p:cNvSpPr>
          <p:nvPr/>
        </p:nvSpPr>
        <p:spPr bwMode="auto">
          <a:xfrm>
            <a:off x="251520" y="6453336"/>
            <a:ext cx="86407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 dirty="0"/>
              <a:t>* Dados </a:t>
            </a:r>
            <a:r>
              <a:rPr lang="en-US" altLang="en-US" sz="1400" b="1" dirty="0" err="1"/>
              <a:t>coletados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durante</a:t>
            </a:r>
            <a:r>
              <a:rPr lang="en-US" altLang="en-US" sz="1400" b="1" dirty="0"/>
              <a:t> o </a:t>
            </a:r>
            <a:r>
              <a:rPr lang="en-US" altLang="en-US" sz="1400" b="1" dirty="0" err="1"/>
              <a:t>monitoramento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alimentam</a:t>
            </a:r>
            <a:r>
              <a:rPr lang="en-US" altLang="en-US" sz="1400" b="1" dirty="0"/>
              <a:t> e </a:t>
            </a:r>
            <a:r>
              <a:rPr lang="en-US" altLang="en-US" sz="1400" b="1" dirty="0" err="1"/>
              <a:t>são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usados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pelo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processo</a:t>
            </a:r>
            <a:r>
              <a:rPr lang="en-US" altLang="en-US" sz="1400" b="1" dirty="0"/>
              <a:t> de </a:t>
            </a:r>
            <a:r>
              <a:rPr lang="en-US" altLang="en-US" sz="1400" b="1" dirty="0" err="1"/>
              <a:t>avaliação</a:t>
            </a:r>
            <a:endParaRPr lang="en-US" altLang="en-US" sz="1400" b="1" dirty="0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7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1989138"/>
            <a:ext cx="6913562" cy="2016125"/>
          </a:xfrm>
        </p:spPr>
        <p:txBody>
          <a:bodyPr/>
          <a:lstStyle/>
          <a:p>
            <a:pPr>
              <a:defRPr/>
            </a:pPr>
            <a:r>
              <a:rPr lang="en-US" sz="3600" b="1" dirty="0">
                <a:solidFill>
                  <a:srgbClr val="CC0099"/>
                </a:solidFill>
                <a:ea typeface="ＭＳ Ｐゴシック" pitchFamily="34" charset="-128"/>
              </a:rPr>
              <a:t>O </a:t>
            </a:r>
            <a:r>
              <a:rPr lang="en-US" sz="3600" b="1" dirty="0" err="1">
                <a:solidFill>
                  <a:srgbClr val="CC0099"/>
                </a:solidFill>
                <a:ea typeface="ＭＳ Ｐゴシック" pitchFamily="34" charset="-128"/>
              </a:rPr>
              <a:t>que</a:t>
            </a:r>
            <a:r>
              <a:rPr lang="en-US" sz="3600" b="1" dirty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3600" b="1" dirty="0" err="1">
                <a:solidFill>
                  <a:srgbClr val="CC0099"/>
                </a:solidFill>
                <a:ea typeface="ＭＳ Ｐゴシック" pitchFamily="34" charset="-128"/>
              </a:rPr>
              <a:t>são</a:t>
            </a:r>
            <a:r>
              <a:rPr lang="en-US" sz="3600" b="1" dirty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3600" b="1" dirty="0" err="1">
                <a:solidFill>
                  <a:srgbClr val="CC0099"/>
                </a:solidFill>
                <a:ea typeface="ＭＳ Ｐゴシック" pitchFamily="34" charset="-128"/>
              </a:rPr>
              <a:t>indicadores</a:t>
            </a:r>
            <a:r>
              <a:rPr lang="en-US" sz="3600" b="1" dirty="0">
                <a:solidFill>
                  <a:srgbClr val="CC0099"/>
                </a:solidFill>
                <a:ea typeface="ＭＳ Ｐゴシック" pitchFamily="34" charset="-128"/>
              </a:rPr>
              <a:t>?</a:t>
            </a:r>
            <a:br>
              <a:rPr lang="en-US" sz="3600" b="1" dirty="0">
                <a:solidFill>
                  <a:srgbClr val="CC0099"/>
                </a:solidFill>
                <a:ea typeface="ＭＳ Ｐゴシック" pitchFamily="34" charset="-128"/>
              </a:rPr>
            </a:br>
            <a:r>
              <a:rPr lang="en-US" sz="1800" b="1" dirty="0">
                <a:solidFill>
                  <a:srgbClr val="CC0099"/>
                </a:solidFill>
                <a:ea typeface="ＭＳ Ｐゴシック" pitchFamily="34" charset="-128"/>
              </a:rPr>
              <a:t/>
            </a:r>
            <a:br>
              <a:rPr lang="en-US" sz="1800" b="1" dirty="0">
                <a:solidFill>
                  <a:srgbClr val="CC0099"/>
                </a:solidFill>
                <a:ea typeface="ＭＳ Ｐゴシック" pitchFamily="34" charset="-128"/>
              </a:rPr>
            </a:br>
            <a:r>
              <a:rPr lang="en-US" sz="3600" b="1" dirty="0" err="1">
                <a:solidFill>
                  <a:srgbClr val="CC0099"/>
                </a:solidFill>
                <a:ea typeface="ＭＳ Ｐゴシック" pitchFamily="34" charset="-128"/>
              </a:rPr>
              <a:t>Vamos</a:t>
            </a:r>
            <a:r>
              <a:rPr lang="en-US" sz="3600" b="1" dirty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3600" b="1" dirty="0" err="1">
                <a:solidFill>
                  <a:srgbClr val="CC0099"/>
                </a:solidFill>
                <a:ea typeface="ＭＳ Ｐゴシック" pitchFamily="34" charset="-128"/>
              </a:rPr>
              <a:t>ver</a:t>
            </a:r>
            <a:r>
              <a:rPr lang="en-US" sz="3600" b="1" dirty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3600" b="1" dirty="0" err="1">
                <a:solidFill>
                  <a:srgbClr val="CC0099"/>
                </a:solidFill>
                <a:ea typeface="ＭＳ Ｐゴシック" pitchFamily="34" charset="-128"/>
              </a:rPr>
              <a:t>os</a:t>
            </a:r>
            <a:r>
              <a:rPr lang="en-US" sz="3600" b="1" dirty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3600" b="1" dirty="0" err="1">
                <a:solidFill>
                  <a:srgbClr val="CC0099"/>
                </a:solidFill>
                <a:ea typeface="ＭＳ Ｐゴシック" pitchFamily="34" charset="-128"/>
              </a:rPr>
              <a:t>Dez</a:t>
            </a:r>
            <a:r>
              <a:rPr lang="en-US" sz="3600" b="1" dirty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3600" b="1" dirty="0" err="1">
                <a:solidFill>
                  <a:srgbClr val="CC0099"/>
                </a:solidFill>
                <a:ea typeface="ＭＳ Ｐゴシック" pitchFamily="34" charset="-128"/>
              </a:rPr>
              <a:t>Essenciais</a:t>
            </a:r>
            <a:endParaRPr lang="en-US" sz="36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796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6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8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39226"/>
            <a:ext cx="9144000" cy="649287"/>
          </a:xfrm>
        </p:spPr>
        <p:txBody>
          <a:bodyPr/>
          <a:lstStyle/>
          <a:p>
            <a:pPr>
              <a:defRPr/>
            </a:pPr>
            <a:r>
              <a:rPr lang="en-US" sz="4000" b="1" dirty="0" smtClean="0">
                <a:solidFill>
                  <a:srgbClr val="CC0099"/>
                </a:solidFill>
                <a:ea typeface="ＭＳ Ｐゴシック" pitchFamily="34" charset="-128"/>
              </a:rPr>
              <a:t>O </a:t>
            </a:r>
            <a:r>
              <a:rPr lang="en-US" sz="4000" b="1" dirty="0" err="1" smtClean="0">
                <a:solidFill>
                  <a:srgbClr val="CC0099"/>
                </a:solidFill>
                <a:ea typeface="ＭＳ Ｐゴシック" pitchFamily="34" charset="-128"/>
              </a:rPr>
              <a:t>que</a:t>
            </a:r>
            <a:r>
              <a:rPr lang="en-US" sz="40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4000" b="1" dirty="0" err="1" smtClean="0">
                <a:solidFill>
                  <a:srgbClr val="CC0099"/>
                </a:solidFill>
                <a:ea typeface="ＭＳ Ｐゴシック" pitchFamily="34" charset="-128"/>
              </a:rPr>
              <a:t>são</a:t>
            </a:r>
            <a:r>
              <a:rPr lang="en-US" sz="4000" b="1" dirty="0" smtClean="0">
                <a:solidFill>
                  <a:srgbClr val="CC0099"/>
                </a:solidFill>
                <a:ea typeface="ＭＳ Ｐゴシック" pitchFamily="34" charset="-128"/>
              </a:rPr>
              <a:t> </a:t>
            </a:r>
            <a:r>
              <a:rPr lang="en-US" sz="4000" b="1" dirty="0" err="1" smtClean="0">
                <a:solidFill>
                  <a:srgbClr val="CC0099"/>
                </a:solidFill>
                <a:ea typeface="ＭＳ Ｐゴシック" pitchFamily="34" charset="-128"/>
              </a:rPr>
              <a:t>Indicadores</a:t>
            </a:r>
            <a:r>
              <a:rPr lang="en-US" sz="4000" b="1" dirty="0" smtClean="0">
                <a:solidFill>
                  <a:srgbClr val="CC0099"/>
                </a:solidFill>
                <a:ea typeface="ＭＳ Ｐゴシック" pitchFamily="34" charset="-128"/>
              </a:rPr>
              <a:t>?</a:t>
            </a:r>
            <a:endParaRPr lang="en-US" sz="40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20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34821" name="Picture 6" descr="http://image.slidesharecdn.com/outcomesandindicatorscafod-090729081709-phpapp02/95/outcomes-and-indicators-cafod-2-728.jpg?cb=12488734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96"/>
          <a:stretch>
            <a:fillRect/>
          </a:stretch>
        </p:blipFill>
        <p:spPr bwMode="auto">
          <a:xfrm>
            <a:off x="827584" y="1788513"/>
            <a:ext cx="7700023" cy="4145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CaixaDeTexto 2"/>
          <p:cNvSpPr txBox="1">
            <a:spLocks noChangeArrowheads="1"/>
          </p:cNvSpPr>
          <p:nvPr/>
        </p:nvSpPr>
        <p:spPr bwMode="auto">
          <a:xfrm>
            <a:off x="611560" y="5958551"/>
            <a:ext cx="80645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pt-BR" b="1" dirty="0"/>
              <a:t>Indicadores: </a:t>
            </a:r>
            <a:r>
              <a:rPr lang="pt-BR" dirty="0"/>
              <a:t>Como você saberá se as mudanças estão acontecendo ou já aconteceram? </a:t>
            </a:r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107504" y="2159918"/>
            <a:ext cx="8856663" cy="432025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en-US" sz="2200" b="1" dirty="0" smtClean="0"/>
              <a:t>O </a:t>
            </a:r>
            <a:r>
              <a:rPr lang="en-US" altLang="en-US" sz="2200" b="1" dirty="0" err="1" smtClean="0"/>
              <a:t>que</a:t>
            </a:r>
            <a:r>
              <a:rPr lang="en-US" altLang="en-US" sz="2200" b="1" dirty="0" smtClean="0"/>
              <a:t> </a:t>
            </a:r>
            <a:r>
              <a:rPr lang="en-US" altLang="en-US" sz="2200" b="1" dirty="0" err="1" smtClean="0"/>
              <a:t>será</a:t>
            </a:r>
            <a:r>
              <a:rPr lang="en-US" altLang="en-US" sz="2200" b="1" dirty="0" smtClean="0"/>
              <a:t> </a:t>
            </a:r>
            <a:r>
              <a:rPr lang="en-US" altLang="en-US" sz="2200" b="1" dirty="0" err="1" smtClean="0"/>
              <a:t>medido</a:t>
            </a:r>
            <a:r>
              <a:rPr lang="en-US" altLang="en-US" sz="2200" b="1" dirty="0" smtClean="0"/>
              <a:t>? 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(O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que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mudará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?)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en-US" sz="2200" b="1" dirty="0" err="1" smtClean="0"/>
              <a:t>Unidade</a:t>
            </a:r>
            <a:r>
              <a:rPr lang="en-US" altLang="en-US" sz="2200" b="1" dirty="0" smtClean="0"/>
              <a:t> de </a:t>
            </a:r>
            <a:r>
              <a:rPr lang="en-US" altLang="en-US" sz="2200" b="1" dirty="0" err="1" smtClean="0"/>
              <a:t>medida</a:t>
            </a:r>
            <a:r>
              <a:rPr lang="en-US" altLang="en-US" sz="2200" b="1" dirty="0" smtClean="0"/>
              <a:t> a </a:t>
            </a:r>
            <a:r>
              <a:rPr lang="en-US" altLang="en-US" sz="2200" b="1" dirty="0" err="1" smtClean="0"/>
              <a:t>ser</a:t>
            </a:r>
            <a:r>
              <a:rPr lang="en-US" altLang="en-US" sz="2200" b="1" dirty="0" smtClean="0"/>
              <a:t> </a:t>
            </a:r>
            <a:r>
              <a:rPr lang="en-US" altLang="en-US" sz="2200" b="1" dirty="0" err="1" smtClean="0"/>
              <a:t>usada</a:t>
            </a:r>
            <a:r>
              <a:rPr lang="en-US" altLang="en-US" sz="2200" b="1" dirty="0" smtClean="0"/>
              <a:t> 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(para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descrever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a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mudança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,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por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exemplo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: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percentagens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,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taxas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)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en-US" sz="2200" b="1" dirty="0" smtClean="0"/>
              <a:t>O status </a:t>
            </a:r>
            <a:r>
              <a:rPr lang="en-US" altLang="en-US" sz="2200" b="1" dirty="0" err="1" smtClean="0"/>
              <a:t>pré-programa</a:t>
            </a:r>
            <a:r>
              <a:rPr lang="en-US" altLang="en-US" sz="2200" b="1" dirty="0" smtClean="0"/>
              <a:t> 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(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patamar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inicial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,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por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exemplo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: 40%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em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2013)</a:t>
            </a:r>
            <a:r>
              <a:rPr lang="en-US" altLang="en-US" sz="2200" b="1" dirty="0" smtClean="0">
                <a:solidFill>
                  <a:schemeClr val="tx2"/>
                </a:solidFill>
              </a:rPr>
              <a:t>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en-US" sz="2200" b="1" dirty="0" err="1" smtClean="0"/>
              <a:t>Tamanho</a:t>
            </a:r>
            <a:r>
              <a:rPr lang="en-US" altLang="en-US" sz="2200" b="1" dirty="0" smtClean="0"/>
              <a:t>, magnitude e </a:t>
            </a:r>
            <a:r>
              <a:rPr lang="en-US" altLang="en-US" sz="2200" b="1" dirty="0" err="1" smtClean="0"/>
              <a:t>dimensão</a:t>
            </a:r>
            <a:r>
              <a:rPr lang="en-US" altLang="en-US" sz="2200" b="1" dirty="0" smtClean="0"/>
              <a:t> da </a:t>
            </a:r>
            <a:r>
              <a:rPr lang="en-US" altLang="en-US" sz="2200" b="1" dirty="0" err="1" smtClean="0"/>
              <a:t>mudança</a:t>
            </a:r>
            <a:r>
              <a:rPr lang="en-US" altLang="en-US" sz="2200" b="1" dirty="0" smtClean="0"/>
              <a:t> </a:t>
            </a:r>
            <a:r>
              <a:rPr lang="en-US" altLang="en-US" sz="2200" b="1" dirty="0" err="1" smtClean="0"/>
              <a:t>almejada</a:t>
            </a:r>
            <a:r>
              <a:rPr lang="en-US" altLang="en-US" sz="2200" b="1" dirty="0" smtClean="0"/>
              <a:t> 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(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por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exemplo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: 75 % 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em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 2014, 500 casas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readaptadas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, 10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cursos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de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treinamento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convocados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etc.)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en-US" sz="2200" b="1" dirty="0" err="1" smtClean="0"/>
              <a:t>Qualidade</a:t>
            </a:r>
            <a:r>
              <a:rPr lang="en-US" altLang="en-US" sz="2200" b="1" dirty="0" smtClean="0"/>
              <a:t> </a:t>
            </a:r>
            <a:r>
              <a:rPr lang="en-US" altLang="en-US" sz="2200" b="1" dirty="0" err="1" smtClean="0"/>
              <a:t>ou</a:t>
            </a:r>
            <a:r>
              <a:rPr lang="en-US" altLang="en-US" sz="2200" b="1" dirty="0" smtClean="0"/>
              <a:t> </a:t>
            </a:r>
            <a:r>
              <a:rPr lang="en-US" altLang="en-US" sz="2200" b="1" dirty="0" err="1" smtClean="0"/>
              <a:t>padrão</a:t>
            </a:r>
            <a:r>
              <a:rPr lang="en-US" altLang="en-US" sz="2200" b="1" dirty="0" smtClean="0"/>
              <a:t> </a:t>
            </a:r>
            <a:r>
              <a:rPr lang="en-US" altLang="en-US" sz="2200" b="1" dirty="0" err="1" smtClean="0"/>
              <a:t>na</a:t>
            </a:r>
            <a:r>
              <a:rPr lang="en-US" altLang="en-US" sz="2200" b="1" dirty="0" smtClean="0"/>
              <a:t> </a:t>
            </a:r>
            <a:r>
              <a:rPr lang="en-US" altLang="en-US" sz="2200" b="1" dirty="0" err="1" smtClean="0"/>
              <a:t>mudança</a:t>
            </a:r>
            <a:r>
              <a:rPr lang="en-US" altLang="en-US" sz="2200" b="1" dirty="0" smtClean="0"/>
              <a:t> a </a:t>
            </a:r>
            <a:r>
              <a:rPr lang="en-US" altLang="en-US" sz="2200" b="1" dirty="0" err="1" smtClean="0"/>
              <a:t>ser</a:t>
            </a:r>
            <a:r>
              <a:rPr lang="en-US" altLang="en-US" sz="2200" b="1" dirty="0" smtClean="0"/>
              <a:t> </a:t>
            </a:r>
            <a:r>
              <a:rPr lang="en-US" altLang="en-US" sz="2200" b="1" dirty="0" err="1" smtClean="0"/>
              <a:t>alcançada</a:t>
            </a:r>
            <a:r>
              <a:rPr lang="en-US" altLang="en-US" sz="2200" b="1" dirty="0" smtClean="0"/>
              <a:t> 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(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por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exemplo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: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melhoria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en-US" sz="2200" b="1" dirty="0" err="1" smtClean="0"/>
              <a:t>Populações</a:t>
            </a:r>
            <a:r>
              <a:rPr lang="en-US" altLang="en-US" sz="2200" b="1" dirty="0" smtClean="0"/>
              <a:t> </a:t>
            </a:r>
            <a:r>
              <a:rPr lang="en-US" altLang="en-US" sz="2200" b="1" dirty="0" err="1" smtClean="0"/>
              <a:t>alvo</a:t>
            </a:r>
            <a:r>
              <a:rPr lang="en-US" altLang="en-US" sz="2200" b="1" dirty="0" smtClean="0"/>
              <a:t> 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(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quem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?)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en-US" sz="2200" b="1" dirty="0" err="1" smtClean="0"/>
              <a:t>Prazo</a:t>
            </a:r>
            <a:r>
              <a:rPr lang="en-US" altLang="en-US" sz="2200" b="1" dirty="0" smtClean="0"/>
              <a:t> 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(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por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 </a:t>
            </a:r>
            <a:r>
              <a:rPr lang="en-US" altLang="en-US" sz="2200" b="1" i="1" dirty="0" err="1" smtClean="0">
                <a:solidFill>
                  <a:schemeClr val="tx2"/>
                </a:solidFill>
              </a:rPr>
              <a:t>exemplo</a:t>
            </a:r>
            <a:r>
              <a:rPr lang="en-US" altLang="en-US" sz="2200" b="1" i="1" dirty="0" smtClean="0">
                <a:solidFill>
                  <a:schemeClr val="tx2"/>
                </a:solidFill>
              </a:rPr>
              <a:t>: de Janeiro de 2013 a Janeiro de 2014)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386738"/>
            <a:ext cx="9144000" cy="649287"/>
          </a:xfrm>
        </p:spPr>
        <p:txBody>
          <a:bodyPr/>
          <a:lstStyle/>
          <a:p>
            <a:pPr>
              <a:defRPr/>
            </a:pPr>
            <a:r>
              <a:rPr lang="en-US" sz="3600" b="1" dirty="0" err="1" smtClean="0">
                <a:solidFill>
                  <a:srgbClr val="CC0099"/>
                </a:solidFill>
                <a:ea typeface="ＭＳ Ｐゴシック" pitchFamily="34" charset="-128"/>
              </a:rPr>
              <a:t>Características</a:t>
            </a:r>
            <a:r>
              <a:rPr lang="en-US" sz="3600" b="1" dirty="0" smtClean="0">
                <a:solidFill>
                  <a:srgbClr val="CC0099"/>
                </a:solidFill>
                <a:ea typeface="ＭＳ Ｐゴシック" pitchFamily="34" charset="-128"/>
              </a:rPr>
              <a:t> de </a:t>
            </a:r>
            <a:r>
              <a:rPr lang="en-US" sz="3600" b="1" dirty="0" err="1" smtClean="0">
                <a:solidFill>
                  <a:srgbClr val="CC0099"/>
                </a:solidFill>
                <a:ea typeface="ＭＳ Ｐゴシック" pitchFamily="34" charset="-128"/>
              </a:rPr>
              <a:t>Indicadores</a:t>
            </a:r>
            <a:endParaRPr lang="en-US" sz="3600" dirty="0">
              <a:solidFill>
                <a:srgbClr val="A238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7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8196</TotalTime>
  <Words>1317</Words>
  <Application>Microsoft Office PowerPoint</Application>
  <PresentationFormat>Apresentação na tela (4:3)</PresentationFormat>
  <Paragraphs>121</Paragraphs>
  <Slides>20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20</vt:i4>
      </vt:variant>
    </vt:vector>
  </HeadingPairs>
  <TitlesOfParts>
    <vt:vector size="28" baseType="lpstr">
      <vt:lpstr>Arial</vt:lpstr>
      <vt:lpstr>MS PGothic</vt:lpstr>
      <vt:lpstr>Calibri</vt:lpstr>
      <vt:lpstr>Times New Roman</vt:lpstr>
      <vt:lpstr>Wingdings</vt:lpstr>
      <vt:lpstr>Office Theme</vt:lpstr>
      <vt:lpstr>2_Office Theme</vt:lpstr>
      <vt:lpstr>1_Office Theme</vt:lpstr>
      <vt:lpstr> Monitoramento e Avaliação “Plano de Ação Municipal Seguro e Resiliente”</vt:lpstr>
      <vt:lpstr>Apresentação do PowerPoint</vt:lpstr>
      <vt:lpstr>Apresentação do PowerPoint</vt:lpstr>
      <vt:lpstr>O que é Monitoramento?</vt:lpstr>
      <vt:lpstr>O que é Avaliação?</vt:lpstr>
      <vt:lpstr>Monitoramento vs. Avaliação</vt:lpstr>
      <vt:lpstr>O que são indicadores?  Vamos ver os Dez Essenciais</vt:lpstr>
      <vt:lpstr>O que são Indicadores?</vt:lpstr>
      <vt:lpstr>Características de Indicadores</vt:lpstr>
      <vt:lpstr>Indicadores SMART</vt:lpstr>
      <vt:lpstr>Avaliar a segurança nas escolas e unidades de saúde</vt:lpstr>
      <vt:lpstr>Indicadores SMART</vt:lpstr>
      <vt:lpstr>Garanta que programas RRC estejam instalados em escolas e em comunidades locais</vt:lpstr>
      <vt:lpstr>Indicadores SMART</vt:lpstr>
      <vt:lpstr>Instale Sistemas de Alerta Rápido &amp; organize treinos de preparação</vt:lpstr>
      <vt:lpstr>Indicadores SMART </vt:lpstr>
      <vt:lpstr>M&amp;A &amp; seu Plano de Ação</vt:lpstr>
      <vt:lpstr>Apresentação do PowerPoint</vt:lpstr>
      <vt:lpstr>MÓDULO  # 6: EXERCÍCIO – Desenvolvendo Indicadores para M&amp;A de um Plano de Ação Municipal Seguro e Eficiente</vt:lpstr>
      <vt:lpstr>Apresentação do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6  Monitoring and Evaluation  “Safe and Resilient City Action Plan”</dc:title>
  <dc:creator>Maria Hauer</dc:creator>
  <cp:lastModifiedBy>Valter Monteiro</cp:lastModifiedBy>
  <cp:revision>257</cp:revision>
  <cp:lastPrinted>2014-03-19T05:36:42Z</cp:lastPrinted>
  <dcterms:created xsi:type="dcterms:W3CDTF">2011-05-05T12:01:53Z</dcterms:created>
  <dcterms:modified xsi:type="dcterms:W3CDTF">2015-06-18T13:49:23Z</dcterms:modified>
</cp:coreProperties>
</file>