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0" r:id="rId2"/>
    <p:sldId id="284" r:id="rId3"/>
    <p:sldId id="283" r:id="rId4"/>
    <p:sldId id="260" r:id="rId5"/>
    <p:sldId id="261" r:id="rId6"/>
    <p:sldId id="262" r:id="rId7"/>
    <p:sldId id="277" r:id="rId8"/>
    <p:sldId id="265" r:id="rId9"/>
    <p:sldId id="286" r:id="rId10"/>
    <p:sldId id="266" r:id="rId11"/>
    <p:sldId id="268" r:id="rId12"/>
    <p:sldId id="269" r:id="rId13"/>
    <p:sldId id="271" r:id="rId14"/>
    <p:sldId id="272" r:id="rId15"/>
    <p:sldId id="278" r:id="rId16"/>
    <p:sldId id="274" r:id="rId17"/>
    <p:sldId id="275" r:id="rId18"/>
    <p:sldId id="276"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DFACC-AE74-4CA8-8E4C-5067673AB72F}" type="datetimeFigureOut">
              <a:rPr lang="en-US" smtClean="0"/>
              <a:pPr/>
              <a:t>6/19/2015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F5FD83-FCC9-4706-A2C7-F8E9290CD6E8}" type="slidenum">
              <a:rPr lang="en-US" smtClean="0"/>
              <a:pPr/>
              <a:t>‹nº›</a:t>
            </a:fld>
            <a:endParaRPr lang="en-US"/>
          </a:p>
        </p:txBody>
      </p:sp>
    </p:spTree>
    <p:extLst>
      <p:ext uri="{BB962C8B-B14F-4D97-AF65-F5344CB8AC3E}">
        <p14:creationId xmlns:p14="http://schemas.microsoft.com/office/powerpoint/2010/main" val="191239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D45A8A9D-011F-4E6D-9AD6-7E356DA1CC9E}" type="slidenum">
              <a:rPr kumimoji="0" lang="en-US" altLang="ja-JP">
                <a:latin typeface="Calibri" pitchFamily="34" charset="0"/>
              </a:rPr>
              <a:pPr eaLnBrk="1" hangingPunct="1"/>
              <a:t>3</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234819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extLst>
      <p:ext uri="{BB962C8B-B14F-4D97-AF65-F5344CB8AC3E}">
        <p14:creationId xmlns:p14="http://schemas.microsoft.com/office/powerpoint/2010/main" val="1590850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44777551-2E52-4F79-B844-D321D1DFA2B0}" type="slidenum">
              <a:rPr kumimoji="0" lang="en-US" altLang="ja-JP">
                <a:latin typeface="Calibri" pitchFamily="34" charset="0"/>
              </a:rPr>
              <a:pPr eaLnBrk="1" hangingPunct="1"/>
              <a:t>17</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576097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C691F0C-4621-4EF4-94BC-37546D722A28}" type="slidenum">
              <a:rPr kumimoji="0" lang="en-US" altLang="ja-JP">
                <a:latin typeface="Calibri" pitchFamily="34" charset="0"/>
              </a:rPr>
              <a:pPr eaLnBrk="1" hangingPunct="1"/>
              <a:t>18</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1911464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6349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Calibri" pitchFamily="34" charset="0"/>
                <a:ea typeface="ＭＳ Ｐゴシック" pitchFamily="34" charset="-128"/>
              </a:defRPr>
            </a:lvl1pPr>
            <a:lvl2pPr marL="742950" indent="-285750">
              <a:defRPr sz="1400">
                <a:solidFill>
                  <a:schemeClr val="tx1"/>
                </a:solidFill>
                <a:latin typeface="Calibri" pitchFamily="34" charset="0"/>
                <a:ea typeface="ＭＳ Ｐゴシック" pitchFamily="34" charset="-128"/>
              </a:defRPr>
            </a:lvl2pPr>
            <a:lvl3pPr marL="1143000" indent="-228600">
              <a:defRPr sz="1400">
                <a:solidFill>
                  <a:schemeClr val="tx1"/>
                </a:solidFill>
                <a:latin typeface="Calibri" pitchFamily="34" charset="0"/>
                <a:ea typeface="ＭＳ Ｐゴシック" pitchFamily="34" charset="-128"/>
              </a:defRPr>
            </a:lvl3pPr>
            <a:lvl4pPr marL="1600200" indent="-228600">
              <a:defRPr sz="1400">
                <a:solidFill>
                  <a:schemeClr val="tx1"/>
                </a:solidFill>
                <a:latin typeface="Calibri" pitchFamily="34" charset="0"/>
                <a:ea typeface="ＭＳ Ｐゴシック" pitchFamily="34" charset="-128"/>
              </a:defRPr>
            </a:lvl4pPr>
            <a:lvl5pPr marL="2057400" indent="-228600">
              <a:defRPr sz="1400">
                <a:solidFill>
                  <a:schemeClr val="tx1"/>
                </a:solidFill>
                <a:latin typeface="Calibri" pitchFamily="34" charset="0"/>
                <a:ea typeface="ＭＳ Ｐゴシック" pitchFamily="34" charset="-128"/>
              </a:defRPr>
            </a:lvl5pPr>
            <a:lvl6pPr marL="25146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6pPr>
            <a:lvl7pPr marL="29718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7pPr>
            <a:lvl8pPr marL="34290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8pPr>
            <a:lvl9pPr marL="3886200" indent="-228600" defTabSz="1042988" eaLnBrk="0" fontAlgn="base" hangingPunct="0">
              <a:spcBef>
                <a:spcPct val="30000"/>
              </a:spcBef>
              <a:spcAft>
                <a:spcPct val="0"/>
              </a:spcAft>
              <a:defRPr sz="1400">
                <a:solidFill>
                  <a:schemeClr val="tx1"/>
                </a:solidFill>
                <a:latin typeface="Calibri" pitchFamily="34" charset="0"/>
                <a:ea typeface="ＭＳ Ｐゴシック" pitchFamily="34" charset="-128"/>
              </a:defRPr>
            </a:lvl9pPr>
          </a:lstStyle>
          <a:p>
            <a:fld id="{9E2EAA16-12FD-4DE4-96DA-88B0E940EF20}" type="slidenum">
              <a:rPr lang="fr-FR" altLang="en-US" sz="1200" smtClean="0">
                <a:cs typeface="Arial" charset="0"/>
              </a:rPr>
              <a:pPr/>
              <a:t>19</a:t>
            </a:fld>
            <a:endParaRPr lang="fr-FR" altLang="en-US" sz="1200" smtClean="0">
              <a:cs typeface="Arial" charset="0"/>
            </a:endParaRPr>
          </a:p>
        </p:txBody>
      </p:sp>
    </p:spTree>
    <p:extLst>
      <p:ext uri="{BB962C8B-B14F-4D97-AF65-F5344CB8AC3E}">
        <p14:creationId xmlns:p14="http://schemas.microsoft.com/office/powerpoint/2010/main" val="3772324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907576-F6D5-42A5-888A-5AAC6F5A42B6}" type="slidenum">
              <a:rPr kumimoji="0" lang="en-US" altLang="ja-JP">
                <a:latin typeface="Calibri" pitchFamily="34" charset="0"/>
              </a:rPr>
              <a:pPr eaLnBrk="1" hangingPunct="1"/>
              <a:t>4</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2356791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6276366-DC15-428B-A2C3-6C43B11E9E2D}" type="slidenum">
              <a:rPr kumimoji="0" lang="en-US" altLang="ja-JP">
                <a:latin typeface="Calibri" pitchFamily="34" charset="0"/>
              </a:rPr>
              <a:pPr eaLnBrk="1" hangingPunct="1"/>
              <a:t>5</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199586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BA2C0DF-66D4-4408-B2A8-2B44EEBDF757}" type="slidenum">
              <a:rPr kumimoji="0" lang="en-US" altLang="ja-JP">
                <a:latin typeface="Calibri" pitchFamily="34" charset="0"/>
              </a:rPr>
              <a:pPr eaLnBrk="1" hangingPunct="1"/>
              <a:t>6</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67372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nSpc>
                <a:spcPct val="80000"/>
              </a:lnSpc>
            </a:pPr>
            <a:endParaRPr lang="en-US" altLang="ja-JP" sz="800" smtClean="0"/>
          </a:p>
        </p:txBody>
      </p:sp>
    </p:spTree>
    <p:extLst>
      <p:ext uri="{BB962C8B-B14F-4D97-AF65-F5344CB8AC3E}">
        <p14:creationId xmlns:p14="http://schemas.microsoft.com/office/powerpoint/2010/main" val="1475653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399D0D2F-1854-4970-B1FF-25122DE69D32}" type="slidenum">
              <a:rPr lang="en-US" altLang="ja-JP" sz="1800"/>
              <a:pPr>
                <a:spcBef>
                  <a:spcPct val="0"/>
                </a:spcBef>
              </a:pPr>
              <a:t>9</a:t>
            </a:fld>
            <a:endParaRPr lang="en-US" altLang="ja-JP" sz="1800"/>
          </a:p>
        </p:txBody>
      </p:sp>
      <p:sp>
        <p:nvSpPr>
          <p:cNvPr id="430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endParaRPr lang="en-US" altLang="ja-JP" sz="1800"/>
          </a:p>
        </p:txBody>
      </p:sp>
    </p:spTree>
    <p:extLst>
      <p:ext uri="{BB962C8B-B14F-4D97-AF65-F5344CB8AC3E}">
        <p14:creationId xmlns:p14="http://schemas.microsoft.com/office/powerpoint/2010/main" val="260043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5670E40A-41E9-4EE8-A232-11A7F6595A33}" type="slidenum">
              <a:rPr kumimoji="0" lang="en-US" altLang="ja-JP">
                <a:latin typeface="Calibri" pitchFamily="34" charset="0"/>
              </a:rPr>
              <a:pPr eaLnBrk="1" hangingPunct="1"/>
              <a:t>10</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89527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7077B9FD-2829-4E58-85A4-78E9333383F9}" type="slidenum">
              <a:rPr kumimoji="0" lang="en-US" altLang="ja-JP">
                <a:latin typeface="Calibri" pitchFamily="34" charset="0"/>
              </a:rPr>
              <a:pPr eaLnBrk="1" hangingPunct="1"/>
              <a:t>11</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3675754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spcBef>
                <a:spcPct val="0"/>
              </a:spcBef>
            </a:pPr>
            <a:endParaRPr lang="en-CA" altLang="ja-JP" smtClean="0"/>
          </a:p>
        </p:txBody>
      </p:sp>
      <p:sp>
        <p:nvSpPr>
          <p:cNvPr id="32771" name="Slide Number Placeholder 3"/>
          <p:cNvSpPr>
            <a:spLocks noGrp="1"/>
          </p:cNvSpPr>
          <p:nvPr>
            <p:ph type="sldNum" sz="quarter" idx="5"/>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C15EEEBB-81DB-44CE-8390-DB6E8224A26F}" type="slidenum">
              <a:rPr kumimoji="0" lang="en-US" altLang="ja-JP">
                <a:latin typeface="Calibri" pitchFamily="34" charset="0"/>
              </a:rPr>
              <a:pPr eaLnBrk="1" hangingPunct="1"/>
              <a:t>12</a:t>
            </a:fld>
            <a:endParaRPr kumimoji="0" lang="en-US" altLang="ja-JP">
              <a:latin typeface="Calibri" pitchFamily="34" charset="0"/>
            </a:endParaRPr>
          </a:p>
        </p:txBody>
      </p:sp>
      <p:sp>
        <p:nvSpPr>
          <p:cNvPr id="32772" name="Footer Placeholder 4"/>
          <p:cNvSpPr>
            <a:spLocks noGrp="1"/>
          </p:cNvSpPr>
          <p:nvPr>
            <p:ph type="ftr" sz="quarter" idx="4"/>
          </p:nvPr>
        </p:nvSpPr>
        <p:spPr bwMode="auto">
          <a:ln>
            <a:miter lim="800000"/>
            <a:headEnd/>
            <a:tailEnd/>
          </a:ln>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en-US" altLang="ja-JP">
              <a:latin typeface="Calibri" pitchFamily="34" charset="0"/>
            </a:endParaRPr>
          </a:p>
        </p:txBody>
      </p:sp>
    </p:spTree>
    <p:extLst>
      <p:ext uri="{BB962C8B-B14F-4D97-AF65-F5344CB8AC3E}">
        <p14:creationId xmlns:p14="http://schemas.microsoft.com/office/powerpoint/2010/main" val="2673545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2056783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781638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635617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3200"/>
            </a:lvl1pPr>
            <a:extLst/>
          </a:lstStyle>
          <a:p>
            <a:r>
              <a:rPr lang="en-US" dirty="0" smtClean="0"/>
              <a:t>Click to edit Master title style</a:t>
            </a:r>
            <a:endParaRPr lang="en-US" dirty="0"/>
          </a:p>
        </p:txBody>
      </p:sp>
      <p:sp>
        <p:nvSpPr>
          <p:cNvPr id="9" name="Rectangle 8"/>
          <p:cNvSpPr>
            <a:spLocks noGrp="1"/>
          </p:cNvSpPr>
          <p:nvPr>
            <p:ph type="body" sz="quarter" idx="13"/>
          </p:nvPr>
        </p:nvSpPr>
        <p:spPr>
          <a:xfrm>
            <a:off x="304800" y="381000"/>
            <a:ext cx="3962400"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5"/>
          </p:nvPr>
        </p:nvSpPr>
        <p:spPr>
          <a:xfrm>
            <a:off x="304800" y="764704"/>
            <a:ext cx="3962400"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7" name="Rectangle 11"/>
          <p:cNvSpPr>
            <a:spLocks noGrp="1"/>
          </p:cNvSpPr>
          <p:nvPr>
            <p:ph sz="quarter" idx="17"/>
          </p:nvPr>
        </p:nvSpPr>
        <p:spPr>
          <a:xfrm>
            <a:off x="301752" y="3702976"/>
            <a:ext cx="3965448" cy="2551520"/>
          </a:xfr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21" name="Rectangle 11"/>
          <p:cNvSpPr>
            <a:spLocks noGrp="1"/>
          </p:cNvSpPr>
          <p:nvPr>
            <p:ph sz="quarter" idx="19"/>
          </p:nvPr>
        </p:nvSpPr>
        <p:spPr>
          <a:xfrm>
            <a:off x="4416552" y="764704"/>
            <a:ext cx="3962400" cy="5483695"/>
          </a:xfr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p:txBody>
          <a:bodyPr/>
          <a:lstStyle>
            <a:lvl1pPr>
              <a:defRPr/>
            </a:lvl1pPr>
          </a:lstStyle>
          <a:p>
            <a:fld id="{91E5A046-C08A-4EE1-B287-02C9D0519F5B}" type="datetime1">
              <a:rPr lang="en-US" altLang="ja-JP"/>
              <a:pPr/>
              <a:t>6/19/2015</a:t>
            </a:fld>
            <a:endParaRPr lang="en-US" altLang="ja-JP"/>
          </a:p>
        </p:txBody>
      </p:sp>
      <p:sp>
        <p:nvSpPr>
          <p:cNvPr id="11" name="Rectangle 19"/>
          <p:cNvSpPr>
            <a:spLocks noGrp="1"/>
          </p:cNvSpPr>
          <p:nvPr>
            <p:ph type="sldNum" sz="quarter" idx="21"/>
          </p:nvPr>
        </p:nvSpPr>
        <p:spPr/>
        <p:txBody>
          <a:bodyPr/>
          <a:lstStyle>
            <a:lvl1pPr>
              <a:defRPr/>
            </a:lvl1pPr>
          </a:lstStyle>
          <a:p>
            <a:fld id="{AE9CB128-DD39-4521-BCB8-6AF4A8B779D6}" type="slidenum">
              <a:rPr lang="en-US" altLang="ja-JP"/>
              <a:pPr/>
              <a:t>‹nº›</a:t>
            </a:fld>
            <a:endParaRPr lang="en-US" altLang="ja-JP"/>
          </a:p>
        </p:txBody>
      </p:sp>
      <p:sp>
        <p:nvSpPr>
          <p:cNvPr id="12" name="Rectangle 22"/>
          <p:cNvSpPr>
            <a:spLocks noGrp="1"/>
          </p:cNvSpPr>
          <p:nvPr>
            <p:ph type="ftr" sz="quarter" idx="22"/>
          </p:nvPr>
        </p:nvSpPr>
        <p:spPr/>
        <p:txBody>
          <a:bodyPr/>
          <a:lstStyle>
            <a:lvl1pPr>
              <a:defRPr b="1"/>
            </a:lvl1pPr>
          </a:lstStyle>
          <a:p>
            <a:endParaRPr lang="en-US" altLang="ja-JP"/>
          </a:p>
        </p:txBody>
      </p:sp>
    </p:spTree>
    <p:extLst>
      <p:ext uri="{BB962C8B-B14F-4D97-AF65-F5344CB8AC3E}">
        <p14:creationId xmlns:p14="http://schemas.microsoft.com/office/powerpoint/2010/main" val="2570346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3-Up: 1 Top, 2 Bottom">
    <p:spTree>
      <p:nvGrpSpPr>
        <p:cNvPr id="1" name=""/>
        <p:cNvGrpSpPr/>
        <p:nvPr/>
      </p:nvGrpSpPr>
      <p:grpSpPr>
        <a:xfrm>
          <a:off x="0" y="0"/>
          <a:ext cx="0" cy="0"/>
          <a:chOff x="0" y="0"/>
          <a:chExt cx="0" cy="0"/>
        </a:xfrm>
      </p:grpSpPr>
      <p:sp>
        <p:nvSpPr>
          <p:cNvPr id="28" name="Rectangle 2"/>
          <p:cNvSpPr>
            <a:spLocks noGrp="1"/>
          </p:cNvSpPr>
          <p:nvPr>
            <p:ph type="title"/>
          </p:nvPr>
        </p:nvSpPr>
        <p:spPr/>
        <p:txBody>
          <a:bodyPr>
            <a:noAutofit/>
          </a:bodyPr>
          <a:lstStyle>
            <a:lvl1pPr>
              <a:defRPr sz="2800" b="1"/>
            </a:lvl1pPr>
            <a:extLst/>
          </a:lstStyle>
          <a:p>
            <a:r>
              <a:rPr lang="en-US" dirty="0" smtClean="0"/>
              <a:t>Click to edit Master title style</a:t>
            </a:r>
            <a:endParaRPr lang="en-US" dirty="0"/>
          </a:p>
        </p:txBody>
      </p:sp>
      <p:sp>
        <p:nvSpPr>
          <p:cNvPr id="13" name="Rectangle 8"/>
          <p:cNvSpPr>
            <a:spLocks noGrp="1"/>
          </p:cNvSpPr>
          <p:nvPr>
            <p:ph type="body" sz="quarter" idx="13"/>
          </p:nvPr>
        </p:nvSpPr>
        <p:spPr>
          <a:xfrm>
            <a:off x="304800" y="381000"/>
            <a:ext cx="8077200"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5" name="Rectangle 11"/>
          <p:cNvSpPr>
            <a:spLocks noGrp="1"/>
          </p:cNvSpPr>
          <p:nvPr>
            <p:ph sz="quarter" idx="15"/>
          </p:nvPr>
        </p:nvSpPr>
        <p:spPr>
          <a:xfrm>
            <a:off x="301752" y="764704"/>
            <a:ext cx="8074152" cy="1800200"/>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Rectangle 8"/>
          <p:cNvSpPr>
            <a:spLocks noGrp="1"/>
          </p:cNvSpPr>
          <p:nvPr>
            <p:ph type="body" sz="quarter" idx="16"/>
          </p:nvPr>
        </p:nvSpPr>
        <p:spPr>
          <a:xfrm>
            <a:off x="301752" y="2636912"/>
            <a:ext cx="8086672" cy="325752"/>
          </a:xfrm>
          <a:solidFill>
            <a:schemeClr val="accent6">
              <a:shade val="75000"/>
            </a:schemeClr>
          </a:solidFill>
        </p:spPr>
        <p:txBody>
          <a:bodyPr>
            <a:noAutofit/>
          </a:bodyPr>
          <a:lstStyle>
            <a:lvl1pPr>
              <a:defRPr sz="18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7"/>
          </p:nvPr>
        </p:nvSpPr>
        <p:spPr>
          <a:xfrm>
            <a:off x="301752" y="2996952"/>
            <a:ext cx="8086672" cy="3257544"/>
          </a:xfrm>
        </p:spPr>
        <p:txBody>
          <a:bodyPr/>
          <a:lstStyle>
            <a:lvl1pPr>
              <a:spcBef>
                <a:spcPts val="300"/>
              </a:spcBef>
              <a:spcAft>
                <a:spcPts val="300"/>
              </a:spcAft>
              <a:defRPr/>
            </a:lvl1pPr>
            <a:lvl2pPr>
              <a:spcBef>
                <a:spcPts val="300"/>
              </a:spcBef>
              <a:spcAft>
                <a:spcPts val="300"/>
              </a:spcAft>
              <a:defRPr/>
            </a:lvl2pPr>
            <a:lvl3pPr>
              <a:spcBef>
                <a:spcPts val="300"/>
              </a:spcBef>
              <a:spcAft>
                <a:spcPts val="300"/>
              </a:spcAft>
              <a:defRPr/>
            </a:lvl3pPr>
            <a:lvl4pPr>
              <a:spcBef>
                <a:spcPts val="300"/>
              </a:spcBef>
              <a:spcAft>
                <a:spcPts val="300"/>
              </a:spcAft>
              <a:defRPr/>
            </a:lvl4pPr>
            <a:lvl5pPr>
              <a:spcBef>
                <a:spcPts val="300"/>
              </a:spcBef>
              <a:spcAft>
                <a:spcPts val="300"/>
              </a:spcAft>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p:cNvSpPr>
          <p:nvPr>
            <p:ph type="dt" sz="half" idx="18"/>
          </p:nvPr>
        </p:nvSpPr>
        <p:spPr/>
        <p:txBody>
          <a:bodyPr/>
          <a:lstStyle>
            <a:lvl1pPr>
              <a:defRPr/>
            </a:lvl1pPr>
          </a:lstStyle>
          <a:p>
            <a:fld id="{D3DA26FE-F6EA-44D6-B23F-EB640B92FC96}" type="datetime1">
              <a:rPr lang="en-US" altLang="ja-JP"/>
              <a:pPr/>
              <a:t>6/19/2015</a:t>
            </a:fld>
            <a:endParaRPr lang="en-US" altLang="ja-JP"/>
          </a:p>
        </p:txBody>
      </p:sp>
      <p:sp>
        <p:nvSpPr>
          <p:cNvPr id="8" name="Rectangle 20"/>
          <p:cNvSpPr>
            <a:spLocks noGrp="1"/>
          </p:cNvSpPr>
          <p:nvPr>
            <p:ph type="sldNum" sz="quarter" idx="19"/>
          </p:nvPr>
        </p:nvSpPr>
        <p:spPr/>
        <p:txBody>
          <a:bodyPr/>
          <a:lstStyle>
            <a:lvl1pPr>
              <a:defRPr/>
            </a:lvl1pPr>
          </a:lstStyle>
          <a:p>
            <a:fld id="{456E899C-AB22-4FDF-99F4-2745D0BC7A5A}" type="slidenum">
              <a:rPr lang="en-US" altLang="ja-JP"/>
              <a:pPr/>
              <a:t>‹nº›</a:t>
            </a:fld>
            <a:endParaRPr lang="en-US" altLang="ja-JP"/>
          </a:p>
        </p:txBody>
      </p:sp>
      <p:sp>
        <p:nvSpPr>
          <p:cNvPr id="9" name="Rectangle 22"/>
          <p:cNvSpPr>
            <a:spLocks noGrp="1"/>
          </p:cNvSpPr>
          <p:nvPr>
            <p:ph type="ftr" sz="quarter" idx="20"/>
          </p:nvPr>
        </p:nvSpPr>
        <p:spPr/>
        <p:txBody>
          <a:bodyPr/>
          <a:lstStyle>
            <a:lvl1pPr>
              <a:defRPr b="1"/>
            </a:lvl1pPr>
          </a:lstStyle>
          <a:p>
            <a:endParaRPr lang="en-US" altLang="ja-JP"/>
          </a:p>
        </p:txBody>
      </p:sp>
    </p:spTree>
    <p:extLst>
      <p:ext uri="{BB962C8B-B14F-4D97-AF65-F5344CB8AC3E}">
        <p14:creationId xmlns:p14="http://schemas.microsoft.com/office/powerpoint/2010/main" val="335777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873540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481C6E-50F7-49C8-BB1D-7C59B54BA29F}" type="datetimeFigureOut">
              <a:rPr lang="en-US" smtClean="0"/>
              <a:pPr/>
              <a:t>6/19/2015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98419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481C6E-50F7-49C8-BB1D-7C59B54BA29F}"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85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481C6E-50F7-49C8-BB1D-7C59B54BA29F}" type="datetimeFigureOut">
              <a:rPr lang="en-US" smtClean="0"/>
              <a:pPr/>
              <a:t>6/19/2015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606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481C6E-50F7-49C8-BB1D-7C59B54BA29F}" type="datetimeFigureOut">
              <a:rPr lang="en-US" smtClean="0"/>
              <a:pPr/>
              <a:t>6/19/2015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474969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481C6E-50F7-49C8-BB1D-7C59B54BA29F}" type="datetimeFigureOut">
              <a:rPr lang="en-US" smtClean="0"/>
              <a:pPr/>
              <a:t>6/19/2015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386840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1738294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481C6E-50F7-49C8-BB1D-7C59B54BA29F}" type="datetimeFigureOut">
              <a:rPr lang="en-US" smtClean="0"/>
              <a:pPr/>
              <a:t>6/19/2015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D320B-DDE8-41E8-94B2-049A0F865621}" type="slidenum">
              <a:rPr lang="en-US" smtClean="0"/>
              <a:pPr/>
              <a:t>‹nº›</a:t>
            </a:fld>
            <a:endParaRPr lang="en-US"/>
          </a:p>
        </p:txBody>
      </p:sp>
    </p:spTree>
    <p:extLst>
      <p:ext uri="{BB962C8B-B14F-4D97-AF65-F5344CB8AC3E}">
        <p14:creationId xmlns:p14="http://schemas.microsoft.com/office/powerpoint/2010/main" val="297589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481C6E-50F7-49C8-BB1D-7C59B54BA29F}" type="datetimeFigureOut">
              <a:rPr lang="en-US" smtClean="0"/>
              <a:pPr/>
              <a:t>6/19/2015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D320B-DDE8-41E8-94B2-049A0F865621}" type="slidenum">
              <a:rPr lang="en-US" smtClean="0"/>
              <a:pPr/>
              <a:t>‹nº›</a:t>
            </a:fld>
            <a:endParaRPr lang="en-US"/>
          </a:p>
        </p:txBody>
      </p:sp>
    </p:spTree>
    <p:extLst>
      <p:ext uri="{BB962C8B-B14F-4D97-AF65-F5344CB8AC3E}">
        <p14:creationId xmlns:p14="http://schemas.microsoft.com/office/powerpoint/2010/main" val="308005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p:cNvSpPr>
          <p:nvPr/>
        </p:nvSpPr>
        <p:spPr bwMode="auto">
          <a:xfrm>
            <a:off x="1173163" y="93059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dirty="0">
                <a:solidFill>
                  <a:srgbClr val="908A84"/>
                </a:solidFill>
                <a:cs typeface="Arial" charset="0"/>
              </a:rPr>
              <a:t>Mo Hamza</a:t>
            </a:r>
          </a:p>
        </p:txBody>
      </p:sp>
      <p:sp>
        <p:nvSpPr>
          <p:cNvPr id="27651" name="Rectangle 3"/>
          <p:cNvSpPr>
            <a:spLocks/>
          </p:cNvSpPr>
          <p:nvPr/>
        </p:nvSpPr>
        <p:spPr bwMode="auto">
          <a:xfrm>
            <a:off x="8374063" y="93059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dirty="0">
                <a:solidFill>
                  <a:srgbClr val="908A84"/>
                </a:solidFill>
                <a:cs typeface="Arial" charset="0"/>
              </a:rPr>
              <a:t>14 May 2012</a:t>
            </a:r>
          </a:p>
        </p:txBody>
      </p:sp>
      <p:sp>
        <p:nvSpPr>
          <p:cNvPr id="27652" name="Line 4"/>
          <p:cNvSpPr>
            <a:spLocks noChangeShapeType="1"/>
          </p:cNvSpPr>
          <p:nvPr/>
        </p:nvSpPr>
        <p:spPr bwMode="auto">
          <a:xfrm>
            <a:off x="4125913" y="90233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3" name="Line 5"/>
          <p:cNvSpPr>
            <a:spLocks noChangeShapeType="1"/>
          </p:cNvSpPr>
          <p:nvPr/>
        </p:nvSpPr>
        <p:spPr bwMode="auto">
          <a:xfrm>
            <a:off x="8275638" y="90233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4" name="Rectangle 1"/>
          <p:cNvSpPr>
            <a:spLocks/>
          </p:cNvSpPr>
          <p:nvPr/>
        </p:nvSpPr>
        <p:spPr bwMode="auto">
          <a:xfrm>
            <a:off x="1325563" y="9458325"/>
            <a:ext cx="30575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lstStyle/>
          <a:p>
            <a:r>
              <a:rPr lang="en-US" sz="1200" dirty="0">
                <a:solidFill>
                  <a:srgbClr val="908A84"/>
                </a:solidFill>
                <a:cs typeface="Arial" charset="0"/>
              </a:rPr>
              <a:t>Mo Hamza</a:t>
            </a:r>
          </a:p>
        </p:txBody>
      </p:sp>
      <p:sp>
        <p:nvSpPr>
          <p:cNvPr id="27655" name="Rectangle 3"/>
          <p:cNvSpPr>
            <a:spLocks/>
          </p:cNvSpPr>
          <p:nvPr/>
        </p:nvSpPr>
        <p:spPr bwMode="auto">
          <a:xfrm>
            <a:off x="8526463" y="9458325"/>
            <a:ext cx="2881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130006" bIns="0" anchor="b"/>
          <a:lstStyle/>
          <a:p>
            <a:r>
              <a:rPr lang="en-US" sz="1200" dirty="0">
                <a:solidFill>
                  <a:srgbClr val="908A84"/>
                </a:solidFill>
                <a:cs typeface="Arial" charset="0"/>
              </a:rPr>
              <a:t>14 May 2012</a:t>
            </a:r>
          </a:p>
        </p:txBody>
      </p:sp>
      <p:sp>
        <p:nvSpPr>
          <p:cNvPr id="27656" name="Line 4"/>
          <p:cNvSpPr>
            <a:spLocks noChangeShapeType="1"/>
          </p:cNvSpPr>
          <p:nvPr/>
        </p:nvSpPr>
        <p:spPr bwMode="auto">
          <a:xfrm>
            <a:off x="4278313" y="9175750"/>
            <a:ext cx="1587"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7" name="Line 5"/>
          <p:cNvSpPr>
            <a:spLocks noChangeShapeType="1"/>
          </p:cNvSpPr>
          <p:nvPr/>
        </p:nvSpPr>
        <p:spPr bwMode="auto">
          <a:xfrm>
            <a:off x="8428038" y="9175750"/>
            <a:ext cx="3175" cy="730250"/>
          </a:xfrm>
          <a:prstGeom prst="line">
            <a:avLst/>
          </a:prstGeom>
          <a:noFill/>
          <a:ln w="12700">
            <a:solidFill>
              <a:srgbClr val="908A84"/>
            </a:solidFill>
            <a:prstDash val="sysDot"/>
            <a:round/>
            <a:headEnd/>
            <a:tailEnd/>
          </a:ln>
          <a:extLst>
            <a:ext uri="{909E8E84-426E-40DD-AFC4-6F175D3DCCD1}">
              <a14:hiddenFill xmlns:a14="http://schemas.microsoft.com/office/drawing/2010/main">
                <a:noFill/>
              </a14:hiddenFill>
            </a:ext>
          </a:extLst>
        </p:spPr>
        <p:txBody>
          <a:bodyPr lIns="0" tIns="0" rIns="0" bIns="0"/>
          <a:lstStyle/>
          <a:p>
            <a:endParaRPr lang="en-US" dirty="0"/>
          </a:p>
        </p:txBody>
      </p:sp>
      <p:sp>
        <p:nvSpPr>
          <p:cNvPr id="27658" name="Title 14"/>
          <p:cNvSpPr>
            <a:spLocks noGrp="1"/>
          </p:cNvSpPr>
          <p:nvPr>
            <p:ph type="ctrTitle"/>
          </p:nvPr>
        </p:nvSpPr>
        <p:spPr>
          <a:xfrm>
            <a:off x="677863" y="1866900"/>
            <a:ext cx="8051800" cy="3913188"/>
          </a:xfrm>
        </p:spPr>
        <p:txBody>
          <a:bodyPr>
            <a:normAutofit/>
          </a:bodyPr>
          <a:lstStyle/>
          <a:p>
            <a:r>
              <a:rPr lang="en-GB" sz="4000" b="1" dirty="0" err="1" smtClean="0"/>
              <a:t>Programas</a:t>
            </a:r>
            <a:r>
              <a:rPr lang="en-GB" sz="4000" b="1" dirty="0" smtClean="0"/>
              <a:t> </a:t>
            </a:r>
            <a:r>
              <a:rPr lang="en-GB" sz="4000" b="1" dirty="0" err="1" smtClean="0"/>
              <a:t>Setorias</a:t>
            </a:r>
            <a:r>
              <a:rPr lang="en-GB" sz="4000" b="1" dirty="0" smtClean="0"/>
              <a:t> de </a:t>
            </a:r>
            <a:br>
              <a:rPr lang="en-GB" sz="4000" b="1" dirty="0" smtClean="0"/>
            </a:br>
            <a:r>
              <a:rPr lang="en-GB" sz="4000" b="1" dirty="0" err="1" smtClean="0">
                <a:solidFill>
                  <a:srgbClr val="A23888"/>
                </a:solidFill>
              </a:rPr>
              <a:t>Financiamento</a:t>
            </a:r>
            <a:r>
              <a:rPr lang="en-GB" sz="4000" b="1" dirty="0" smtClean="0">
                <a:solidFill>
                  <a:srgbClr val="A23888"/>
                </a:solidFill>
              </a:rPr>
              <a:t> de </a:t>
            </a:r>
            <a:r>
              <a:rPr lang="en-GB" sz="4000" b="1" dirty="0" err="1" smtClean="0">
                <a:solidFill>
                  <a:srgbClr val="A23888"/>
                </a:solidFill>
              </a:rPr>
              <a:t>Redução</a:t>
            </a:r>
            <a:r>
              <a:rPr lang="en-GB" sz="4000" b="1" dirty="0" smtClean="0">
                <a:solidFill>
                  <a:srgbClr val="A23888"/>
                </a:solidFill>
              </a:rPr>
              <a:t> de </a:t>
            </a:r>
            <a:r>
              <a:rPr lang="en-GB" sz="4000" b="1" dirty="0" err="1" smtClean="0">
                <a:solidFill>
                  <a:srgbClr val="A23888"/>
                </a:solidFill>
              </a:rPr>
              <a:t>Riscos</a:t>
            </a:r>
            <a:r>
              <a:rPr lang="en-GB" sz="4000" b="1" dirty="0" smtClean="0">
                <a:solidFill>
                  <a:srgbClr val="A23888"/>
                </a:solidFill>
              </a:rPr>
              <a:t> de </a:t>
            </a:r>
            <a:r>
              <a:rPr lang="en-GB" sz="4000" b="1" dirty="0" err="1" smtClean="0">
                <a:solidFill>
                  <a:srgbClr val="A23888"/>
                </a:solidFill>
              </a:rPr>
              <a:t>Desastres</a:t>
            </a:r>
            <a:r>
              <a:rPr lang="pt-BR" sz="4000" b="1" dirty="0" smtClean="0">
                <a:solidFill>
                  <a:srgbClr val="A23888"/>
                </a:solidFill>
              </a:rPr>
              <a:t/>
            </a:r>
            <a:br>
              <a:rPr lang="pt-BR" sz="4000" b="1" dirty="0" smtClean="0">
                <a:solidFill>
                  <a:srgbClr val="A23888"/>
                </a:solidFill>
              </a:rPr>
            </a:br>
            <a:r>
              <a:rPr lang="pt-BR" sz="4000" b="1" dirty="0" smtClean="0">
                <a:solidFill>
                  <a:srgbClr val="A23888"/>
                </a:solidFill>
              </a:rPr>
              <a:t>(RDD, por sua sigla em inglês)</a:t>
            </a:r>
            <a:br>
              <a:rPr lang="pt-BR" sz="4000" b="1" dirty="0" smtClean="0">
                <a:solidFill>
                  <a:srgbClr val="A23888"/>
                </a:solidFill>
              </a:rPr>
            </a:br>
            <a:r>
              <a:rPr lang="en-GB" sz="4000" b="1" dirty="0">
                <a:solidFill>
                  <a:srgbClr val="A23888"/>
                </a:solidFill>
              </a:rPr>
              <a:t/>
            </a:r>
            <a:br>
              <a:rPr lang="en-GB" sz="4000" b="1" dirty="0">
                <a:solidFill>
                  <a:srgbClr val="A23888"/>
                </a:solidFill>
              </a:rPr>
            </a:br>
            <a:endParaRPr lang="pt-BR" sz="1800" dirty="0" smtClean="0"/>
          </a:p>
        </p:txBody>
      </p:sp>
      <p:sp>
        <p:nvSpPr>
          <p:cNvPr id="2766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8" name="Group 25"/>
          <p:cNvGrpSpPr>
            <a:grpSpLocks/>
          </p:cNvGrpSpPr>
          <p:nvPr/>
        </p:nvGrpSpPr>
        <p:grpSpPr bwMode="auto">
          <a:xfrm>
            <a:off x="0" y="0"/>
            <a:ext cx="9144000" cy="1504950"/>
            <a:chOff x="0" y="0"/>
            <a:chExt cx="5760" cy="948"/>
          </a:xfrm>
        </p:grpSpPr>
        <p:pic>
          <p:nvPicPr>
            <p:cNvPr id="19"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9"/>
            <p:cNvPicPr>
              <a:picLocks noChangeAspect="1" noChangeArrowheads="1"/>
            </p:cNvPicPr>
            <p:nvPr/>
          </p:nvPicPr>
          <p:blipFill>
            <a:blip r:embed="rId3">
              <a:extLst>
                <a:ext uri="{28A0092B-C50C-407E-A947-70E740481C1C}">
                  <a14:useLocalDpi xmlns:a14="http://schemas.microsoft.com/office/drawing/2010/main" val="0"/>
                </a:ext>
              </a:extLst>
            </a:blip>
            <a:srcRect r="35550"/>
            <a:stretch>
              <a:fillRect/>
            </a:stretch>
          </p:blipFill>
          <p:spPr bwMode="auto">
            <a:xfrm>
              <a:off x="165" y="0"/>
              <a:ext cx="985" cy="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8" descr="cep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95" y="92"/>
              <a:ext cx="817" cy="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Box 22"/>
            <p:cNvSpPr txBox="1">
              <a:spLocks noChangeArrowheads="1"/>
            </p:cNvSpPr>
            <p:nvPr/>
          </p:nvSpPr>
          <p:spPr bwMode="auto">
            <a:xfrm>
              <a:off x="54" y="704"/>
              <a:ext cx="500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b="1" dirty="0">
                  <a:solidFill>
                    <a:schemeClr val="bg1"/>
                  </a:solidFill>
                </a:rPr>
                <a:t>Desenvolvimento de capacidades para tornar cidades </a:t>
              </a:r>
              <a:r>
                <a:rPr lang="pt-BR" b="1" dirty="0" err="1">
                  <a:solidFill>
                    <a:schemeClr val="bg1"/>
                  </a:solidFill>
                </a:rPr>
                <a:t>resilientes</a:t>
              </a:r>
              <a:endParaRPr lang="pt-BR" b="1" dirty="0">
                <a:solidFill>
                  <a:schemeClr val="bg1"/>
                </a:solidFill>
              </a:endParaRPr>
            </a:p>
          </p:txBody>
        </p:sp>
      </p:grpSp>
    </p:spTree>
    <p:extLst>
      <p:ext uri="{BB962C8B-B14F-4D97-AF65-F5344CB8AC3E}">
        <p14:creationId xmlns:p14="http://schemas.microsoft.com/office/powerpoint/2010/main" val="1260580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Placeholder 2"/>
          <p:cNvSpPr>
            <a:spLocks noGrp="1"/>
          </p:cNvSpPr>
          <p:nvPr>
            <p:ph type="body" sz="quarter" idx="13"/>
          </p:nvPr>
        </p:nvSpPr>
        <p:spPr>
          <a:xfrm>
            <a:off x="-27113" y="1082223"/>
            <a:ext cx="9166097" cy="563561"/>
          </a:xfrm>
          <a:solidFill>
            <a:srgbClr val="92D050"/>
          </a:solidFill>
          <a:ln>
            <a:solidFill>
              <a:srgbClr val="92D050"/>
            </a:solidFill>
            <a:miter lim="800000"/>
            <a:headEnd/>
            <a:tailEnd/>
          </a:ln>
        </p:spPr>
        <p:txBody>
          <a:bodyPr/>
          <a:lstStyle/>
          <a:p>
            <a:pPr marL="0" indent="0" algn="ctr" eaLnBrk="1" hangingPunct="1">
              <a:buNone/>
            </a:pPr>
            <a:r>
              <a:rPr lang="en-US" altLang="ja-JP" sz="2800" dirty="0" smtClean="0"/>
              <a:t>Figure: Catastrophe risk layering</a:t>
            </a:r>
            <a:endParaRPr lang="ja-JP" altLang="ja-JP" sz="2800" dirty="0" smtClean="0"/>
          </a:p>
          <a:p>
            <a:pPr marL="0" indent="0" algn="ctr" eaLnBrk="1" hangingPunct="1">
              <a:buNone/>
            </a:pPr>
            <a:endParaRPr lang="en-CA" altLang="ja-JP" sz="2800" b="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pic>
        <p:nvPicPr>
          <p:cNvPr id="3072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833" y="2005423"/>
            <a:ext cx="7855024" cy="461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D01455D-6DA7-416F-9EBC-2B8A04981A8D}" type="slidenum">
              <a:rPr kumimoji="0" lang="en-US" altLang="ja-JP">
                <a:latin typeface="Calibri" pitchFamily="34" charset="0"/>
              </a:rPr>
              <a:pPr eaLnBrk="1" hangingPunct="1"/>
              <a:t>10</a:t>
            </a:fld>
            <a:endParaRPr kumimoji="0" lang="en-US" altLang="ja-JP">
              <a:latin typeface="Calibri" pitchFamily="34" charset="0"/>
            </a:endParaRPr>
          </a:p>
        </p:txBody>
      </p:sp>
      <p:sp>
        <p:nvSpPr>
          <p:cNvPr id="9"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0" name="Group 20"/>
          <p:cNvGrpSpPr>
            <a:grpSpLocks/>
          </p:cNvGrpSpPr>
          <p:nvPr/>
        </p:nvGrpSpPr>
        <p:grpSpPr bwMode="auto">
          <a:xfrm>
            <a:off x="76200" y="28121"/>
            <a:ext cx="9144000" cy="1108075"/>
            <a:chOff x="0" y="0"/>
            <a:chExt cx="5760" cy="698"/>
          </a:xfrm>
        </p:grpSpPr>
        <p:pic>
          <p:nvPicPr>
            <p:cNvPr id="11"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3" name="Picture 9"/>
            <p:cNvPicPr>
              <a:picLocks noChangeAspect="1" noChangeArrowheads="1"/>
            </p:cNvPicPr>
            <p:nvPr/>
          </p:nvPicPr>
          <p:blipFill>
            <a:blip r:embed="rId5"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7" descr="cep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553352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Placeholder 2"/>
          <p:cNvSpPr>
            <a:spLocks noGrp="1"/>
          </p:cNvSpPr>
          <p:nvPr>
            <p:ph type="body" sz="quarter" idx="13"/>
          </p:nvPr>
        </p:nvSpPr>
        <p:spPr>
          <a:xfrm>
            <a:off x="0" y="1117718"/>
            <a:ext cx="9144000" cy="580354"/>
          </a:xfrm>
          <a:solidFill>
            <a:srgbClr val="92D050"/>
          </a:solidFill>
          <a:ln>
            <a:solidFill>
              <a:srgbClr val="92D050"/>
            </a:solidFill>
            <a:miter lim="800000"/>
            <a:headEnd/>
            <a:tailEnd/>
          </a:ln>
        </p:spPr>
        <p:txBody>
          <a:bodyPr/>
          <a:lstStyle/>
          <a:p>
            <a:pPr marL="0" indent="0" algn="ctr" eaLnBrk="1" hangingPunct="1">
              <a:buNone/>
            </a:pPr>
            <a:r>
              <a:rPr lang="en-CA" altLang="ja-JP" sz="2800" dirty="0" smtClean="0"/>
              <a:t>Quadro: </a:t>
            </a:r>
            <a:r>
              <a:rPr lang="en-US" altLang="ja-JP" sz="2800" dirty="0" err="1" smtClean="0"/>
              <a:t>Redução</a:t>
            </a:r>
            <a:r>
              <a:rPr lang="en-US" altLang="ja-JP" sz="2800" dirty="0" smtClean="0"/>
              <a:t> do </a:t>
            </a:r>
            <a:r>
              <a:rPr lang="en-US" altLang="ja-JP" sz="2800" dirty="0" err="1" smtClean="0"/>
              <a:t>Risco</a:t>
            </a:r>
            <a:r>
              <a:rPr lang="en-US" altLang="ja-JP" sz="2800" dirty="0" smtClean="0"/>
              <a:t> moral da </a:t>
            </a:r>
            <a:r>
              <a:rPr lang="en-US" altLang="ja-JP" sz="2800" dirty="0" err="1" smtClean="0"/>
              <a:t>assistência</a:t>
            </a:r>
            <a:r>
              <a:rPr lang="en-US" altLang="ja-JP" sz="2800" dirty="0" smtClean="0"/>
              <a:t> </a:t>
            </a:r>
            <a:r>
              <a:rPr lang="en-US" altLang="ja-JP" sz="2800" dirty="0" err="1" smtClean="0"/>
              <a:t>pós-desastre</a:t>
            </a:r>
            <a:endParaRPr lang="en-CA" altLang="ja-JP" sz="280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277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2773" name="Content Placeholder 3"/>
          <p:cNvSpPr>
            <a:spLocks noGrp="1"/>
          </p:cNvSpPr>
          <p:nvPr>
            <p:ph sz="quarter" idx="15"/>
          </p:nvPr>
        </p:nvSpPr>
        <p:spPr>
          <a:xfrm>
            <a:off x="107504" y="1765087"/>
            <a:ext cx="9036496" cy="4889373"/>
          </a:xfrm>
          <a:ln w="19050">
            <a:solidFill>
              <a:srgbClr val="92D050"/>
            </a:solidFill>
            <a:miter lim="800000"/>
            <a:headEnd/>
            <a:tailEnd/>
          </a:ln>
        </p:spPr>
        <p:txBody>
          <a:bodyPr>
            <a:normAutofit lnSpcReduction="10000"/>
          </a:bodyPr>
          <a:lstStyle/>
          <a:p>
            <a:pPr marL="0" indent="0" algn="just">
              <a:spcBef>
                <a:spcPts val="600"/>
              </a:spcBef>
            </a:pPr>
            <a:r>
              <a:rPr lang="pt-BR" altLang="ja-JP" sz="2000" dirty="0" smtClean="0"/>
              <a:t>O Banco Mundial ajudou a Comunidade do Caribe  (CARICOM, por sua sigla em inglês) no estabelecimento do Mecanismo de Seguros contra Risco de Catástrofes no Caribe (CCRIF, por sua sigla em inglês), um mecanismo conjunto de reserva mista que oferece uma cobertura de liquidez semelhante a um seguro, para os </a:t>
            </a:r>
            <a:r>
              <a:rPr lang="pt-BR" altLang="ja-JP" sz="2000" b="1" dirty="0" smtClean="0"/>
              <a:t>16 países do Caribe </a:t>
            </a:r>
            <a:r>
              <a:rPr lang="pt-BR" altLang="ja-JP" sz="2000" dirty="0" smtClean="0"/>
              <a:t>expostos a terremotos e furacões.</a:t>
            </a:r>
          </a:p>
          <a:p>
            <a:pPr marL="0" indent="0" algn="just">
              <a:spcBef>
                <a:spcPts val="600"/>
              </a:spcBef>
            </a:pPr>
            <a:r>
              <a:rPr lang="pt-BR" altLang="ja-JP" sz="2000" dirty="0" smtClean="0"/>
              <a:t>O </a:t>
            </a:r>
            <a:r>
              <a:rPr lang="pt-BR" altLang="ja-JP" sz="2000" dirty="0" smtClean="0"/>
              <a:t>CCRIF foi </a:t>
            </a:r>
            <a:r>
              <a:rPr lang="pt-BR" altLang="ja-JP" sz="2000" b="1" dirty="0" smtClean="0"/>
              <a:t>capitalizado com o apoio dos países participantes e dos sócios doadores</a:t>
            </a:r>
            <a:r>
              <a:rPr lang="pt-BR" altLang="ja-JP" sz="2000" dirty="0" smtClean="0"/>
              <a:t>.</a:t>
            </a:r>
          </a:p>
          <a:p>
            <a:pPr marL="0" indent="0" algn="just">
              <a:spcBef>
                <a:spcPts val="600"/>
              </a:spcBef>
            </a:pPr>
            <a:r>
              <a:rPr lang="pt-BR" altLang="ja-JP" sz="2000" dirty="0" smtClean="0"/>
              <a:t>O </a:t>
            </a:r>
            <a:r>
              <a:rPr lang="pt-BR" altLang="ja-JP" sz="2000" dirty="0" smtClean="0"/>
              <a:t>Mecanismo começou a operar em primeiro de junho de 2007, e pode contar com suas </a:t>
            </a:r>
            <a:r>
              <a:rPr lang="pt-BR" altLang="ja-JP" sz="2000" dirty="0"/>
              <a:t>próprias </a:t>
            </a:r>
            <a:r>
              <a:rPr lang="pt-BR" altLang="ja-JP" sz="2000" b="1" dirty="0" smtClean="0"/>
              <a:t>reservas</a:t>
            </a:r>
            <a:r>
              <a:rPr lang="pt-BR" altLang="ja-JP" sz="2000" dirty="0" smtClean="0"/>
              <a:t> de mais de </a:t>
            </a:r>
            <a:r>
              <a:rPr lang="pt-BR" altLang="ja-JP" sz="2000" b="1" dirty="0" smtClean="0"/>
              <a:t>US$90 milhões </a:t>
            </a:r>
            <a:r>
              <a:rPr lang="pt-BR" altLang="ja-JP" sz="2000" dirty="0" smtClean="0"/>
              <a:t>e seu </a:t>
            </a:r>
            <a:r>
              <a:rPr lang="pt-BR" altLang="ja-JP" sz="2000" b="1" dirty="0" smtClean="0"/>
              <a:t>resseguro de US$110 milhões</a:t>
            </a:r>
            <a:r>
              <a:rPr lang="pt-BR" altLang="ja-JP" sz="2000" dirty="0" smtClean="0"/>
              <a:t>. Isto fornece ao Mecanismo </a:t>
            </a:r>
            <a:r>
              <a:rPr lang="pt-BR" altLang="ja-JP" sz="2000" b="1" dirty="0" smtClean="0"/>
              <a:t>US$200 milhões de capital para risco</a:t>
            </a:r>
            <a:r>
              <a:rPr lang="pt-BR" altLang="ja-JP" sz="2000" dirty="0" smtClean="0"/>
              <a:t>. Após o terremoto de 7.4 graus (escala de Richter) ao final de 2007, os governos de Santa Lúcia e Dominica receberam os primeiros pagamentos por parte do CCRIF; </a:t>
            </a:r>
            <a:r>
              <a:rPr lang="pt-BR" altLang="ja-JP" sz="2000" b="1" dirty="0" smtClean="0"/>
              <a:t>US</a:t>
            </a:r>
            <a:r>
              <a:rPr lang="pt-BR" altLang="ja-JP" sz="2000" dirty="0" smtClean="0"/>
              <a:t>$0.9 bilhões para financiar os esforços de recuperação urgentes após o terremoto. A princípio de 2010, o governo do Haiti recebeu a quantia total da apólice de </a:t>
            </a:r>
            <a:r>
              <a:rPr lang="pt-BR" altLang="ja-JP" sz="2000" b="1" dirty="0" smtClean="0"/>
              <a:t>US</a:t>
            </a:r>
            <a:r>
              <a:rPr lang="pt-BR" altLang="ja-JP" sz="2000" dirty="0" smtClean="0"/>
              <a:t>$ 8 milhões.</a:t>
            </a:r>
          </a:p>
          <a:p>
            <a:pPr marL="0" indent="0" algn="just">
              <a:spcBef>
                <a:spcPts val="600"/>
              </a:spcBef>
            </a:pPr>
            <a:r>
              <a:rPr lang="pt-BR" altLang="ja-JP" sz="2000" dirty="0" smtClean="0"/>
              <a:t>Aprendendo </a:t>
            </a:r>
            <a:r>
              <a:rPr lang="pt-BR" altLang="ja-JP" sz="2000" dirty="0" smtClean="0"/>
              <a:t>a lição do CCRIF, os Estados das Ilhas do Pacífico estão examinando a criação do </a:t>
            </a:r>
            <a:r>
              <a:rPr lang="pt-BR" altLang="ja-JP" sz="2000" b="1" dirty="0" smtClean="0"/>
              <a:t>Fundo de Reserva do Pacífico para Desastres</a:t>
            </a:r>
            <a:r>
              <a:rPr lang="pt-BR" altLang="ja-JP" sz="2000" dirty="0" smtClean="0"/>
              <a:t>.</a:t>
            </a: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B9A951F-BEC2-47E8-89B1-BEC8A163FA37}" type="slidenum">
              <a:rPr kumimoji="0" lang="en-US" altLang="ja-JP">
                <a:latin typeface="Calibri" pitchFamily="34" charset="0"/>
              </a:rPr>
              <a:pPr eaLnBrk="1" hangingPunct="1"/>
              <a:t>11</a:t>
            </a:fld>
            <a:endParaRPr kumimoji="0" lang="en-US" altLang="ja-JP">
              <a:latin typeface="Calibri" pitchFamily="34" charset="0"/>
            </a:endParaRPr>
          </a:p>
        </p:txBody>
      </p:sp>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1" name="Group 20"/>
          <p:cNvGrpSpPr>
            <a:grpSpLocks/>
          </p:cNvGrpSpPr>
          <p:nvPr/>
        </p:nvGrpSpPr>
        <p:grpSpPr bwMode="auto">
          <a:xfrm>
            <a:off x="76200" y="28121"/>
            <a:ext cx="9144000" cy="1108075"/>
            <a:chOff x="0" y="0"/>
            <a:chExt cx="5760" cy="698"/>
          </a:xfrm>
        </p:grpSpPr>
        <p:pic>
          <p:nvPicPr>
            <p:cNvPr id="1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4"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41513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Placeholder 2"/>
          <p:cNvSpPr>
            <a:spLocks noGrp="1"/>
          </p:cNvSpPr>
          <p:nvPr>
            <p:ph type="body" sz="quarter" idx="13"/>
          </p:nvPr>
        </p:nvSpPr>
        <p:spPr>
          <a:xfrm>
            <a:off x="0" y="1085192"/>
            <a:ext cx="9036496" cy="615727"/>
          </a:xfrm>
          <a:solidFill>
            <a:srgbClr val="92D050"/>
          </a:solidFill>
          <a:ln>
            <a:solidFill>
              <a:srgbClr val="92D050"/>
            </a:solidFill>
            <a:miter lim="800000"/>
            <a:headEnd/>
            <a:tailEnd/>
          </a:ln>
        </p:spPr>
        <p:txBody>
          <a:bodyPr/>
          <a:lstStyle/>
          <a:p>
            <a:pPr marL="0" indent="0" algn="ctr" eaLnBrk="1" hangingPunct="1">
              <a:buNone/>
            </a:pPr>
            <a:r>
              <a:rPr lang="en-CA" altLang="ja-JP" sz="2800" i="1" dirty="0" smtClean="0"/>
              <a:t>Quadro: </a:t>
            </a:r>
            <a:r>
              <a:rPr lang="en-US" altLang="ja-JP" sz="2800" i="1" dirty="0" err="1" smtClean="0"/>
              <a:t>Títulos</a:t>
            </a:r>
            <a:r>
              <a:rPr lang="en-US" altLang="ja-JP" sz="2800" i="1" dirty="0" smtClean="0"/>
              <a:t> de </a:t>
            </a:r>
            <a:r>
              <a:rPr lang="en-US" altLang="ja-JP" sz="2800" i="1" dirty="0" err="1" smtClean="0"/>
              <a:t>Catástrofes</a:t>
            </a:r>
            <a:endParaRPr lang="en-CA" altLang="ja-JP" sz="2800" i="1"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3797" name="Content Placeholder 3"/>
          <p:cNvSpPr>
            <a:spLocks noGrp="1"/>
          </p:cNvSpPr>
          <p:nvPr>
            <p:ph sz="quarter" idx="15"/>
          </p:nvPr>
        </p:nvSpPr>
        <p:spPr>
          <a:xfrm>
            <a:off x="2858" y="1785268"/>
            <a:ext cx="8928991" cy="4680520"/>
          </a:xfrm>
          <a:ln w="19050">
            <a:solidFill>
              <a:srgbClr val="92D050"/>
            </a:solidFill>
            <a:miter lim="800000"/>
            <a:headEnd/>
            <a:tailEnd/>
          </a:ln>
        </p:spPr>
        <p:txBody>
          <a:bodyPr>
            <a:normAutofit fontScale="92500" lnSpcReduction="10000"/>
          </a:bodyPr>
          <a:lstStyle/>
          <a:p>
            <a:pPr marL="0" indent="0" algn="just"/>
            <a:r>
              <a:rPr lang="pt-BR" altLang="ja-JP" sz="2000" dirty="0" smtClean="0"/>
              <a:t>Os títulos de Catástrofes (CAT, por sua sigla em inglês) são um tipo de ativos conhecidos como </a:t>
            </a:r>
            <a:r>
              <a:rPr lang="pt-BR" altLang="ja-JP" sz="2000" b="1" dirty="0" smtClean="0"/>
              <a:t>títulos ligados à eventos, os quais desencadeiam pagamentos em caso de ocorrência de um evento específico</a:t>
            </a:r>
            <a:r>
              <a:rPr lang="pt-BR" altLang="ja-JP" sz="2000" dirty="0" smtClean="0"/>
              <a:t>. A maioria dos títulos ligados a eventos tem sido vinculados a catástrofes, tais como furacões e terremotos, embora os títulos também têm sido emitidos para responder a eventos de mortalidade.</a:t>
            </a:r>
          </a:p>
          <a:p>
            <a:pPr marL="0" indent="0" algn="just"/>
            <a:r>
              <a:rPr lang="pt-BR" altLang="ja-JP" sz="2000" b="1" dirty="0" smtClean="0"/>
              <a:t>O </a:t>
            </a:r>
            <a:r>
              <a:rPr lang="pt-BR" altLang="ja-JP" sz="2000" b="1" dirty="0" smtClean="0"/>
              <a:t>capital levantado pela emissão de títulos </a:t>
            </a:r>
            <a:r>
              <a:rPr lang="pt-BR" altLang="ja-JP" sz="2000" dirty="0" smtClean="0"/>
              <a:t>é </a:t>
            </a:r>
            <a:r>
              <a:rPr lang="pt-BR" altLang="ja-JP" sz="2000" b="1" dirty="0" smtClean="0"/>
              <a:t>investido</a:t>
            </a:r>
            <a:r>
              <a:rPr lang="pt-BR" altLang="ja-JP" sz="2000" dirty="0" smtClean="0"/>
              <a:t> em garantias seguras, tais como os </a:t>
            </a:r>
            <a:r>
              <a:rPr lang="pt-BR" altLang="ja-JP" sz="2000" b="1" dirty="0" smtClean="0"/>
              <a:t>Títulos do Tesouro</a:t>
            </a:r>
            <a:r>
              <a:rPr lang="pt-BR" altLang="ja-JP" sz="2000" dirty="0" smtClean="0"/>
              <a:t>, os quais estão sujeitos por um Veículo de Propósito Especial (SPV, por sua sigla em inglês). O emissor do título possui uma opção de decisão sobre o capital principal do SPV, com uma lista de fatores desencadeantes detalhada no contrato. Estes fatores desencadeantes podem ser definidos em termos das </a:t>
            </a:r>
            <a:r>
              <a:rPr lang="pt-BR" altLang="ja-JP" sz="2000" b="1" dirty="0" smtClean="0"/>
              <a:t>perdas do emissor de um evento catastrófico predefinido</a:t>
            </a:r>
            <a:r>
              <a:rPr lang="pt-BR" altLang="ja-JP" sz="2000" dirty="0" smtClean="0"/>
              <a:t>, pelas características do evento de risco, ou pela localização do evento de risco. </a:t>
            </a:r>
            <a:r>
              <a:rPr lang="pt-BR" altLang="ja-JP" sz="2000" b="1" dirty="0" smtClean="0"/>
              <a:t>Em caso de ocorrência do evento catastrófico predeterminado, o emissor do título pode retirar os fundos do SPV para pagar os sinistros</a:t>
            </a:r>
            <a:r>
              <a:rPr lang="pt-BR" altLang="ja-JP" sz="2000" dirty="0" smtClean="0"/>
              <a:t>, e os pagamentos de parte </a:t>
            </a:r>
            <a:r>
              <a:rPr lang="pt-BR" altLang="ja-JP" sz="2000" dirty="0"/>
              <a:t>ou </a:t>
            </a:r>
            <a:r>
              <a:rPr lang="pt-BR" altLang="ja-JP" sz="2000" dirty="0" smtClean="0"/>
              <a:t>todo dos juros e do capital principal serão perdoados. Se o evento catastrófico predeterminado não ocorre, </a:t>
            </a:r>
            <a:r>
              <a:rPr lang="pt-BR" altLang="ja-JP" sz="2000" b="1" dirty="0" smtClean="0"/>
              <a:t>os investidores recebem seu capital principal mais os juros</a:t>
            </a:r>
            <a:r>
              <a:rPr lang="pt-BR" altLang="ja-JP" sz="2000" dirty="0" smtClean="0"/>
              <a:t>. O </a:t>
            </a:r>
            <a:r>
              <a:rPr lang="pt-BR" altLang="ja-JP" sz="2000" b="1" dirty="0" smtClean="0"/>
              <a:t>vencimento</a:t>
            </a:r>
            <a:r>
              <a:rPr lang="pt-BR" altLang="ja-JP" sz="2000" dirty="0" smtClean="0"/>
              <a:t> típico dos Títulos de Catástrofes é </a:t>
            </a:r>
            <a:r>
              <a:rPr lang="pt-BR" altLang="ja-JP" sz="2000" b="1" dirty="0" smtClean="0"/>
              <a:t>de 1 a 5 anos</a:t>
            </a:r>
            <a:r>
              <a:rPr lang="pt-BR" altLang="ja-JP" sz="2000" dirty="0" smtClean="0"/>
              <a:t>, com um vencimento médio de 3 anos.</a:t>
            </a:r>
          </a:p>
          <a:p>
            <a:pPr marL="0" indent="0" algn="just">
              <a:buNone/>
            </a:pPr>
            <a:endParaRPr lang="en-US"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12BEB4D-8C46-4287-8191-823695B0AF79}" type="slidenum">
              <a:rPr kumimoji="0" lang="en-US" altLang="ja-JP">
                <a:latin typeface="Calibri" pitchFamily="34" charset="0"/>
              </a:rPr>
              <a:pPr eaLnBrk="1" hangingPunct="1"/>
              <a:t>12</a:t>
            </a:fld>
            <a:endParaRPr kumimoji="0" lang="en-US" altLang="ja-JP">
              <a:latin typeface="Calibri" pitchFamily="34" charset="0"/>
            </a:endParaRPr>
          </a:p>
        </p:txBody>
      </p:sp>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1" name="Group 20"/>
          <p:cNvGrpSpPr>
            <a:grpSpLocks/>
          </p:cNvGrpSpPr>
          <p:nvPr/>
        </p:nvGrpSpPr>
        <p:grpSpPr bwMode="auto">
          <a:xfrm>
            <a:off x="76200" y="28121"/>
            <a:ext cx="9144000" cy="1108075"/>
            <a:chOff x="0" y="0"/>
            <a:chExt cx="5760" cy="698"/>
          </a:xfrm>
        </p:grpSpPr>
        <p:pic>
          <p:nvPicPr>
            <p:cNvPr id="1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4"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30613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p:cNvSpPr>
          <p:nvPr>
            <p:ph type="body" idx="4294967295"/>
          </p:nvPr>
        </p:nvSpPr>
        <p:spPr>
          <a:xfrm>
            <a:off x="0" y="2297898"/>
            <a:ext cx="8784976" cy="4320480"/>
          </a:xfrm>
        </p:spPr>
        <p:txBody>
          <a:bodyPr>
            <a:normAutofit fontScale="92500"/>
          </a:bodyPr>
          <a:lstStyle/>
          <a:p>
            <a:pPr algn="just">
              <a:spcBef>
                <a:spcPts val="600"/>
              </a:spcBef>
            </a:pPr>
            <a:r>
              <a:rPr lang="pt-BR" sz="2400" dirty="0" smtClean="0">
                <a:ea typeface="ＭＳ Ｐゴシック" pitchFamily="34" charset="-128"/>
              </a:rPr>
              <a:t>As comunidades urbanas organizadas são fortes veículos de mobilização social e de redução do risco de desastres nas Filipinas.</a:t>
            </a:r>
          </a:p>
          <a:p>
            <a:pPr algn="just">
              <a:spcBef>
                <a:spcPts val="600"/>
              </a:spcBef>
            </a:pPr>
            <a:r>
              <a:rPr lang="pt-BR" sz="2400" dirty="0" smtClean="0">
                <a:ea typeface="ＭＳ Ｐゴシック" pitchFamily="34" charset="-128"/>
              </a:rPr>
              <a:t>As associações de comunidades também usaram suas próprias </a:t>
            </a:r>
            <a:r>
              <a:rPr lang="pt-BR" sz="2400" b="1" dirty="0" smtClean="0">
                <a:ea typeface="ＭＳ Ｐゴシック" pitchFamily="34" charset="-128"/>
              </a:rPr>
              <a:t>economias como alavancas </a:t>
            </a:r>
            <a:r>
              <a:rPr lang="pt-BR" sz="2400" dirty="0" smtClean="0">
                <a:ea typeface="ＭＳ Ｐゴシック" pitchFamily="34" charset="-128"/>
              </a:rPr>
              <a:t>para contratar com os governos municipais na obtenção de recursos adicionais, com o fim de garantir terrenos para as habitações pós-desastre. As municipalidades podem ter acesso aos </a:t>
            </a:r>
            <a:r>
              <a:rPr lang="pt-BR" sz="2400" b="1" dirty="0" smtClean="0">
                <a:ea typeface="ＭＳ Ｐゴシック" pitchFamily="34" charset="-128"/>
              </a:rPr>
              <a:t>fundos nacionais de calamidade</a:t>
            </a:r>
            <a:r>
              <a:rPr lang="pt-BR" sz="2400" dirty="0" smtClean="0">
                <a:ea typeface="ＭＳ Ｐゴシック" pitchFamily="34" charset="-128"/>
              </a:rPr>
              <a:t>, bem como as </a:t>
            </a:r>
            <a:r>
              <a:rPr lang="pt-BR" sz="2400" b="1" dirty="0" smtClean="0">
                <a:ea typeface="ＭＳ Ｐゴシック" pitchFamily="34" charset="-128"/>
              </a:rPr>
              <a:t>fundos locais de calamidade</a:t>
            </a:r>
            <a:r>
              <a:rPr lang="pt-BR" sz="2400" dirty="0" smtClean="0">
                <a:ea typeface="ＭＳ Ｐゴシック" pitchFamily="34" charset="-128"/>
              </a:rPr>
              <a:t>, os quais podem ser de </a:t>
            </a:r>
            <a:r>
              <a:rPr lang="pt-BR" sz="2400" b="1" dirty="0" smtClean="0">
                <a:ea typeface="ＭＳ Ｐゴシック" pitchFamily="34" charset="-128"/>
              </a:rPr>
              <a:t>5 por cento de seu orçamento total</a:t>
            </a:r>
            <a:r>
              <a:rPr lang="pt-BR" sz="2400" dirty="0" smtClean="0">
                <a:ea typeface="ＭＳ Ｐゴシック" pitchFamily="34" charset="-128"/>
              </a:rPr>
              <a:t>.</a:t>
            </a:r>
          </a:p>
          <a:p>
            <a:pPr algn="just">
              <a:spcBef>
                <a:spcPts val="600"/>
              </a:spcBef>
            </a:pPr>
            <a:r>
              <a:rPr lang="pt-BR" sz="2400" dirty="0" smtClean="0">
                <a:ea typeface="ＭＳ Ｐゴシック" pitchFamily="34" charset="-128"/>
              </a:rPr>
              <a:t>A nova </a:t>
            </a:r>
            <a:r>
              <a:rPr lang="pt-BR" sz="2400" b="1" dirty="0" smtClean="0">
                <a:ea typeface="ＭＳ Ｐゴシック" pitchFamily="34" charset="-128"/>
              </a:rPr>
              <a:t>Lei de Redução e Gestão de Risco de D</a:t>
            </a:r>
            <a:r>
              <a:rPr lang="pt-BR" sz="2400" b="1" dirty="0">
                <a:ea typeface="ＭＳ Ｐゴシック" pitchFamily="34" charset="-128"/>
              </a:rPr>
              <a:t>esastres de </a:t>
            </a:r>
            <a:r>
              <a:rPr lang="pt-BR" sz="2400" b="1" dirty="0" smtClean="0">
                <a:ea typeface="ＭＳ Ｐゴシック" pitchFamily="34" charset="-128"/>
              </a:rPr>
              <a:t>2010, </a:t>
            </a:r>
            <a:r>
              <a:rPr lang="pt-BR" sz="2400" dirty="0" smtClean="0">
                <a:ea typeface="ＭＳ Ｐゴシック" pitchFamily="34" charset="-128"/>
              </a:rPr>
              <a:t>possibilita que tais fundos sejam usados para a redução do risco de desastres, com a necessidade de </a:t>
            </a:r>
            <a:r>
              <a:rPr lang="pt-BR" sz="2400" b="1" dirty="0" smtClean="0">
                <a:ea typeface="ＭＳ Ｐゴシック" pitchFamily="34" charset="-128"/>
              </a:rPr>
              <a:t>reservar</a:t>
            </a:r>
            <a:r>
              <a:rPr lang="pt-BR" sz="2400" dirty="0" smtClean="0">
                <a:ea typeface="ＭＳ Ｐゴシック" pitchFamily="34" charset="-128"/>
              </a:rPr>
              <a:t> </a:t>
            </a:r>
            <a:r>
              <a:rPr lang="pt-BR" sz="2400" b="1" dirty="0" smtClean="0">
                <a:ea typeface="ＭＳ Ｐゴシック" pitchFamily="34" charset="-128"/>
              </a:rPr>
              <a:t>apenas 30 por cento </a:t>
            </a:r>
            <a:r>
              <a:rPr lang="pt-BR" sz="2400" dirty="0" smtClean="0">
                <a:ea typeface="ＭＳ Ｐゴシック" pitchFamily="34" charset="-128"/>
              </a:rPr>
              <a:t>de contingência para intervenções pós-desastre.</a:t>
            </a:r>
          </a:p>
        </p:txBody>
      </p:sp>
      <p:sp>
        <p:nvSpPr>
          <p:cNvPr id="80900" name="Rectangle 4"/>
          <p:cNvSpPr>
            <a:spLocks noChangeArrowheads="1"/>
          </p:cNvSpPr>
          <p:nvPr/>
        </p:nvSpPr>
        <p:spPr bwMode="auto">
          <a:xfrm>
            <a:off x="0" y="1320270"/>
            <a:ext cx="9036496" cy="830997"/>
          </a:xfrm>
          <a:prstGeom prst="rect">
            <a:avLst/>
          </a:prstGeom>
          <a:solidFill>
            <a:schemeClr val="accent2">
              <a:lumMod val="20000"/>
              <a:lumOff val="80000"/>
            </a:schemeClr>
          </a:solidFill>
          <a:ln>
            <a:noFill/>
          </a:ln>
          <a:effectLst/>
        </p:spPr>
        <p:txBody>
          <a:bodyPr wrap="square" anchor="ctr">
            <a:spAutoFit/>
          </a:bodyPr>
          <a:lstStyle/>
          <a:p>
            <a:pPr algn="ctr"/>
            <a:r>
              <a:rPr lang="pt-BR" altLang="ja-JP" sz="2400" b="1" dirty="0" smtClean="0"/>
              <a:t>Redução do Risco de Desastres impulsionada por Comunidades em Cidades Filipinas</a:t>
            </a:r>
            <a:endParaRPr lang="pt-BR" altLang="ja-JP" sz="2400" dirty="0"/>
          </a:p>
        </p:txBody>
      </p:sp>
      <p:sp>
        <p:nvSpPr>
          <p:cNvPr id="6"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7" name="Group 20"/>
          <p:cNvGrpSpPr>
            <a:grpSpLocks/>
          </p:cNvGrpSpPr>
          <p:nvPr/>
        </p:nvGrpSpPr>
        <p:grpSpPr bwMode="auto">
          <a:xfrm>
            <a:off x="76200" y="28121"/>
            <a:ext cx="9144000" cy="1108075"/>
            <a:chOff x="0" y="0"/>
            <a:chExt cx="5760" cy="698"/>
          </a:xfrm>
        </p:grpSpPr>
        <p:pic>
          <p:nvPicPr>
            <p:cNvPr id="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7" descr="cep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13151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p:cNvSpPr>
          <p:nvPr>
            <p:ph type="body" idx="4294967295"/>
          </p:nvPr>
        </p:nvSpPr>
        <p:spPr>
          <a:xfrm>
            <a:off x="223106" y="2132856"/>
            <a:ext cx="8697788" cy="5010978"/>
          </a:xfrm>
        </p:spPr>
        <p:txBody>
          <a:bodyPr>
            <a:normAutofit fontScale="92500"/>
          </a:bodyPr>
          <a:lstStyle/>
          <a:p>
            <a:pPr algn="just"/>
            <a:r>
              <a:rPr lang="pt-BR" sz="2400" dirty="0" smtClean="0">
                <a:ea typeface="ＭＳ Ｐゴシック" pitchFamily="34" charset="-128"/>
              </a:rPr>
              <a:t>O Peru foi o primeiro país em </a:t>
            </a:r>
            <a:r>
              <a:rPr lang="pt-BR" sz="2400" b="1" dirty="0" smtClean="0">
                <a:ea typeface="ＭＳ Ｐゴシック" pitchFamily="34" charset="-128"/>
              </a:rPr>
              <a:t>incluir o risco de desastres </a:t>
            </a:r>
            <a:r>
              <a:rPr lang="pt-BR" sz="2400" dirty="0" smtClean="0">
                <a:ea typeface="ＭＳ Ｐゴシック" pitchFamily="34" charset="-128"/>
              </a:rPr>
              <a:t>em seu critério de avaliação para </a:t>
            </a:r>
            <a:r>
              <a:rPr lang="pt-BR" sz="2400" b="1" dirty="0" smtClean="0">
                <a:ea typeface="ＭＳ Ｐゴシック" pitchFamily="34" charset="-128"/>
              </a:rPr>
              <a:t>projetos de investimentos públicos</a:t>
            </a:r>
            <a:r>
              <a:rPr lang="pt-BR" sz="2400" dirty="0" smtClean="0">
                <a:ea typeface="ＭＳ Ｐゴシック" pitchFamily="34" charset="-128"/>
              </a:rPr>
              <a:t>, seguido por </a:t>
            </a:r>
            <a:r>
              <a:rPr lang="pt-BR" sz="2400" b="1" dirty="0" smtClean="0">
                <a:ea typeface="ＭＳ Ｐゴシック" pitchFamily="34" charset="-128"/>
              </a:rPr>
              <a:t>Costa</a:t>
            </a:r>
            <a:r>
              <a:rPr lang="pt-BR" sz="2400" dirty="0" smtClean="0">
                <a:ea typeface="ＭＳ Ｐゴシック" pitchFamily="34" charset="-128"/>
              </a:rPr>
              <a:t> </a:t>
            </a:r>
            <a:r>
              <a:rPr lang="pt-BR" sz="2400" b="1" dirty="0" smtClean="0">
                <a:ea typeface="ＭＳ Ｐゴシック" pitchFamily="34" charset="-128"/>
              </a:rPr>
              <a:t>Rica</a:t>
            </a:r>
            <a:r>
              <a:rPr lang="pt-BR" sz="2400" dirty="0" smtClean="0">
                <a:ea typeface="ＭＳ Ｐゴシック" pitchFamily="34" charset="-128"/>
              </a:rPr>
              <a:t> e </a:t>
            </a:r>
            <a:r>
              <a:rPr lang="pt-BR" sz="2400" b="1" dirty="0" smtClean="0">
                <a:ea typeface="ＭＳ Ｐゴシック" pitchFamily="34" charset="-128"/>
              </a:rPr>
              <a:t>Guatemala</a:t>
            </a:r>
            <a:r>
              <a:rPr lang="pt-BR" sz="2400" dirty="0" smtClean="0">
                <a:ea typeface="ＭＳ Ｐゴシック" pitchFamily="34" charset="-128"/>
              </a:rPr>
              <a:t>. No Peru, agora é um requisito legal que todos os projetos de investimentos públicos sejam avaliados para risco de desastres.</a:t>
            </a:r>
            <a:r>
              <a:rPr lang="pt-BR" sz="2400" b="1" dirty="0" smtClean="0">
                <a:ea typeface="ＭＳ Ｐゴシック" pitchFamily="34" charset="-128"/>
              </a:rPr>
              <a:t> Se os riscos não são abordados, o projeto não será financiado</a:t>
            </a:r>
            <a:r>
              <a:rPr lang="pt-BR" sz="2400" dirty="0" smtClean="0">
                <a:ea typeface="ＭＳ Ｐゴシック" pitchFamily="34" charset="-128"/>
              </a:rPr>
              <a:t>. No Peru, o Sistema Nacional para Investimento Público foi criado em 2000, e o risco de desastre foi formalmente incorporado em 2007.</a:t>
            </a:r>
          </a:p>
          <a:p>
            <a:pPr algn="just"/>
            <a:r>
              <a:rPr lang="pt-BR" sz="2400" dirty="0" smtClean="0">
                <a:ea typeface="ＭＳ Ｐゴシック" pitchFamily="34" charset="-128"/>
              </a:rPr>
              <a:t>Isto foi alcançado pelo desenvolvimento dos conceitos de riscos e métodos de avaliação, convocando um grande número de atores de diferentes níveis de governo e entre os departamentos, treinando mais de 900 profissionais, implementando novos padrões e instrumentos, e desenvolvendo uma visão de investimento à longo prazo.</a:t>
            </a:r>
          </a:p>
          <a:p>
            <a:pPr marL="0" indent="0">
              <a:buNone/>
            </a:pPr>
            <a:r>
              <a:rPr lang="en-US" sz="2400" dirty="0" smtClean="0">
                <a:ea typeface="ＭＳ Ｐゴシック" pitchFamily="34" charset="-128"/>
              </a:rPr>
              <a:t> </a:t>
            </a:r>
            <a:r>
              <a:rPr lang="en-US" sz="1400" i="1" dirty="0" smtClean="0">
                <a:ea typeface="ＭＳ Ｐゴシック" pitchFamily="34" charset="-128"/>
              </a:rPr>
              <a:t>(GAR 2011)</a:t>
            </a:r>
          </a:p>
        </p:txBody>
      </p:sp>
      <p:sp>
        <p:nvSpPr>
          <p:cNvPr id="6" name="Text Placeholder 2"/>
          <p:cNvSpPr>
            <a:spLocks/>
          </p:cNvSpPr>
          <p:nvPr/>
        </p:nvSpPr>
        <p:spPr bwMode="auto">
          <a:xfrm>
            <a:off x="-32037" y="1161451"/>
            <a:ext cx="9144000" cy="946149"/>
          </a:xfrm>
          <a:prstGeom prst="rect">
            <a:avLst/>
          </a:prstGeom>
          <a:solidFill>
            <a:schemeClr val="accent3">
              <a:lumMod val="20000"/>
              <a:lumOff val="80000"/>
            </a:schemeClr>
          </a:solidFill>
          <a:ln>
            <a:noFill/>
          </a:ln>
        </p:spPr>
        <p:txBody>
          <a:bodyPr/>
          <a:lstStyle/>
          <a:p>
            <a:pPr algn="ctr">
              <a:spcBef>
                <a:spcPct val="20000"/>
              </a:spcBef>
            </a:pPr>
            <a:r>
              <a:rPr kumimoji="0" lang="pt-BR" altLang="ja-JP" sz="2800" b="1" dirty="0" smtClean="0">
                <a:latin typeface="Calibri" pitchFamily="34" charset="0"/>
              </a:rPr>
              <a:t>A Integração da </a:t>
            </a:r>
            <a:r>
              <a:rPr lang="pt-BR" altLang="ja-JP" sz="2800" b="1" dirty="0" smtClean="0">
                <a:latin typeface="Calibri" pitchFamily="34" charset="0"/>
              </a:rPr>
              <a:t>Redução do Risco de Desastres no Orçamento</a:t>
            </a:r>
            <a:endParaRPr kumimoji="0" lang="pt-BR" altLang="ja-JP" sz="2800" b="1" i="1" dirty="0">
              <a:latin typeface="Calibri" pitchFamily="34" charset="0"/>
            </a:endParaRPr>
          </a:p>
        </p:txBody>
      </p:sp>
      <p:sp>
        <p:nvSpPr>
          <p:cNvPr id="7"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8" name="Group 20"/>
          <p:cNvGrpSpPr>
            <a:grpSpLocks/>
          </p:cNvGrpSpPr>
          <p:nvPr/>
        </p:nvGrpSpPr>
        <p:grpSpPr bwMode="auto">
          <a:xfrm>
            <a:off x="76200" y="28121"/>
            <a:ext cx="9144000" cy="1108075"/>
            <a:chOff x="0" y="0"/>
            <a:chExt cx="5760" cy="698"/>
          </a:xfrm>
        </p:grpSpPr>
        <p:pic>
          <p:nvPicPr>
            <p:cNvPr id="9"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1"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ep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713779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1700808"/>
            <a:ext cx="8051800" cy="338437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1800"/>
              </a:spcBef>
              <a:spcAft>
                <a:spcPts val="1800"/>
              </a:spcAft>
            </a:pPr>
            <a:r>
              <a:rPr lang="en-GB" sz="4000" b="1" dirty="0" err="1" smtClean="0">
                <a:solidFill>
                  <a:srgbClr val="990099"/>
                </a:solidFill>
              </a:rPr>
              <a:t>Experiência</a:t>
            </a:r>
            <a:r>
              <a:rPr lang="en-GB" sz="4000" b="1" dirty="0" smtClean="0">
                <a:solidFill>
                  <a:srgbClr val="990099"/>
                </a:solidFill>
              </a:rPr>
              <a:t> </a:t>
            </a:r>
            <a:r>
              <a:rPr lang="en-GB" sz="4000" b="1" dirty="0" err="1" smtClean="0">
                <a:solidFill>
                  <a:srgbClr val="990099"/>
                </a:solidFill>
              </a:rPr>
              <a:t>recente</a:t>
            </a:r>
            <a:r>
              <a:rPr lang="en-GB" sz="4000" b="1" dirty="0" smtClean="0">
                <a:solidFill>
                  <a:srgbClr val="990099"/>
                </a:solidFill>
              </a:rPr>
              <a:t> </a:t>
            </a:r>
            <a:r>
              <a:rPr lang="en-GB" sz="4000" b="1" dirty="0" err="1" smtClean="0">
                <a:solidFill>
                  <a:srgbClr val="990099"/>
                </a:solidFill>
              </a:rPr>
              <a:t>usando</a:t>
            </a:r>
            <a:r>
              <a:rPr lang="en-GB" sz="4000" b="1" dirty="0" smtClean="0">
                <a:solidFill>
                  <a:srgbClr val="990099"/>
                </a:solidFill>
              </a:rPr>
              <a:t> </a:t>
            </a:r>
          </a:p>
          <a:p>
            <a:pPr>
              <a:spcBef>
                <a:spcPts val="1800"/>
              </a:spcBef>
              <a:spcAft>
                <a:spcPts val="1800"/>
              </a:spcAft>
            </a:pPr>
            <a:r>
              <a:rPr lang="en-GB" sz="4000" b="1" dirty="0" err="1" smtClean="0">
                <a:solidFill>
                  <a:srgbClr val="990099"/>
                </a:solidFill>
              </a:rPr>
              <a:t>Seguros</a:t>
            </a:r>
            <a:r>
              <a:rPr lang="en-GB" sz="4000" b="1" dirty="0" smtClean="0">
                <a:solidFill>
                  <a:srgbClr val="990099"/>
                </a:solidFill>
              </a:rPr>
              <a:t> de </a:t>
            </a:r>
            <a:r>
              <a:rPr lang="en-GB" sz="4000" b="1" dirty="0" err="1" smtClean="0">
                <a:solidFill>
                  <a:srgbClr val="990099"/>
                </a:solidFill>
              </a:rPr>
              <a:t>Catástrofes</a:t>
            </a:r>
            <a:r>
              <a:rPr lang="en-GB" sz="4000" b="1" dirty="0" smtClean="0">
                <a:solidFill>
                  <a:srgbClr val="990099"/>
                </a:solidFill>
              </a:rPr>
              <a:t> de</a:t>
            </a:r>
          </a:p>
          <a:p>
            <a:pPr>
              <a:spcBef>
                <a:spcPts val="1800"/>
              </a:spcBef>
              <a:spcAft>
                <a:spcPts val="1800"/>
              </a:spcAft>
            </a:pPr>
            <a:r>
              <a:rPr lang="en-GB" sz="4000" b="1" dirty="0" err="1" smtClean="0">
                <a:solidFill>
                  <a:srgbClr val="990099"/>
                </a:solidFill>
              </a:rPr>
              <a:t>Propriedade</a:t>
            </a:r>
            <a:r>
              <a:rPr lang="en-GB" sz="4000" b="1" dirty="0" smtClean="0">
                <a:solidFill>
                  <a:srgbClr val="990099"/>
                </a:solidFill>
              </a:rPr>
              <a:t> </a:t>
            </a:r>
            <a:r>
              <a:rPr lang="en-GB" sz="4000" b="1" dirty="0" err="1" smtClean="0">
                <a:solidFill>
                  <a:srgbClr val="990099"/>
                </a:solidFill>
              </a:rPr>
              <a:t>Tradicional</a:t>
            </a:r>
            <a:endParaRPr lang="en-US" sz="4000" dirty="0">
              <a:solidFill>
                <a:srgbClr val="990099"/>
              </a:solidFill>
            </a:endParaRPr>
          </a:p>
        </p:txBody>
      </p:sp>
      <p:grpSp>
        <p:nvGrpSpPr>
          <p:cNvPr id="5" name="Group 20"/>
          <p:cNvGrpSpPr>
            <a:grpSpLocks/>
          </p:cNvGrpSpPr>
          <p:nvPr/>
        </p:nvGrpSpPr>
        <p:grpSpPr bwMode="auto">
          <a:xfrm>
            <a:off x="76200" y="28121"/>
            <a:ext cx="9144000" cy="1108075"/>
            <a:chOff x="0" y="0"/>
            <a:chExt cx="5760" cy="698"/>
          </a:xfrm>
        </p:grpSpPr>
        <p:pic>
          <p:nvPicPr>
            <p:cNvPr id="6"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8"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ep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579542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6"/>
          </p:nvPr>
        </p:nvSpPr>
        <p:spPr>
          <a:xfrm>
            <a:off x="30154" y="1469806"/>
            <a:ext cx="9113846" cy="576064"/>
          </a:xfrm>
        </p:spPr>
        <p:txBody>
          <a:bodyPr/>
          <a:lstStyle/>
          <a:p>
            <a:pPr marL="0" indent="0" algn="ctr">
              <a:buNone/>
            </a:pPr>
            <a:r>
              <a:rPr lang="pt-BR" altLang="ja-JP" sz="2800" i="1" dirty="0" smtClean="0"/>
              <a:t>Combinando Instrumentos Financeiros</a:t>
            </a:r>
          </a:p>
        </p:txBody>
      </p:sp>
      <p:sp>
        <p:nvSpPr>
          <p:cNvPr id="36867" name="Content Placeholder 5"/>
          <p:cNvSpPr>
            <a:spLocks noGrp="1"/>
          </p:cNvSpPr>
          <p:nvPr>
            <p:ph sz="quarter" idx="17"/>
          </p:nvPr>
        </p:nvSpPr>
        <p:spPr>
          <a:xfrm>
            <a:off x="143508" y="2079416"/>
            <a:ext cx="8856984" cy="4608513"/>
          </a:xfrm>
        </p:spPr>
        <p:txBody>
          <a:bodyPr>
            <a:normAutofit lnSpcReduction="10000"/>
          </a:bodyPr>
          <a:lstStyle/>
          <a:p>
            <a:pPr marL="0" indent="0" algn="just">
              <a:spcBef>
                <a:spcPct val="20000"/>
              </a:spcBef>
              <a:spcAft>
                <a:spcPct val="0"/>
              </a:spcAft>
            </a:pPr>
            <a:r>
              <a:rPr lang="pt-BR" altLang="ja-JP" sz="2400" dirty="0" smtClean="0"/>
              <a:t>O estabelecimento do </a:t>
            </a:r>
            <a:r>
              <a:rPr lang="pt-BR" altLang="ja-JP" sz="2400" b="1" dirty="0" smtClean="0"/>
              <a:t>Fundo de Seguros de Catástrofes da Turquia </a:t>
            </a:r>
            <a:r>
              <a:rPr lang="pt-BR" altLang="ja-JP" sz="2400" dirty="0" smtClean="0"/>
              <a:t>(TCIP, por sua sigla em inglês), ajudado pelo Governo da Turquia, </a:t>
            </a:r>
            <a:r>
              <a:rPr lang="pt-BR" altLang="ja-JP" sz="2400" b="1" dirty="0" smtClean="0"/>
              <a:t>reduz o passivo contingente</a:t>
            </a:r>
            <a:r>
              <a:rPr lang="pt-BR" altLang="ja-JP" sz="2400" dirty="0" smtClean="0"/>
              <a:t> por meio da </a:t>
            </a:r>
            <a:r>
              <a:rPr lang="pt-BR" altLang="ja-JP" sz="2400" b="1" dirty="0" smtClean="0"/>
              <a:t>promoção de seguros de catástrofes de propriedades domésticas para residências privadas</a:t>
            </a:r>
            <a:r>
              <a:rPr lang="pt-BR" altLang="ja-JP" sz="2400" dirty="0" smtClean="0"/>
              <a:t>. </a:t>
            </a:r>
          </a:p>
          <a:p>
            <a:pPr marL="0" indent="0" algn="just">
              <a:spcBef>
                <a:spcPct val="20000"/>
              </a:spcBef>
              <a:spcAft>
                <a:spcPct val="0"/>
              </a:spcAft>
            </a:pPr>
            <a:r>
              <a:rPr lang="pt-BR" altLang="ja-JP" sz="2400" dirty="0" smtClean="0"/>
              <a:t>Tornando </a:t>
            </a:r>
            <a:r>
              <a:rPr lang="pt-BR" altLang="ja-JP" sz="2400" dirty="0" smtClean="0"/>
              <a:t>possível que os proprietários de residências comprem seguros, o Governo da Turquia </a:t>
            </a:r>
            <a:r>
              <a:rPr lang="pt-BR" altLang="ja-JP" sz="2400" b="1" dirty="0" smtClean="0"/>
              <a:t>tem aumentado o número de cidadãos que seriam compensados pelo setor privado </a:t>
            </a:r>
            <a:r>
              <a:rPr lang="pt-BR" altLang="ja-JP" sz="2400" dirty="0" smtClean="0"/>
              <a:t>em caso de um terremoto.</a:t>
            </a:r>
          </a:p>
          <a:p>
            <a:pPr marL="0" indent="0" algn="just">
              <a:spcBef>
                <a:spcPct val="20000"/>
              </a:spcBef>
              <a:spcAft>
                <a:spcPct val="0"/>
              </a:spcAft>
            </a:pPr>
            <a:r>
              <a:rPr lang="pt-BR" altLang="ja-JP" sz="2400" dirty="0" smtClean="0"/>
              <a:t>Além </a:t>
            </a:r>
            <a:r>
              <a:rPr lang="pt-BR" altLang="ja-JP" sz="2400" dirty="0" smtClean="0"/>
              <a:t>disso, ao </a:t>
            </a:r>
            <a:r>
              <a:rPr lang="pt-BR" altLang="ja-JP" sz="2400" b="1" dirty="0" smtClean="0"/>
              <a:t>tornar os seguros obrigatórios </a:t>
            </a:r>
            <a:r>
              <a:rPr lang="pt-BR" altLang="ja-JP" sz="2400" dirty="0" smtClean="0"/>
              <a:t>para as famílias urbanas com rendimento médio e alto, o Governo a Turquia tem reduzido </a:t>
            </a:r>
            <a:r>
              <a:rPr lang="pt-BR" altLang="ja-JP" sz="2400" dirty="0"/>
              <a:t>significativamente o </a:t>
            </a:r>
            <a:r>
              <a:rPr lang="pt-BR" altLang="ja-JP" sz="2400" dirty="0" smtClean="0"/>
              <a:t>número de famílias que provavelmente requeiram a assistência financeira após um desastre. </a:t>
            </a:r>
            <a:endParaRPr lang="ja-JP" altLang="ja-JP" sz="2000"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06A4FABC-A138-43EB-B286-0072C315973F}" type="slidenum">
              <a:rPr kumimoji="0" lang="en-US" altLang="ja-JP">
                <a:latin typeface="Calibri" pitchFamily="34" charset="0"/>
              </a:rPr>
              <a:pPr eaLnBrk="1" hangingPunct="1"/>
              <a:t>16</a:t>
            </a:fld>
            <a:endParaRPr kumimoji="0" lang="en-US" altLang="ja-JP">
              <a:latin typeface="Calibri" pitchFamily="34" charset="0"/>
            </a:endParaRPr>
          </a:p>
        </p:txBody>
      </p:sp>
      <p:sp>
        <p:nvSpPr>
          <p:cNvPr id="8"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9" name="Group 20"/>
          <p:cNvGrpSpPr>
            <a:grpSpLocks/>
          </p:cNvGrpSpPr>
          <p:nvPr/>
        </p:nvGrpSpPr>
        <p:grpSpPr bwMode="auto">
          <a:xfrm>
            <a:off x="76200" y="28121"/>
            <a:ext cx="9144000" cy="1108075"/>
            <a:chOff x="0" y="0"/>
            <a:chExt cx="5760" cy="698"/>
          </a:xfrm>
        </p:grpSpPr>
        <p:pic>
          <p:nvPicPr>
            <p:cNvPr id="1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2"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625964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Placeholder 2"/>
          <p:cNvSpPr>
            <a:spLocks noGrp="1"/>
          </p:cNvSpPr>
          <p:nvPr>
            <p:ph type="body" sz="quarter" idx="13"/>
          </p:nvPr>
        </p:nvSpPr>
        <p:spPr>
          <a:xfrm>
            <a:off x="0" y="1305185"/>
            <a:ext cx="9014399" cy="548877"/>
          </a:xfrm>
          <a:solidFill>
            <a:srgbClr val="92D050"/>
          </a:solidFill>
          <a:ln>
            <a:solidFill>
              <a:srgbClr val="92D050"/>
            </a:solidFill>
            <a:miter lim="800000"/>
            <a:headEnd/>
            <a:tailEnd/>
          </a:ln>
        </p:spPr>
        <p:txBody>
          <a:bodyPr/>
          <a:lstStyle/>
          <a:p>
            <a:pPr marL="0" indent="0" algn="ctr" eaLnBrk="1" hangingPunct="1">
              <a:buNone/>
            </a:pPr>
            <a:r>
              <a:rPr lang="pt-BR" altLang="ja-JP" sz="2800" i="1" dirty="0" smtClean="0"/>
              <a:t>O Programa de Seguros de Catástrofes da Turquia</a:t>
            </a:r>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dirty="0" smtClean="0"/>
              <a:t/>
            </a:r>
            <a:br>
              <a:rPr lang="en-US" altLang="ja-JP" sz="2800" b="1" cap="none" dirty="0" smtClean="0"/>
            </a:br>
            <a:endParaRPr lang="en-CA" altLang="ja-JP" sz="2800" b="1" cap="none" dirty="0" smtClean="0"/>
          </a:p>
        </p:txBody>
      </p:sp>
      <p:sp>
        <p:nvSpPr>
          <p:cNvPr id="37892" name="コンテンツ プレースホルダ 4"/>
          <p:cNvSpPr>
            <a:spLocks noGrp="1"/>
          </p:cNvSpPr>
          <p:nvPr>
            <p:ph sz="quarter" idx="15"/>
          </p:nvPr>
        </p:nvSpPr>
        <p:spPr>
          <a:xfrm>
            <a:off x="201613" y="1020763"/>
            <a:ext cx="8350250" cy="5419725"/>
          </a:xfrm>
        </p:spPr>
        <p:txBody>
          <a:bodyPr/>
          <a:lstStyle/>
          <a:p>
            <a:pPr marL="0" indent="0"/>
            <a:endParaRPr lang="en-US" altLang="ja-JP" sz="1800" smtClean="0"/>
          </a:p>
          <a:p>
            <a:pPr marL="0" indent="0"/>
            <a:endParaRPr lang="en-US" altLang="ja-JP" sz="1800" smtClean="0"/>
          </a:p>
        </p:txBody>
      </p:sp>
      <p:sp>
        <p:nvSpPr>
          <p:cNvPr id="37893" name="Content Placeholder 3"/>
          <p:cNvSpPr>
            <a:spLocks noGrp="1"/>
          </p:cNvSpPr>
          <p:nvPr>
            <p:ph sz="quarter" idx="15"/>
          </p:nvPr>
        </p:nvSpPr>
        <p:spPr>
          <a:xfrm>
            <a:off x="0" y="1975992"/>
            <a:ext cx="9144000" cy="4464496"/>
          </a:xfrm>
          <a:ln w="19050">
            <a:solidFill>
              <a:srgbClr val="92D050"/>
            </a:solidFill>
            <a:miter lim="800000"/>
            <a:headEnd/>
            <a:tailEnd/>
          </a:ln>
        </p:spPr>
        <p:txBody>
          <a:bodyPr>
            <a:normAutofit fontScale="85000" lnSpcReduction="10000"/>
          </a:bodyPr>
          <a:lstStyle/>
          <a:p>
            <a:pPr marL="0" indent="0" algn="just">
              <a:lnSpc>
                <a:spcPct val="120000"/>
              </a:lnSpc>
              <a:spcBef>
                <a:spcPts val="600"/>
              </a:spcBef>
            </a:pPr>
            <a:r>
              <a:rPr lang="pt-BR" altLang="ja-JP" sz="2400" dirty="0" smtClean="0"/>
              <a:t>O Fundo de Seguros de Catástrofes da Turquia, TCIP, foi estabelecido após a ocorrência do terremoto Marmara em 2000, com a assistência do Banco Mundial. Tradicionalmente, o </a:t>
            </a:r>
            <a:r>
              <a:rPr lang="pt-BR" altLang="ja-JP" sz="2400" dirty="0"/>
              <a:t>mercado </a:t>
            </a:r>
            <a:r>
              <a:rPr lang="pt-BR" altLang="ja-JP" sz="2400" dirty="0" smtClean="0"/>
              <a:t>privado </a:t>
            </a:r>
            <a:r>
              <a:rPr lang="pt-BR" altLang="ja-JP" sz="2400" dirty="0"/>
              <a:t>de seguros da </a:t>
            </a:r>
            <a:r>
              <a:rPr lang="pt-BR" altLang="ja-JP" sz="2400" dirty="0" smtClean="0"/>
              <a:t>Turquia era incapaz</a:t>
            </a:r>
            <a:r>
              <a:rPr lang="pt-BR" altLang="ja-JP" sz="2400" dirty="0" smtClean="0">
                <a:solidFill>
                  <a:srgbClr val="FF0000"/>
                </a:solidFill>
              </a:rPr>
              <a:t> </a:t>
            </a:r>
            <a:r>
              <a:rPr lang="pt-BR" altLang="ja-JP" sz="2400" dirty="0" smtClean="0"/>
              <a:t>de fornecer capacidade adequada para administrar </a:t>
            </a:r>
            <a:r>
              <a:rPr lang="pt-BR" altLang="ja-JP" sz="2400" dirty="0"/>
              <a:t>seguros </a:t>
            </a:r>
            <a:r>
              <a:rPr lang="pt-BR" altLang="ja-JP" sz="2400" dirty="0" smtClean="0"/>
              <a:t>de catástrofes a propriedades contra o risco de um terremoto, e o </a:t>
            </a:r>
            <a:r>
              <a:rPr lang="pt-BR" altLang="ja-JP" sz="2400" b="1" dirty="0" smtClean="0"/>
              <a:t>Governo da Turquia enfrentou um maior grau de exposição financeira na reconstrução pós-desastre de propriedades privadas. </a:t>
            </a:r>
            <a:r>
              <a:rPr lang="pt-BR" altLang="ja-JP" sz="2400" dirty="0" smtClean="0"/>
              <a:t>Consequentemente, os objetivos do TCIP do Governo da Turquia foram:</a:t>
            </a:r>
          </a:p>
          <a:p>
            <a:pPr algn="just">
              <a:lnSpc>
                <a:spcPct val="120000"/>
              </a:lnSpc>
              <a:spcBef>
                <a:spcPts val="600"/>
              </a:spcBef>
            </a:pPr>
            <a:r>
              <a:rPr lang="pt-BR" altLang="ja-JP" sz="2400" b="1" dirty="0" smtClean="0"/>
              <a:t>Garantir que todas as propriedades residenciais sujeitas a impostos tenham cobertura de seguros para terremotos</a:t>
            </a:r>
            <a:r>
              <a:rPr lang="pt-BR" altLang="ja-JP" sz="2400" dirty="0" smtClean="0"/>
              <a:t>;</a:t>
            </a:r>
            <a:r>
              <a:rPr lang="pt-BR" altLang="ja-JP" sz="2400" b="1" dirty="0" smtClean="0"/>
              <a:t> </a:t>
            </a:r>
          </a:p>
          <a:p>
            <a:pPr algn="just">
              <a:lnSpc>
                <a:spcPct val="120000"/>
              </a:lnSpc>
              <a:spcBef>
                <a:spcPts val="600"/>
              </a:spcBef>
            </a:pPr>
            <a:r>
              <a:rPr lang="pt-BR" altLang="ja-JP" sz="2400" b="1" dirty="0" smtClean="0"/>
              <a:t>Reduzir o grau de exposição fiscal do governo </a:t>
            </a:r>
            <a:r>
              <a:rPr lang="pt-BR" altLang="ja-JP" sz="2400" dirty="0" smtClean="0"/>
              <a:t>para o impacto dos terremotos;</a:t>
            </a:r>
          </a:p>
          <a:p>
            <a:pPr algn="just">
              <a:lnSpc>
                <a:spcPct val="120000"/>
              </a:lnSpc>
              <a:spcBef>
                <a:spcPts val="600"/>
              </a:spcBef>
            </a:pPr>
            <a:r>
              <a:rPr lang="pt-BR" altLang="ja-JP" sz="2400" b="1" dirty="0" smtClean="0"/>
              <a:t>Transferir o risco de catástrofes </a:t>
            </a:r>
            <a:r>
              <a:rPr lang="pt-BR" altLang="ja-JP" sz="2400" dirty="0" smtClean="0"/>
              <a:t>ao mercado internacional de resseguro;</a:t>
            </a:r>
          </a:p>
          <a:p>
            <a:pPr algn="just">
              <a:lnSpc>
                <a:spcPct val="120000"/>
              </a:lnSpc>
              <a:spcBef>
                <a:spcPts val="600"/>
              </a:spcBef>
            </a:pPr>
            <a:r>
              <a:rPr lang="pt-BR" altLang="ja-JP" sz="2400" b="1" dirty="0" smtClean="0"/>
              <a:t>Fomentar a mitigação de riscos físicos</a:t>
            </a:r>
            <a:r>
              <a:rPr lang="pt-BR" altLang="ja-JP" sz="2400" dirty="0" smtClean="0"/>
              <a:t> por meio  de seguros.</a:t>
            </a:r>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E3D2C133-7389-4972-9B96-3E741DAC827F}" type="slidenum">
              <a:rPr kumimoji="0" lang="en-US" altLang="ja-JP">
                <a:latin typeface="Calibri" pitchFamily="34" charset="0"/>
              </a:rPr>
              <a:pPr eaLnBrk="1" hangingPunct="1"/>
              <a:t>17</a:t>
            </a:fld>
            <a:endParaRPr kumimoji="0" lang="en-US" altLang="ja-JP">
              <a:latin typeface="Calibri" pitchFamily="34" charset="0"/>
            </a:endParaRPr>
          </a:p>
        </p:txBody>
      </p:sp>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1" name="Group 20"/>
          <p:cNvGrpSpPr>
            <a:grpSpLocks/>
          </p:cNvGrpSpPr>
          <p:nvPr/>
        </p:nvGrpSpPr>
        <p:grpSpPr bwMode="auto">
          <a:xfrm>
            <a:off x="76200" y="28121"/>
            <a:ext cx="9144000" cy="1108075"/>
            <a:chOff x="0" y="0"/>
            <a:chExt cx="5760" cy="698"/>
          </a:xfrm>
        </p:grpSpPr>
        <p:pic>
          <p:nvPicPr>
            <p:cNvPr id="1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4"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34505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Placeholder 2"/>
          <p:cNvSpPr>
            <a:spLocks noGrp="1"/>
          </p:cNvSpPr>
          <p:nvPr>
            <p:ph type="body" sz="quarter" idx="13"/>
          </p:nvPr>
        </p:nvSpPr>
        <p:spPr>
          <a:xfrm>
            <a:off x="-18328" y="1149599"/>
            <a:ext cx="9036496" cy="454223"/>
          </a:xfrm>
          <a:solidFill>
            <a:srgbClr val="92D050"/>
          </a:solidFill>
          <a:ln>
            <a:solidFill>
              <a:srgbClr val="92D050"/>
            </a:solidFill>
            <a:miter lim="800000"/>
            <a:headEnd/>
            <a:tailEnd/>
          </a:ln>
        </p:spPr>
        <p:txBody>
          <a:bodyPr/>
          <a:lstStyle/>
          <a:p>
            <a:pPr marL="0" indent="0" algn="ctr">
              <a:buNone/>
            </a:pPr>
            <a:r>
              <a:rPr lang="pt-BR" altLang="ja-JP" sz="2800" i="1" dirty="0"/>
              <a:t>O Programa </a:t>
            </a:r>
            <a:r>
              <a:rPr lang="pt-BR" altLang="ja-JP" sz="2800" i="1" dirty="0" smtClean="0"/>
              <a:t>de </a:t>
            </a:r>
            <a:r>
              <a:rPr lang="pt-BR" altLang="ja-JP" sz="2800" i="1" dirty="0"/>
              <a:t>Seguros de </a:t>
            </a:r>
            <a:r>
              <a:rPr lang="pt-BR" altLang="ja-JP" sz="2800" i="1" dirty="0" smtClean="0"/>
              <a:t>Catástrofes da Turquia</a:t>
            </a:r>
            <a:endParaRPr lang="pt-BR" altLang="ja-JP" sz="2800" i="1" dirty="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38917" name="Content Placeholder 3"/>
          <p:cNvSpPr>
            <a:spLocks noGrp="1"/>
          </p:cNvSpPr>
          <p:nvPr>
            <p:ph sz="quarter" idx="15"/>
          </p:nvPr>
        </p:nvSpPr>
        <p:spPr>
          <a:xfrm>
            <a:off x="107504" y="1652315"/>
            <a:ext cx="8928992" cy="4752528"/>
          </a:xfrm>
          <a:ln w="19050">
            <a:solidFill>
              <a:srgbClr val="92D050"/>
            </a:solidFill>
            <a:miter lim="800000"/>
            <a:headEnd/>
            <a:tailEnd/>
          </a:ln>
        </p:spPr>
        <p:txBody>
          <a:bodyPr>
            <a:normAutofit fontScale="85000" lnSpcReduction="20000"/>
          </a:bodyPr>
          <a:lstStyle/>
          <a:p>
            <a:pPr marL="0" indent="0" algn="just">
              <a:lnSpc>
                <a:spcPct val="120000"/>
              </a:lnSpc>
              <a:spcBef>
                <a:spcPts val="600"/>
              </a:spcBef>
            </a:pPr>
            <a:r>
              <a:rPr lang="pt-BR" altLang="ja-JP" sz="2000" dirty="0" smtClean="0"/>
              <a:t>TCIP foi estabelecido em 2000 como uma </a:t>
            </a:r>
            <a:r>
              <a:rPr lang="pt-BR" altLang="ja-JP" sz="2000" b="1" dirty="0" smtClean="0"/>
              <a:t>companhia de seguros do setor público</a:t>
            </a:r>
            <a:r>
              <a:rPr lang="pt-BR" altLang="ja-JP" sz="2000" dirty="0" smtClean="0"/>
              <a:t>, administrada com princípios técnicos e comerciais fortes. O capital inicial da companhia foi complementado com um empréstimo contingente do Banco Mundial. O TCIP se encarrega de comprar resseguros comerciais, e o Governo da Turquia atua como um </a:t>
            </a:r>
            <a:r>
              <a:rPr lang="pt-BR" altLang="ja-JP" sz="2000" dirty="0" err="1" smtClean="0"/>
              <a:t>ressegurador</a:t>
            </a:r>
            <a:r>
              <a:rPr lang="pt-BR" altLang="ja-JP" sz="2000" dirty="0" smtClean="0"/>
              <a:t> de catástrofes de última instância, para pedidos que decorrem logo de um terremoto com um período de retorno superior a 300 anos.</a:t>
            </a:r>
          </a:p>
          <a:p>
            <a:pPr marL="0" indent="0" algn="just">
              <a:lnSpc>
                <a:spcPct val="120000"/>
              </a:lnSpc>
              <a:spcBef>
                <a:spcPts val="600"/>
              </a:spcBef>
            </a:pPr>
            <a:r>
              <a:rPr lang="pt-BR" altLang="ja-JP" sz="2000" dirty="0" smtClean="0"/>
              <a:t>A Apólice do TCIP foi formulada como uma apólice independente de propriedades contra terremotos com uma quantia </a:t>
            </a:r>
            <a:r>
              <a:rPr lang="pt-BR" altLang="ja-JP" sz="2000" b="1" dirty="0" smtClean="0"/>
              <a:t>assegurada </a:t>
            </a:r>
            <a:r>
              <a:rPr lang="pt-BR" altLang="ja-JP" sz="2000" b="1" dirty="0"/>
              <a:t>por </a:t>
            </a:r>
            <a:r>
              <a:rPr lang="pt-BR" altLang="ja-JP" sz="2000" b="1" dirty="0" smtClean="0"/>
              <a:t>apólice  máxima </a:t>
            </a:r>
            <a:r>
              <a:rPr lang="pt-BR" altLang="ja-JP" sz="2000" dirty="0" smtClean="0"/>
              <a:t>de </a:t>
            </a:r>
            <a:r>
              <a:rPr lang="pt-BR" altLang="ja-JP" sz="2000" b="1" dirty="0" smtClean="0"/>
              <a:t>US</a:t>
            </a:r>
            <a:r>
              <a:rPr lang="pt-BR" altLang="ja-JP" sz="2000" dirty="0" smtClean="0"/>
              <a:t>$65,000 e um </a:t>
            </a:r>
            <a:r>
              <a:rPr lang="pt-BR" altLang="ja-JP" sz="2000" b="1" dirty="0" smtClean="0"/>
              <a:t>prêmio anual médio </a:t>
            </a:r>
            <a:r>
              <a:rPr lang="pt-BR" altLang="ja-JP" sz="2000" dirty="0" smtClean="0"/>
              <a:t>de </a:t>
            </a:r>
            <a:r>
              <a:rPr lang="pt-BR" altLang="ja-JP" sz="2000" b="1" dirty="0" smtClean="0"/>
              <a:t>US</a:t>
            </a:r>
            <a:r>
              <a:rPr lang="pt-BR" altLang="ja-JP" sz="2000" dirty="0" smtClean="0"/>
              <a:t>$46. As </a:t>
            </a:r>
            <a:r>
              <a:rPr lang="pt-BR" altLang="ja-JP" sz="2000" b="1" dirty="0" smtClean="0"/>
              <a:t>taxas superiores</a:t>
            </a:r>
            <a:r>
              <a:rPr lang="pt-BR" altLang="ja-JP" sz="2000" dirty="0" smtClean="0"/>
              <a:t> estão baseadas no </a:t>
            </a:r>
            <a:r>
              <a:rPr lang="pt-BR" altLang="ja-JP" sz="2000" b="1" dirty="0" smtClean="0"/>
              <a:t>tipo de construção </a:t>
            </a:r>
            <a:r>
              <a:rPr lang="pt-BR" altLang="ja-JP" sz="2000" dirty="0" smtClean="0"/>
              <a:t>(existem dois tipos possíveis) e a </a:t>
            </a:r>
            <a:r>
              <a:rPr lang="pt-BR" altLang="ja-JP" sz="2000" b="1" dirty="0" smtClean="0"/>
              <a:t>localização das propriedade </a:t>
            </a:r>
            <a:r>
              <a:rPr lang="pt-BR" altLang="ja-JP" sz="2000" dirty="0" smtClean="0"/>
              <a:t>(</a:t>
            </a:r>
            <a:r>
              <a:rPr lang="pt-BR" altLang="ja-JP" sz="2000" b="1" dirty="0" smtClean="0"/>
              <a:t>cinco zonas de riscos de terremotos </a:t>
            </a:r>
            <a:r>
              <a:rPr lang="pt-BR" altLang="ja-JP" sz="2000" dirty="0" smtClean="0"/>
              <a:t>foram identificadas); estas taxas variam entre menos de 0.05% para uma casa de material reforçada localizada em uma zona de </a:t>
            </a:r>
            <a:r>
              <a:rPr lang="pt-BR" altLang="ja-JP" sz="2000" dirty="0"/>
              <a:t>baixa </a:t>
            </a:r>
            <a:r>
              <a:rPr lang="pt-BR" altLang="ja-JP" sz="2000" dirty="0" smtClean="0"/>
              <a:t>risco, até 0.60% para uma casa localizada em uma zona de mais alto risco</a:t>
            </a:r>
            <a:r>
              <a:rPr lang="pt-BR" altLang="ja-JP" sz="2000" dirty="0"/>
              <a:t>.</a:t>
            </a:r>
            <a:endParaRPr lang="pt-BR" altLang="ja-JP" sz="2000" dirty="0" smtClean="0"/>
          </a:p>
          <a:p>
            <a:pPr marL="0" indent="0" algn="just">
              <a:lnSpc>
                <a:spcPct val="120000"/>
              </a:lnSpc>
              <a:spcBef>
                <a:spcPts val="600"/>
              </a:spcBef>
            </a:pPr>
            <a:r>
              <a:rPr lang="pt-BR" altLang="ja-JP" sz="2000" dirty="0" smtClean="0"/>
              <a:t>A apólice é distribuída por aproximadamente trinta companhias de seguros turcas, as quais recebem uma comissão. O Governo investiu fortemente em </a:t>
            </a:r>
            <a:r>
              <a:rPr lang="pt-BR" altLang="ja-JP" sz="2000" b="1" dirty="0" smtClean="0"/>
              <a:t>campanhas de </a:t>
            </a:r>
            <a:r>
              <a:rPr lang="pt-BR" altLang="ja-JP" sz="2000" b="1" dirty="0"/>
              <a:t>conscientização </a:t>
            </a:r>
            <a:r>
              <a:rPr lang="pt-BR" altLang="ja-JP" sz="2000" b="1" dirty="0" smtClean="0"/>
              <a:t>da existência destes seguros, </a:t>
            </a:r>
            <a:r>
              <a:rPr lang="pt-BR" altLang="ja-JP" sz="2000" dirty="0" smtClean="0"/>
              <a:t>e tornou </a:t>
            </a:r>
            <a:r>
              <a:rPr lang="pt-BR" altLang="ja-JP" sz="2000" b="1" dirty="0" smtClean="0"/>
              <a:t>obrigatório</a:t>
            </a:r>
            <a:r>
              <a:rPr lang="pt-BR" altLang="ja-JP" sz="2000" dirty="0" smtClean="0"/>
              <a:t> os seguros de terremotos para </a:t>
            </a:r>
            <a:r>
              <a:rPr lang="pt-BR" altLang="ja-JP" sz="2000" dirty="0"/>
              <a:t>proprietários de casas </a:t>
            </a:r>
            <a:r>
              <a:rPr lang="pt-BR" altLang="ja-JP" sz="2000" dirty="0" smtClean="0"/>
              <a:t>em áreas urbanas.</a:t>
            </a:r>
          </a:p>
          <a:p>
            <a:pPr marL="0" indent="0" algn="just">
              <a:lnSpc>
                <a:spcPct val="120000"/>
              </a:lnSpc>
              <a:spcBef>
                <a:spcPts val="600"/>
              </a:spcBef>
            </a:pPr>
            <a:r>
              <a:rPr lang="pt-BR" altLang="ja-JP" sz="2000" dirty="0" smtClean="0"/>
              <a:t>A cobertura é </a:t>
            </a:r>
            <a:r>
              <a:rPr lang="pt-BR" altLang="ja-JP" sz="2000" b="1" dirty="0" smtClean="0"/>
              <a:t>voluntária para proprietários de casas em áreas rurais</a:t>
            </a:r>
            <a:r>
              <a:rPr lang="pt-BR" altLang="ja-JP" sz="2000" dirty="0" smtClean="0"/>
              <a:t>.</a:t>
            </a:r>
          </a:p>
        </p:txBody>
      </p:sp>
      <p:sp>
        <p:nvSpPr>
          <p:cNvPr id="7" name="Title 1"/>
          <p:cNvSpPr txBox="1">
            <a:spLocks/>
          </p:cNvSpPr>
          <p:nvPr/>
        </p:nvSpPr>
        <p:spPr>
          <a:xfrm>
            <a:off x="8620125" y="95250"/>
            <a:ext cx="577850" cy="676275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lang="ja-JP" altLang="ja-JP" sz="2000" b="1">
              <a:solidFill>
                <a:schemeClr val="bg1"/>
              </a:solidFill>
            </a:endParaRPr>
          </a:p>
        </p:txBody>
      </p:sp>
      <p:sp>
        <p:nvSpPr>
          <p:cNvPr id="10" name="スライド番号プレースホルダ 9"/>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8344704-11EF-4CF0-AB1F-22829DCF649B}" type="slidenum">
              <a:rPr kumimoji="0" lang="en-US" altLang="ja-JP">
                <a:latin typeface="Calibri" pitchFamily="34" charset="0"/>
              </a:rPr>
              <a:pPr eaLnBrk="1" hangingPunct="1"/>
              <a:t>18</a:t>
            </a:fld>
            <a:endParaRPr kumimoji="0" lang="en-US" altLang="ja-JP">
              <a:latin typeface="Calibri" pitchFamily="34" charset="0"/>
            </a:endParaRPr>
          </a:p>
        </p:txBody>
      </p:sp>
      <p:sp>
        <p:nvSpPr>
          <p:cNvPr id="11"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2" name="Group 20"/>
          <p:cNvGrpSpPr>
            <a:grpSpLocks/>
          </p:cNvGrpSpPr>
          <p:nvPr/>
        </p:nvGrpSpPr>
        <p:grpSpPr bwMode="auto">
          <a:xfrm>
            <a:off x="76200" y="28121"/>
            <a:ext cx="9067800" cy="1108075"/>
            <a:chOff x="0" y="0"/>
            <a:chExt cx="5760" cy="698"/>
          </a:xfrm>
        </p:grpSpPr>
        <p:pic>
          <p:nvPicPr>
            <p:cNvPr id="13"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51920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ctrTitle" idx="4294967295"/>
          </p:nvPr>
        </p:nvSpPr>
        <p:spPr>
          <a:xfrm>
            <a:off x="2411760" y="2132856"/>
            <a:ext cx="4001857" cy="1828608"/>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p>
            <a:pPr algn="ctr" eaLnBrk="1" hangingPunct="1"/>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MUITO </a:t>
            </a:r>
            <a:r>
              <a:rPr lang="en-US" altLang="en-US" sz="4700" b="1" dirty="0" smtClean="0">
                <a:solidFill>
                  <a:srgbClr val="990099"/>
                </a:solidFill>
                <a:effectLst>
                  <a:outerShdw blurRad="38100" dist="38100" dir="2700000" algn="tl">
                    <a:srgbClr val="000000">
                      <a:alpha val="43137"/>
                    </a:srgbClr>
                  </a:outerShdw>
                </a:effectLst>
                <a:latin typeface="Arial" charset="0"/>
                <a:ea typeface="ＭＳ Ｐゴシック" pitchFamily="34" charset="-128"/>
                <a:cs typeface="Arial" charset="0"/>
              </a:rPr>
              <a:t>OBRIGADO</a:t>
            </a:r>
            <a:endParaRPr lang="en-US" altLang="en-US" sz="4700" b="1" dirty="0">
              <a:solidFill>
                <a:schemeClr val="bg1">
                  <a:lumMod val="50000"/>
                </a:schemeClr>
              </a:solidFill>
              <a:effectLst>
                <a:outerShdw blurRad="38100" dist="38100" dir="2700000" algn="tl">
                  <a:srgbClr val="000000">
                    <a:alpha val="43137"/>
                  </a:srgbClr>
                </a:outerShdw>
              </a:effectLst>
              <a:latin typeface="Arial" charset="0"/>
              <a:ea typeface="ＭＳ Ｐゴシック" pitchFamily="34" charset="-128"/>
              <a:cs typeface="Arial" charset="0"/>
            </a:endParaRPr>
          </a:p>
        </p:txBody>
      </p:sp>
      <p:sp>
        <p:nvSpPr>
          <p:cNvPr id="4" name="Rectangle 2"/>
          <p:cNvSpPr>
            <a:spLocks noChangeArrowheads="1"/>
          </p:cNvSpPr>
          <p:nvPr/>
        </p:nvSpPr>
        <p:spPr bwMode="auto">
          <a:xfrm>
            <a:off x="0" y="6525344"/>
            <a:ext cx="9144000" cy="332656"/>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6" name="Group 20"/>
          <p:cNvGrpSpPr>
            <a:grpSpLocks/>
          </p:cNvGrpSpPr>
          <p:nvPr/>
        </p:nvGrpSpPr>
        <p:grpSpPr bwMode="auto">
          <a:xfrm>
            <a:off x="76200" y="28121"/>
            <a:ext cx="9144000" cy="1108075"/>
            <a:chOff x="0" y="0"/>
            <a:chExt cx="5760" cy="698"/>
          </a:xfrm>
        </p:grpSpPr>
        <p:pic>
          <p:nvPicPr>
            <p:cNvPr id="7"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9"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837230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2348880"/>
            <a:ext cx="8229600" cy="4392488"/>
          </a:xfrm>
        </p:spPr>
        <p:txBody>
          <a:bodyPr>
            <a:normAutofit lnSpcReduction="10000"/>
          </a:bodyPr>
          <a:lstStyle/>
          <a:p>
            <a:pPr marL="1828800" lvl="4" indent="0">
              <a:buNone/>
            </a:pPr>
            <a:r>
              <a:rPr lang="pt-BR" sz="1700" dirty="0" smtClean="0"/>
              <a:t>Fase de socorro	Fase de Recuperação     Fase de Reconstrução </a:t>
            </a:r>
          </a:p>
          <a:p>
            <a:pPr marL="1828800" lvl="4" indent="0">
              <a:buNone/>
            </a:pPr>
            <a:r>
              <a:rPr lang="pt-BR" sz="1700" dirty="0" smtClean="0"/>
              <a:t>   (1-3 meses)	     (3 a 9 meses)	         (acima de 9 meses)</a:t>
            </a:r>
          </a:p>
          <a:p>
            <a:pPr marL="0" lvl="4" indent="0">
              <a:buNone/>
            </a:pPr>
            <a:endParaRPr lang="pt-BR" sz="1700" dirty="0" smtClean="0"/>
          </a:p>
          <a:p>
            <a:pPr marL="0" lvl="4" indent="0">
              <a:buNone/>
            </a:pPr>
            <a:r>
              <a:rPr lang="pt-BR" sz="1300" b="1" dirty="0" smtClean="0"/>
              <a:t>Financiamento pós-desastre</a:t>
            </a:r>
          </a:p>
          <a:p>
            <a:pPr marL="0" lvl="4" indent="0">
              <a:buNone/>
            </a:pPr>
            <a:r>
              <a:rPr lang="pt-BR" sz="1300" dirty="0" smtClean="0"/>
              <a:t>Assistência de doadores (socorro)</a:t>
            </a:r>
          </a:p>
          <a:p>
            <a:pPr marL="0" lvl="4" indent="0">
              <a:buNone/>
            </a:pPr>
            <a:r>
              <a:rPr lang="pt-BR" sz="1300" dirty="0" smtClean="0"/>
              <a:t>Realocação orçamentária</a:t>
            </a:r>
          </a:p>
          <a:p>
            <a:pPr marL="0" lvl="4" indent="0">
              <a:buNone/>
            </a:pPr>
            <a:r>
              <a:rPr lang="pt-BR" sz="1300" dirty="0" smtClean="0"/>
              <a:t>Crédito doméstico</a:t>
            </a:r>
          </a:p>
          <a:p>
            <a:pPr marL="0" lvl="4" indent="0">
              <a:buNone/>
            </a:pPr>
            <a:r>
              <a:rPr lang="pt-BR" sz="1300" dirty="0" smtClean="0"/>
              <a:t>Crédito externo</a:t>
            </a:r>
          </a:p>
          <a:p>
            <a:pPr marL="0" lvl="4" indent="0">
              <a:buNone/>
            </a:pPr>
            <a:r>
              <a:rPr lang="pt-BR" sz="1300" dirty="0" smtClean="0"/>
              <a:t>Assistência de doadores (reconstrução)</a:t>
            </a:r>
          </a:p>
          <a:p>
            <a:pPr marL="0" lvl="4" indent="0">
              <a:buNone/>
            </a:pPr>
            <a:r>
              <a:rPr lang="pt-BR" sz="1300" dirty="0" smtClean="0"/>
              <a:t>Aumento de imposto</a:t>
            </a:r>
          </a:p>
          <a:p>
            <a:pPr marL="0" lvl="4" indent="0">
              <a:buNone/>
            </a:pPr>
            <a:r>
              <a:rPr lang="pt-BR" sz="1300" b="1" dirty="0" smtClean="0"/>
              <a:t>Financiamento ex-ante</a:t>
            </a:r>
            <a:endParaRPr lang="pt-BR" sz="1300" b="1" dirty="0"/>
          </a:p>
          <a:p>
            <a:pPr marL="0" lvl="4" indent="0">
              <a:buNone/>
            </a:pPr>
            <a:r>
              <a:rPr lang="pt-BR" sz="1300" dirty="0" smtClean="0"/>
              <a:t>Orçamento de contingência</a:t>
            </a:r>
          </a:p>
          <a:p>
            <a:pPr marL="0" lvl="4" indent="0">
              <a:buNone/>
            </a:pPr>
            <a:r>
              <a:rPr lang="pt-BR" sz="1300" dirty="0" smtClean="0"/>
              <a:t>Fundos de reserva</a:t>
            </a:r>
          </a:p>
          <a:p>
            <a:pPr marL="0" lvl="4" indent="0">
              <a:buNone/>
            </a:pPr>
            <a:r>
              <a:rPr lang="pt-BR" sz="1300" dirty="0" smtClean="0"/>
              <a:t>Linhas de Crédito Contingente</a:t>
            </a:r>
          </a:p>
          <a:p>
            <a:pPr marL="0" lvl="4" indent="0">
              <a:buNone/>
            </a:pPr>
            <a:r>
              <a:rPr lang="pt-BR" sz="1300" dirty="0" smtClean="0"/>
              <a:t>Seguros paramétricos</a:t>
            </a:r>
          </a:p>
          <a:p>
            <a:pPr marL="0" lvl="4" indent="0">
              <a:buNone/>
            </a:pPr>
            <a:r>
              <a:rPr lang="pt-BR" sz="1300" dirty="0" smtClean="0"/>
              <a:t>Bônus de Catástrofes (CAT)</a:t>
            </a:r>
          </a:p>
          <a:p>
            <a:pPr marL="0" lvl="4" indent="0">
              <a:buNone/>
            </a:pPr>
            <a:r>
              <a:rPr lang="pt-BR" sz="1300" dirty="0" smtClean="0"/>
              <a:t>Seguros tradicionais</a:t>
            </a:r>
          </a:p>
          <a:p>
            <a:pPr marL="0" lvl="4" indent="0">
              <a:buNone/>
            </a:pPr>
            <a:r>
              <a:rPr lang="pt-BR" sz="1700" dirty="0" smtClean="0"/>
              <a:t>                            </a:t>
            </a:r>
            <a:endParaRPr lang="pt-BR" sz="1700" dirty="0"/>
          </a:p>
        </p:txBody>
      </p:sp>
      <p:sp>
        <p:nvSpPr>
          <p:cNvPr id="5" name="Text Placeholder 2"/>
          <p:cNvSpPr txBox="1">
            <a:spLocks/>
          </p:cNvSpPr>
          <p:nvPr/>
        </p:nvSpPr>
        <p:spPr>
          <a:xfrm>
            <a:off x="125760" y="1367139"/>
            <a:ext cx="8892480" cy="620713"/>
          </a:xfrm>
          <a:prstGeom prst="rect">
            <a:avLst/>
          </a:prstGeom>
          <a:solidFill>
            <a:srgbClr val="92D050"/>
          </a:solidFill>
          <a:ln>
            <a:solidFill>
              <a:srgbClr val="92D050"/>
            </a:solidFill>
            <a:miter lim="800000"/>
            <a:headEnd/>
            <a:tailEnd/>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altLang="ja-JP" sz="2600" i="1" dirty="0" err="1" smtClean="0"/>
              <a:t>Figura</a:t>
            </a:r>
            <a:r>
              <a:rPr lang="en-US" altLang="ja-JP" sz="2600" i="1" dirty="0" smtClean="0"/>
              <a:t>: </a:t>
            </a:r>
            <a:r>
              <a:rPr lang="en-US" altLang="ja-JP" sz="2600" i="1" dirty="0" err="1" smtClean="0"/>
              <a:t>Fontes</a:t>
            </a:r>
            <a:r>
              <a:rPr lang="en-US" altLang="ja-JP" sz="2600" i="1" dirty="0" smtClean="0"/>
              <a:t> de </a:t>
            </a:r>
            <a:r>
              <a:rPr lang="en-US" altLang="ja-JP" sz="2600" i="1" dirty="0" err="1" smtClean="0"/>
              <a:t>Financiamentos</a:t>
            </a:r>
            <a:endParaRPr lang="en-CA" altLang="ja-JP" sz="2600" i="1" dirty="0" smtClean="0"/>
          </a:p>
          <a:p>
            <a:pPr marL="0" indent="0" algn="ctr">
              <a:buFont typeface="Arial" pitchFamily="34" charset="0"/>
              <a:buNone/>
            </a:pPr>
            <a:endParaRPr lang="en-CA" altLang="ja-JP" sz="2800" dirty="0" smtClean="0"/>
          </a:p>
          <a:p>
            <a:pPr marL="0" indent="0" algn="ctr">
              <a:buFont typeface="Arial" pitchFamily="34" charset="0"/>
              <a:buNone/>
            </a:pPr>
            <a:endParaRPr lang="en-CA" altLang="ja-JP" sz="2800" dirty="0" smtClean="0"/>
          </a:p>
        </p:txBody>
      </p:sp>
      <p:grpSp>
        <p:nvGrpSpPr>
          <p:cNvPr id="6" name="Group 20"/>
          <p:cNvGrpSpPr>
            <a:grpSpLocks/>
          </p:cNvGrpSpPr>
          <p:nvPr/>
        </p:nvGrpSpPr>
        <p:grpSpPr bwMode="auto">
          <a:xfrm>
            <a:off x="76200" y="28121"/>
            <a:ext cx="9144000" cy="1108075"/>
            <a:chOff x="0" y="0"/>
            <a:chExt cx="5760" cy="698"/>
          </a:xfrm>
        </p:grpSpPr>
        <p:pic>
          <p:nvPicPr>
            <p:cNvPr id="7"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9"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7" descr="cep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700536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Placeholder 2"/>
          <p:cNvSpPr>
            <a:spLocks noGrp="1"/>
          </p:cNvSpPr>
          <p:nvPr>
            <p:ph type="body" sz="quarter" idx="13"/>
          </p:nvPr>
        </p:nvSpPr>
        <p:spPr>
          <a:xfrm>
            <a:off x="107504" y="1170143"/>
            <a:ext cx="8928992" cy="620687"/>
          </a:xfrm>
          <a:solidFill>
            <a:srgbClr val="92D050"/>
          </a:solidFill>
          <a:ln>
            <a:solidFill>
              <a:srgbClr val="92D050"/>
            </a:solidFill>
            <a:miter lim="800000"/>
            <a:headEnd/>
            <a:tailEnd/>
          </a:ln>
        </p:spPr>
        <p:txBody>
          <a:bodyPr/>
          <a:lstStyle/>
          <a:p>
            <a:pPr marL="0" indent="0" algn="ctr" eaLnBrk="1" hangingPunct="1">
              <a:buNone/>
            </a:pPr>
            <a:r>
              <a:rPr lang="en-US" altLang="ja-JP" sz="2600" i="1" dirty="0" smtClean="0"/>
              <a:t>Figure: Source of financing </a:t>
            </a:r>
            <a:endParaRPr lang="en-CA" altLang="ja-JP" sz="2600" i="1" dirty="0" smtClean="0"/>
          </a:p>
          <a:p>
            <a:pPr marL="0" indent="0" algn="ctr" eaLnBrk="1" hangingPunct="1">
              <a:buNone/>
            </a:pPr>
            <a:endParaRPr lang="ja-JP" altLang="ja-JP" sz="2800" i="1" dirty="0" smtClean="0"/>
          </a:p>
          <a:p>
            <a:pPr marL="0" indent="0" algn="ctr" eaLnBrk="1" hangingPunct="1">
              <a:buNone/>
            </a:pPr>
            <a:endParaRPr lang="en-CA" altLang="ja-JP" sz="2800" b="0" dirty="0" smtClean="0"/>
          </a:p>
        </p:txBody>
      </p:sp>
      <p:pic>
        <p:nvPicPr>
          <p:cNvPr id="23556" name="Picture 7"/>
          <p:cNvPicPr>
            <a:picLocks noGrp="1" noChangeAspect="1" noChangeArrowheads="1"/>
          </p:cNvPicPr>
          <p:nvPr>
            <p:ph sz="quarter" idx="15"/>
          </p:nvPr>
        </p:nvPicPr>
        <p:blipFill>
          <a:blip r:embed="rId3" cstate="print">
            <a:extLst>
              <a:ext uri="{28A0092B-C50C-407E-A947-70E740481C1C}">
                <a14:useLocalDpi xmlns:a14="http://schemas.microsoft.com/office/drawing/2010/main" val="0"/>
              </a:ext>
            </a:extLst>
          </a:blip>
          <a:srcRect/>
          <a:stretch>
            <a:fillRect/>
          </a:stretch>
        </p:blipFill>
        <p:spPr>
          <a:xfrm>
            <a:off x="305718" y="1856322"/>
            <a:ext cx="8532564" cy="4500028"/>
          </a:xfrm>
          <a:noFill/>
        </p:spPr>
      </p:pic>
      <p:sp>
        <p:nvSpPr>
          <p:cNvPr id="6" name="スライド番号プレースホルダ 5"/>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F5FB2F11-3CB7-4A10-9991-192F66209558}" type="slidenum">
              <a:rPr kumimoji="0" lang="en-US" altLang="ja-JP">
                <a:latin typeface="Calibri" pitchFamily="34" charset="0"/>
              </a:rPr>
              <a:pPr eaLnBrk="1" hangingPunct="1"/>
              <a:t>3</a:t>
            </a:fld>
            <a:endParaRPr kumimoji="0" lang="en-US" altLang="ja-JP">
              <a:latin typeface="Calibri" pitchFamily="34" charset="0"/>
            </a:endParaRPr>
          </a:p>
        </p:txBody>
      </p:sp>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8" name="Group 20"/>
          <p:cNvGrpSpPr>
            <a:grpSpLocks/>
          </p:cNvGrpSpPr>
          <p:nvPr/>
        </p:nvGrpSpPr>
        <p:grpSpPr bwMode="auto">
          <a:xfrm>
            <a:off x="76200" y="28121"/>
            <a:ext cx="9144000" cy="1108075"/>
            <a:chOff x="0" y="0"/>
            <a:chExt cx="5760" cy="698"/>
          </a:xfrm>
        </p:grpSpPr>
        <p:pic>
          <p:nvPicPr>
            <p:cNvPr id="9"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1" name="Picture 9"/>
            <p:cNvPicPr>
              <a:picLocks noChangeAspect="1" noChangeArrowheads="1"/>
            </p:cNvPicPr>
            <p:nvPr/>
          </p:nvPicPr>
          <p:blipFill>
            <a:blip r:embed="rId5"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eped"/>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63948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4579" name="コンテンツ プレースホルダ 4"/>
          <p:cNvSpPr>
            <a:spLocks noGrp="1"/>
          </p:cNvSpPr>
          <p:nvPr>
            <p:ph sz="quarter" idx="15"/>
          </p:nvPr>
        </p:nvSpPr>
        <p:spPr>
          <a:xfrm>
            <a:off x="106240" y="2212864"/>
            <a:ext cx="8806805" cy="4599277"/>
          </a:xfrm>
        </p:spPr>
        <p:txBody>
          <a:bodyPr>
            <a:normAutofit fontScale="85000" lnSpcReduction="10000"/>
          </a:bodyPr>
          <a:lstStyle/>
          <a:p>
            <a:pPr marL="0" indent="0" algn="just">
              <a:lnSpc>
                <a:spcPct val="120000"/>
              </a:lnSpc>
              <a:spcBef>
                <a:spcPts val="0"/>
              </a:spcBef>
              <a:buNone/>
            </a:pPr>
            <a:r>
              <a:rPr lang="pt-BR" altLang="ja-JP" sz="2000" dirty="0" smtClean="0"/>
              <a:t>Obviamente, a </a:t>
            </a:r>
            <a:r>
              <a:rPr lang="pt-BR" altLang="ja-JP" sz="2000" b="1" dirty="0" smtClean="0"/>
              <a:t>concessão de financiamento </a:t>
            </a:r>
            <a:r>
              <a:rPr lang="pt-BR" altLang="ja-JP" sz="2000" dirty="0" smtClean="0"/>
              <a:t>de doadores sempre será a </a:t>
            </a:r>
            <a:r>
              <a:rPr lang="pt-BR" altLang="ja-JP" sz="2000" b="1" dirty="0" smtClean="0"/>
              <a:t>fonte de financiamento pós-desastre mais econômica</a:t>
            </a:r>
            <a:r>
              <a:rPr lang="pt-BR" altLang="ja-JP" sz="2000" dirty="0" smtClean="0"/>
              <a:t>. Muitos doadores já tem programas humanitários bem estabelecidos e podem responder prontamente, particularmente para apoiar as operações de socorro. Infelizmente, o financiamento dos doadores é atormentado por </a:t>
            </a:r>
            <a:r>
              <a:rPr lang="pt-BR" altLang="ja-JP" sz="2000" b="1" dirty="0" smtClean="0"/>
              <a:t>limitações</a:t>
            </a:r>
            <a:r>
              <a:rPr lang="pt-BR" altLang="ja-JP" sz="2000" dirty="0" smtClean="0"/>
              <a:t>. </a:t>
            </a:r>
          </a:p>
          <a:p>
            <a:pPr marL="0" indent="0" algn="just">
              <a:lnSpc>
                <a:spcPct val="120000"/>
              </a:lnSpc>
              <a:spcBef>
                <a:spcPts val="0"/>
              </a:spcBef>
              <a:buNone/>
            </a:pPr>
            <a:r>
              <a:rPr lang="pt-BR" altLang="ja-JP" sz="2000" dirty="0" smtClean="0"/>
              <a:t>1. Frequentemente  </a:t>
            </a:r>
            <a:r>
              <a:rPr lang="pt-BR" altLang="ja-JP" sz="2000" b="1" dirty="0" smtClean="0"/>
              <a:t>está</a:t>
            </a:r>
            <a:r>
              <a:rPr lang="pt-BR" altLang="ja-JP" sz="2000" dirty="0" smtClean="0"/>
              <a:t> </a:t>
            </a:r>
            <a:r>
              <a:rPr lang="pt-BR" altLang="ja-JP" sz="2000" b="1" dirty="0" smtClean="0"/>
              <a:t>orientado pela cobertura dos meios de comunicação</a:t>
            </a:r>
            <a:r>
              <a:rPr lang="pt-BR" altLang="ja-JP" sz="2000" dirty="0" smtClean="0"/>
              <a:t>, fazendo com que a assistência de doadores seja difícil de prever. Por exemplo, as enchentes catastróficas na Guiana em 2005 ocorreram apenas algumas semanas após o maior terremoto no Paquistão em outubro de 2005, e teve </a:t>
            </a:r>
            <a:r>
              <a:rPr lang="pt-BR" altLang="ja-JP" sz="2000" dirty="0"/>
              <a:t>uma </a:t>
            </a:r>
            <a:r>
              <a:rPr lang="pt-BR" altLang="ja-JP" sz="2000" dirty="0" smtClean="0"/>
              <a:t>cobertura muito </a:t>
            </a:r>
            <a:r>
              <a:rPr lang="pt-BR" altLang="ja-JP" sz="2000" dirty="0"/>
              <a:t>limitada da mídia, </a:t>
            </a:r>
            <a:r>
              <a:rPr lang="pt-BR" altLang="ja-JP" sz="2000" dirty="0" smtClean="0"/>
              <a:t>resultando em uma reduzida assistência internacional.</a:t>
            </a:r>
          </a:p>
          <a:p>
            <a:pPr marL="0" indent="0" algn="just">
              <a:lnSpc>
                <a:spcPct val="120000"/>
              </a:lnSpc>
              <a:spcBef>
                <a:spcPts val="0"/>
              </a:spcBef>
              <a:buNone/>
            </a:pPr>
            <a:r>
              <a:rPr lang="pt-BR" altLang="ja-JP" sz="2000" dirty="0" smtClean="0"/>
              <a:t>2. A mobilização de tais fundos é um </a:t>
            </a:r>
            <a:r>
              <a:rPr lang="pt-BR" altLang="ja-JP" sz="2000" b="1" dirty="0" smtClean="0"/>
              <a:t>processo complexo que pode levar meses </a:t>
            </a:r>
            <a:r>
              <a:rPr lang="pt-BR" altLang="ja-JP" sz="2000" dirty="0" smtClean="0"/>
              <a:t>para ser concluído. </a:t>
            </a:r>
          </a:p>
          <a:p>
            <a:pPr marL="0" indent="0" algn="just">
              <a:lnSpc>
                <a:spcPct val="120000"/>
              </a:lnSpc>
              <a:spcBef>
                <a:spcPts val="0"/>
              </a:spcBef>
              <a:buNone/>
            </a:pPr>
            <a:r>
              <a:rPr lang="pt-BR" altLang="ja-JP" sz="2000" dirty="0" smtClean="0"/>
              <a:t>3. Os fundos de doadores após um evento, algumas vezes, ocorrem </a:t>
            </a:r>
            <a:r>
              <a:rPr lang="pt-BR" altLang="ja-JP" sz="2000" b="1" dirty="0" smtClean="0"/>
              <a:t>à custa de programas pré-estabecidos</a:t>
            </a:r>
            <a:r>
              <a:rPr lang="pt-BR" altLang="ja-JP" sz="2000" dirty="0" smtClean="0"/>
              <a:t>, e portanto implicam em custo de oportunidade. </a:t>
            </a:r>
          </a:p>
          <a:p>
            <a:pPr marL="0" indent="0" algn="just">
              <a:lnSpc>
                <a:spcPct val="120000"/>
              </a:lnSpc>
              <a:spcBef>
                <a:spcPts val="0"/>
              </a:spcBef>
              <a:buNone/>
            </a:pPr>
            <a:r>
              <a:rPr lang="pt-BR" altLang="ja-JP" sz="2000" dirty="0" smtClean="0"/>
              <a:t>4. Com recursos limitados, os doadores raramente são capazes de apoiar </a:t>
            </a:r>
            <a:r>
              <a:rPr lang="pt-BR" altLang="ja-JP" sz="2000" b="1" dirty="0" smtClean="0"/>
              <a:t>programas de reconstrução maiores.</a:t>
            </a:r>
            <a:endParaRPr kumimoji="1" lang="pt-BR" altLang="ja-JP" sz="2000" b="1" dirty="0" smtClean="0"/>
          </a:p>
        </p:txBody>
      </p:sp>
      <p:sp>
        <p:nvSpPr>
          <p:cNvPr id="6" name="Text Placeholder 2"/>
          <p:cNvSpPr>
            <a:spLocks noGrp="1"/>
          </p:cNvSpPr>
          <p:nvPr>
            <p:ph type="body" sz="quarter" idx="13"/>
          </p:nvPr>
        </p:nvSpPr>
        <p:spPr>
          <a:xfrm>
            <a:off x="37238" y="1401946"/>
            <a:ext cx="9037760" cy="576064"/>
          </a:xfrm>
        </p:spPr>
        <p:txBody>
          <a:bodyPr/>
          <a:lstStyle/>
          <a:p>
            <a:pPr marL="0" indent="0" algn="ctr" eaLnBrk="1" hangingPunct="1">
              <a:buNone/>
            </a:pPr>
            <a:r>
              <a:rPr lang="en-US" altLang="ja-JP" sz="2800" i="1" dirty="0" smtClean="0"/>
              <a:t>O </a:t>
            </a:r>
            <a:r>
              <a:rPr lang="en-US" altLang="ja-JP" sz="2800" i="1" dirty="0" err="1" smtClean="0"/>
              <a:t>Custo</a:t>
            </a:r>
            <a:r>
              <a:rPr lang="en-US" altLang="ja-JP" sz="2800" i="1" dirty="0" smtClean="0"/>
              <a:t> do </a:t>
            </a:r>
            <a:r>
              <a:rPr lang="en-US" altLang="ja-JP" sz="2800" i="1" dirty="0" err="1" smtClean="0"/>
              <a:t>Instrumento</a:t>
            </a:r>
            <a:r>
              <a:rPr lang="en-US" altLang="ja-JP" sz="2800" i="1" dirty="0" smtClean="0"/>
              <a:t> </a:t>
            </a:r>
            <a:r>
              <a:rPr lang="en-US" altLang="ja-JP" sz="2800" i="1" dirty="0" err="1" smtClean="0"/>
              <a:t>Financeiro</a:t>
            </a:r>
            <a:endParaRPr lang="ja-JP" altLang="ja-JP" sz="2800" i="1" dirty="0" smtClean="0"/>
          </a:p>
        </p:txBody>
      </p:sp>
      <p:sp>
        <p:nvSpPr>
          <p:cNvPr id="7" name="スライド番号プレースホルダ 6"/>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ACC12EE-962E-4F8D-B4A3-39A6D1F93AD6}" type="slidenum">
              <a:rPr kumimoji="0" lang="en-US" altLang="ja-JP">
                <a:latin typeface="Calibri" pitchFamily="34" charset="0"/>
              </a:rPr>
              <a:pPr eaLnBrk="1" hangingPunct="1"/>
              <a:t>4</a:t>
            </a:fld>
            <a:endParaRPr kumimoji="0" lang="en-US" altLang="ja-JP">
              <a:latin typeface="Calibri" pitchFamily="34" charset="0"/>
            </a:endParaRPr>
          </a:p>
        </p:txBody>
      </p:sp>
      <p:sp>
        <p:nvSpPr>
          <p:cNvPr id="10"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1" name="Group 20"/>
          <p:cNvGrpSpPr>
            <a:grpSpLocks/>
          </p:cNvGrpSpPr>
          <p:nvPr/>
        </p:nvGrpSpPr>
        <p:grpSpPr bwMode="auto">
          <a:xfrm>
            <a:off x="76200" y="28121"/>
            <a:ext cx="9144000" cy="1108075"/>
            <a:chOff x="0" y="0"/>
            <a:chExt cx="5760" cy="698"/>
          </a:xfrm>
        </p:grpSpPr>
        <p:pic>
          <p:nvPicPr>
            <p:cNvPr id="1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4"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20259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2"/>
          <p:cNvSpPr>
            <a:spLocks noGrp="1"/>
          </p:cNvSpPr>
          <p:nvPr>
            <p:ph type="body" sz="quarter" idx="13"/>
          </p:nvPr>
        </p:nvSpPr>
        <p:spPr>
          <a:xfrm>
            <a:off x="104648" y="1036482"/>
            <a:ext cx="8928992" cy="669454"/>
          </a:xfrm>
          <a:solidFill>
            <a:srgbClr val="92D050"/>
          </a:solidFill>
          <a:ln>
            <a:solidFill>
              <a:srgbClr val="92D050"/>
            </a:solidFill>
            <a:miter lim="800000"/>
            <a:headEnd/>
            <a:tailEnd/>
          </a:ln>
        </p:spPr>
        <p:txBody>
          <a:bodyPr/>
          <a:lstStyle/>
          <a:p>
            <a:pPr marL="0" indent="0" algn="ctr">
              <a:buNone/>
            </a:pPr>
            <a:r>
              <a:rPr lang="en-US" altLang="ja-JP" sz="2800" i="1" dirty="0"/>
              <a:t>O </a:t>
            </a:r>
            <a:r>
              <a:rPr lang="en-US" altLang="ja-JP" sz="2800" i="1" dirty="0" err="1"/>
              <a:t>Custo</a:t>
            </a:r>
            <a:r>
              <a:rPr lang="en-US" altLang="ja-JP" sz="2800" i="1" dirty="0"/>
              <a:t> do </a:t>
            </a:r>
            <a:r>
              <a:rPr lang="en-US" altLang="ja-JP" sz="2800" i="1" dirty="0" err="1"/>
              <a:t>Instrumento</a:t>
            </a:r>
            <a:r>
              <a:rPr lang="en-US" altLang="ja-JP" sz="2800" i="1" dirty="0"/>
              <a:t> </a:t>
            </a:r>
            <a:r>
              <a:rPr lang="en-US" altLang="ja-JP" sz="2800" i="1" dirty="0" err="1" smtClean="0"/>
              <a:t>Financeiro</a:t>
            </a:r>
            <a:endParaRPr lang="ja-JP" altLang="ja-JP" sz="2800" i="1" dirty="0"/>
          </a:p>
          <a:p>
            <a:pPr marL="0" indent="0" algn="ctr" eaLnBrk="1" hangingPunct="1">
              <a:buNone/>
            </a:pPr>
            <a:endParaRPr lang="en-CA" altLang="ja-JP" sz="2800" b="0" dirty="0" smtClean="0"/>
          </a:p>
        </p:txBody>
      </p:sp>
      <p:sp>
        <p:nvSpPr>
          <p:cNvPr id="8" name="Title 1"/>
          <p:cNvSpPr>
            <a:spLocks noGrp="1"/>
          </p:cNvSpPr>
          <p:nvPr>
            <p:ph type="title"/>
          </p:nvPr>
        </p:nvSpPr>
        <p:spPr>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25604" name="コンテンツ プレースホルダ 4"/>
          <p:cNvSpPr>
            <a:spLocks noGrp="1"/>
          </p:cNvSpPr>
          <p:nvPr>
            <p:ph sz="quarter" idx="15"/>
          </p:nvPr>
        </p:nvSpPr>
        <p:spPr>
          <a:xfrm>
            <a:off x="104648" y="1678211"/>
            <a:ext cx="8928992" cy="4903564"/>
          </a:xfrm>
        </p:spPr>
        <p:txBody>
          <a:bodyPr>
            <a:normAutofit fontScale="85000" lnSpcReduction="20000"/>
          </a:bodyPr>
          <a:lstStyle/>
          <a:p>
            <a:pPr marL="0" indent="0" algn="just">
              <a:lnSpc>
                <a:spcPct val="120000"/>
              </a:lnSpc>
              <a:spcBef>
                <a:spcPts val="600"/>
              </a:spcBef>
              <a:buNone/>
            </a:pPr>
            <a:r>
              <a:rPr lang="pt-BR" altLang="ja-JP" sz="2000" dirty="0" smtClean="0"/>
              <a:t>As próprias reservas dos governos, os orçamentos de contingência, as realocações orçamentárias e os empréstimos emergenciais constituem as fontes mais comuns de financiamento pós-desastre. Infelizmente, todos eles também têm suas limitações. </a:t>
            </a:r>
          </a:p>
          <a:p>
            <a:pPr marL="0" indent="0" algn="just">
              <a:lnSpc>
                <a:spcPct val="120000"/>
              </a:lnSpc>
              <a:spcBef>
                <a:spcPts val="600"/>
              </a:spcBef>
              <a:buNone/>
            </a:pPr>
            <a:r>
              <a:rPr lang="pt-BR" altLang="ja-JP" sz="2000" dirty="0" smtClean="0"/>
              <a:t>1</a:t>
            </a:r>
            <a:r>
              <a:rPr lang="pt-BR" altLang="ja-JP" sz="2000" dirty="0" smtClean="0"/>
              <a:t>. Geralmente, os</a:t>
            </a:r>
            <a:r>
              <a:rPr lang="pt-BR" altLang="ja-JP" sz="2000" b="1" dirty="0" smtClean="0"/>
              <a:t> orçamentos de contingência </a:t>
            </a:r>
            <a:r>
              <a:rPr lang="pt-BR" altLang="ja-JP" sz="2000" dirty="0" smtClean="0"/>
              <a:t>geralmente representam de 2 a 5 por cento dos gastos do governo (tais como Vietnã, Indonésia ou Colômbia) e estas contingências não estão apenas destinadas para desastres naturais. O Vietnã, por exemplo, tem experimentado vários casos onde um severo ciclone atingiu o país em novembro, quando o orçamento de contingência já havia sido totalmente esgotado.</a:t>
            </a:r>
          </a:p>
          <a:p>
            <a:pPr marL="0" indent="0" algn="just">
              <a:lnSpc>
                <a:spcPct val="120000"/>
              </a:lnSpc>
              <a:spcBef>
                <a:spcPts val="600"/>
              </a:spcBef>
              <a:buNone/>
            </a:pPr>
            <a:r>
              <a:rPr lang="pt-BR" altLang="ja-JP" sz="2000" dirty="0" smtClean="0"/>
              <a:t>2. O uso sistemático de </a:t>
            </a:r>
            <a:r>
              <a:rPr lang="pt-BR" altLang="ja-JP" sz="2000" b="1" dirty="0" smtClean="0"/>
              <a:t>realocações orçamentárias ameaça os programas de desenvolvimentos</a:t>
            </a:r>
            <a:r>
              <a:rPr lang="pt-BR" altLang="ja-JP" sz="2000" dirty="0" smtClean="0"/>
              <a:t> que </a:t>
            </a:r>
            <a:r>
              <a:rPr lang="pt-BR" altLang="ja-JP" sz="2000" dirty="0"/>
              <a:t>frequentemente </a:t>
            </a:r>
            <a:r>
              <a:rPr lang="pt-BR" altLang="ja-JP" sz="2000" dirty="0" smtClean="0"/>
              <a:t>tem requerido anos de preparação. </a:t>
            </a:r>
          </a:p>
          <a:p>
            <a:pPr marL="0" indent="0" algn="just">
              <a:lnSpc>
                <a:spcPct val="120000"/>
              </a:lnSpc>
              <a:spcBef>
                <a:spcPts val="600"/>
              </a:spcBef>
              <a:buNone/>
            </a:pPr>
            <a:r>
              <a:rPr lang="pt-BR" altLang="ja-JP" sz="2000" dirty="0" smtClean="0"/>
              <a:t>3. Os</a:t>
            </a:r>
            <a:r>
              <a:rPr lang="pt-BR" altLang="ja-JP" sz="2000" b="1" dirty="0" smtClean="0"/>
              <a:t> empréstimos de emergência </a:t>
            </a:r>
            <a:r>
              <a:rPr lang="pt-BR" altLang="ja-JP" sz="2000" dirty="0" smtClean="0"/>
              <a:t>podem levar </a:t>
            </a:r>
            <a:r>
              <a:rPr lang="pt-BR" altLang="ja-JP" sz="2000" b="1" dirty="0" smtClean="0"/>
              <a:t>muito tempo para negociar </a:t>
            </a:r>
            <a:r>
              <a:rPr lang="pt-BR" altLang="ja-JP" sz="2000" dirty="0" smtClean="0"/>
              <a:t>e não permitem a </a:t>
            </a:r>
            <a:r>
              <a:rPr lang="pt-BR" altLang="ja-JP" sz="2000" dirty="0"/>
              <a:t>mobilização </a:t>
            </a:r>
            <a:r>
              <a:rPr lang="pt-BR" altLang="ja-JP" sz="2000" dirty="0" smtClean="0"/>
              <a:t>imediata de recurso.</a:t>
            </a:r>
          </a:p>
          <a:p>
            <a:pPr marL="0" indent="0" algn="just">
              <a:lnSpc>
                <a:spcPct val="120000"/>
              </a:lnSpc>
              <a:spcBef>
                <a:spcPts val="600"/>
              </a:spcBef>
              <a:buNone/>
            </a:pPr>
            <a:r>
              <a:rPr lang="pt-BR" altLang="ja-JP" sz="2000" dirty="0" smtClean="0"/>
              <a:t>Recentemente</a:t>
            </a:r>
            <a:r>
              <a:rPr lang="pt-BR" altLang="ja-JP" sz="2000" dirty="0" smtClean="0"/>
              <a:t>, os governos têm tido uma maior aproximação aos instrumentos disponíveis nos mercados financeiros, tais como os seguros tradicionais e paramétricos, e os mecanismos ART (por sua sigla em inglês) – Transferência de Risco Alternativos (em particular os Títulos de catástrofes – CAT). Os seguros tradicionais já estão sendo utilizados em muitos países para assegurar os bens públicos e privados.</a:t>
            </a:r>
          </a:p>
        </p:txBody>
      </p:sp>
      <p:sp>
        <p:nvSpPr>
          <p:cNvPr id="6" name="Title 1"/>
          <p:cNvSpPr txBox="1">
            <a:spLocks/>
          </p:cNvSpPr>
          <p:nvPr/>
        </p:nvSpPr>
        <p:spPr>
          <a:xfrm>
            <a:off x="8620125" y="95250"/>
            <a:ext cx="577850" cy="7162800"/>
          </a:xfrm>
          <a:prstGeom prst="rect">
            <a:avLst/>
          </a:prstGeom>
        </p:spPr>
        <p:txBody>
          <a:bodyPr vert="eaVert" anchor="ct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endParaRPr kumimoji="0" lang="ja-JP" altLang="ja-JP" b="1">
              <a:solidFill>
                <a:schemeClr val="bg1"/>
              </a:solidFill>
              <a:latin typeface="Calibri" pitchFamily="34" charset="0"/>
            </a:endParaRPr>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874B214C-182F-44A7-8FE4-EDE5F3B407AA}" type="slidenum">
              <a:rPr kumimoji="0" lang="en-US" altLang="ja-JP">
                <a:latin typeface="Calibri" pitchFamily="34" charset="0"/>
              </a:rPr>
              <a:pPr eaLnBrk="1" hangingPunct="1"/>
              <a:t>5</a:t>
            </a:fld>
            <a:endParaRPr kumimoji="0" lang="en-US" altLang="ja-JP">
              <a:latin typeface="Calibri" pitchFamily="34" charset="0"/>
            </a:endParaRPr>
          </a:p>
        </p:txBody>
      </p:sp>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11" name="Group 20"/>
          <p:cNvGrpSpPr>
            <a:grpSpLocks/>
          </p:cNvGrpSpPr>
          <p:nvPr/>
        </p:nvGrpSpPr>
        <p:grpSpPr bwMode="auto">
          <a:xfrm>
            <a:off x="76200" y="28121"/>
            <a:ext cx="9144000" cy="1108075"/>
            <a:chOff x="0" y="0"/>
            <a:chExt cx="5760" cy="698"/>
          </a:xfrm>
        </p:grpSpPr>
        <p:pic>
          <p:nvPicPr>
            <p:cNvPr id="1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4"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09113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2"/>
          <p:cNvSpPr>
            <a:spLocks noGrp="1"/>
          </p:cNvSpPr>
          <p:nvPr>
            <p:ph type="body" sz="quarter" idx="13"/>
          </p:nvPr>
        </p:nvSpPr>
        <p:spPr>
          <a:xfrm>
            <a:off x="43589" y="1086618"/>
            <a:ext cx="9023417" cy="489929"/>
          </a:xfrm>
          <a:solidFill>
            <a:srgbClr val="92D050"/>
          </a:solidFill>
          <a:ln>
            <a:solidFill>
              <a:srgbClr val="92D050"/>
            </a:solidFill>
            <a:miter lim="800000"/>
            <a:headEnd/>
            <a:tailEnd/>
          </a:ln>
        </p:spPr>
        <p:txBody>
          <a:bodyPr/>
          <a:lstStyle/>
          <a:p>
            <a:pPr marL="0" indent="0" algn="ctr" eaLnBrk="1" hangingPunct="1">
              <a:buNone/>
            </a:pPr>
            <a:r>
              <a:rPr lang="en-CA" altLang="ja-JP" sz="2400" i="1" dirty="0" smtClean="0"/>
              <a:t>Quadro 1. </a:t>
            </a:r>
            <a:r>
              <a:rPr lang="en-US" altLang="ja-JP" sz="2400" i="1" dirty="0" err="1" smtClean="0"/>
              <a:t>Redução</a:t>
            </a:r>
            <a:r>
              <a:rPr lang="en-US" altLang="ja-JP" sz="2400" i="1" dirty="0" smtClean="0"/>
              <a:t> do </a:t>
            </a:r>
            <a:r>
              <a:rPr lang="en-US" altLang="ja-JP" sz="2400" i="1" dirty="0" err="1" smtClean="0"/>
              <a:t>Risco</a:t>
            </a:r>
            <a:r>
              <a:rPr lang="en-US" altLang="ja-JP" sz="2400" i="1" dirty="0" smtClean="0"/>
              <a:t> moral da </a:t>
            </a:r>
            <a:r>
              <a:rPr lang="en-US" altLang="ja-JP" sz="2400" i="1" dirty="0" err="1" smtClean="0"/>
              <a:t>assistência</a:t>
            </a:r>
            <a:r>
              <a:rPr lang="en-US" altLang="ja-JP" sz="2400" i="1" dirty="0" smtClean="0"/>
              <a:t> </a:t>
            </a:r>
            <a:r>
              <a:rPr lang="en-US" altLang="ja-JP" sz="2400" i="1" dirty="0" err="1" smtClean="0"/>
              <a:t>pós-desastre</a:t>
            </a:r>
            <a:endParaRPr lang="en-CA" altLang="ja-JP" sz="2400" i="1" dirty="0" smtClean="0"/>
          </a:p>
        </p:txBody>
      </p:sp>
      <p:sp>
        <p:nvSpPr>
          <p:cNvPr id="26628" name="コンテンツ プレースホルダ 4"/>
          <p:cNvSpPr>
            <a:spLocks noGrp="1"/>
          </p:cNvSpPr>
          <p:nvPr>
            <p:ph sz="quarter" idx="15"/>
          </p:nvPr>
        </p:nvSpPr>
        <p:spPr>
          <a:xfrm>
            <a:off x="76994" y="1642927"/>
            <a:ext cx="8990012" cy="4895503"/>
          </a:xfrm>
        </p:spPr>
        <p:txBody>
          <a:bodyPr/>
          <a:lstStyle/>
          <a:p>
            <a:pPr marL="0" indent="0" algn="just"/>
            <a:r>
              <a:rPr lang="pt-BR" altLang="ja-JP" sz="2000" dirty="0" smtClean="0"/>
              <a:t>Entretanto, o uso de seguros </a:t>
            </a:r>
            <a:r>
              <a:rPr lang="pt-BR" altLang="ja-JP" sz="2000" dirty="0"/>
              <a:t>e ART (Transferência de Risco </a:t>
            </a:r>
            <a:r>
              <a:rPr lang="pt-BR" altLang="ja-JP" sz="2000" dirty="0" smtClean="0"/>
              <a:t>Alternativos) permanece uma proposta relativamente onerosa para os governos.</a:t>
            </a:r>
            <a:endParaRPr lang="pt-BR" altLang="ja-JP" sz="1800" dirty="0" smtClean="0"/>
          </a:p>
        </p:txBody>
      </p:sp>
      <p:sp>
        <p:nvSpPr>
          <p:cNvPr id="26629" name="Content Placeholder 3"/>
          <p:cNvSpPr>
            <a:spLocks noGrp="1"/>
          </p:cNvSpPr>
          <p:nvPr>
            <p:ph sz="quarter" idx="15"/>
          </p:nvPr>
        </p:nvSpPr>
        <p:spPr>
          <a:xfrm>
            <a:off x="269875" y="2348880"/>
            <a:ext cx="8694613" cy="4032448"/>
          </a:xfrm>
          <a:ln w="12700">
            <a:solidFill>
              <a:srgbClr val="92D050"/>
            </a:solidFill>
            <a:miter lim="800000"/>
            <a:headEnd/>
            <a:tailEnd/>
          </a:ln>
        </p:spPr>
        <p:txBody>
          <a:bodyPr>
            <a:normAutofit fontScale="92500" lnSpcReduction="10000"/>
          </a:bodyPr>
          <a:lstStyle/>
          <a:p>
            <a:pPr marL="0" indent="0" algn="just">
              <a:lnSpc>
                <a:spcPct val="110000"/>
              </a:lnSpc>
              <a:buFontTx/>
              <a:buChar char="•"/>
            </a:pPr>
            <a:r>
              <a:rPr lang="pt-BR" altLang="ja-JP" sz="2000" dirty="0" smtClean="0"/>
              <a:t>O Empréstimo de Política de Desenvolvimento (DPL, por sua sigla em inglês) com </a:t>
            </a:r>
            <a:r>
              <a:rPr lang="pt-BR" altLang="ja-JP" sz="2000" b="1" dirty="0" smtClean="0"/>
              <a:t>Opção </a:t>
            </a:r>
            <a:r>
              <a:rPr lang="pt-BR" altLang="ja-JP" sz="2000" b="1" dirty="0"/>
              <a:t>de </a:t>
            </a:r>
            <a:r>
              <a:rPr lang="pt-BR" altLang="ja-JP" sz="2000" b="1" dirty="0" smtClean="0"/>
              <a:t>Desembolso Diferido para Catástrofes </a:t>
            </a:r>
            <a:r>
              <a:rPr lang="pt-BR" altLang="ja-JP" sz="2000" dirty="0" smtClean="0"/>
              <a:t>(CAT DDO, por </a:t>
            </a:r>
            <a:r>
              <a:rPr lang="pt-BR" altLang="ja-JP" sz="2000" dirty="0"/>
              <a:t>sua sigla em inglês), </a:t>
            </a:r>
            <a:r>
              <a:rPr lang="pt-BR" altLang="ja-JP" sz="2000" dirty="0" smtClean="0"/>
              <a:t>DPL com </a:t>
            </a:r>
            <a:r>
              <a:rPr lang="pt-BR" altLang="ja-JP" sz="2000" b="1" dirty="0" smtClean="0"/>
              <a:t>CAT DDO</a:t>
            </a:r>
            <a:r>
              <a:rPr lang="pt-BR" altLang="ja-JP" sz="2000" dirty="0" smtClean="0"/>
              <a:t> é um instrumento que oferece </a:t>
            </a:r>
            <a:r>
              <a:rPr lang="pt-BR" altLang="ja-JP" sz="2000" b="1" dirty="0" smtClean="0"/>
              <a:t>liquidez imediata </a:t>
            </a:r>
            <a:r>
              <a:rPr lang="pt-BR" altLang="ja-JP" sz="2000" dirty="0" smtClean="0"/>
              <a:t>aos países elegíveis pelo BIRD em até </a:t>
            </a:r>
            <a:r>
              <a:rPr lang="pt-BR" altLang="ja-JP" sz="2000" b="1" dirty="0" smtClean="0"/>
              <a:t>U$500 milhões </a:t>
            </a:r>
            <a:r>
              <a:rPr lang="pt-BR" altLang="ja-JP" sz="2000" dirty="0" smtClean="0"/>
              <a:t>ou </a:t>
            </a:r>
            <a:r>
              <a:rPr lang="pt-BR" altLang="ja-JP" sz="2000" b="1" dirty="0" smtClean="0"/>
              <a:t>0.25 por cento do PIB </a:t>
            </a:r>
            <a:r>
              <a:rPr lang="pt-BR" altLang="ja-JP" sz="2000" dirty="0" smtClean="0"/>
              <a:t>(o que for menor), em caso de ocorrência de um desastre natural. O instrumento foi concebido pelo Banco Mundial para fornecer aos países afetados </a:t>
            </a:r>
            <a:r>
              <a:rPr lang="pt-BR" altLang="ja-JP" sz="2000" b="1" dirty="0" smtClean="0"/>
              <a:t>pontes de financiamento</a:t>
            </a:r>
            <a:r>
              <a:rPr lang="pt-BR" altLang="ja-JP" sz="2000" dirty="0" smtClean="0"/>
              <a:t>,</a:t>
            </a:r>
            <a:r>
              <a:rPr lang="pt-BR" altLang="ja-JP" sz="2000" b="1" dirty="0" smtClean="0"/>
              <a:t> </a:t>
            </a:r>
            <a:r>
              <a:rPr lang="pt-BR" altLang="ja-JP" sz="2000" dirty="0" smtClean="0"/>
              <a:t>enquanto se mobilizam outras fontes de financiamentos.</a:t>
            </a:r>
          </a:p>
          <a:p>
            <a:pPr marL="0" indent="0" algn="just">
              <a:lnSpc>
                <a:spcPct val="110000"/>
              </a:lnSpc>
              <a:buFontTx/>
              <a:buChar char="•"/>
            </a:pPr>
            <a:r>
              <a:rPr lang="pt-BR" altLang="ja-JP" sz="2000" dirty="0" smtClean="0"/>
              <a:t>O CAT-DDO foi criado para </a:t>
            </a:r>
            <a:r>
              <a:rPr lang="pt-BR" altLang="ja-JP" sz="2000" b="1" dirty="0" smtClean="0"/>
              <a:t>fomentar investimentos para a redução de risco</a:t>
            </a:r>
            <a:r>
              <a:rPr lang="pt-BR" altLang="ja-JP" sz="2000" dirty="0" smtClean="0"/>
              <a:t>. De fato, para ter acesso a este crédito de contingência, </a:t>
            </a:r>
            <a:r>
              <a:rPr lang="pt-BR" altLang="ja-JP" sz="2000" b="1" dirty="0" smtClean="0"/>
              <a:t>os países devem mostrar que estão comprometidos em programas abrangentes de gestão de desastre</a:t>
            </a:r>
            <a:r>
              <a:rPr lang="pt-BR" altLang="ja-JP" sz="2000" dirty="0" smtClean="0"/>
              <a:t>.</a:t>
            </a:r>
          </a:p>
          <a:p>
            <a:pPr marL="0" indent="0" algn="just">
              <a:lnSpc>
                <a:spcPct val="110000"/>
              </a:lnSpc>
              <a:buFontTx/>
              <a:buChar char="•"/>
            </a:pPr>
            <a:r>
              <a:rPr lang="pt-BR" altLang="ja-JP" sz="2000" dirty="0" smtClean="0"/>
              <a:t>Como tais, o DPL junto com o CAT DDO é o primeiro instrumento financeiro oferecido pela comunidade doadora que visa responder o problema do </a:t>
            </a:r>
            <a:r>
              <a:rPr lang="pt-BR" altLang="ja-JP" sz="2000" b="1" dirty="0" smtClean="0"/>
              <a:t>risco moral </a:t>
            </a:r>
            <a:r>
              <a:rPr lang="pt-BR" altLang="ja-JP" sz="2000" dirty="0" smtClean="0"/>
              <a:t>dos financiamentos de doadores para a recuperação de desastres.</a:t>
            </a:r>
            <a:endParaRPr lang="en-CA" altLang="ja-JP" sz="2000" dirty="0" smtClean="0"/>
          </a:p>
        </p:txBody>
      </p:sp>
      <p:sp>
        <p:nvSpPr>
          <p:cNvPr id="9" name="スライド番号プレースホルダ 8"/>
          <p:cNvSpPr>
            <a:spLocks noGrp="1"/>
          </p:cNvSpPr>
          <p:nvPr>
            <p:ph type="sldNum" sz="quarter" idx="21"/>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237F30FB-7253-45A6-8E86-B03ED1F174C8}" type="slidenum">
              <a:rPr kumimoji="0" lang="en-US" altLang="ja-JP">
                <a:latin typeface="Calibri" pitchFamily="34" charset="0"/>
              </a:rPr>
              <a:pPr eaLnBrk="1" hangingPunct="1"/>
              <a:t>6</a:t>
            </a:fld>
            <a:endParaRPr kumimoji="0" lang="en-US" altLang="ja-JP">
              <a:latin typeface="Calibri" pitchFamily="34" charset="0"/>
            </a:endParaRPr>
          </a:p>
        </p:txBody>
      </p:sp>
      <p:sp>
        <p:nvSpPr>
          <p:cNvPr id="7" name="Rectangle 2"/>
          <p:cNvSpPr>
            <a:spLocks noChangeArrowheads="1"/>
          </p:cNvSpPr>
          <p:nvPr/>
        </p:nvSpPr>
        <p:spPr bwMode="auto">
          <a:xfrm>
            <a:off x="0" y="6453336"/>
            <a:ext cx="9144000" cy="40466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8" name="Group 20"/>
          <p:cNvGrpSpPr>
            <a:grpSpLocks/>
          </p:cNvGrpSpPr>
          <p:nvPr/>
        </p:nvGrpSpPr>
        <p:grpSpPr bwMode="auto">
          <a:xfrm>
            <a:off x="76200" y="28121"/>
            <a:ext cx="9144000" cy="1108075"/>
            <a:chOff x="0" y="0"/>
            <a:chExt cx="5760" cy="698"/>
          </a:xfrm>
        </p:grpSpPr>
        <p:pic>
          <p:nvPicPr>
            <p:cNvPr id="1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2"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67825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11" name="Title 14"/>
          <p:cNvSpPr txBox="1">
            <a:spLocks/>
          </p:cNvSpPr>
          <p:nvPr/>
        </p:nvSpPr>
        <p:spPr>
          <a:xfrm>
            <a:off x="677863" y="2276872"/>
            <a:ext cx="8051800" cy="100811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5400" b="1" dirty="0" smtClean="0">
                <a:solidFill>
                  <a:srgbClr val="990099"/>
                </a:solidFill>
              </a:rPr>
              <a:t>REUNINDO TUDO</a:t>
            </a:r>
            <a:endParaRPr lang="en-US" sz="5400" dirty="0">
              <a:solidFill>
                <a:srgbClr val="990099"/>
              </a:solidFill>
            </a:endParaRPr>
          </a:p>
        </p:txBody>
      </p:sp>
      <p:grpSp>
        <p:nvGrpSpPr>
          <p:cNvPr id="5" name="Group 20"/>
          <p:cNvGrpSpPr>
            <a:grpSpLocks/>
          </p:cNvGrpSpPr>
          <p:nvPr/>
        </p:nvGrpSpPr>
        <p:grpSpPr bwMode="auto">
          <a:xfrm>
            <a:off x="76200" y="28121"/>
            <a:ext cx="9144000" cy="1108075"/>
            <a:chOff x="0" y="0"/>
            <a:chExt cx="5760" cy="698"/>
          </a:xfrm>
        </p:grpSpPr>
        <p:pic>
          <p:nvPicPr>
            <p:cNvPr id="6"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8"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ep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78929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3"/>
          <p:cNvSpPr>
            <a:spLocks noGrp="1"/>
          </p:cNvSpPr>
          <p:nvPr>
            <p:ph sz="quarter" idx="15"/>
          </p:nvPr>
        </p:nvSpPr>
        <p:spPr>
          <a:xfrm>
            <a:off x="238409" y="1628800"/>
            <a:ext cx="8820472" cy="795338"/>
          </a:xfrm>
        </p:spPr>
        <p:txBody>
          <a:bodyPr>
            <a:normAutofit fontScale="62500" lnSpcReduction="20000"/>
          </a:bodyPr>
          <a:lstStyle/>
          <a:p>
            <a:pPr marL="0" indent="0"/>
            <a:r>
              <a:rPr lang="pt-BR" altLang="ja-JP" dirty="0" smtClean="0"/>
              <a:t>Como podemos reunir tudo e como podemos </a:t>
            </a:r>
            <a:r>
              <a:rPr lang="pt-BR" altLang="ja-JP" b="1" dirty="0" smtClean="0"/>
              <a:t>combinar os vários instrumentos</a:t>
            </a:r>
            <a:r>
              <a:rPr lang="pt-BR" altLang="ja-JP" dirty="0" smtClean="0"/>
              <a:t> em uma estratégia financeira  de proteção eficiente e efetiva para os governos?</a:t>
            </a:r>
          </a:p>
        </p:txBody>
      </p:sp>
      <p:sp>
        <p:nvSpPr>
          <p:cNvPr id="5" name="Text Placeholder 4"/>
          <p:cNvSpPr>
            <a:spLocks noGrp="1"/>
          </p:cNvSpPr>
          <p:nvPr>
            <p:ph type="body" sz="quarter" idx="16"/>
          </p:nvPr>
        </p:nvSpPr>
        <p:spPr>
          <a:xfrm>
            <a:off x="118936" y="966795"/>
            <a:ext cx="8906128" cy="525480"/>
          </a:xfrm>
        </p:spPr>
        <p:txBody>
          <a:bodyPr/>
          <a:lstStyle/>
          <a:p>
            <a:pPr marL="0" indent="0" algn="ctr">
              <a:buNone/>
            </a:pPr>
            <a:r>
              <a:rPr lang="en-US" altLang="ja-JP" sz="2800" i="1" dirty="0" err="1" smtClean="0"/>
              <a:t>Combinando</a:t>
            </a:r>
            <a:r>
              <a:rPr lang="en-US" altLang="ja-JP" sz="2800" i="1" dirty="0" smtClean="0"/>
              <a:t> </a:t>
            </a:r>
            <a:r>
              <a:rPr lang="en-US" altLang="ja-JP" sz="2800" i="1" dirty="0" err="1" smtClean="0"/>
              <a:t>os</a:t>
            </a:r>
            <a:r>
              <a:rPr lang="en-US" altLang="ja-JP" sz="2800" i="1" dirty="0" smtClean="0"/>
              <a:t> </a:t>
            </a:r>
            <a:r>
              <a:rPr lang="en-US" altLang="ja-JP" sz="2800" i="1" dirty="0" err="1" smtClean="0"/>
              <a:t>Instrumentos</a:t>
            </a:r>
            <a:r>
              <a:rPr lang="en-US" altLang="ja-JP" sz="2800" i="1" dirty="0" smtClean="0"/>
              <a:t> </a:t>
            </a:r>
            <a:r>
              <a:rPr lang="en-US" altLang="ja-JP" sz="2800" i="1" dirty="0" err="1" smtClean="0"/>
              <a:t>Financeiros</a:t>
            </a:r>
            <a:endParaRPr lang="ja-JP" altLang="ja-JP" sz="2800" i="1" dirty="0" smtClean="0"/>
          </a:p>
        </p:txBody>
      </p:sp>
      <p:sp>
        <p:nvSpPr>
          <p:cNvPr id="29700" name="Content Placeholder 5"/>
          <p:cNvSpPr>
            <a:spLocks noGrp="1"/>
          </p:cNvSpPr>
          <p:nvPr>
            <p:ph sz="quarter" idx="17"/>
          </p:nvPr>
        </p:nvSpPr>
        <p:spPr>
          <a:xfrm>
            <a:off x="178245" y="2229066"/>
            <a:ext cx="8940800" cy="4536504"/>
          </a:xfrm>
        </p:spPr>
        <p:txBody>
          <a:bodyPr>
            <a:normAutofit fontScale="85000" lnSpcReduction="10000"/>
          </a:bodyPr>
          <a:lstStyle/>
          <a:p>
            <a:pPr marL="266700" indent="-266700" algn="just">
              <a:lnSpc>
                <a:spcPct val="110000"/>
              </a:lnSpc>
              <a:spcBef>
                <a:spcPts val="600"/>
              </a:spcBef>
              <a:spcAft>
                <a:spcPts val="0"/>
              </a:spcAft>
            </a:pPr>
            <a:r>
              <a:rPr lang="pt-BR" altLang="ja-JP" sz="2000" b="1" dirty="0" smtClean="0"/>
              <a:t>A estratificação do risco de catástrofe</a:t>
            </a:r>
            <a:r>
              <a:rPr lang="pt-BR" altLang="ja-JP" sz="2000" dirty="0" smtClean="0"/>
              <a:t> pode ser usada para planejar uma estratégia de financiamento de risco (ver a Figura). Os orçamentos de contingência junto com as reservas são as fontes mais econômicas de financiamento de risco </a:t>
            </a:r>
            <a:r>
              <a:rPr lang="pt-BR" altLang="ja-JP" sz="2000" i="1" dirty="0" smtClean="0"/>
              <a:t>ex-ante,</a:t>
            </a:r>
            <a:r>
              <a:rPr lang="pt-BR" altLang="ja-JP" sz="2000" dirty="0" smtClean="0"/>
              <a:t> e geralmente, serão  usadas para cobrir as perdas recorrentes. Outras fontes de financiamentos, tais como créditos contingentes, empréstimos emergenciais e possivelmente seguros deveriam entrar no jogo somente quando as reservas e </a:t>
            </a:r>
            <a:r>
              <a:rPr lang="pt-BR" altLang="ja-JP" sz="2000" dirty="0"/>
              <a:t>os orçamentos de contingência </a:t>
            </a:r>
            <a:r>
              <a:rPr lang="pt-BR" altLang="ja-JP" sz="2000" dirty="0" smtClean="0"/>
              <a:t>se esgotem ou não possam ser liberadas prontamente.</a:t>
            </a:r>
          </a:p>
          <a:p>
            <a:pPr marL="266700" indent="-266700" algn="just">
              <a:lnSpc>
                <a:spcPct val="110000"/>
              </a:lnSpc>
              <a:spcBef>
                <a:spcPts val="600"/>
              </a:spcBef>
              <a:spcAft>
                <a:spcPts val="0"/>
              </a:spcAft>
            </a:pPr>
            <a:r>
              <a:rPr lang="pt-BR" altLang="ja-JP" sz="2000" dirty="0" smtClean="0"/>
              <a:t>Recomenda-se uma </a:t>
            </a:r>
            <a:r>
              <a:rPr lang="pt-BR" altLang="ja-JP" sz="2000" b="1" dirty="0" smtClean="0"/>
              <a:t>abordagem</a:t>
            </a:r>
            <a:r>
              <a:rPr lang="pt-BR" altLang="ja-JP" sz="2000" dirty="0" smtClean="0"/>
              <a:t>  “</a:t>
            </a:r>
            <a:r>
              <a:rPr lang="pt-BR" altLang="ja-JP" sz="2000" b="1" dirty="0" smtClean="0"/>
              <a:t>ascendente</a:t>
            </a:r>
            <a:r>
              <a:rPr lang="pt-BR" altLang="ja-JP" sz="2000" dirty="0" smtClean="0"/>
              <a:t>” (de baixo para cima): primeiro o governo garante os fundos para eventos de desastres recorrentes e, então aumenta sua capacidade financeira pós-desastre para financiar os eventos  menos frequentes, mas mais graves.</a:t>
            </a:r>
          </a:p>
          <a:p>
            <a:pPr marL="266700" indent="-266700" algn="just">
              <a:lnSpc>
                <a:spcPct val="110000"/>
              </a:lnSpc>
              <a:spcBef>
                <a:spcPts val="600"/>
              </a:spcBef>
              <a:spcAft>
                <a:spcPts val="0"/>
              </a:spcAft>
            </a:pPr>
            <a:r>
              <a:rPr lang="pt-BR" altLang="ja-JP" sz="2000" dirty="0" smtClean="0"/>
              <a:t>A sequência é:</a:t>
            </a:r>
          </a:p>
          <a:p>
            <a:pPr marL="266700" indent="-266700" algn="just">
              <a:lnSpc>
                <a:spcPct val="110000"/>
              </a:lnSpc>
              <a:spcBef>
                <a:spcPts val="600"/>
              </a:spcBef>
              <a:spcAft>
                <a:spcPts val="0"/>
              </a:spcAft>
              <a:buFontTx/>
              <a:buAutoNum type="arabicPeriod"/>
            </a:pPr>
            <a:r>
              <a:rPr lang="pt-BR" altLang="ja-JP" sz="2000" dirty="0" smtClean="0"/>
              <a:t>A </a:t>
            </a:r>
            <a:r>
              <a:rPr lang="pt-BR" altLang="ja-JP" sz="2000" b="1" dirty="0" smtClean="0"/>
              <a:t>necessidade de liquidez imediata </a:t>
            </a:r>
            <a:r>
              <a:rPr lang="pt-BR" altLang="ja-JP" sz="2000" dirty="0" smtClean="0"/>
              <a:t>para garantir que o socorro e a recuperação não se atrasem. </a:t>
            </a:r>
          </a:p>
          <a:p>
            <a:pPr marL="266700" indent="-266700" algn="just">
              <a:lnSpc>
                <a:spcPct val="110000"/>
              </a:lnSpc>
              <a:spcBef>
                <a:spcPts val="600"/>
              </a:spcBef>
              <a:spcAft>
                <a:spcPts val="0"/>
              </a:spcAft>
              <a:buFontTx/>
              <a:buAutoNum type="arabicPeriod"/>
            </a:pPr>
            <a:r>
              <a:rPr lang="pt-BR" altLang="ja-JP" sz="2000" dirty="0" smtClean="0"/>
              <a:t>A necessidade de mobilizar </a:t>
            </a:r>
            <a:r>
              <a:rPr lang="pt-BR" altLang="ja-JP" sz="2000" dirty="0"/>
              <a:t>suficientes</a:t>
            </a:r>
            <a:r>
              <a:rPr lang="pt-BR" altLang="ja-JP" sz="2000" b="1" dirty="0"/>
              <a:t> recursos para </a:t>
            </a:r>
            <a:r>
              <a:rPr lang="pt-BR" altLang="ja-JP" sz="2000" b="1" dirty="0" smtClean="0"/>
              <a:t>a reconstrução</a:t>
            </a:r>
            <a:r>
              <a:rPr lang="pt-BR" altLang="ja-JP" sz="2000" dirty="0" smtClean="0"/>
              <a:t>. </a:t>
            </a:r>
          </a:p>
          <a:p>
            <a:pPr marL="266700" indent="-266700" algn="just">
              <a:lnSpc>
                <a:spcPct val="110000"/>
              </a:lnSpc>
              <a:spcBef>
                <a:spcPts val="600"/>
              </a:spcBef>
              <a:spcAft>
                <a:spcPts val="0"/>
              </a:spcAft>
            </a:pPr>
            <a:r>
              <a:rPr lang="pt-BR" altLang="ja-JP" sz="2000" dirty="0" smtClean="0"/>
              <a:t>As quantias que se necessitam para a reconstrução, geralmente, diminuem as necessidades de liquidez, mas não estão unidas pelas mesmas limitações de tempo.</a:t>
            </a:r>
            <a:endParaRPr lang="pt-BR" altLang="ja-JP" b="1" dirty="0" smtClean="0"/>
          </a:p>
        </p:txBody>
      </p:sp>
      <p:sp>
        <p:nvSpPr>
          <p:cNvPr id="6" name="スライド番号プレースホルダ 5"/>
          <p:cNvSpPr>
            <a:spLocks noGrp="1"/>
          </p:cNvSpPr>
          <p:nvPr>
            <p:ph type="sldNum" sz="quarter" idx="19"/>
          </p:nvPr>
        </p:nvSpPr>
        <p:spPr/>
        <p:txBody>
          <a:bodyPr/>
          <a:lstStyle>
            <a:lvl1pPr eaLnBrk="0" hangingPunct="0">
              <a:defRPr kumimoji="1">
                <a:solidFill>
                  <a:schemeClr val="tx1"/>
                </a:solidFill>
                <a:latin typeface="Arial" charset="0"/>
                <a:ea typeface="ＭＳ Ｐゴシック" pitchFamily="34" charset="-128"/>
              </a:defRPr>
            </a:lvl1pPr>
            <a:lvl2pPr marL="742950" indent="-285750" eaLnBrk="0" hangingPunct="0">
              <a:defRPr kumimoji="1">
                <a:solidFill>
                  <a:schemeClr val="tx1"/>
                </a:solidFill>
                <a:latin typeface="Arial" charset="0"/>
                <a:ea typeface="ＭＳ Ｐゴシック" pitchFamily="34" charset="-128"/>
              </a:defRPr>
            </a:lvl2pPr>
            <a:lvl3pPr marL="1143000" indent="-228600" eaLnBrk="0" hangingPunct="0">
              <a:defRPr kumimoji="1">
                <a:solidFill>
                  <a:schemeClr val="tx1"/>
                </a:solidFill>
                <a:latin typeface="Arial" charset="0"/>
                <a:ea typeface="ＭＳ Ｐゴシック" pitchFamily="34" charset="-128"/>
              </a:defRPr>
            </a:lvl3pPr>
            <a:lvl4pPr marL="1600200" indent="-228600" eaLnBrk="0" hangingPunct="0">
              <a:defRPr kumimoji="1">
                <a:solidFill>
                  <a:schemeClr val="tx1"/>
                </a:solidFill>
                <a:latin typeface="Arial" charset="0"/>
                <a:ea typeface="ＭＳ Ｐゴシック" pitchFamily="34" charset="-128"/>
              </a:defRPr>
            </a:lvl4pPr>
            <a:lvl5pPr marL="2057400" indent="-228600" eaLnBrk="0" hangingPunct="0">
              <a:defRPr kumimoji="1">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34" charset="-128"/>
              </a:defRPr>
            </a:lvl9pPr>
          </a:lstStyle>
          <a:p>
            <a:pPr eaLnBrk="1" hangingPunct="1"/>
            <a:fld id="{BEBAF28D-A7E0-4CB4-BC5B-3884664612AB}" type="slidenum">
              <a:rPr kumimoji="0" lang="en-US" altLang="ja-JP">
                <a:latin typeface="Calibri" pitchFamily="34" charset="0"/>
              </a:rPr>
              <a:pPr eaLnBrk="1" hangingPunct="1"/>
              <a:t>8</a:t>
            </a:fld>
            <a:endParaRPr kumimoji="0" lang="en-US" altLang="ja-JP">
              <a:latin typeface="Calibri" pitchFamily="34" charset="0"/>
            </a:endParaRPr>
          </a:p>
        </p:txBody>
      </p:sp>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grpSp>
        <p:nvGrpSpPr>
          <p:cNvPr id="9" name="Group 20"/>
          <p:cNvGrpSpPr>
            <a:grpSpLocks/>
          </p:cNvGrpSpPr>
          <p:nvPr/>
        </p:nvGrpSpPr>
        <p:grpSpPr bwMode="auto">
          <a:xfrm>
            <a:off x="76200" y="28121"/>
            <a:ext cx="9144000" cy="1108075"/>
            <a:chOff x="0" y="0"/>
            <a:chExt cx="5760" cy="698"/>
          </a:xfrm>
        </p:grpSpPr>
        <p:pic>
          <p:nvPicPr>
            <p:cNvPr id="1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12"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5390542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Placeholder 2"/>
          <p:cNvSpPr>
            <a:spLocks noGrp="1"/>
          </p:cNvSpPr>
          <p:nvPr>
            <p:ph type="body" sz="quarter" idx="13"/>
          </p:nvPr>
        </p:nvSpPr>
        <p:spPr>
          <a:xfrm>
            <a:off x="42069" y="1086987"/>
            <a:ext cx="8977586" cy="333375"/>
          </a:xfrm>
          <a:solidFill>
            <a:srgbClr val="92D050"/>
          </a:solidFill>
          <a:ln>
            <a:solidFill>
              <a:srgbClr val="92D050"/>
            </a:solidFill>
            <a:miter lim="800000"/>
            <a:headEnd/>
            <a:tailEnd/>
          </a:ln>
        </p:spPr>
        <p:txBody>
          <a:bodyPr/>
          <a:lstStyle/>
          <a:p>
            <a:pPr marL="0" indent="0" algn="ctr" eaLnBrk="1" hangingPunct="1"/>
            <a:r>
              <a:rPr lang="es-CO" altLang="ja-JP" sz="2000" i="1" dirty="0" smtClean="0"/>
              <a:t>Figura</a:t>
            </a:r>
            <a:r>
              <a:rPr lang="en-US" altLang="ja-JP" sz="2000" i="1" dirty="0" smtClean="0"/>
              <a:t>: </a:t>
            </a:r>
            <a:r>
              <a:rPr lang="pt-BR" altLang="ja-JP" sz="2000" i="1" dirty="0" smtClean="0"/>
              <a:t>Estratificação</a:t>
            </a:r>
            <a:r>
              <a:rPr lang="es-CO" altLang="ja-JP" sz="2000" i="1" dirty="0" smtClean="0"/>
              <a:t> do Risco de Catástrofes</a:t>
            </a:r>
            <a:endParaRPr lang="es-CO" altLang="ja-JP" i="1" dirty="0" smtClean="0"/>
          </a:p>
          <a:p>
            <a:pPr marL="0" indent="0" algn="ctr" eaLnBrk="1" hangingPunct="1"/>
            <a:endParaRPr lang="en-CA" altLang="ja-JP" sz="1400" b="0" dirty="0" smtClean="0"/>
          </a:p>
        </p:txBody>
      </p:sp>
      <p:sp>
        <p:nvSpPr>
          <p:cNvPr id="41987" name="Title 1"/>
          <p:cNvSpPr>
            <a:spLocks noGrp="1"/>
          </p:cNvSpPr>
          <p:nvPr>
            <p:ph type="title"/>
          </p:nvPr>
        </p:nvSpPr>
        <p:spPr bwMode="auto">
          <a:xfrm>
            <a:off x="8610600" y="0"/>
            <a:ext cx="533400" cy="6858000"/>
          </a:xfrm>
        </p:spPr>
        <p:txBody>
          <a:bodyPr vert="eaVert" wrap="square" lIns="91440" tIns="45720" rIns="91440" bIns="45720" numCol="1" anchorCtr="0" compatLnSpc="1">
            <a:prstTxWarp prst="textNoShape">
              <a:avLst/>
            </a:prstTxWarp>
          </a:bodyPr>
          <a:lstStyle/>
          <a:p>
            <a:pPr eaLnBrk="1" hangingPunct="1"/>
            <a:r>
              <a:rPr lang="en-US" altLang="ja-JP" sz="2800" b="1" cap="none" smtClean="0"/>
              <a:t/>
            </a:r>
            <a:br>
              <a:rPr lang="en-US" altLang="ja-JP" sz="2800" b="1" cap="none" smtClean="0"/>
            </a:br>
            <a:endParaRPr lang="en-CA" altLang="ja-JP" sz="2800" b="1" cap="none" smtClean="0"/>
          </a:p>
        </p:txBody>
      </p:sp>
      <p:sp>
        <p:nvSpPr>
          <p:cNvPr id="41988" name="スライド番号プレースホルダ 5"/>
          <p:cNvSpPr>
            <a:spLocks noGrp="1"/>
          </p:cNvSpPr>
          <p:nvPr>
            <p:ph type="sldNum" sz="quarter" idx="2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spcBef>
                <a:spcPct val="0"/>
              </a:spcBef>
            </a:pPr>
            <a:fld id="{0C57DA50-47E0-44AA-A8AA-C40B3C1AF4C3}" type="slidenum">
              <a:rPr lang="en-US" altLang="ja-JP"/>
              <a:pPr>
                <a:spcBef>
                  <a:spcPct val="0"/>
                </a:spcBef>
              </a:pPr>
              <a:t>9</a:t>
            </a:fld>
            <a:endParaRPr lang="en-US" altLang="ja-JP"/>
          </a:p>
        </p:txBody>
      </p:sp>
      <p:sp>
        <p:nvSpPr>
          <p:cNvPr id="41989" name="TextBox 1"/>
          <p:cNvSpPr txBox="1">
            <a:spLocks noChangeArrowheads="1"/>
          </p:cNvSpPr>
          <p:nvPr/>
        </p:nvSpPr>
        <p:spPr bwMode="auto">
          <a:xfrm>
            <a:off x="42069" y="1473789"/>
            <a:ext cx="71501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dirty="0" smtClean="0">
                <a:latin typeface="Arial" panose="020B0604020202020204" pitchFamily="34" charset="0"/>
              </a:rPr>
              <a:t>Gravidade Alta</a:t>
            </a: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Gravidade Baixa</a:t>
            </a: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		Frequência Baixa		Frequência Alta</a:t>
            </a:r>
          </a:p>
          <a:p>
            <a:pPr eaLnBrk="1" hangingPunct="1">
              <a:spcBef>
                <a:spcPct val="0"/>
              </a:spcBef>
            </a:pPr>
            <a:endParaRPr lang="pt-BR" altLang="ja-JP" dirty="0" smtClean="0">
              <a:latin typeface="Arial" panose="020B0604020202020204" pitchFamily="34" charset="0"/>
            </a:endParaRPr>
          </a:p>
          <a:p>
            <a:pPr eaLnBrk="1" hangingPunct="1">
              <a:spcBef>
                <a:spcPct val="0"/>
              </a:spcBef>
            </a:pPr>
            <a:r>
              <a:rPr lang="pt-BR" altLang="ja-JP" dirty="0" smtClean="0">
                <a:latin typeface="Arial" panose="020B0604020202020204" pitchFamily="34" charset="0"/>
              </a:rPr>
              <a:t>Fonte: Autores.</a:t>
            </a:r>
            <a:endParaRPr lang="pt-BR" altLang="ja-JP" dirty="0">
              <a:latin typeface="Arial" panose="020B0604020202020204" pitchFamily="34" charset="0"/>
            </a:endParaRPr>
          </a:p>
        </p:txBody>
      </p:sp>
      <p:cxnSp>
        <p:nvCxnSpPr>
          <p:cNvPr id="4" name="Straight Arrow Connector 3"/>
          <p:cNvCxnSpPr/>
          <p:nvPr/>
        </p:nvCxnSpPr>
        <p:spPr>
          <a:xfrm flipH="1">
            <a:off x="899592" y="1995488"/>
            <a:ext cx="11112" cy="3468688"/>
          </a:xfrm>
          <a:prstGeom prst="straightConnector1">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624138" y="5592763"/>
            <a:ext cx="3217862" cy="12700"/>
          </a:xfrm>
          <a:prstGeom prst="straightConnector1">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1992" name="TextBox 6"/>
          <p:cNvSpPr txBox="1">
            <a:spLocks noChangeArrowheads="1"/>
          </p:cNvSpPr>
          <p:nvPr/>
        </p:nvSpPr>
        <p:spPr bwMode="auto">
          <a:xfrm>
            <a:off x="4762500" y="1995488"/>
            <a:ext cx="2314575" cy="83099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pt-BR" altLang="ja-JP" sz="1600" dirty="0" smtClean="0">
                <a:latin typeface="Arial" panose="020B0604020202020204" pitchFamily="34" charset="0"/>
              </a:rPr>
              <a:t>Assistência Internacional de Doadores</a:t>
            </a:r>
            <a:endParaRPr lang="pt-BR" altLang="ja-JP" sz="1600" dirty="0">
              <a:latin typeface="Arial" panose="020B0604020202020204" pitchFamily="34" charset="0"/>
            </a:endParaRPr>
          </a:p>
        </p:txBody>
      </p:sp>
      <p:sp>
        <p:nvSpPr>
          <p:cNvPr id="41993" name="TextBox 11"/>
          <p:cNvSpPr txBox="1">
            <a:spLocks noChangeArrowheads="1"/>
          </p:cNvSpPr>
          <p:nvPr/>
        </p:nvSpPr>
        <p:spPr bwMode="auto">
          <a:xfrm>
            <a:off x="4762500" y="2827338"/>
            <a:ext cx="2314575" cy="5842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pt-BR" altLang="ja-JP" sz="1600" dirty="0" smtClean="0">
                <a:latin typeface="Arial" panose="020B0604020202020204" pitchFamily="34" charset="0"/>
              </a:rPr>
              <a:t>Seguridade Ligada a Seguros</a:t>
            </a:r>
            <a:endParaRPr lang="pt-BR" altLang="ja-JP" sz="1600" dirty="0">
              <a:latin typeface="Arial" panose="020B0604020202020204" pitchFamily="34" charset="0"/>
            </a:endParaRPr>
          </a:p>
        </p:txBody>
      </p:sp>
      <p:sp>
        <p:nvSpPr>
          <p:cNvPr id="41994" name="TextBox 12"/>
          <p:cNvSpPr txBox="1">
            <a:spLocks noChangeArrowheads="1"/>
          </p:cNvSpPr>
          <p:nvPr/>
        </p:nvSpPr>
        <p:spPr bwMode="auto">
          <a:xfrm>
            <a:off x="4762500" y="3422650"/>
            <a:ext cx="2314575" cy="584200"/>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dirty="0" smtClean="0">
                <a:latin typeface="Arial" panose="020B0604020202020204" pitchFamily="34" charset="0"/>
              </a:rPr>
              <a:t>Seguros/</a:t>
            </a:r>
            <a:endParaRPr lang="es-CO" altLang="ja-JP" sz="1600" dirty="0">
              <a:latin typeface="Arial" panose="020B0604020202020204" pitchFamily="34" charset="0"/>
            </a:endParaRPr>
          </a:p>
          <a:p>
            <a:pPr algn="ctr" eaLnBrk="1" hangingPunct="1">
              <a:spcBef>
                <a:spcPct val="0"/>
              </a:spcBef>
            </a:pPr>
            <a:r>
              <a:rPr lang="pt-BR" altLang="ja-JP" sz="1600" dirty="0" smtClean="0">
                <a:latin typeface="Arial" panose="020B0604020202020204" pitchFamily="34" charset="0"/>
              </a:rPr>
              <a:t>Resseguros</a:t>
            </a:r>
            <a:endParaRPr lang="pt-BR" altLang="ja-JP" sz="1600" dirty="0">
              <a:latin typeface="Arial" panose="020B0604020202020204" pitchFamily="34" charset="0"/>
            </a:endParaRPr>
          </a:p>
        </p:txBody>
      </p:sp>
      <p:sp>
        <p:nvSpPr>
          <p:cNvPr id="41995" name="TextBox 13"/>
          <p:cNvSpPr txBox="1">
            <a:spLocks noChangeArrowheads="1"/>
          </p:cNvSpPr>
          <p:nvPr/>
        </p:nvSpPr>
        <p:spPr bwMode="auto">
          <a:xfrm>
            <a:off x="4762500" y="4017963"/>
            <a:ext cx="2314575" cy="3381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dirty="0">
                <a:latin typeface="Arial" panose="020B0604020202020204" pitchFamily="34" charset="0"/>
              </a:rPr>
              <a:t>Créditos Contingentes</a:t>
            </a:r>
          </a:p>
        </p:txBody>
      </p:sp>
      <p:sp>
        <p:nvSpPr>
          <p:cNvPr id="41996" name="TextBox 14"/>
          <p:cNvSpPr txBox="1">
            <a:spLocks noChangeArrowheads="1"/>
          </p:cNvSpPr>
          <p:nvPr/>
        </p:nvSpPr>
        <p:spPr bwMode="auto">
          <a:xfrm>
            <a:off x="4762500" y="4360863"/>
            <a:ext cx="2314575" cy="33813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pPr>
            <a:r>
              <a:rPr lang="es-CO" altLang="ja-JP" sz="1600">
                <a:latin typeface="Arial" panose="020B0604020202020204" pitchFamily="34" charset="0"/>
              </a:rPr>
              <a:t>Reservas</a:t>
            </a:r>
          </a:p>
        </p:txBody>
      </p:sp>
      <p:sp>
        <p:nvSpPr>
          <p:cNvPr id="41997" name="TextBox 7"/>
          <p:cNvSpPr txBox="1">
            <a:spLocks noChangeArrowheads="1"/>
          </p:cNvSpPr>
          <p:nvPr/>
        </p:nvSpPr>
        <p:spPr bwMode="auto">
          <a:xfrm>
            <a:off x="7308850" y="3263900"/>
            <a:ext cx="1508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sz="1400" dirty="0" smtClean="0">
                <a:latin typeface="Arial" panose="020B0604020202020204" pitchFamily="34" charset="0"/>
              </a:rPr>
              <a:t>Transferência</a:t>
            </a:r>
          </a:p>
          <a:p>
            <a:pPr eaLnBrk="1" hangingPunct="1">
              <a:spcBef>
                <a:spcPct val="0"/>
              </a:spcBef>
            </a:pPr>
            <a:r>
              <a:rPr lang="es-CO" altLang="ja-JP" sz="1400" dirty="0" smtClean="0">
                <a:latin typeface="Arial" panose="020B0604020202020204" pitchFamily="34" charset="0"/>
              </a:rPr>
              <a:t> do Risco</a:t>
            </a:r>
            <a:endParaRPr lang="es-CO" altLang="ja-JP" sz="1400" dirty="0">
              <a:latin typeface="Arial" panose="020B0604020202020204" pitchFamily="34" charset="0"/>
            </a:endParaRPr>
          </a:p>
        </p:txBody>
      </p:sp>
      <p:sp>
        <p:nvSpPr>
          <p:cNvPr id="41998" name="TextBox 16"/>
          <p:cNvSpPr txBox="1">
            <a:spLocks noChangeArrowheads="1"/>
          </p:cNvSpPr>
          <p:nvPr/>
        </p:nvSpPr>
        <p:spPr bwMode="auto">
          <a:xfrm>
            <a:off x="7289800" y="4098925"/>
            <a:ext cx="1508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Wingdings" panose="05000000000000000000" pitchFamily="2" charset="2"/>
              <a:buChar char="v"/>
              <a:defRPr>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pt-BR" altLang="ja-JP" sz="1400" dirty="0" smtClean="0">
                <a:latin typeface="Arial" panose="020B0604020202020204" pitchFamily="34" charset="0"/>
              </a:rPr>
              <a:t>Retenção</a:t>
            </a:r>
          </a:p>
          <a:p>
            <a:pPr eaLnBrk="1" hangingPunct="1">
              <a:spcBef>
                <a:spcPct val="0"/>
              </a:spcBef>
            </a:pPr>
            <a:r>
              <a:rPr lang="es-CO" altLang="ja-JP" sz="1400" dirty="0" smtClean="0">
                <a:latin typeface="Arial" panose="020B0604020202020204" pitchFamily="34" charset="0"/>
              </a:rPr>
              <a:t>do Risco</a:t>
            </a:r>
            <a:endParaRPr lang="es-CO" altLang="ja-JP" sz="1400" dirty="0">
              <a:latin typeface="Arial" panose="020B0604020202020204" pitchFamily="34" charset="0"/>
            </a:endParaRPr>
          </a:p>
        </p:txBody>
      </p:sp>
      <p:sp>
        <p:nvSpPr>
          <p:cNvPr id="9" name="Right Brace 8"/>
          <p:cNvSpPr/>
          <p:nvPr/>
        </p:nvSpPr>
        <p:spPr>
          <a:xfrm>
            <a:off x="7113588" y="3119438"/>
            <a:ext cx="279400" cy="87312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a:solidFill>
                  <a:schemeClr val="tx1"/>
                </a:solidFill>
                <a:latin typeface="Arial" panose="020B0604020202020204" pitchFamily="34" charset="0"/>
                <a:ea typeface="MS PGothic" panose="020B0600070205080204" pitchFamily="34" charset="-128"/>
              </a:defRPr>
            </a:lvl1pPr>
            <a:lvl2pPr marL="742950" indent="-285750" eaLnBrk="0" hangingPunct="0">
              <a:defRPr kumimoji="1">
                <a:solidFill>
                  <a:schemeClr val="tx1"/>
                </a:solidFill>
                <a:latin typeface="Arial" panose="020B0604020202020204" pitchFamily="34" charset="0"/>
                <a:ea typeface="MS PGothic" panose="020B0600070205080204" pitchFamily="34" charset="-128"/>
              </a:defRPr>
            </a:lvl2pPr>
            <a:lvl3pPr marL="1143000" indent="-228600" eaLnBrk="0" hangingPunct="0">
              <a:defRPr kumimoji="1">
                <a:solidFill>
                  <a:schemeClr val="tx1"/>
                </a:solidFill>
                <a:latin typeface="Arial" panose="020B0604020202020204" pitchFamily="34" charset="0"/>
                <a:ea typeface="MS PGothic" panose="020B0600070205080204" pitchFamily="34" charset="-128"/>
              </a:defRPr>
            </a:lvl3pPr>
            <a:lvl4pPr marL="1600200" indent="-228600" eaLnBrk="0" hangingPunct="0">
              <a:defRPr kumimoji="1">
                <a:solidFill>
                  <a:schemeClr val="tx1"/>
                </a:solidFill>
                <a:latin typeface="Arial" panose="020B0604020202020204" pitchFamily="34" charset="0"/>
                <a:ea typeface="MS PGothic" panose="020B0600070205080204" pitchFamily="34" charset="-128"/>
              </a:defRPr>
            </a:lvl4pPr>
            <a:lvl5pPr marL="2057400" indent="-228600" eaLnBrk="0" hangingPunct="0">
              <a:defRPr kumimoji="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ja-JP" smtClean="0">
              <a:latin typeface="Calibri" panose="020F0502020204030204" pitchFamily="34" charset="0"/>
            </a:endParaRPr>
          </a:p>
        </p:txBody>
      </p:sp>
      <p:sp>
        <p:nvSpPr>
          <p:cNvPr id="10" name="Right Brace 9"/>
          <p:cNvSpPr/>
          <p:nvPr/>
        </p:nvSpPr>
        <p:spPr>
          <a:xfrm>
            <a:off x="7113588" y="4017963"/>
            <a:ext cx="185737" cy="69532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a:solidFill>
                  <a:schemeClr val="tx1"/>
                </a:solidFill>
                <a:latin typeface="Arial" panose="020B0604020202020204" pitchFamily="34" charset="0"/>
                <a:ea typeface="MS PGothic" panose="020B0600070205080204" pitchFamily="34" charset="-128"/>
              </a:defRPr>
            </a:lvl1pPr>
            <a:lvl2pPr marL="742950" indent="-285750" eaLnBrk="0" hangingPunct="0">
              <a:defRPr kumimoji="1">
                <a:solidFill>
                  <a:schemeClr val="tx1"/>
                </a:solidFill>
                <a:latin typeface="Arial" panose="020B0604020202020204" pitchFamily="34" charset="0"/>
                <a:ea typeface="MS PGothic" panose="020B0600070205080204" pitchFamily="34" charset="-128"/>
              </a:defRPr>
            </a:lvl2pPr>
            <a:lvl3pPr marL="1143000" indent="-228600" eaLnBrk="0" hangingPunct="0">
              <a:defRPr kumimoji="1">
                <a:solidFill>
                  <a:schemeClr val="tx1"/>
                </a:solidFill>
                <a:latin typeface="Arial" panose="020B0604020202020204" pitchFamily="34" charset="0"/>
                <a:ea typeface="MS PGothic" panose="020B0600070205080204" pitchFamily="34" charset="-128"/>
              </a:defRPr>
            </a:lvl3pPr>
            <a:lvl4pPr marL="1600200" indent="-228600" eaLnBrk="0" hangingPunct="0">
              <a:defRPr kumimoji="1">
                <a:solidFill>
                  <a:schemeClr val="tx1"/>
                </a:solidFill>
                <a:latin typeface="Arial" panose="020B0604020202020204" pitchFamily="34" charset="0"/>
                <a:ea typeface="MS PGothic" panose="020B0600070205080204" pitchFamily="34" charset="-128"/>
              </a:defRPr>
            </a:lvl4pPr>
            <a:lvl5pPr marL="2057400" indent="-228600" eaLnBrk="0" hangingPunct="0">
              <a:defRPr kumimoji="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altLang="ja-JP" smtClean="0">
              <a:latin typeface="Calibri" panose="020F0502020204030204" pitchFamily="34" charset="0"/>
            </a:endParaRPr>
          </a:p>
        </p:txBody>
      </p:sp>
      <p:grpSp>
        <p:nvGrpSpPr>
          <p:cNvPr id="17" name="Group 20"/>
          <p:cNvGrpSpPr>
            <a:grpSpLocks/>
          </p:cNvGrpSpPr>
          <p:nvPr/>
        </p:nvGrpSpPr>
        <p:grpSpPr bwMode="auto">
          <a:xfrm>
            <a:off x="76200" y="28121"/>
            <a:ext cx="9144000" cy="1108075"/>
            <a:chOff x="0" y="0"/>
            <a:chExt cx="5760" cy="698"/>
          </a:xfrm>
        </p:grpSpPr>
        <p:pic>
          <p:nvPicPr>
            <p:cNvPr id="18"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760" cy="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 Box 15"/>
            <p:cNvSpPr txBox="1">
              <a:spLocks noChangeArrowheads="1"/>
            </p:cNvSpPr>
            <p:nvPr/>
          </p:nvSpPr>
          <p:spPr bwMode="auto">
            <a:xfrm>
              <a:off x="0" y="208"/>
              <a:ext cx="1358" cy="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pt-BR" sz="1000" b="1" dirty="0">
                  <a:solidFill>
                    <a:schemeClr val="bg1"/>
                  </a:solidFill>
                </a:rPr>
                <a:t>Desenvolvimento de capacidades para tornar cidades </a:t>
              </a:r>
              <a:r>
                <a:rPr lang="pt-BR" sz="1000" b="1" dirty="0" err="1">
                  <a:solidFill>
                    <a:schemeClr val="bg1"/>
                  </a:solidFill>
                </a:rPr>
                <a:t>resilientes</a:t>
              </a:r>
              <a:endParaRPr lang="pt-BR" sz="1000" b="1" dirty="0">
                <a:solidFill>
                  <a:schemeClr val="bg1"/>
                </a:solidFill>
              </a:endParaRPr>
            </a:p>
            <a:p>
              <a:pPr eaLnBrk="1" hangingPunct="1">
                <a:spcBef>
                  <a:spcPct val="50000"/>
                </a:spcBef>
              </a:pPr>
              <a:endParaRPr lang="pt-BR" sz="1000" b="1" dirty="0"/>
            </a:p>
          </p:txBody>
        </p:sp>
        <p:pic>
          <p:nvPicPr>
            <p:cNvPr id="20"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r="35550"/>
            <a:stretch>
              <a:fillRect/>
            </a:stretch>
          </p:blipFill>
          <p:spPr bwMode="auto">
            <a:xfrm>
              <a:off x="4759" y="0"/>
              <a:ext cx="765"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7" descr="cepe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8" y="343"/>
              <a:ext cx="737" cy="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1445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TotalTime>
  <Words>2348</Words>
  <Application>Microsoft Office PowerPoint</Application>
  <PresentationFormat>Apresentação na tela (4:3)</PresentationFormat>
  <Paragraphs>168</Paragraphs>
  <Slides>19</Slides>
  <Notes>13</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ＭＳ Ｐゴシック</vt:lpstr>
      <vt:lpstr>ＭＳ Ｐゴシック</vt:lpstr>
      <vt:lpstr>Arial</vt:lpstr>
      <vt:lpstr>Calibri</vt:lpstr>
      <vt:lpstr>Office Theme</vt:lpstr>
      <vt:lpstr>Programas Setorias de  Financiamento de Redução de Riscos de Desastres (RDD, por sua sigla em inglês)  </vt:lpstr>
      <vt:lpstr>Apresentação do PowerPoint</vt:lpstr>
      <vt:lpstr>Apresentação do PowerPoint</vt:lpstr>
      <vt:lpstr> </vt:lpstr>
      <vt:lpstr> </vt:lpstr>
      <vt:lpstr>Apresentação do PowerPoint</vt:lpstr>
      <vt:lpstr>Apresentação do PowerPoint</vt:lpstr>
      <vt:lpstr>Apresentação do PowerPoint</vt:lpstr>
      <vt:lpstr> </vt:lpstr>
      <vt:lpstr> </vt:lpstr>
      <vt:lpstr> </vt:lpstr>
      <vt:lpstr> </vt:lpstr>
      <vt:lpstr>Apresentação do PowerPoint</vt:lpstr>
      <vt:lpstr>Apresentação do PowerPoint</vt:lpstr>
      <vt:lpstr>Apresentação do PowerPoint</vt:lpstr>
      <vt:lpstr>Apresentação do PowerPoint</vt:lpstr>
      <vt:lpstr> </vt:lpstr>
      <vt:lpstr> </vt:lpstr>
      <vt:lpstr>MUITO OBRIGADO</vt:lpstr>
    </vt:vector>
  </TitlesOfParts>
  <Company>United Nations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Sectoral Programmes Financing Disaster Recovery</dc:title>
  <dc:creator>Administrator</dc:creator>
  <cp:lastModifiedBy>Valter Monteiro</cp:lastModifiedBy>
  <cp:revision>71</cp:revision>
  <dcterms:created xsi:type="dcterms:W3CDTF">2014-03-11T09:06:03Z</dcterms:created>
  <dcterms:modified xsi:type="dcterms:W3CDTF">2015-06-19T14:25:05Z</dcterms:modified>
</cp:coreProperties>
</file>