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7" r:id="rId3"/>
    <p:sldId id="303" r:id="rId4"/>
    <p:sldId id="309" r:id="rId5"/>
    <p:sldId id="301" r:id="rId6"/>
    <p:sldId id="312" r:id="rId7"/>
    <p:sldId id="313" r:id="rId8"/>
    <p:sldId id="302" r:id="rId9"/>
    <p:sldId id="314" r:id="rId10"/>
  </p:sldIdLst>
  <p:sldSz cx="9144000" cy="6858000" type="screen4x3"/>
  <p:notesSz cx="6807200" cy="99393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gelika Planitz" initials="AP" lastIdx="1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99"/>
    <a:srgbClr val="FFCC00"/>
    <a:srgbClr val="006699"/>
    <a:srgbClr val="660066"/>
    <a:srgbClr val="669900"/>
    <a:srgbClr val="0066CC"/>
    <a:srgbClr val="339966"/>
    <a:srgbClr val="0033CC"/>
    <a:srgbClr val="339933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065" autoAdjust="0"/>
  </p:normalViewPr>
  <p:slideViewPr>
    <p:cSldViewPr snapToGrid="0"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6" d="100"/>
          <a:sy n="56" d="100"/>
        </p:scale>
        <p:origin x="-2886" y="-84"/>
      </p:cViewPr>
      <p:guideLst>
        <p:guide orient="horz" pos="3131"/>
        <p:guide pos="2144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D7F957-1A9F-426E-AEAF-F0375E575312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06D97B-89BD-444B-A8F9-CA0CA99F07A1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288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F1004-A268-4820-AAE5-D840801A2180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EEC0B4-B3B7-4638-B05E-BFA9FE0CC5E9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48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8846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FEEC0B4-B3B7-4638-B05E-BFA9FE0CC5E9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7335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7373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BBCD6CB2-E58F-4E94-856A-2D4E9075BE18}" type="slidenum">
              <a:rPr lang="en-US" altLang="ja-JP">
                <a:latin typeface="Calibri" pitchFamily="34" charset="0"/>
              </a:rPr>
              <a:pPr eaLnBrk="1" hangingPunct="1"/>
              <a:t>3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373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812762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39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8397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78CB42C-7BFC-4476-A1DE-F076D57C60B3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8397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98932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68612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F032A999-4EBF-4BA3-95AC-AED6A33F2EFC}" type="slidenum">
              <a:rPr lang="en-US" altLang="ja-JP">
                <a:latin typeface="Calibri" pitchFamily="34" charset="0"/>
              </a:rPr>
              <a:pPr eaLnBrk="1" hangingPunct="1"/>
              <a:t>5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8613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147153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2236" tIns="46118" rIns="92236" bIns="46118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CA" altLang="ja-JP" smtClean="0"/>
          </a:p>
        </p:txBody>
      </p:sp>
      <p:sp>
        <p:nvSpPr>
          <p:cNvPr id="90116" name="Slide Number Placeholder 3"/>
          <p:cNvSpPr txBox="1">
            <a:spLocks noGrp="1"/>
          </p:cNvSpPr>
          <p:nvPr/>
        </p:nvSpPr>
        <p:spPr bwMode="auto">
          <a:xfrm>
            <a:off x="3855221" y="9440372"/>
            <a:ext cx="2950374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86367184-7C50-4410-8E97-BBB86EFE026A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90117" name="Footer Placeholder 4"/>
          <p:cNvSpPr txBox="1">
            <a:spLocks noGrp="1"/>
          </p:cNvSpPr>
          <p:nvPr/>
        </p:nvSpPr>
        <p:spPr bwMode="auto">
          <a:xfrm>
            <a:off x="1" y="9440372"/>
            <a:ext cx="2950375" cy="4973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236" tIns="46118" rIns="92236" bIns="46118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endParaRPr lang="en-US" altLang="ja-JP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4112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64991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7639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8610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-Up: 2 left, 1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"/>
          <p:cNvSpPr>
            <a:spLocks noGrp="1"/>
          </p:cNvSpPr>
          <p:nvPr>
            <p:ph type="title"/>
          </p:nvPr>
        </p:nvSpPr>
        <p:spPr>
          <a:xfrm>
            <a:off x="8610600" y="381000"/>
            <a:ext cx="533400" cy="5867400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200"/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304800" y="381000"/>
            <a:ext cx="3962400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Rectangle 11"/>
          <p:cNvSpPr>
            <a:spLocks noGrp="1"/>
          </p:cNvSpPr>
          <p:nvPr>
            <p:ph sz="quarter" idx="15"/>
          </p:nvPr>
        </p:nvSpPr>
        <p:spPr>
          <a:xfrm>
            <a:off x="304800" y="764704"/>
            <a:ext cx="3962400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Rectangle 8"/>
          <p:cNvSpPr>
            <a:spLocks noGrp="1"/>
          </p:cNvSpPr>
          <p:nvPr>
            <p:ph type="body" sz="quarter" idx="16"/>
          </p:nvPr>
        </p:nvSpPr>
        <p:spPr>
          <a:xfrm>
            <a:off x="301752" y="3319272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7" name="Rectangle 11"/>
          <p:cNvSpPr>
            <a:spLocks noGrp="1"/>
          </p:cNvSpPr>
          <p:nvPr>
            <p:ph sz="quarter" idx="17"/>
          </p:nvPr>
        </p:nvSpPr>
        <p:spPr>
          <a:xfrm>
            <a:off x="301752" y="3702976"/>
            <a:ext cx="3965448" cy="255152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Rectangle 8"/>
          <p:cNvSpPr>
            <a:spLocks noGrp="1"/>
          </p:cNvSpPr>
          <p:nvPr>
            <p:ph type="body" sz="quarter" idx="18"/>
          </p:nvPr>
        </p:nvSpPr>
        <p:spPr>
          <a:xfrm>
            <a:off x="4416552" y="381000"/>
            <a:ext cx="3965448" cy="31169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>
            <a:lvl1pPr>
              <a:defRPr sz="1600" b="1">
                <a:solidFill>
                  <a:schemeClr val="bg1"/>
                </a:solidFill>
              </a:defRPr>
            </a:lvl1pPr>
            <a:extLst/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1" name="Rectangle 11"/>
          <p:cNvSpPr>
            <a:spLocks noGrp="1"/>
          </p:cNvSpPr>
          <p:nvPr>
            <p:ph sz="quarter" idx="19"/>
          </p:nvPr>
        </p:nvSpPr>
        <p:spPr>
          <a:xfrm>
            <a:off x="4416552" y="764704"/>
            <a:ext cx="3962400" cy="5483695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Rectangle 13"/>
          <p:cNvSpPr>
            <a:spLocks noGrp="1"/>
          </p:cNvSpPr>
          <p:nvPr>
            <p:ph type="dt" sz="half" idx="20"/>
          </p:nvPr>
        </p:nvSpPr>
        <p:spPr>
          <a:xfrm>
            <a:off x="7010400" y="76200"/>
            <a:ext cx="1371600" cy="2286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4F790A9-68E4-4B03-A95C-0B8BCD019725}" type="datetime1">
              <a:rPr lang="en-US" altLang="ja-JP"/>
              <a:pPr>
                <a:defRPr/>
              </a:pPr>
              <a:t>6/22/2015</a:t>
            </a:fld>
            <a:endParaRPr lang="en-US" altLang="ja-JP"/>
          </a:p>
        </p:txBody>
      </p:sp>
      <p:sp>
        <p:nvSpPr>
          <p:cNvPr id="11" name="Rectangle 19"/>
          <p:cNvSpPr>
            <a:spLocks noGrp="1"/>
          </p:cNvSpPr>
          <p:nvPr>
            <p:ph type="sldNum" sz="quarter" idx="21"/>
          </p:nvPr>
        </p:nvSpPr>
        <p:spPr>
          <a:xfrm>
            <a:off x="6503988" y="6473825"/>
            <a:ext cx="990600" cy="3048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18D8CB8-8AEB-466E-BB73-67AF328882C2}" type="slidenum">
              <a:rPr lang="en-US" altLang="ja-JP"/>
              <a:pPr>
                <a:defRPr/>
              </a:pPr>
              <a:t>‹nº›</a:t>
            </a:fld>
            <a:endParaRPr lang="en-US" altLang="ja-JP"/>
          </a:p>
        </p:txBody>
      </p:sp>
      <p:sp>
        <p:nvSpPr>
          <p:cNvPr id="12" name="Rectangle 22"/>
          <p:cNvSpPr>
            <a:spLocks noGrp="1"/>
          </p:cNvSpPr>
          <p:nvPr>
            <p:ph type="ftr" sz="quarter" idx="22"/>
          </p:nvPr>
        </p:nvSpPr>
        <p:spPr>
          <a:xfrm>
            <a:off x="2705100" y="6477000"/>
            <a:ext cx="3733800" cy="304800"/>
          </a:xfrm>
          <a:prstGeom prst="rect">
            <a:avLst/>
          </a:prstGeom>
        </p:spPr>
        <p:txBody>
          <a:bodyPr/>
          <a:lstStyle>
            <a:lvl1pPr>
              <a:defRPr b="1" smtClean="0"/>
            </a:lvl1pPr>
          </a:lstStyle>
          <a:p>
            <a:pPr>
              <a:defRPr/>
            </a:pPr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258668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46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26331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2723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0047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966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5743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3553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76EF01D-9D96-495A-BBF2-013208991E31}" type="datetimeFigureOut">
              <a:rPr lang="en-GB" smtClean="0"/>
              <a:pPr/>
              <a:t>22/06/2015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F571B6A-E55D-4FAF-9E41-71C925381B74}" type="slidenum">
              <a:rPr lang="en-GB" smtClean="0"/>
              <a:pPr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180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4" cstate="print"/>
          <a:stretch>
            <a:fillRect/>
          </a:stretch>
        </p:blipFill>
        <p:spPr>
          <a:xfrm>
            <a:off x="0" y="0"/>
            <a:ext cx="9144000" cy="932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619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ctrTitle"/>
          </p:nvPr>
        </p:nvSpPr>
        <p:spPr>
          <a:xfrm>
            <a:off x="709551" y="1370014"/>
            <a:ext cx="7772400" cy="4152012"/>
          </a:xfrm>
        </p:spPr>
        <p:txBody>
          <a:bodyPr/>
          <a:lstStyle/>
          <a:p>
            <a: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sz="3600" b="1" dirty="0" err="1" smtClean="0"/>
              <a:t>Programas</a:t>
            </a:r>
            <a:r>
              <a:rPr lang="en-GB" sz="3600" b="1" dirty="0" smtClean="0"/>
              <a:t> </a:t>
            </a:r>
            <a:r>
              <a:rPr lang="en-GB" sz="3600" b="1" dirty="0" err="1" smtClean="0"/>
              <a:t>setoriais</a:t>
            </a:r>
            <a:r>
              <a:rPr lang="en-US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t-BR" sz="36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Integração </a:t>
            </a:r>
            <a:r>
              <a:rPr lang="pt-BR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das propostas de Redução de Risco de Desastre </a:t>
            </a:r>
            <a:r>
              <a:rPr lang="pt-BR" sz="36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</a:t>
            </a:r>
            <a:r>
              <a:rPr lang="pt-BR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Adaptação de Mudanças Climáticas  </a:t>
            </a:r>
            <a:r>
              <a:rPr lang="pt-BR" sz="3600" b="1" dirty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em instalações críticas e </a:t>
            </a:r>
            <a:r>
              <a:rPr lang="pt-BR" sz="36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Infraestrutura</a:t>
            </a:r>
            <a:endParaRPr lang="en-US" sz="3600" b="1" dirty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1" name="Group 25"/>
          <p:cNvGrpSpPr>
            <a:grpSpLocks/>
          </p:cNvGrpSpPr>
          <p:nvPr/>
        </p:nvGrpSpPr>
        <p:grpSpPr bwMode="auto">
          <a:xfrm>
            <a:off x="0" y="0"/>
            <a:ext cx="9144000" cy="1504950"/>
            <a:chOff x="0" y="0"/>
            <a:chExt cx="5760" cy="948"/>
          </a:xfrm>
        </p:grpSpPr>
        <p:pic>
          <p:nvPicPr>
            <p:cNvPr id="16" name="Picture 21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9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9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165" y="0"/>
              <a:ext cx="985" cy="4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18" descr="ceped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95" y="92"/>
              <a:ext cx="817" cy="24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" name="Text Box 22"/>
            <p:cNvSpPr txBox="1">
              <a:spLocks noChangeArrowheads="1"/>
            </p:cNvSpPr>
            <p:nvPr/>
          </p:nvSpPr>
          <p:spPr bwMode="auto">
            <a:xfrm>
              <a:off x="54" y="704"/>
              <a:ext cx="500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b="1" dirty="0" err="1">
                  <a:solidFill>
                    <a:schemeClr val="bg1"/>
                  </a:solidFill>
                </a:rPr>
                <a:t>resilientes</a:t>
              </a:r>
              <a:endParaRPr lang="pt-BR" b="1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0470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947954" y="1514852"/>
            <a:ext cx="28591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Segundo </a:t>
            </a:r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estágio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de </a:t>
            </a:r>
            <a:r>
              <a:rPr lang="en-GB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triagem</a:t>
            </a:r>
            <a:r>
              <a:rPr lang="en-GB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:</a:t>
            </a:r>
            <a:endParaRPr lang="en-GB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Down Arrow 1"/>
          <p:cNvSpPr/>
          <p:nvPr/>
        </p:nvSpPr>
        <p:spPr>
          <a:xfrm>
            <a:off x="912031" y="1226755"/>
            <a:ext cx="2131426" cy="627848"/>
          </a:xfrm>
          <a:prstGeom prst="downArrow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 smtClean="0"/>
              <a:t>Dados </a:t>
            </a:r>
          </a:p>
          <a:p>
            <a:pPr algn="ctr"/>
            <a:r>
              <a:rPr lang="en-GB" sz="1600" b="1" dirty="0" err="1" smtClean="0"/>
              <a:t>climáticos</a:t>
            </a:r>
            <a:endParaRPr lang="en-GB" sz="16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899561" y="1965278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600" b="1" dirty="0" err="1" smtClean="0"/>
              <a:t>Objetivo</a:t>
            </a:r>
            <a:r>
              <a:rPr lang="en-GB" sz="1600" b="1" dirty="0" smtClean="0"/>
              <a:t>:</a:t>
            </a:r>
          </a:p>
          <a:p>
            <a:r>
              <a:rPr lang="en-GB" sz="1600" dirty="0" err="1" smtClean="0"/>
              <a:t>Relevante</a:t>
            </a:r>
            <a:r>
              <a:rPr lang="en-GB" sz="1600" dirty="0" smtClean="0"/>
              <a:t> </a:t>
            </a:r>
            <a:r>
              <a:rPr lang="en-GB" sz="1600" dirty="0" err="1" smtClean="0"/>
              <a:t>para</a:t>
            </a:r>
            <a:r>
              <a:rPr lang="en-GB" sz="1600" dirty="0" smtClean="0"/>
              <a:t> a </a:t>
            </a:r>
            <a:r>
              <a:rPr lang="en-GB" sz="1600" dirty="0" err="1" smtClean="0"/>
              <a:t>categoria</a:t>
            </a:r>
            <a:r>
              <a:rPr lang="en-GB" sz="1600" dirty="0" smtClean="0"/>
              <a:t> do </a:t>
            </a:r>
            <a:r>
              <a:rPr lang="en-GB" sz="1600" dirty="0" err="1" smtClean="0"/>
              <a:t>projeto</a:t>
            </a:r>
            <a:endParaRPr lang="en-GB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3740570" y="1953901"/>
            <a:ext cx="2157544" cy="1321564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400" b="1" dirty="0" err="1" smtClean="0"/>
              <a:t>Componentes</a:t>
            </a:r>
            <a:r>
              <a:rPr lang="en-GB" sz="1400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err="1" smtClean="0"/>
              <a:t>Adequado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para</a:t>
            </a:r>
            <a:r>
              <a:rPr lang="en-GB" sz="1200" b="1" dirty="0" smtClean="0"/>
              <a:t> o </a:t>
            </a:r>
            <a:r>
              <a:rPr lang="en-GB" sz="1200" b="1" dirty="0" err="1" smtClean="0"/>
              <a:t>escopo</a:t>
            </a:r>
            <a:r>
              <a:rPr lang="en-GB" sz="1200" b="1" dirty="0" smtClean="0"/>
              <a:t> do </a:t>
            </a:r>
            <a:r>
              <a:rPr lang="en-GB" sz="1200" b="1" dirty="0" err="1" smtClean="0"/>
              <a:t>projeto</a:t>
            </a:r>
            <a:endParaRPr lang="en-GB" sz="1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err="1" smtClean="0"/>
              <a:t>Gerencia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riscos</a:t>
            </a:r>
            <a:r>
              <a:rPr lang="en-GB" sz="1200" b="1" dirty="0" smtClean="0"/>
              <a:t> do </a:t>
            </a:r>
            <a:r>
              <a:rPr lang="en-GB" sz="1200" b="1" dirty="0" err="1" smtClean="0"/>
              <a:t>projeto</a:t>
            </a:r>
            <a:endParaRPr lang="en-GB" sz="12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200" b="1" dirty="0" err="1" smtClean="0"/>
              <a:t>Conduz</a:t>
            </a:r>
            <a:r>
              <a:rPr lang="en-GB" sz="1200" b="1" dirty="0" smtClean="0"/>
              <a:t> as </a:t>
            </a:r>
            <a:r>
              <a:rPr lang="en-GB" sz="1200" b="1" dirty="0" err="1" smtClean="0"/>
              <a:t>partes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interessadas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envolvidas</a:t>
            </a:r>
            <a:endParaRPr lang="en-GB" sz="1200" b="1" dirty="0"/>
          </a:p>
        </p:txBody>
      </p:sp>
      <p:sp>
        <p:nvSpPr>
          <p:cNvPr id="9" name="Rounded Rectangle 8"/>
          <p:cNvSpPr/>
          <p:nvPr/>
        </p:nvSpPr>
        <p:spPr>
          <a:xfrm>
            <a:off x="6511065" y="1953900"/>
            <a:ext cx="2157544" cy="132156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GB" sz="1200" b="1" dirty="0" err="1" smtClean="0"/>
              <a:t>Atividades</a:t>
            </a:r>
            <a:r>
              <a:rPr lang="en-GB" sz="1200" b="1" dirty="0" smtClean="0"/>
              <a:t>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err="1" smtClean="0"/>
              <a:t>Acessível</a:t>
            </a:r>
            <a:r>
              <a:rPr lang="en-GB" sz="1100" b="1" dirty="0" smtClean="0"/>
              <a:t>, </a:t>
            </a:r>
            <a:r>
              <a:rPr lang="en-GB" sz="1100" b="1" dirty="0" err="1" smtClean="0"/>
              <a:t>benefícios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justificam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os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custos</a:t>
            </a:r>
            <a:endParaRPr lang="en-GB" sz="11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err="1" smtClean="0"/>
              <a:t>Competência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institucional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para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implementação</a:t>
            </a:r>
            <a:endParaRPr lang="en-GB" sz="11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en-GB" sz="1100" b="1" dirty="0" err="1" smtClean="0"/>
              <a:t>Beneficiários</a:t>
            </a:r>
            <a:r>
              <a:rPr lang="en-GB" sz="1100" b="1" dirty="0" smtClean="0"/>
              <a:t> </a:t>
            </a:r>
            <a:r>
              <a:rPr lang="en-GB" sz="1100" b="1" dirty="0" err="1" smtClean="0"/>
              <a:t>são</a:t>
            </a:r>
            <a:r>
              <a:rPr lang="en-GB" sz="1100" b="1" dirty="0" smtClean="0"/>
              <a:t> o </a:t>
            </a:r>
            <a:r>
              <a:rPr lang="en-GB" sz="1100" b="1" dirty="0" err="1" smtClean="0"/>
              <a:t>foco</a:t>
            </a:r>
            <a:r>
              <a:rPr lang="en-GB" sz="1100" b="1" dirty="0" smtClean="0"/>
              <a:t> principal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885913" y="3741761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pt-BR" sz="1200" b="1" dirty="0"/>
          </a:p>
          <a:p>
            <a:pPr marL="171450" indent="-171450">
              <a:buFont typeface="Arial" pitchFamily="34" charset="0"/>
              <a:buChar char="•"/>
            </a:pPr>
            <a:r>
              <a:rPr lang="pt-BR" sz="1200" b="1" dirty="0" smtClean="0"/>
              <a:t>Gerenciar </a:t>
            </a:r>
            <a:r>
              <a:rPr lang="pt-BR" sz="1200" b="1" dirty="0"/>
              <a:t>risco climático </a:t>
            </a:r>
            <a:r>
              <a:rPr lang="pt-BR" sz="1200" b="1" dirty="0" smtClean="0"/>
              <a:t>através de </a:t>
            </a:r>
            <a:r>
              <a:rPr lang="pt-BR" sz="1200" b="1" dirty="0"/>
              <a:t>melhorias no design </a:t>
            </a:r>
            <a:r>
              <a:rPr lang="pt-BR" sz="1200" b="1" dirty="0" smtClean="0"/>
              <a:t>dos ativos-chave do projeto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GB" sz="1200" b="1" dirty="0" err="1" smtClean="0"/>
              <a:t>Auxiliar</a:t>
            </a:r>
            <a:r>
              <a:rPr lang="en-GB" sz="1200" b="1" dirty="0" smtClean="0"/>
              <a:t> as </a:t>
            </a:r>
            <a:r>
              <a:rPr lang="en-GB" sz="1200" b="1" dirty="0" err="1" smtClean="0"/>
              <a:t>comunidades</a:t>
            </a:r>
            <a:r>
              <a:rPr lang="en-GB" sz="1200" b="1" dirty="0" smtClean="0"/>
              <a:t> </a:t>
            </a:r>
            <a:r>
              <a:rPr lang="en-GB" sz="1200" b="1" dirty="0" err="1" smtClean="0"/>
              <a:t>locais</a:t>
            </a:r>
            <a:endParaRPr lang="en-GB" sz="12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3740570" y="3823649"/>
            <a:ext cx="2157544" cy="1310186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pt-BR" sz="1100" b="1" dirty="0"/>
              <a:t>Ajuste </a:t>
            </a:r>
            <a:r>
              <a:rPr lang="pt-BR" sz="1100" b="1" dirty="0" smtClean="0"/>
              <a:t>no </a:t>
            </a:r>
            <a:r>
              <a:rPr lang="pt-BR" sz="1100" b="1" dirty="0"/>
              <a:t>design de novos ativos para aumentar a </a:t>
            </a:r>
            <a:r>
              <a:rPr lang="pt-BR" sz="1100" b="1" dirty="0" smtClean="0"/>
              <a:t>resistência climática </a:t>
            </a:r>
            <a:endParaRPr lang="en-GB" sz="11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100" b="1" dirty="0"/>
              <a:t>Aumentar a </a:t>
            </a:r>
            <a:r>
              <a:rPr lang="pt-BR" sz="1100" b="1" dirty="0" err="1" smtClean="0"/>
              <a:t>resistencia</a:t>
            </a:r>
            <a:r>
              <a:rPr lang="pt-BR" sz="1100" b="1" dirty="0" smtClean="0"/>
              <a:t> </a:t>
            </a:r>
            <a:r>
              <a:rPr lang="pt-BR" sz="1100" b="1" dirty="0"/>
              <a:t>da </a:t>
            </a:r>
            <a:r>
              <a:rPr lang="pt-BR" sz="1100" b="1" dirty="0" smtClean="0"/>
              <a:t>infraestrutura </a:t>
            </a:r>
            <a:r>
              <a:rPr lang="pt-BR" sz="1100" b="1" dirty="0"/>
              <a:t>e construção utilizados pelas comunidades </a:t>
            </a:r>
            <a:r>
              <a:rPr lang="pt-BR" sz="1100" b="1" dirty="0" smtClean="0"/>
              <a:t>locais</a:t>
            </a:r>
            <a:endParaRPr lang="en-GB" sz="1600" b="1" dirty="0"/>
          </a:p>
        </p:txBody>
      </p:sp>
      <p:sp>
        <p:nvSpPr>
          <p:cNvPr id="12" name="Rounded Rectangle 11"/>
          <p:cNvSpPr/>
          <p:nvPr/>
        </p:nvSpPr>
        <p:spPr>
          <a:xfrm>
            <a:off x="6511065" y="3603012"/>
            <a:ext cx="2157544" cy="2524832"/>
          </a:xfrm>
          <a:prstGeom prst="round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285750" indent="-285750">
              <a:buFont typeface="Arial" pitchFamily="34" charset="0"/>
              <a:buChar char="•"/>
            </a:pPr>
            <a:r>
              <a:rPr lang="en-GB" sz="1000" b="1" dirty="0" err="1" smtClean="0"/>
              <a:t>Aumentar</a:t>
            </a:r>
            <a:r>
              <a:rPr lang="en-GB" sz="1000" b="1" dirty="0" smtClean="0"/>
              <a:t> a </a:t>
            </a:r>
            <a:r>
              <a:rPr lang="en-GB" sz="1000" b="1" dirty="0" err="1" smtClean="0"/>
              <a:t>capacidade</a:t>
            </a:r>
            <a:r>
              <a:rPr lang="en-GB" sz="1000" b="1" dirty="0" smtClean="0"/>
              <a:t> de </a:t>
            </a:r>
            <a:r>
              <a:rPr lang="en-GB" sz="1000" b="1" dirty="0" err="1" smtClean="0"/>
              <a:t>drenagem</a:t>
            </a:r>
            <a:r>
              <a:rPr lang="en-GB" sz="1000" b="1" dirty="0" smtClean="0"/>
              <a:t>  </a:t>
            </a:r>
            <a:r>
              <a:rPr lang="en-GB" sz="1000" b="1" dirty="0" err="1" smtClean="0"/>
              <a:t>rodoviária</a:t>
            </a:r>
            <a:r>
              <a:rPr lang="en-GB" sz="1000" b="1" dirty="0" smtClean="0"/>
              <a:t>/ </a:t>
            </a:r>
            <a:r>
              <a:rPr lang="en-GB" sz="1000" b="1" dirty="0" err="1" smtClean="0"/>
              <a:t>vãos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nas</a:t>
            </a:r>
            <a:r>
              <a:rPr lang="en-GB" sz="1000" b="1" dirty="0" smtClean="0"/>
              <a:t> pontes/</a:t>
            </a:r>
            <a:r>
              <a:rPr lang="en-GB" sz="1000" b="1" dirty="0" err="1" smtClean="0"/>
              <a:t>dimensões</a:t>
            </a:r>
            <a:r>
              <a:rPr lang="en-GB" sz="1000" b="1" dirty="0" smtClean="0"/>
              <a:t> dos </a:t>
            </a:r>
            <a:r>
              <a:rPr lang="en-GB" sz="1000" b="1" dirty="0" err="1" smtClean="0"/>
              <a:t>bueiros</a:t>
            </a:r>
            <a:r>
              <a:rPr lang="en-GB" sz="1000" b="1" dirty="0" smtClean="0"/>
              <a:t>/</a:t>
            </a:r>
            <a:r>
              <a:rPr lang="en-GB" sz="1000" b="1" dirty="0" err="1" smtClean="0"/>
              <a:t>robustez</a:t>
            </a:r>
            <a:r>
              <a:rPr lang="en-GB" sz="1000" b="1" dirty="0" smtClean="0"/>
              <a:t> das pontes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GB" sz="1000" b="1" dirty="0" err="1" smtClean="0"/>
              <a:t>Pesquisar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composições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alternativas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para</a:t>
            </a:r>
            <a:r>
              <a:rPr lang="en-GB" sz="1000" b="1" dirty="0" smtClean="0"/>
              <a:t> a </a:t>
            </a:r>
            <a:r>
              <a:rPr lang="en-GB" sz="1000" b="1" dirty="0" err="1" smtClean="0"/>
              <a:t>superficie</a:t>
            </a:r>
            <a:r>
              <a:rPr lang="en-GB" sz="1000" b="1" dirty="0" smtClean="0"/>
              <a:t> das </a:t>
            </a:r>
            <a:r>
              <a:rPr lang="en-GB" sz="1000" b="1" dirty="0" err="1" smtClean="0"/>
              <a:t>estradas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capazes</a:t>
            </a:r>
            <a:r>
              <a:rPr lang="en-GB" sz="1000" b="1" dirty="0" smtClean="0"/>
              <a:t> de </a:t>
            </a:r>
            <a:r>
              <a:rPr lang="en-GB" sz="1000" b="1" dirty="0" err="1" smtClean="0"/>
              <a:t>suportar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temperaturas</a:t>
            </a:r>
            <a:r>
              <a:rPr lang="en-GB" sz="1000" b="1" dirty="0" smtClean="0"/>
              <a:t> </a:t>
            </a:r>
            <a:r>
              <a:rPr lang="en-GB" sz="1000" b="1" dirty="0" err="1" smtClean="0"/>
              <a:t>elevadas</a:t>
            </a:r>
            <a:endParaRPr lang="en-GB" sz="1000" b="1" dirty="0" smtClean="0"/>
          </a:p>
          <a:p>
            <a:pPr marL="285750" indent="-285750">
              <a:buFont typeface="Arial" pitchFamily="34" charset="0"/>
              <a:buChar char="•"/>
            </a:pPr>
            <a:r>
              <a:rPr lang="pt-BR" sz="1000" b="1" dirty="0"/>
              <a:t>Garantir que </a:t>
            </a:r>
            <a:r>
              <a:rPr lang="pt-BR" sz="1000" b="1" dirty="0" smtClean="0"/>
              <a:t>os novos </a:t>
            </a:r>
            <a:r>
              <a:rPr lang="pt-BR" sz="1000" b="1" dirty="0"/>
              <a:t>edifícios da comunidade </a:t>
            </a:r>
            <a:r>
              <a:rPr lang="pt-BR" sz="1000" b="1" dirty="0" smtClean="0"/>
              <a:t>considerem riscos climáticos </a:t>
            </a:r>
            <a:r>
              <a:rPr lang="pt-BR" sz="1000" b="1" dirty="0"/>
              <a:t>na sua </a:t>
            </a:r>
            <a:r>
              <a:rPr lang="pt-BR" sz="1000" b="1" dirty="0" smtClean="0"/>
              <a:t>concepção</a:t>
            </a:r>
            <a:endParaRPr lang="en-GB" sz="1000" b="1" dirty="0"/>
          </a:p>
        </p:txBody>
      </p:sp>
      <p:sp>
        <p:nvSpPr>
          <p:cNvPr id="13" name="Down Arrow 12"/>
          <p:cNvSpPr/>
          <p:nvPr/>
        </p:nvSpPr>
        <p:spPr>
          <a:xfrm>
            <a:off x="1815162" y="3275464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4" name="Down Arrow 13"/>
          <p:cNvSpPr/>
          <p:nvPr/>
        </p:nvSpPr>
        <p:spPr>
          <a:xfrm>
            <a:off x="3747984" y="3275466"/>
            <a:ext cx="1241947" cy="655091"/>
          </a:xfrm>
          <a:prstGeom prst="downArrow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AREP</a:t>
            </a:r>
            <a:endParaRPr lang="en-GB" sz="1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693667" y="1631278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Filtros</a:t>
            </a:r>
            <a:endParaRPr lang="en-GB" dirty="0"/>
          </a:p>
        </p:txBody>
      </p:sp>
      <p:sp>
        <p:nvSpPr>
          <p:cNvPr id="18" name="TextBox 17"/>
          <p:cNvSpPr txBox="1"/>
          <p:nvPr/>
        </p:nvSpPr>
        <p:spPr>
          <a:xfrm>
            <a:off x="722137" y="3418345"/>
            <a:ext cx="14626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err="1" smtClean="0"/>
              <a:t>Respostas</a:t>
            </a:r>
            <a:endParaRPr lang="en-GB" dirty="0"/>
          </a:p>
        </p:txBody>
      </p:sp>
      <p:sp>
        <p:nvSpPr>
          <p:cNvPr id="19" name="Chevron 18"/>
          <p:cNvSpPr/>
          <p:nvPr/>
        </p:nvSpPr>
        <p:spPr>
          <a:xfrm>
            <a:off x="3057109" y="2333767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hevron 19"/>
          <p:cNvSpPr/>
          <p:nvPr/>
        </p:nvSpPr>
        <p:spPr>
          <a:xfrm>
            <a:off x="3043457" y="4096603"/>
            <a:ext cx="683461" cy="600502"/>
          </a:xfrm>
          <a:prstGeom prst="chevron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6-Point Star 21"/>
          <p:cNvSpPr/>
          <p:nvPr/>
        </p:nvSpPr>
        <p:spPr>
          <a:xfrm>
            <a:off x="1037230" y="5092892"/>
            <a:ext cx="1842451" cy="1536508"/>
          </a:xfrm>
          <a:prstGeom prst="star6">
            <a:avLst/>
          </a:prstGeom>
          <a:solidFill>
            <a:srgbClr val="FFCC00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GB" sz="1600" b="1" dirty="0" err="1" smtClean="0">
                <a:solidFill>
                  <a:schemeClr val="accent5">
                    <a:lumMod val="75000"/>
                  </a:schemeClr>
                </a:solidFill>
              </a:rPr>
              <a:t>Projeto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1600" b="1" dirty="0" err="1" smtClean="0">
                <a:solidFill>
                  <a:schemeClr val="accent5">
                    <a:lumMod val="75000"/>
                  </a:schemeClr>
                </a:solidFill>
              </a:rPr>
              <a:t>climático</a:t>
            </a:r>
            <a:r>
              <a:rPr lang="en-GB" sz="1600" b="1" dirty="0" smtClean="0">
                <a:solidFill>
                  <a:schemeClr val="accent5">
                    <a:lumMod val="75000"/>
                  </a:schemeClr>
                </a:solidFill>
              </a:rPr>
              <a:t> </a:t>
            </a:r>
            <a:r>
              <a:rPr lang="en-GB" sz="1600" b="1" dirty="0" err="1" smtClean="0">
                <a:solidFill>
                  <a:schemeClr val="accent5">
                    <a:lumMod val="75000"/>
                  </a:schemeClr>
                </a:solidFill>
              </a:rPr>
              <a:t>resistente</a:t>
            </a:r>
            <a:endParaRPr lang="en-GB" sz="16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23" name="Equal 22"/>
          <p:cNvSpPr/>
          <p:nvPr/>
        </p:nvSpPr>
        <p:spPr>
          <a:xfrm>
            <a:off x="3043457" y="5718411"/>
            <a:ext cx="519158" cy="409433"/>
          </a:xfrm>
          <a:prstGeom prst="mathEqual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5" name="Right Arrow 24"/>
          <p:cNvSpPr/>
          <p:nvPr/>
        </p:nvSpPr>
        <p:spPr>
          <a:xfrm>
            <a:off x="5898114" y="2101716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 smtClean="0"/>
              <a:t>Filtros</a:t>
            </a:r>
            <a:r>
              <a:rPr lang="en-GB" sz="800" b="1" dirty="0" smtClean="0"/>
              <a:t> de </a:t>
            </a:r>
            <a:r>
              <a:rPr lang="en-GB" sz="800" b="1" dirty="0" err="1" smtClean="0"/>
              <a:t>seleção</a:t>
            </a:r>
            <a:endParaRPr lang="en-GB" sz="800" b="1" dirty="0"/>
          </a:p>
        </p:txBody>
      </p:sp>
      <p:sp>
        <p:nvSpPr>
          <p:cNvPr id="26" name="Right Arrow 25"/>
          <p:cNvSpPr/>
          <p:nvPr/>
        </p:nvSpPr>
        <p:spPr>
          <a:xfrm>
            <a:off x="5892430" y="3921418"/>
            <a:ext cx="775641" cy="1099831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00" b="1" dirty="0" err="1" smtClean="0"/>
              <a:t>Filtros</a:t>
            </a:r>
            <a:r>
              <a:rPr lang="en-GB" sz="800" b="1" dirty="0" smtClean="0"/>
              <a:t> de </a:t>
            </a:r>
            <a:r>
              <a:rPr lang="en-GB" sz="800" b="1" dirty="0" err="1" smtClean="0"/>
              <a:t>seleção</a:t>
            </a:r>
            <a:endParaRPr lang="en-GB" sz="800" b="1" dirty="0"/>
          </a:p>
        </p:txBody>
      </p:sp>
      <p:sp>
        <p:nvSpPr>
          <p:cNvPr id="29" name="Left-Right Arrow Callout 28"/>
          <p:cNvSpPr/>
          <p:nvPr/>
        </p:nvSpPr>
        <p:spPr>
          <a:xfrm>
            <a:off x="3618330" y="5257800"/>
            <a:ext cx="2768822" cy="1261753"/>
          </a:xfrm>
          <a:prstGeom prst="leftRightArrow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 smtClean="0"/>
              <a:t>$</a:t>
            </a:r>
            <a:r>
              <a:rPr lang="en-GB" sz="4000" dirty="0" smtClean="0"/>
              <a:t> </a:t>
            </a:r>
            <a:r>
              <a:rPr lang="en-GB" sz="1600" dirty="0" err="1" smtClean="0"/>
              <a:t>aprovado</a:t>
            </a:r>
            <a:endParaRPr lang="en-GB" sz="1600" dirty="0" smtClean="0"/>
          </a:p>
          <a:p>
            <a:r>
              <a:rPr lang="en-GB" sz="2000" b="1" dirty="0" smtClean="0"/>
              <a:t>PCN </a:t>
            </a:r>
            <a:r>
              <a:rPr lang="en-GB" sz="2000" dirty="0" err="1" smtClean="0"/>
              <a:t>aprovado</a:t>
            </a:r>
            <a:endParaRPr lang="en-GB" sz="2000" dirty="0" smtClean="0"/>
          </a:p>
          <a:p>
            <a:pPr algn="ctr"/>
            <a:endParaRPr lang="en-GB" sz="2000" b="1" dirty="0"/>
          </a:p>
        </p:txBody>
      </p:sp>
      <p:sp>
        <p:nvSpPr>
          <p:cNvPr id="30" name="Title 1"/>
          <p:cNvSpPr>
            <a:spLocks noGrp="1"/>
          </p:cNvSpPr>
          <p:nvPr>
            <p:ph type="title" sz="quarter"/>
          </p:nvPr>
        </p:nvSpPr>
        <p:spPr>
          <a:xfrm>
            <a:off x="3618330" y="1028125"/>
            <a:ext cx="2464977" cy="523871"/>
          </a:xfrm>
        </p:spPr>
        <p:txBody>
          <a:bodyPr/>
          <a:lstStyle/>
          <a:p>
            <a:pPr algn="r"/>
            <a:r>
              <a:rPr lang="en-GB" sz="2800" b="1" dirty="0" err="1" smtClean="0">
                <a:solidFill>
                  <a:srgbClr val="990099"/>
                </a:solidFill>
              </a:rPr>
              <a:t>Estudo</a:t>
            </a:r>
            <a:r>
              <a:rPr lang="en-GB" sz="2800" b="1" dirty="0" smtClean="0">
                <a:solidFill>
                  <a:srgbClr val="990099"/>
                </a:solidFill>
              </a:rPr>
              <a:t> de </a:t>
            </a:r>
            <a:r>
              <a:rPr lang="en-GB" sz="2800" b="1" dirty="0" err="1" smtClean="0">
                <a:solidFill>
                  <a:srgbClr val="990099"/>
                </a:solidFill>
              </a:rPr>
              <a:t>caso</a:t>
            </a:r>
            <a:r>
              <a:rPr lang="en-GB" sz="2800" b="1" dirty="0" smtClean="0">
                <a:solidFill>
                  <a:srgbClr val="990099"/>
                </a:solidFill>
              </a:rPr>
              <a:t/>
            </a:r>
            <a:br>
              <a:rPr lang="en-GB" sz="2800" b="1" dirty="0" smtClean="0">
                <a:solidFill>
                  <a:srgbClr val="990099"/>
                </a:solidFill>
              </a:rPr>
            </a:br>
            <a:r>
              <a:rPr lang="en-GB" sz="2800" b="1" dirty="0">
                <a:solidFill>
                  <a:srgbClr val="990099"/>
                </a:solidFill>
              </a:rPr>
              <a:t/>
            </a:r>
            <a:br>
              <a:rPr lang="en-GB" sz="2800" b="1" dirty="0">
                <a:solidFill>
                  <a:srgbClr val="990099"/>
                </a:solidFill>
              </a:rPr>
            </a:br>
            <a:endParaRPr lang="en-GB" sz="2000" b="1" dirty="0">
              <a:solidFill>
                <a:srgbClr val="990099"/>
              </a:solidFill>
            </a:endParaRPr>
          </a:p>
        </p:txBody>
      </p: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28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3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3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4085831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190005" y="1623749"/>
            <a:ext cx="8953995" cy="485570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 eaLnBrk="1" hangingPunct="1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Terremoto</a:t>
            </a:r>
            <a:r>
              <a:rPr lang="en-US" altLang="ja-JP" sz="2800" b="1" i="1" dirty="0" smtClean="0">
                <a:solidFill>
                  <a:schemeClr val="bg1"/>
                </a:solidFill>
              </a:rPr>
              <a:t> Northridge, California, USA, 1994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 eaLnBrk="1" hangingPunct="1"/>
            <a:endParaRPr lang="en-CA" altLang="ja-JP" sz="2800" b="1" dirty="0" smtClean="0">
              <a:solidFill>
                <a:schemeClr val="bg1"/>
              </a:solidFill>
            </a:endParaRPr>
          </a:p>
        </p:txBody>
      </p:sp>
      <p:sp>
        <p:nvSpPr>
          <p:cNvPr id="34820" name="Content Placeholder 5"/>
          <p:cNvSpPr>
            <a:spLocks noGrp="1"/>
          </p:cNvSpPr>
          <p:nvPr>
            <p:ph sz="quarter" idx="4294967295"/>
          </p:nvPr>
        </p:nvSpPr>
        <p:spPr>
          <a:xfrm>
            <a:off x="207817" y="2176849"/>
            <a:ext cx="8799615" cy="3227283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BR" altLang="ja-JP" sz="2000" dirty="0" smtClean="0"/>
              <a:t>O </a:t>
            </a:r>
            <a:r>
              <a:rPr lang="pt-BR" altLang="ja-JP" sz="1800" dirty="0" smtClean="0"/>
              <a:t>terremoto forçou </a:t>
            </a:r>
            <a:r>
              <a:rPr lang="pt-BR" altLang="ja-JP" sz="1800" dirty="0"/>
              <a:t>o fechamento de quatro grandes corredores rodoviários que transportavam mais de 780 mil veículos por dia, </a:t>
            </a:r>
            <a:r>
              <a:rPr lang="pt-BR" altLang="ja-JP" sz="1800" dirty="0" smtClean="0"/>
              <a:t>entre passageiros e mercadorias. A </a:t>
            </a:r>
            <a:r>
              <a:rPr lang="pt-BR" altLang="ja-JP" sz="1800" dirty="0"/>
              <a:t>cidade </a:t>
            </a:r>
            <a:r>
              <a:rPr lang="pt-BR" altLang="ja-JP" sz="1800" b="1" dirty="0"/>
              <a:t>priorizou</a:t>
            </a:r>
            <a:r>
              <a:rPr lang="pt-BR" altLang="ja-JP" sz="1800" dirty="0"/>
              <a:t> a substituição e </a:t>
            </a:r>
            <a:r>
              <a:rPr lang="pt-BR" altLang="ja-JP" sz="1800" b="1" dirty="0"/>
              <a:t>restauração da </a:t>
            </a:r>
            <a:r>
              <a:rPr lang="pt-BR" altLang="ja-JP" sz="1800" b="1" dirty="0" smtClean="0"/>
              <a:t>infraestrutura </a:t>
            </a:r>
            <a:r>
              <a:rPr lang="pt-BR" altLang="ja-JP" sz="1800" b="1" dirty="0"/>
              <a:t>rodoviária</a:t>
            </a:r>
            <a:r>
              <a:rPr lang="pt-BR" altLang="ja-JP" sz="1800" dirty="0"/>
              <a:t>, a fim de garantir a </a:t>
            </a:r>
            <a:r>
              <a:rPr lang="pt-BR" altLang="ja-JP" sz="1800" b="1" dirty="0"/>
              <a:t>recuperação econômica</a:t>
            </a:r>
            <a:r>
              <a:rPr lang="pt-BR" altLang="ja-JP" sz="1800" dirty="0" smtClean="0"/>
              <a:t>.</a:t>
            </a:r>
          </a:p>
          <a:p>
            <a:pPr marL="0" indent="0" algn="just">
              <a:buNone/>
            </a:pPr>
            <a:r>
              <a:rPr lang="pt-BR" altLang="ja-JP" sz="1800" dirty="0"/>
              <a:t>Para acelerar a conclusão da reconstrução </a:t>
            </a:r>
            <a:r>
              <a:rPr lang="pt-BR" altLang="ja-JP" sz="1800" dirty="0" smtClean="0"/>
              <a:t>dos </a:t>
            </a:r>
            <a:r>
              <a:rPr lang="pt-BR" altLang="ja-JP" sz="1800" dirty="0"/>
              <a:t>projetos rodoviários, o Departamento de Transporte da Califórnia (</a:t>
            </a:r>
            <a:r>
              <a:rPr lang="pt-BR" altLang="ja-JP" sz="1800" dirty="0" err="1"/>
              <a:t>CalTrans</a:t>
            </a:r>
            <a:r>
              <a:rPr lang="pt-BR" altLang="ja-JP" sz="1800" dirty="0"/>
              <a:t>) incluiu </a:t>
            </a:r>
            <a:r>
              <a:rPr lang="pt-BR" altLang="ja-JP" sz="1800" b="1" dirty="0"/>
              <a:t>incentivos financeiros </a:t>
            </a:r>
            <a:r>
              <a:rPr lang="pt-BR" altLang="ja-JP" sz="1800" dirty="0"/>
              <a:t>em seus contratos. Segundo esta abordagem, </a:t>
            </a:r>
            <a:r>
              <a:rPr lang="pt-BR" altLang="ja-JP" sz="1800" b="1" dirty="0" smtClean="0"/>
              <a:t>bônus</a:t>
            </a:r>
            <a:r>
              <a:rPr lang="pt-BR" altLang="ja-JP" sz="1800" dirty="0" smtClean="0"/>
              <a:t> foram disponibilizados para </a:t>
            </a:r>
            <a:r>
              <a:rPr lang="pt-BR" altLang="ja-JP" sz="1800" dirty="0"/>
              <a:t>cada contratante que </a:t>
            </a:r>
            <a:r>
              <a:rPr lang="pt-BR" altLang="ja-JP" sz="1800" dirty="0" smtClean="0"/>
              <a:t>completasse seus projetos com antecedência.</a:t>
            </a:r>
            <a:endParaRPr lang="en-US" altLang="ja-JP" sz="1800" dirty="0" smtClean="0"/>
          </a:p>
          <a:p>
            <a:pPr marL="0" indent="0" algn="just">
              <a:buNone/>
            </a:pPr>
            <a:r>
              <a:rPr lang="en-US" altLang="ja-JP" sz="1800" dirty="0" smtClean="0"/>
              <a:t>A </a:t>
            </a:r>
            <a:r>
              <a:rPr lang="en-US" altLang="ja-JP" sz="1800" dirty="0" err="1" smtClean="0"/>
              <a:t>CalTrans</a:t>
            </a:r>
            <a:r>
              <a:rPr lang="en-US" altLang="ja-JP" sz="1800" dirty="0" smtClean="0"/>
              <a:t> </a:t>
            </a:r>
            <a:r>
              <a:rPr lang="pt-BR" altLang="ja-JP" sz="1800" dirty="0" smtClean="0"/>
              <a:t>calculou os bônus </a:t>
            </a:r>
            <a:r>
              <a:rPr lang="pt-BR" altLang="ja-JP" sz="1800" dirty="0"/>
              <a:t>com base em análises de </a:t>
            </a:r>
            <a:r>
              <a:rPr lang="pt-BR" altLang="ja-JP" sz="1800" b="1" dirty="0"/>
              <a:t>custo econômico </a:t>
            </a:r>
            <a:r>
              <a:rPr lang="pt-BR" altLang="ja-JP" sz="1800" dirty="0"/>
              <a:t>incorridos para a região como </a:t>
            </a:r>
            <a:r>
              <a:rPr lang="pt-BR" altLang="ja-JP" sz="1800" b="1" dirty="0" smtClean="0"/>
              <a:t>resultado </a:t>
            </a:r>
            <a:r>
              <a:rPr lang="pt-BR" altLang="ja-JP" sz="1800" b="1" dirty="0"/>
              <a:t>da interrupção </a:t>
            </a:r>
            <a:r>
              <a:rPr lang="pt-BR" altLang="ja-JP" sz="1800" dirty="0" smtClean="0"/>
              <a:t>do </a:t>
            </a:r>
            <a:r>
              <a:rPr lang="pt-BR" altLang="ja-JP" sz="1800" dirty="0"/>
              <a:t>tráfego e atrasos associados. Esses incentivos </a:t>
            </a:r>
            <a:r>
              <a:rPr lang="pt-BR" altLang="ja-JP" sz="1800" dirty="0" smtClean="0"/>
              <a:t>permitiram que a </a:t>
            </a:r>
            <a:r>
              <a:rPr lang="pt-BR" altLang="ja-JP" sz="1800" dirty="0"/>
              <a:t>cidade </a:t>
            </a:r>
            <a:r>
              <a:rPr lang="pt-BR" altLang="ja-JP" sz="1800" dirty="0" smtClean="0"/>
              <a:t>restaurasse suas rodovias em poucos </a:t>
            </a:r>
            <a:r>
              <a:rPr lang="pt-BR" altLang="ja-JP" sz="1800" dirty="0"/>
              <a:t>meses</a:t>
            </a:r>
            <a:r>
              <a:rPr lang="pt-BR" altLang="ja-JP" sz="1800" dirty="0" smtClean="0"/>
              <a:t>.</a:t>
            </a:r>
            <a:endParaRPr lang="ja-JP" altLang="ja-JP" sz="1800" dirty="0" smtClean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4294967295"/>
          </p:nvPr>
        </p:nvSpPr>
        <p:spPr>
          <a:xfrm>
            <a:off x="190004" y="1023974"/>
            <a:ext cx="8953995" cy="532245"/>
          </a:xfrm>
          <a:prstGeom prst="rect">
            <a:avLst/>
          </a:prstGeo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ctr" eaLnBrk="1" hangingPunct="1">
              <a:buNone/>
              <a:defRPr/>
            </a:pPr>
            <a:r>
              <a:rPr lang="en-US" altLang="ja-JP" sz="2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Iniciativas</a:t>
            </a:r>
            <a:r>
              <a:rPr lang="en-US" altLang="ja-JP" sz="2800" b="1" dirty="0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altLang="ja-JP" sz="2800" b="1" dirty="0" err="1" smtClean="0">
                <a:solidFill>
                  <a:srgbClr val="99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financeiras</a:t>
            </a:r>
            <a:endParaRPr lang="ja-JP" altLang="ja-JP" sz="2800" dirty="0" smtClean="0">
              <a:solidFill>
                <a:srgbClr val="99009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4822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90005" y="5404132"/>
            <a:ext cx="8835241" cy="1225268"/>
          </a:xfrm>
          <a:prstGeom prst="rect">
            <a:avLst/>
          </a:prstGeom>
        </p:spPr>
        <p:txBody>
          <a:bodyPr/>
          <a:lstStyle/>
          <a:p>
            <a:pPr marL="457200" indent="-457200" eaLnBrk="1" hangingPunct="1">
              <a:buFontTx/>
              <a:buChar char="•"/>
            </a:pPr>
            <a:r>
              <a:rPr lang="en-US" altLang="ja-JP" sz="1800" dirty="0" err="1" smtClean="0"/>
              <a:t>Priorização</a:t>
            </a:r>
            <a:r>
              <a:rPr lang="en-US" altLang="ja-JP" sz="1800" dirty="0" smtClean="0"/>
              <a:t> de </a:t>
            </a:r>
            <a:r>
              <a:rPr lang="en-US" altLang="ja-JP" sz="1800" dirty="0" err="1" smtClean="0"/>
              <a:t>infraestrutura</a:t>
            </a:r>
            <a:r>
              <a:rPr lang="en-US" altLang="ja-JP" sz="1800" dirty="0" smtClean="0"/>
              <a:t> de </a:t>
            </a:r>
            <a:r>
              <a:rPr lang="en-US" altLang="ja-JP" sz="1800" dirty="0" err="1" smtClean="0"/>
              <a:t>transporte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pode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ser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necessária</a:t>
            </a:r>
            <a:r>
              <a:rPr lang="en-US" altLang="ja-JP" sz="1800" dirty="0" smtClean="0"/>
              <a:t> </a:t>
            </a:r>
            <a:r>
              <a:rPr lang="en-US" altLang="ja-JP" sz="1800" dirty="0" err="1" smtClean="0"/>
              <a:t>para</a:t>
            </a:r>
            <a:r>
              <a:rPr lang="en-US" altLang="ja-JP" sz="1800" dirty="0" smtClean="0"/>
              <a:t> </a:t>
            </a:r>
            <a:r>
              <a:rPr lang="en-US" altLang="ja-JP" sz="1800" b="1" dirty="0" err="1" smtClean="0"/>
              <a:t>proteger</a:t>
            </a:r>
            <a:r>
              <a:rPr lang="en-US" altLang="ja-JP" sz="1800" b="1" dirty="0" smtClean="0"/>
              <a:t> a </a:t>
            </a:r>
            <a:r>
              <a:rPr lang="en-US" altLang="ja-JP" sz="1800" b="1" dirty="0" err="1" smtClean="0"/>
              <a:t>movimentação</a:t>
            </a:r>
            <a:r>
              <a:rPr lang="en-US" altLang="ja-JP" sz="1800" b="1" dirty="0" smtClean="0"/>
              <a:t> </a:t>
            </a:r>
            <a:r>
              <a:rPr lang="en-US" altLang="ja-JP" sz="1800" b="1" dirty="0" err="1" smtClean="0"/>
              <a:t>econômica</a:t>
            </a:r>
            <a:r>
              <a:rPr lang="en-US" altLang="ja-JP" sz="1800" b="1" dirty="0" smtClean="0"/>
              <a:t> </a:t>
            </a:r>
          </a:p>
          <a:p>
            <a:pPr marL="457200" indent="-457200">
              <a:spcBef>
                <a:spcPts val="600"/>
              </a:spcBef>
              <a:buFontTx/>
              <a:buChar char="•"/>
            </a:pPr>
            <a:r>
              <a:rPr lang="pt-BR" altLang="ja-JP" sz="1800" dirty="0"/>
              <a:t>I</a:t>
            </a:r>
            <a:r>
              <a:rPr lang="pt-BR" altLang="ja-JP" sz="1800" dirty="0" smtClean="0"/>
              <a:t>nvestimento </a:t>
            </a:r>
            <a:r>
              <a:rPr lang="pt-BR" altLang="ja-JP" sz="1800" dirty="0"/>
              <a:t>em </a:t>
            </a:r>
            <a:r>
              <a:rPr lang="pt-BR" altLang="ja-JP" sz="1800" b="1" dirty="0"/>
              <a:t>incentivos financeiros </a:t>
            </a:r>
            <a:r>
              <a:rPr lang="pt-BR" altLang="ja-JP" sz="1800" dirty="0"/>
              <a:t>para a conclusão rápida dos contratos de </a:t>
            </a:r>
            <a:r>
              <a:rPr lang="pt-BR" altLang="ja-JP" sz="1800" dirty="0" smtClean="0"/>
              <a:t>infraestrutura </a:t>
            </a:r>
            <a:r>
              <a:rPr lang="pt-BR" altLang="ja-JP" sz="1800" dirty="0"/>
              <a:t>pode ajudar</a:t>
            </a:r>
            <a:endParaRPr lang="en-US" altLang="ja-JP" sz="1800" dirty="0" smtClean="0"/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1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3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8231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1576454"/>
            <a:ext cx="9144000" cy="500284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Maldivas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/>
            <a:r>
              <a:rPr lang="en-US" altLang="ja-JP" sz="2800" b="1" i="1" dirty="0" smtClean="0">
                <a:solidFill>
                  <a:schemeClr val="bg1"/>
                </a:solidFill>
              </a:rPr>
              <a:t> 2005</a:t>
            </a:r>
            <a:endParaRPr lang="ja-JP" altLang="ja-JP" sz="2800" b="1" i="1" dirty="0" smtClean="0">
              <a:solidFill>
                <a:schemeClr val="bg1"/>
              </a:solidFill>
            </a:endParaRPr>
          </a:p>
          <a:p>
            <a:pPr marL="0" indent="0" algn="ctr" eaLnBrk="1" hangingPunct="1"/>
            <a:endParaRPr lang="en-CA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48133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90500" y="4102744"/>
            <a:ext cx="8727869" cy="2414374"/>
          </a:xfrm>
          <a:prstGeom prst="rect">
            <a:avLst/>
          </a:prstGeom>
        </p:spPr>
        <p:txBody>
          <a:bodyPr/>
          <a:lstStyle/>
          <a:p>
            <a:pPr marL="0" indent="0">
              <a:buFontTx/>
              <a:buChar char="•"/>
            </a:pPr>
            <a:endParaRPr lang="en-US" altLang="ja-JP" sz="1800" dirty="0" smtClean="0"/>
          </a:p>
          <a:p>
            <a:pPr marL="0" indent="0">
              <a:buFontTx/>
              <a:buChar char="•"/>
            </a:pPr>
            <a:r>
              <a:rPr lang="pt-BR" altLang="ja-JP" sz="1800" dirty="0"/>
              <a:t>Melhorias na </a:t>
            </a:r>
            <a:r>
              <a:rPr lang="pt-BR" altLang="ja-JP" sz="1800" dirty="0" smtClean="0"/>
              <a:t>infraestrutura </a:t>
            </a:r>
            <a:r>
              <a:rPr lang="pt-BR" altLang="ja-JP" sz="1800" dirty="0"/>
              <a:t>de telecomunicações </a:t>
            </a:r>
            <a:r>
              <a:rPr lang="pt-BR" altLang="ja-JP" sz="1800" dirty="0" smtClean="0"/>
              <a:t>podem </a:t>
            </a:r>
            <a:r>
              <a:rPr lang="pt-BR" altLang="ja-JP" sz="1800" dirty="0"/>
              <a:t>ajudar a </a:t>
            </a:r>
            <a:r>
              <a:rPr lang="pt-BR" altLang="ja-JP" sz="1800" b="1" dirty="0"/>
              <a:t>ligar as regiões antes </a:t>
            </a:r>
            <a:r>
              <a:rPr lang="pt-BR" altLang="ja-JP" sz="1800" b="1" dirty="0" smtClean="0"/>
              <a:t>isoladas</a:t>
            </a:r>
            <a:endParaRPr lang="ja-JP" altLang="ja-JP" sz="1800" dirty="0" smtClean="0"/>
          </a:p>
          <a:p>
            <a:pPr marL="0" indent="0">
              <a:buFontTx/>
              <a:buChar char="•"/>
            </a:pPr>
            <a:r>
              <a:rPr lang="pt-BR" altLang="ja-JP" sz="1800" b="1" dirty="0" smtClean="0"/>
              <a:t> Nós </a:t>
            </a:r>
            <a:r>
              <a:rPr lang="pt-BR" altLang="ja-JP" sz="1800" dirty="0" smtClean="0"/>
              <a:t>em infraestruturas </a:t>
            </a:r>
            <a:r>
              <a:rPr lang="pt-BR" altLang="ja-JP" sz="1800" b="1" dirty="0" smtClean="0"/>
              <a:t>vulneráveis </a:t>
            </a:r>
            <a:r>
              <a:rPr lang="pt-BR" altLang="ja-JP" sz="1800" dirty="0" smtClean="0"/>
              <a:t>colocam </a:t>
            </a:r>
            <a:r>
              <a:rPr lang="pt-BR" altLang="ja-JP" sz="1800" dirty="0"/>
              <a:t>toda a rede de </a:t>
            </a:r>
            <a:r>
              <a:rPr lang="pt-BR" altLang="ja-JP" sz="1800" dirty="0" smtClean="0"/>
              <a:t>infraestruturas </a:t>
            </a:r>
            <a:r>
              <a:rPr lang="pt-BR" altLang="ja-JP" sz="1800" dirty="0"/>
              <a:t>em risco; como tal, os esforços de </a:t>
            </a:r>
            <a:r>
              <a:rPr lang="pt-BR" altLang="ja-JP" sz="1800" dirty="0" smtClean="0"/>
              <a:t>RRD devem ter </a:t>
            </a:r>
            <a:r>
              <a:rPr lang="pt-BR" altLang="ja-JP" sz="1800" dirty="0"/>
              <a:t>um cuidado especial para assegurar que essas vulnerabilidades </a:t>
            </a:r>
            <a:r>
              <a:rPr lang="pt-BR" altLang="ja-JP" sz="1800" dirty="0" smtClean="0"/>
              <a:t>sejam abordadas </a:t>
            </a:r>
            <a:r>
              <a:rPr lang="pt-BR" altLang="ja-JP" sz="1800" dirty="0"/>
              <a:t>no </a:t>
            </a:r>
            <a:r>
              <a:rPr lang="pt-BR" altLang="ja-JP" sz="1800" dirty="0" smtClean="0"/>
              <a:t>planejamento</a:t>
            </a:r>
            <a:r>
              <a:rPr lang="pt-BR" altLang="ja-JP" sz="1800" b="1" dirty="0" smtClean="0"/>
              <a:t> </a:t>
            </a:r>
          </a:p>
          <a:p>
            <a:pPr marL="0" indent="0">
              <a:buFontTx/>
              <a:buChar char="•"/>
            </a:pPr>
            <a:r>
              <a:rPr lang="pt-BR" altLang="ja-JP" sz="1800" dirty="0"/>
              <a:t>A </a:t>
            </a:r>
            <a:r>
              <a:rPr lang="pt-BR" altLang="ja-JP" sz="1800" b="1" dirty="0"/>
              <a:t>velocidade</a:t>
            </a:r>
            <a:r>
              <a:rPr lang="pt-BR" altLang="ja-JP" sz="1800" dirty="0"/>
              <a:t> com que a </a:t>
            </a:r>
            <a:r>
              <a:rPr lang="pt-BR" altLang="ja-JP" sz="1800" b="1" dirty="0"/>
              <a:t>tecnologia de comunicação </a:t>
            </a:r>
            <a:r>
              <a:rPr lang="pt-BR" altLang="ja-JP" sz="1800" dirty="0" smtClean="0"/>
              <a:t>avança torna necessário a aplicação frequente de melhorias tecnológicas</a:t>
            </a:r>
          </a:p>
        </p:txBody>
      </p:sp>
      <p:sp>
        <p:nvSpPr>
          <p:cNvPr id="48134" name="正方形/長方形 8"/>
          <p:cNvSpPr>
            <a:spLocks noChangeArrowheads="1"/>
          </p:cNvSpPr>
          <p:nvPr/>
        </p:nvSpPr>
        <p:spPr bwMode="auto">
          <a:xfrm>
            <a:off x="66571" y="2189206"/>
            <a:ext cx="8975725" cy="23083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r>
              <a:rPr lang="pt-BR" altLang="ja-JP" dirty="0">
                <a:latin typeface="+mn-lt"/>
              </a:rPr>
              <a:t>O Governo das Maldivas introduziu uma série de estratégias através das quais </a:t>
            </a:r>
            <a:r>
              <a:rPr lang="pt-BR" altLang="ja-JP" dirty="0" smtClean="0">
                <a:latin typeface="+mn-lt"/>
              </a:rPr>
              <a:t>a comunicação pode </a:t>
            </a:r>
            <a:r>
              <a:rPr lang="pt-BR" altLang="ja-JP" dirty="0">
                <a:latin typeface="+mn-lt"/>
              </a:rPr>
              <a:t>ser melhor mantida em situações de emergência em eventos futuros -</a:t>
            </a:r>
          </a:p>
          <a:p>
            <a:pPr eaLnBrk="1" hangingPunct="1">
              <a:buFont typeface="Arial" charset="0"/>
              <a:buChar char="•"/>
            </a:pPr>
            <a:r>
              <a:rPr lang="pt-BR" altLang="ja-JP" b="1" dirty="0" smtClean="0">
                <a:latin typeface="+mn-lt"/>
              </a:rPr>
              <a:t>Aumento </a:t>
            </a:r>
            <a:r>
              <a:rPr lang="pt-BR" altLang="ja-JP" b="1" dirty="0">
                <a:latin typeface="+mn-lt"/>
              </a:rPr>
              <a:t>do uso de telefones portáteis </a:t>
            </a:r>
            <a:r>
              <a:rPr lang="pt-BR" altLang="ja-JP" b="1" dirty="0" smtClean="0">
                <a:latin typeface="+mn-lt"/>
              </a:rPr>
              <a:t>via satélite. </a:t>
            </a:r>
            <a:r>
              <a:rPr lang="pt-BR" altLang="ja-JP" dirty="0" smtClean="0">
                <a:latin typeface="+mn-lt"/>
              </a:rPr>
              <a:t>Possuir um </a:t>
            </a:r>
            <a:r>
              <a:rPr lang="pt-BR" altLang="ja-JP" dirty="0">
                <a:latin typeface="+mn-lt"/>
              </a:rPr>
              <a:t>telefone via satélite em cada uma das ilhas </a:t>
            </a:r>
            <a:r>
              <a:rPr lang="pt-BR" altLang="ja-JP" dirty="0" smtClean="0">
                <a:latin typeface="+mn-lt"/>
              </a:rPr>
              <a:t>inabitadas</a:t>
            </a:r>
            <a:r>
              <a:rPr lang="pt-BR" altLang="ja-JP" dirty="0">
                <a:latin typeface="+mn-lt"/>
              </a:rPr>
              <a:t>.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 err="1" smtClean="0">
                <a:latin typeface="+mn-lt"/>
              </a:rPr>
              <a:t>Transeptores</a:t>
            </a:r>
            <a:r>
              <a:rPr lang="en-US" altLang="ja-JP" b="1" dirty="0" smtClean="0">
                <a:latin typeface="+mn-lt"/>
              </a:rPr>
              <a:t> de </a:t>
            </a:r>
            <a:r>
              <a:rPr lang="en-US" altLang="ja-JP" b="1" dirty="0" err="1" smtClean="0">
                <a:latin typeface="+mn-lt"/>
              </a:rPr>
              <a:t>rádio</a:t>
            </a:r>
            <a:r>
              <a:rPr lang="en-US" altLang="ja-JP" b="1" dirty="0" smtClean="0">
                <a:latin typeface="+mn-lt"/>
              </a:rPr>
              <a:t> HF.</a:t>
            </a:r>
            <a:r>
              <a:rPr lang="en-US" altLang="ja-JP" dirty="0" smtClean="0">
                <a:latin typeface="+mn-lt"/>
              </a:rPr>
              <a:t> 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 err="1" smtClean="0">
                <a:latin typeface="+mn-lt"/>
              </a:rPr>
              <a:t>Transeptores</a:t>
            </a:r>
            <a:r>
              <a:rPr lang="en-US" altLang="ja-JP" b="1" dirty="0" smtClean="0">
                <a:latin typeface="+mn-lt"/>
              </a:rPr>
              <a:t> de </a:t>
            </a:r>
            <a:r>
              <a:rPr lang="en-US" altLang="ja-JP" b="1" dirty="0" err="1" smtClean="0">
                <a:latin typeface="+mn-lt"/>
              </a:rPr>
              <a:t>rádio</a:t>
            </a:r>
            <a:r>
              <a:rPr lang="en-US" altLang="ja-JP" b="1" dirty="0" smtClean="0">
                <a:latin typeface="+mn-lt"/>
              </a:rPr>
              <a:t> CB (</a:t>
            </a:r>
            <a:r>
              <a:rPr lang="en-US" altLang="ja-JP" b="1" dirty="0" err="1" smtClean="0">
                <a:latin typeface="+mn-lt"/>
              </a:rPr>
              <a:t>radiocidadão</a:t>
            </a:r>
            <a:r>
              <a:rPr lang="en-US" altLang="ja-JP" b="1" dirty="0" smtClean="0">
                <a:latin typeface="+mn-lt"/>
              </a:rPr>
              <a:t>).</a:t>
            </a:r>
            <a:r>
              <a:rPr lang="en-US" altLang="ja-JP" dirty="0" smtClean="0">
                <a:latin typeface="+mn-lt"/>
              </a:rPr>
              <a:t> 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 smtClean="0">
                <a:latin typeface="+mn-lt"/>
              </a:rPr>
              <a:t>VSAT</a:t>
            </a:r>
            <a:r>
              <a:rPr lang="en-US" altLang="ja-JP" b="1" dirty="0">
                <a:latin typeface="+mn-lt"/>
              </a:rPr>
              <a:t>. </a:t>
            </a:r>
            <a:endParaRPr lang="ja-JP" altLang="ja-JP" dirty="0">
              <a:latin typeface="+mn-lt"/>
            </a:endParaRPr>
          </a:p>
          <a:p>
            <a:pPr eaLnBrk="1" hangingPunct="1">
              <a:buFont typeface="Arial" charset="0"/>
              <a:buChar char="•"/>
            </a:pPr>
            <a:r>
              <a:rPr lang="en-US" altLang="ja-JP" b="1" dirty="0" err="1" smtClean="0">
                <a:latin typeface="+mn-lt"/>
              </a:rPr>
              <a:t>Fibra</a:t>
            </a:r>
            <a:r>
              <a:rPr lang="en-US" altLang="ja-JP" b="1" dirty="0" smtClean="0">
                <a:latin typeface="+mn-lt"/>
              </a:rPr>
              <a:t> </a:t>
            </a:r>
            <a:r>
              <a:rPr lang="en-US" altLang="ja-JP" b="1" dirty="0" err="1" smtClean="0">
                <a:latin typeface="+mn-lt"/>
              </a:rPr>
              <a:t>ótica</a:t>
            </a:r>
            <a:r>
              <a:rPr lang="en-US" altLang="ja-JP" b="1" dirty="0" smtClean="0">
                <a:latin typeface="+mn-lt"/>
              </a:rPr>
              <a:t>. </a:t>
            </a:r>
          </a:p>
        </p:txBody>
      </p:sp>
      <p:sp>
        <p:nvSpPr>
          <p:cNvPr id="48135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4A2B81CE-6177-4CD2-9151-56E989C46E61}" type="slidenum">
              <a:rPr lang="en-US" altLang="ja-JP">
                <a:latin typeface="Calibri" pitchFamily="34" charset="0"/>
              </a:rPr>
              <a:pPr eaLnBrk="1" hangingPunct="1"/>
              <a:t>4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053234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990099"/>
                </a:solidFill>
              </a:rPr>
              <a:t>Modernização</a:t>
            </a:r>
            <a:r>
              <a:rPr lang="en-US" sz="2800" b="1" dirty="0" smtClean="0">
                <a:solidFill>
                  <a:srgbClr val="990099"/>
                </a:solidFill>
              </a:rPr>
              <a:t> </a:t>
            </a:r>
            <a:r>
              <a:rPr lang="en-US" sz="2800" b="1" dirty="0" err="1">
                <a:solidFill>
                  <a:srgbClr val="990099"/>
                </a:solidFill>
              </a:rPr>
              <a:t>tecnológica</a:t>
            </a:r>
            <a:endParaRPr lang="en-US" sz="2800" b="1" dirty="0">
              <a:solidFill>
                <a:srgbClr val="990099"/>
              </a:solidFill>
            </a:endParaRPr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0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2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3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899583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1387908"/>
            <a:ext cx="9144000" cy="546265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CA" altLang="ja-JP" sz="2200" b="1" i="1" dirty="0" err="1" smtClean="0">
                <a:solidFill>
                  <a:schemeClr val="bg1"/>
                </a:solidFill>
              </a:rPr>
              <a:t>Infraestrutura</a:t>
            </a:r>
            <a:r>
              <a:rPr lang="en-CA" altLang="ja-JP" sz="2200" b="1" i="1" dirty="0" smtClean="0">
                <a:solidFill>
                  <a:schemeClr val="bg1"/>
                </a:solidFill>
              </a:rPr>
              <a:t>: </a:t>
            </a:r>
            <a:r>
              <a:rPr lang="en-CA" altLang="ja-JP" sz="2200" b="1" i="1" dirty="0" err="1" smtClean="0">
                <a:solidFill>
                  <a:schemeClr val="bg1"/>
                </a:solidFill>
              </a:rPr>
              <a:t>Visão</a:t>
            </a:r>
            <a:r>
              <a:rPr lang="en-CA" altLang="ja-JP" sz="2200" b="1" i="1" dirty="0" smtClean="0">
                <a:solidFill>
                  <a:schemeClr val="bg1"/>
                </a:solidFill>
              </a:rPr>
              <a:t> </a:t>
            </a:r>
            <a:r>
              <a:rPr lang="en-CA" altLang="ja-JP" sz="2200" b="1" i="1" dirty="0" err="1" smtClean="0">
                <a:solidFill>
                  <a:schemeClr val="bg1"/>
                </a:solidFill>
              </a:rPr>
              <a:t>para</a:t>
            </a:r>
            <a:r>
              <a:rPr lang="en-CA" altLang="ja-JP" sz="2200" b="1" i="1" dirty="0" smtClean="0">
                <a:solidFill>
                  <a:schemeClr val="bg1"/>
                </a:solidFill>
              </a:rPr>
              <a:t> Lower Manhattan</a:t>
            </a:r>
          </a:p>
        </p:txBody>
      </p:sp>
      <p:sp>
        <p:nvSpPr>
          <p:cNvPr id="28675" name="正方形/長方形 10"/>
          <p:cNvSpPr>
            <a:spLocks noChangeArrowheads="1"/>
          </p:cNvSpPr>
          <p:nvPr/>
        </p:nvSpPr>
        <p:spPr bwMode="auto">
          <a:xfrm>
            <a:off x="275297" y="1889641"/>
            <a:ext cx="8593406" cy="47397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marL="0" indent="0" algn="just" eaLnBrk="1" hangingPunct="1">
              <a:spcBef>
                <a:spcPts val="600"/>
              </a:spcBef>
            </a:pPr>
            <a:r>
              <a:rPr lang="en-US" altLang="ja-JP" sz="2300" b="1" dirty="0" smtClean="0">
                <a:latin typeface="Calibri" pitchFamily="34" charset="0"/>
              </a:rPr>
              <a:t>“</a:t>
            </a:r>
            <a:r>
              <a:rPr lang="pt-BR" altLang="ja-JP" sz="2300" b="1" dirty="0">
                <a:latin typeface="Calibri" pitchFamily="34" charset="0"/>
              </a:rPr>
              <a:t>As empresas vêm para cá porque as pessoas que </a:t>
            </a:r>
            <a:r>
              <a:rPr lang="pt-BR" altLang="ja-JP" sz="2300" b="1" dirty="0" smtClean="0">
                <a:latin typeface="Calibri" pitchFamily="34" charset="0"/>
              </a:rPr>
              <a:t>elas querem </a:t>
            </a:r>
            <a:r>
              <a:rPr lang="pt-BR" altLang="ja-JP" sz="2300" b="1" dirty="0">
                <a:latin typeface="Calibri" pitchFamily="34" charset="0"/>
              </a:rPr>
              <a:t>empregar </a:t>
            </a:r>
            <a:r>
              <a:rPr lang="pt-BR" altLang="ja-JP" sz="2300" b="1" dirty="0" smtClean="0">
                <a:latin typeface="Calibri" pitchFamily="34" charset="0"/>
              </a:rPr>
              <a:t>querem </a:t>
            </a:r>
            <a:r>
              <a:rPr lang="pt-BR" altLang="ja-JP" sz="2300" b="1" dirty="0">
                <a:latin typeface="Calibri" pitchFamily="34" charset="0"/>
              </a:rPr>
              <a:t>viver aqui ... I</a:t>
            </a:r>
            <a:r>
              <a:rPr lang="pt-BR" altLang="ja-JP" sz="2300" b="1" dirty="0" smtClean="0">
                <a:latin typeface="Calibri" pitchFamily="34" charset="0"/>
              </a:rPr>
              <a:t>nstituições </a:t>
            </a:r>
            <a:r>
              <a:rPr lang="pt-BR" altLang="ja-JP" sz="2300" b="1" dirty="0">
                <a:latin typeface="Calibri" pitchFamily="34" charset="0"/>
              </a:rPr>
              <a:t>culturais, </a:t>
            </a:r>
            <a:r>
              <a:rPr lang="pt-BR" altLang="ja-JP" sz="2300" b="1" dirty="0" smtClean="0">
                <a:latin typeface="Calibri" pitchFamily="34" charset="0"/>
              </a:rPr>
              <a:t>excelentes </a:t>
            </a:r>
            <a:r>
              <a:rPr lang="pt-BR" altLang="ja-JP" sz="2300" b="1" dirty="0">
                <a:latin typeface="Calibri" pitchFamily="34" charset="0"/>
              </a:rPr>
              <a:t>parques, ruas limpas, ruas seguras - </a:t>
            </a:r>
            <a:r>
              <a:rPr lang="pt-BR" altLang="ja-JP" sz="2300" b="1" dirty="0" smtClean="0">
                <a:latin typeface="Calibri" pitchFamily="34" charset="0"/>
              </a:rPr>
              <a:t>esses </a:t>
            </a:r>
            <a:r>
              <a:rPr lang="pt-BR" altLang="ja-JP" sz="2300" b="1" dirty="0">
                <a:latin typeface="Calibri" pitchFamily="34" charset="0"/>
              </a:rPr>
              <a:t>são </a:t>
            </a:r>
            <a:r>
              <a:rPr lang="pt-BR" altLang="ja-JP" sz="2300" b="1" dirty="0" smtClean="0">
                <a:latin typeface="Calibri" pitchFamily="34" charset="0"/>
              </a:rPr>
              <a:t>elementos </a:t>
            </a:r>
            <a:r>
              <a:rPr lang="pt-BR" altLang="ja-JP" sz="2300" b="1" dirty="0">
                <a:latin typeface="Calibri" pitchFamily="34" charset="0"/>
              </a:rPr>
              <a:t>que </a:t>
            </a:r>
            <a:r>
              <a:rPr lang="pt-BR" altLang="ja-JP" sz="2300" b="1" dirty="0" smtClean="0">
                <a:latin typeface="Calibri" pitchFamily="34" charset="0"/>
              </a:rPr>
              <a:t>trazem </a:t>
            </a:r>
            <a:r>
              <a:rPr lang="pt-BR" altLang="ja-JP" sz="2300" b="1" dirty="0">
                <a:latin typeface="Calibri" pitchFamily="34" charset="0"/>
              </a:rPr>
              <a:t>a força de trabalho </a:t>
            </a:r>
            <a:r>
              <a:rPr lang="pt-BR" altLang="ja-JP" sz="2300" b="1" dirty="0" smtClean="0">
                <a:latin typeface="Calibri" pitchFamily="34" charset="0"/>
              </a:rPr>
              <a:t>pra cá</a:t>
            </a:r>
            <a:r>
              <a:rPr lang="en-US" altLang="ja-JP" sz="2300" b="1" dirty="0" smtClean="0">
                <a:latin typeface="Calibri" pitchFamily="34" charset="0"/>
              </a:rPr>
              <a:t>.”</a:t>
            </a:r>
          </a:p>
          <a:p>
            <a:pPr marL="0" indent="0" algn="just" eaLnBrk="1" hangingPunct="1">
              <a:spcBef>
                <a:spcPts val="600"/>
              </a:spcBef>
            </a:pPr>
            <a:r>
              <a:rPr lang="pt-BR" altLang="ja-JP" sz="2200" dirty="0" smtClean="0">
                <a:latin typeface="Calibri" pitchFamily="34" charset="0"/>
              </a:rPr>
              <a:t>O </a:t>
            </a:r>
            <a:r>
              <a:rPr lang="pt-BR" altLang="ja-JP" sz="2200" dirty="0">
                <a:latin typeface="Calibri" pitchFamily="34" charset="0"/>
              </a:rPr>
              <a:t>prefeito concordou, mas ele e muitos outros sentiram que essas tendências estavam sendo ignorados na </a:t>
            </a:r>
            <a:r>
              <a:rPr lang="pt-BR" altLang="ja-JP" sz="2200" dirty="0" smtClean="0">
                <a:latin typeface="Calibri" pitchFamily="34" charset="0"/>
              </a:rPr>
              <a:t>pressa </a:t>
            </a:r>
            <a:r>
              <a:rPr lang="pt-BR" altLang="ja-JP" sz="2200" dirty="0">
                <a:latin typeface="Calibri" pitchFamily="34" charset="0"/>
              </a:rPr>
              <a:t>para reconstruir </a:t>
            </a:r>
            <a:r>
              <a:rPr lang="pt-BR" altLang="ja-JP" sz="2200" dirty="0" smtClean="0">
                <a:latin typeface="Calibri" pitchFamily="34" charset="0"/>
              </a:rPr>
              <a:t>um conjunto </a:t>
            </a:r>
            <a:r>
              <a:rPr lang="pt-BR" altLang="ja-JP" sz="2200" dirty="0">
                <a:latin typeface="Calibri" pitchFamily="34" charset="0"/>
              </a:rPr>
              <a:t>comercial </a:t>
            </a:r>
            <a:r>
              <a:rPr lang="pt-BR" altLang="ja-JP" sz="2200" dirty="0" smtClean="0">
                <a:latin typeface="Calibri" pitchFamily="34" charset="0"/>
              </a:rPr>
              <a:t>de mais de 03 </a:t>
            </a:r>
            <a:r>
              <a:rPr lang="pt-BR" altLang="ja-JP" sz="2200" dirty="0">
                <a:latin typeface="Calibri" pitchFamily="34" charset="0"/>
              </a:rPr>
              <a:t>milhões de metros quadrados de espaço </a:t>
            </a:r>
            <a:r>
              <a:rPr lang="pt-BR" altLang="ja-JP" sz="2200" dirty="0" smtClean="0">
                <a:latin typeface="Calibri" pitchFamily="34" charset="0"/>
              </a:rPr>
              <a:t>de escritórios previsto no </a:t>
            </a:r>
            <a:r>
              <a:rPr lang="pt-BR" altLang="ja-JP" sz="2200" dirty="0">
                <a:latin typeface="Calibri" pitchFamily="34" charset="0"/>
              </a:rPr>
              <a:t>contrato de </a:t>
            </a:r>
            <a:r>
              <a:rPr lang="pt-BR" altLang="ja-JP" sz="2200" dirty="0" smtClean="0">
                <a:latin typeface="Calibri" pitchFamily="34" charset="0"/>
              </a:rPr>
              <a:t>locação </a:t>
            </a:r>
            <a:r>
              <a:rPr lang="pt-BR" altLang="ja-JP" sz="2200" dirty="0">
                <a:latin typeface="Calibri" pitchFamily="34" charset="0"/>
              </a:rPr>
              <a:t>entre </a:t>
            </a:r>
            <a:r>
              <a:rPr lang="pt-BR" altLang="ja-JP" sz="2200" dirty="0" smtClean="0">
                <a:latin typeface="Calibri" pitchFamily="34" charset="0"/>
              </a:rPr>
              <a:t>a </a:t>
            </a:r>
            <a:r>
              <a:rPr lang="pt-BR" altLang="ja-JP" sz="2200" dirty="0" err="1" smtClean="0">
                <a:latin typeface="Calibri" pitchFamily="34" charset="0"/>
              </a:rPr>
              <a:t>Silverstein</a:t>
            </a:r>
            <a:r>
              <a:rPr lang="pt-BR" altLang="ja-JP" sz="2200" dirty="0" smtClean="0">
                <a:latin typeface="Calibri" pitchFamily="34" charset="0"/>
              </a:rPr>
              <a:t> e a </a:t>
            </a:r>
            <a:r>
              <a:rPr lang="pt-BR" altLang="ja-JP" sz="2200" dirty="0">
                <a:latin typeface="Calibri" pitchFamily="34" charset="0"/>
              </a:rPr>
              <a:t>Autoridade Portuária</a:t>
            </a:r>
            <a:r>
              <a:rPr lang="pt-BR" altLang="ja-JP" sz="2200" dirty="0" smtClean="0">
                <a:latin typeface="Calibri" pitchFamily="34" charset="0"/>
              </a:rPr>
              <a:t>.</a:t>
            </a:r>
          </a:p>
          <a:p>
            <a:pPr marL="0" indent="0" algn="just" eaLnBrk="1" hangingPunct="1">
              <a:spcBef>
                <a:spcPts val="600"/>
              </a:spcBef>
            </a:pPr>
            <a:r>
              <a:rPr lang="en-US" altLang="ja-JP" sz="2400" dirty="0" smtClean="0">
                <a:latin typeface="Calibri" pitchFamily="34" charset="0"/>
              </a:rPr>
              <a:t>“</a:t>
            </a:r>
            <a:r>
              <a:rPr lang="pt-BR" altLang="ja-JP" sz="2200" dirty="0">
                <a:latin typeface="Calibri" pitchFamily="34" charset="0"/>
              </a:rPr>
              <a:t>Mas não importa o quão magnífico o melhor projeto para os 16 hectares de área do World Trade Center revela-se, deve ser complementado por uma </a:t>
            </a:r>
            <a:r>
              <a:rPr lang="pt-BR" altLang="ja-JP" sz="2200" b="1" dirty="0">
                <a:latin typeface="Calibri" pitchFamily="34" charset="0"/>
              </a:rPr>
              <a:t>visão igualmente </a:t>
            </a:r>
            <a:r>
              <a:rPr lang="pt-BR" altLang="ja-JP" sz="2200" b="1" dirty="0" smtClean="0">
                <a:latin typeface="Calibri" pitchFamily="34" charset="0"/>
              </a:rPr>
              <a:t>ousada </a:t>
            </a:r>
            <a:r>
              <a:rPr lang="pt-BR" altLang="ja-JP" sz="2200" b="1" dirty="0">
                <a:latin typeface="Calibri" pitchFamily="34" charset="0"/>
              </a:rPr>
              <a:t>para </a:t>
            </a:r>
            <a:r>
              <a:rPr lang="pt-BR" altLang="ja-JP" sz="2200" b="1" dirty="0" smtClean="0">
                <a:latin typeface="Calibri" pitchFamily="34" charset="0"/>
              </a:rPr>
              <a:t>toda </a:t>
            </a:r>
            <a:r>
              <a:rPr lang="pt-BR" altLang="ja-JP" sz="2200" b="1" dirty="0" err="1" smtClean="0">
                <a:latin typeface="Calibri" pitchFamily="34" charset="0"/>
              </a:rPr>
              <a:t>Lower</a:t>
            </a:r>
            <a:r>
              <a:rPr lang="pt-BR" altLang="ja-JP" sz="2200" b="1" dirty="0" smtClean="0">
                <a:latin typeface="Calibri" pitchFamily="34" charset="0"/>
              </a:rPr>
              <a:t> </a:t>
            </a:r>
            <a:r>
              <a:rPr lang="pt-BR" altLang="ja-JP" sz="2200" b="1" dirty="0">
                <a:latin typeface="Calibri" pitchFamily="34" charset="0"/>
              </a:rPr>
              <a:t>Manhattan </a:t>
            </a:r>
            <a:r>
              <a:rPr lang="pt-BR" altLang="ja-JP" sz="2200" dirty="0">
                <a:latin typeface="Calibri" pitchFamily="34" charset="0"/>
              </a:rPr>
              <a:t>... </a:t>
            </a:r>
            <a:r>
              <a:rPr lang="pt-BR" altLang="ja-JP" sz="2200" b="1" dirty="0">
                <a:latin typeface="Calibri" pitchFamily="34" charset="0"/>
              </a:rPr>
              <a:t>que atenda às necessidades de toda a cidade de Nova Iorque e </a:t>
            </a:r>
            <a:r>
              <a:rPr lang="pt-BR" altLang="ja-JP" sz="2200" b="1" dirty="0" smtClean="0">
                <a:latin typeface="Calibri" pitchFamily="34" charset="0"/>
              </a:rPr>
              <a:t>de </a:t>
            </a:r>
            <a:r>
              <a:rPr lang="pt-BR" altLang="ja-JP" sz="2200" b="1" dirty="0">
                <a:latin typeface="Calibri" pitchFamily="34" charset="0"/>
              </a:rPr>
              <a:t>toda a região</a:t>
            </a:r>
            <a:r>
              <a:rPr lang="en-US" altLang="ja-JP" sz="2200" b="1" dirty="0" smtClean="0">
                <a:latin typeface="Calibri" pitchFamily="34" charset="0"/>
              </a:rPr>
              <a:t>. </a:t>
            </a:r>
            <a:endParaRPr lang="ja-JP" altLang="en-US" sz="2200" b="1" dirty="0">
              <a:latin typeface="Calibri" pitchFamily="34" charset="0"/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7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9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806705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4"/>
          <p:cNvSpPr>
            <a:spLocks noGrp="1" noChangeArrowheads="1"/>
          </p:cNvSpPr>
          <p:nvPr>
            <p:ph type="body" idx="4294967295"/>
          </p:nvPr>
        </p:nvSpPr>
        <p:spPr>
          <a:xfrm>
            <a:off x="152400" y="1679524"/>
            <a:ext cx="8391525" cy="3330625"/>
          </a:xfrm>
          <a:prstGeom prst="rect">
            <a:avLst/>
          </a:prstGeom>
          <a:noFill/>
        </p:spPr>
        <p:txBody>
          <a:bodyPr/>
          <a:lstStyle/>
          <a:p>
            <a:pPr algn="ctr"/>
            <a:endParaRPr kumimoji="1" lang="en-US" altLang="ja-JP" dirty="0" smtClean="0"/>
          </a:p>
          <a:p>
            <a:r>
              <a:rPr kumimoji="1" lang="pt-BR" altLang="ja-JP" sz="2000" dirty="0"/>
              <a:t>Trilhos elevados e pontes </a:t>
            </a:r>
            <a:r>
              <a:rPr kumimoji="1" lang="pt-BR" altLang="ja-JP" sz="2000" dirty="0" smtClean="0"/>
              <a:t>reforçadas </a:t>
            </a:r>
            <a:r>
              <a:rPr kumimoji="1" lang="pt-BR" altLang="ja-JP" sz="2000" dirty="0"/>
              <a:t>duas vezes após o Grande Terremoto de </a:t>
            </a:r>
            <a:r>
              <a:rPr kumimoji="1" lang="pt-BR" altLang="ja-JP" sz="2000" dirty="0" err="1"/>
              <a:t>Hanshin-Awaji</a:t>
            </a:r>
            <a:r>
              <a:rPr kumimoji="1" lang="pt-BR" altLang="ja-JP" sz="2000" dirty="0"/>
              <a:t> </a:t>
            </a:r>
            <a:r>
              <a:rPr kumimoji="1" lang="pt-BR" altLang="ja-JP" sz="2000" dirty="0" smtClean="0"/>
              <a:t>em 1995 e o Terremoto </a:t>
            </a:r>
            <a:r>
              <a:rPr kumimoji="1" lang="pt-BR" altLang="ja-JP" sz="2000" dirty="0" err="1" smtClean="0"/>
              <a:t>Sanriku</a:t>
            </a:r>
            <a:r>
              <a:rPr kumimoji="1" lang="pt-BR" altLang="ja-JP" sz="2000" dirty="0" smtClean="0"/>
              <a:t> </a:t>
            </a:r>
            <a:r>
              <a:rPr kumimoji="1" lang="pt-BR" altLang="ja-JP" sz="2000" dirty="0" err="1"/>
              <a:t>Minami</a:t>
            </a:r>
            <a:r>
              <a:rPr kumimoji="1" lang="pt-BR" altLang="ja-JP" sz="2000" dirty="0"/>
              <a:t> </a:t>
            </a:r>
            <a:r>
              <a:rPr kumimoji="1" lang="pt-BR" altLang="ja-JP" sz="2000" dirty="0" smtClean="0"/>
              <a:t>em 2003</a:t>
            </a:r>
            <a:endParaRPr kumimoji="1" lang="en-US" altLang="ja-JP" sz="2000" dirty="0" smtClean="0"/>
          </a:p>
        </p:txBody>
      </p:sp>
      <p:pic>
        <p:nvPicPr>
          <p:cNvPr id="5018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631" y="3000375"/>
            <a:ext cx="3724275" cy="27352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右矢印 10"/>
          <p:cNvSpPr/>
          <p:nvPr/>
        </p:nvSpPr>
        <p:spPr>
          <a:xfrm>
            <a:off x="4022725" y="3832344"/>
            <a:ext cx="720725" cy="1584325"/>
          </a:xfrm>
          <a:prstGeom prst="rightArrow">
            <a:avLst/>
          </a:prstGeom>
          <a:solidFill>
            <a:schemeClr val="accent6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kumimoji="1" lang="ja-JP" altLang="en-US">
              <a:solidFill>
                <a:srgbClr val="FFFFFF"/>
              </a:solidFill>
              <a:latin typeface="Arial" charset="0"/>
            </a:endParaRPr>
          </a:p>
        </p:txBody>
      </p:sp>
      <p:pic>
        <p:nvPicPr>
          <p:cNvPr id="50182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7269" y="3058497"/>
            <a:ext cx="3816350" cy="2725738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0183" name="Text Box 14"/>
          <p:cNvSpPr txBox="1">
            <a:spLocks noChangeArrowheads="1"/>
          </p:cNvSpPr>
          <p:nvPr/>
        </p:nvSpPr>
        <p:spPr bwMode="auto">
          <a:xfrm>
            <a:off x="163513" y="5773738"/>
            <a:ext cx="842645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pt-BR" altLang="ja-JP" sz="2400" dirty="0"/>
              <a:t>Sem danos significativos às estruturas </a:t>
            </a:r>
            <a:r>
              <a:rPr kumimoji="1" lang="pt-BR" altLang="ja-JP" sz="2400" dirty="0" smtClean="0"/>
              <a:t>principais</a:t>
            </a:r>
            <a:r>
              <a:rPr kumimoji="1" lang="en-US" altLang="ja-JP" sz="2400" dirty="0" smtClean="0"/>
              <a:t> </a:t>
            </a:r>
            <a:r>
              <a:rPr kumimoji="1" lang="en-US" altLang="ja-JP" sz="2400" dirty="0" smtClean="0">
                <a:sym typeface="Wingdings" pitchFamily="2" charset="2"/>
              </a:rPr>
              <a:t> </a:t>
            </a:r>
            <a:r>
              <a:rPr kumimoji="1" lang="en-US" altLang="ja-JP" sz="2400" dirty="0" err="1" smtClean="0">
                <a:sym typeface="Wingdings" pitchFamily="2" charset="2"/>
              </a:rPr>
              <a:t>rápida</a:t>
            </a:r>
            <a:r>
              <a:rPr kumimoji="1" lang="en-US" altLang="ja-JP" sz="2400" dirty="0" smtClean="0">
                <a:sym typeface="Wingdings" pitchFamily="2" charset="2"/>
              </a:rPr>
              <a:t> </a:t>
            </a:r>
            <a:r>
              <a:rPr kumimoji="1" lang="en-US" altLang="ja-JP" sz="2400" dirty="0" err="1" smtClean="0">
                <a:sym typeface="Wingdings" pitchFamily="2" charset="2"/>
              </a:rPr>
              <a:t>retomada</a:t>
            </a:r>
            <a:r>
              <a:rPr kumimoji="1" lang="en-US" altLang="ja-JP" sz="2400" dirty="0" smtClean="0">
                <a:sym typeface="Wingdings" pitchFamily="2" charset="2"/>
              </a:rPr>
              <a:t> no </a:t>
            </a:r>
            <a:r>
              <a:rPr kumimoji="1" lang="en-US" altLang="ja-JP" sz="2400" dirty="0" err="1" smtClean="0">
                <a:sym typeface="Wingdings" pitchFamily="2" charset="2"/>
              </a:rPr>
              <a:t>funcionamento</a:t>
            </a:r>
            <a:r>
              <a:rPr kumimoji="1" lang="en-US" altLang="ja-JP" sz="2400" dirty="0" smtClean="0">
                <a:sym typeface="Wingdings" pitchFamily="2" charset="2"/>
              </a:rPr>
              <a:t> do </a:t>
            </a:r>
            <a:r>
              <a:rPr kumimoji="1" lang="en-US" altLang="ja-JP" sz="2400" dirty="0" err="1" smtClean="0">
                <a:sym typeface="Wingdings" pitchFamily="2" charset="2"/>
              </a:rPr>
              <a:t>trem</a:t>
            </a:r>
            <a:r>
              <a:rPr kumimoji="1" lang="en-US" altLang="ja-JP" sz="2400" dirty="0" smtClean="0">
                <a:sym typeface="Wingdings" pitchFamily="2" charset="2"/>
              </a:rPr>
              <a:t> </a:t>
            </a:r>
            <a:endParaRPr kumimoji="1" lang="en-US" altLang="ja-JP" sz="2400" dirty="0"/>
          </a:p>
        </p:txBody>
      </p:sp>
      <p:sp>
        <p:nvSpPr>
          <p:cNvPr id="50184" name="Text Placeholder 2"/>
          <p:cNvSpPr>
            <a:spLocks/>
          </p:cNvSpPr>
          <p:nvPr/>
        </p:nvSpPr>
        <p:spPr bwMode="auto">
          <a:xfrm>
            <a:off x="64050" y="1675757"/>
            <a:ext cx="9015899" cy="524493"/>
          </a:xfrm>
          <a:prstGeom prst="rect">
            <a:avLst/>
          </a:prstGeom>
          <a:solidFill>
            <a:srgbClr val="92D050"/>
          </a:solidFill>
          <a:ln w="9525">
            <a:solidFill>
              <a:srgbClr val="92D05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ctr">
              <a:spcBef>
                <a:spcPct val="20000"/>
              </a:spcBef>
            </a:pPr>
            <a:r>
              <a:rPr kumimoji="1" lang="en-US" altLang="ja-JP" sz="2800" b="1" i="1" dirty="0" err="1" smtClean="0">
                <a:solidFill>
                  <a:schemeClr val="bg1"/>
                </a:solidFill>
                <a:latin typeface="Calibri" pitchFamily="34" charset="0"/>
              </a:rPr>
              <a:t>Reforço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da </a:t>
            </a:r>
            <a:r>
              <a:rPr kumimoji="1" lang="en-US" altLang="ja-JP" sz="2800" b="1" i="1" dirty="0" err="1" smtClean="0">
                <a:solidFill>
                  <a:schemeClr val="bg1"/>
                </a:solidFill>
                <a:latin typeface="Calibri" pitchFamily="34" charset="0"/>
              </a:rPr>
              <a:t>linha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Tohoku </a:t>
            </a:r>
            <a:r>
              <a:rPr kumimoji="1" lang="en-US" altLang="ja-JP" sz="2800" b="1" i="1" dirty="0" err="1">
                <a:solidFill>
                  <a:schemeClr val="bg1"/>
                </a:solidFill>
                <a:latin typeface="Calibri" pitchFamily="34" charset="0"/>
              </a:rPr>
              <a:t>Shinkansen</a:t>
            </a:r>
            <a:r>
              <a:rPr kumimoji="1" lang="en-US" altLang="ja-JP" sz="2800" b="1" i="1" dirty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8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400" b="1" i="1" dirty="0" smtClean="0">
                <a:solidFill>
                  <a:schemeClr val="bg1"/>
                </a:solidFill>
                <a:latin typeface="Calibri" pitchFamily="34" charset="0"/>
              </a:rPr>
              <a:t>(</a:t>
            </a:r>
            <a:r>
              <a:rPr kumimoji="1" lang="en-US" altLang="ja-JP" sz="2000" b="1" i="1" dirty="0" err="1" smtClean="0">
                <a:solidFill>
                  <a:schemeClr val="bg1"/>
                </a:solidFill>
                <a:latin typeface="Calibri" pitchFamily="34" charset="0"/>
              </a:rPr>
              <a:t>trem</a:t>
            </a:r>
            <a:r>
              <a:rPr kumimoji="1" lang="en-US" altLang="ja-JP" sz="2000" b="1" i="1" dirty="0" smtClean="0">
                <a:solidFill>
                  <a:schemeClr val="bg1"/>
                </a:solidFill>
                <a:latin typeface="Calibri" pitchFamily="34" charset="0"/>
              </a:rPr>
              <a:t> </a:t>
            </a:r>
            <a:r>
              <a:rPr kumimoji="1" lang="en-US" altLang="ja-JP" sz="2000" b="1" i="1" dirty="0" err="1" smtClean="0">
                <a:solidFill>
                  <a:schemeClr val="bg1"/>
                </a:solidFill>
                <a:latin typeface="Calibri" pitchFamily="34" charset="0"/>
              </a:rPr>
              <a:t>bala</a:t>
            </a:r>
            <a:r>
              <a:rPr kumimoji="1" lang="en-US" altLang="ja-JP" sz="2000" b="1" i="1" dirty="0" smtClean="0">
                <a:solidFill>
                  <a:schemeClr val="bg1"/>
                </a:solidFill>
                <a:latin typeface="Calibri" pitchFamily="34" charset="0"/>
              </a:rPr>
              <a:t>)</a:t>
            </a:r>
            <a:endParaRPr kumimoji="1" lang="en-CA" altLang="ja-JP" sz="20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10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12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3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4" name="Picture 9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17" descr="ceped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1932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1653729"/>
            <a:ext cx="9144000" cy="614337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  <a:miter lim="800000"/>
            <a:headEnd/>
            <a:tailEnd/>
          </a:ln>
        </p:spPr>
        <p:txBody>
          <a:bodyPr/>
          <a:lstStyle/>
          <a:p>
            <a:pPr marL="0" indent="0" algn="ctr">
              <a:buNone/>
            </a:pPr>
            <a:r>
              <a:rPr lang="en-US" altLang="ja-JP" sz="2800" b="1" i="1" dirty="0" err="1" smtClean="0">
                <a:solidFill>
                  <a:schemeClr val="bg1"/>
                </a:solidFill>
              </a:rPr>
              <a:t>Reunir</a:t>
            </a:r>
            <a:r>
              <a:rPr lang="en-US" altLang="ja-JP" sz="2800" b="1" i="1" dirty="0" smtClean="0">
                <a:solidFill>
                  <a:schemeClr val="bg1"/>
                </a:solidFill>
              </a:rPr>
              <a:t> </a:t>
            </a:r>
            <a:r>
              <a:rPr lang="en-US" altLang="ja-JP" sz="2800" b="1" i="1" dirty="0" err="1" smtClean="0">
                <a:solidFill>
                  <a:schemeClr val="bg1"/>
                </a:solidFill>
              </a:rPr>
              <a:t>equipe</a:t>
            </a:r>
            <a:r>
              <a:rPr lang="en-US" altLang="ja-JP" sz="2800" b="1" i="1" dirty="0" smtClean="0">
                <a:solidFill>
                  <a:schemeClr val="bg1"/>
                </a:solidFill>
              </a:rPr>
              <a:t> </a:t>
            </a:r>
            <a:r>
              <a:rPr lang="en-US" altLang="ja-JP" sz="2800" b="1" i="1" dirty="0" err="1" smtClean="0">
                <a:solidFill>
                  <a:schemeClr val="bg1"/>
                </a:solidFill>
              </a:rPr>
              <a:t>técnica</a:t>
            </a:r>
            <a:endParaRPr lang="ja-JP" altLang="ja-JP" sz="2800" b="1" i="1" dirty="0" smtClean="0">
              <a:solidFill>
                <a:schemeClr val="bg1"/>
              </a:solidFill>
            </a:endParaRPr>
          </a:p>
        </p:txBody>
      </p:sp>
      <p:sp>
        <p:nvSpPr>
          <p:cNvPr id="56325" name="Content Placeholder 7"/>
          <p:cNvSpPr>
            <a:spLocks noGrp="1"/>
          </p:cNvSpPr>
          <p:nvPr>
            <p:ph sz="quarter" idx="4294967295"/>
          </p:nvPr>
        </p:nvSpPr>
        <p:spPr>
          <a:xfrm>
            <a:off x="164976" y="5784850"/>
            <a:ext cx="8216900" cy="1073150"/>
          </a:xfrm>
          <a:prstGeom prst="rect">
            <a:avLst/>
          </a:prstGeom>
        </p:spPr>
        <p:txBody>
          <a:bodyPr/>
          <a:lstStyle/>
          <a:p>
            <a:pPr marL="0" indent="0" algn="just">
              <a:buNone/>
            </a:pPr>
            <a:r>
              <a:rPr lang="pt-BR" altLang="ja-JP" sz="2000" dirty="0"/>
              <a:t>Especialistas </a:t>
            </a:r>
            <a:r>
              <a:rPr lang="pt-BR" altLang="ja-JP" sz="2000" dirty="0" smtClean="0"/>
              <a:t>de infraestrutura </a:t>
            </a:r>
            <a:r>
              <a:rPr lang="pt-BR" altLang="ja-JP" sz="2000" dirty="0"/>
              <a:t>treinados podem ser </a:t>
            </a:r>
            <a:r>
              <a:rPr lang="pt-BR" altLang="ja-JP" sz="2000" b="1" dirty="0"/>
              <a:t>inventariados</a:t>
            </a:r>
            <a:r>
              <a:rPr lang="pt-BR" altLang="ja-JP" sz="2000" dirty="0"/>
              <a:t> antes de um desastre - através da cooperação regional</a:t>
            </a:r>
            <a:endParaRPr lang="ja-JP" altLang="ja-JP" sz="2000" dirty="0" smtClean="0"/>
          </a:p>
        </p:txBody>
      </p:sp>
      <p:sp>
        <p:nvSpPr>
          <p:cNvPr id="56326" name="正方形/長方形 8"/>
          <p:cNvSpPr>
            <a:spLocks noChangeArrowheads="1"/>
          </p:cNvSpPr>
          <p:nvPr/>
        </p:nvSpPr>
        <p:spPr bwMode="auto">
          <a:xfrm>
            <a:off x="0" y="2306975"/>
            <a:ext cx="8705892" cy="347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algn="just" eaLnBrk="1" hangingPunct="1"/>
            <a:r>
              <a:rPr lang="pt-BR" altLang="ja-JP" sz="2000" dirty="0" smtClean="0">
                <a:latin typeface="Calibri" pitchFamily="34" charset="0"/>
              </a:rPr>
              <a:t>A </a:t>
            </a:r>
            <a:r>
              <a:rPr lang="en-US" altLang="ja-JP" sz="2000" dirty="0">
                <a:latin typeface="Calibri" pitchFamily="34" charset="0"/>
              </a:rPr>
              <a:t>Caribbean Electric Utility Services Corporation </a:t>
            </a:r>
            <a:r>
              <a:rPr lang="pt-BR" altLang="ja-JP" sz="2000" dirty="0" smtClean="0">
                <a:latin typeface="Calibri" pitchFamily="34" charset="0"/>
              </a:rPr>
              <a:t>(CARILEC</a:t>
            </a:r>
            <a:r>
              <a:rPr lang="pt-BR" altLang="ja-JP" sz="2000" dirty="0">
                <a:latin typeface="Calibri" pitchFamily="34" charset="0"/>
              </a:rPr>
              <a:t>) presta serviços aos membros, incluindo </a:t>
            </a:r>
            <a:r>
              <a:rPr lang="pt-BR" altLang="ja-JP" sz="2000" dirty="0" smtClean="0">
                <a:latin typeface="Calibri" pitchFamily="34" charset="0"/>
              </a:rPr>
              <a:t>o </a:t>
            </a:r>
            <a:r>
              <a:rPr lang="pt-BR" altLang="ja-JP" sz="2000" dirty="0">
                <a:latin typeface="Calibri" pitchFamily="34" charset="0"/>
              </a:rPr>
              <a:t>Plano de </a:t>
            </a:r>
            <a:r>
              <a:rPr lang="pt-BR" altLang="ja-JP" sz="2000" dirty="0" smtClean="0">
                <a:latin typeface="Calibri" pitchFamily="34" charset="0"/>
              </a:rPr>
              <a:t>Ação Furação </a:t>
            </a:r>
            <a:r>
              <a:rPr lang="pt-BR" altLang="ja-JP" sz="2000" dirty="0">
                <a:latin typeface="Calibri" pitchFamily="34" charset="0"/>
              </a:rPr>
              <a:t>CARILEC (CHAP). </a:t>
            </a:r>
            <a:r>
              <a:rPr lang="pt-BR" altLang="ja-JP" sz="2000" dirty="0" smtClean="0">
                <a:latin typeface="Calibri" pitchFamily="34" charset="0"/>
              </a:rPr>
              <a:t>A CARILEC criou o </a:t>
            </a:r>
            <a:r>
              <a:rPr lang="pt-BR" altLang="ja-JP" sz="2000" dirty="0">
                <a:latin typeface="Calibri" pitchFamily="34" charset="0"/>
              </a:rPr>
              <a:t>CHAP </a:t>
            </a:r>
            <a:r>
              <a:rPr lang="pt-BR" altLang="ja-JP" sz="2000" dirty="0" smtClean="0">
                <a:latin typeface="Calibri" pitchFamily="34" charset="0"/>
              </a:rPr>
              <a:t>para fornecer à Assembleia, </a:t>
            </a:r>
            <a:r>
              <a:rPr lang="pt-BR" altLang="ja-JP" sz="2000" dirty="0">
                <a:latin typeface="Calibri" pitchFamily="34" charset="0"/>
              </a:rPr>
              <a:t>expedição e </a:t>
            </a:r>
            <a:r>
              <a:rPr lang="pt-BR" altLang="ja-JP" sz="2000" dirty="0" smtClean="0">
                <a:latin typeface="Calibri" pitchFamily="34" charset="0"/>
              </a:rPr>
              <a:t>coordenação de </a:t>
            </a:r>
            <a:r>
              <a:rPr lang="pt-BR" altLang="ja-JP" sz="2000" b="1" dirty="0" smtClean="0">
                <a:latin typeface="Calibri" pitchFamily="34" charset="0"/>
              </a:rPr>
              <a:t>equipes de emergência arbitrarias a partir de seus membros</a:t>
            </a:r>
            <a:r>
              <a:rPr lang="pt-BR" altLang="ja-JP" sz="2000" dirty="0" smtClean="0">
                <a:latin typeface="Calibri" pitchFamily="34" charset="0"/>
              </a:rPr>
              <a:t>.</a:t>
            </a:r>
          </a:p>
          <a:p>
            <a:pPr algn="just" eaLnBrk="1" hangingPunct="1"/>
            <a:endParaRPr lang="ja-JP" altLang="ja-JP" sz="2000" b="1" dirty="0">
              <a:latin typeface="Calibri" pitchFamily="34" charset="0"/>
            </a:endParaRPr>
          </a:p>
          <a:p>
            <a:pPr algn="just" eaLnBrk="1" hangingPunct="1"/>
            <a:r>
              <a:rPr lang="pt-BR" altLang="ja-JP" sz="2000" dirty="0">
                <a:latin typeface="Calibri" pitchFamily="34" charset="0"/>
              </a:rPr>
              <a:t>O seu papel é </a:t>
            </a:r>
            <a:r>
              <a:rPr lang="pt-BR" altLang="ja-JP" sz="2000" b="1" dirty="0">
                <a:latin typeface="Calibri" pitchFamily="34" charset="0"/>
              </a:rPr>
              <a:t>ajudar a restaurar os sistemas de transmissão </a:t>
            </a:r>
            <a:r>
              <a:rPr lang="pt-BR" altLang="ja-JP" sz="2000" dirty="0">
                <a:latin typeface="Calibri" pitchFamily="34" charset="0"/>
              </a:rPr>
              <a:t>e distribuição de eletricidade em um país afetado por um furacão grave. Para ser elegível para assistência e formação no âmbito do programa, cada concessionária paga uma taxa anual de </a:t>
            </a:r>
            <a:r>
              <a:rPr lang="pt-BR" altLang="ja-JP" sz="2000" dirty="0" smtClean="0">
                <a:latin typeface="Calibri" pitchFamily="34" charset="0"/>
              </a:rPr>
              <a:t>US$ 2.000 </a:t>
            </a:r>
            <a:r>
              <a:rPr lang="pt-BR" altLang="ja-JP" sz="2000" dirty="0">
                <a:latin typeface="Calibri" pitchFamily="34" charset="0"/>
              </a:rPr>
              <a:t>para o </a:t>
            </a:r>
            <a:r>
              <a:rPr lang="pt-BR" altLang="ja-JP" sz="2000" dirty="0" smtClean="0">
                <a:latin typeface="Calibri" pitchFamily="34" charset="0"/>
              </a:rPr>
              <a:t>Fundo. </a:t>
            </a:r>
            <a:r>
              <a:rPr lang="pt-BR" altLang="ja-JP" sz="2000" dirty="0">
                <a:latin typeface="Calibri" pitchFamily="34" charset="0"/>
              </a:rPr>
              <a:t>Após o furacão Ivan, </a:t>
            </a:r>
            <a:r>
              <a:rPr lang="pt-BR" altLang="ja-JP" sz="2000" dirty="0" smtClean="0">
                <a:latin typeface="Calibri" pitchFamily="34" charset="0"/>
              </a:rPr>
              <a:t>a </a:t>
            </a:r>
            <a:r>
              <a:rPr lang="pt-BR" altLang="ja-JP" sz="2000" dirty="0" err="1" smtClean="0">
                <a:latin typeface="Calibri" pitchFamily="34" charset="0"/>
              </a:rPr>
              <a:t>Grenlec</a:t>
            </a:r>
            <a:r>
              <a:rPr lang="pt-BR" altLang="ja-JP" sz="2000" dirty="0" smtClean="0">
                <a:latin typeface="Calibri" pitchFamily="34" charset="0"/>
              </a:rPr>
              <a:t> pediu assistência </a:t>
            </a:r>
            <a:r>
              <a:rPr lang="pt-BR" altLang="ja-JP" sz="2000" dirty="0">
                <a:latin typeface="Calibri" pitchFamily="34" charset="0"/>
              </a:rPr>
              <a:t>através do CHAP, que </a:t>
            </a:r>
            <a:r>
              <a:rPr lang="pt-BR" altLang="ja-JP" sz="2000" dirty="0" smtClean="0">
                <a:latin typeface="Calibri" pitchFamily="34" charset="0"/>
              </a:rPr>
              <a:t>dispôs </a:t>
            </a:r>
            <a:r>
              <a:rPr lang="pt-BR" altLang="ja-JP" sz="2000" dirty="0">
                <a:latin typeface="Calibri" pitchFamily="34" charset="0"/>
              </a:rPr>
              <a:t>100 </a:t>
            </a:r>
            <a:r>
              <a:rPr lang="pt-BR" altLang="ja-JP" sz="2000" dirty="0" smtClean="0">
                <a:latin typeface="Calibri" pitchFamily="34" charset="0"/>
              </a:rPr>
              <a:t>membros arbitrários </a:t>
            </a:r>
            <a:r>
              <a:rPr lang="pt-BR" altLang="ja-JP" sz="2000" dirty="0">
                <a:latin typeface="Calibri" pitchFamily="34" charset="0"/>
              </a:rPr>
              <a:t>da região para ajudar a reparação e recuperação de operações </a:t>
            </a:r>
            <a:r>
              <a:rPr lang="pt-BR" altLang="ja-JP" sz="2000" dirty="0" smtClean="0">
                <a:latin typeface="Calibri" pitchFamily="34" charset="0"/>
              </a:rPr>
              <a:t>da </a:t>
            </a:r>
            <a:r>
              <a:rPr lang="pt-BR" altLang="ja-JP" sz="2000" dirty="0" err="1" smtClean="0">
                <a:latin typeface="Calibri" pitchFamily="34" charset="0"/>
              </a:rPr>
              <a:t>Grenlec</a:t>
            </a:r>
            <a:r>
              <a:rPr lang="pt-BR" altLang="ja-JP" sz="2000" dirty="0">
                <a:latin typeface="Calibri" pitchFamily="34" charset="0"/>
              </a:rPr>
              <a:t>.</a:t>
            </a:r>
            <a:endParaRPr lang="ja-JP" altLang="ja-JP" sz="2000" dirty="0">
              <a:latin typeface="Calibri" pitchFamily="34" charset="0"/>
            </a:endParaRPr>
          </a:p>
        </p:txBody>
      </p:sp>
      <p:sp>
        <p:nvSpPr>
          <p:cNvPr id="56327" name="スライド番号プレースホルダ 8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603BD30A-F08D-40C1-9355-B5374462612E}" type="slidenum">
              <a:rPr lang="en-US" altLang="ja-JP">
                <a:latin typeface="Calibri" pitchFamily="34" charset="0"/>
              </a:rPr>
              <a:pPr eaLnBrk="1" hangingPunct="1"/>
              <a:t>7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6085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0" y="1246320"/>
            <a:ext cx="9144000" cy="564666"/>
          </a:xfrm>
          <a:prstGeom prst="rect">
            <a:avLst/>
          </a:prstGeom>
          <a:solidFill>
            <a:schemeClr val="accent6">
              <a:shade val="75000"/>
            </a:schemeClr>
          </a:solidFill>
        </p:spPr>
        <p:txBody>
          <a:bodyPr>
            <a:noAutofit/>
          </a:bodyPr>
          <a:lstStyle/>
          <a:p>
            <a:pPr marL="0" indent="0" algn="ctr">
              <a:buNone/>
              <a:defRPr/>
            </a:pPr>
            <a:r>
              <a:rPr lang="en-US" altLang="ja-JP" sz="2800" b="1" dirty="0">
                <a:solidFill>
                  <a:schemeClr val="bg1"/>
                </a:solidFill>
              </a:rPr>
              <a:t>Infra-</a:t>
            </a:r>
            <a:r>
              <a:rPr lang="en-US" altLang="ja-JP" sz="2800" b="1" dirty="0" err="1">
                <a:solidFill>
                  <a:schemeClr val="bg1"/>
                </a:solidFill>
              </a:rPr>
              <a:t>estrutura</a:t>
            </a:r>
            <a:r>
              <a:rPr lang="en-US" altLang="ja-JP" sz="2800" b="1" dirty="0">
                <a:solidFill>
                  <a:schemeClr val="bg1"/>
                </a:solidFill>
              </a:rPr>
              <a:t> de </a:t>
            </a:r>
            <a:r>
              <a:rPr lang="en-US" altLang="ja-JP" sz="2800" b="1" dirty="0" err="1">
                <a:solidFill>
                  <a:schemeClr val="bg1"/>
                </a:solidFill>
              </a:rPr>
              <a:t>financiamento</a:t>
            </a:r>
            <a:endParaRPr lang="en-US" sz="2800" b="1" dirty="0" smtClean="0">
              <a:solidFill>
                <a:schemeClr val="bg1"/>
              </a:solidFill>
            </a:endParaRPr>
          </a:p>
        </p:txBody>
      </p:sp>
      <p:sp>
        <p:nvSpPr>
          <p:cNvPr id="30723" name="Content Placeholder 3"/>
          <p:cNvSpPr>
            <a:spLocks noGrp="1"/>
          </p:cNvSpPr>
          <p:nvPr>
            <p:ph sz="quarter" idx="4294967295"/>
          </p:nvPr>
        </p:nvSpPr>
        <p:spPr>
          <a:xfrm>
            <a:off x="647370" y="1897659"/>
            <a:ext cx="8082766" cy="5047014"/>
          </a:xfrm>
          <a:prstGeom prst="rect">
            <a:avLst/>
          </a:prstGeom>
        </p:spPr>
        <p:txBody>
          <a:bodyPr/>
          <a:lstStyle/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Seguro</a:t>
            </a:r>
          </a:p>
          <a:p>
            <a:pPr marL="514350" indent="-514350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Fundos </a:t>
            </a:r>
            <a:r>
              <a:rPr lang="pt-BR" altLang="ja-JP" sz="2400" b="1" dirty="0"/>
              <a:t>de ajuda de </a:t>
            </a:r>
            <a:r>
              <a:rPr lang="pt-BR" altLang="ja-JP" sz="2400" b="1" dirty="0" smtClean="0"/>
              <a:t>emergência do Governo</a:t>
            </a:r>
          </a:p>
          <a:p>
            <a:pPr marL="514350" indent="-514350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Doações</a:t>
            </a:r>
            <a:endParaRPr lang="ja-JP" altLang="ja-JP" sz="2400" b="1" dirty="0" smtClean="0"/>
          </a:p>
          <a:p>
            <a:pPr marL="514350" indent="-514350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/>
              <a:t>Empréstimos (incluindo a reprogramação de empréstimos de desenvolvimento </a:t>
            </a:r>
            <a:r>
              <a:rPr lang="pt-BR" altLang="ja-JP" sz="2400" b="1" dirty="0" smtClean="0"/>
              <a:t>já existentes)</a:t>
            </a:r>
          </a:p>
          <a:p>
            <a:pPr marL="514350" indent="-514350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en-US" altLang="ja-JP" sz="2400" b="1" dirty="0" err="1" smtClean="0"/>
              <a:t>Títulos</a:t>
            </a:r>
            <a:r>
              <a:rPr lang="en-US" altLang="ja-JP" sz="2400" b="1" dirty="0" smtClean="0"/>
              <a:t> de </a:t>
            </a:r>
            <a:r>
              <a:rPr lang="en-US" altLang="ja-JP" sz="2400" b="1" dirty="0" err="1" smtClean="0"/>
              <a:t>catástrofe</a:t>
            </a:r>
            <a:r>
              <a:rPr lang="en-US" altLang="ja-JP" sz="2400" b="1" dirty="0" smtClean="0"/>
              <a:t> e </a:t>
            </a:r>
            <a:r>
              <a:rPr lang="en-US" altLang="ja-JP" sz="2400" b="1" dirty="0" err="1" smtClean="0"/>
              <a:t>derivados</a:t>
            </a:r>
            <a:r>
              <a:rPr lang="en-US" altLang="ja-JP" sz="2400" b="1" dirty="0" smtClean="0"/>
              <a:t> </a:t>
            </a:r>
            <a:r>
              <a:rPr lang="en-US" altLang="ja-JP" sz="2400" b="1" dirty="0"/>
              <a:t>de </a:t>
            </a:r>
            <a:r>
              <a:rPr lang="en-US" altLang="ja-JP" sz="2400" b="1" dirty="0" err="1"/>
              <a:t>condições</a:t>
            </a:r>
            <a:r>
              <a:rPr lang="en-US" altLang="ja-JP" sz="2400" b="1" dirty="0"/>
              <a:t> </a:t>
            </a:r>
            <a:r>
              <a:rPr lang="en-US" altLang="ja-JP" sz="2400" b="1" dirty="0" err="1" smtClean="0"/>
              <a:t>meteorológicas</a:t>
            </a:r>
            <a:endParaRPr lang="en-US" altLang="ja-JP" sz="2400" b="1" dirty="0"/>
          </a:p>
          <a:p>
            <a:pPr marL="514350" indent="-514350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Financiamento privado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Incentivos para o desenvolvimento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Aumento de impostos</a:t>
            </a:r>
            <a:endParaRPr lang="ja-JP" altLang="ja-JP" sz="2400" b="1" dirty="0" smtClean="0"/>
          </a:p>
          <a:p>
            <a:pPr marL="514350" indent="-514350" eaLnBrk="1" hangingPunct="1">
              <a:spcBef>
                <a:spcPts val="600"/>
              </a:spcBef>
              <a:buFont typeface="Calibri" pitchFamily="34" charset="0"/>
              <a:buAutoNum type="arabicPeriod"/>
            </a:pPr>
            <a:r>
              <a:rPr lang="pt-BR" altLang="ja-JP" sz="2400" b="1" dirty="0" smtClean="0"/>
              <a:t>Remessas </a:t>
            </a:r>
            <a:endParaRPr lang="en-CA" altLang="ja-JP" sz="2800" dirty="0" smtClean="0"/>
          </a:p>
          <a:p>
            <a:pPr marL="514350" indent="-514350" eaLnBrk="1" hangingPunct="1"/>
            <a:endParaRPr lang="en-CA" altLang="ja-JP" dirty="0" smtClean="0"/>
          </a:p>
        </p:txBody>
      </p:sp>
      <p:sp>
        <p:nvSpPr>
          <p:cNvPr id="30724" name="スライド番号プレースホルダ 4"/>
          <p:cNvSpPr>
            <a:spLocks noGrp="1"/>
          </p:cNvSpPr>
          <p:nvPr>
            <p:ph type="sldNum" sz="quarter" idx="2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34" charset="-128"/>
              </a:defRPr>
            </a:lvl9pPr>
          </a:lstStyle>
          <a:p>
            <a:pPr eaLnBrk="1" hangingPunct="1"/>
            <a:fld id="{3A2D4F2D-43CB-4F14-95B5-761426E4C589}" type="slidenum">
              <a:rPr lang="en-US" altLang="ja-JP">
                <a:latin typeface="Calibri" pitchFamily="34" charset="0"/>
              </a:rPr>
              <a:pPr eaLnBrk="1" hangingPunct="1"/>
              <a:t>8</a:t>
            </a:fld>
            <a:endParaRPr lang="en-US" altLang="ja-JP">
              <a:latin typeface="Calibri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grpSp>
        <p:nvGrpSpPr>
          <p:cNvPr id="7" name="Group 20"/>
          <p:cNvGrpSpPr>
            <a:grpSpLocks/>
          </p:cNvGrpSpPr>
          <p:nvPr/>
        </p:nvGrpSpPr>
        <p:grpSpPr bwMode="auto">
          <a:xfrm>
            <a:off x="76200" y="28121"/>
            <a:ext cx="9144000" cy="1108075"/>
            <a:chOff x="0" y="0"/>
            <a:chExt cx="5760" cy="698"/>
          </a:xfrm>
        </p:grpSpPr>
        <p:pic>
          <p:nvPicPr>
            <p:cNvPr id="8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0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374378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/>
          </p:cNvSpPr>
          <p:nvPr>
            <p:ph type="body" idx="4294967295"/>
          </p:nvPr>
        </p:nvSpPr>
        <p:spPr>
          <a:xfrm>
            <a:off x="533400" y="2631967"/>
            <a:ext cx="8077200" cy="1063211"/>
          </a:xfrm>
          <a:prstGeom prst="rect">
            <a:avLst/>
          </a:prstGeom>
        </p:spPr>
        <p:txBody>
          <a:bodyPr/>
          <a:lstStyle/>
          <a:p>
            <a:pPr marL="0" indent="0" algn="ctr">
              <a:buNone/>
            </a:pPr>
            <a:r>
              <a:rPr lang="en-US" altLang="en-US" sz="4800" b="1" smtClean="0">
                <a:solidFill>
                  <a:srgbClr val="990099"/>
                </a:solidFill>
                <a:ea typeface="ＭＳ Ｐゴシック" pitchFamily="50" charset="-128"/>
              </a:rPr>
              <a:t>Obrigado</a:t>
            </a:r>
            <a:endParaRPr lang="en-US" altLang="en-US" sz="4800" b="1" dirty="0" smtClean="0">
              <a:solidFill>
                <a:srgbClr val="990099"/>
              </a:solidFill>
              <a:ea typeface="ＭＳ Ｐゴシック" pitchFamily="50" charset="-128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6629400"/>
            <a:ext cx="9144000" cy="228600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6438378"/>
            <a:ext cx="9144000" cy="419622"/>
          </a:xfrm>
          <a:prstGeom prst="rect">
            <a:avLst/>
          </a:prstGeom>
          <a:solidFill>
            <a:srgbClr val="A03488"/>
          </a:solidFill>
          <a:ln w="9525">
            <a:solidFill>
              <a:srgbClr val="A03488"/>
            </a:solidFill>
            <a:miter lim="800000"/>
            <a:headEnd/>
            <a:tailEnd/>
          </a:ln>
        </p:spPr>
        <p:txBody>
          <a:bodyPr lIns="91424" tIns="45712" rIns="91424" bIns="45712"/>
          <a:lstStyle/>
          <a:p>
            <a:endParaRPr lang="en-GB"/>
          </a:p>
        </p:txBody>
      </p:sp>
      <p:sp>
        <p:nvSpPr>
          <p:cNvPr id="2" name="Rectangle 1"/>
          <p:cNvSpPr/>
          <p:nvPr/>
        </p:nvSpPr>
        <p:spPr>
          <a:xfrm>
            <a:off x="3132139" y="0"/>
            <a:ext cx="6011862" cy="10212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20"/>
          <p:cNvGrpSpPr>
            <a:grpSpLocks/>
          </p:cNvGrpSpPr>
          <p:nvPr/>
        </p:nvGrpSpPr>
        <p:grpSpPr bwMode="auto">
          <a:xfrm>
            <a:off x="0" y="0"/>
            <a:ext cx="9144000" cy="1108075"/>
            <a:chOff x="0" y="0"/>
            <a:chExt cx="5760" cy="698"/>
          </a:xfrm>
        </p:grpSpPr>
        <p:pic>
          <p:nvPicPr>
            <p:cNvPr id="9" name="Picture 1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5760" cy="6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Text Box 15"/>
            <p:cNvSpPr txBox="1">
              <a:spLocks noChangeArrowheads="1"/>
            </p:cNvSpPr>
            <p:nvPr/>
          </p:nvSpPr>
          <p:spPr bwMode="auto">
            <a:xfrm>
              <a:off x="0" y="208"/>
              <a:ext cx="1358" cy="49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pt-BR" sz="1000" b="1" dirty="0">
                  <a:solidFill>
                    <a:schemeClr val="bg1"/>
                  </a:solidFill>
                </a:rPr>
                <a:t>Desenvolvimento de capacidades para tornar cidades </a:t>
              </a:r>
              <a:r>
                <a:rPr lang="pt-BR" sz="1000" b="1" dirty="0" err="1">
                  <a:solidFill>
                    <a:schemeClr val="bg1"/>
                  </a:solidFill>
                </a:rPr>
                <a:t>resilientes</a:t>
              </a:r>
              <a:endParaRPr lang="pt-BR" sz="10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50000"/>
                </a:spcBef>
              </a:pPr>
              <a:endParaRPr lang="pt-BR" sz="1000" b="1" dirty="0"/>
            </a:p>
          </p:txBody>
        </p:sp>
        <p:pic>
          <p:nvPicPr>
            <p:cNvPr id="11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35550"/>
            <a:stretch>
              <a:fillRect/>
            </a:stretch>
          </p:blipFill>
          <p:spPr bwMode="auto">
            <a:xfrm>
              <a:off x="4759" y="0"/>
              <a:ext cx="765" cy="3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2" name="Picture 17" descr="ceped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98" y="343"/>
              <a:ext cx="737" cy="2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259088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4275</TotalTime>
  <Words>898</Words>
  <Application>Microsoft Office PowerPoint</Application>
  <PresentationFormat>Apresentação na tela (4:3)</PresentationFormat>
  <Paragraphs>94</Paragraphs>
  <Slides>9</Slides>
  <Notes>6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Office Theme</vt:lpstr>
      <vt:lpstr>  Programas setoriais Integração das propostas de Redução de Risco de Desastre e Adaptação de Mudanças Climáticas  em instalações críticas e Infraestrutura</vt:lpstr>
      <vt:lpstr>Estudo de caso  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michele young</dc:creator>
  <cp:lastModifiedBy>Valter Monteiro</cp:lastModifiedBy>
  <cp:revision>270</cp:revision>
  <cp:lastPrinted>2014-03-14T08:47:38Z</cp:lastPrinted>
  <dcterms:created xsi:type="dcterms:W3CDTF">2012-06-11T10:52:33Z</dcterms:created>
  <dcterms:modified xsi:type="dcterms:W3CDTF">2015-06-22T11:57:14Z</dcterms:modified>
</cp:coreProperties>
</file>