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92" r:id="rId2"/>
    <p:sldId id="275" r:id="rId3"/>
    <p:sldId id="276" r:id="rId4"/>
    <p:sldId id="290" r:id="rId5"/>
    <p:sldId id="278" r:id="rId6"/>
    <p:sldId id="279" r:id="rId7"/>
    <p:sldId id="280" r:id="rId8"/>
    <p:sldId id="281" r:id="rId9"/>
    <p:sldId id="282" r:id="rId10"/>
    <p:sldId id="291" r:id="rId11"/>
    <p:sldId id="284" r:id="rId12"/>
    <p:sldId id="285" r:id="rId13"/>
    <p:sldId id="286" r:id="rId14"/>
    <p:sldId id="287" r:id="rId15"/>
    <p:sldId id="288" r:id="rId16"/>
    <p:sldId id="289" r:id="rId17"/>
    <p:sldId id="274" r:id="rId18"/>
    <p:sldId id="265" r:id="rId19"/>
    <p:sldId id="266" r:id="rId20"/>
    <p:sldId id="267" r:id="rId21"/>
    <p:sldId id="273" r:id="rId22"/>
    <p:sldId id="269" r:id="rId23"/>
    <p:sldId id="270" r:id="rId24"/>
    <p:sldId id="271" r:id="rId25"/>
    <p:sldId id="27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6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FB1C0-EA52-4B6C-A1C4-86144588DBCD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D0C1F-3DCA-4513-924B-342006ED690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78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653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50180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90CACB41-7DF6-4704-A3AF-5028025CFD2F}" type="slidenum">
              <a:rPr kumimoji="0" lang="en-US" altLang="ja-JP">
                <a:latin typeface="Calibri" pitchFamily="34" charset="0"/>
              </a:rPr>
              <a:pPr eaLnBrk="1" hangingPunct="1"/>
              <a:t>10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018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kumimoji="0"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336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056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FEF6CD95-E68A-4D01-AF79-242772A3415C}" type="slidenum">
              <a:rPr kumimoji="0" lang="en-US" altLang="ja-JP">
                <a:latin typeface="Calibri" pitchFamily="34" charset="0"/>
              </a:rPr>
              <a:pPr eaLnBrk="1" hangingPunct="1"/>
              <a:t>12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6325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kumimoji="0"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8815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384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287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615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4622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8700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937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68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50180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90CACB41-7DF6-4704-A3AF-5028025CFD2F}" type="slidenum">
              <a:rPr kumimoji="0" lang="en-US" altLang="ja-JP">
                <a:latin typeface="Calibri" pitchFamily="34" charset="0"/>
              </a:rPr>
              <a:pPr eaLnBrk="1" hangingPunct="1"/>
              <a:t>2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018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kumimoji="0"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6004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8613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0589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5395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5636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0243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316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90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50180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90CACB41-7DF6-4704-A3AF-5028025CFD2F}" type="slidenum">
              <a:rPr kumimoji="0" lang="en-US" altLang="ja-JP">
                <a:latin typeface="Calibri" pitchFamily="34" charset="0"/>
              </a:rPr>
              <a:pPr eaLnBrk="1" hangingPunct="1"/>
              <a:t>4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018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kumimoji="0"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521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447CCEEF-07C1-4551-AF05-0A0223B065BF}" type="slidenum">
              <a:rPr kumimoji="0" lang="en-US" altLang="ja-JP">
                <a:latin typeface="Calibri" pitchFamily="34" charset="0"/>
              </a:rPr>
              <a:pPr eaLnBrk="1" hangingPunct="1"/>
              <a:t>5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2229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kumimoji="0"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4752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27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B6922704-0246-4D86-8C2C-2F6C076E0B56}" type="slidenum">
              <a:rPr kumimoji="0" lang="en-US" altLang="ja-JP">
                <a:latin typeface="Calibri" pitchFamily="34" charset="0"/>
              </a:rPr>
              <a:pPr eaLnBrk="1" hangingPunct="1"/>
              <a:t>7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3253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kumimoji="0"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021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57DF12B1-03D5-4B08-A9D4-40270BA34D8A}" type="slidenum">
              <a:rPr kumimoji="0" lang="en-US" altLang="ja-JP">
                <a:latin typeface="Calibri" pitchFamily="34" charset="0"/>
              </a:rPr>
              <a:pPr eaLnBrk="1" hangingPunct="1"/>
              <a:t>8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4277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kumimoji="0"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1306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0C1F-3DCA-4513-924B-342006ED690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07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05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60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19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2400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304800" y="764704"/>
            <a:ext cx="3962400" cy="25515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3319272"/>
            <a:ext cx="3965448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301752" y="3702976"/>
            <a:ext cx="3965448" cy="25515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/>
          </p:nvPr>
        </p:nvSpPr>
        <p:spPr>
          <a:xfrm>
            <a:off x="4416552" y="381000"/>
            <a:ext cx="3965448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4416552" y="764704"/>
            <a:ext cx="3962400" cy="548369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13"/>
          <p:cNvSpPr>
            <a:spLocks noGrp="1"/>
          </p:cNvSpPr>
          <p:nvPr>
            <p:ph type="dt" sz="half" idx="20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390603-54FC-4D04-B584-398614B28DD4}" type="datetime1">
              <a:rPr lang="en-US" altLang="ja-JP"/>
              <a:pPr>
                <a:defRPr/>
              </a:pPr>
              <a:t>6/22/2015</a:t>
            </a:fld>
            <a:endParaRPr lang="en-US"/>
          </a:p>
        </p:txBody>
      </p:sp>
      <p:sp>
        <p:nvSpPr>
          <p:cNvPr id="11" name="Rectangle 19"/>
          <p:cNvSpPr>
            <a:spLocks noGrp="1"/>
          </p:cNvSpPr>
          <p:nvPr>
            <p:ph type="sldNum" sz="quarter" idx="21"/>
          </p:nvPr>
        </p:nvSpPr>
        <p:spPr>
          <a:xfrm>
            <a:off x="6503988" y="6473825"/>
            <a:ext cx="990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57FC1A-3369-477F-ACE6-C68A00F84A4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12" name="Rectangle 22"/>
          <p:cNvSpPr>
            <a:spLocks noGrp="1"/>
          </p:cNvSpPr>
          <p:nvPr>
            <p:ph type="ftr" sz="quarter" idx="22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/>
          <a:lstStyle>
            <a:lvl1pPr algn="r">
              <a:defRPr b="1" i="1"/>
            </a:lvl1pPr>
            <a:extLst/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88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8610197" y="380382"/>
            <a:ext cx="533803" cy="5868053"/>
          </a:xfrm>
          <a:prstGeom prst="rect">
            <a:avLst/>
          </a:prstGeom>
        </p:spPr>
        <p:txBody>
          <a:bodyPr lIns="92364" tIns="46182" rIns="92364" bIns="46182">
            <a:noAutofit/>
          </a:bodyPr>
          <a:lstStyle>
            <a:lvl1pPr>
              <a:defRPr sz="2800" b="1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1"/>
            <a:ext cx="8077200" cy="325752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 lIns="92364" tIns="46182" rIns="92364" bIns="46182">
            <a:noAutofit/>
          </a:bodyPr>
          <a:lstStyle>
            <a:lvl1pPr>
              <a:defRPr sz="18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301752" y="764704"/>
            <a:ext cx="8074152" cy="1800200"/>
          </a:xfrm>
          <a:prstGeom prst="rect">
            <a:avLst/>
          </a:prstGeom>
        </p:spPr>
        <p:txBody>
          <a:bodyPr lIns="92364" tIns="46182" rIns="92364" bIns="46182"/>
          <a:lstStyle>
            <a:lvl1pPr>
              <a:spcBef>
                <a:spcPts val="300"/>
              </a:spcBef>
              <a:spcAft>
                <a:spcPts val="300"/>
              </a:spcAft>
              <a:defRPr/>
            </a:lvl1pPr>
            <a:lvl2pPr>
              <a:spcBef>
                <a:spcPts val="300"/>
              </a:spcBef>
              <a:spcAft>
                <a:spcPts val="300"/>
              </a:spcAft>
              <a:defRPr/>
            </a:lvl2pPr>
            <a:lvl3pPr>
              <a:spcBef>
                <a:spcPts val="300"/>
              </a:spcBef>
              <a:spcAft>
                <a:spcPts val="300"/>
              </a:spcAft>
              <a:defRPr/>
            </a:lvl3pPr>
            <a:lvl4pPr>
              <a:spcBef>
                <a:spcPts val="300"/>
              </a:spcBef>
              <a:spcAft>
                <a:spcPts val="300"/>
              </a:spcAft>
              <a:defRPr/>
            </a:lvl4pPr>
            <a:lvl5pPr>
              <a:spcBef>
                <a:spcPts val="300"/>
              </a:spcBef>
              <a:spcAft>
                <a:spcPts val="300"/>
              </a:spcAft>
              <a:defRPr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2636913"/>
            <a:ext cx="8086672" cy="325752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 lIns="92364" tIns="46182" rIns="92364" bIns="46182">
            <a:noAutofit/>
          </a:bodyPr>
          <a:lstStyle>
            <a:lvl1pPr>
              <a:defRPr sz="18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301752" y="2996952"/>
            <a:ext cx="8086672" cy="3257544"/>
          </a:xfrm>
          <a:prstGeom prst="rect">
            <a:avLst/>
          </a:prstGeom>
        </p:spPr>
        <p:txBody>
          <a:bodyPr lIns="92364" tIns="46182" rIns="92364" bIns="46182"/>
          <a:lstStyle>
            <a:lvl1pPr>
              <a:spcBef>
                <a:spcPts val="300"/>
              </a:spcBef>
              <a:spcAft>
                <a:spcPts val="300"/>
              </a:spcAft>
              <a:defRPr/>
            </a:lvl1pPr>
            <a:lvl2pPr>
              <a:spcBef>
                <a:spcPts val="300"/>
              </a:spcBef>
              <a:spcAft>
                <a:spcPts val="300"/>
              </a:spcAft>
              <a:defRPr/>
            </a:lvl2pPr>
            <a:lvl3pPr>
              <a:spcBef>
                <a:spcPts val="300"/>
              </a:spcBef>
              <a:spcAft>
                <a:spcPts val="300"/>
              </a:spcAft>
              <a:defRPr/>
            </a:lvl3pPr>
            <a:lvl4pPr>
              <a:spcBef>
                <a:spcPts val="300"/>
              </a:spcBef>
              <a:spcAft>
                <a:spcPts val="300"/>
              </a:spcAft>
              <a:defRPr/>
            </a:lvl4pPr>
            <a:lvl5pPr>
              <a:spcBef>
                <a:spcPts val="300"/>
              </a:spcBef>
              <a:spcAft>
                <a:spcPts val="300"/>
              </a:spcAft>
              <a:defRPr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/>
          </p:cNvSpPr>
          <p:nvPr>
            <p:ph type="dt" sz="half" idx="18"/>
          </p:nvPr>
        </p:nvSpPr>
        <p:spPr>
          <a:xfrm>
            <a:off x="7010401" y="76394"/>
            <a:ext cx="1370794" cy="229184"/>
          </a:xfrm>
          <a:prstGeom prst="rect">
            <a:avLst/>
          </a:prstGeom>
        </p:spPr>
        <p:txBody>
          <a:bodyPr lIns="92364" tIns="46182" rIns="92364" bIns="46182"/>
          <a:lstStyle>
            <a:lvl1pPr>
              <a:defRPr/>
            </a:lvl1pPr>
          </a:lstStyle>
          <a:p>
            <a:fld id="{ABF59DB5-F753-40D9-AD2D-6EF68AF45DEC}" type="datetime1">
              <a:rPr lang="en-US" altLang="ja-JP"/>
              <a:pPr/>
              <a:t>6/22/2015</a:t>
            </a:fld>
            <a:endParaRPr lang="en-US" altLang="ja-JP"/>
          </a:p>
        </p:txBody>
      </p:sp>
      <p:sp>
        <p:nvSpPr>
          <p:cNvPr id="8" name="Rectangle 20"/>
          <p:cNvSpPr>
            <a:spLocks noGrp="1"/>
          </p:cNvSpPr>
          <p:nvPr>
            <p:ph type="sldNum" sz="quarter" idx="19"/>
          </p:nvPr>
        </p:nvSpPr>
        <p:spPr>
          <a:xfrm>
            <a:off x="6504014" y="6474436"/>
            <a:ext cx="990197" cy="303987"/>
          </a:xfrm>
          <a:prstGeom prst="rect">
            <a:avLst/>
          </a:prstGeom>
        </p:spPr>
        <p:txBody>
          <a:bodyPr lIns="92364" tIns="46182" rIns="92364" bIns="46182"/>
          <a:lstStyle>
            <a:lvl1pPr>
              <a:defRPr/>
            </a:lvl1pPr>
          </a:lstStyle>
          <a:p>
            <a:fld id="{5B688817-6C9D-4D8E-BB47-44D168D26075}" type="slidenum">
              <a:rPr lang="en-US" altLang="ja-JP"/>
              <a:pPr/>
              <a:t>‹nº›</a:t>
            </a:fld>
            <a:endParaRPr lang="en-US" altLang="ja-JP"/>
          </a:p>
        </p:txBody>
      </p:sp>
      <p:sp>
        <p:nvSpPr>
          <p:cNvPr id="9" name="Rectangle 22"/>
          <p:cNvSpPr>
            <a:spLocks noGrp="1"/>
          </p:cNvSpPr>
          <p:nvPr>
            <p:ph type="ftr" sz="quarter" idx="20"/>
          </p:nvPr>
        </p:nvSpPr>
        <p:spPr>
          <a:xfrm>
            <a:off x="2704496" y="6477619"/>
            <a:ext cx="3735010" cy="303987"/>
          </a:xfrm>
          <a:prstGeom prst="rect">
            <a:avLst/>
          </a:prstGeom>
        </p:spPr>
        <p:txBody>
          <a:bodyPr lIns="92364" tIns="46182" rIns="92364" bIns="46182"/>
          <a:lstStyle>
            <a:lvl1pPr>
              <a:defRPr b="1"/>
            </a:lvl1pPr>
          </a:lstStyle>
          <a:p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67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83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90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73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4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640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117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625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6CE-8FCA-430A-9BCD-3554C11E347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F9E7-72D4-4864-8CA1-7581FF7826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14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3E6CE-8FCA-430A-9BCD-3554C11E347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FF9E7-72D4-4864-8CA1-7581FF7826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57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n.nic.in/tsunami/esmf.pdf" TargetMode="Externa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://www.sc.gov.cn/zwgk/gggs/js/200912/P020091208339336834603.doc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/>
          </p:cNvSpPr>
          <p:nvPr/>
        </p:nvSpPr>
        <p:spPr bwMode="auto">
          <a:xfrm>
            <a:off x="1173808" y="9305292"/>
            <a:ext cx="3056509" cy="21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Mo Hamza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8" name="Rectangle 3"/>
          <p:cNvSpPr>
            <a:spLocks/>
          </p:cNvSpPr>
          <p:nvPr/>
        </p:nvSpPr>
        <p:spPr bwMode="auto">
          <a:xfrm>
            <a:off x="8374608" y="9305292"/>
            <a:ext cx="2880320" cy="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 anchor="b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14 May 2012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4126136" y="9023352"/>
            <a:ext cx="1587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8275639" y="9023352"/>
            <a:ext cx="3174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1"/>
          <p:cNvSpPr>
            <a:spLocks/>
          </p:cNvSpPr>
          <p:nvPr/>
        </p:nvSpPr>
        <p:spPr bwMode="auto">
          <a:xfrm>
            <a:off x="1326208" y="9457692"/>
            <a:ext cx="3056509" cy="21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Mo Hamza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2" name="Rectangle 3"/>
          <p:cNvSpPr>
            <a:spLocks/>
          </p:cNvSpPr>
          <p:nvPr/>
        </p:nvSpPr>
        <p:spPr bwMode="auto">
          <a:xfrm>
            <a:off x="8527008" y="9457692"/>
            <a:ext cx="2880320" cy="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 anchor="b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14 May 2012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3" name="Line 4"/>
          <p:cNvSpPr>
            <a:spLocks noChangeShapeType="1"/>
          </p:cNvSpPr>
          <p:nvPr/>
        </p:nvSpPr>
        <p:spPr bwMode="auto">
          <a:xfrm>
            <a:off x="4278536" y="9175752"/>
            <a:ext cx="1587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8428039" y="9175752"/>
            <a:ext cx="3174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" name="Title 14"/>
          <p:cNvSpPr txBox="1">
            <a:spLocks/>
          </p:cNvSpPr>
          <p:nvPr/>
        </p:nvSpPr>
        <p:spPr>
          <a:xfrm>
            <a:off x="786715" y="2345178"/>
            <a:ext cx="7772400" cy="187220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andara"/>
              </a:rPr>
              <a:t>Programas Setoriais para o Desenvolvimento Socio-Econômico</a:t>
            </a:r>
            <a:endParaRPr lang="en-GB" sz="8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24" name="Rectangle 2"/>
          <p:cNvSpPr txBox="1">
            <a:spLocks/>
          </p:cNvSpPr>
          <p:nvPr/>
        </p:nvSpPr>
        <p:spPr>
          <a:xfrm>
            <a:off x="1252707" y="4217386"/>
            <a:ext cx="6840415" cy="9895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54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Meio Ambiente</a:t>
            </a:r>
          </a:p>
        </p:txBody>
      </p:sp>
      <p:grpSp>
        <p:nvGrpSpPr>
          <p:cNvPr id="22" name="Group 25"/>
          <p:cNvGrpSpPr>
            <a:grpSpLocks/>
          </p:cNvGrpSpPr>
          <p:nvPr/>
        </p:nvGrpSpPr>
        <p:grpSpPr bwMode="auto">
          <a:xfrm>
            <a:off x="0" y="0"/>
            <a:ext cx="9144000" cy="1504950"/>
            <a:chOff x="0" y="0"/>
            <a:chExt cx="5760" cy="948"/>
          </a:xfrm>
        </p:grpSpPr>
        <p:pic>
          <p:nvPicPr>
            <p:cNvPr id="23" name="Picture 2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9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165" y="0"/>
              <a:ext cx="985" cy="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18" descr="ceped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5" y="92"/>
              <a:ext cx="817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Text Box 22"/>
            <p:cNvSpPr txBox="1">
              <a:spLocks noChangeArrowheads="1"/>
            </p:cNvSpPr>
            <p:nvPr/>
          </p:nvSpPr>
          <p:spPr bwMode="auto">
            <a:xfrm>
              <a:off x="54" y="704"/>
              <a:ext cx="500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</a:t>
              </a:r>
              <a:r>
                <a:rPr lang="pt-BR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resilientes</a:t>
              </a:r>
              <a:endPara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555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087918" y="2132856"/>
            <a:ext cx="6840415" cy="144015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CONSTRUÇÃO ECOLÓGICA</a:t>
            </a:r>
          </a:p>
        </p:txBody>
      </p:sp>
      <p:sp>
        <p:nvSpPr>
          <p:cNvPr id="18436" name="スライド番号プレースホルダ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9885CBFB-E667-4AB0-BA6B-710BB8925E46}" type="slidenum">
              <a:rPr kumimoji="0" lang="en-US" altLang="ja-JP">
                <a:latin typeface="Calibri" pitchFamily="34" charset="0"/>
              </a:rPr>
              <a:pPr eaLnBrk="1" hangingPunct="1"/>
              <a:t>10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9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0480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 bwMode="auto"/>
        <p:txBody>
          <a:bodyPr vert="eaVert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altLang="ja-JP" b="1" cap="none" smtClean="0"/>
              <a:t>   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8990" y="1489075"/>
            <a:ext cx="9045010" cy="50846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400" dirty="0"/>
              <a:t>Questão: Implementação de construção ecológica</a:t>
            </a:r>
            <a:endParaRPr lang="ja-JP" altLang="ja-JP" sz="2400" dirty="0"/>
          </a:p>
        </p:txBody>
      </p:sp>
      <p:sp>
        <p:nvSpPr>
          <p:cNvPr id="30724" name="Content Placeholder 3"/>
          <p:cNvSpPr>
            <a:spLocks noGrp="1"/>
          </p:cNvSpPr>
          <p:nvPr>
            <p:ph sz="quarter" idx="15"/>
          </p:nvPr>
        </p:nvSpPr>
        <p:spPr>
          <a:xfrm>
            <a:off x="49603" y="2180190"/>
            <a:ext cx="9056318" cy="170354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00050" indent="-400050" eaLnBrk="1" hangingPunct="1"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ja-JP" sz="2000" dirty="0"/>
              <a:t>Seleção do local</a:t>
            </a:r>
          </a:p>
          <a:p>
            <a:pPr marL="400050" indent="-400050" eaLnBrk="1" hangingPunct="1"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2000" dirty="0"/>
              <a:t>Obtenção local de materiais de construção</a:t>
            </a:r>
            <a:endParaRPr lang="en-US" altLang="ja-JP" sz="2000" dirty="0"/>
          </a:p>
          <a:p>
            <a:pPr marL="400050" indent="-400050" eaLnBrk="1" hangingPunct="1"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ja-JP" sz="2000" dirty="0"/>
              <a:t>Materiais </a:t>
            </a:r>
            <a:r>
              <a:rPr lang="pt-BR" altLang="ja-JP" sz="2000" dirty="0"/>
              <a:t>de construção alternativos e </a:t>
            </a:r>
            <a:r>
              <a:rPr lang="en-US" altLang="ja-JP" sz="2000" dirty="0"/>
              <a:t>técnologias</a:t>
            </a:r>
            <a:endParaRPr lang="ja-JP" altLang="ja-JP" sz="2000" dirty="0"/>
          </a:p>
          <a:p>
            <a:pPr marL="400050" indent="-400050">
              <a:buClr>
                <a:srgbClr val="92D050"/>
              </a:buClr>
            </a:pPr>
            <a:r>
              <a:rPr lang="en-US" altLang="ja-JP" sz="2000" dirty="0"/>
              <a:t>Quadro estratégico, ecológico e social</a:t>
            </a:r>
            <a:endParaRPr lang="ja-JP" altLang="ja-JP" sz="2000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-38078" y="3785108"/>
            <a:ext cx="9143999" cy="313151"/>
          </a:xfrm>
        </p:spPr>
        <p:txBody>
          <a:bodyPr/>
          <a:lstStyle/>
          <a:p>
            <a:pPr marL="0" indent="0" algn="ctr" eaLnBrk="1" hangingPunct="1">
              <a:lnSpc>
                <a:spcPts val="1700"/>
              </a:lnSpc>
              <a:buNone/>
              <a:defRPr/>
            </a:pPr>
            <a:r>
              <a:rPr lang="en-CA" altLang="ja-JP" sz="2400" i="1" dirty="0"/>
              <a:t>Sub Questão: Seleção do local</a:t>
            </a:r>
            <a:endParaRPr lang="ja-JP" altLang="ja-JP" sz="2400" i="1" dirty="0"/>
          </a:p>
        </p:txBody>
      </p:sp>
      <p:sp>
        <p:nvSpPr>
          <p:cNvPr id="30726" name="Content Placeholder 3"/>
          <p:cNvSpPr>
            <a:spLocks noGrp="1"/>
          </p:cNvSpPr>
          <p:nvPr>
            <p:ph sz="quarter" idx="15"/>
          </p:nvPr>
        </p:nvSpPr>
        <p:spPr>
          <a:xfrm>
            <a:off x="87682" y="4232176"/>
            <a:ext cx="8892480" cy="201622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00050" indent="-400050" eaLnBrk="1" hangingPunct="1"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ja-JP" sz="2400" dirty="0"/>
              <a:t>N</a:t>
            </a:r>
            <a:r>
              <a:rPr lang="en-US" altLang="ja-JP" sz="2000" dirty="0"/>
              <a:t>a corrida para fornecer abrigo </a:t>
            </a:r>
            <a:r>
              <a:rPr lang="pt-BR" altLang="ja-JP" sz="2000" dirty="0"/>
              <a:t>transitório para os milhares de </a:t>
            </a:r>
            <a:r>
              <a:rPr lang="en-US" altLang="ja-JP" sz="2000" dirty="0"/>
              <a:t>desabrigados do Sri Lanka </a:t>
            </a:r>
            <a:r>
              <a:rPr lang="pt-BR" altLang="ja-JP" sz="2000" dirty="0"/>
              <a:t>e do sul da Índia depois </a:t>
            </a:r>
            <a:r>
              <a:rPr lang="en-US" altLang="ja-JP" sz="2000" dirty="0"/>
              <a:t>do tsunami  de 2004, autoridades optaram por </a:t>
            </a:r>
            <a:r>
              <a:rPr lang="pt-BR" altLang="ja-JP" sz="2000" b="1" dirty="0"/>
              <a:t>locais de baixa altitude</a:t>
            </a:r>
            <a:r>
              <a:rPr lang="pt-BR" altLang="ja-JP" sz="2000" dirty="0"/>
              <a:t> que </a:t>
            </a:r>
            <a:r>
              <a:rPr lang="en-US" altLang="ja-JP" sz="2000" dirty="0"/>
              <a:t>mais tarde </a:t>
            </a:r>
            <a:r>
              <a:rPr lang="en-US" altLang="ja-JP" sz="2000" b="1" dirty="0"/>
              <a:t>inundaram</a:t>
            </a:r>
            <a:r>
              <a:rPr lang="en-US" altLang="ja-JP" sz="2000" dirty="0"/>
              <a:t> durante as monções </a:t>
            </a:r>
          </a:p>
          <a:p>
            <a:pPr marL="400050" indent="-400050"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ja-JP" sz="2000" dirty="0"/>
              <a:t>Na Indonésia, </a:t>
            </a:r>
            <a:r>
              <a:rPr lang="pt-BR" altLang="ja-JP" sz="2000" dirty="0"/>
              <a:t>assentamentos habitacionais permanentes foram  desenvolvidos em </a:t>
            </a:r>
            <a:r>
              <a:rPr lang="en-US" altLang="ja-JP" sz="2000" b="1" dirty="0"/>
              <a:t>várzeas </a:t>
            </a:r>
            <a:r>
              <a:rPr lang="en-US" altLang="ja-JP" sz="2000" dirty="0"/>
              <a:t>e </a:t>
            </a:r>
            <a:r>
              <a:rPr lang="pt-BR" altLang="ja-JP" sz="2000" dirty="0"/>
              <a:t>barreiras do oceano por um quebra-mar que </a:t>
            </a:r>
            <a:r>
              <a:rPr lang="pt-BR" altLang="ja-JP" sz="2000" b="1" dirty="0"/>
              <a:t>bloqueou o fluxo de água da superfície</a:t>
            </a:r>
            <a:r>
              <a:rPr lang="pt-BR" altLang="ja-JP" sz="2000" dirty="0"/>
              <a:t> </a:t>
            </a:r>
            <a:r>
              <a:rPr lang="en-US" altLang="ja-JP" sz="2000" dirty="0"/>
              <a:t>e regularmente inundou o inteiro assentamento</a:t>
            </a:r>
            <a:endParaRPr lang="ja-JP" altLang="ja-JP" sz="2000" dirty="0"/>
          </a:p>
        </p:txBody>
      </p:sp>
      <p:sp>
        <p:nvSpPr>
          <p:cNvPr id="30727" name="スライド番号プレースホルダ 6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B469DA58-2050-4B0D-8CB5-8BE94B04293B}" type="slidenum">
              <a:rPr kumimoji="0" lang="en-US" altLang="ja-JP">
                <a:latin typeface="Calibri" pitchFamily="34" charset="0"/>
              </a:rPr>
              <a:pPr eaLnBrk="1" hangingPunct="1"/>
              <a:t>11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11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12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4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8948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76200" y="1516641"/>
            <a:ext cx="8767219" cy="488395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US" altLang="ja-JP" sz="2800" dirty="0">
                <a:solidFill>
                  <a:schemeClr val="tx1"/>
                </a:solidFill>
              </a:rPr>
              <a:t>Caso: </a:t>
            </a:r>
            <a:r>
              <a:rPr lang="pt-BR" altLang="ja-JP" sz="2800" dirty="0">
                <a:solidFill>
                  <a:schemeClr val="tx1"/>
                </a:solidFill>
              </a:rPr>
              <a:t>Ferramenta rápida de avaliação ambiental em </a:t>
            </a:r>
            <a:r>
              <a:rPr lang="en-US" altLang="ja-JP" sz="2800" dirty="0">
                <a:solidFill>
                  <a:schemeClr val="tx1"/>
                </a:solidFill>
              </a:rPr>
              <a:t>Aceh</a:t>
            </a:r>
            <a:endParaRPr lang="en-CA" altLang="ja-JP" sz="2800" dirty="0">
              <a:solidFill>
                <a:schemeClr val="tx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0" y="4234213"/>
            <a:ext cx="9144000" cy="368063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000" dirty="0">
                <a:solidFill>
                  <a:srgbClr val="000000"/>
                </a:solidFill>
              </a:rPr>
              <a:t>Lições</a:t>
            </a:r>
            <a:endParaRPr lang="en-CA" altLang="ja-JP" sz="2000" dirty="0">
              <a:solidFill>
                <a:srgbClr val="000000"/>
              </a:solidFill>
            </a:endParaRPr>
          </a:p>
        </p:txBody>
      </p:sp>
      <p:sp>
        <p:nvSpPr>
          <p:cNvPr id="31749" name="Content Placeholder 5"/>
          <p:cNvSpPr>
            <a:spLocks noGrp="1"/>
          </p:cNvSpPr>
          <p:nvPr>
            <p:ph sz="quarter" idx="17"/>
          </p:nvPr>
        </p:nvSpPr>
        <p:spPr>
          <a:xfrm>
            <a:off x="125261" y="2317622"/>
            <a:ext cx="9018739" cy="169473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BR" altLang="ja-JP" sz="1800" dirty="0"/>
              <a:t>O Ministro do Meio Ambiente da Indonésia concordou com o </a:t>
            </a:r>
            <a:r>
              <a:rPr lang="pt-BR" altLang="ja-JP" sz="1800" b="1" dirty="0"/>
              <a:t>método de avaliação rápida</a:t>
            </a:r>
            <a:r>
              <a:rPr lang="en-US" altLang="ja-JP" sz="1800" dirty="0"/>
              <a:t>.</a:t>
            </a:r>
          </a:p>
          <a:p>
            <a:pPr marL="0" indent="0" algn="just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BR" altLang="ja-JP" sz="1800" dirty="0"/>
              <a:t>O método rápido </a:t>
            </a:r>
            <a:r>
              <a:rPr lang="pt-BR" altLang="ja-JP" sz="1800" b="1" dirty="0"/>
              <a:t>reduz o tempo de avaliação pela metade</a:t>
            </a:r>
            <a:r>
              <a:rPr lang="en-US" altLang="ja-JP" sz="1800" b="1" dirty="0"/>
              <a:t>.</a:t>
            </a:r>
            <a:r>
              <a:rPr lang="en-US" altLang="ja-JP" sz="1800" dirty="0"/>
              <a:t>  </a:t>
            </a:r>
            <a:r>
              <a:rPr lang="pt-BR" altLang="ja-JP" sz="1800" dirty="0"/>
              <a:t>Quando todas as formalidades já tinham sido resolvidas</a:t>
            </a:r>
            <a:r>
              <a:rPr lang="en-US" altLang="ja-JP" sz="1800" dirty="0"/>
              <a:t>, </a:t>
            </a:r>
            <a:r>
              <a:rPr lang="pt-BR" altLang="ja-JP" sz="1800" dirty="0"/>
              <a:t>trabalhadores </a:t>
            </a:r>
            <a:r>
              <a:rPr lang="en-US" altLang="ja-JP" sz="1800" dirty="0"/>
              <a:t>SLGSR </a:t>
            </a:r>
            <a:r>
              <a:rPr lang="pt-BR" altLang="ja-JP" sz="1800" dirty="0"/>
              <a:t>e a autoridade ambiental organizaram uma consulta pública com a comunidade vizinha com a participação de cerca de 300 pessoas, para garantir um acordo público antes de desenvolver o local de depósito de resíduos</a:t>
            </a:r>
            <a:r>
              <a:rPr lang="en-US" altLang="ja-JP" sz="1800" dirty="0"/>
              <a:t>. </a:t>
            </a:r>
            <a:endParaRPr lang="en-CA" altLang="ja-JP" sz="1800" dirty="0"/>
          </a:p>
        </p:txBody>
      </p:sp>
      <p:sp>
        <p:nvSpPr>
          <p:cNvPr id="31750" name="Content Placeholder 7"/>
          <p:cNvSpPr>
            <a:spLocks noGrp="1"/>
          </p:cNvSpPr>
          <p:nvPr>
            <p:ph sz="quarter" idx="19"/>
          </p:nvPr>
        </p:nvSpPr>
        <p:spPr>
          <a:xfrm>
            <a:off x="131523" y="4684766"/>
            <a:ext cx="8880954" cy="187220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altLang="ja-JP" sz="1800" dirty="0"/>
              <a:t>Levou  </a:t>
            </a:r>
            <a:r>
              <a:rPr lang="pt-BR" altLang="ja-JP" sz="1800" b="1" dirty="0"/>
              <a:t>dois anos</a:t>
            </a:r>
            <a:r>
              <a:rPr lang="pt-BR" altLang="ja-JP" sz="1800" dirty="0"/>
              <a:t> desde o dia em que a decisão foi tomada para desenvolver uma avaliação rápida do impacto ambiental. Então, o trabalho de reconstrução em Aceh já havia progredido a ponto de o novo método só ter sido utilizado em alguns dos projetos</a:t>
            </a:r>
            <a:r>
              <a:rPr lang="en-US" altLang="ja-JP" sz="1800" dirty="0"/>
              <a:t>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altLang="ja-JP" sz="1800" dirty="0"/>
              <a:t>Identificar ou desenvolver tal ferramenta </a:t>
            </a:r>
            <a:r>
              <a:rPr lang="pt-BR" altLang="ja-JP" sz="1800" b="1" dirty="0"/>
              <a:t>anteriormente </a:t>
            </a:r>
            <a:r>
              <a:rPr lang="en-US" altLang="ja-JP" sz="1800" b="1" dirty="0"/>
              <a:t>a </a:t>
            </a:r>
            <a:r>
              <a:rPr lang="pt-BR" altLang="ja-JP" sz="1800" b="1" dirty="0"/>
              <a:t>um desastre</a:t>
            </a:r>
            <a:r>
              <a:rPr lang="en-US" altLang="ja-JP" sz="1800" dirty="0"/>
              <a:t>, </a:t>
            </a:r>
            <a:r>
              <a:rPr lang="pt-BR" altLang="ja-JP" sz="1800" dirty="0"/>
              <a:t>pode acelerar avaliações ambientais; acelerando os esforços e recuperação enquanto protegendo importantes ecossistemas.</a:t>
            </a:r>
            <a:endParaRPr lang="ja-JP" altLang="ja-JP" sz="1800" dirty="0"/>
          </a:p>
        </p:txBody>
      </p:sp>
      <p:sp>
        <p:nvSpPr>
          <p:cNvPr id="31751" name="スライド番号プレースホルダ 6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950E0C39-E679-4CFC-96ED-4AF57A292305}" type="slidenum">
              <a:rPr kumimoji="0" lang="en-US" altLang="ja-JP">
                <a:latin typeface="Calibri" pitchFamily="34" charset="0"/>
              </a:rPr>
              <a:pPr eaLnBrk="1" hangingPunct="1"/>
              <a:t>12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9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0744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 bwMode="auto">
          <a:xfrm>
            <a:off x="8610600" y="381000"/>
            <a:ext cx="533400" cy="6477000"/>
          </a:xfrm>
        </p:spPr>
        <p:txBody>
          <a:bodyPr vert="eaVert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altLang="ja-JP" sz="2400" b="1" cap="none" smtClean="0"/>
              <a:t/>
            </a:r>
            <a:br>
              <a:rPr lang="en-CA" altLang="ja-JP" sz="2400" b="1" cap="none" smtClean="0"/>
            </a:br>
            <a:endParaRPr lang="en-CA" altLang="ja-JP" sz="2400" b="1" cap="none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3945" y="1328738"/>
            <a:ext cx="8980741" cy="535344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800" i="1" dirty="0"/>
              <a:t>Sub Questão: Aquisição local de materiais de construção</a:t>
            </a:r>
            <a:endParaRPr lang="ja-JP" altLang="ja-JP" sz="2800" i="1" dirty="0"/>
          </a:p>
        </p:txBody>
      </p:sp>
      <p:sp>
        <p:nvSpPr>
          <p:cNvPr id="32772" name="Content Placeholder 3"/>
          <p:cNvSpPr>
            <a:spLocks noGrp="1"/>
          </p:cNvSpPr>
          <p:nvPr>
            <p:ph sz="quarter" idx="15"/>
          </p:nvPr>
        </p:nvSpPr>
        <p:spPr>
          <a:xfrm>
            <a:off x="62630" y="2008873"/>
            <a:ext cx="9018740" cy="1370266"/>
          </a:xfrm>
        </p:spPr>
        <p:txBody>
          <a:bodyPr>
            <a:normAutofit fontScale="92500" lnSpcReduction="20000"/>
          </a:bodyPr>
          <a:lstStyle/>
          <a:p>
            <a:pPr marL="400050" indent="-400050" algn="just">
              <a:lnSpc>
                <a:spcPct val="90000"/>
              </a:lnSpc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1800" dirty="0"/>
              <a:t>Fornecimento local de materiais de construção imediatamente cria empregos e injeta dinheiro em economias quebradas.</a:t>
            </a:r>
          </a:p>
          <a:p>
            <a:pPr marL="400050" indent="-400050" algn="just">
              <a:lnSpc>
                <a:spcPct val="90000"/>
              </a:lnSpc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1800" dirty="0"/>
              <a:t>Materiais locais podem ser adquiridos de forma rápida e barata</a:t>
            </a:r>
            <a:r>
              <a:rPr lang="en-US" altLang="ja-JP" sz="1800" dirty="0"/>
              <a:t>, </a:t>
            </a:r>
            <a:r>
              <a:rPr lang="pt-BR" altLang="ja-JP" sz="1800" dirty="0"/>
              <a:t>sem os desafios logísticos e administrativos que aparecem com a importação de uma grande quantidade de bens</a:t>
            </a:r>
            <a:r>
              <a:rPr lang="en-US" altLang="ja-JP" sz="1800" dirty="0"/>
              <a:t>.</a:t>
            </a:r>
          </a:p>
          <a:p>
            <a:pPr marL="400050" indent="-400050" algn="just" eaLnBrk="1" hangingPunct="1">
              <a:lnSpc>
                <a:spcPct val="90000"/>
              </a:lnSpc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1800" dirty="0"/>
              <a:t>Entretanto, esses benefícios</a:t>
            </a:r>
            <a:r>
              <a:rPr lang="en-US" altLang="ja-JP" sz="1800" dirty="0"/>
              <a:t>, </a:t>
            </a:r>
            <a:r>
              <a:rPr lang="pt-BR" altLang="ja-JP" sz="1800" dirty="0"/>
              <a:t>combinados com a urgência de começar a reconstrução</a:t>
            </a:r>
            <a:r>
              <a:rPr lang="en-US" altLang="ja-JP" sz="1800" dirty="0"/>
              <a:t>, </a:t>
            </a:r>
            <a:r>
              <a:rPr lang="pt-BR" altLang="ja-JP" sz="1800" dirty="0"/>
              <a:t>geralmente ofuscam as consequências prejudiciais da extração massiva de recursos </a:t>
            </a:r>
            <a:r>
              <a:rPr lang="en-US" altLang="ja-JP" sz="1800" dirty="0"/>
              <a:t>.</a:t>
            </a:r>
            <a:r>
              <a:rPr lang="pt-BR" altLang="ja-JP" sz="1800" dirty="0"/>
              <a:t> </a:t>
            </a:r>
            <a:endParaRPr lang="ja-JP" altLang="ja-JP" sz="1800" dirty="0"/>
          </a:p>
        </p:txBody>
      </p:sp>
      <p:sp>
        <p:nvSpPr>
          <p:cNvPr id="3277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8789" y="3450422"/>
            <a:ext cx="9231682" cy="463463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ja-JP" sz="2200" dirty="0">
                <a:solidFill>
                  <a:schemeClr val="tx1"/>
                </a:solidFill>
              </a:rPr>
              <a:t>Caso: </a:t>
            </a:r>
            <a:r>
              <a:rPr lang="pt-BR" altLang="ja-JP" sz="2200" dirty="0">
                <a:solidFill>
                  <a:schemeClr val="tx1"/>
                </a:solidFill>
              </a:rPr>
              <a:t>Extração de matéria-prima para construção na Indonésia</a:t>
            </a:r>
            <a:endParaRPr lang="ja-JP" altLang="ja-JP" sz="2200" dirty="0">
              <a:solidFill>
                <a:schemeClr val="tx1"/>
              </a:solidFill>
            </a:endParaRPr>
          </a:p>
        </p:txBody>
      </p:sp>
      <p:sp>
        <p:nvSpPr>
          <p:cNvPr id="32774" name="Content Placeholder 5"/>
          <p:cNvSpPr>
            <a:spLocks noGrp="1"/>
          </p:cNvSpPr>
          <p:nvPr>
            <p:ph sz="quarter" idx="17"/>
          </p:nvPr>
        </p:nvSpPr>
        <p:spPr>
          <a:xfrm>
            <a:off x="93945" y="3993260"/>
            <a:ext cx="9043792" cy="263296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 eaLnBrk="1" hangingPunct="1"/>
            <a:r>
              <a:rPr lang="pt-BR" altLang="ja-JP" sz="1700" dirty="0"/>
              <a:t>A fim de </a:t>
            </a:r>
            <a:r>
              <a:rPr lang="pt-BR" altLang="ja-JP" sz="1700" b="1" dirty="0"/>
              <a:t>reduzir o desmatamento ilegal</a:t>
            </a:r>
            <a:r>
              <a:rPr lang="en-US" altLang="ja-JP" sz="1700" dirty="0"/>
              <a:t>, </a:t>
            </a:r>
            <a:r>
              <a:rPr lang="pt-BR" altLang="ja-JP" sz="1700" dirty="0"/>
              <a:t>muitos viraram-se para </a:t>
            </a:r>
            <a:r>
              <a:rPr lang="pt-BR" altLang="ja-JP" sz="1700" b="1" dirty="0"/>
              <a:t>meios alternativos </a:t>
            </a:r>
            <a:r>
              <a:rPr lang="pt-BR" altLang="ja-JP" sz="1700" dirty="0"/>
              <a:t>- através da </a:t>
            </a:r>
            <a:r>
              <a:rPr lang="pt-BR" altLang="ja-JP" sz="1700" b="1" dirty="0"/>
              <a:t>importação de madeira </a:t>
            </a:r>
            <a:r>
              <a:rPr lang="en-US" altLang="ja-JP" sz="1700" b="1" dirty="0"/>
              <a:t>(</a:t>
            </a:r>
            <a:r>
              <a:rPr lang="pt-BR" altLang="ja-JP" sz="1700" b="1" dirty="0"/>
              <a:t>custos mais altos</a:t>
            </a:r>
            <a:r>
              <a:rPr lang="en-US" altLang="ja-JP" sz="1700" b="1" dirty="0"/>
              <a:t>)</a:t>
            </a:r>
            <a:r>
              <a:rPr lang="en-US" altLang="ja-JP" sz="1700" dirty="0"/>
              <a:t>, </a:t>
            </a:r>
            <a:r>
              <a:rPr lang="pt-BR" altLang="ja-JP" sz="1700" dirty="0"/>
              <a:t>importação de </a:t>
            </a:r>
            <a:r>
              <a:rPr lang="pt-BR" altLang="ja-JP" sz="1700" b="1" dirty="0"/>
              <a:t>casas pré-fabricadas</a:t>
            </a:r>
            <a:r>
              <a:rPr lang="pt-BR" altLang="ja-JP" sz="1700" dirty="0"/>
              <a:t> </a:t>
            </a:r>
            <a:r>
              <a:rPr lang="en-US" altLang="ja-JP" sz="1700" dirty="0"/>
              <a:t>(</a:t>
            </a:r>
            <a:r>
              <a:rPr lang="pt-BR" altLang="ja-JP" sz="1700" dirty="0"/>
              <a:t>custos mais altos e</a:t>
            </a:r>
            <a:r>
              <a:rPr lang="pt-BR" altLang="ja-JP" sz="1700" b="1" dirty="0"/>
              <a:t> projetos inaceitáveis localmente</a:t>
            </a:r>
            <a:r>
              <a:rPr lang="en-US" altLang="ja-JP" sz="1700" dirty="0"/>
              <a:t>), </a:t>
            </a:r>
            <a:r>
              <a:rPr lang="pt-BR" altLang="ja-JP" sz="1700" b="1" dirty="0"/>
              <a:t>novos projetos de habitação</a:t>
            </a:r>
            <a:r>
              <a:rPr lang="pt-BR" altLang="ja-JP" sz="1700" dirty="0"/>
              <a:t> que especificaram uso reduzido de produtos de madeira</a:t>
            </a:r>
            <a:r>
              <a:rPr lang="en-US" altLang="ja-JP" sz="1700" dirty="0"/>
              <a:t>. </a:t>
            </a:r>
          </a:p>
          <a:p>
            <a:pPr marL="0" indent="0" eaLnBrk="1" hangingPunct="1">
              <a:buFontTx/>
              <a:buChar char="•"/>
            </a:pPr>
            <a:r>
              <a:rPr lang="pt-BR" altLang="ja-JP" sz="1700" dirty="0"/>
              <a:t>Onde ocorreu uma quantidade extensiva de danos, a determinação dos métodos apropriados de aquisição vai necessitar </a:t>
            </a:r>
            <a:r>
              <a:rPr lang="pt-BR" altLang="ja-JP" sz="1700" b="1" dirty="0"/>
              <a:t>trade-offs </a:t>
            </a:r>
            <a:r>
              <a:rPr lang="pt-BR" altLang="ja-JP" sz="1700" dirty="0"/>
              <a:t> com respeito ao tempo</a:t>
            </a:r>
            <a:r>
              <a:rPr lang="ja-JP" altLang="en-US" sz="1700" dirty="0"/>
              <a:t>, </a:t>
            </a:r>
            <a:r>
              <a:rPr lang="pt-BR" altLang="ja-JP" sz="1700" dirty="0"/>
              <a:t>custo</a:t>
            </a:r>
            <a:r>
              <a:rPr lang="ja-JP" altLang="en-US" sz="1700" dirty="0"/>
              <a:t>, </a:t>
            </a:r>
            <a:r>
              <a:rPr lang="pt-BR" altLang="ja-JP" sz="1700" dirty="0"/>
              <a:t>impacto ambiental e viabilidade </a:t>
            </a:r>
            <a:r>
              <a:rPr lang="ja-JP" altLang="en-US" sz="1700" dirty="0"/>
              <a:t>social.  </a:t>
            </a:r>
          </a:p>
          <a:p>
            <a:pPr marL="0" indent="0" eaLnBrk="1" hangingPunct="1">
              <a:buFontTx/>
              <a:buChar char="•"/>
            </a:pPr>
            <a:r>
              <a:rPr lang="pt-BR" altLang="ja-JP" sz="1700" b="1" dirty="0"/>
              <a:t>Alternativas inovadoras em projetos de construção</a:t>
            </a:r>
            <a:r>
              <a:rPr lang="pt-BR" altLang="ja-JP" sz="1700" dirty="0"/>
              <a:t> e projetos de </a:t>
            </a:r>
            <a:r>
              <a:rPr lang="pt-BR" altLang="ja-JP" sz="1700" b="1" dirty="0"/>
              <a:t>materiais de construção</a:t>
            </a:r>
            <a:r>
              <a:rPr lang="pt-BR" altLang="ja-JP" sz="1700" dirty="0"/>
              <a:t> podem reduzir o impacto ambiental total.</a:t>
            </a:r>
            <a:r>
              <a:rPr lang="ja-JP" altLang="en-US" sz="1700" dirty="0"/>
              <a:t> </a:t>
            </a:r>
            <a:r>
              <a:rPr lang="pt-BR" altLang="ja-JP" sz="1700" dirty="0"/>
              <a:t>Um relatório do</a:t>
            </a:r>
            <a:r>
              <a:rPr lang="ja-JP" altLang="en-US" sz="1700" dirty="0"/>
              <a:t> ADB </a:t>
            </a:r>
            <a:r>
              <a:rPr lang="pt-BR" altLang="ja-JP" sz="1700" dirty="0"/>
              <a:t>notou que uma combinação de madeira e tijolos ou o uso de blocos de concreto oco poderia reduzir consideravelmente a quantidade de madeira necessária</a:t>
            </a:r>
            <a:r>
              <a:rPr lang="ja-JP" altLang="en-US" sz="1700" dirty="0"/>
              <a:t>.</a:t>
            </a:r>
            <a:endParaRPr lang="ja-JP" altLang="ja-JP" sz="1700" dirty="0"/>
          </a:p>
          <a:p>
            <a:pPr marL="0" indent="0" eaLnBrk="1" hangingPunct="1">
              <a:buFont typeface="Calibri" pitchFamily="34" charset="0"/>
              <a:buAutoNum type="arabicPeriod"/>
            </a:pPr>
            <a:endParaRPr lang="en-CA" altLang="ja-JP" sz="2000" dirty="0"/>
          </a:p>
        </p:txBody>
      </p:sp>
      <p:sp>
        <p:nvSpPr>
          <p:cNvPr id="32775" name="スライド番号プレースホルダ 6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F7FABDC6-672A-4601-9694-F4DC4B966D47}" type="slidenum">
              <a:rPr kumimoji="0" lang="en-US" altLang="ja-JP">
                <a:latin typeface="Calibri" pitchFamily="34" charset="0"/>
              </a:rPr>
              <a:pPr eaLnBrk="1" hangingPunct="1"/>
              <a:t>13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10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11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4975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2494" y="1124046"/>
            <a:ext cx="9055674" cy="947738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altLang="ja-JP" sz="2800" dirty="0"/>
              <a:t>Sub Questão: </a:t>
            </a:r>
            <a:r>
              <a:rPr lang="pt-BR" altLang="ja-JP" sz="2800" dirty="0"/>
              <a:t>Materiais de construção alternativos de tecnologias</a:t>
            </a:r>
            <a:endParaRPr lang="ja-JP" altLang="ja-JP" sz="2800" i="1" dirty="0"/>
          </a:p>
        </p:txBody>
      </p:sp>
      <p:sp>
        <p:nvSpPr>
          <p:cNvPr id="33796" name="Content Placeholder 3"/>
          <p:cNvSpPr>
            <a:spLocks noGrp="1"/>
          </p:cNvSpPr>
          <p:nvPr>
            <p:ph sz="quarter" idx="15"/>
          </p:nvPr>
        </p:nvSpPr>
        <p:spPr>
          <a:xfrm>
            <a:off x="0" y="2079349"/>
            <a:ext cx="9144000" cy="140767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eaLnBrk="1" hangingPunct="1">
              <a:spcBef>
                <a:spcPts val="600"/>
              </a:spcBef>
              <a:buNone/>
            </a:pPr>
            <a:r>
              <a:rPr lang="en-US" altLang="ja-JP" dirty="0"/>
              <a:t>1. </a:t>
            </a:r>
            <a:r>
              <a:rPr lang="pt-BR" altLang="ja-JP" dirty="0"/>
              <a:t>O uso de materiais reciclados ou</a:t>
            </a:r>
            <a:r>
              <a:rPr lang="pt-BR" altLang="ja-JP" b="1" dirty="0"/>
              <a:t> </a:t>
            </a:r>
            <a:r>
              <a:rPr lang="en-US" altLang="ja-JP" b="1" dirty="0"/>
              <a:t>recursos naturais </a:t>
            </a:r>
            <a:r>
              <a:rPr lang="pt-BR" altLang="ja-JP" b="1" dirty="0"/>
              <a:t>não-tradicionais, mas </a:t>
            </a:r>
            <a:r>
              <a:rPr lang="en-US" altLang="ja-JP" b="1" dirty="0"/>
              <a:t>abundantes</a:t>
            </a:r>
            <a:r>
              <a:rPr lang="en-US" altLang="ja-JP" dirty="0"/>
              <a:t> (ex. bambu)</a:t>
            </a:r>
            <a:endParaRPr lang="ja-JP" altLang="ja-JP" dirty="0"/>
          </a:p>
          <a:p>
            <a:pPr marL="0" indent="0" eaLnBrk="1" hangingPunct="1">
              <a:spcBef>
                <a:spcPts val="600"/>
              </a:spcBef>
              <a:buFont typeface="Calibri" pitchFamily="34" charset="0"/>
              <a:buNone/>
            </a:pPr>
            <a:r>
              <a:rPr lang="en-US" altLang="ja-JP" dirty="0"/>
              <a:t>2. O desenvolvimento de </a:t>
            </a:r>
            <a:r>
              <a:rPr lang="en-US" altLang="ja-JP" b="1" dirty="0"/>
              <a:t>métodos </a:t>
            </a:r>
            <a:r>
              <a:rPr lang="pt-BR" altLang="ja-JP" b="1" dirty="0"/>
              <a:t>ecológicos </a:t>
            </a:r>
            <a:r>
              <a:rPr lang="pt-BR" altLang="ja-JP" dirty="0"/>
              <a:t>para produzir materiais de construção (</a:t>
            </a:r>
            <a:r>
              <a:rPr lang="en-US" altLang="ja-JP" dirty="0"/>
              <a:t>ex. projetos melhorados de produção de tijolos)</a:t>
            </a:r>
            <a:endParaRPr lang="ja-JP" altLang="ja-JP" dirty="0"/>
          </a:p>
          <a:p>
            <a:pPr marL="0" indent="0" eaLnBrk="1" hangingPunct="1">
              <a:spcBef>
                <a:spcPts val="600"/>
              </a:spcBef>
              <a:buFont typeface="Calibri" pitchFamily="34" charset="0"/>
              <a:buNone/>
            </a:pPr>
            <a:r>
              <a:rPr lang="en-US" altLang="ja-JP" dirty="0"/>
              <a:t>3. A </a:t>
            </a:r>
            <a:r>
              <a:rPr lang="en-US" altLang="ja-JP" b="1" dirty="0"/>
              <a:t>adaptação de projetos</a:t>
            </a:r>
            <a:r>
              <a:rPr lang="en-US" altLang="ja-JP" dirty="0"/>
              <a:t> </a:t>
            </a:r>
            <a:r>
              <a:rPr lang="pt-BR" altLang="ja-JP" dirty="0"/>
              <a:t>que minimizam os danos ambientais </a:t>
            </a:r>
            <a:r>
              <a:rPr lang="en-US" altLang="ja-JP" dirty="0"/>
              <a:t>(ex. energia solar, sistema de saneamento comum)</a:t>
            </a:r>
            <a:endParaRPr lang="ja-JP" altLang="ja-JP" dirty="0"/>
          </a:p>
        </p:txBody>
      </p:sp>
      <p:sp>
        <p:nvSpPr>
          <p:cNvPr id="33797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73514" y="3376110"/>
            <a:ext cx="9144000" cy="424754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ja-JP" sz="2400" dirty="0">
                <a:solidFill>
                  <a:schemeClr val="tx1"/>
                </a:solidFill>
              </a:rPr>
              <a:t>Caso: </a:t>
            </a:r>
            <a:r>
              <a:rPr lang="pt-BR" altLang="ja-JP" sz="2400" dirty="0">
                <a:solidFill>
                  <a:schemeClr val="tx1"/>
                </a:solidFill>
              </a:rPr>
              <a:t>Construção de escala com </a:t>
            </a:r>
            <a:r>
              <a:rPr lang="en-US" altLang="ja-JP" sz="2400" dirty="0">
                <a:solidFill>
                  <a:schemeClr val="tx1"/>
                </a:solidFill>
              </a:rPr>
              <a:t>'materiais ecológicos' em Cuba</a:t>
            </a:r>
            <a:endParaRPr lang="ja-JP" altLang="ja-JP" sz="2400" dirty="0">
              <a:solidFill>
                <a:schemeClr val="tx1"/>
              </a:solidFill>
            </a:endParaRPr>
          </a:p>
        </p:txBody>
      </p:sp>
      <p:sp>
        <p:nvSpPr>
          <p:cNvPr id="33798" name="Content Placeholder 5"/>
          <p:cNvSpPr>
            <a:spLocks noGrp="1"/>
          </p:cNvSpPr>
          <p:nvPr>
            <p:ph sz="quarter" idx="17"/>
          </p:nvPr>
        </p:nvSpPr>
        <p:spPr>
          <a:xfrm>
            <a:off x="13414" y="3815995"/>
            <a:ext cx="9163410" cy="107604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 algn="just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US" altLang="ja-JP" sz="1800" dirty="0"/>
              <a:t>CIDEM desenvolveu um produto (CP40) feito com </a:t>
            </a:r>
            <a:r>
              <a:rPr lang="en-US" altLang="ja-JP" sz="1800" b="1" dirty="0"/>
              <a:t>restos </a:t>
            </a:r>
            <a:r>
              <a:rPr lang="pt-BR" altLang="ja-JP" sz="1800" b="1" dirty="0"/>
              <a:t>reciclados da indústria de açúcar</a:t>
            </a:r>
            <a:r>
              <a:rPr lang="en-US" altLang="ja-JP" sz="1800" dirty="0"/>
              <a:t>. </a:t>
            </a:r>
          </a:p>
          <a:p>
            <a:pPr marL="0" indent="0" algn="just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US" altLang="ja-JP" sz="1800" dirty="0"/>
              <a:t>CIDEM providenciou </a:t>
            </a:r>
            <a:r>
              <a:rPr lang="en-US" altLang="ja-JP" sz="1800" b="1" dirty="0"/>
              <a:t>treinamento </a:t>
            </a:r>
            <a:r>
              <a:rPr lang="en-US" altLang="ja-JP" sz="1800" dirty="0"/>
              <a:t>e suporte.  </a:t>
            </a:r>
          </a:p>
          <a:p>
            <a:pPr marL="0" indent="0" algn="just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US" altLang="ja-JP" sz="1800" dirty="0"/>
              <a:t>Os municípios cooperam </a:t>
            </a:r>
            <a:r>
              <a:rPr lang="pt-BR" altLang="ja-JP" sz="1800" dirty="0"/>
              <a:t>com </a:t>
            </a:r>
            <a:r>
              <a:rPr lang="pt-BR" altLang="ja-JP" sz="1800" b="1" dirty="0"/>
              <a:t>bancos locais para financiar</a:t>
            </a:r>
            <a:r>
              <a:rPr lang="pt-BR" altLang="ja-JP" sz="1800" dirty="0"/>
              <a:t> construtores de casas dispostos a </a:t>
            </a:r>
            <a:r>
              <a:rPr lang="en-US" altLang="ja-JP" sz="1800" dirty="0"/>
              <a:t>restaurar  utilizando materiais desses workshops locais.   </a:t>
            </a:r>
            <a:endParaRPr lang="ja-JP" altLang="ja-JP" sz="1800" dirty="0"/>
          </a:p>
        </p:txBody>
      </p:sp>
      <p:sp>
        <p:nvSpPr>
          <p:cNvPr id="33799" name="Text Placeholder 4"/>
          <p:cNvSpPr>
            <a:spLocks/>
          </p:cNvSpPr>
          <p:nvPr/>
        </p:nvSpPr>
        <p:spPr bwMode="auto">
          <a:xfrm>
            <a:off x="0" y="4907174"/>
            <a:ext cx="9100780" cy="375781"/>
          </a:xfrm>
          <a:prstGeom prst="rect">
            <a:avLst/>
          </a:prstGeom>
          <a:solidFill>
            <a:srgbClr val="DFDF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kumimoji="0" lang="en-US" altLang="ja-JP" sz="2000" b="1">
                <a:solidFill>
                  <a:srgbClr val="000000"/>
                </a:solidFill>
                <a:latin typeface="Calibri" pitchFamily="34" charset="0"/>
              </a:rPr>
              <a:t>Lições</a:t>
            </a:r>
            <a:endParaRPr kumimoji="0" lang="en-CA" altLang="ja-JP" sz="20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3800" name="Content Placeholder 7"/>
          <p:cNvSpPr>
            <a:spLocks/>
          </p:cNvSpPr>
          <p:nvPr/>
        </p:nvSpPr>
        <p:spPr bwMode="auto">
          <a:xfrm>
            <a:off x="32494" y="5282955"/>
            <a:ext cx="9226040" cy="1343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kumimoji="0" lang="en-US" altLang="ja-JP" sz="1600" dirty="0">
                <a:latin typeface="Calibri" pitchFamily="34" charset="0"/>
              </a:rPr>
              <a:t>Materiais são produzidos localmente - </a:t>
            </a:r>
            <a:r>
              <a:rPr kumimoji="0" lang="en-US" altLang="ja-JP" sz="1600" b="1" dirty="0">
                <a:latin typeface="Calibri" pitchFamily="34" charset="0"/>
              </a:rPr>
              <a:t>diminui custos de transporte</a:t>
            </a:r>
            <a:r>
              <a:rPr kumimoji="0" lang="en-US" altLang="ja-JP" sz="1600" dirty="0">
                <a:latin typeface="Calibri" pitchFamily="34" charset="0"/>
              </a:rPr>
              <a:t> 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kumimoji="0" lang="en-US" altLang="ja-JP" sz="1600" dirty="0">
                <a:latin typeface="Calibri" pitchFamily="34" charset="0"/>
              </a:rPr>
              <a:t>Reciclagem de </a:t>
            </a:r>
            <a:r>
              <a:rPr kumimoji="0" lang="pt-BR" altLang="ja-JP" sz="1600" dirty="0">
                <a:latin typeface="Calibri" pitchFamily="34" charset="0"/>
              </a:rPr>
              <a:t>resíduos perigosos apresenta uma </a:t>
            </a:r>
            <a:r>
              <a:rPr kumimoji="0" lang="pt-BR" altLang="ja-JP" sz="1600" b="1" dirty="0">
                <a:latin typeface="Calibri" pitchFamily="34" charset="0"/>
              </a:rPr>
              <a:t>alternativa viável</a:t>
            </a:r>
            <a:r>
              <a:rPr kumimoji="0" lang="en-US" altLang="ja-JP" sz="1600" dirty="0">
                <a:latin typeface="Calibri" pitchFamily="34" charset="0"/>
              </a:rPr>
              <a:t>.</a:t>
            </a:r>
            <a:endParaRPr kumimoji="0" lang="ja-JP" altLang="ja-JP" sz="1600" dirty="0">
              <a:latin typeface="Calibri" pitchFamily="34" charset="0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kumimoji="0" lang="pt-BR" altLang="ja-JP" sz="1600" dirty="0">
                <a:latin typeface="Calibri" pitchFamily="34" charset="0"/>
              </a:rPr>
              <a:t>Gestão dos projetos por </a:t>
            </a:r>
            <a:r>
              <a:rPr kumimoji="0" lang="pt-BR" altLang="ja-JP" sz="1600" b="1" dirty="0">
                <a:latin typeface="Calibri" pitchFamily="34" charset="0"/>
              </a:rPr>
              <a:t>governos locais</a:t>
            </a:r>
            <a:r>
              <a:rPr kumimoji="0" lang="pt-BR" altLang="ja-JP" sz="1600" dirty="0">
                <a:latin typeface="Calibri" pitchFamily="34" charset="0"/>
              </a:rPr>
              <a:t> pode garantir que benefícios ambientais </a:t>
            </a:r>
            <a:r>
              <a:rPr kumimoji="0" lang="en-US" altLang="ja-JP" sz="1600" dirty="0">
                <a:latin typeface="Calibri" pitchFamily="34" charset="0"/>
              </a:rPr>
              <a:t>estendam</a:t>
            </a:r>
            <a:r>
              <a:rPr kumimoji="0" lang="pt-BR" altLang="ja-JP" sz="1600" dirty="0">
                <a:latin typeface="Calibri" pitchFamily="34" charset="0"/>
              </a:rPr>
              <a:t>para além da fase de reconstrução do desastre e se tornem </a:t>
            </a:r>
            <a:r>
              <a:rPr kumimoji="0" lang="pt-BR" altLang="ja-JP" sz="1600" b="1" dirty="0">
                <a:latin typeface="Calibri" pitchFamily="34" charset="0"/>
              </a:rPr>
              <a:t>integrados nos planos de </a:t>
            </a:r>
            <a:r>
              <a:rPr kumimoji="0" lang="en-US" altLang="ja-JP" sz="1600" b="1" dirty="0">
                <a:latin typeface="Calibri" pitchFamily="34" charset="0"/>
              </a:rPr>
              <a:t>desenvolvimento.</a:t>
            </a:r>
            <a:endParaRPr kumimoji="0" lang="en-CA" altLang="ja-JP" sz="1600" b="1" dirty="0">
              <a:latin typeface="Calibri" pitchFamily="34" charset="0"/>
            </a:endParaRPr>
          </a:p>
        </p:txBody>
      </p:sp>
      <p:sp>
        <p:nvSpPr>
          <p:cNvPr id="33801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C11E98E2-A715-42AF-BA37-ADFCF6595D01}" type="slidenum">
              <a:rPr kumimoji="0" lang="en-US" altLang="ja-JP">
                <a:latin typeface="Calibri" pitchFamily="34" charset="0"/>
              </a:rPr>
              <a:pPr eaLnBrk="1" hangingPunct="1"/>
              <a:t>14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11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12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4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5395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8600" y="1412516"/>
            <a:ext cx="8966505" cy="537294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800" i="1" dirty="0"/>
              <a:t>Sub Questão: Quadro estratégico, ambiental e social</a:t>
            </a:r>
            <a:endParaRPr lang="ja-JP" altLang="ja-JP" sz="2800" i="1" dirty="0"/>
          </a:p>
        </p:txBody>
      </p:sp>
      <p:sp>
        <p:nvSpPr>
          <p:cNvPr id="34819" name="コンテンツ プレースホルダ 15"/>
          <p:cNvSpPr>
            <a:spLocks noGrp="1"/>
          </p:cNvSpPr>
          <p:nvPr>
            <p:ph sz="quarter" idx="17"/>
          </p:nvPr>
        </p:nvSpPr>
        <p:spPr>
          <a:xfrm>
            <a:off x="65286" y="2188633"/>
            <a:ext cx="9144000" cy="310935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ja-JP" sz="1800" dirty="0"/>
              <a:t>Após o tsunami de 2004, </a:t>
            </a:r>
            <a:r>
              <a:rPr lang="pt-BR" altLang="ja-JP" sz="1800" dirty="0"/>
              <a:t>o governo da Indonésia desenvolveu </a:t>
            </a:r>
            <a:r>
              <a:rPr lang="en-US" altLang="ja-JP" sz="1800" dirty="0"/>
              <a:t>o </a:t>
            </a:r>
            <a:r>
              <a:rPr lang="en-US" altLang="ja-JP" sz="1800" b="1" dirty="0"/>
              <a:t>Quadro Estratégico Ambiental (SEF)</a:t>
            </a:r>
            <a:r>
              <a:rPr lang="en-US" altLang="ja-JP" sz="1800" dirty="0"/>
              <a:t> cujos objetivos incluíam </a:t>
            </a:r>
            <a:r>
              <a:rPr lang="en-US" altLang="ja-JP" sz="1800" b="1" dirty="0"/>
              <a:t>apoio a investimentos </a:t>
            </a:r>
            <a:r>
              <a:rPr lang="pt-BR" altLang="ja-JP" sz="1800" b="1" dirty="0"/>
              <a:t>ambientais; </a:t>
            </a:r>
            <a:r>
              <a:rPr lang="pt-BR" altLang="ja-JP" sz="1800" dirty="0"/>
              <a:t>garantindo que aspectos ambientais sejam considerados em uma fase precoce no processo de planejamento de reconstrução. O SEF é projetado para dar assistência à tomada de decisão </a:t>
            </a:r>
            <a:r>
              <a:rPr lang="en-US" altLang="ja-JP" sz="1800" dirty="0"/>
              <a:t>nas fases iniciais </a:t>
            </a:r>
            <a:r>
              <a:rPr lang="pt-BR" altLang="ja-JP" sz="1800" dirty="0"/>
              <a:t>do ciclo do projeto e para prover uma </a:t>
            </a:r>
            <a:r>
              <a:rPr lang="pt-BR" altLang="ja-JP" sz="1800" b="1" dirty="0"/>
              <a:t>ferramenta prática</a:t>
            </a:r>
            <a:r>
              <a:rPr lang="pt-BR" altLang="ja-JP" sz="1800" dirty="0"/>
              <a:t> para mitigar impactos do </a:t>
            </a:r>
            <a:r>
              <a:rPr lang="en-US" altLang="ja-JP" sz="1800" dirty="0"/>
              <a:t>projeto. 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ja-JP" altLang="ja-JP" sz="21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pt-BR" altLang="ja-JP" sz="1400" i="1" dirty="0"/>
              <a:t>Quadro de Gerenciamento Ambiental e Social - Governo dos Estados Indianos de </a:t>
            </a:r>
            <a:r>
              <a:rPr lang="en-US" altLang="ja-JP" sz="1400" i="1" dirty="0"/>
              <a:t>Pondicherry e Tamil Nadu</a:t>
            </a:r>
            <a:endParaRPr lang="ja-JP" altLang="ja-JP" sz="14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ja-JP" sz="1400" dirty="0">
                <a:hlinkClick r:id="rId3"/>
              </a:rPr>
              <a:t>http://www.pon.nic.in/tsunami/esmf.pdf</a:t>
            </a:r>
            <a:endParaRPr lang="en-US" altLang="ja-JP" sz="14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ja-JP" altLang="ja-JP" sz="14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pt-BR" altLang="ja-JP" sz="1400" i="1" dirty="0"/>
              <a:t>Triagem de Salvaguardas Ambiental e </a:t>
            </a:r>
            <a:r>
              <a:rPr lang="en-US" altLang="ja-JP" sz="1400" i="1" dirty="0"/>
              <a:t>Social e Quadro de Avaliação (ESSAF)-Governo da China</a:t>
            </a:r>
            <a:endParaRPr lang="ja-JP" altLang="ja-JP" sz="14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ja-JP" sz="1400" i="1" dirty="0">
                <a:hlinkClick r:id="rId4"/>
              </a:rPr>
              <a:t>www.sc.gov.cn/zwgk/gggs/js/200912/P020091208339336834603.doc</a:t>
            </a:r>
            <a:endParaRPr lang="ja-JP" altLang="ja-JP" sz="1400" dirty="0"/>
          </a:p>
          <a:p>
            <a:pPr marL="0" indent="0" eaLnBrk="1" hangingPunct="1">
              <a:lnSpc>
                <a:spcPct val="90000"/>
              </a:lnSpc>
            </a:pPr>
            <a:endParaRPr lang="ja-JP" altLang="ja-JP" sz="1500" dirty="0"/>
          </a:p>
          <a:p>
            <a:pPr marL="0" indent="0" eaLnBrk="1" hangingPunct="1">
              <a:lnSpc>
                <a:spcPct val="90000"/>
              </a:lnSpc>
            </a:pPr>
            <a:endParaRPr kumimoji="1" lang="ja-JP" altLang="en-US" sz="1500" dirty="0"/>
          </a:p>
        </p:txBody>
      </p:sp>
      <p:sp>
        <p:nvSpPr>
          <p:cNvPr id="34821" name="スライド番号プレースホルダ 4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5FD97473-B496-4100-8F73-F8FB3CBE0122}" type="slidenum">
              <a:rPr kumimoji="0" lang="en-US" altLang="ja-JP">
                <a:latin typeface="Calibri" pitchFamily="34" charset="0"/>
              </a:rPr>
              <a:pPr eaLnBrk="1" hangingPunct="1"/>
              <a:t>15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5926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/>
          </p:cNvSpPr>
          <p:nvPr>
            <p:ph type="body" idx="4294967295"/>
          </p:nvPr>
        </p:nvSpPr>
        <p:spPr>
          <a:xfrm>
            <a:off x="0" y="2060848"/>
            <a:ext cx="9143999" cy="466539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spcBef>
                <a:spcPts val="600"/>
              </a:spcBef>
            </a:pPr>
            <a:r>
              <a:rPr lang="pt-BR" altLang="en-US" sz="1900" dirty="0">
                <a:ea typeface="ＭＳ Ｐゴシック" pitchFamily="50" charset="-128"/>
              </a:rPr>
              <a:t>Enchentes por toda a cidade de </a:t>
            </a:r>
            <a:r>
              <a:rPr lang="en-US" altLang="en-US" sz="1900" dirty="0">
                <a:ea typeface="ＭＳ Ｐゴシック" pitchFamily="50" charset="-128"/>
              </a:rPr>
              <a:t>Bamako, Mali, </a:t>
            </a:r>
            <a:r>
              <a:rPr lang="pt-BR" altLang="en-US" sz="1900" dirty="0">
                <a:ea typeface="ＭＳ Ｐゴシック" pitchFamily="50" charset="-128"/>
              </a:rPr>
              <a:t>em Agosto de </a:t>
            </a:r>
            <a:r>
              <a:rPr lang="en-US" altLang="en-US" sz="1900" dirty="0">
                <a:ea typeface="ＭＳ Ｐゴシック" pitchFamily="50" charset="-128"/>
              </a:rPr>
              <a:t>1999, </a:t>
            </a:r>
            <a:r>
              <a:rPr lang="pt-BR" altLang="en-US" sz="1900" dirty="0">
                <a:ea typeface="ＭＳ Ｐゴシック" pitchFamily="50" charset="-128"/>
              </a:rPr>
              <a:t>causaram mortes</a:t>
            </a:r>
            <a:r>
              <a:rPr lang="en-US" altLang="en-US" sz="1900" dirty="0">
                <a:ea typeface="ＭＳ Ｐゴシック" pitchFamily="50" charset="-128"/>
              </a:rPr>
              <a:t>, </a:t>
            </a:r>
            <a:r>
              <a:rPr lang="pt-BR" altLang="en-US" sz="1900" dirty="0">
                <a:ea typeface="ＭＳ Ｐゴシック" pitchFamily="50" charset="-128"/>
              </a:rPr>
              <a:t>destruição e perdas econômicas significativas para algumas milhares de famílias.</a:t>
            </a:r>
            <a:endParaRPr lang="en-US" altLang="en-US" sz="1900" dirty="0">
              <a:ea typeface="ＭＳ Ｐゴシック" pitchFamily="50" charset="-128"/>
            </a:endParaRPr>
          </a:p>
          <a:p>
            <a:pPr>
              <a:spcBef>
                <a:spcPts val="600"/>
              </a:spcBef>
            </a:pPr>
            <a:r>
              <a:rPr lang="pt-BR" altLang="en-US" sz="1900" dirty="0">
                <a:ea typeface="ＭＳ Ｐゴシック" pitchFamily="50" charset="-128"/>
              </a:rPr>
              <a:t>Uma das </a:t>
            </a:r>
            <a:r>
              <a:rPr lang="pt-BR" altLang="en-US" sz="1900" b="1" dirty="0">
                <a:ea typeface="ＭＳ Ｐゴシック" pitchFamily="50" charset="-128"/>
              </a:rPr>
              <a:t>principais causas de enchentes</a:t>
            </a:r>
            <a:r>
              <a:rPr lang="pt-BR" altLang="en-US" sz="1900" dirty="0">
                <a:ea typeface="ＭＳ Ｐゴシック" pitchFamily="50" charset="-128"/>
              </a:rPr>
              <a:t> em Bamako</a:t>
            </a:r>
            <a:r>
              <a:rPr lang="en-US" altLang="en-US" sz="1900" dirty="0">
                <a:ea typeface="ＭＳ Ｐゴシック" pitchFamily="50" charset="-128"/>
              </a:rPr>
              <a:t>, </a:t>
            </a:r>
            <a:r>
              <a:rPr lang="pt-BR" altLang="en-US" sz="1900" dirty="0">
                <a:ea typeface="ＭＳ Ｐゴシック" pitchFamily="50" charset="-128"/>
              </a:rPr>
              <a:t>como em muitas cidades</a:t>
            </a:r>
            <a:r>
              <a:rPr lang="en-US" altLang="en-US" sz="1900" dirty="0">
                <a:ea typeface="ＭＳ Ｐゴシック" pitchFamily="50" charset="-128"/>
              </a:rPr>
              <a:t>, </a:t>
            </a:r>
            <a:r>
              <a:rPr lang="pt-BR" altLang="en-US" sz="1900" dirty="0">
                <a:ea typeface="ＭＳ Ｐゴシック" pitchFamily="50" charset="-128"/>
              </a:rPr>
              <a:t>foi a </a:t>
            </a:r>
            <a:r>
              <a:rPr lang="pt-BR" altLang="en-US" sz="1900" b="1" dirty="0">
                <a:ea typeface="ＭＳ Ｐゴシック" pitchFamily="50" charset="-128"/>
              </a:rPr>
              <a:t>deposição de resíduos sólidos nos cursos d'água</a:t>
            </a:r>
            <a:r>
              <a:rPr lang="en-US" altLang="en-US" sz="1900" dirty="0">
                <a:ea typeface="ＭＳ Ｐゴシック" pitchFamily="50" charset="-128"/>
              </a:rPr>
              <a:t>, </a:t>
            </a:r>
            <a:r>
              <a:rPr lang="pt-BR" altLang="en-US" sz="1900" dirty="0">
                <a:ea typeface="ＭＳ Ｐゴシック" pitchFamily="50" charset="-128"/>
              </a:rPr>
              <a:t>o que </a:t>
            </a:r>
            <a:r>
              <a:rPr lang="pt-BR" altLang="en-US" sz="1900" b="1" dirty="0">
                <a:ea typeface="ＭＳ Ｐゴシック" pitchFamily="50" charset="-128"/>
              </a:rPr>
              <a:t>reduziu a capacidade das águas pluviais</a:t>
            </a:r>
            <a:r>
              <a:rPr lang="pt-BR" altLang="en-US" sz="1900" dirty="0">
                <a:ea typeface="ＭＳ Ｐゴシック" pitchFamily="50" charset="-128"/>
              </a:rPr>
              <a:t> em hidrovias</a:t>
            </a:r>
            <a:r>
              <a:rPr lang="en-US" altLang="en-US" sz="1900" dirty="0">
                <a:ea typeface="ＭＳ Ｐゴシック" pitchFamily="50" charset="-128"/>
              </a:rPr>
              <a:t>. </a:t>
            </a:r>
            <a:r>
              <a:rPr lang="pt-BR" altLang="en-US" sz="1900" dirty="0">
                <a:ea typeface="ＭＳ Ｐゴシック" pitchFamily="50" charset="-128"/>
              </a:rPr>
              <a:t>O projeto objetivava reduzir os riscos de enchente melhorando a gestão das águas pluviais e a gestão dos resíduos sólidos.</a:t>
            </a:r>
            <a:r>
              <a:rPr lang="en-US" altLang="en-US" sz="1900" dirty="0">
                <a:ea typeface="ＭＳ Ｐゴシック" pitchFamily="50" charset="-128"/>
              </a:rPr>
              <a:t> </a:t>
            </a:r>
            <a:r>
              <a:rPr lang="pt-BR" altLang="en-US" sz="1900" dirty="0">
                <a:ea typeface="ＭＳ Ｐゴシック" pitchFamily="50" charset="-128"/>
              </a:rPr>
              <a:t> </a:t>
            </a:r>
            <a:endParaRPr lang="en-US" altLang="en-US" sz="1900" dirty="0">
              <a:ea typeface="ＭＳ Ｐゴシック" pitchFamily="50" charset="-128"/>
            </a:endParaRPr>
          </a:p>
          <a:p>
            <a:pPr>
              <a:spcBef>
                <a:spcPts val="600"/>
              </a:spcBef>
            </a:pPr>
            <a:r>
              <a:rPr lang="pt-BR" altLang="en-US" sz="1900" dirty="0">
                <a:ea typeface="ＭＳ Ｐゴシック" pitchFamily="50" charset="-128"/>
              </a:rPr>
              <a:t>Técnicas de gestão de bacias hidrográficas incluíam aperfeiçoamento na retenção de águas pluviais, remoção de detritos dos sistemas de drenagem</a:t>
            </a:r>
            <a:r>
              <a:rPr lang="en-US" altLang="en-US" sz="1900" dirty="0">
                <a:ea typeface="ＭＳ Ｐゴシック" pitchFamily="50" charset="-128"/>
              </a:rPr>
              <a:t>, </a:t>
            </a:r>
            <a:r>
              <a:rPr lang="pt-BR" altLang="en-US" sz="1900" dirty="0">
                <a:ea typeface="ＭＳ Ｐゴシック" pitchFamily="50" charset="-128"/>
              </a:rPr>
              <a:t>e a expansão da gestão de resíduos sólidos </a:t>
            </a:r>
            <a:r>
              <a:rPr lang="pt-BR" altLang="en-US" sz="1900" b="1" dirty="0">
                <a:ea typeface="ＭＳ Ｐゴシック" pitchFamily="50" charset="-128"/>
              </a:rPr>
              <a:t>utilizando times de coletas locais</a:t>
            </a:r>
            <a:r>
              <a:rPr lang="pt-BR" altLang="en-US" sz="1900" dirty="0">
                <a:ea typeface="ＭＳ Ｐゴシック" pitchFamily="50" charset="-128"/>
              </a:rPr>
              <a:t>. O projeto </a:t>
            </a:r>
            <a:r>
              <a:rPr lang="pt-BR" altLang="en-US" sz="1900" b="1" dirty="0">
                <a:ea typeface="ＭＳ Ｐゴシック" pitchFamily="50" charset="-128"/>
              </a:rPr>
              <a:t>gerou oportunidades de sustento</a:t>
            </a:r>
            <a:r>
              <a:rPr lang="pt-BR" altLang="en-US" sz="1900" dirty="0">
                <a:ea typeface="ＭＳ Ｐゴシック" pitchFamily="50" charset="-128"/>
              </a:rPr>
              <a:t> para jovens desempregados, e se tornou rapidamente autossustentável, com </a:t>
            </a:r>
            <a:r>
              <a:rPr lang="pt-BR" altLang="en-US" sz="1900" b="1" dirty="0">
                <a:ea typeface="ＭＳ Ｐゴシック" pitchFamily="50" charset="-128"/>
              </a:rPr>
              <a:t>taxas mais do que compensando os custos</a:t>
            </a:r>
            <a:r>
              <a:rPr lang="pt-BR" altLang="en-US" sz="1900" dirty="0">
                <a:ea typeface="ＭＳ Ｐゴシック" pitchFamily="50" charset="-128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pt-BR" altLang="en-US" sz="2000" dirty="0">
                <a:ea typeface="ＭＳ Ｐゴシック" pitchFamily="50" charset="-128"/>
              </a:rPr>
              <a:t>Como consequência</a:t>
            </a:r>
            <a:r>
              <a:rPr lang="en-US" altLang="en-US" sz="2000" dirty="0">
                <a:ea typeface="ＭＳ Ｐゴシック" pitchFamily="50" charset="-128"/>
              </a:rPr>
              <a:t>, </a:t>
            </a:r>
            <a:r>
              <a:rPr lang="pt-BR" altLang="en-US" sz="2000" dirty="0">
                <a:ea typeface="ＭＳ Ｐゴシック" pitchFamily="50" charset="-128"/>
              </a:rPr>
              <a:t>Bamako não teve, desde então</a:t>
            </a:r>
            <a:r>
              <a:rPr lang="en-US" altLang="en-US" sz="2000" dirty="0">
                <a:ea typeface="ＭＳ Ｐゴシック" pitchFamily="50" charset="-128"/>
              </a:rPr>
              <a:t>, </a:t>
            </a:r>
            <a:r>
              <a:rPr lang="pt-BR" altLang="en-US" sz="2000" dirty="0">
                <a:ea typeface="ＭＳ Ｐゴシック" pitchFamily="50" charset="-128"/>
              </a:rPr>
              <a:t>um desastre de enchente similar. O projeto obteve outros</a:t>
            </a:r>
            <a:r>
              <a:rPr lang="pt-BR" altLang="en-US" sz="2000" b="1" dirty="0">
                <a:ea typeface="ＭＳ Ｐゴシック" pitchFamily="50" charset="-128"/>
              </a:rPr>
              <a:t> impactos não previstos</a:t>
            </a:r>
            <a:r>
              <a:rPr lang="pt-BR" altLang="en-US" sz="2000" dirty="0">
                <a:ea typeface="ＭＳ Ｐゴシック" pitchFamily="50" charset="-128"/>
              </a:rPr>
              <a:t>, incluindo a </a:t>
            </a:r>
            <a:r>
              <a:rPr lang="pt-BR" altLang="en-US" sz="2000" b="1" dirty="0">
                <a:ea typeface="ＭＳ Ｐゴシック" pitchFamily="50" charset="-128"/>
              </a:rPr>
              <a:t>redução </a:t>
            </a:r>
            <a:r>
              <a:rPr lang="pt-BR" altLang="en-US" sz="2000" dirty="0">
                <a:ea typeface="ＭＳ Ｐゴシック" pitchFamily="50" charset="-128"/>
              </a:rPr>
              <a:t>na incidência de</a:t>
            </a:r>
            <a:r>
              <a:rPr lang="pt-BR" altLang="en-US" sz="2000" b="1" dirty="0">
                <a:ea typeface="ＭＳ Ｐゴシック" pitchFamily="50" charset="-128"/>
              </a:rPr>
              <a:t> doenças transmitidas pela água ou por mosquitos </a:t>
            </a:r>
            <a:r>
              <a:rPr lang="pt-BR" altLang="en-US" sz="2000" dirty="0">
                <a:ea typeface="ＭＳ Ｐゴシック" pitchFamily="50" charset="-128"/>
              </a:rPr>
              <a:t>de </a:t>
            </a:r>
            <a:r>
              <a:rPr lang="pt-BR" altLang="en-US" sz="2000" b="1" dirty="0">
                <a:ea typeface="ＭＳ Ｐゴシック" pitchFamily="50" charset="-128"/>
              </a:rPr>
              <a:t>33 a 40 por cento </a:t>
            </a:r>
            <a:r>
              <a:rPr lang="pt-BR" altLang="en-US" sz="2000" dirty="0">
                <a:ea typeface="ＭＳ Ｐゴシック" pitchFamily="50" charset="-128"/>
              </a:rPr>
              <a:t>na área do projeto. </a:t>
            </a:r>
            <a:endParaRPr lang="en-US" altLang="en-US" sz="2000" dirty="0">
              <a:ea typeface="ＭＳ Ｐゴシック" pitchFamily="50" charset="-128"/>
            </a:endParaRPr>
          </a:p>
        </p:txBody>
      </p:sp>
      <p:sp>
        <p:nvSpPr>
          <p:cNvPr id="35844" name="Text Placeholder 2"/>
          <p:cNvSpPr>
            <a:spLocks/>
          </p:cNvSpPr>
          <p:nvPr/>
        </p:nvSpPr>
        <p:spPr bwMode="auto">
          <a:xfrm>
            <a:off x="-8451" y="1171575"/>
            <a:ext cx="9144000" cy="889273"/>
          </a:xfrm>
          <a:prstGeom prst="rect">
            <a:avLst/>
          </a:prstGeom>
          <a:solidFill>
            <a:srgbClr val="92D050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20000"/>
              </a:spcBef>
            </a:pPr>
            <a:r>
              <a:rPr kumimoji="0" lang="en-US" altLang="en-US" sz="2400" i="1" dirty="0">
                <a:latin typeface="Calibri" pitchFamily="34" charset="0"/>
              </a:rPr>
              <a:t>Enchentes de 1999, Bamako, Mali </a:t>
            </a:r>
            <a:r>
              <a:rPr kumimoji="0" lang="en-US" altLang="en-US" sz="2400" b="1" i="1" dirty="0">
                <a:latin typeface="Calibri" pitchFamily="34" charset="0"/>
              </a:rPr>
              <a:t>Gestão de Risco de Desastre como Desenvolvimento Sustentável Local</a:t>
            </a:r>
            <a:endParaRPr kumimoji="0" lang="en-CA" altLang="ja-JP" sz="2400" b="1" i="1" dirty="0">
              <a:latin typeface="Calibri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7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295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/>
          </p:cNvSpPr>
          <p:nvPr>
            <p:ph type="body" idx="4294967295"/>
          </p:nvPr>
        </p:nvSpPr>
        <p:spPr>
          <a:xfrm>
            <a:off x="533400" y="2132857"/>
            <a:ext cx="8077200" cy="1562322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pt-BR" altLang="ja-JP" sz="4800" b="1" cap="none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</a:rPr>
              <a:t>MEIOS DE SUBSISTÊNCIA AMBIENTALMENTE SUSTENTÁVEIS</a:t>
            </a:r>
            <a:endParaRPr lang="en-US" altLang="en-US" sz="4800" b="1" dirty="0">
              <a:solidFill>
                <a:srgbClr val="990099"/>
              </a:solidFill>
              <a:ea typeface="ＭＳ Ｐゴシック" pitchFamily="50" charset="-128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4349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83441" y="1282104"/>
            <a:ext cx="8952038" cy="467836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altLang="ja-JP" sz="2800" i="1" dirty="0"/>
              <a:t>Sub Questão: </a:t>
            </a:r>
            <a:r>
              <a:rPr lang="pt-BR" altLang="ja-JP" sz="2800" i="1" dirty="0"/>
              <a:t>Aprendendo com as práticas indígenas</a:t>
            </a:r>
            <a:endParaRPr lang="ja-JP" altLang="ja-JP" sz="2800" i="1" dirty="0"/>
          </a:p>
          <a:p>
            <a:pPr marL="0" indent="0" algn="ctr" eaLnBrk="1" hangingPunct="1">
              <a:buNone/>
              <a:defRPr/>
            </a:pPr>
            <a:endParaRPr lang="ja-JP" altLang="ja-JP" sz="2800" i="1" dirty="0"/>
          </a:p>
        </p:txBody>
      </p:sp>
      <p:sp>
        <p:nvSpPr>
          <p:cNvPr id="37891" name="Content Placeholder 3"/>
          <p:cNvSpPr>
            <a:spLocks noGrp="1"/>
          </p:cNvSpPr>
          <p:nvPr>
            <p:ph sz="quarter" idx="15"/>
          </p:nvPr>
        </p:nvSpPr>
        <p:spPr>
          <a:xfrm>
            <a:off x="-68220" y="1774804"/>
            <a:ext cx="9144000" cy="897086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400050" indent="-400050" algn="just" eaLnBrk="1" hangingPunct="1"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ja-JP" sz="1800" dirty="0"/>
              <a:t>Muitas sociedades construíram, </a:t>
            </a:r>
            <a:r>
              <a:rPr lang="pt-BR" altLang="ja-JP" sz="1800" dirty="0"/>
              <a:t>através de centenas de anos de experiência e contato íntimo com o meio ambiente</a:t>
            </a:r>
            <a:r>
              <a:rPr lang="en-US" altLang="ja-JP" sz="1800" dirty="0"/>
              <a:t>, </a:t>
            </a:r>
            <a:r>
              <a:rPr lang="pt-BR" altLang="ja-JP" sz="1800" dirty="0"/>
              <a:t>um corpo de conhecimento - </a:t>
            </a:r>
            <a:r>
              <a:rPr lang="en-US" altLang="ja-JP" sz="1800" dirty="0"/>
              <a:t>na concepção da subsistência, construindo a </a:t>
            </a:r>
            <a:r>
              <a:rPr lang="pt-BR" altLang="ja-JP" sz="1800" dirty="0"/>
              <a:t>partir de habilidades indígenas e conhecimento </a:t>
            </a:r>
            <a:r>
              <a:rPr lang="en-US" altLang="ja-JP" sz="1800" dirty="0"/>
              <a:t>e </a:t>
            </a:r>
            <a:r>
              <a:rPr lang="pt-BR" altLang="ja-JP" sz="1800" dirty="0"/>
              <a:t>aumentando a sustentabilidade da </a:t>
            </a:r>
            <a:r>
              <a:rPr lang="en-US" altLang="ja-JP" sz="1800" dirty="0"/>
              <a:t>iniciativa. </a:t>
            </a:r>
          </a:p>
          <a:p>
            <a:pPr marL="400050" indent="-400050" algn="just" eaLnBrk="1" hangingPunct="1">
              <a:buClr>
                <a:srgbClr val="92D050"/>
              </a:buClr>
              <a:buFont typeface="Wingdings" pitchFamily="2" charset="2"/>
              <a:buNone/>
            </a:pPr>
            <a:endParaRPr lang="ja-JP" altLang="ja-JP" sz="1800" dirty="0"/>
          </a:p>
        </p:txBody>
      </p:sp>
      <p:sp>
        <p:nvSpPr>
          <p:cNvPr id="37892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-48692" y="2751265"/>
            <a:ext cx="9119792" cy="596248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ja-JP" sz="2400" dirty="0">
                <a:solidFill>
                  <a:schemeClr val="tx1"/>
                </a:solidFill>
              </a:rPr>
              <a:t>Caso: Mitigação indígena da enchente em Assam</a:t>
            </a:r>
            <a:endParaRPr lang="ja-JP" altLang="ja-JP" sz="2400" dirty="0">
              <a:solidFill>
                <a:schemeClr val="tx1"/>
              </a:solidFill>
            </a:endParaRP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0" y="5366518"/>
            <a:ext cx="9144000" cy="42588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000">
                <a:solidFill>
                  <a:srgbClr val="000000"/>
                </a:solidFill>
              </a:rPr>
              <a:t>Lições</a:t>
            </a:r>
            <a:endParaRPr lang="en-CA" altLang="ja-JP" sz="2000">
              <a:solidFill>
                <a:srgbClr val="000000"/>
              </a:solidFill>
            </a:endParaRPr>
          </a:p>
        </p:txBody>
      </p:sp>
      <p:sp>
        <p:nvSpPr>
          <p:cNvPr id="37894" name="Content Placeholder 5"/>
          <p:cNvSpPr>
            <a:spLocks noGrp="1"/>
          </p:cNvSpPr>
          <p:nvPr>
            <p:ph sz="quarter" idx="17"/>
          </p:nvPr>
        </p:nvSpPr>
        <p:spPr>
          <a:xfrm>
            <a:off x="24208" y="5760061"/>
            <a:ext cx="9144000" cy="857482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</a:pPr>
            <a:r>
              <a:rPr lang="pt-BR" altLang="ja-JP" sz="2100" b="1" dirty="0"/>
              <a:t> Práticas indígenas </a:t>
            </a:r>
            <a:r>
              <a:rPr lang="pt-BR" altLang="ja-JP" sz="2100" dirty="0"/>
              <a:t>são, na maioria das vezes, baseadas em </a:t>
            </a:r>
            <a:r>
              <a:rPr lang="pt-BR" altLang="ja-JP" sz="2100" b="1" dirty="0"/>
              <a:t>princípios sólidos</a:t>
            </a:r>
            <a:r>
              <a:rPr lang="pt-BR" altLang="ja-JP" sz="2100" dirty="0"/>
              <a:t> desenvolvidos através da interação entre seres humanos e a natureza ao longo dos séculos</a:t>
            </a:r>
            <a:r>
              <a:rPr lang="en-US" altLang="ja-JP" sz="2100" dirty="0"/>
              <a:t>. </a:t>
            </a:r>
          </a:p>
        </p:txBody>
      </p:sp>
      <p:sp>
        <p:nvSpPr>
          <p:cNvPr id="37895" name="テキスト ボックス 15"/>
          <p:cNvSpPr txBox="1">
            <a:spLocks noChangeArrowheads="1"/>
          </p:cNvSpPr>
          <p:nvPr/>
        </p:nvSpPr>
        <p:spPr bwMode="auto">
          <a:xfrm>
            <a:off x="-108520" y="3397241"/>
            <a:ext cx="9143999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just" eaLnBrk="1" hangingPunct="1">
              <a:buFont typeface="Arial" charset="0"/>
              <a:buChar char="•"/>
            </a:pPr>
            <a:r>
              <a:rPr lang="pt-BR" altLang="ja-JP" sz="2000" dirty="0">
                <a:latin typeface="Calibri" pitchFamily="34" charset="0"/>
              </a:rPr>
              <a:t>Plantar </a:t>
            </a:r>
            <a:r>
              <a:rPr lang="pt-BR" altLang="ja-JP" sz="2000" b="1" dirty="0">
                <a:latin typeface="Calibri" pitchFamily="34" charset="0"/>
              </a:rPr>
              <a:t>bambu</a:t>
            </a:r>
            <a:r>
              <a:rPr lang="pt-BR" altLang="ja-JP" sz="2000" dirty="0">
                <a:latin typeface="Calibri" pitchFamily="34" charset="0"/>
              </a:rPr>
              <a:t> ajuda a proteger os diques de serem violados e ao longo de lagos com peixes e campos de arroz </a:t>
            </a:r>
            <a:r>
              <a:rPr lang="pt-BR" altLang="ja-JP" sz="2000" b="1" dirty="0">
                <a:latin typeface="Calibri" pitchFamily="34" charset="0"/>
              </a:rPr>
              <a:t>previne a erosão do solo</a:t>
            </a:r>
            <a:r>
              <a:rPr lang="en-US" altLang="ja-JP" sz="2000" b="1" dirty="0">
                <a:latin typeface="Calibri" pitchFamily="34" charset="0"/>
              </a:rPr>
              <a:t>. </a:t>
            </a:r>
            <a:r>
              <a:rPr lang="pt-BR" altLang="ja-JP" sz="2000" b="1" dirty="0">
                <a:latin typeface="Calibri" pitchFamily="34" charset="0"/>
              </a:rPr>
              <a:t>Redução nos custos de manutenção</a:t>
            </a:r>
            <a:r>
              <a:rPr lang="en-US" altLang="ja-JP" sz="2000" b="1" dirty="0">
                <a:latin typeface="Calibri" pitchFamily="34" charset="0"/>
              </a:rPr>
              <a:t>.</a:t>
            </a:r>
          </a:p>
          <a:p>
            <a:pPr algn="just" eaLnBrk="1" hangingPunct="1">
              <a:buFont typeface="Arial" charset="0"/>
              <a:buChar char="•"/>
            </a:pPr>
            <a:r>
              <a:rPr lang="pt-BR" altLang="ja-JP" sz="2000" dirty="0">
                <a:latin typeface="Calibri" pitchFamily="34" charset="0"/>
              </a:rPr>
              <a:t>O bambu crescido dentro de um período de 5 anos também é usado como material para constução, produção de artes e confecção de papel. Essas atividades fornecem </a:t>
            </a:r>
            <a:r>
              <a:rPr lang="pt-BR" altLang="ja-JP" sz="2000" b="1" dirty="0">
                <a:latin typeface="Calibri" pitchFamily="34" charset="0"/>
              </a:rPr>
              <a:t>empregos adicionais </a:t>
            </a:r>
            <a:r>
              <a:rPr lang="pt-BR" altLang="ja-JP" sz="2000" dirty="0">
                <a:latin typeface="Calibri" pitchFamily="34" charset="0"/>
              </a:rPr>
              <a:t>para a comunidade </a:t>
            </a:r>
            <a:r>
              <a:rPr lang="en-US" altLang="ja-JP" sz="2000" dirty="0">
                <a:latin typeface="Calibri" pitchFamily="34" charset="0"/>
              </a:rPr>
              <a:t>. </a:t>
            </a:r>
          </a:p>
        </p:txBody>
      </p:sp>
      <p:sp>
        <p:nvSpPr>
          <p:cNvPr id="37897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C789DFA8-2BDC-4F75-9E85-EC83BDA6C8F4}" type="slidenum">
              <a:rPr kumimoji="0" lang="en-US" altLang="ja-JP">
                <a:latin typeface="Calibri" pitchFamily="34" charset="0"/>
              </a:rPr>
              <a:pPr eaLnBrk="1" hangingPunct="1"/>
              <a:t>18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11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12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5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3308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0" y="1187578"/>
            <a:ext cx="9144000" cy="764703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altLang="ja-JP" sz="2400" i="1" dirty="0"/>
              <a:t>Sub Questão: </a:t>
            </a:r>
            <a:r>
              <a:rPr lang="pt-BR" altLang="ja-JP" sz="2400" i="1" dirty="0"/>
              <a:t>Meios de subsistências diversificados para </a:t>
            </a:r>
            <a:r>
              <a:rPr lang="en-US" altLang="ja-JP" sz="2400" i="1" dirty="0"/>
              <a:t>reduzir pressões no  meio ambiente</a:t>
            </a:r>
          </a:p>
          <a:p>
            <a:pPr marL="0" indent="0" algn="ctr" eaLnBrk="1" hangingPunct="1">
              <a:buNone/>
              <a:defRPr/>
            </a:pPr>
            <a:endParaRPr lang="ja-JP" altLang="ja-JP" sz="2800" i="1" dirty="0"/>
          </a:p>
        </p:txBody>
      </p:sp>
      <p:sp>
        <p:nvSpPr>
          <p:cNvPr id="38915" name="Content Placeholder 3"/>
          <p:cNvSpPr>
            <a:spLocks noGrp="1"/>
          </p:cNvSpPr>
          <p:nvPr>
            <p:ph sz="quarter" idx="15"/>
          </p:nvPr>
        </p:nvSpPr>
        <p:spPr>
          <a:xfrm>
            <a:off x="-32876" y="2017277"/>
            <a:ext cx="9144000" cy="74327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Font typeface="Wingdings" pitchFamily="2" charset="2"/>
              <a:buChar char="Ø"/>
            </a:pPr>
            <a:r>
              <a:rPr lang="pt-BR" altLang="ja-JP" sz="1800" dirty="0"/>
              <a:t>Diversificação nos meios de subsistência são observadas para </a:t>
            </a:r>
            <a:r>
              <a:rPr lang="pt-BR" altLang="ja-JP" sz="1800" b="1" dirty="0"/>
              <a:t>reverter a degradação ambiental </a:t>
            </a:r>
            <a:r>
              <a:rPr lang="pt-BR" altLang="ja-JP" sz="1800" dirty="0"/>
              <a:t>enquanto também fornecendo às populações um "amortecedor", quando um evento </a:t>
            </a:r>
            <a:r>
              <a:rPr lang="en-US" altLang="ja-JP" sz="1800" dirty="0"/>
              <a:t>natural </a:t>
            </a:r>
            <a:r>
              <a:rPr lang="pt-BR" altLang="ja-JP" sz="1800" dirty="0"/>
              <a:t>gera um impacto adverso na produtividade do ecossistema</a:t>
            </a:r>
            <a:r>
              <a:rPr lang="en-US" altLang="ja-JP" sz="1800" dirty="0"/>
              <a:t>.</a:t>
            </a:r>
            <a:endParaRPr lang="ja-JP" altLang="ja-JP" sz="1800" dirty="0"/>
          </a:p>
        </p:txBody>
      </p:sp>
      <p:sp>
        <p:nvSpPr>
          <p:cNvPr id="38916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-9746" y="2774981"/>
            <a:ext cx="9144000" cy="416772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US" altLang="ja-JP" sz="2000" i="1" dirty="0">
                <a:solidFill>
                  <a:schemeClr val="tx1"/>
                </a:solidFill>
              </a:rPr>
              <a:t>Caso: Reabilitação de </a:t>
            </a:r>
            <a:r>
              <a:rPr lang="pt-BR" altLang="ja-JP" sz="2000" i="1" dirty="0">
                <a:solidFill>
                  <a:schemeClr val="tx1"/>
                </a:solidFill>
              </a:rPr>
              <a:t>pastagens e diversificação dos meios de subsistência </a:t>
            </a:r>
            <a:r>
              <a:rPr lang="en-US" altLang="ja-JP" sz="2000" i="1" dirty="0">
                <a:solidFill>
                  <a:schemeClr val="tx1"/>
                </a:solidFill>
              </a:rPr>
              <a:t>no Sudão </a:t>
            </a:r>
            <a:endParaRPr lang="ja-JP" altLang="ja-JP" sz="2000" i="1" dirty="0">
              <a:solidFill>
                <a:schemeClr val="tx1"/>
              </a:solidFill>
            </a:endParaRPr>
          </a:p>
        </p:txBody>
      </p:sp>
      <p:sp>
        <p:nvSpPr>
          <p:cNvPr id="38917" name="Content Placeholder 5"/>
          <p:cNvSpPr>
            <a:spLocks noGrp="1"/>
          </p:cNvSpPr>
          <p:nvPr>
            <p:ph sz="quarter" idx="17"/>
          </p:nvPr>
        </p:nvSpPr>
        <p:spPr>
          <a:xfrm>
            <a:off x="-27160" y="4749749"/>
            <a:ext cx="9144000" cy="187647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457200" indent="-457200" algn="just"/>
            <a:r>
              <a:rPr lang="en-US" altLang="ja-JP" sz="1800" dirty="0"/>
              <a:t>1. </a:t>
            </a:r>
            <a:r>
              <a:rPr lang="pt-BR" altLang="ja-JP" sz="1800" b="1" dirty="0"/>
              <a:t>Diversificação</a:t>
            </a:r>
            <a:r>
              <a:rPr lang="pt-BR" altLang="ja-JP" sz="1800" dirty="0"/>
              <a:t> dos sistemas de produção </a:t>
            </a:r>
            <a:r>
              <a:rPr lang="en-US" altLang="ja-JP" sz="1800" dirty="0"/>
              <a:t>local, através de atividades de desenvolvimento comunitário, </a:t>
            </a:r>
            <a:r>
              <a:rPr lang="pt-BR" altLang="ja-JP" sz="1800" b="1" dirty="0"/>
              <a:t>atenuação das pressões</a:t>
            </a:r>
            <a:r>
              <a:rPr lang="pt-BR" altLang="ja-JP" sz="1800" dirty="0"/>
              <a:t> em ecossistemas </a:t>
            </a:r>
            <a:r>
              <a:rPr lang="en-US" altLang="ja-JP" sz="1800" dirty="0"/>
              <a:t>fracos enquanto desenvolvendo </a:t>
            </a:r>
            <a:r>
              <a:rPr lang="pt-BR" altLang="ja-JP" sz="1800" dirty="0"/>
              <a:t>estratégias de subsistência mais resistentes</a:t>
            </a:r>
            <a:r>
              <a:rPr lang="en-US" altLang="ja-JP" sz="1800" dirty="0"/>
              <a:t>.</a:t>
            </a:r>
            <a:endParaRPr lang="ja-JP" altLang="ja-JP" sz="1800" dirty="0"/>
          </a:p>
          <a:p>
            <a:pPr marL="457200" indent="-457200" algn="just"/>
            <a:r>
              <a:rPr lang="en-US" altLang="ja-JP" sz="1800" dirty="0"/>
              <a:t>2. </a:t>
            </a:r>
            <a:r>
              <a:rPr lang="en-US" altLang="ja-JP" sz="1800" b="1" dirty="0"/>
              <a:t>Treinamento e mobilização </a:t>
            </a:r>
            <a:r>
              <a:rPr lang="pt-BR" altLang="ja-JP" sz="1800" b="1" dirty="0"/>
              <a:t>comunitária</a:t>
            </a:r>
            <a:r>
              <a:rPr lang="pt-BR" altLang="ja-JP" sz="1800" dirty="0"/>
              <a:t> pode contribuir para melhorias na </a:t>
            </a:r>
            <a:r>
              <a:rPr lang="en-US" altLang="ja-JP" sz="1800" dirty="0"/>
              <a:t>gestão de terras. Isso, por sua vez, </a:t>
            </a:r>
            <a:r>
              <a:rPr lang="pt-BR" altLang="ja-JP" sz="1800" dirty="0"/>
              <a:t>aumenta a resistência da comunidade para </a:t>
            </a:r>
            <a:r>
              <a:rPr lang="en-US" altLang="ja-JP" sz="1800" dirty="0"/>
              <a:t>choques climáticos, como secas.  </a:t>
            </a:r>
            <a:endParaRPr lang="ja-JP" altLang="ja-JP" sz="1800" dirty="0"/>
          </a:p>
          <a:p>
            <a:pPr marL="457200" indent="-457200" algn="just"/>
            <a:r>
              <a:rPr lang="en-US" altLang="ja-JP" sz="1800" dirty="0"/>
              <a:t>3. </a:t>
            </a:r>
            <a:r>
              <a:rPr lang="pt-BR" altLang="ja-JP" sz="1800" b="1" dirty="0"/>
              <a:t>Melhorias a longo prazo</a:t>
            </a:r>
            <a:r>
              <a:rPr lang="pt-BR" altLang="ja-JP" sz="1800" dirty="0"/>
              <a:t> na gestão de recursos naturais só podem ser alcançadas através de</a:t>
            </a:r>
            <a:r>
              <a:rPr lang="en-US" altLang="ja-JP" sz="1800" dirty="0"/>
              <a:t> </a:t>
            </a:r>
            <a:r>
              <a:rPr lang="pt-BR" altLang="ja-JP" sz="1800" dirty="0"/>
              <a:t>confluência com a sobrevivência no curto prazo e as </a:t>
            </a:r>
            <a:r>
              <a:rPr lang="en-US" altLang="ja-JP" sz="1800" dirty="0"/>
              <a:t>necessidades de subsistência.</a:t>
            </a:r>
            <a:endParaRPr lang="ja-JP" altLang="ja-JP" sz="1800" dirty="0"/>
          </a:p>
        </p:txBody>
      </p:sp>
      <p:sp>
        <p:nvSpPr>
          <p:cNvPr id="38918" name="テキスト ボックス 9"/>
          <p:cNvSpPr txBox="1">
            <a:spLocks noChangeArrowheads="1"/>
          </p:cNvSpPr>
          <p:nvPr/>
        </p:nvSpPr>
        <p:spPr bwMode="auto">
          <a:xfrm>
            <a:off x="-32876" y="3163354"/>
            <a:ext cx="9144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just" eaLnBrk="1" hangingPunct="1">
              <a:buFontTx/>
              <a:buChar char="•"/>
            </a:pPr>
            <a:r>
              <a:rPr lang="pt-BR" altLang="ja-JP" dirty="0">
                <a:latin typeface="Calibri" pitchFamily="34" charset="0"/>
              </a:rPr>
              <a:t>Reabilitação e gestão de pastagens baseadas na Comunidade  </a:t>
            </a:r>
            <a:endParaRPr lang="en-US" altLang="ja-JP" dirty="0">
              <a:latin typeface="Calibri" pitchFamily="34" charset="0"/>
            </a:endParaRPr>
          </a:p>
          <a:p>
            <a:pPr algn="just" eaLnBrk="1" hangingPunct="1">
              <a:buFontTx/>
              <a:buChar char="•"/>
            </a:pPr>
            <a:r>
              <a:rPr lang="en-US" altLang="ja-JP" b="1" dirty="0">
                <a:latin typeface="Calibri" pitchFamily="34" charset="0"/>
              </a:rPr>
              <a:t>Treinamento</a:t>
            </a:r>
            <a:r>
              <a:rPr lang="en-US" altLang="ja-JP" dirty="0">
                <a:latin typeface="Calibri" pitchFamily="34" charset="0"/>
              </a:rPr>
              <a:t> </a:t>
            </a:r>
            <a:r>
              <a:rPr lang="pt-BR" altLang="ja-JP" dirty="0">
                <a:latin typeface="Calibri" pitchFamily="34" charset="0"/>
              </a:rPr>
              <a:t>para comunidade </a:t>
            </a:r>
            <a:r>
              <a:rPr lang="en-US" altLang="ja-JP" dirty="0">
                <a:latin typeface="Calibri" pitchFamily="34" charset="0"/>
              </a:rPr>
              <a:t>– </a:t>
            </a:r>
            <a:r>
              <a:rPr lang="pt-BR" altLang="ja-JP" b="1" dirty="0">
                <a:latin typeface="Calibri" pitchFamily="34" charset="0"/>
              </a:rPr>
              <a:t>produção de sabão, gestão de pastos e forragens</a:t>
            </a:r>
            <a:r>
              <a:rPr lang="en-US" altLang="ja-JP" b="1" dirty="0">
                <a:latin typeface="Calibri" pitchFamily="34" charset="0"/>
              </a:rPr>
              <a:t>, </a:t>
            </a:r>
            <a:r>
              <a:rPr lang="en-US" altLang="ja-JP" dirty="0">
                <a:latin typeface="Calibri" pitchFamily="34" charset="0"/>
              </a:rPr>
              <a:t>etc. </a:t>
            </a:r>
          </a:p>
          <a:p>
            <a:pPr algn="just" eaLnBrk="1" hangingPunct="1">
              <a:buFontTx/>
              <a:buChar char="•"/>
            </a:pPr>
            <a:r>
              <a:rPr lang="pt-BR" altLang="ja-JP" b="1" dirty="0">
                <a:latin typeface="Calibri" pitchFamily="34" charset="0"/>
              </a:rPr>
              <a:t>Revegetação de dunas de areia </a:t>
            </a:r>
            <a:endParaRPr lang="en-US" altLang="ja-JP" b="1" dirty="0">
              <a:latin typeface="Calibri" pitchFamily="34" charset="0"/>
            </a:endParaRPr>
          </a:p>
          <a:p>
            <a:pPr algn="just" eaLnBrk="1" hangingPunct="1">
              <a:buFontTx/>
              <a:buChar char="•"/>
            </a:pPr>
            <a:r>
              <a:rPr lang="pt-BR" altLang="ja-JP" dirty="0">
                <a:latin typeface="Calibri" pitchFamily="34" charset="0"/>
              </a:rPr>
              <a:t>Meios de subsistência alternados - </a:t>
            </a:r>
            <a:r>
              <a:rPr lang="pt-BR" altLang="ja-JP" b="1" dirty="0">
                <a:latin typeface="Calibri" pitchFamily="34" charset="0"/>
              </a:rPr>
              <a:t>estoque de ovelhas</a:t>
            </a:r>
            <a:r>
              <a:rPr lang="en-US" altLang="ja-JP" b="1" dirty="0">
                <a:latin typeface="Calibri" pitchFamily="34" charset="0"/>
              </a:rPr>
              <a:t>, </a:t>
            </a:r>
            <a:r>
              <a:rPr lang="pt-BR" altLang="ja-JP" b="1" dirty="0">
                <a:latin typeface="Calibri" pitchFamily="34" charset="0"/>
              </a:rPr>
              <a:t>sementes melhores</a:t>
            </a:r>
            <a:endParaRPr lang="ja-JP" altLang="ja-JP" b="1" dirty="0">
              <a:latin typeface="Calibri" pitchFamily="34" charset="0"/>
            </a:endParaRP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0" y="4350982"/>
            <a:ext cx="9144000" cy="371192"/>
          </a:xfr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t">
            <a:noAutofit/>
          </a:bodyPr>
          <a:lstStyle/>
          <a:p>
            <a:pPr marL="0" indent="0" eaLnBrk="1" hangingPunct="1">
              <a:buNone/>
              <a:defRPr/>
            </a:pPr>
            <a:r>
              <a:rPr lang="en-US" altLang="ja-JP" sz="2000">
                <a:solidFill>
                  <a:srgbClr val="000000"/>
                </a:solidFill>
              </a:rPr>
              <a:t>Lições</a:t>
            </a:r>
            <a:endParaRPr lang="en-CA" altLang="ja-JP" sz="2000">
              <a:solidFill>
                <a:srgbClr val="000000"/>
              </a:solidFill>
            </a:endParaRPr>
          </a:p>
        </p:txBody>
      </p:sp>
      <p:sp>
        <p:nvSpPr>
          <p:cNvPr id="38921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E57D45FE-C19D-4E24-AFDB-929F1BC31ABD}" type="slidenum">
              <a:rPr kumimoji="0" lang="en-US" altLang="ja-JP">
                <a:latin typeface="Calibri" pitchFamily="34" charset="0"/>
              </a:rPr>
              <a:pPr eaLnBrk="1" hangingPunct="1"/>
              <a:t>19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-9746" y="6603816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11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12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4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1298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087918" y="2430049"/>
            <a:ext cx="6840415" cy="989555"/>
          </a:xfrm>
        </p:spPr>
        <p:txBody>
          <a:bodyPr/>
          <a:lstStyle/>
          <a:p>
            <a:pPr>
              <a:defRPr/>
            </a:pPr>
            <a:r>
              <a:rPr lang="en-US" sz="54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Meio Ambiente</a:t>
            </a:r>
          </a:p>
        </p:txBody>
      </p:sp>
      <p:sp>
        <p:nvSpPr>
          <p:cNvPr id="18436" name="スライド番号プレースホルダ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9885CBFB-E667-4AB0-BA6B-710BB8925E46}" type="slidenum">
              <a:rPr kumimoji="0" lang="en-US" altLang="ja-JP">
                <a:latin typeface="Calibri" pitchFamily="34" charset="0"/>
              </a:rPr>
              <a:pPr eaLnBrk="1" hangingPunct="1"/>
              <a:t>2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9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7946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19062" y="1185117"/>
            <a:ext cx="8917434" cy="947739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US" altLang="ja-JP" sz="2600" i="1" dirty="0">
                <a:solidFill>
                  <a:schemeClr val="tx1"/>
                </a:solidFill>
              </a:rPr>
              <a:t>Caso: Gestão da bacia hidrográfica transnacional na Guatemala e México</a:t>
            </a:r>
            <a:endParaRPr lang="ja-JP" altLang="ja-JP" sz="2600" i="1" dirty="0">
              <a:solidFill>
                <a:schemeClr val="tx1"/>
              </a:solidFill>
            </a:endParaRPr>
          </a:p>
        </p:txBody>
      </p:sp>
      <p:sp>
        <p:nvSpPr>
          <p:cNvPr id="40963" name="Content Placeholder 5"/>
          <p:cNvSpPr>
            <a:spLocks noGrp="1"/>
          </p:cNvSpPr>
          <p:nvPr>
            <p:ph sz="quarter" idx="17"/>
          </p:nvPr>
        </p:nvSpPr>
        <p:spPr>
          <a:xfrm>
            <a:off x="2" y="4081788"/>
            <a:ext cx="9143998" cy="2338635"/>
          </a:xfrm>
          <a:ln>
            <a:solidFill>
              <a:srgbClr val="92D050"/>
            </a:solidFill>
            <a:miter lim="800000"/>
            <a:headEnd/>
            <a:tailEnd/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ja-JP" sz="2000" b="1" u="sng" dirty="0"/>
              <a:t>Lições</a:t>
            </a:r>
          </a:p>
          <a:p>
            <a:pPr marL="0" indent="0">
              <a:buFontTx/>
              <a:buChar char="•"/>
            </a:pPr>
            <a:r>
              <a:rPr lang="en-US" altLang="ja-JP" sz="2000" dirty="0"/>
              <a:t>Onde ecossistemas  tenham incorrido danos, uma </a:t>
            </a:r>
            <a:r>
              <a:rPr lang="pt-BR" altLang="ja-JP" sz="2000" b="1" dirty="0"/>
              <a:t>abordagem de gestão multi-setorial </a:t>
            </a:r>
            <a:r>
              <a:rPr lang="pt-BR" altLang="ja-JP" sz="2000" dirty="0"/>
              <a:t>é importante</a:t>
            </a:r>
            <a:r>
              <a:rPr lang="en-US" altLang="ja-JP" sz="2000" dirty="0"/>
              <a:t> </a:t>
            </a:r>
            <a:r>
              <a:rPr lang="pt-BR" altLang="ja-JP" sz="2000" dirty="0"/>
              <a:t>para garantir que as </a:t>
            </a:r>
            <a:r>
              <a:rPr lang="pt-BR" altLang="ja-JP" sz="2000" b="1" dirty="0"/>
              <a:t>conexões entre os vários aspectos dos meios de sustento e do meio ambiente </a:t>
            </a:r>
            <a:r>
              <a:rPr lang="pt-BR" altLang="ja-JP" sz="2000" dirty="0"/>
              <a:t>sejam reconhecidos e </a:t>
            </a:r>
            <a:r>
              <a:rPr lang="en-US" altLang="ja-JP" sz="2000" dirty="0"/>
              <a:t>endereçados.</a:t>
            </a:r>
            <a:endParaRPr lang="ja-JP" altLang="ja-JP" sz="2000" dirty="0"/>
          </a:p>
          <a:p>
            <a:pPr marL="0" indent="0">
              <a:buFontTx/>
              <a:buChar char="•"/>
            </a:pPr>
            <a:r>
              <a:rPr lang="pt-BR" altLang="ja-JP" sz="2000" dirty="0"/>
              <a:t>Em muitos casos, </a:t>
            </a:r>
            <a:r>
              <a:rPr lang="pt-BR" altLang="ja-JP" sz="2000" b="1" dirty="0"/>
              <a:t>desastres agudos </a:t>
            </a:r>
            <a:r>
              <a:rPr lang="pt-BR" altLang="ja-JP" sz="2000" dirty="0"/>
              <a:t>são </a:t>
            </a:r>
            <a:r>
              <a:rPr lang="en-US" altLang="ja-JP" sz="2000" dirty="0"/>
              <a:t>os </a:t>
            </a:r>
            <a:r>
              <a:rPr lang="pt-BR" altLang="ja-JP" sz="2000" dirty="0"/>
              <a:t>sinais </a:t>
            </a:r>
            <a:r>
              <a:rPr lang="en-US" altLang="ja-JP" sz="2000" dirty="0"/>
              <a:t>de</a:t>
            </a:r>
            <a:r>
              <a:rPr lang="en-US" altLang="ja-JP" sz="2000" b="1" dirty="0"/>
              <a:t> problemas ambientais maiores</a:t>
            </a:r>
            <a:r>
              <a:rPr lang="en-US" altLang="ja-JP" sz="2000" dirty="0"/>
              <a:t>. </a:t>
            </a:r>
          </a:p>
          <a:p>
            <a:pPr marL="0" indent="0">
              <a:buFontTx/>
              <a:buChar char="•"/>
            </a:pPr>
            <a:r>
              <a:rPr lang="pt-BR" altLang="ja-JP" sz="2000" dirty="0"/>
              <a:t>Gestão de bacias hidrográficas sustentáveis de larga escala pode colher benefícios econômicos através da </a:t>
            </a:r>
            <a:r>
              <a:rPr lang="pt-BR" altLang="ja-JP" sz="2000" b="1" dirty="0"/>
              <a:t>diminuição da vulnerabilidade local</a:t>
            </a:r>
            <a:r>
              <a:rPr lang="pt-BR" altLang="ja-JP" sz="2000" dirty="0"/>
              <a:t> para enchentes e tempestades.</a:t>
            </a:r>
            <a:endParaRPr lang="ja-JP" altLang="ja-JP" sz="2000" dirty="0"/>
          </a:p>
        </p:txBody>
      </p:sp>
      <p:sp>
        <p:nvSpPr>
          <p:cNvPr id="40965" name="Text Box 8"/>
          <p:cNvSpPr txBox="1">
            <a:spLocks noChangeArrowheads="1"/>
          </p:cNvSpPr>
          <p:nvPr/>
        </p:nvSpPr>
        <p:spPr bwMode="auto">
          <a:xfrm>
            <a:off x="0" y="2132856"/>
            <a:ext cx="9036496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pt-BR" altLang="ja-JP" dirty="0">
                <a:cs typeface="Arial"/>
              </a:rPr>
              <a:t>Frustrados por enchentes e deslizamentos de terra recorrentes, </a:t>
            </a:r>
            <a:r>
              <a:rPr lang="pt-BR" altLang="ja-JP" b="1" dirty="0">
                <a:cs typeface="Arial"/>
              </a:rPr>
              <a:t>comunidades locais organizaram </a:t>
            </a:r>
            <a:r>
              <a:rPr lang="pt-BR" altLang="ja-JP" dirty="0">
                <a:cs typeface="Arial"/>
              </a:rPr>
              <a:t>e empreenderam o projeto da bacia hidrográfica de Tacana</a:t>
            </a:r>
            <a:r>
              <a:rPr lang="en-US" altLang="ja-JP" dirty="0"/>
              <a:t>, </a:t>
            </a:r>
            <a:r>
              <a:rPr lang="pt-BR" altLang="ja-JP" dirty="0"/>
              <a:t>para reverter a degradação ambiental</a:t>
            </a:r>
            <a:r>
              <a:rPr lang="en-US" altLang="ja-JP" dirty="0"/>
              <a:t>. </a:t>
            </a:r>
          </a:p>
          <a:p>
            <a:pPr eaLnBrk="1" hangingPunct="1"/>
            <a:endParaRPr lang="en-US" altLang="ja-JP" dirty="0"/>
          </a:p>
          <a:p>
            <a:pPr eaLnBrk="1" hangingPunct="1"/>
            <a:r>
              <a:rPr lang="pt-BR" altLang="ja-JP" dirty="0">
                <a:cs typeface="Arial"/>
              </a:rPr>
              <a:t>Eles estabeleceram </a:t>
            </a:r>
            <a:r>
              <a:rPr lang="pt-BR" altLang="ja-JP" b="1" dirty="0">
                <a:cs typeface="Arial"/>
              </a:rPr>
              <a:t>pequenos conselhos da bacia hidrográfica </a:t>
            </a:r>
            <a:r>
              <a:rPr lang="pt-BR" altLang="ja-JP" dirty="0">
                <a:cs typeface="Arial"/>
              </a:rPr>
              <a:t>nos dois países da bacia - </a:t>
            </a:r>
            <a:r>
              <a:rPr lang="pt-BR" altLang="ja-JP" b="1" dirty="0">
                <a:cs typeface="Arial"/>
              </a:rPr>
              <a:t>controlaram o uso da água, </a:t>
            </a:r>
            <a:r>
              <a:rPr lang="pt-BR" altLang="ja-JP" dirty="0">
                <a:cs typeface="Arial"/>
              </a:rPr>
              <a:t>construíram </a:t>
            </a:r>
            <a:r>
              <a:rPr lang="pt-BR" altLang="ja-JP" b="1" dirty="0">
                <a:cs typeface="Arial"/>
              </a:rPr>
              <a:t>estufas</a:t>
            </a:r>
            <a:r>
              <a:rPr lang="en-US" altLang="ja-JP" b="1" dirty="0"/>
              <a:t>, </a:t>
            </a:r>
            <a:r>
              <a:rPr lang="en-US" altLang="ja-JP" dirty="0"/>
              <a:t>etc</a:t>
            </a:r>
            <a:r>
              <a:rPr lang="en-US" altLang="ja-JP" sz="2000" dirty="0"/>
              <a:t>.</a:t>
            </a:r>
            <a:endParaRPr lang="en-US" altLang="ja-JP" dirty="0"/>
          </a:p>
        </p:txBody>
      </p:sp>
      <p:sp>
        <p:nvSpPr>
          <p:cNvPr id="40966" name="スライド番号プレースホルダ 5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DA2EB7AF-6656-4A45-A3EE-6366C5790CE1}" type="slidenum">
              <a:rPr kumimoji="0" lang="en-US" altLang="ja-JP">
                <a:latin typeface="Calibri" pitchFamily="34" charset="0"/>
              </a:rPr>
              <a:pPr eaLnBrk="1" hangingPunct="1"/>
              <a:t>20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76200" y="28575"/>
            <a:ext cx="8960296" cy="1108075"/>
            <a:chOff x="0" y="0"/>
            <a:chExt cx="5760" cy="698"/>
          </a:xfrm>
        </p:grpSpPr>
        <p:pic>
          <p:nvPicPr>
            <p:cNvPr id="9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876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/>
          </p:cNvSpPr>
          <p:nvPr>
            <p:ph type="body" idx="4294967295"/>
          </p:nvPr>
        </p:nvSpPr>
        <p:spPr>
          <a:xfrm>
            <a:off x="533400" y="2132857"/>
            <a:ext cx="8077200" cy="156232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ja-JP" sz="4800" b="1" cap="none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REABILITAÇÃO DE ECOSSISTEMAS</a:t>
            </a:r>
            <a:endParaRPr lang="en-US" altLang="en-US" sz="4800" b="1" dirty="0">
              <a:solidFill>
                <a:srgbClr val="990099"/>
              </a:solidFill>
              <a:ea typeface="ＭＳ Ｐゴシック" pitchFamily="50" charset="-128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1635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59884" y="1340768"/>
            <a:ext cx="8876612" cy="864096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US" altLang="ja-JP" sz="2800" i="1" dirty="0">
                <a:solidFill>
                  <a:schemeClr val="tx1"/>
                </a:solidFill>
              </a:rPr>
              <a:t>Caso: </a:t>
            </a:r>
            <a:r>
              <a:rPr lang="pt-BR" altLang="ja-JP" sz="2800" i="1" dirty="0">
                <a:solidFill>
                  <a:schemeClr val="tx1"/>
                </a:solidFill>
              </a:rPr>
              <a:t>Mangues protegem comunidades </a:t>
            </a:r>
            <a:r>
              <a:rPr lang="en-US" altLang="ja-JP" sz="2800" i="1" dirty="0">
                <a:solidFill>
                  <a:schemeClr val="tx1"/>
                </a:solidFill>
              </a:rPr>
              <a:t>costeiras no Vietnã</a:t>
            </a:r>
            <a:endParaRPr lang="ja-JP" altLang="ja-JP" sz="2800" i="1" dirty="0">
              <a:solidFill>
                <a:schemeClr val="tx1"/>
              </a:solidFill>
            </a:endParaRPr>
          </a:p>
        </p:txBody>
      </p:sp>
      <p:sp>
        <p:nvSpPr>
          <p:cNvPr id="49157" name="Text Box 9"/>
          <p:cNvSpPr txBox="1">
            <a:spLocks noChangeArrowheads="1"/>
          </p:cNvSpPr>
          <p:nvPr/>
        </p:nvSpPr>
        <p:spPr bwMode="auto">
          <a:xfrm>
            <a:off x="165993" y="2414021"/>
            <a:ext cx="900621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t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pt-BR" sz="2400" dirty="0">
                <a:latin typeface="+mj-lt"/>
              </a:rPr>
              <a:t>O programa dos mangues prova que a preparação para desastres gera</a:t>
            </a:r>
            <a:r>
              <a:rPr lang="en-US" sz="2400" dirty="0">
                <a:latin typeface="+mj-lt"/>
              </a:rPr>
              <a:t>: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pt-BR" sz="2400" dirty="0">
                <a:latin typeface="Calibri" charset="0"/>
              </a:rPr>
              <a:t>Em vidas poupadas, basta olhar o dividendo colhido durante o tufão Wukong em Outubro de 2000</a:t>
            </a:r>
            <a:endParaRPr lang="en-US" sz="2400" dirty="0">
              <a:latin typeface="Calibri" charset="0"/>
            </a:endParaRP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pt-BR" sz="2400" dirty="0">
                <a:latin typeface="+mj-lt"/>
              </a:rPr>
              <a:t>Assim como as </a:t>
            </a:r>
            <a:r>
              <a:rPr lang="pt-BR" sz="2400" b="1" dirty="0">
                <a:latin typeface="+mj-lt"/>
              </a:rPr>
              <a:t>vidas, posses e propriedades salvas </a:t>
            </a:r>
            <a:r>
              <a:rPr lang="pt-BR" sz="2400" dirty="0">
                <a:latin typeface="+mj-lt"/>
              </a:rPr>
              <a:t>das enchentes, membros familiares podem agora ganhar uma </a:t>
            </a:r>
            <a:r>
              <a:rPr lang="pt-BR" sz="2400" b="1" dirty="0">
                <a:latin typeface="+mj-lt"/>
              </a:rPr>
              <a:t>renda adicional </a:t>
            </a:r>
            <a:r>
              <a:rPr lang="pt-BR" sz="2400" dirty="0">
                <a:latin typeface="+mj-lt"/>
              </a:rPr>
              <a:t>com a venda de c</a:t>
            </a:r>
            <a:r>
              <a:rPr lang="pt-BR" sz="2400" dirty="0">
                <a:latin typeface="Calibri" charset="0"/>
              </a:rPr>
              <a:t>aranguejos </a:t>
            </a:r>
            <a:r>
              <a:rPr lang="en-US" sz="2400" dirty="0">
                <a:latin typeface="Calibri" charset="0"/>
              </a:rPr>
              <a:t>, </a:t>
            </a:r>
            <a:r>
              <a:rPr lang="pt-BR" sz="2400" dirty="0">
                <a:latin typeface="Calibri" charset="0"/>
              </a:rPr>
              <a:t>camarões e moluscos que abrigam florestas de mangue</a:t>
            </a:r>
            <a:endParaRPr lang="en-US" sz="2400" dirty="0">
              <a:latin typeface="+mj-lt"/>
            </a:endParaRP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pt-BR" sz="2400" dirty="0">
                <a:latin typeface="+mj-lt"/>
              </a:rPr>
              <a:t>Assim como suplementar suas </a:t>
            </a:r>
            <a:r>
              <a:rPr lang="pt-BR" sz="2400" b="1" dirty="0">
                <a:latin typeface="+mj-lt"/>
              </a:rPr>
              <a:t>dietas</a:t>
            </a:r>
            <a:r>
              <a:rPr lang="en-US" sz="2400" dirty="0">
                <a:latin typeface="+mj-lt"/>
              </a:rPr>
              <a:t>.</a:t>
            </a:r>
          </a:p>
        </p:txBody>
      </p:sp>
      <p:sp>
        <p:nvSpPr>
          <p:cNvPr id="43014" name="スライド番号プレースホルダ 5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EE22EC3A-E35C-4A2D-A700-4FF78605E2EE}" type="slidenum">
              <a:rPr kumimoji="0" lang="en-US" altLang="ja-JP">
                <a:latin typeface="Calibri" pitchFamily="34" charset="0"/>
              </a:rPr>
              <a:pPr eaLnBrk="1" hangingPunct="1"/>
              <a:t>22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76200" y="28575"/>
            <a:ext cx="9096007" cy="1108075"/>
            <a:chOff x="0" y="0"/>
            <a:chExt cx="5760" cy="698"/>
          </a:xfrm>
        </p:grpSpPr>
        <p:pic>
          <p:nvPicPr>
            <p:cNvPr id="9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9700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985" y="1362560"/>
            <a:ext cx="9056317" cy="807665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US" altLang="ja-JP" sz="2400" i="1" dirty="0">
                <a:solidFill>
                  <a:schemeClr val="tx1"/>
                </a:solidFill>
              </a:rPr>
              <a:t>Caso: </a:t>
            </a:r>
            <a:r>
              <a:rPr lang="pt-BR" altLang="ja-JP" sz="2400" i="1" dirty="0">
                <a:solidFill>
                  <a:schemeClr val="tx1"/>
                </a:solidFill>
              </a:rPr>
              <a:t>Reflorestamento para proteger ecossistemas e reduzir o risco de desastre nas </a:t>
            </a:r>
            <a:r>
              <a:rPr lang="en-US" altLang="ja-JP" sz="2400" i="1" dirty="0">
                <a:solidFill>
                  <a:schemeClr val="tx1"/>
                </a:solidFill>
              </a:rPr>
              <a:t>Filipinas</a:t>
            </a:r>
            <a:endParaRPr lang="ja-JP" altLang="ja-JP" sz="2400" i="1" dirty="0">
              <a:solidFill>
                <a:schemeClr val="tx1"/>
              </a:solidFill>
            </a:endParaRP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0" y="3754893"/>
            <a:ext cx="9144000" cy="408119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CA" altLang="ja-JP" sz="2000" dirty="0" err="1">
                <a:solidFill>
                  <a:schemeClr val="tx1"/>
                </a:solidFill>
              </a:rPr>
              <a:t>Lições</a:t>
            </a:r>
            <a:endParaRPr lang="en-CA" altLang="ja-JP" sz="2000" dirty="0">
              <a:solidFill>
                <a:schemeClr val="tx1"/>
              </a:solidFill>
            </a:endParaRPr>
          </a:p>
        </p:txBody>
      </p:sp>
      <p:sp>
        <p:nvSpPr>
          <p:cNvPr id="44037" name="Content Placeholder 5"/>
          <p:cNvSpPr>
            <a:spLocks noGrp="1"/>
          </p:cNvSpPr>
          <p:nvPr>
            <p:ph sz="quarter" idx="17"/>
          </p:nvPr>
        </p:nvSpPr>
        <p:spPr>
          <a:xfrm>
            <a:off x="0" y="4220044"/>
            <a:ext cx="9144000" cy="2172649"/>
          </a:xfrm>
          <a:ln>
            <a:solidFill>
              <a:srgbClr val="92D050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ja-JP" sz="1800" dirty="0"/>
              <a:t>1. Congregar </a:t>
            </a:r>
            <a:r>
              <a:rPr lang="pt-BR" altLang="ja-JP" sz="1800" dirty="0"/>
              <a:t>as muitas partes interessadas necessárias para </a:t>
            </a:r>
            <a:r>
              <a:rPr lang="pt-BR" altLang="ja-JP" sz="1800" b="1" dirty="0"/>
              <a:t>restaurar um ecossistema </a:t>
            </a:r>
            <a:r>
              <a:rPr lang="pt-BR" altLang="ja-JP" sz="1800" dirty="0"/>
              <a:t>requer negociação e </a:t>
            </a:r>
            <a:r>
              <a:rPr lang="pt-BR" altLang="ja-JP" sz="1800" b="1" dirty="0"/>
              <a:t>o desenvolvimento de soluções inovadoras </a:t>
            </a:r>
            <a:r>
              <a:rPr lang="pt-BR" altLang="ja-JP" sz="1800" dirty="0"/>
              <a:t>que satisfaçam as necessidades de todos </a:t>
            </a:r>
            <a:r>
              <a:rPr lang="en-US" altLang="ja-JP" sz="1800" dirty="0"/>
              <a:t>os interessados.</a:t>
            </a:r>
            <a:endParaRPr lang="ja-JP" altLang="ja-JP" sz="18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ja-JP" sz="1800" dirty="0"/>
              <a:t>2. </a:t>
            </a:r>
            <a:r>
              <a:rPr lang="pt-BR" altLang="ja-JP" sz="1800" dirty="0"/>
              <a:t>A saúde de um ecossistema pode influenciar outros ecossistemas</a:t>
            </a:r>
            <a:r>
              <a:rPr lang="en-US" altLang="ja-JP" sz="1800" dirty="0"/>
              <a:t>. Nesse caso, </a:t>
            </a:r>
            <a:r>
              <a:rPr lang="en-US" altLang="ja-JP" sz="1800" b="1" dirty="0"/>
              <a:t>encostas desmatadas</a:t>
            </a:r>
            <a:r>
              <a:rPr lang="en-US" altLang="ja-JP" sz="1800" dirty="0"/>
              <a:t> não só </a:t>
            </a:r>
            <a:r>
              <a:rPr lang="pt-BR" altLang="ja-JP" sz="1800" dirty="0"/>
              <a:t>prejudicam os serviços de proteção e produção </a:t>
            </a:r>
            <a:r>
              <a:rPr lang="en-US" altLang="ja-JP" sz="1800" dirty="0"/>
              <a:t>do ambiente montanhoso, como também </a:t>
            </a:r>
            <a:r>
              <a:rPr lang="pt-BR" altLang="ja-JP" sz="1800" b="1" dirty="0"/>
              <a:t>põe em perigo a produção de arroz </a:t>
            </a:r>
            <a:r>
              <a:rPr lang="pt-BR" altLang="ja-JP" sz="1800" dirty="0"/>
              <a:t>nas várzeas devido aos assoreamentos e inundações</a:t>
            </a:r>
            <a:r>
              <a:rPr lang="en-US" altLang="ja-JP" sz="1800" dirty="0"/>
              <a:t>. </a:t>
            </a:r>
            <a:endParaRPr lang="ja-JP" altLang="ja-JP" sz="1800" dirty="0"/>
          </a:p>
        </p:txBody>
      </p:sp>
      <p:sp>
        <p:nvSpPr>
          <p:cNvPr id="44038" name="Text Box 8"/>
          <p:cNvSpPr txBox="1">
            <a:spLocks noChangeArrowheads="1"/>
          </p:cNvSpPr>
          <p:nvPr/>
        </p:nvSpPr>
        <p:spPr bwMode="auto">
          <a:xfrm>
            <a:off x="-31976" y="2220533"/>
            <a:ext cx="905631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342900" indent="-342900" algn="just"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altLang="ja-JP" dirty="0">
                <a:cs typeface="Arial"/>
              </a:rPr>
              <a:t>Uma parceria entre a </a:t>
            </a:r>
            <a:r>
              <a:rPr kumimoji="0" lang="en-US" altLang="ja-JP" dirty="0"/>
              <a:t>Toyota Motor Company, </a:t>
            </a:r>
            <a:r>
              <a:rPr kumimoji="0" lang="pt-BR" altLang="ja-JP" dirty="0"/>
              <a:t>Conservação Internacional, Departamento de Meio Ambiente e Recursos Naturais das Filipinas e o Governo Local tem resultado na área coberta com espécies de árvores indígenas, onde era antes 2500 hectares de terra estéril. Pessoas cultivam lenha separadamente para prevenir </a:t>
            </a:r>
            <a:r>
              <a:rPr kumimoji="0" lang="en-US" altLang="ja-JP" dirty="0"/>
              <a:t>a derrubada dessas árvores.</a:t>
            </a:r>
            <a:endParaRPr lang="en-US" altLang="ja-JP" dirty="0"/>
          </a:p>
        </p:txBody>
      </p:sp>
      <p:sp>
        <p:nvSpPr>
          <p:cNvPr id="44039" name="スライド番号プレースホルダ 6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20AFD16D-9205-4D68-955C-7FFD183D98A9}" type="slidenum">
              <a:rPr kumimoji="0" lang="en-US" altLang="ja-JP">
                <a:latin typeface="Calibri" pitchFamily="34" charset="0"/>
              </a:rPr>
              <a:pPr eaLnBrk="1" hangingPunct="1"/>
              <a:t>23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9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3081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4470" y="1267214"/>
            <a:ext cx="9014800" cy="41962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  <a:defRPr/>
            </a:pPr>
            <a:r>
              <a:rPr lang="en-US" altLang="ja-JP" sz="2800" i="1" dirty="0"/>
              <a:t>Sub Questão: </a:t>
            </a:r>
            <a:r>
              <a:rPr lang="pt-BR" altLang="ja-JP" sz="2800" i="1" dirty="0"/>
              <a:t>Proteger o ecossistema através do </a:t>
            </a:r>
            <a:r>
              <a:rPr lang="en-US" altLang="ja-JP" sz="2800" i="1" dirty="0"/>
              <a:t>ecoturismo</a:t>
            </a:r>
            <a:endParaRPr lang="ja-JP" altLang="ja-JP" sz="2800" i="1" dirty="0"/>
          </a:p>
          <a:p>
            <a:pPr marL="0" indent="0">
              <a:buNone/>
              <a:defRPr/>
            </a:pPr>
            <a:endParaRPr lang="ja-JP" altLang="ja-JP" sz="2800" i="1" dirty="0"/>
          </a:p>
        </p:txBody>
      </p:sp>
      <p:sp>
        <p:nvSpPr>
          <p:cNvPr id="46084" name="Content Placeholder 3"/>
          <p:cNvSpPr>
            <a:spLocks noGrp="1"/>
          </p:cNvSpPr>
          <p:nvPr>
            <p:ph sz="quarter" idx="15"/>
          </p:nvPr>
        </p:nvSpPr>
        <p:spPr>
          <a:xfrm>
            <a:off x="-31066" y="1762051"/>
            <a:ext cx="9143999" cy="985837"/>
          </a:xfrm>
        </p:spPr>
        <p:txBody>
          <a:bodyPr>
            <a:normAutofit/>
          </a:bodyPr>
          <a:lstStyle/>
          <a:p>
            <a:pPr marL="0" indent="0"/>
            <a:r>
              <a:rPr lang="en-US" altLang="ja-JP" sz="1700" dirty="0"/>
              <a:t>A </a:t>
            </a:r>
            <a:r>
              <a:rPr lang="pt-BR" altLang="ja-JP" sz="1700" dirty="0"/>
              <a:t>definição mais comum de ecoturismo é "a viagem para </a:t>
            </a:r>
            <a:r>
              <a:rPr lang="en-US" altLang="ja-JP" sz="1700" dirty="0"/>
              <a:t>áreas frágeis, </a:t>
            </a:r>
            <a:r>
              <a:rPr lang="pt-BR" altLang="ja-JP" sz="1700" dirty="0"/>
              <a:t>primitivas, e normalmente protegidas que </a:t>
            </a:r>
            <a:r>
              <a:rPr lang="en-US" altLang="ja-JP" sz="1700" dirty="0"/>
              <a:t>empenham-se para ser </a:t>
            </a:r>
            <a:r>
              <a:rPr lang="pt-BR" altLang="ja-JP" sz="1700" dirty="0"/>
              <a:t>de baixo impacto e (geralmente) em pequena escala. Ele ajuda a educar o viajante e fornece </a:t>
            </a:r>
            <a:r>
              <a:rPr lang="en-US" altLang="ja-JP" sz="1700" dirty="0"/>
              <a:t>fundos para a conservação.”  </a:t>
            </a:r>
            <a:endParaRPr lang="ja-JP" altLang="ja-JP" sz="1700" dirty="0"/>
          </a:p>
        </p:txBody>
      </p:sp>
      <p:sp>
        <p:nvSpPr>
          <p:cNvPr id="46085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-10790" y="2653117"/>
            <a:ext cx="9144000" cy="479424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US" altLang="ja-JP" sz="2400" i="1" dirty="0">
                <a:solidFill>
                  <a:schemeClr val="tx1"/>
                </a:solidFill>
              </a:rPr>
              <a:t>Caso: Desenvolvimento do </a:t>
            </a:r>
            <a:r>
              <a:rPr lang="pt-BR" altLang="ja-JP" sz="2400" i="1" dirty="0">
                <a:solidFill>
                  <a:schemeClr val="tx1"/>
                </a:solidFill>
              </a:rPr>
              <a:t>ecoturismo na Tailândia pós-tsunami</a:t>
            </a:r>
            <a:endParaRPr lang="ja-JP" altLang="ja-JP" sz="2400" i="1" dirty="0">
              <a:solidFill>
                <a:schemeClr val="tx1"/>
              </a:solidFill>
            </a:endParaRPr>
          </a:p>
        </p:txBody>
      </p:sp>
      <p:sp>
        <p:nvSpPr>
          <p:cNvPr id="46086" name="Content Placeholder 5"/>
          <p:cNvSpPr>
            <a:spLocks noGrp="1"/>
          </p:cNvSpPr>
          <p:nvPr>
            <p:ph sz="quarter" idx="17"/>
          </p:nvPr>
        </p:nvSpPr>
        <p:spPr>
          <a:xfrm>
            <a:off x="-10790" y="5022652"/>
            <a:ext cx="9143999" cy="1452371"/>
          </a:xfrm>
          <a:ln>
            <a:solidFill>
              <a:srgbClr val="92D050"/>
            </a:solidFill>
            <a:miter lim="800000"/>
            <a:headEnd/>
            <a:tailEnd/>
          </a:ln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</a:pPr>
            <a:r>
              <a:rPr lang="en-US" altLang="ja-JP" sz="1800" dirty="0"/>
              <a:t> </a:t>
            </a:r>
            <a:r>
              <a:rPr lang="pt-BR" altLang="ja-JP" sz="1800" dirty="0"/>
              <a:t>Desenvolver o turismo produtivo e sustentável requer </a:t>
            </a:r>
            <a:r>
              <a:rPr lang="en-US" altLang="ja-JP" sz="1800" b="1" dirty="0"/>
              <a:t>equilíbrio </a:t>
            </a:r>
            <a:r>
              <a:rPr lang="pt-BR" altLang="ja-JP" sz="1800" b="1" dirty="0"/>
              <a:t>entre </a:t>
            </a:r>
            <a:r>
              <a:rPr lang="en-US" altLang="ja-JP" sz="1800" b="1" dirty="0"/>
              <a:t>benefícios econômicos e os frequentemente fortes impactos </a:t>
            </a:r>
            <a:r>
              <a:rPr lang="pt-BR" altLang="ja-JP" sz="1800" b="1" dirty="0"/>
              <a:t>ambientais</a:t>
            </a:r>
            <a:r>
              <a:rPr lang="pt-BR" altLang="ja-JP" sz="1800" dirty="0"/>
              <a:t> causados pelo desenvolvimento do turismo</a:t>
            </a:r>
            <a:r>
              <a:rPr lang="en-US" altLang="ja-JP" sz="1800" dirty="0"/>
              <a:t>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</a:pPr>
            <a:r>
              <a:rPr lang="pt-BR" altLang="ja-JP" sz="1800" dirty="0"/>
              <a:t>Isso requer processos de planejamento baseados nos impactos ambientais, não somente em critérios financeiros,  e </a:t>
            </a:r>
            <a:r>
              <a:rPr lang="en-US" altLang="ja-JP" sz="1800" dirty="0">
                <a:latin typeface="Calibri" charset="0"/>
              </a:rPr>
              <a:t>uma </a:t>
            </a:r>
            <a:r>
              <a:rPr lang="pt-BR" altLang="ja-JP" sz="1800" dirty="0">
                <a:latin typeface="Calibri" charset="0"/>
              </a:rPr>
              <a:t>vontade de renunciar ganhos econômicos mais imediatos para </a:t>
            </a:r>
            <a:r>
              <a:rPr lang="en-US" altLang="ja-JP" sz="1800" dirty="0">
                <a:latin typeface="Calibri" charset="0"/>
              </a:rPr>
              <a:t>a </a:t>
            </a:r>
            <a:r>
              <a:rPr lang="pt-BR" altLang="ja-JP" sz="1800" dirty="0">
                <a:latin typeface="Calibri" charset="0"/>
              </a:rPr>
              <a:t>sustentabilidade econômica e ambiental de longo prazo</a:t>
            </a:r>
            <a:r>
              <a:rPr lang="en-US" altLang="ja-JP" sz="1800" dirty="0">
                <a:latin typeface="Calibri" charset="0"/>
              </a:rPr>
              <a:t>.</a:t>
            </a:r>
            <a:endParaRPr lang="ja-JP" altLang="ja-JP" sz="1800" dirty="0">
              <a:latin typeface="Calibri" charset="0"/>
            </a:endParaRP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31976" y="4559310"/>
            <a:ext cx="9101233" cy="43106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000" dirty="0">
                <a:solidFill>
                  <a:srgbClr val="000000"/>
                </a:solidFill>
              </a:rPr>
              <a:t>Lições</a:t>
            </a:r>
            <a:endParaRPr lang="en-CA" altLang="ja-JP" sz="2000" dirty="0">
              <a:solidFill>
                <a:srgbClr val="000000"/>
              </a:solidFill>
            </a:endParaRPr>
          </a:p>
        </p:txBody>
      </p:sp>
      <p:sp>
        <p:nvSpPr>
          <p:cNvPr id="46089" name="Text Box 12"/>
          <p:cNvSpPr txBox="1">
            <a:spLocks noChangeArrowheads="1"/>
          </p:cNvSpPr>
          <p:nvPr/>
        </p:nvSpPr>
        <p:spPr bwMode="auto">
          <a:xfrm>
            <a:off x="-31066" y="3176165"/>
            <a:ext cx="9144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200"/>
              </a:spcAft>
              <a:buFont typeface="Calibri" pitchFamily="34" charset="0"/>
              <a:buNone/>
            </a:pPr>
            <a:r>
              <a:rPr lang="pt-BR" altLang="ja-JP" sz="1600" dirty="0">
                <a:latin typeface="+mn-lt"/>
                <a:cs typeface="Arial"/>
              </a:rPr>
              <a:t>Inicialmente, a ONU delimita programas de limpeza com voluntários. Na ilha Lanta, iniciativas de ecoturismo estão em curso com </a:t>
            </a:r>
            <a:r>
              <a:rPr lang="pt-BR" altLang="ja-JP" sz="1600" b="1" dirty="0">
                <a:latin typeface="+mn-lt"/>
                <a:cs typeface="Arial"/>
              </a:rPr>
              <a:t>trilhas ecológicas </a:t>
            </a:r>
            <a:r>
              <a:rPr lang="pt-BR" altLang="ja-JP" sz="1600" dirty="0">
                <a:latin typeface="+mn-lt"/>
                <a:cs typeface="Arial"/>
              </a:rPr>
              <a:t>que estão sendo cortadas pela selva</a:t>
            </a:r>
            <a:r>
              <a:rPr lang="en-US" altLang="ja-JP" sz="1600" dirty="0">
                <a:latin typeface="+mn-lt"/>
              </a:rPr>
              <a:t>, </a:t>
            </a:r>
            <a:r>
              <a:rPr lang="pt-BR" altLang="ja-JP" sz="1600" dirty="0">
                <a:latin typeface="+mn-lt"/>
              </a:rPr>
              <a:t>um </a:t>
            </a:r>
            <a:r>
              <a:rPr lang="pt-BR" altLang="ja-JP" sz="1600" b="1" dirty="0">
                <a:latin typeface="+mn-lt"/>
              </a:rPr>
              <a:t>centro ecológico </a:t>
            </a:r>
            <a:r>
              <a:rPr lang="pt-BR" altLang="ja-JP" sz="1600" dirty="0">
                <a:latin typeface="+mn-lt"/>
              </a:rPr>
              <a:t>é planejado, e uma campanha está sendo encaminhada para promover o turismo sustentável e práticas de pesca em </a:t>
            </a:r>
            <a:r>
              <a:rPr lang="pt-BR" altLang="ja-JP" sz="1600" b="1" dirty="0">
                <a:latin typeface="+mn-lt"/>
              </a:rPr>
              <a:t>acampamentos de verão para estudantes</a:t>
            </a:r>
            <a:r>
              <a:rPr lang="en-US" altLang="ja-JP" sz="1600" b="1" dirty="0">
                <a:latin typeface="+mn-lt"/>
              </a:rPr>
              <a:t>.</a:t>
            </a:r>
            <a:r>
              <a:rPr lang="pt-BR" altLang="ja-JP" sz="1600" b="1" dirty="0">
                <a:latin typeface="+mn-lt"/>
              </a:rPr>
              <a:t/>
            </a:r>
            <a:br>
              <a:rPr lang="pt-BR" altLang="ja-JP" sz="1600" b="1" dirty="0">
                <a:latin typeface="+mn-lt"/>
              </a:rPr>
            </a:br>
            <a:r>
              <a:rPr lang="pt-BR" altLang="ja-JP" sz="1600" dirty="0">
                <a:latin typeface="+mn-lt"/>
                <a:cs typeface="Arial"/>
              </a:rPr>
              <a:t>Na </a:t>
            </a:r>
            <a:r>
              <a:rPr lang="en-US" altLang="ja-JP" sz="1600" b="1" dirty="0">
                <a:latin typeface="+mn-lt"/>
              </a:rPr>
              <a:t>Costa Rica</a:t>
            </a:r>
            <a:r>
              <a:rPr lang="en-US" altLang="ja-JP" sz="1600" dirty="0">
                <a:latin typeface="+mn-lt"/>
              </a:rPr>
              <a:t> </a:t>
            </a:r>
            <a:r>
              <a:rPr lang="pt-BR" altLang="ja-JP" sz="1600" dirty="0">
                <a:latin typeface="+mn-lt"/>
              </a:rPr>
              <a:t>o ecoturismo é uma indústria de US </a:t>
            </a:r>
            <a:r>
              <a:rPr lang="en-US" altLang="ja-JP" sz="1600" dirty="0">
                <a:latin typeface="+mn-lt"/>
              </a:rPr>
              <a:t>$ 1.9 </a:t>
            </a:r>
            <a:r>
              <a:rPr lang="pt-BR" altLang="ja-JP" sz="1600" dirty="0">
                <a:latin typeface="+mn-lt"/>
              </a:rPr>
              <a:t>bilhões </a:t>
            </a:r>
            <a:r>
              <a:rPr lang="en-US" altLang="ja-JP" sz="1600" dirty="0">
                <a:latin typeface="+mn-lt"/>
              </a:rPr>
              <a:t>– </a:t>
            </a:r>
            <a:r>
              <a:rPr lang="pt-BR" altLang="ja-JP" sz="1600" dirty="0">
                <a:latin typeface="+mn-lt"/>
              </a:rPr>
              <a:t>um quarto do país é parque nacional</a:t>
            </a:r>
            <a:r>
              <a:rPr lang="en-US" altLang="ja-JP" sz="1600" dirty="0">
                <a:latin typeface="+mn-lt"/>
              </a:rPr>
              <a:t>.</a:t>
            </a:r>
          </a:p>
        </p:txBody>
      </p:sp>
      <p:sp>
        <p:nvSpPr>
          <p:cNvPr id="46090" name="スライド番号プレースホルダ 9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92517BF9-9822-4AD0-9CE9-D51BF9DD2AF2}" type="slidenum">
              <a:rPr kumimoji="0" lang="en-US" altLang="ja-JP">
                <a:latin typeface="Calibri" pitchFamily="34" charset="0"/>
              </a:rPr>
              <a:pPr eaLnBrk="1" hangingPunct="1"/>
              <a:t>24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12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13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5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1968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/>
          </p:cNvSpPr>
          <p:nvPr>
            <p:ph type="body" idx="4294967295"/>
          </p:nvPr>
        </p:nvSpPr>
        <p:spPr>
          <a:xfrm>
            <a:off x="533400" y="2631967"/>
            <a:ext cx="8077200" cy="1063211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US" altLang="en-US" sz="4800" b="1" dirty="0">
                <a:solidFill>
                  <a:srgbClr val="990099"/>
                </a:solidFill>
                <a:ea typeface="ＭＳ Ｐゴシック" pitchFamily="50" charset="-128"/>
              </a:rPr>
              <a:t>Obrigado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9684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76200" y="1319728"/>
            <a:ext cx="8880954" cy="517753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pt-BR" altLang="ja-JP" sz="2800" dirty="0"/>
              <a:t>Por Que Considerar o Meio Ambiente</a:t>
            </a:r>
            <a:endParaRPr lang="en-US" altLang="ja-JP" sz="2800" dirty="0"/>
          </a:p>
          <a:p>
            <a:pPr marL="0" indent="0" algn="ctr" eaLnBrk="1" hangingPunct="1">
              <a:buNone/>
              <a:defRPr/>
            </a:pPr>
            <a:endParaRPr lang="en-CA" altLang="ja-JP" sz="2800" dirty="0"/>
          </a:p>
        </p:txBody>
      </p:sp>
      <p:sp>
        <p:nvSpPr>
          <p:cNvPr id="19459" name="Content Placeholder 3"/>
          <p:cNvSpPr>
            <a:spLocks noGrp="1"/>
          </p:cNvSpPr>
          <p:nvPr>
            <p:ph sz="quarter" idx="15"/>
          </p:nvPr>
        </p:nvSpPr>
        <p:spPr>
          <a:xfrm>
            <a:off x="131523" y="1917058"/>
            <a:ext cx="8880954" cy="4861365"/>
          </a:xfrm>
        </p:spPr>
        <p:txBody>
          <a:bodyPr>
            <a:normAutofit lnSpcReduction="10000"/>
          </a:bodyPr>
          <a:lstStyle/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pt-BR" altLang="ja-JP" sz="2400" dirty="0"/>
              <a:t>Seres humanos dependem dos serviços produtivos de ecossistema para sustentar a vida e os meios de subsistência. Pessoas pobres e marginalizadas são, com frequência, mais diretamente dependentes dos serviços do ecossistema</a:t>
            </a:r>
            <a:r>
              <a:rPr lang="en-US" altLang="ja-JP" sz="2400" dirty="0"/>
              <a:t>. </a:t>
            </a:r>
            <a:endParaRPr lang="ja-JP" altLang="ja-JP" sz="2400" dirty="0"/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pt-BR" altLang="ja-JP" sz="2400" dirty="0"/>
              <a:t>A degradação ambiental diminui a capacidade de um ecossistema de prover recursos essenciais para a vida humana e subsistência.</a:t>
            </a:r>
            <a:endParaRPr lang="ja-JP" altLang="ja-JP" sz="2400" dirty="0"/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en-US" altLang="ja-JP" sz="2400" dirty="0"/>
              <a:t> </a:t>
            </a:r>
            <a:r>
              <a:rPr lang="pt-BR" altLang="ja-JP" sz="2400" dirty="0"/>
              <a:t>A degradação ambiental leva a um aumento na frequência e intensidade dos desastres naturais</a:t>
            </a:r>
            <a:r>
              <a:rPr lang="en-US" altLang="ja-JP" sz="2400" dirty="0"/>
              <a:t>, </a:t>
            </a:r>
            <a:r>
              <a:rPr lang="pt-BR" altLang="ja-JP" sz="2400" dirty="0"/>
              <a:t>e agrava os impactos de tais desastres</a:t>
            </a:r>
            <a:r>
              <a:rPr lang="en-US" altLang="ja-JP" sz="2400" dirty="0"/>
              <a:t>.</a:t>
            </a:r>
            <a:endParaRPr lang="ja-JP" altLang="ja-JP" sz="2400" dirty="0"/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en-US" altLang="ja-JP" sz="2400" dirty="0"/>
              <a:t> </a:t>
            </a:r>
            <a:r>
              <a:rPr lang="pt-BR" altLang="ja-JP" sz="2400" dirty="0"/>
              <a:t>Desastres naturais enfraquecem ambientes já tensos</a:t>
            </a:r>
            <a:r>
              <a:rPr lang="en-US" altLang="ja-JP" sz="2400" dirty="0"/>
              <a:t>.</a:t>
            </a:r>
          </a:p>
          <a:p>
            <a:pPr marL="457200" indent="-457200" eaLnBrk="1" hangingPunct="1"/>
            <a:endParaRPr lang="en-US" altLang="ja-JP" sz="2400" dirty="0"/>
          </a:p>
          <a:p>
            <a:pPr marL="457200" indent="-457200" eaLnBrk="1" hangingPunct="1"/>
            <a:r>
              <a:rPr lang="pt-BR" altLang="ja-JP" sz="2400" dirty="0"/>
              <a:t>Exemplos</a:t>
            </a:r>
            <a:r>
              <a:rPr lang="en-US" altLang="ja-JP" sz="2400" dirty="0"/>
              <a:t>: </a:t>
            </a:r>
            <a:r>
              <a:rPr lang="pt-BR" altLang="ja-JP" sz="2400" dirty="0"/>
              <a:t>Dunas de areia em </a:t>
            </a:r>
            <a:r>
              <a:rPr lang="en-US" altLang="ja-JP" sz="2400" dirty="0"/>
              <a:t>Tamil Nadu, Haiti, </a:t>
            </a:r>
            <a:r>
              <a:rPr lang="pt-BR" altLang="ja-JP" sz="2400" dirty="0"/>
              <a:t>delta </a:t>
            </a:r>
            <a:r>
              <a:rPr lang="en-US" altLang="ja-JP" sz="2400" dirty="0"/>
              <a:t>Mississippi</a:t>
            </a:r>
            <a:endParaRPr lang="en-CA" altLang="ja-JP" sz="2000" dirty="0"/>
          </a:p>
        </p:txBody>
      </p:sp>
      <p:sp>
        <p:nvSpPr>
          <p:cNvPr id="19460" name="スライド番号プレースホルダ 4"/>
          <p:cNvSpPr>
            <a:spLocks noGrp="1"/>
          </p:cNvSpPr>
          <p:nvPr>
            <p:ph type="sldNum" sz="quarter" idx="19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B46D3D00-FECD-4068-B0BF-BEE77F437218}" type="slidenum">
              <a:rPr kumimoji="0" lang="en-US" altLang="ja-JP">
                <a:latin typeface="Calibri" pitchFamily="34" charset="0"/>
              </a:rPr>
              <a:pPr eaLnBrk="1" hangingPunct="1"/>
              <a:t>3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376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087918" y="2132856"/>
            <a:ext cx="6840415" cy="1440159"/>
          </a:xfrm>
        </p:spPr>
        <p:txBody>
          <a:bodyPr>
            <a:normAutofit fontScale="90000"/>
          </a:bodyPr>
          <a:lstStyle/>
          <a:p>
            <a:r>
              <a:rPr lang="pt-BR" sz="5400" b="1" dirty="0">
                <a:solidFill>
                  <a:srgbClr val="990099"/>
                </a:solidFill>
                <a:latin typeface="Calibri" charset="0"/>
              </a:rPr>
              <a:t>LIDANDO COM RESTOS DE DESASTRES</a:t>
            </a:r>
            <a:endParaRPr lang="en-US" sz="5400" b="1" dirty="0">
              <a:solidFill>
                <a:srgbClr val="990099"/>
              </a:solidFill>
              <a:latin typeface="Calibri" charset="0"/>
            </a:endParaRPr>
          </a:p>
        </p:txBody>
      </p:sp>
      <p:sp>
        <p:nvSpPr>
          <p:cNvPr id="18436" name="スライド番号プレースホルダ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9885CBFB-E667-4AB0-BA6B-710BB8925E46}" type="slidenum">
              <a:rPr kumimoji="0" lang="en-US" altLang="ja-JP">
                <a:latin typeface="Calibri" pitchFamily="34" charset="0"/>
              </a:rPr>
              <a:pPr eaLnBrk="1" hangingPunct="1"/>
              <a:t>4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9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7855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03856" y="1161940"/>
            <a:ext cx="8936288" cy="680516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ja-JP" sz="2000" i="1" dirty="0">
                <a:solidFill>
                  <a:schemeClr val="tx1"/>
                </a:solidFill>
              </a:rPr>
              <a:t>Caso: Desafio de </a:t>
            </a:r>
            <a:r>
              <a:rPr lang="pt-BR" altLang="ja-JP" sz="2000" i="1" dirty="0">
                <a:solidFill>
                  <a:schemeClr val="tx1"/>
                </a:solidFill>
              </a:rPr>
              <a:t>coordenação e impactos </a:t>
            </a:r>
            <a:r>
              <a:rPr lang="en-US" altLang="ja-JP" sz="2000" i="1" dirty="0">
                <a:solidFill>
                  <a:schemeClr val="tx1"/>
                </a:solidFill>
              </a:rPr>
              <a:t>ambientais da gestão de resíduos pós-desastre na Turquia - 1999 Terremoto</a:t>
            </a:r>
            <a:endParaRPr lang="en-CA" altLang="ja-JP" sz="2000" dirty="0">
              <a:solidFill>
                <a:schemeClr val="tx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0" y="4096012"/>
            <a:ext cx="9144000" cy="355928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000">
                <a:solidFill>
                  <a:srgbClr val="000000"/>
                </a:solidFill>
              </a:rPr>
              <a:t>Lições</a:t>
            </a:r>
            <a:endParaRPr lang="en-CA" altLang="ja-JP" sz="2000">
              <a:solidFill>
                <a:srgbClr val="000000"/>
              </a:solidFill>
            </a:endParaRPr>
          </a:p>
        </p:txBody>
      </p:sp>
      <p:sp>
        <p:nvSpPr>
          <p:cNvPr id="23557" name="Content Placeholder 5"/>
          <p:cNvSpPr>
            <a:spLocks noGrp="1"/>
          </p:cNvSpPr>
          <p:nvPr>
            <p:ph sz="quarter" idx="17"/>
          </p:nvPr>
        </p:nvSpPr>
        <p:spPr>
          <a:xfrm>
            <a:off x="45653" y="1877381"/>
            <a:ext cx="9018739" cy="2183706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altLang="ja-JP" sz="1900" dirty="0"/>
              <a:t>13 MILHÕES DE TONELADAS</a:t>
            </a:r>
          </a:p>
          <a:p>
            <a:pPr marL="0" indent="0" eaLnBrk="1" hangingPunct="1">
              <a:lnSpc>
                <a:spcPct val="120000"/>
              </a:lnSpc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en-US" altLang="ja-JP" sz="1900" dirty="0"/>
              <a:t>Um Centro de Crises (CC) foi rapidamente estabelecido dentro do Ministério </a:t>
            </a:r>
            <a:r>
              <a:rPr lang="pt-BR" altLang="ja-JP" sz="1900" dirty="0"/>
              <a:t>do Meio Ambiente para auxiliar municípios sobrecarregados a </a:t>
            </a:r>
            <a:r>
              <a:rPr lang="en-US" altLang="ja-JP" sz="1900" dirty="0"/>
              <a:t>administrar os resíduos.</a:t>
            </a:r>
          </a:p>
          <a:p>
            <a:pPr marL="0" indent="0" eaLnBrk="1" hangingPunct="1">
              <a:lnSpc>
                <a:spcPct val="120000"/>
              </a:lnSpc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en-US" altLang="ja-JP" sz="1900" dirty="0"/>
              <a:t>Especialistas técnicos foram mandados pelo CC </a:t>
            </a:r>
            <a:r>
              <a:rPr lang="pt-BR" altLang="ja-JP" sz="1900" dirty="0"/>
              <a:t>com o objetivo de ajudar </a:t>
            </a:r>
            <a:r>
              <a:rPr lang="en-US" altLang="ja-JP" sz="1900" dirty="0"/>
              <a:t>o pessoal</a:t>
            </a:r>
            <a:r>
              <a:rPr lang="pt-BR" altLang="ja-JP" sz="1900" dirty="0"/>
              <a:t> </a:t>
            </a:r>
            <a:r>
              <a:rPr lang="en-US" altLang="ja-JP" sz="1900" dirty="0"/>
              <a:t>local </a:t>
            </a:r>
            <a:r>
              <a:rPr lang="pt-BR" altLang="ja-JP" sz="1900" dirty="0"/>
              <a:t>a determinar locais de </a:t>
            </a:r>
            <a:r>
              <a:rPr lang="en-US" altLang="ja-JP" sz="1900" dirty="0"/>
              <a:t>eliminação de resíduos da demolição.  </a:t>
            </a:r>
          </a:p>
          <a:p>
            <a:pPr marL="0" indent="0" eaLnBrk="1" hangingPunct="1">
              <a:lnSpc>
                <a:spcPct val="120000"/>
              </a:lnSpc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en-US" altLang="ja-JP" sz="1900" dirty="0"/>
              <a:t> </a:t>
            </a:r>
            <a:r>
              <a:rPr lang="pt-BR" altLang="ja-JP" sz="1900" dirty="0"/>
              <a:t>Os resíduos foram usados como aterro de engenharia para a construção de novas aldeais e para a proteção de ocasional inundação do rio</a:t>
            </a:r>
            <a:r>
              <a:rPr lang="en-US" altLang="ja-JP" sz="2400" dirty="0"/>
              <a:t>.</a:t>
            </a:r>
            <a:endParaRPr lang="en-CA" altLang="ja-JP" sz="2400" dirty="0"/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Font typeface="Calibri" pitchFamily="34" charset="0"/>
              <a:buAutoNum type="arabicPeriod"/>
            </a:pPr>
            <a:endParaRPr lang="en-CA" altLang="ja-JP" sz="2400" dirty="0"/>
          </a:p>
        </p:txBody>
      </p:sp>
      <p:sp>
        <p:nvSpPr>
          <p:cNvPr id="23558" name="Content Placeholder 7"/>
          <p:cNvSpPr>
            <a:spLocks noGrp="1"/>
          </p:cNvSpPr>
          <p:nvPr>
            <p:ph sz="quarter" idx="19"/>
          </p:nvPr>
        </p:nvSpPr>
        <p:spPr>
          <a:xfrm>
            <a:off x="126304" y="4451940"/>
            <a:ext cx="9043792" cy="1954060"/>
          </a:xfrm>
        </p:spPr>
        <p:txBody>
          <a:bodyPr>
            <a:noAutofit/>
          </a:bodyPr>
          <a:lstStyle/>
          <a:p>
            <a:pPr marL="400050" indent="-400050" eaLnBrk="1" hangingPunct="1">
              <a:spcBef>
                <a:spcPts val="600"/>
              </a:spcBef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1800" b="1" dirty="0"/>
              <a:t>Municípios precisam de suporte técnico </a:t>
            </a:r>
            <a:r>
              <a:rPr lang="pt-BR" altLang="ja-JP" sz="1800" dirty="0"/>
              <a:t>para administrar as enormes quantidades de resíduos gerados </a:t>
            </a:r>
            <a:r>
              <a:rPr lang="en-US" altLang="ja-JP" sz="1800" dirty="0"/>
              <a:t>a </a:t>
            </a:r>
            <a:r>
              <a:rPr lang="pt-BR" altLang="ja-JP" sz="1800" dirty="0"/>
              <a:t>partir de um desastre</a:t>
            </a:r>
            <a:endParaRPr lang="en-US" altLang="ja-JP" sz="1800" dirty="0"/>
          </a:p>
          <a:p>
            <a:pPr marL="400050" indent="-400050" eaLnBrk="1" hangingPunct="1">
              <a:spcBef>
                <a:spcPts val="600"/>
              </a:spcBef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1800" b="1" dirty="0"/>
              <a:t>Análise de capacidades é </a:t>
            </a:r>
            <a:r>
              <a:rPr lang="pt-BR" altLang="ja-JP" sz="1800" dirty="0"/>
              <a:t>chave para encontrar soluções </a:t>
            </a:r>
            <a:r>
              <a:rPr lang="en-US" altLang="ja-JP" sz="1800" dirty="0"/>
              <a:t>(</a:t>
            </a:r>
            <a:r>
              <a:rPr lang="pt-BR" altLang="ja-JP" sz="1800" dirty="0"/>
              <a:t>negociações dos setores público e privado</a:t>
            </a:r>
            <a:r>
              <a:rPr lang="en-US" altLang="ja-JP" sz="1800" dirty="0"/>
              <a:t>)</a:t>
            </a:r>
          </a:p>
          <a:p>
            <a:pPr marL="400050" indent="-400050">
              <a:spcBef>
                <a:spcPts val="600"/>
              </a:spcBef>
              <a:buClr>
                <a:srgbClr val="92D050"/>
              </a:buClr>
            </a:pPr>
            <a:r>
              <a:rPr lang="pt-BR" altLang="ja-JP" sz="1800" dirty="0" err="1">
                <a:latin typeface="Calibri" charset="0"/>
              </a:rPr>
              <a:t>Ministério da Educação identificou 17 locais, mas os municípios pressionam para usar mais, descontrolada e desafiada logística</a:t>
            </a:r>
            <a:endParaRPr lang="en-CA" altLang="ja-JP" sz="1800" dirty="0"/>
          </a:p>
        </p:txBody>
      </p:sp>
      <p:sp>
        <p:nvSpPr>
          <p:cNvPr id="23559" name="スライド番号プレースホルダ 6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E9F2B019-AB2C-4FA5-AE36-79F6DC1CC093}" type="slidenum">
              <a:rPr kumimoji="0" lang="en-US" altLang="ja-JP">
                <a:latin typeface="Calibri" pitchFamily="34" charset="0"/>
              </a:rPr>
              <a:pPr eaLnBrk="1" hangingPunct="1"/>
              <a:t>5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9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9930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 bwMode="auto">
          <a:xfrm>
            <a:off x="8610600" y="381000"/>
            <a:ext cx="533400" cy="6477000"/>
          </a:xfrm>
        </p:spPr>
        <p:txBody>
          <a:bodyPr vert="eaVert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altLang="ja-JP" sz="2400" b="1" cap="none" smtClean="0"/>
              <a:t/>
            </a:r>
            <a:br>
              <a:rPr lang="en-CA" altLang="ja-JP" sz="2400" b="1" cap="none" smtClean="0"/>
            </a:br>
            <a:endParaRPr lang="en-CA" altLang="ja-JP" sz="2400" b="1" cap="none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47374" y="1399388"/>
            <a:ext cx="8801651" cy="468190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altLang="ja-JP" sz="2800" i="1" dirty="0"/>
              <a:t>Sub Questão: Gestão de resíduos perigosos</a:t>
            </a:r>
            <a:endParaRPr lang="ja-JP" altLang="ja-JP" sz="2800" i="1" dirty="0"/>
          </a:p>
        </p:txBody>
      </p:sp>
      <p:sp>
        <p:nvSpPr>
          <p:cNvPr id="24580" name="Content Placeholder 3"/>
          <p:cNvSpPr>
            <a:spLocks noGrp="1"/>
          </p:cNvSpPr>
          <p:nvPr>
            <p:ph sz="quarter" idx="15"/>
          </p:nvPr>
        </p:nvSpPr>
        <p:spPr>
          <a:xfrm>
            <a:off x="12737" y="1979824"/>
            <a:ext cx="9144001" cy="2206425"/>
          </a:xfrm>
        </p:spPr>
        <p:txBody>
          <a:bodyPr>
            <a:normAutofit fontScale="92500" lnSpcReduction="20000"/>
          </a:bodyPr>
          <a:lstStyle/>
          <a:p>
            <a:pPr marL="400050" indent="-400050" algn="just" eaLnBrk="1" hangingPunct="1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ja-JP" sz="2000" dirty="0"/>
              <a:t>A preocupação mais </a:t>
            </a:r>
            <a:r>
              <a:rPr lang="pt-BR" altLang="ja-JP" sz="2000" dirty="0"/>
              <a:t>urgente em relação aos resíduos é </a:t>
            </a:r>
            <a:r>
              <a:rPr lang="en-US" altLang="ja-JP" sz="2000" dirty="0"/>
              <a:t>localizar, </a:t>
            </a:r>
            <a:r>
              <a:rPr lang="pt-BR" altLang="ja-JP" sz="2000" dirty="0"/>
              <a:t>conter e gerenciar com segurança </a:t>
            </a:r>
            <a:r>
              <a:rPr lang="en-US" altLang="ja-JP" sz="2000" b="1" dirty="0"/>
              <a:t>substâncias perigosas</a:t>
            </a:r>
            <a:r>
              <a:rPr lang="en-US" altLang="ja-JP" sz="2000" dirty="0"/>
              <a:t>. </a:t>
            </a:r>
          </a:p>
          <a:p>
            <a:pPr marL="400050" indent="-400050" algn="just" eaLnBrk="1" hangingPunct="1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2000" dirty="0"/>
              <a:t>Esforços para identificar e controlar resíduos perigosos geralmente tem lugar durante a emergência </a:t>
            </a:r>
            <a:r>
              <a:rPr lang="en-US" altLang="ja-JP" sz="2000" dirty="0"/>
              <a:t>da fase </a:t>
            </a:r>
            <a:r>
              <a:rPr lang="pt-BR" altLang="ja-JP" sz="2000" dirty="0"/>
              <a:t>de </a:t>
            </a:r>
            <a:r>
              <a:rPr lang="en-US" altLang="ja-JP" sz="2000" dirty="0"/>
              <a:t>socorro, entretanto </a:t>
            </a:r>
            <a:r>
              <a:rPr lang="en-US" altLang="ja-JP" sz="2000" b="1" dirty="0"/>
              <a:t>exposição</a:t>
            </a:r>
            <a:r>
              <a:rPr lang="en-US" altLang="ja-JP" sz="2000" dirty="0"/>
              <a:t> a substâncias perigosas podem </a:t>
            </a:r>
            <a:r>
              <a:rPr lang="en-US" altLang="ja-JP" sz="2000" b="1" dirty="0"/>
              <a:t>acontecer.</a:t>
            </a:r>
          </a:p>
          <a:p>
            <a:pPr marL="400050" indent="-400050" algn="just" eaLnBrk="1" hangingPunct="1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2000" dirty="0"/>
              <a:t>Um exemplo é a exposição e </a:t>
            </a:r>
            <a:r>
              <a:rPr lang="en-US" altLang="ja-JP" sz="2000" dirty="0"/>
              <a:t>inalação de </a:t>
            </a:r>
            <a:r>
              <a:rPr lang="en-US" altLang="ja-JP" sz="2000" b="1" dirty="0"/>
              <a:t>amianto</a:t>
            </a:r>
            <a:r>
              <a:rPr lang="en-US" altLang="ja-JP" sz="2000" dirty="0"/>
              <a:t> de edifícios </a:t>
            </a:r>
            <a:r>
              <a:rPr lang="pt-BR" altLang="ja-JP" sz="2000" dirty="0"/>
              <a:t>danificados, o que pode causar sérias doenças respiratórias, incluindo câncer </a:t>
            </a:r>
            <a:r>
              <a:rPr lang="en-US" altLang="ja-JP" sz="2000" dirty="0"/>
              <a:t>de pulmão. </a:t>
            </a:r>
          </a:p>
        </p:txBody>
      </p:sp>
      <p:sp>
        <p:nvSpPr>
          <p:cNvPr id="24581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2737" y="4104891"/>
            <a:ext cx="9144000" cy="354571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ja-JP" sz="2200" dirty="0">
                <a:solidFill>
                  <a:schemeClr val="tx1"/>
                </a:solidFill>
              </a:rPr>
              <a:t>Caso: Derramamentos químicos durante o terremoto Great Hanshin no Japão</a:t>
            </a:r>
            <a:endParaRPr lang="en-CA" altLang="ja-JP" sz="2200" dirty="0">
              <a:solidFill>
                <a:schemeClr val="tx1"/>
              </a:solidFill>
            </a:endParaRPr>
          </a:p>
        </p:txBody>
      </p:sp>
      <p:sp>
        <p:nvSpPr>
          <p:cNvPr id="24582" name="Content Placeholder 5"/>
          <p:cNvSpPr>
            <a:spLocks noGrp="1"/>
          </p:cNvSpPr>
          <p:nvPr>
            <p:ph sz="quarter" idx="17"/>
          </p:nvPr>
        </p:nvSpPr>
        <p:spPr>
          <a:xfrm>
            <a:off x="162837" y="4489066"/>
            <a:ext cx="8981162" cy="1984759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US" altLang="ja-JP" sz="1800" dirty="0"/>
              <a:t>De acordo com o estudo, em 55 dos 377 locais pesquisados foi encontrado solo contaminado.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BR" altLang="ja-JP" sz="1800" dirty="0"/>
              <a:t>No pior dos casos, a concentração </a:t>
            </a:r>
            <a:r>
              <a:rPr lang="en-US" altLang="ja-JP" sz="1800" dirty="0"/>
              <a:t>tetra-cloro-etileno atingiu 3,900 vezes mais </a:t>
            </a:r>
            <a:r>
              <a:rPr lang="pt-BR" altLang="ja-JP" sz="1800" dirty="0"/>
              <a:t>que os padrões de qualidade do meio ambiente</a:t>
            </a:r>
            <a:r>
              <a:rPr lang="en-US" altLang="ja-JP" sz="1800" dirty="0"/>
              <a:t>.   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BR" altLang="ja-JP" sz="1800" dirty="0"/>
              <a:t>Em muitos casos, trabalhos de reconstrução já estavam encaminhados, deixando o  solo </a:t>
            </a:r>
            <a:r>
              <a:rPr lang="en-US" altLang="ja-JP" sz="1800" dirty="0"/>
              <a:t>contaminado como estava – 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ja-JP" sz="1800" b="1" dirty="0"/>
              <a:t>Saber primeiro, planejar primeiro</a:t>
            </a:r>
            <a:r>
              <a:rPr lang="en-US" altLang="ja-JP" sz="1800" dirty="0"/>
              <a:t>.</a:t>
            </a:r>
          </a:p>
        </p:txBody>
      </p:sp>
      <p:sp>
        <p:nvSpPr>
          <p:cNvPr id="24583" name="スライド番号プレースホルダ 6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3E16CE27-CCDF-4EC2-B65E-7B6EBD01AB18}" type="slidenum">
              <a:rPr kumimoji="0" lang="en-US" altLang="ja-JP">
                <a:latin typeface="Calibri" pitchFamily="34" charset="0"/>
              </a:rPr>
              <a:pPr eaLnBrk="1" hangingPunct="1"/>
              <a:t>6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10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11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0350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43386" y="1341341"/>
            <a:ext cx="8985005" cy="4551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pt-BR" altLang="ja-JP" sz="2400" dirty="0">
                <a:solidFill>
                  <a:schemeClr val="tx1"/>
                </a:solidFill>
              </a:rPr>
              <a:t>Diretrizes da UNEP no gerenciamento de substâncias perigosas</a:t>
            </a:r>
            <a:endParaRPr lang="en-CA" altLang="ja-JP" sz="2400" dirty="0">
              <a:solidFill>
                <a:schemeClr val="tx1"/>
              </a:solidFill>
            </a:endParaRPr>
          </a:p>
        </p:txBody>
      </p:sp>
      <p:sp>
        <p:nvSpPr>
          <p:cNvPr id="25604" name="コンテンツ プレースホルダ 13"/>
          <p:cNvSpPr>
            <a:spLocks noGrp="1"/>
          </p:cNvSpPr>
          <p:nvPr>
            <p:ph sz="quarter" idx="19"/>
          </p:nvPr>
        </p:nvSpPr>
        <p:spPr>
          <a:xfrm>
            <a:off x="0" y="1875868"/>
            <a:ext cx="9064136" cy="4728027"/>
          </a:xfrm>
        </p:spPr>
        <p:txBody>
          <a:bodyPr>
            <a:normAutofit fontScale="85000" lnSpcReduction="20000"/>
          </a:bodyPr>
          <a:lstStyle/>
          <a:p>
            <a:pPr marL="457200" indent="-457200" algn="just" eaLnBrk="1" hangingPunct="1">
              <a:lnSpc>
                <a:spcPct val="110000"/>
              </a:lnSpc>
              <a:spcBef>
                <a:spcPts val="600"/>
              </a:spcBef>
              <a:buFontTx/>
              <a:buChar char="•"/>
            </a:pPr>
            <a:r>
              <a:rPr lang="en-US" altLang="ja-JP" sz="2400" b="1" dirty="0"/>
              <a:t>O Accesso </a:t>
            </a:r>
            <a:r>
              <a:rPr lang="en-US" altLang="ja-JP" sz="2400" dirty="0"/>
              <a:t>a áreas </a:t>
            </a:r>
            <a:r>
              <a:rPr lang="pt-BR" altLang="ja-JP" sz="2400" dirty="0"/>
              <a:t>afetadas deve ser restrito até que a limpeza possa ser realizada</a:t>
            </a:r>
            <a:r>
              <a:rPr lang="en-US" altLang="ja-JP" sz="2400" dirty="0"/>
              <a:t>.  </a:t>
            </a:r>
            <a:endParaRPr lang="ja-JP" altLang="ja-JP" sz="2400" dirty="0"/>
          </a:p>
          <a:p>
            <a:pPr marL="457200" indent="-457200" algn="just" eaLnBrk="1" hangingPunct="1">
              <a:lnSpc>
                <a:spcPct val="110000"/>
              </a:lnSpc>
              <a:spcBef>
                <a:spcPts val="600"/>
              </a:spcBef>
              <a:buFontTx/>
              <a:buChar char="•"/>
            </a:pPr>
            <a:r>
              <a:rPr lang="en-US" altLang="ja-JP" sz="2400" b="1" dirty="0"/>
              <a:t>Equipamento de Proteção Pessoal (EPP)</a:t>
            </a:r>
            <a:r>
              <a:rPr lang="en-US" altLang="ja-JP" sz="2400" dirty="0"/>
              <a:t> apropriado deve ser usado </a:t>
            </a:r>
            <a:r>
              <a:rPr lang="pt-BR" altLang="ja-JP" sz="2400" dirty="0"/>
              <a:t>durante todo o tempo por aqueles indivíduos envolvidos em tarefas e atividades de limpeza</a:t>
            </a:r>
            <a:r>
              <a:rPr lang="en-US" altLang="ja-JP" sz="2400" dirty="0"/>
              <a:t>. </a:t>
            </a:r>
            <a:endParaRPr lang="ja-JP" altLang="ja-JP" sz="2400" dirty="0"/>
          </a:p>
          <a:p>
            <a:pPr marL="457200" indent="-457200" algn="just" eaLnBrk="1" hangingPunct="1">
              <a:lnSpc>
                <a:spcPct val="110000"/>
              </a:lnSpc>
              <a:spcBef>
                <a:spcPts val="600"/>
              </a:spcBef>
              <a:buFontTx/>
              <a:buChar char="•"/>
            </a:pPr>
            <a:r>
              <a:rPr lang="pt-BR" altLang="ja-JP" sz="2400" dirty="0"/>
              <a:t>Planejar a </a:t>
            </a:r>
            <a:r>
              <a:rPr lang="pt-BR" altLang="ja-JP" sz="2400" b="1" dirty="0"/>
              <a:t>localização de áreas de </a:t>
            </a:r>
            <a:r>
              <a:rPr lang="en-US" altLang="ja-JP" sz="2400" b="1" dirty="0"/>
              <a:t>disposição emergencial de resíduos</a:t>
            </a:r>
            <a:r>
              <a:rPr lang="en-US" altLang="ja-JP" sz="2400" dirty="0"/>
              <a:t> </a:t>
            </a:r>
            <a:r>
              <a:rPr lang="pt-BR" altLang="ja-JP" sz="2400" dirty="0"/>
              <a:t>juntamente com as autoridades locais para evitar potencial contaminação de </a:t>
            </a:r>
            <a:r>
              <a:rPr lang="en-US" altLang="ja-JP" sz="2400" dirty="0"/>
              <a:t>fontes hídricas </a:t>
            </a:r>
            <a:r>
              <a:rPr lang="pt-BR" altLang="ja-JP" sz="2400" dirty="0"/>
              <a:t>e a </a:t>
            </a:r>
            <a:r>
              <a:rPr lang="en-US" altLang="ja-JP" sz="2400" dirty="0"/>
              <a:t>geração </a:t>
            </a:r>
            <a:r>
              <a:rPr lang="pt-BR" altLang="ja-JP" sz="2400" dirty="0"/>
              <a:t>de </a:t>
            </a:r>
            <a:r>
              <a:rPr lang="en-US" altLang="ja-JP" sz="2400" dirty="0"/>
              <a:t>vetores de </a:t>
            </a:r>
            <a:r>
              <a:rPr lang="pt-BR" altLang="ja-JP" sz="2400" dirty="0"/>
              <a:t>doença e </a:t>
            </a:r>
            <a:r>
              <a:rPr lang="en-US" altLang="ja-JP" sz="2400" dirty="0"/>
              <a:t>odores. </a:t>
            </a:r>
            <a:endParaRPr lang="ja-JP" altLang="ja-JP" sz="2400" dirty="0"/>
          </a:p>
          <a:p>
            <a:pPr marL="457200" indent="-457200" algn="just" eaLnBrk="1" hangingPunct="1">
              <a:lnSpc>
                <a:spcPct val="110000"/>
              </a:lnSpc>
              <a:spcBef>
                <a:spcPts val="600"/>
              </a:spcBef>
              <a:buFontTx/>
              <a:buChar char="•"/>
            </a:pPr>
            <a:r>
              <a:rPr lang="pt-BR" altLang="ja-JP" sz="2400" dirty="0"/>
              <a:t>A </a:t>
            </a:r>
            <a:r>
              <a:rPr lang="pt-BR" altLang="ja-JP" sz="2400" b="1" dirty="0"/>
              <a:t>queima de resíduos</a:t>
            </a:r>
            <a:r>
              <a:rPr lang="pt-BR" altLang="ja-JP" sz="2400" dirty="0"/>
              <a:t> deve, na medida em que for possível, ser evitada devido ao risco de inalação de fumos tóxicos por residentes e </a:t>
            </a:r>
            <a:r>
              <a:rPr lang="en-US" altLang="ja-JP" sz="2400" dirty="0"/>
              <a:t>trabalhadores, </a:t>
            </a:r>
            <a:r>
              <a:rPr lang="pt-BR" altLang="ja-JP" sz="2400" dirty="0"/>
              <a:t>particularmente onde houver queima de plástico. Onde a queima estiver sendo considerada, </a:t>
            </a:r>
            <a:r>
              <a:rPr lang="en-US" altLang="ja-JP" sz="2400" dirty="0"/>
              <a:t>uma avaliação </a:t>
            </a:r>
            <a:r>
              <a:rPr lang="pt-BR" altLang="ja-JP" sz="2400" dirty="0"/>
              <a:t>completa dos riscos deve ser empreendida.</a:t>
            </a:r>
            <a:r>
              <a:rPr lang="en-US" altLang="ja-JP" sz="2400" dirty="0"/>
              <a:t> </a:t>
            </a:r>
            <a:endParaRPr lang="ja-JP" altLang="ja-JP" sz="2400" dirty="0"/>
          </a:p>
          <a:p>
            <a:pPr marL="457200" indent="-457200" algn="just" eaLnBrk="1" hangingPunct="1">
              <a:lnSpc>
                <a:spcPct val="110000"/>
              </a:lnSpc>
              <a:spcBef>
                <a:spcPts val="600"/>
              </a:spcBef>
              <a:buFontTx/>
              <a:buChar char="•"/>
            </a:pPr>
            <a:r>
              <a:rPr lang="pt-BR" altLang="ja-JP" sz="2400" dirty="0"/>
              <a:t>Onde instalações apropriadas não estão disponíveis no local para </a:t>
            </a:r>
            <a:r>
              <a:rPr lang="en-US" altLang="ja-JP" sz="2400" dirty="0"/>
              <a:t>eliminação </a:t>
            </a:r>
            <a:r>
              <a:rPr lang="pt-BR" altLang="ja-JP" sz="2400" dirty="0"/>
              <a:t>de resíduos perigosos, assim como </a:t>
            </a:r>
            <a:r>
              <a:rPr lang="en-US" altLang="ja-JP" sz="2400" dirty="0"/>
              <a:t>produtos químicos e hidrocarbonetos, </a:t>
            </a:r>
            <a:r>
              <a:rPr lang="en-US" altLang="ja-JP" sz="2400" b="1" dirty="0"/>
              <a:t>instalações de armazenamento temporárias </a:t>
            </a:r>
            <a:r>
              <a:rPr lang="pt-BR" altLang="ja-JP" sz="2400" dirty="0"/>
              <a:t>devem ser construídas e usadas até o momento em que soluções adequadas de eliminação a longo prazo são identificadas</a:t>
            </a:r>
            <a:r>
              <a:rPr lang="en-US" altLang="ja-JP" sz="2400" dirty="0"/>
              <a:t>. </a:t>
            </a:r>
            <a:endParaRPr kumimoji="1" lang="ja-JP" altLang="en-US" sz="2400" dirty="0"/>
          </a:p>
        </p:txBody>
      </p:sp>
      <p:sp>
        <p:nvSpPr>
          <p:cNvPr id="25605" name="スライド番号プレースホルダ 4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16D0BCA4-CB19-4FCE-98CC-C86B75CA2EC9}" type="slidenum">
              <a:rPr kumimoji="0" lang="en-US" altLang="ja-JP">
                <a:latin typeface="Calibri" pitchFamily="34" charset="0"/>
              </a:rPr>
              <a:pPr eaLnBrk="1" hangingPunct="1"/>
              <a:t>7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9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6419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6632" y="1010698"/>
            <a:ext cx="9059789" cy="825360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altLang="ja-JP" sz="2400" dirty="0">
                <a:solidFill>
                  <a:schemeClr val="tx1"/>
                </a:solidFill>
              </a:rPr>
              <a:t>Reciclagem de resíduos em local</a:t>
            </a:r>
            <a:r>
              <a:rPr lang="en-US" altLang="ja-JP" sz="2400" dirty="0">
                <a:solidFill>
                  <a:schemeClr val="tx1"/>
                </a:solidFill>
              </a:rPr>
              <a:t>: </a:t>
            </a:r>
            <a:r>
              <a:rPr lang="en-US" altLang="ja-JP" sz="2400" i="1" dirty="0">
                <a:solidFill>
                  <a:schemeClr val="tx1"/>
                </a:solidFill>
              </a:rPr>
              <a:t>Caso: </a:t>
            </a:r>
            <a:r>
              <a:rPr lang="pt-BR" altLang="ja-JP" sz="2400" i="1" dirty="0">
                <a:solidFill>
                  <a:schemeClr val="tx1"/>
                </a:solidFill>
              </a:rPr>
              <a:t>Resgate e venda de detritos por proprietários no Paquistão</a:t>
            </a:r>
            <a:endParaRPr lang="en-CA" altLang="ja-JP" sz="2400" dirty="0">
              <a:solidFill>
                <a:schemeClr val="tx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-25473" y="4597291"/>
            <a:ext cx="9144000" cy="433105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ja-JP" sz="2000" dirty="0">
                <a:solidFill>
                  <a:srgbClr val="000000"/>
                </a:solidFill>
              </a:rPr>
              <a:t>  Lições</a:t>
            </a:r>
            <a:endParaRPr lang="en-CA" altLang="ja-JP" sz="2000" dirty="0">
              <a:solidFill>
                <a:srgbClr val="000000"/>
              </a:solidFill>
            </a:endParaRPr>
          </a:p>
        </p:txBody>
      </p:sp>
      <p:sp>
        <p:nvSpPr>
          <p:cNvPr id="27653" name="Content Placeholder 5"/>
          <p:cNvSpPr>
            <a:spLocks noGrp="1"/>
          </p:cNvSpPr>
          <p:nvPr>
            <p:ph sz="quarter" idx="17"/>
          </p:nvPr>
        </p:nvSpPr>
        <p:spPr>
          <a:xfrm>
            <a:off x="112735" y="1836058"/>
            <a:ext cx="9031265" cy="2742629"/>
          </a:xfrm>
        </p:spPr>
        <p:txBody>
          <a:bodyPr>
            <a:noAutofit/>
          </a:bodyPr>
          <a:lstStyle/>
          <a:p>
            <a:pPr marL="0" indent="0" eaLnBrk="1" hangingPunct="1">
              <a:spcBef>
                <a:spcPts val="600"/>
              </a:spcBef>
              <a:buFontTx/>
              <a:buChar char="•"/>
            </a:pPr>
            <a:r>
              <a:rPr lang="en-US" altLang="ja-JP" sz="1800" b="1" dirty="0"/>
              <a:t>Proprietários comprometidos</a:t>
            </a:r>
            <a:r>
              <a:rPr lang="en-US" altLang="ja-JP" sz="1800" dirty="0"/>
              <a:t> em identificar, </a:t>
            </a:r>
            <a:r>
              <a:rPr lang="pt-BR" altLang="ja-JP" sz="1800" dirty="0"/>
              <a:t>resgatar e reciclar materiais que consideravam de valor - através de </a:t>
            </a:r>
            <a:r>
              <a:rPr lang="en-US" altLang="ja-JP" sz="1800" dirty="0"/>
              <a:t>intermediário.</a:t>
            </a:r>
            <a:endParaRPr lang="ja-JP" altLang="ja-JP" sz="1800" dirty="0"/>
          </a:p>
          <a:p>
            <a:pPr marL="0" indent="0" eaLnBrk="1" hangingPunct="1">
              <a:spcBef>
                <a:spcPts val="600"/>
              </a:spcBef>
              <a:buFontTx/>
              <a:buChar char="•"/>
            </a:pPr>
            <a:r>
              <a:rPr lang="en-US" altLang="ja-JP" sz="1800" dirty="0"/>
              <a:t>Uma estimativa de </a:t>
            </a:r>
            <a:r>
              <a:rPr lang="en-US" altLang="ja-JP" sz="1800" b="1" dirty="0"/>
              <a:t>20%</a:t>
            </a:r>
            <a:r>
              <a:rPr lang="en-US" altLang="ja-JP" sz="1800" dirty="0"/>
              <a:t> </a:t>
            </a:r>
            <a:r>
              <a:rPr lang="pt-BR" altLang="ja-JP" sz="1800" dirty="0"/>
              <a:t>de casas demolidas foram devolvidas aos proprietários para reutilização</a:t>
            </a:r>
            <a:r>
              <a:rPr lang="en-US" altLang="ja-JP" sz="1800" dirty="0"/>
              <a:t>.</a:t>
            </a:r>
            <a:endParaRPr lang="ja-JP" altLang="ja-JP" sz="1800" dirty="0"/>
          </a:p>
          <a:p>
            <a:pPr marL="0" indent="0" eaLnBrk="1" hangingPunct="1">
              <a:spcBef>
                <a:spcPts val="600"/>
              </a:spcBef>
              <a:buFontTx/>
              <a:buChar char="•"/>
            </a:pPr>
            <a:r>
              <a:rPr lang="en-US" altLang="ja-JP" sz="1800" dirty="0"/>
              <a:t> </a:t>
            </a:r>
            <a:r>
              <a:rPr lang="pt-BR" altLang="ja-JP" sz="1800" dirty="0"/>
              <a:t>Proprietários relataram que verba da venda de vergalhões foi usada para iniciar </a:t>
            </a:r>
            <a:r>
              <a:rPr lang="en-US" altLang="ja-JP" sz="1800" dirty="0"/>
              <a:t>a </a:t>
            </a:r>
            <a:r>
              <a:rPr lang="pt-BR" altLang="ja-JP" sz="1800" dirty="0"/>
              <a:t>construção de </a:t>
            </a:r>
            <a:r>
              <a:rPr lang="en-US" altLang="ja-JP" sz="1800" dirty="0"/>
              <a:t>novas casas, </a:t>
            </a:r>
            <a:r>
              <a:rPr lang="pt-BR" altLang="ja-JP" sz="1800" dirty="0"/>
              <a:t>quitar débitos acumulados durante os meses desde o terremoto</a:t>
            </a:r>
            <a:r>
              <a:rPr lang="en-US" altLang="ja-JP" sz="1800" dirty="0"/>
              <a:t>, </a:t>
            </a:r>
            <a:r>
              <a:rPr lang="pt-BR" altLang="ja-JP" sz="1800" dirty="0"/>
              <a:t>ou ajudar com despesas contínuas</a:t>
            </a:r>
            <a:r>
              <a:rPr lang="en-US" altLang="ja-JP" sz="1800" dirty="0"/>
              <a:t>.  </a:t>
            </a:r>
            <a:endParaRPr lang="ja-JP" altLang="ja-JP" sz="1800" dirty="0"/>
          </a:p>
          <a:p>
            <a:pPr marL="0" indent="0" eaLnBrk="1" hangingPunct="1">
              <a:spcBef>
                <a:spcPts val="600"/>
              </a:spcBef>
              <a:buFontTx/>
              <a:buChar char="•"/>
            </a:pPr>
            <a:r>
              <a:rPr lang="en-US" altLang="ja-JP" sz="1800" dirty="0"/>
              <a:t> Dentre os 80% coletados, </a:t>
            </a:r>
            <a:r>
              <a:rPr lang="pt-BR" altLang="ja-JP" sz="1800" dirty="0"/>
              <a:t>uma grande parcela do </a:t>
            </a:r>
            <a:r>
              <a:rPr lang="pt-BR" altLang="ja-JP" sz="1800" b="1" dirty="0"/>
              <a:t>escombro foi reciclado</a:t>
            </a:r>
            <a:r>
              <a:rPr lang="pt-BR" altLang="ja-JP" sz="1800" dirty="0"/>
              <a:t> e reutilizado para construção de tijolos e outros materiais de construção</a:t>
            </a:r>
            <a:r>
              <a:rPr lang="en-US" altLang="ja-JP" sz="1800" dirty="0"/>
              <a:t>.</a:t>
            </a:r>
            <a:endParaRPr lang="ja-JP" altLang="ja-JP" sz="1800" dirty="0"/>
          </a:p>
        </p:txBody>
      </p:sp>
      <p:sp>
        <p:nvSpPr>
          <p:cNvPr id="27654" name="Content Placeholder 7"/>
          <p:cNvSpPr>
            <a:spLocks noGrp="1"/>
          </p:cNvSpPr>
          <p:nvPr>
            <p:ph sz="quarter" idx="19"/>
          </p:nvPr>
        </p:nvSpPr>
        <p:spPr>
          <a:xfrm>
            <a:off x="58738" y="5030396"/>
            <a:ext cx="9144000" cy="1646601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ja-JP" sz="1800" dirty="0"/>
              <a:t> </a:t>
            </a:r>
            <a:r>
              <a:rPr lang="pt-BR" altLang="ja-JP" sz="1800" dirty="0"/>
              <a:t>Resgatando e reciclando materiais de construção valiosos</a:t>
            </a:r>
            <a:r>
              <a:rPr lang="en-US" altLang="ja-JP" sz="1800" dirty="0"/>
              <a:t>, </a:t>
            </a:r>
            <a:r>
              <a:rPr lang="pt-BR" altLang="ja-JP" sz="1800" b="1" dirty="0"/>
              <a:t>proprietários foram capazes de </a:t>
            </a:r>
            <a:r>
              <a:rPr lang="en-US" altLang="ja-JP" sz="1800" b="1" dirty="0"/>
              <a:t>arrecadar renda extra </a:t>
            </a:r>
            <a:r>
              <a:rPr lang="en-US" altLang="ja-JP" sz="1800" dirty="0"/>
              <a:t> </a:t>
            </a:r>
            <a:r>
              <a:rPr lang="pt-BR" altLang="ja-JP" sz="1800" dirty="0"/>
              <a:t>para iniciar a recontrução de suas casas</a:t>
            </a:r>
            <a:r>
              <a:rPr lang="en-US" altLang="ja-JP" sz="1800" dirty="0"/>
              <a:t>.</a:t>
            </a:r>
            <a:endParaRPr lang="ja-JP" altLang="ja-JP" sz="1800" dirty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ja-JP" sz="1800" dirty="0"/>
              <a:t> A reciclagem de resíduos </a:t>
            </a:r>
            <a:r>
              <a:rPr lang="en-US" altLang="ja-JP" sz="1800" b="1" dirty="0"/>
              <a:t>poupa os </a:t>
            </a:r>
            <a:r>
              <a:rPr lang="pt-BR" altLang="ja-JP" sz="1800" b="1" dirty="0"/>
              <a:t>construtores de explorar ainda mais o meio ambiente </a:t>
            </a:r>
            <a:r>
              <a:rPr lang="en-US" altLang="ja-JP" sz="1800" dirty="0"/>
              <a:t> </a:t>
            </a:r>
            <a:r>
              <a:rPr lang="pt-BR" altLang="ja-JP" sz="1800" dirty="0"/>
              <a:t>para extrair materiais de construção </a:t>
            </a:r>
            <a:r>
              <a:rPr lang="en-US" altLang="ja-JP" sz="1800" dirty="0"/>
              <a:t>necessários. No caso do Paquistão, </a:t>
            </a:r>
            <a:r>
              <a:rPr lang="pt-BR" altLang="ja-JP" sz="1800" dirty="0"/>
              <a:t>a  extração de materiais de construção </a:t>
            </a:r>
            <a:r>
              <a:rPr lang="en-US" altLang="ja-JP" sz="1800" dirty="0"/>
              <a:t>causou</a:t>
            </a:r>
            <a:r>
              <a:rPr lang="pt-BR" altLang="ja-JP" sz="1800" dirty="0"/>
              <a:t>, no passado, </a:t>
            </a:r>
            <a:r>
              <a:rPr lang="pt-BR" altLang="ja-JP" sz="1800" b="1" dirty="0"/>
              <a:t>deslizamentos de terra </a:t>
            </a:r>
            <a:r>
              <a:rPr lang="pt-BR" altLang="ja-JP" sz="1800" dirty="0"/>
              <a:t>na </a:t>
            </a:r>
            <a:r>
              <a:rPr lang="en-US" altLang="ja-JP" sz="1800" dirty="0"/>
              <a:t>região.</a:t>
            </a:r>
            <a:endParaRPr lang="ja-JP" altLang="ja-JP" sz="1800" dirty="0"/>
          </a:p>
        </p:txBody>
      </p:sp>
      <p:sp>
        <p:nvSpPr>
          <p:cNvPr id="27655" name="スライド番号プレースホルダ 6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E3FBAF52-394D-4E62-8453-753194A7EAF5}" type="slidenum">
              <a:rPr kumimoji="0" lang="en-US" altLang="ja-JP">
                <a:latin typeface="Calibri" pitchFamily="34" charset="0"/>
              </a:rPr>
              <a:pPr eaLnBrk="1" hangingPunct="1"/>
              <a:t>8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19654" y="6587873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9" name="Group 20"/>
          <p:cNvGrpSpPr>
            <a:grpSpLocks/>
          </p:cNvGrpSpPr>
          <p:nvPr/>
        </p:nvGrpSpPr>
        <p:grpSpPr bwMode="auto">
          <a:xfrm>
            <a:off x="76200" y="28575"/>
            <a:ext cx="9144000" cy="1108075"/>
            <a:chOff x="0" y="0"/>
            <a:chExt cx="5760" cy="698"/>
          </a:xfrm>
        </p:grpSpPr>
        <p:pic>
          <p:nvPicPr>
            <p:cNvPr id="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v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Desenvolvimento de capacidades para tornar cidades resilientes</a:t>
              </a:r>
            </a:p>
            <a:p>
              <a:pPr eaLnBrk="1" hangingPunct="1">
                <a:spcBef>
                  <a:spcPct val="50000"/>
                </a:spcBef>
              </a:pPr>
              <a:endParaRPr lang="pt-BR" sz="10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8919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127374" y="0"/>
            <a:ext cx="6016626" cy="947737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CA" altLang="ja-JP" sz="2400" i="1" dirty="0"/>
              <a:t>Sub Questão : </a:t>
            </a:r>
            <a:r>
              <a:rPr lang="pt-BR" altLang="ja-JP" sz="2400" i="1" dirty="0"/>
              <a:t>Criação de oportunidades de trabalho</a:t>
            </a:r>
            <a:endParaRPr lang="ja-JP" altLang="ja-JP" sz="2400" i="1" dirty="0"/>
          </a:p>
        </p:txBody>
      </p:sp>
      <p:sp>
        <p:nvSpPr>
          <p:cNvPr id="28676" name="Content Placeholder 3"/>
          <p:cNvSpPr>
            <a:spLocks noGrp="1"/>
          </p:cNvSpPr>
          <p:nvPr>
            <p:ph sz="quarter" idx="15"/>
          </p:nvPr>
        </p:nvSpPr>
        <p:spPr>
          <a:xfrm>
            <a:off x="-91258" y="930332"/>
            <a:ext cx="9194104" cy="80590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00050" lvl="2" indent="-400050" algn="just" eaLnBrk="1" hangingPunct="1">
              <a:buClr>
                <a:srgbClr val="92D050"/>
              </a:buClr>
              <a:buFont typeface="Wingdings" pitchFamily="2" charset="2"/>
              <a:buChar char="Ø"/>
            </a:pPr>
            <a:r>
              <a:rPr lang="pt-BR" altLang="ja-JP" sz="2000" dirty="0"/>
              <a:t>Regimes de emprego de trabalho intensivo não somente facilitaram o processo de limpeza, mas proporcionaram aos indivíduos rendas muito necessárias </a:t>
            </a:r>
            <a:r>
              <a:rPr lang="en-US" altLang="ja-JP" sz="2000" dirty="0"/>
              <a:t>.  </a:t>
            </a:r>
            <a:endParaRPr lang="ja-JP" altLang="ja-JP" sz="2000" dirty="0"/>
          </a:p>
          <a:p>
            <a:pPr marL="400050" indent="-400050" algn="just" eaLnBrk="1" hangingPunct="1">
              <a:buClr>
                <a:srgbClr val="92D050"/>
              </a:buClr>
              <a:buFont typeface="Wingdings" pitchFamily="2" charset="2"/>
              <a:buChar char="Ø"/>
            </a:pPr>
            <a:endParaRPr lang="ja-JP" altLang="ja-JP" sz="2000" dirty="0"/>
          </a:p>
        </p:txBody>
      </p:sp>
      <p:sp>
        <p:nvSpPr>
          <p:cNvPr id="28677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350" y="1644650"/>
            <a:ext cx="9144000" cy="864849"/>
          </a:xfr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ja-JP" sz="1800" dirty="0">
                <a:solidFill>
                  <a:schemeClr val="tx1"/>
                </a:solidFill>
              </a:rPr>
              <a:t>Caso: </a:t>
            </a:r>
            <a:r>
              <a:rPr lang="en-US" altLang="ja-JP" sz="1800" b="0" dirty="0">
                <a:solidFill>
                  <a:schemeClr val="tx1"/>
                </a:solidFill>
              </a:rPr>
              <a:t>Criação de oportunidades de subsistência em Aceh e </a:t>
            </a:r>
            <a:r>
              <a:rPr lang="en-US" altLang="ja-JP" sz="1800" b="0" dirty="0" err="1">
                <a:solidFill>
                  <a:schemeClr val="tx1"/>
                </a:solidFill>
              </a:rPr>
              <a:t>Nias</a:t>
            </a:r>
            <a:r>
              <a:rPr lang="en-US" altLang="ja-JP" sz="1800" b="0" dirty="0">
                <a:solidFill>
                  <a:schemeClr val="tx1"/>
                </a:solidFill>
              </a:rPr>
              <a:t> através </a:t>
            </a:r>
            <a:r>
              <a:rPr lang="pt-BR" altLang="ja-JP" sz="1800" b="0" dirty="0">
                <a:solidFill>
                  <a:schemeClr val="tx1"/>
                </a:solidFill>
              </a:rPr>
              <a:t>de um programa de administração de restos, o Programa de </a:t>
            </a:r>
            <a:r>
              <a:rPr lang="en-US" altLang="ja-JP" sz="1800" b="0" dirty="0">
                <a:solidFill>
                  <a:schemeClr val="tx1"/>
                </a:solidFill>
              </a:rPr>
              <a:t>Administração da </a:t>
            </a:r>
            <a:r>
              <a:rPr lang="pt-BR" altLang="ja-JP" sz="1800" b="0" dirty="0">
                <a:solidFill>
                  <a:schemeClr val="tx1"/>
                </a:solidFill>
              </a:rPr>
              <a:t>Recuperação</a:t>
            </a:r>
            <a:r>
              <a:rPr lang="en-US" altLang="ja-JP" sz="1800" b="0" dirty="0">
                <a:solidFill>
                  <a:schemeClr val="tx1"/>
                </a:solidFill>
              </a:rPr>
              <a:t> dos Restos do Tsunami (TRWMP)</a:t>
            </a:r>
            <a:endParaRPr lang="en-CA" altLang="ja-JP" sz="1800" dirty="0">
              <a:solidFill>
                <a:schemeClr val="tx1"/>
              </a:solidFill>
            </a:endParaRPr>
          </a:p>
        </p:txBody>
      </p:sp>
      <p:sp>
        <p:nvSpPr>
          <p:cNvPr id="28678" name="Content Placeholder 5"/>
          <p:cNvSpPr>
            <a:spLocks noGrp="1"/>
          </p:cNvSpPr>
          <p:nvPr>
            <p:ph sz="quarter" idx="17"/>
          </p:nvPr>
        </p:nvSpPr>
        <p:spPr>
          <a:xfrm>
            <a:off x="17463" y="2505414"/>
            <a:ext cx="9091516" cy="1906249"/>
          </a:xfrm>
          <a:ln>
            <a:solidFill>
              <a:srgbClr val="92D050"/>
            </a:solidFill>
            <a:miter lim="800000"/>
            <a:headEnd/>
            <a:tailEnd/>
          </a:ln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eaLnBrk="1" hangingPunct="1"/>
            <a:r>
              <a:rPr lang="en-US" altLang="ja-JP" sz="1800" dirty="0"/>
              <a:t>Trabalhadores temporários tem sido autorizados a </a:t>
            </a:r>
            <a:r>
              <a:rPr lang="pt-BR" altLang="ja-JP" sz="1800" b="1" dirty="0"/>
              <a:t>compartilhar rendimentos</a:t>
            </a:r>
            <a:r>
              <a:rPr lang="pt-BR" altLang="ja-JP" sz="1800" dirty="0"/>
              <a:t> derivados da venda de materiais </a:t>
            </a:r>
            <a:r>
              <a:rPr lang="en-US" altLang="ja-JP" sz="1800" dirty="0"/>
              <a:t>imediatamente utilizáveis (metais e plásticos).  </a:t>
            </a:r>
            <a:r>
              <a:rPr lang="pt-BR" altLang="ja-JP" sz="1800" dirty="0"/>
              <a:t>Isso forneceu um </a:t>
            </a:r>
            <a:r>
              <a:rPr lang="pt-BR" altLang="ja-JP" sz="1800" b="1" dirty="0"/>
              <a:t>incentivo </a:t>
            </a:r>
            <a:r>
              <a:rPr lang="pt-BR" altLang="ja-JP" sz="1800" dirty="0"/>
              <a:t>adicional </a:t>
            </a:r>
            <a:r>
              <a:rPr lang="en-US" altLang="ja-JP" sz="1800" dirty="0"/>
              <a:t>para além dos </a:t>
            </a:r>
            <a:r>
              <a:rPr lang="en-US" altLang="ja-JP" sz="1800" b="1" dirty="0"/>
              <a:t>Salários de Trabalho</a:t>
            </a:r>
            <a:r>
              <a:rPr lang="en-US" altLang="ja-JP" sz="1800" dirty="0"/>
              <a:t>. Materiais não </a:t>
            </a:r>
            <a:r>
              <a:rPr lang="pt-BR" altLang="ja-JP" sz="1800" dirty="0"/>
              <a:t>imediatamente próprios para a venda </a:t>
            </a:r>
            <a:r>
              <a:rPr lang="en-US" altLang="ja-JP" sz="1800" dirty="0"/>
              <a:t>(madeira, pedra e concreto) têm</a:t>
            </a:r>
            <a:r>
              <a:rPr lang="pt-BR" altLang="ja-JP" sz="1800" dirty="0"/>
              <a:t>sido utilizados para </a:t>
            </a:r>
            <a:r>
              <a:rPr lang="pt-BR" altLang="ja-JP" sz="1800" b="1" dirty="0"/>
              <a:t>auxiliar pequenos negócios</a:t>
            </a:r>
            <a:r>
              <a:rPr lang="pt-BR" altLang="ja-JP" sz="1800" dirty="0"/>
              <a:t> a se recuperar do tsunami (ex. </a:t>
            </a:r>
            <a:r>
              <a:rPr lang="en-US" altLang="ja-JP" sz="1800" dirty="0"/>
              <a:t>fornecimento de madeira para olarias) ou sido fornecidos para ONGs para apoiar esforços de reconstrução. Uma </a:t>
            </a:r>
            <a:r>
              <a:rPr lang="en-US" altLang="ja-JP" sz="1800" b="1" dirty="0"/>
              <a:t>oficina de móveis</a:t>
            </a:r>
            <a:r>
              <a:rPr lang="en-US" altLang="ja-JP" sz="1800" dirty="0"/>
              <a:t> com 40 trabalhadores foi promovida, o que </a:t>
            </a:r>
            <a:r>
              <a:rPr lang="pt-BR" altLang="ja-JP" sz="1800" dirty="0"/>
              <a:t>reutiliza a madeira desperdiçada para fazer móveis escolares</a:t>
            </a:r>
            <a:r>
              <a:rPr lang="en-US" altLang="ja-JP" sz="1800" dirty="0"/>
              <a:t>. </a:t>
            </a:r>
            <a:endParaRPr lang="ja-JP" altLang="ja-JP" sz="1800" dirty="0"/>
          </a:p>
        </p:txBody>
      </p:sp>
      <p:sp>
        <p:nvSpPr>
          <p:cNvPr id="28679" name="Content Placeholder 7"/>
          <p:cNvSpPr>
            <a:spLocks/>
          </p:cNvSpPr>
          <p:nvPr/>
        </p:nvSpPr>
        <p:spPr bwMode="auto">
          <a:xfrm>
            <a:off x="17420" y="4668824"/>
            <a:ext cx="9294813" cy="141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92D050"/>
              </a:buClr>
              <a:buFont typeface="Wingdings" pitchFamily="2" charset="2"/>
              <a:buChar char="Ø"/>
            </a:pPr>
            <a:r>
              <a:rPr kumimoji="0" lang="en-US" altLang="ja-JP" dirty="0">
                <a:latin typeface="Calibri" pitchFamily="34" charset="0"/>
              </a:rPr>
              <a:t>O trabalho extensivo de retirada dos detritos tem </a:t>
            </a:r>
            <a:r>
              <a:rPr kumimoji="0" lang="pt-BR" altLang="ja-JP" dirty="0">
                <a:latin typeface="Calibri" pitchFamily="34" charset="0"/>
              </a:rPr>
              <a:t>servido cada vez mais como uma oportunidade de fornecer </a:t>
            </a:r>
            <a:r>
              <a:rPr kumimoji="0" lang="en-US" altLang="ja-JP" b="1" dirty="0">
                <a:latin typeface="Calibri" pitchFamily="34" charset="0"/>
              </a:rPr>
              <a:t>empregoos temporários</a:t>
            </a:r>
            <a:r>
              <a:rPr kumimoji="0" lang="en-US" altLang="ja-JP" dirty="0">
                <a:latin typeface="Calibri" pitchFamily="34" charset="0"/>
              </a:rPr>
              <a:t> para populações afetadas. Programas de trabalho remunerado - indivíduos são </a:t>
            </a:r>
            <a:r>
              <a:rPr kumimoji="0" lang="pt-BR" altLang="ja-JP" dirty="0">
                <a:latin typeface="Calibri" pitchFamily="34" charset="0"/>
              </a:rPr>
              <a:t>pagos para retirar os detritos</a:t>
            </a:r>
            <a:r>
              <a:rPr kumimoji="0" lang="en-US" altLang="ja-JP" dirty="0">
                <a:latin typeface="Calibri" pitchFamily="34" charset="0"/>
              </a:rPr>
              <a:t>.</a:t>
            </a:r>
            <a:endParaRPr kumimoji="0" lang="ja-JP" altLang="ja-JP" dirty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92D050"/>
              </a:buClr>
              <a:buFont typeface="Wingdings" pitchFamily="2" charset="2"/>
              <a:buChar char="Ø"/>
            </a:pPr>
            <a:r>
              <a:rPr kumimoji="0" lang="pt-BR" altLang="ja-JP" dirty="0">
                <a:latin typeface="Calibri" pitchFamily="34" charset="0"/>
              </a:rPr>
              <a:t>Uma grande parte dos detritos do desastre pode ser </a:t>
            </a:r>
            <a:r>
              <a:rPr kumimoji="0" lang="en-US" altLang="ja-JP" dirty="0">
                <a:latin typeface="Calibri" pitchFamily="34" charset="0"/>
              </a:rPr>
              <a:t>reutilizada. Além da utilização </a:t>
            </a:r>
            <a:r>
              <a:rPr kumimoji="0" lang="pt-BR" altLang="ja-JP" dirty="0">
                <a:latin typeface="Calibri" pitchFamily="34" charset="0"/>
              </a:rPr>
              <a:t>de materiais reclicados ou recuperados para habitação ou projetos de infraestrutura pública, detritos do desastre, como madeira e metal, podem servir como matéria-prima para ajudar a restabelecer </a:t>
            </a:r>
            <a:r>
              <a:rPr kumimoji="0" lang="en-US" altLang="ja-JP" dirty="0">
                <a:latin typeface="Calibri" pitchFamily="34" charset="0"/>
              </a:rPr>
              <a:t>o </a:t>
            </a:r>
            <a:r>
              <a:rPr kumimoji="0" lang="pt-BR" altLang="ja-JP" dirty="0">
                <a:latin typeface="Calibri" pitchFamily="34" charset="0"/>
              </a:rPr>
              <a:t>négócio de pessoas </a:t>
            </a:r>
            <a:r>
              <a:rPr kumimoji="0" lang="en-US" altLang="ja-JP" dirty="0">
                <a:latin typeface="Calibri" pitchFamily="34" charset="0"/>
              </a:rPr>
              <a:t>de comércio especializado. 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92D050"/>
              </a:buClr>
              <a:buFont typeface="Wingdings" pitchFamily="2" charset="2"/>
              <a:buChar char="Ø"/>
            </a:pPr>
            <a:r>
              <a:rPr kumimoji="0" lang="en-US" altLang="ja-JP" dirty="0">
                <a:latin typeface="Calibri" pitchFamily="34" charset="0"/>
              </a:rPr>
              <a:t> </a:t>
            </a:r>
            <a:r>
              <a:rPr kumimoji="0" lang="en-US" altLang="ja-JP" b="1" dirty="0">
                <a:latin typeface="Calibri" pitchFamily="34" charset="0"/>
              </a:rPr>
              <a:t>Projetado antes</a:t>
            </a:r>
            <a:r>
              <a:rPr kumimoji="0" lang="en-US" altLang="ja-JP" dirty="0">
                <a:latin typeface="Calibri" pitchFamily="34" charset="0"/>
              </a:rPr>
              <a:t> do desastre</a:t>
            </a:r>
            <a:endParaRPr kumimoji="0" lang="ja-JP" altLang="ja-JP" dirty="0">
              <a:latin typeface="Calibri" pitchFamily="34" charset="0"/>
            </a:endParaRPr>
          </a:p>
        </p:txBody>
      </p:sp>
      <p:sp>
        <p:nvSpPr>
          <p:cNvPr id="28680" name="Text Placeholder 4"/>
          <p:cNvSpPr>
            <a:spLocks/>
          </p:cNvSpPr>
          <p:nvPr/>
        </p:nvSpPr>
        <p:spPr bwMode="auto">
          <a:xfrm>
            <a:off x="17428" y="4345298"/>
            <a:ext cx="9056318" cy="315911"/>
          </a:xfrm>
          <a:prstGeom prst="rect">
            <a:avLst/>
          </a:prstGeom>
          <a:solidFill>
            <a:srgbClr val="DFDF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kumimoji="0" lang="en-US" altLang="ja-JP" sz="1600" b="1" dirty="0">
                <a:solidFill>
                  <a:srgbClr val="000000"/>
                </a:solidFill>
                <a:latin typeface="Calibri" pitchFamily="34" charset="0"/>
              </a:rPr>
              <a:t>   Lições</a:t>
            </a:r>
          </a:p>
          <a:p>
            <a:pPr eaLnBrk="1" hangingPunct="1">
              <a:spcBef>
                <a:spcPct val="20000"/>
              </a:spcBef>
            </a:pPr>
            <a:endParaRPr kumimoji="0" lang="en-US" altLang="ja-JP" sz="16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8681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46022537-F6ED-4F6D-BC55-7662CC03BE78}" type="slidenum">
              <a:rPr kumimoji="0" lang="en-US" altLang="ja-JP">
                <a:latin typeface="Calibri" pitchFamily="34" charset="0"/>
              </a:rPr>
              <a:pPr eaLnBrk="1" hangingPunct="1"/>
              <a:t>9</a:t>
            </a:fld>
            <a:endParaRPr kumimoji="0" lang="en-US" altLang="ja-JP">
              <a:latin typeface="Calibri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526060"/>
            <a:ext cx="9144000" cy="33194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034"/>
            <a:ext cx="3127375" cy="74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954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3143</Words>
  <Application>Microsoft Office PowerPoint</Application>
  <PresentationFormat>Apresentação na tela (4:3)</PresentationFormat>
  <Paragraphs>221</Paragraphs>
  <Slides>25</Slides>
  <Notes>25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2" baseType="lpstr">
      <vt:lpstr>MS PGothic</vt:lpstr>
      <vt:lpstr>MS PGothic</vt:lpstr>
      <vt:lpstr>Arial</vt:lpstr>
      <vt:lpstr>Calibri</vt:lpstr>
      <vt:lpstr>Candara</vt:lpstr>
      <vt:lpstr>Wingdings</vt:lpstr>
      <vt:lpstr>Office Theme</vt:lpstr>
      <vt:lpstr>Apresentação do PowerPoint</vt:lpstr>
      <vt:lpstr>Meio Ambiente</vt:lpstr>
      <vt:lpstr>Apresentação do PowerPoint</vt:lpstr>
      <vt:lpstr>LIDANDO COM RESTOS DE DESASTRES</vt:lpstr>
      <vt:lpstr>Apresentação do PowerPoint</vt:lpstr>
      <vt:lpstr> </vt:lpstr>
      <vt:lpstr>Apresentação do PowerPoint</vt:lpstr>
      <vt:lpstr>Apresentação do PowerPoint</vt:lpstr>
      <vt:lpstr>Apresentação do PowerPoint</vt:lpstr>
      <vt:lpstr>CONSTRUÇÃO ECOLÓGICA</vt:lpstr>
      <vt:lpstr>     </vt:lpstr>
      <vt:lpstr>Apresentação do PowerPoint</vt:lpstr>
      <vt:lpstr>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United Nations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4</dc:title>
  <dc:creator>Administrator</dc:creator>
  <cp:lastModifiedBy>Valter Monteiro</cp:lastModifiedBy>
  <cp:revision>29</cp:revision>
  <dcterms:created xsi:type="dcterms:W3CDTF">2014-04-09T06:28:32Z</dcterms:created>
  <dcterms:modified xsi:type="dcterms:W3CDTF">2015-06-22T13:34:38Z</dcterms:modified>
</cp:coreProperties>
</file>