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8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90" r:id="rId13"/>
    <p:sldId id="271" r:id="rId14"/>
    <p:sldId id="272" r:id="rId15"/>
    <p:sldId id="291" r:id="rId16"/>
    <p:sldId id="275" r:id="rId17"/>
    <p:sldId id="277" r:id="rId18"/>
    <p:sldId id="278" r:id="rId19"/>
    <p:sldId id="292" r:id="rId20"/>
    <p:sldId id="280" r:id="rId21"/>
    <p:sldId id="281" r:id="rId22"/>
    <p:sldId id="293" r:id="rId23"/>
    <p:sldId id="283" r:id="rId24"/>
    <p:sldId id="284" r:id="rId25"/>
    <p:sldId id="294" r:id="rId26"/>
    <p:sldId id="286" r:id="rId27"/>
    <p:sldId id="287" r:id="rId28"/>
    <p:sldId id="288" r:id="rId29"/>
    <p:sldId id="257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6F1E-38B5-43C0-90A6-CE30B29F6C38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F3DB-DD7E-41BA-B432-83480C9FA68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B1D3-C243-498D-B593-D0EDFC424A41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C998-CE5C-457A-A563-910D1748939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ja-JP" sz="800" dirty="0" smtClean="0"/>
          </a:p>
        </p:txBody>
      </p:sp>
    </p:spTree>
    <p:extLst>
      <p:ext uri="{BB962C8B-B14F-4D97-AF65-F5344CB8AC3E}">
        <p14:creationId xmlns:p14="http://schemas.microsoft.com/office/powerpoint/2010/main" val="339047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C998-CE5C-457A-A563-910D174893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9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E2EAA16-12FD-4DE4-96DA-88B0E940EF20}" type="slidenum">
              <a:rPr lang="fr-FR" altLang="en-US" sz="1200" smtClean="0">
                <a:cs typeface="Arial" charset="0"/>
              </a:rPr>
              <a:pPr/>
              <a:t>29</a:t>
            </a:fld>
            <a:endParaRPr lang="fr-FR" altLang="en-US" sz="12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9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764704"/>
            <a:ext cx="8074152" cy="18002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2636912"/>
            <a:ext cx="8086672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2996952"/>
            <a:ext cx="8086672" cy="3257544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231C-AC43-4C4C-9C88-9269E61883C6}" type="datetime1">
              <a:rPr lang="en-US" altLang="ja-JP"/>
              <a:pPr>
                <a:defRPr/>
              </a:pPr>
              <a:t>6/22/2015</a:t>
            </a:fld>
            <a:endParaRPr lang="en-US" altLang="ja-JP" dirty="0"/>
          </a:p>
        </p:txBody>
      </p:sp>
      <p:sp>
        <p:nvSpPr>
          <p:cNvPr id="8" name="Rectangle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1A39-19D6-439C-9380-732844FE9FCC}" type="slidenum">
              <a:rPr lang="en-US" altLang="ja-JP"/>
              <a:pPr>
                <a:defRPr/>
              </a:pPr>
              <a:t>‹nº›</a:t>
            </a:fld>
            <a:endParaRPr lang="en-US" altLang="ja-JP" dirty="0"/>
          </a:p>
        </p:txBody>
      </p:sp>
      <p:sp>
        <p:nvSpPr>
          <p:cNvPr id="9" name="Rectangle 2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29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764704"/>
            <a:ext cx="3962400" cy="548369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DF47-5ED7-457C-B364-ACA6868E7598}" type="datetime1">
              <a:rPr lang="en-US" altLang="ja-JP"/>
              <a:pPr>
                <a:defRPr/>
              </a:pPr>
              <a:t>6/22/2015</a:t>
            </a:fld>
            <a:endParaRPr lang="en-US" altLang="ja-JP" dirty="0"/>
          </a:p>
        </p:txBody>
      </p:sp>
      <p:sp>
        <p:nvSpPr>
          <p:cNvPr id="11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B620-8556-48A9-AD8A-E700223970D9}" type="slidenum">
              <a:rPr lang="en-US" altLang="ja-JP"/>
              <a:pPr>
                <a:defRPr/>
              </a:pPr>
              <a:t>‹nº›</a:t>
            </a:fld>
            <a:endParaRPr lang="en-US" altLang="ja-JP" dirty="0"/>
          </a:p>
        </p:txBody>
      </p:sp>
      <p:sp>
        <p:nvSpPr>
          <p:cNvPr id="1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54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73FC-61C2-4635-ACE1-F913502A7DC6}" type="datetimeFigureOut">
              <a:rPr lang="en-US" smtClean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ecoveryplatform.org/assets/Guidance_Notes/INTERNATIONAL_CLIMATECHANGE_220910_without%20Source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ag.info/focus/focusItem.php?a=94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1173163" y="93059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Mo Hamza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8374063" y="93059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14 May 2012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125913" y="90233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275638" y="90233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4" name="Rectangle 1"/>
          <p:cNvSpPr>
            <a:spLocks/>
          </p:cNvSpPr>
          <p:nvPr/>
        </p:nvSpPr>
        <p:spPr bwMode="auto">
          <a:xfrm>
            <a:off x="1325563" y="94583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Mo Hamza</a:t>
            </a:r>
          </a:p>
        </p:txBody>
      </p:sp>
      <p:sp>
        <p:nvSpPr>
          <p:cNvPr id="27655" name="Rectangle 3"/>
          <p:cNvSpPr>
            <a:spLocks/>
          </p:cNvSpPr>
          <p:nvPr/>
        </p:nvSpPr>
        <p:spPr bwMode="auto">
          <a:xfrm>
            <a:off x="8526463" y="94583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14 May 2012</a:t>
            </a:r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4278313" y="91757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7" name="Line 5"/>
          <p:cNvSpPr>
            <a:spLocks noChangeShapeType="1"/>
          </p:cNvSpPr>
          <p:nvPr/>
        </p:nvSpPr>
        <p:spPr bwMode="auto">
          <a:xfrm>
            <a:off x="8428038" y="91757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8" name="Title 14"/>
          <p:cNvSpPr>
            <a:spLocks noGrp="1"/>
          </p:cNvSpPr>
          <p:nvPr>
            <p:ph type="ctrTitle"/>
          </p:nvPr>
        </p:nvSpPr>
        <p:spPr>
          <a:xfrm>
            <a:off x="546100" y="1844700"/>
            <a:ext cx="8051800" cy="36004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Adaptação </a:t>
            </a:r>
            <a:r>
              <a:rPr lang="pt-BR" sz="400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mudanças climáticas</a:t>
            </a:r>
            <a:br>
              <a:rPr lang="pt-BR" sz="400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0" y="0"/>
            <a:ext cx="9144000" cy="1504950"/>
            <a:chOff x="0" y="0"/>
            <a:chExt cx="5760" cy="948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165" y="0"/>
              <a:ext cx="98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cep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92"/>
              <a:ext cx="81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4" y="704"/>
              <a:ext cx="5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</a:t>
              </a:r>
              <a:r>
                <a:rPr lang="pt-BR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resilientes</a:t>
              </a:r>
              <a:endPara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5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1011" y="1622001"/>
            <a:ext cx="8665602" cy="674817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Inovações  nas  Práticas de Agricultura		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86704" y="2420713"/>
            <a:ext cx="8640960" cy="136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A migração humana devido a mudanças climáticas é frequentemente causada por enchentes e secas induzidas por mudanças climáticas, o que deixa o solo improdutivo para a plantação.</a:t>
            </a:r>
            <a:endParaRPr lang="pt-BR" sz="2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96" y="3941515"/>
            <a:ext cx="9009607" cy="40610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sp>
        <p:nvSpPr>
          <p:cNvPr id="2970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62434" y="4484142"/>
            <a:ext cx="9139237" cy="1872208"/>
          </a:xfrm>
        </p:spPr>
        <p:txBody>
          <a:bodyPr>
            <a:noAutofit/>
          </a:bodyPr>
          <a:lstStyle/>
          <a:p>
            <a:pPr marL="457200" lvl="2" indent="-457200" algn="just">
              <a:buFont typeface="Arial" charset="0"/>
              <a:buAutoNum type="arabicPeriod"/>
            </a:pPr>
            <a:r>
              <a:rPr lang="pt-BR" sz="2000" b="1" dirty="0" smtClean="0"/>
              <a:t>Sistema de covas para plantação em áreas onde o solo se tornou inutilizável – (Caso) – Esperança para Refugiados Climáticos em Bangladesh – </a:t>
            </a:r>
            <a:r>
              <a:rPr lang="pt-BR" sz="2000" dirty="0" smtClean="0"/>
              <a:t>Devido à recorrente erosão, o solo deixou de suportar plantações – introdução de um ‘sistema de covas’ para agricultura nas margens dos rios – Foram cavados buracos na areia e foram preenchidos com compostos e lama – Plantação de Abóboras</a:t>
            </a:r>
            <a:endParaRPr lang="pt-BR" sz="2000" dirty="0"/>
          </a:p>
        </p:txBody>
      </p:sp>
      <p:sp>
        <p:nvSpPr>
          <p:cNvPr id="29702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F64DD42-C16E-4CC8-8597-D7A676677CC8}" type="slidenum">
              <a:rPr lang="en-US" altLang="ja-JP" smtClean="0"/>
              <a:pPr/>
              <a:t>10</a:t>
            </a:fld>
            <a:endParaRPr lang="en-US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71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sandbar-cropping-246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356129"/>
            <a:ext cx="3562350" cy="2363788"/>
          </a:xfrm>
        </p:spPr>
      </p:pic>
      <p:pic>
        <p:nvPicPr>
          <p:cNvPr id="30724" name="Picture 5" descr="diary of a compost 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1451"/>
            <a:ext cx="7637859" cy="267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7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204864"/>
            <a:ext cx="8568952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ADAPTAÇ</a:t>
            </a:r>
            <a:r>
              <a:rPr lang="en-US" altLang="ja-JP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ÀS MUDANÇAS CLIMÁTICAS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 DE INFRAESTRUTURAS MAIS FORTES PARA REDUÇÃO DE RISCOS</a:t>
            </a:r>
            <a:endParaRPr lang="en-US" sz="3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9756" y="1635832"/>
            <a:ext cx="8856984" cy="100811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2100" b="1" dirty="0" smtClean="0">
                <a:solidFill>
                  <a:schemeClr val="bg1"/>
                </a:solidFill>
              </a:rPr>
              <a:t>Questão: Adaptação às Mudanças Climáticas: Construção de Infraestruturas mais Fortes para Redução de Riscos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212976"/>
            <a:ext cx="9036496" cy="2913930"/>
          </a:xfrm>
        </p:spPr>
        <p:txBody>
          <a:bodyPr>
            <a:normAutofit/>
          </a:bodyPr>
          <a:lstStyle/>
          <a:p>
            <a:pPr marL="273050" lvl="2" indent="-273050" algn="just" eaLnBrk="1" hangingPunct="1">
              <a:buFont typeface="Wingdings" pitchFamily="2" charset="2"/>
              <a:buNone/>
            </a:pPr>
            <a:r>
              <a:rPr lang="pt-BR" altLang="ja-JP" sz="3200" b="1" dirty="0" smtClean="0"/>
              <a:t> Se não forem feitas adaptações ou não forem tomadas contramedidas, as mudanças climáticas vão comprometer a funcionalidade da infraestrutura existente</a:t>
            </a:r>
            <a:endParaRPr lang="pt-BR" altLang="ja-JP" sz="2800" b="1" dirty="0" smtClean="0"/>
          </a:p>
        </p:txBody>
      </p:sp>
      <p:sp>
        <p:nvSpPr>
          <p:cNvPr id="32772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5464C25-2CB6-4EDB-8725-240AC7E21F14}" type="slidenum">
              <a:rPr lang="en-US" altLang="ja-JP" smtClean="0"/>
              <a:pPr/>
              <a:t>13</a:t>
            </a:fld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528" y="2035881"/>
            <a:ext cx="8568952" cy="432048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2636912"/>
            <a:ext cx="9139237" cy="3816424"/>
          </a:xfrm>
        </p:spPr>
        <p:txBody>
          <a:bodyPr>
            <a:normAutofit/>
          </a:bodyPr>
          <a:lstStyle/>
          <a:p>
            <a:pPr marL="457200" lvl="2" indent="-457200"/>
            <a:endParaRPr lang="pt-BR" altLang="ja-JP" sz="2400" b="1" dirty="0" smtClean="0"/>
          </a:p>
          <a:p>
            <a:pPr marL="457200" lvl="2" indent="-457200" algn="just"/>
            <a:r>
              <a:rPr lang="pt-BR" b="1" dirty="0" smtClean="0"/>
              <a:t>Projeto de infraestrutura que considere inundações futuras (Caso 17) – </a:t>
            </a:r>
            <a:r>
              <a:rPr lang="pt-BR" dirty="0" smtClean="0"/>
              <a:t>Projeto de infraestrutura resistente ao clima em Kosrae, Micronésia – </a:t>
            </a:r>
            <a:r>
              <a:rPr lang="pt-BR" b="1" dirty="0" smtClean="0"/>
              <a:t>Porto </a:t>
            </a:r>
            <a:r>
              <a:rPr lang="pt-BR" dirty="0" smtClean="0"/>
              <a:t>de</a:t>
            </a:r>
            <a:r>
              <a:rPr lang="pt-BR" b="1" dirty="0" smtClean="0"/>
              <a:t> </a:t>
            </a:r>
            <a:r>
              <a:rPr lang="pt-BR" dirty="0" smtClean="0"/>
              <a:t>Avatiu </a:t>
            </a:r>
            <a:r>
              <a:rPr lang="pt-BR" b="1" dirty="0" smtClean="0"/>
              <a:t>– </a:t>
            </a:r>
            <a:r>
              <a:rPr lang="pt-BR" dirty="0" smtClean="0"/>
              <a:t>Foram considerados os impactos do aquecimento global na altura das ondas – Nas condições climáticas atuais, a altura da onda em 50 anos é estimada em 10,8 m. Nas condições climáticas projetadas para o ano de 2060, a altura da onda em 50 anos aumenta para 12,0</a:t>
            </a:r>
            <a:r>
              <a:rPr lang="pt-BR" altLang="ja-JP" sz="2400" dirty="0" smtClean="0"/>
              <a:t>m. </a:t>
            </a:r>
            <a:endParaRPr lang="pt-BR" altLang="ja-JP" sz="2400" b="1" dirty="0" smtClean="0"/>
          </a:p>
          <a:p>
            <a:pPr marL="457200" lvl="2" indent="-457200"/>
            <a:endParaRPr lang="pt-BR" altLang="ja-JP" sz="2000" b="1" dirty="0" smtClean="0"/>
          </a:p>
        </p:txBody>
      </p:sp>
      <p:sp>
        <p:nvSpPr>
          <p:cNvPr id="33796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1D8CCC6-5EE4-4C62-9D70-05635E9023EB}" type="slidenum">
              <a:rPr lang="en-US" altLang="ja-JP" smtClean="0"/>
              <a:pPr/>
              <a:t>14</a:t>
            </a:fld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67544" y="2780928"/>
            <a:ext cx="8568952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none" dirty="0" smtClean="0">
                <a:solidFill>
                  <a:srgbClr val="993366"/>
                </a:solidFill>
              </a:rPr>
              <a:t>FORTE APOIO INSTITUCIONAL</a:t>
            </a:r>
            <a:endParaRPr lang="en-US" sz="36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310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2996952"/>
            <a:ext cx="4038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3" descr="shelter_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01865" cy="29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78688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Manutenção do Abrigo</a:t>
            </a:r>
            <a:endParaRPr lang="pt-BR" b="1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07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23527" y="1392825"/>
            <a:ext cx="9127018" cy="50682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Resiliência Climática Através de Serviços de Seguro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738" y="2115658"/>
            <a:ext cx="8964488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  <a:p>
            <a:pPr marL="0" indent="0" algn="ctr" eaLnBrk="1" hangingPunct="1">
              <a:buNone/>
              <a:defRPr/>
            </a:pP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389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12778" y="2812401"/>
            <a:ext cx="9139237" cy="3384376"/>
          </a:xfrm>
        </p:spPr>
        <p:txBody>
          <a:bodyPr>
            <a:normAutofit/>
          </a:bodyPr>
          <a:lstStyle/>
          <a:p>
            <a:pPr marL="266700" indent="-266700" algn="just">
              <a:buFont typeface="Calibri" pitchFamily="34" charset="0"/>
              <a:buAutoNum type="arabicPeriod"/>
            </a:pPr>
            <a:r>
              <a:rPr lang="pt-BR" altLang="ja-JP" sz="2000" dirty="0" smtClean="0"/>
              <a:t>(</a:t>
            </a:r>
            <a:r>
              <a:rPr lang="pt-BR" sz="2000" dirty="0" smtClean="0"/>
              <a:t>Caso 26) </a:t>
            </a:r>
            <a:r>
              <a:rPr lang="pt-BR" sz="2000" b="1" dirty="0" smtClean="0"/>
              <a:t>Centro Caribenho de Seguro contra Risco de Desastres Naturais (CCRIF) </a:t>
            </a:r>
            <a:r>
              <a:rPr lang="pt-BR" sz="2000" dirty="0" smtClean="0"/>
              <a:t>– envolve </a:t>
            </a:r>
            <a:r>
              <a:rPr lang="pt-BR" sz="2000" b="1" dirty="0" smtClean="0"/>
              <a:t>liquidez de curto prazo </a:t>
            </a:r>
            <a:r>
              <a:rPr lang="pt-BR" sz="2000" dirty="0" smtClean="0"/>
              <a:t>em caso de perdas catastróficas por furacão ou terremoto – </a:t>
            </a:r>
            <a:r>
              <a:rPr lang="pt-BR" sz="2000" b="1" dirty="0" smtClean="0"/>
              <a:t>seguro paramétrico – </a:t>
            </a:r>
            <a:r>
              <a:rPr lang="pt-BR" sz="2000" dirty="0" smtClean="0"/>
              <a:t>desembolsa recursos com base na ocorrência de um evento predefinido com uma intensidade específica, sem precisar esperar por avaliações de perdas no local</a:t>
            </a:r>
            <a:endParaRPr lang="pt-BR" altLang="ja-JP" sz="2000" dirty="0" smtClean="0"/>
          </a:p>
          <a:p>
            <a:pPr marL="266700" indent="-266700" eaLnBrk="1" hangingPunct="1">
              <a:buFont typeface="Calibri" pitchFamily="34" charset="0"/>
              <a:buAutoNum type="arabicPeriod"/>
            </a:pPr>
            <a:endParaRPr lang="pt-BR" altLang="ja-JP" sz="2000" b="1" dirty="0" smtClean="0"/>
          </a:p>
          <a:p>
            <a:pPr marL="266700" indent="-266700" algn="just">
              <a:buFont typeface="Calibri" pitchFamily="34" charset="0"/>
              <a:buAutoNum type="arabicPeriod"/>
            </a:pPr>
            <a:r>
              <a:rPr lang="pt-BR" altLang="ja-JP" sz="2000" dirty="0" smtClean="0"/>
              <a:t>(</a:t>
            </a:r>
            <a:r>
              <a:rPr lang="pt-BR" sz="2000" dirty="0" smtClean="0"/>
              <a:t>Caso 27) </a:t>
            </a:r>
            <a:r>
              <a:rPr lang="pt-BR" sz="2000" b="1" dirty="0" smtClean="0"/>
              <a:t>Seguro indexado ao clima para agricultores em Andhra Pradesh, Índia – </a:t>
            </a:r>
            <a:r>
              <a:rPr lang="pt-BR" sz="2000" dirty="0" smtClean="0"/>
              <a:t>Menor suscetibilidade a problemas intrínsecos aos seguros tradicionais para plantações – </a:t>
            </a:r>
            <a:r>
              <a:rPr lang="pt-BR" sz="2000" b="1" dirty="0" smtClean="0"/>
              <a:t>indicadores climáticos disponíveis publicamente </a:t>
            </a:r>
            <a:r>
              <a:rPr lang="pt-BR" sz="2000" dirty="0" smtClean="0"/>
              <a:t>são o gatilho automático – reduzem os custos administrativos do segurador</a:t>
            </a:r>
          </a:p>
          <a:p>
            <a:pPr marL="266700" indent="-266700" eaLnBrk="1" hangingPunct="1">
              <a:buFont typeface="Calibri" pitchFamily="34" charset="0"/>
              <a:buAutoNum type="arabicPeriod"/>
            </a:pPr>
            <a:endParaRPr lang="pt-BR" altLang="ja-JP" sz="2400" b="1" dirty="0" smtClean="0"/>
          </a:p>
        </p:txBody>
      </p:sp>
      <p:sp>
        <p:nvSpPr>
          <p:cNvPr id="38917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4B954E3-B0FD-4BB0-8EE3-D5B919A4BB2F}" type="slidenum">
              <a:rPr lang="en-US" altLang="ja-JP" smtClean="0"/>
              <a:pPr/>
              <a:t>17</a:t>
            </a:fld>
            <a:endParaRPr lang="en-US" altLang="ja-JP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11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239" y="1258781"/>
            <a:ext cx="8968257" cy="910063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Redução de Riscos através do Respeito às Mudanças Climáticas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19633" y="3005000"/>
            <a:ext cx="9144000" cy="316835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/>
              <a:t>Redução de riscos através da adaptação do modo de vida</a:t>
            </a:r>
            <a:r>
              <a:rPr lang="pt-BR" sz="2400" dirty="0" smtClean="0"/>
              <a:t> (Caso 31) – Invasão de Água Salgada Força </a:t>
            </a:r>
            <a:r>
              <a:rPr lang="pt-BR" sz="2400" b="1" dirty="0" smtClean="0"/>
              <a:t>Mudanças de Subsistência da Agricultura para alternativas</a:t>
            </a:r>
            <a:r>
              <a:rPr lang="pt-BR" sz="2400" dirty="0" smtClean="0"/>
              <a:t> em Sundarbans, Bangladesh – promoção de novas estratégias de subsistência resistentes a perigos/salinidade para geração de renda e de alimentos, incluindo criação de cabras, patos, galinhas, frangos e caranguejos, plantação de árvores, introdução de plantação de vegetais tolerantes </a:t>
            </a:r>
            <a:r>
              <a:rPr lang="pt-BR" sz="2400" dirty="0"/>
              <a:t>à</a:t>
            </a:r>
            <a:r>
              <a:rPr lang="pt-BR" sz="2400" dirty="0" smtClean="0"/>
              <a:t> água salgada e produção artesanal</a:t>
            </a:r>
            <a:endParaRPr lang="pt-BR" sz="2400" dirty="0"/>
          </a:p>
        </p:txBody>
      </p:sp>
      <p:sp>
        <p:nvSpPr>
          <p:cNvPr id="39941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47BCA9A-CE48-41BA-9ADF-26D63CEB0538}" type="slidenum">
              <a:rPr lang="en-US" altLang="ja-JP" smtClean="0"/>
              <a:pPr/>
              <a:t>18</a:t>
            </a:fld>
            <a:endParaRPr lang="en-US" altLang="ja-JP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6318" y="2335479"/>
            <a:ext cx="8980178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5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ABORDAGENS BASEADAS NA COMUNIDADE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 13"/>
          <p:cNvSpPr>
            <a:spLocks noGrp="1"/>
          </p:cNvSpPr>
          <p:nvPr>
            <p:ph type="body" sz="quarter" idx="13"/>
          </p:nvPr>
        </p:nvSpPr>
        <p:spPr>
          <a:xfrm>
            <a:off x="76200" y="1467353"/>
            <a:ext cx="9036496" cy="55703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altLang="ja-JP" sz="2800" dirty="0" smtClean="0"/>
              <a:t>Por que a adaptação à mudança climática?</a:t>
            </a:r>
          </a:p>
          <a:p>
            <a:pPr marL="0" indent="0" algn="ctr">
              <a:buNone/>
              <a:defRPr/>
            </a:pPr>
            <a:endParaRPr kumimoji="1" lang="pt-BR" altLang="ja-JP" sz="2800" dirty="0" smtClean="0"/>
          </a:p>
        </p:txBody>
      </p:sp>
      <p:sp>
        <p:nvSpPr>
          <p:cNvPr id="20484" name="テキスト ボックス 16"/>
          <p:cNvSpPr txBox="1">
            <a:spLocks noChangeArrowheads="1"/>
          </p:cNvSpPr>
          <p:nvPr/>
        </p:nvSpPr>
        <p:spPr bwMode="auto">
          <a:xfrm>
            <a:off x="1043608" y="2550126"/>
            <a:ext cx="634322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Calibri" pitchFamily="34" charset="0"/>
              <a:buNone/>
            </a:pPr>
            <a:r>
              <a:rPr kumimoji="1" lang="pt-BR" altLang="ja-JP" sz="3200" b="1" dirty="0" smtClean="0"/>
              <a:t>Melhorar</a:t>
            </a:r>
            <a:r>
              <a:rPr kumimoji="1" lang="pt-BR" altLang="ja-JP" b="1" dirty="0" smtClean="0"/>
              <a:t>–</a:t>
            </a:r>
          </a:p>
          <a:p>
            <a:pPr>
              <a:buFont typeface="Calibri" pitchFamily="34" charset="0"/>
              <a:buNone/>
            </a:pPr>
            <a:endParaRPr kumimoji="1" lang="pt-BR" altLang="ja-JP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O valor dos investimentos </a:t>
            </a:r>
          </a:p>
          <a:p>
            <a:pPr>
              <a:buFont typeface="Calibri" pitchFamily="34" charset="0"/>
              <a:buChar char="•"/>
            </a:pPr>
            <a:endParaRPr kumimoji="1" lang="pt-BR" altLang="ja-JP" sz="3200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A resiliência dos investimentos</a:t>
            </a:r>
          </a:p>
          <a:p>
            <a:pPr>
              <a:buFont typeface="Calibri" pitchFamily="34" charset="0"/>
              <a:buChar char="•"/>
            </a:pPr>
            <a:endParaRPr kumimoji="1" lang="pt-BR" altLang="ja-JP" sz="3200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O ciclo de vida dos investimentos</a:t>
            </a:r>
            <a:endParaRPr kumimoji="1" lang="pt-BR" altLang="ja-JP" sz="3200" b="1" dirty="0"/>
          </a:p>
        </p:txBody>
      </p:sp>
      <p:sp>
        <p:nvSpPr>
          <p:cNvPr id="20485" name="スライド番号プレースホルダ 5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86417A35-5E5F-42EF-8DCC-FFE02B3A0F68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6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1196" y="1400233"/>
            <a:ext cx="8784976" cy="53770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Abordagens Baseadas na Comunidade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51878" y="2089241"/>
            <a:ext cx="9247756" cy="1244600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pt-BR" sz="2000" dirty="0" smtClean="0"/>
              <a:t>Experiências passadas mostram claramente que moradores de vilarejos desejam e contribuem voluntariamente para desenvolver e aplicar medidas de adaptação, contribuindo com seu tempo e recursos (Francisco, 2008).</a:t>
            </a:r>
            <a:endParaRPr lang="pt-BR" altLang="ja-JP" sz="2000" dirty="0" smtClean="0"/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4764" y="3978765"/>
            <a:ext cx="91392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pt-BR" sz="2000" b="1" dirty="0" smtClean="0"/>
              <a:t>Adaptação a Mudanças Climáticas Baseada na Comunidade no Vietnã</a:t>
            </a:r>
            <a:r>
              <a:rPr lang="pt-BR" sz="2000" dirty="0" smtClean="0"/>
              <a:t> (Caso 34) – O principal objetivo era ajudar na construção de estratégias de adaptação que possibilitassem à comunidade lidar com as catástrofes climáticas recorrentes – </a:t>
            </a:r>
            <a:r>
              <a:rPr lang="pt-BR" sz="2000" b="1" dirty="0" smtClean="0"/>
              <a:t>Construção de cenário, Planejamento, Implementação de Projetos</a:t>
            </a:r>
            <a:endParaRPr lang="pt-BR" sz="2000" dirty="0" smtClean="0"/>
          </a:p>
          <a:p>
            <a:pPr algn="just"/>
            <a:endParaRPr lang="pt-BR" altLang="ja-JP" sz="2000" b="1" dirty="0" smtClean="0"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pt-BR" sz="2000" dirty="0" smtClean="0"/>
              <a:t>Caso 36: </a:t>
            </a:r>
            <a:r>
              <a:rPr lang="pt-BR" sz="2000" b="1" dirty="0" smtClean="0"/>
              <a:t>Gerenciamento da seca através de iniciativas de coleta de água pluvial em Gujarat – </a:t>
            </a:r>
            <a:r>
              <a:rPr lang="pt-BR" sz="2000" dirty="0" smtClean="0"/>
              <a:t>projetado, mantido e gerenciado pela comunidade </a:t>
            </a:r>
            <a:r>
              <a:rPr lang="pt-BR" sz="2000" dirty="0" smtClean="0"/>
              <a:t>local</a:t>
            </a:r>
            <a:endParaRPr lang="pt-BR" altLang="ja-JP" sz="2400" dirty="0"/>
          </a:p>
        </p:txBody>
      </p:sp>
      <p:sp>
        <p:nvSpPr>
          <p:cNvPr id="41989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5A4C8C2-6B2A-4517-BC04-523DED32CEB5}" type="slidenum">
              <a:rPr lang="en-US" altLang="ja-JP" smtClean="0"/>
              <a:pPr/>
              <a:t>20</a:t>
            </a:fld>
            <a:endParaRPr lang="en-US" altLang="ja-JP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8958" y="3293058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618" y="1233636"/>
            <a:ext cx="9119998" cy="76470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Aprendizagem Comunitária Participativa; Escolas de Campo para o Clima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26820" y="2140334"/>
            <a:ext cx="9139237" cy="2057176"/>
          </a:xfrm>
        </p:spPr>
        <p:txBody>
          <a:bodyPr>
            <a:noAutofit/>
          </a:bodyPr>
          <a:lstStyle/>
          <a:p>
            <a:pPr marL="342900" lvl="2" indent="-342900" algn="just">
              <a:spcBef>
                <a:spcPts val="600"/>
              </a:spcBef>
            </a:pPr>
            <a:r>
              <a:rPr lang="pt-BR" sz="1800" dirty="0" smtClean="0"/>
              <a:t>Mudanças comportamentais em resposta à adaptação de longo prazo por mudanças climáticas podem ser mais facilmente atingidas através da aprendizagem comunitária participativa</a:t>
            </a:r>
            <a:r>
              <a:rPr lang="pt-BR" altLang="ja-JP" sz="1800" dirty="0" smtClean="0"/>
              <a:t>.</a:t>
            </a:r>
          </a:p>
          <a:p>
            <a:pPr marL="342900" lvl="2" indent="-342900" algn="just">
              <a:spcBef>
                <a:spcPts val="600"/>
              </a:spcBef>
            </a:pPr>
            <a:r>
              <a:rPr lang="pt-BR" sz="1800" dirty="0" smtClean="0"/>
              <a:t>Um grupo de fazendeiros passa por um processo cíclico de exposição a uma “experiência” (real ou simulada) a qual observam e sobre a qual refletem (análise), tiram lições (princípios aprendidos), e usam como base para o planejamento de aplicações reais de tais lições e princípios para uso imediato ou futuro.</a:t>
            </a:r>
            <a:endParaRPr lang="pt-BR" sz="1800" dirty="0"/>
          </a:p>
        </p:txBody>
      </p:sp>
      <p:sp>
        <p:nvSpPr>
          <p:cNvPr id="4301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1" y="4701678"/>
            <a:ext cx="9139237" cy="1751658"/>
          </a:xfrm>
        </p:spPr>
        <p:txBody>
          <a:bodyPr>
            <a:noAutofit/>
          </a:bodyPr>
          <a:lstStyle/>
          <a:p>
            <a:pPr algn="just"/>
            <a:r>
              <a:rPr lang="pt-BR" sz="1800" dirty="0" smtClean="0"/>
              <a:t>Caso 38: Experiência da Indonésia com </a:t>
            </a:r>
            <a:r>
              <a:rPr lang="pt-BR" sz="1800" b="1" dirty="0" smtClean="0"/>
              <a:t>Escolas de Campo para o Clima (CFS) – tradução </a:t>
            </a:r>
            <a:r>
              <a:rPr lang="pt-BR" sz="1800" dirty="0" smtClean="0"/>
              <a:t>de informações em linguagem científica para a linguagem de campo – Informações sobre a variação de datas de início e término das chuvas em diferentes partes do distrito servem de instrumento para a criação de uma estratégia de cultivo (ex.: semeadura na seca x semeadura no período das águas), bem como para a determinação do cronograma para as atividades de </a:t>
            </a:r>
            <a:r>
              <a:rPr lang="pt-BR" sz="1800" dirty="0" smtClean="0"/>
              <a:t>plantio</a:t>
            </a:r>
            <a:endParaRPr lang="pt-BR" altLang="ja-JP" sz="1800" dirty="0" smtClean="0"/>
          </a:p>
        </p:txBody>
      </p:sp>
      <p:sp>
        <p:nvSpPr>
          <p:cNvPr id="4301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38E268B-C0B8-4ECC-B7EB-F38C47962338}" type="slidenum">
              <a:rPr lang="en-US" altLang="ja-JP" smtClean="0"/>
              <a:pPr/>
              <a:t>21</a:t>
            </a:fld>
            <a:endParaRPr lang="en-US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0013" y="4228140"/>
            <a:ext cx="8784976" cy="46516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3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MUDANÇA CLIMÁTICA E SAÚDE HUMANA 	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559198"/>
            <a:ext cx="9114800" cy="620688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Mudança Climática e Saúde Humana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24437" y="2179886"/>
            <a:ext cx="9139237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Impactos diretos incluem aqueles devido a </a:t>
            </a:r>
            <a:r>
              <a:rPr lang="pt-BR" sz="2000" b="1" dirty="0" smtClean="0"/>
              <a:t>mudanças na exposição </a:t>
            </a:r>
            <a:r>
              <a:rPr lang="pt-BR" sz="2000" dirty="0" smtClean="0"/>
              <a:t>aos extremos climáticos (ondas de calor, frio de inverno); aumentos em outros eventos climáticos extremos (enchentes, ciclones, tempestades, secas); e </a:t>
            </a:r>
            <a:r>
              <a:rPr lang="pt-BR" sz="2000" b="1" dirty="0" smtClean="0"/>
              <a:t>aumento na produção de poluentes aéreos</a:t>
            </a:r>
            <a:r>
              <a:rPr lang="pt-BR" sz="2000" dirty="0" smtClean="0"/>
              <a:t> e aeroalérgenos (esporos e mofo). Adicionalmente - </a:t>
            </a:r>
            <a:r>
              <a:rPr lang="pt-BR" sz="2000" b="1" dirty="0" smtClean="0"/>
              <a:t>infecções transmitidas por vetores</a:t>
            </a:r>
            <a:r>
              <a:rPr lang="pt-BR" sz="2000" dirty="0" smtClean="0"/>
              <a:t>, a distribuição e a quantidade de organismos vetores e hospedeiros intermediários são afetadas por diversos fatores físicos, como temperatura, precipitação, umidade, água de superfície e vento; e fatores bióticos como vegetação, espécies hospedeiras, predadores, competidores, parasitas e intervenções humanas.</a:t>
            </a:r>
          </a:p>
          <a:p>
            <a:pPr marL="0" indent="0">
              <a:buNone/>
              <a:tabLst>
                <a:tab pos="0" algn="l"/>
              </a:tabLst>
            </a:pPr>
            <a:endParaRPr lang="pt-BR" sz="20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pt-BR" sz="2000" dirty="0" smtClean="0"/>
              <a:t>Análises baseadas em 57.331 atendimentos por diarreia em uma clínica em Lima, no Peru, num período de seis anos, revelaram um aumento em </a:t>
            </a:r>
            <a:r>
              <a:rPr lang="pt-BR" sz="2000" b="1" dirty="0" smtClean="0"/>
              <a:t>4% nos atendimentos para cada aumento de 1°C na temperatura</a:t>
            </a:r>
            <a:endParaRPr lang="pt-BR" sz="2000" dirty="0"/>
          </a:p>
        </p:txBody>
      </p:sp>
      <p:sp>
        <p:nvSpPr>
          <p:cNvPr id="45060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3614D7A-5D09-4152-84AF-861C6EBA5FFF}" type="slidenum">
              <a:rPr lang="en-US" altLang="ja-JP" smtClean="0"/>
              <a:pPr/>
              <a:t>23</a:t>
            </a:fld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988" y="1431283"/>
            <a:ext cx="8753000" cy="699429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ja-JP" sz="2000" b="1" dirty="0" smtClean="0">
                <a:solidFill>
                  <a:schemeClr val="bg1"/>
                </a:solidFill>
              </a:rPr>
              <a:t>Estratégia: </a:t>
            </a:r>
            <a:r>
              <a:rPr lang="pt-BR" sz="2000" b="1" dirty="0" smtClean="0">
                <a:solidFill>
                  <a:schemeClr val="bg1"/>
                </a:solidFill>
              </a:rPr>
              <a:t>Projetos Urbanos e de Atenção de Saúde Inteligentes Incentivando a Sinergia Entre Mitigação e Adaptação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738705"/>
            <a:ext cx="9144000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000" b="1" dirty="0" smtClean="0"/>
              <a:t>1. </a:t>
            </a:r>
            <a:r>
              <a:rPr lang="pt-BR" sz="2000" b="1" dirty="0"/>
              <a:t>Espanha: Fortalecimento do </a:t>
            </a:r>
            <a:r>
              <a:rPr lang="pt-BR" sz="2000" b="1" dirty="0" smtClean="0"/>
              <a:t>Sistema </a:t>
            </a:r>
            <a:r>
              <a:rPr lang="pt-BR" sz="2000" b="1" dirty="0"/>
              <a:t>de Saúde </a:t>
            </a:r>
            <a:r>
              <a:rPr lang="pt-BR" sz="2000" b="1" dirty="0" smtClean="0"/>
              <a:t>Existente </a:t>
            </a:r>
            <a:r>
              <a:rPr lang="pt-BR" sz="2000" b="1" dirty="0"/>
              <a:t>como Parte do Programa de Onda de </a:t>
            </a:r>
            <a:r>
              <a:rPr lang="pt-BR" sz="2000" b="1" dirty="0" smtClean="0"/>
              <a:t>Calor</a:t>
            </a:r>
            <a:r>
              <a:rPr lang="pt-BR" sz="2000" dirty="0"/>
              <a:t> </a:t>
            </a:r>
            <a:r>
              <a:rPr lang="pt-BR" sz="2000" b="1" dirty="0" smtClean="0"/>
              <a:t>- </a:t>
            </a:r>
            <a:r>
              <a:rPr lang="pt-BR" sz="2000" dirty="0"/>
              <a:t>O plano possui </a:t>
            </a:r>
            <a:r>
              <a:rPr lang="pt-BR" sz="2000" b="1" dirty="0"/>
              <a:t>três níveis de ação </a:t>
            </a:r>
            <a:r>
              <a:rPr lang="pt-BR" sz="2000" dirty="0"/>
              <a:t>durante a estação do verão:</a:t>
            </a:r>
          </a:p>
          <a:p>
            <a:pPr marL="0" indent="0">
              <a:buNone/>
            </a:pPr>
            <a:r>
              <a:rPr lang="pt-BR" sz="2000" dirty="0"/>
              <a:t>- O nível 0 começa em 1º de junho e é </a:t>
            </a:r>
            <a:r>
              <a:rPr lang="pt-BR" sz="2000" dirty="0" smtClean="0"/>
              <a:t>direcionado para a </a:t>
            </a:r>
            <a:r>
              <a:rPr lang="pt-BR" sz="2000" dirty="0"/>
              <a:t>preparação.</a:t>
            </a:r>
          </a:p>
          <a:p>
            <a:pPr marL="0" indent="0">
              <a:buNone/>
            </a:pPr>
            <a:r>
              <a:rPr lang="pt-BR" sz="2000" dirty="0"/>
              <a:t>- O nível 1 é </a:t>
            </a:r>
            <a:r>
              <a:rPr lang="pt-BR" sz="2000" dirty="0" smtClean="0"/>
              <a:t>acionado </a:t>
            </a:r>
            <a:r>
              <a:rPr lang="pt-BR" sz="2000" dirty="0"/>
              <a:t>durante julho e agosto e </a:t>
            </a:r>
            <a:r>
              <a:rPr lang="pt-BR" sz="2000" dirty="0" smtClean="0"/>
              <a:t>tem o foco em </a:t>
            </a:r>
            <a:r>
              <a:rPr lang="pt-BR" sz="2000" dirty="0"/>
              <a:t>avaliações meteorológicas (incluindo registros diários de temperatura e </a:t>
            </a:r>
            <a:r>
              <a:rPr lang="pt-BR" sz="2000" dirty="0" smtClean="0"/>
              <a:t>umidade</a:t>
            </a:r>
            <a:r>
              <a:rPr lang="pt-BR" sz="2000" dirty="0"/>
              <a:t>), vigilância </a:t>
            </a:r>
            <a:r>
              <a:rPr lang="pt-BR" sz="2000" dirty="0" smtClean="0"/>
              <a:t>epidemiológica, </a:t>
            </a:r>
            <a:r>
              <a:rPr lang="pt-BR" sz="2000" dirty="0"/>
              <a:t>avaliação de medidas preventivas, etc.</a:t>
            </a:r>
          </a:p>
          <a:p>
            <a:pPr marL="0" indent="0">
              <a:buNone/>
            </a:pPr>
            <a:r>
              <a:rPr lang="pt-BR" sz="2000" dirty="0"/>
              <a:t>- O nível 2 é ativado somente </a:t>
            </a:r>
            <a:r>
              <a:rPr lang="pt-BR" sz="2000" dirty="0" smtClean="0"/>
              <a:t>se a </a:t>
            </a:r>
            <a:r>
              <a:rPr lang="pt-BR" sz="2000" dirty="0"/>
              <a:t>temperatura subir acima do limite de alerta (40⁰C em áreas terrestres), momento em que os serviços de saúde, sociais e centros de emergência são ativados – os centros identificam e localizam populações vulneráveis</a:t>
            </a:r>
          </a:p>
          <a:p>
            <a:pPr marL="0" indent="0">
              <a:buNone/>
            </a:pPr>
            <a:r>
              <a:rPr lang="en-US" altLang="ja-JP" sz="2000" dirty="0" smtClean="0"/>
              <a:t>2</a:t>
            </a:r>
            <a:r>
              <a:rPr lang="en-US" altLang="ja-JP" sz="2000" dirty="0" smtClean="0"/>
              <a:t>. </a:t>
            </a:r>
            <a:r>
              <a:rPr lang="pt-BR" sz="2000" b="1" dirty="0"/>
              <a:t>Projeto urbano inteligente </a:t>
            </a:r>
            <a:r>
              <a:rPr lang="pt-BR" sz="2000" b="1" dirty="0" smtClean="0"/>
              <a:t>e sustentável </a:t>
            </a:r>
            <a:r>
              <a:rPr lang="pt-BR" sz="2000" dirty="0" smtClean="0"/>
              <a:t>pode </a:t>
            </a:r>
            <a:r>
              <a:rPr lang="pt-BR" sz="2000" dirty="0"/>
              <a:t>incentivar </a:t>
            </a:r>
            <a:r>
              <a:rPr lang="pt-BR" sz="2000" dirty="0" smtClean="0"/>
              <a:t>a sinergia </a:t>
            </a:r>
            <a:r>
              <a:rPr lang="pt-BR" sz="2000" dirty="0"/>
              <a:t>entre mitigação e adaptação – </a:t>
            </a:r>
            <a:r>
              <a:rPr lang="pt-BR" sz="2000" b="1" dirty="0"/>
              <a:t>Espaços verdes – Telhados verdes </a:t>
            </a:r>
            <a:r>
              <a:rPr lang="pt-BR" sz="2000" dirty="0"/>
              <a:t>podem economizar energia, </a:t>
            </a:r>
            <a:r>
              <a:rPr lang="pt-BR" sz="2000" dirty="0" smtClean="0"/>
              <a:t>absorver </a:t>
            </a:r>
            <a:r>
              <a:rPr lang="pt-BR" sz="2000" dirty="0"/>
              <a:t>a água </a:t>
            </a:r>
            <a:r>
              <a:rPr lang="pt-BR" sz="2000" dirty="0" smtClean="0"/>
              <a:t>da chuva e resfriar a temperatura</a:t>
            </a:r>
            <a:endParaRPr lang="en-CA" altLang="ja-JP" dirty="0" smtClean="0"/>
          </a:p>
        </p:txBody>
      </p:sp>
      <p:sp>
        <p:nvSpPr>
          <p:cNvPr id="46085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1E88A19-97E1-4815-91EC-2E52FE4682B4}" type="slidenum">
              <a:rPr lang="en-US" altLang="ja-JP" smtClean="0"/>
              <a:pPr/>
              <a:t>24</a:t>
            </a:fld>
            <a:endParaRPr lang="en-US" altLang="ja-JP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79205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22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GUIA DE IMPLEMENTAÇ</a:t>
            </a:r>
            <a:r>
              <a:rPr lang="en-US" altLang="ja-JP" sz="4000" b="1" dirty="0" smtClean="0">
                <a:solidFill>
                  <a:srgbClr val="993366"/>
                </a:solidFill>
              </a:rPr>
              <a:t>ÃO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0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8726" y="1349381"/>
            <a:ext cx="8886547" cy="718475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Estratégia: </a:t>
            </a:r>
            <a:r>
              <a:rPr lang="pt-BR" sz="2000" b="1" dirty="0">
                <a:solidFill>
                  <a:schemeClr val="bg1"/>
                </a:solidFill>
              </a:rPr>
              <a:t>Organizar as Informações Disponíveis sobre Exposição ao Perigo, Vulnerabilidades e </a:t>
            </a:r>
            <a:r>
              <a:rPr lang="pt-BR" sz="2000" b="1" dirty="0" smtClean="0">
                <a:solidFill>
                  <a:schemeClr val="bg1"/>
                </a:solidFill>
              </a:rPr>
              <a:t>Avaliações </a:t>
            </a:r>
            <a:r>
              <a:rPr lang="pt-BR" sz="2000" b="1" dirty="0">
                <a:solidFill>
                  <a:schemeClr val="bg1"/>
                </a:solidFill>
              </a:rPr>
              <a:t>de Risco Antes de Tomar Decisões de Intervenção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9512" y="2202430"/>
            <a:ext cx="8964488" cy="7810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A experiência mostra que investimentos no desenvolvimento e planejamento de políticas pré-desastre dão bons resultados</a:t>
            </a:r>
          </a:p>
        </p:txBody>
      </p:sp>
      <p:sp>
        <p:nvSpPr>
          <p:cNvPr id="4813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310" y="3586861"/>
            <a:ext cx="9139237" cy="2456409"/>
          </a:xfrm>
        </p:spPr>
        <p:txBody>
          <a:bodyPr>
            <a:normAutofit/>
          </a:bodyPr>
          <a:lstStyle/>
          <a:p>
            <a:pPr marL="292100" lvl="2" indent="-292100" algn="just" eaLnBrk="1" hangingPunct="1">
              <a:buFont typeface="Arial" charset="0"/>
              <a:buNone/>
            </a:pPr>
            <a:endParaRPr lang="en-US" altLang="ja-JP" sz="1100" dirty="0" smtClean="0"/>
          </a:p>
          <a:p>
            <a:pPr algn="just"/>
            <a:r>
              <a:rPr lang="pt-BR" sz="2400" b="1" dirty="0"/>
              <a:t>C</a:t>
            </a:r>
            <a:r>
              <a:rPr lang="pt-BR" sz="2000" b="1" dirty="0"/>
              <a:t>idade de Puna, Índia </a:t>
            </a:r>
            <a:r>
              <a:rPr lang="pt-BR" sz="2000" dirty="0"/>
              <a:t>– </a:t>
            </a:r>
            <a:r>
              <a:rPr lang="pt-BR" sz="2000" b="1" dirty="0"/>
              <a:t>Antecipando a grande frequência de enchentes </a:t>
            </a:r>
            <a:r>
              <a:rPr lang="pt-BR" sz="2000" dirty="0"/>
              <a:t>devido às mudanças climáticas, as autoridades da cidade desenvolveram um </a:t>
            </a:r>
            <a:r>
              <a:rPr lang="pt-BR" sz="2000" b="1" dirty="0"/>
              <a:t>Plano Integrado de Gestão de Mudanças Climáticas e Enchentes</a:t>
            </a:r>
            <a:endParaRPr lang="pt-BR" sz="2000" dirty="0"/>
          </a:p>
          <a:p>
            <a:pPr marL="0" lvl="2" indent="0" algn="just">
              <a:buNone/>
            </a:pPr>
            <a:endParaRPr lang="en-US" altLang="ja-JP" sz="2000" b="1" dirty="0" smtClean="0"/>
          </a:p>
          <a:p>
            <a:pPr algn="just"/>
            <a:r>
              <a:rPr lang="pt-BR" sz="2000" dirty="0"/>
              <a:t>Governos deveriam garantir que todos os </a:t>
            </a:r>
            <a:r>
              <a:rPr lang="pt-BR" sz="2000" b="1" dirty="0"/>
              <a:t>regulamentos </a:t>
            </a:r>
            <a:r>
              <a:rPr lang="pt-BR" sz="2000" dirty="0"/>
              <a:t>(ex.: código de obras, regulamentos de saúde pública) também </a:t>
            </a:r>
            <a:r>
              <a:rPr lang="pt-BR" sz="2000" dirty="0" smtClean="0"/>
              <a:t>respeitassem </a:t>
            </a:r>
            <a:r>
              <a:rPr lang="pt-BR" sz="2000" dirty="0"/>
              <a:t>o clima</a:t>
            </a:r>
          </a:p>
          <a:p>
            <a:pPr marL="292100" lvl="2" indent="-292100" algn="just" eaLnBrk="1" hangingPunct="1">
              <a:buFont typeface="Arial" charset="0"/>
              <a:buNone/>
            </a:pPr>
            <a:endParaRPr lang="en-CA" altLang="ja-JP" sz="1800" dirty="0" smtClean="0"/>
          </a:p>
        </p:txBody>
      </p:sp>
      <p:sp>
        <p:nvSpPr>
          <p:cNvPr id="4813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A2431E9-C887-4BC6-8C35-8AEAD3A7723F}" type="slidenum">
              <a:rPr lang="en-US" altLang="ja-JP" smtClean="0"/>
              <a:pPr/>
              <a:t>26</a:t>
            </a:fld>
            <a:endParaRPr lang="en-US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7398" y="3193707"/>
            <a:ext cx="8784976" cy="39315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  Alternativas 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55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9907" y="2567615"/>
            <a:ext cx="9139237" cy="3744416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altLang="en-US" sz="2400" dirty="0" smtClean="0">
                <a:ea typeface="ＭＳ Ｐゴシック" pitchFamily="34" charset="-128"/>
              </a:rPr>
              <a:t>Há um esforço crescente para incluir a adaptação no planejamento principal.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2400" dirty="0" smtClean="0"/>
              <a:t>Em </a:t>
            </a:r>
            <a:r>
              <a:rPr lang="pt-BR" sz="2400" b="1" dirty="0" smtClean="0"/>
              <a:t>Benin, </a:t>
            </a:r>
            <a:r>
              <a:rPr lang="pt-BR" sz="2400" dirty="0" smtClean="0"/>
              <a:t>alguns municípios tiveram sucesso ao integrar a redução de riscos e a adaptação a mudanças climáticas aos planos anuais de desenvolvimento e investimento (Olhoff, 2011), assim fortalecendo as capacidades técnicas nos governos municipais e estabelecendo um sistema para a gestão de riscos climáticos e de desastres.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sz="24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pt-BR" sz="2400" dirty="0" smtClean="0"/>
              <a:t>Em âmbito nacional, </a:t>
            </a:r>
            <a:r>
              <a:rPr lang="pt-BR" sz="2400" b="1" dirty="0" smtClean="0"/>
              <a:t>Uganda</a:t>
            </a:r>
            <a:r>
              <a:rPr lang="pt-BR" sz="2400" dirty="0" smtClean="0"/>
              <a:t> começou a integrar a gestão de riscos climáticos a um plano abrangente de desenvolvimento e investimento.</a:t>
            </a:r>
            <a:endParaRPr lang="pt-BR" sz="2400" dirty="0"/>
          </a:p>
        </p:txBody>
      </p:sp>
      <p:sp>
        <p:nvSpPr>
          <p:cNvPr id="49156" name="Text Placeholder 2"/>
          <p:cNvSpPr>
            <a:spLocks/>
          </p:cNvSpPr>
          <p:nvPr/>
        </p:nvSpPr>
        <p:spPr bwMode="auto">
          <a:xfrm>
            <a:off x="69055" y="1487072"/>
            <a:ext cx="9020943" cy="903296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altLang="ja-JP" sz="2800" b="1" dirty="0" smtClean="0">
                <a:solidFill>
                  <a:schemeClr val="bg1"/>
                </a:solidFill>
                <a:latin typeface="Calibri" pitchFamily="34" charset="0"/>
              </a:rPr>
              <a:t>Estratégia: Integração de Acordos sobre Mudanças Climáticas (CCA) no Planejamento de Desenvolvimento</a:t>
            </a:r>
            <a:endParaRPr lang="pt-BR" altLang="ja-JP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625600"/>
            <a:ext cx="8928992" cy="3975100"/>
          </a:xfrm>
        </p:spPr>
        <p:txBody>
          <a:bodyPr/>
          <a:lstStyle/>
          <a:p>
            <a:pPr marL="0" indent="0">
              <a:buNone/>
            </a:pPr>
            <a:r>
              <a:rPr lang="pt-BR" altLang="ja-JP" sz="3200" dirty="0" smtClean="0"/>
              <a:t>Para mais informações: </a:t>
            </a:r>
          </a:p>
          <a:p>
            <a:endParaRPr lang="pt-BR" altLang="ja-JP" sz="3200" dirty="0" smtClean="0"/>
          </a:p>
          <a:p>
            <a:pPr marL="0" indent="0">
              <a:buNone/>
            </a:pPr>
            <a:r>
              <a:rPr lang="pt-BR" altLang="ja-JP" sz="2400" b="1" dirty="0" smtClean="0">
                <a:hlinkClick r:id="rId2"/>
              </a:rPr>
              <a:t>http://www.recoveryplatform.org/assets/Guidance_Notes/INTERNATIONAL_CLIMATECHANGE_220910_without%20Source.pdf</a:t>
            </a:r>
            <a:endParaRPr lang="pt-BR" altLang="ja-JP" sz="2400" b="1" dirty="0" smtClean="0"/>
          </a:p>
          <a:p>
            <a:endParaRPr lang="pt-BR" altLang="ja-JP" sz="3200" dirty="0" smtClean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22C85A1-222D-4F88-8C1A-9A2763910935}" type="slidenum">
              <a:rPr lang="en-US" altLang="ja-JP" smtClean="0"/>
              <a:pPr/>
              <a:t>28</a:t>
            </a:fld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1760" y="2132856"/>
            <a:ext cx="4001857" cy="182860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4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Obrigado!</a:t>
            </a:r>
            <a:endParaRPr lang="en-US" altLang="en-US" sz="47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2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611560" y="2492896"/>
            <a:ext cx="8051800" cy="10081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APRIMORANDO </a:t>
            </a:r>
            <a:r>
              <a:rPr lang="en-US" sz="54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</a:t>
            </a:r>
            <a:r>
              <a:rPr lang="en-US" sz="54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SUBSIST</a:t>
            </a:r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ÊNCIA RESISTENTES AO CLIMA</a:t>
            </a:r>
            <a:endParaRPr lang="en-US" sz="5400" b="1" cap="none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0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3"/>
          <p:cNvSpPr>
            <a:spLocks noGrp="1"/>
          </p:cNvSpPr>
          <p:nvPr>
            <p:ph sz="quarter" idx="15"/>
          </p:nvPr>
        </p:nvSpPr>
        <p:spPr>
          <a:xfrm>
            <a:off x="467544" y="2353047"/>
            <a:ext cx="8435280" cy="1363985"/>
          </a:xfrm>
        </p:spPr>
        <p:txBody>
          <a:bodyPr>
            <a:normAutofit fontScale="92500" lnSpcReduction="10000"/>
          </a:bodyPr>
          <a:lstStyle/>
          <a:p>
            <a:pPr marL="273050" lvl="2" indent="-273050" algn="ctr" eaLnBrk="1" hangingPunct="1">
              <a:buFont typeface="Wingdings" pitchFamily="2" charset="2"/>
              <a:buNone/>
            </a:pPr>
            <a:r>
              <a:rPr lang="pt-BR" altLang="ja-JP" sz="3200" b="1" i="1" u="sng" dirty="0" smtClean="0"/>
              <a:t>As opções de subsistência devem considerar os impactos das mudanças climáticas sobre a subsistência tradicional da região  </a:t>
            </a:r>
          </a:p>
        </p:txBody>
      </p:sp>
      <p:sp>
        <p:nvSpPr>
          <p:cNvPr id="22532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2E8A37E0-F4A4-42DA-9F97-27C199FFD31A}" type="slidenum">
              <a:rPr lang="en-US" altLang="ja-JP" smtClean="0"/>
              <a:pPr/>
              <a:t>4</a:t>
            </a:fld>
            <a:endParaRPr lang="en-US" altLang="ja-JP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517066"/>
            <a:ext cx="8938621" cy="51867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Soluções de enfrentamento para a Agricultura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0974" y="2187272"/>
            <a:ext cx="9036496" cy="150331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A maioria dos que são afetados pelas mudanças climáticas </a:t>
            </a:r>
            <a:r>
              <a:rPr lang="pt-BR" dirty="0" smtClean="0"/>
              <a:t>vem </a:t>
            </a:r>
            <a:r>
              <a:rPr lang="pt-BR" dirty="0"/>
              <a:t>de sociedades predominantemente agricultoras</a:t>
            </a:r>
            <a:r>
              <a:rPr lang="pt-BR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dirty="0" smtClean="0"/>
              <a:t>Durante </a:t>
            </a:r>
            <a:r>
              <a:rPr lang="pt-BR" dirty="0"/>
              <a:t>a recuperação da subsistência pós-desastre, famílias mais </a:t>
            </a:r>
            <a:r>
              <a:rPr lang="pt-BR" dirty="0" smtClean="0"/>
              <a:t>pobres </a:t>
            </a:r>
            <a:r>
              <a:rPr lang="pt-BR" dirty="0"/>
              <a:t>normalmente cortam despesas que não sejam para alimentação, vendendo suas posses (inclusive gado) e fazendo </a:t>
            </a:r>
            <a:r>
              <a:rPr lang="pt-BR" dirty="0" smtClean="0"/>
              <a:t>empréstimos para </a:t>
            </a:r>
            <a:r>
              <a:rPr lang="pt-BR" dirty="0"/>
              <a:t>a compra de alimentos.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517" y="3707411"/>
            <a:ext cx="9139237" cy="36837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sp>
        <p:nvSpPr>
          <p:cNvPr id="2355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900608" y="3891764"/>
            <a:ext cx="10044608" cy="2664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BR" b="1" dirty="0" smtClean="0"/>
              <a:t>Jardins flutuantes </a:t>
            </a:r>
            <a:r>
              <a:rPr lang="pt-BR" dirty="0" smtClean="0"/>
              <a:t>fornecem um local para o crescimento de culturas protegido de enchentes (Caso 6) – Com o alagamento da terra, a estrutura flutua e mantém os vegetais seguros.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b="1" dirty="0" smtClean="0"/>
              <a:t>Aquicultura </a:t>
            </a:r>
            <a:r>
              <a:rPr lang="pt-BR" b="1" dirty="0" smtClean="0"/>
              <a:t>em gaiolas </a:t>
            </a:r>
            <a:r>
              <a:rPr lang="pt-BR" dirty="0" smtClean="0"/>
              <a:t>possibilita a criação de peixes em águas propensas </a:t>
            </a:r>
            <a:r>
              <a:rPr lang="pt-BR" dirty="0"/>
              <a:t>a</a:t>
            </a:r>
            <a:r>
              <a:rPr lang="pt-BR" dirty="0" smtClean="0"/>
              <a:t> inundações (Caso 7) – Porque não tentar usar a terra inundada como recurso?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variedade de sementes pode </a:t>
            </a:r>
            <a:r>
              <a:rPr lang="pt-BR" b="1" dirty="0"/>
              <a:t>mitigar a salinidade</a:t>
            </a:r>
            <a:r>
              <a:rPr lang="pt-BR" dirty="0"/>
              <a:t> (Caso 8) – variedades de arroz </a:t>
            </a:r>
            <a:r>
              <a:rPr lang="pt-BR" dirty="0" smtClean="0"/>
              <a:t>já esquecidas </a:t>
            </a:r>
            <a:r>
              <a:rPr lang="pt-BR" dirty="0"/>
              <a:t>que têm </a:t>
            </a:r>
            <a:r>
              <a:rPr lang="pt-BR" dirty="0" smtClean="0"/>
              <a:t>capacidade </a:t>
            </a:r>
            <a:r>
              <a:rPr lang="pt-BR" dirty="0"/>
              <a:t>de resistência à alta salinidade no solo e na </a:t>
            </a:r>
            <a:r>
              <a:rPr lang="pt-BR" dirty="0" smtClean="0"/>
              <a:t>água</a:t>
            </a:r>
          </a:p>
          <a:p>
            <a:pPr marL="1371600" lvl="2" indent="-457200">
              <a:buFont typeface="+mj-lt"/>
              <a:buAutoNum type="arabicPeriod"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marL="457200" lvl="2" indent="-457200" eaLnBrk="1" hangingPunct="1">
              <a:buFont typeface="+mj-lt"/>
              <a:buAutoNum type="arabicPeriod"/>
            </a:pPr>
            <a:endParaRPr lang="pt-BR" altLang="ja-JP" dirty="0" smtClean="0"/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CD61348-170A-4AC8-845E-DB34CF0EAB49}" type="slidenum">
              <a:rPr lang="pt-BR" altLang="ja-JP" smtClean="0"/>
              <a:pPr/>
              <a:t>5</a:t>
            </a:fld>
            <a:endParaRPr lang="pt-BR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pt-BR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200" y="1212626"/>
            <a:ext cx="8886353" cy="546621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Jardins Flutuantes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528" y="1772816"/>
            <a:ext cx="8027988" cy="3598044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t-BR" sz="2000" dirty="0"/>
              <a:t>Jardins flutuantes fornecem um local para o crescimento de culturas </a:t>
            </a:r>
            <a:r>
              <a:rPr lang="pt-BR" sz="2000" dirty="0" smtClean="0"/>
              <a:t>protegido </a:t>
            </a:r>
            <a:r>
              <a:rPr lang="pt-BR" sz="2000" dirty="0"/>
              <a:t>de enchentes (Caso 6) – Com o alagamento, a estrutura flutua e mantém os vegetais </a:t>
            </a:r>
            <a:r>
              <a:rPr lang="pt-BR" sz="2000" dirty="0" smtClean="0"/>
              <a:t>seguros.</a:t>
            </a:r>
            <a:endParaRPr lang="pt-BR" sz="2000" dirty="0"/>
          </a:p>
        </p:txBody>
      </p:sp>
      <p:pic>
        <p:nvPicPr>
          <p:cNvPr id="7" name="図 6" descr="Floating gardens have been designed to help farmers adapt to flooding (Practical Action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961604"/>
            <a:ext cx="3045102" cy="229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テキスト ボックス 7"/>
          <p:cNvSpPr txBox="1">
            <a:spLocks noChangeArrowheads="1"/>
          </p:cNvSpPr>
          <p:nvPr/>
        </p:nvSpPr>
        <p:spPr bwMode="auto">
          <a:xfrm>
            <a:off x="144285" y="5400765"/>
            <a:ext cx="3670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kumimoji="1" lang="pt-BR" altLang="ja-JP" sz="1200" dirty="0" smtClean="0">
                <a:latin typeface="Arial" charset="0"/>
              </a:rPr>
              <a:t>Fonte: New Agriculture</a:t>
            </a:r>
            <a:endParaRPr lang="pt-BR" altLang="ja-JP" sz="1200" dirty="0" smtClean="0">
              <a:latin typeface="Arial" charset="0"/>
            </a:endParaRPr>
          </a:p>
          <a:p>
            <a:r>
              <a:rPr lang="pt-BR" altLang="ja-JP" sz="1200" dirty="0" smtClean="0">
                <a:latin typeface="Arial" charset="0"/>
                <a:hlinkClick r:id="rId3"/>
              </a:rPr>
              <a:t>http://www.new-ag.info/focus/focusItem.php?a=941</a:t>
            </a:r>
            <a:endParaRPr lang="pt-BR" altLang="ja-JP" sz="1200" dirty="0" smtClean="0">
              <a:latin typeface="Arial" charset="0"/>
            </a:endParaRPr>
          </a:p>
          <a:p>
            <a:endParaRPr lang="pt-BR" altLang="ja-JP" sz="1200" dirty="0" smtClean="0">
              <a:latin typeface="Arial" charset="0"/>
            </a:endParaRPr>
          </a:p>
          <a:p>
            <a:endParaRPr kumimoji="1" lang="pt-BR" altLang="ja-JP" sz="1200" dirty="0">
              <a:latin typeface="Arial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2751" y="2793311"/>
            <a:ext cx="379476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3" name="テキスト ボックス 10"/>
          <p:cNvSpPr txBox="1">
            <a:spLocks noChangeArrowheads="1"/>
          </p:cNvSpPr>
          <p:nvPr/>
        </p:nvSpPr>
        <p:spPr bwMode="auto">
          <a:xfrm>
            <a:off x="2654300" y="5842000"/>
            <a:ext cx="5829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kumimoji="1" lang="pt-BR" altLang="ja-JP" sz="1200" dirty="0" smtClean="0">
              <a:latin typeface="Arial" charset="0"/>
            </a:endParaRPr>
          </a:p>
          <a:p>
            <a:endParaRPr kumimoji="1" lang="pt-BR" altLang="ja-JP" sz="1200" dirty="0" smtClean="0">
              <a:latin typeface="Arial" charset="0"/>
            </a:endParaRPr>
          </a:p>
          <a:p>
            <a:r>
              <a:rPr kumimoji="1" lang="pt-BR" altLang="ja-JP" sz="1200" dirty="0" smtClean="0">
                <a:latin typeface="Arial" charset="0"/>
              </a:rPr>
              <a:t>Fonte: </a:t>
            </a:r>
            <a:r>
              <a:rPr lang="pt-BR" altLang="ja-JP" sz="1200" dirty="0" smtClean="0">
                <a:latin typeface="Arial" charset="0"/>
              </a:rPr>
              <a:t>CLIMATE CHANGE AND DISPLACEMENT</a:t>
            </a:r>
          </a:p>
          <a:p>
            <a:r>
              <a:rPr lang="pt-BR" altLang="ja-JP" sz="1200" dirty="0" smtClean="0">
                <a:latin typeface="Arial" charset="0"/>
              </a:rPr>
              <a:t>http://www.fmreview.org/FMRpdfs/FMR31/54-55.pdf</a:t>
            </a:r>
          </a:p>
          <a:p>
            <a:endParaRPr kumimoji="1" lang="pt-BR" altLang="ja-JP" sz="1200" dirty="0">
              <a:latin typeface="Arial" charset="0"/>
            </a:endParaRPr>
          </a:p>
        </p:txBody>
      </p:sp>
      <p:sp>
        <p:nvSpPr>
          <p:cNvPr id="24584" name="スライド番号プレースホルダ 8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63E05F7-411E-48F0-A257-94DDCD019068}" type="slidenum">
              <a:rPr lang="en-US" altLang="ja-JP" smtClean="0"/>
              <a:pPr/>
              <a:t>6</a:t>
            </a:fld>
            <a:endParaRPr lang="en-US" altLang="ja-JP" dirty="0" smtClean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cep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9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4d7f7a20-d794-4646-a2e4-3d2f1661b3dc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85" y="1052736"/>
            <a:ext cx="8552843" cy="5203190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6886" y="1628543"/>
            <a:ext cx="8736127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Uso de recursos naturais que respeitam o clima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30154" y="2994744"/>
            <a:ext cx="8867079" cy="1191543"/>
          </a:xfrm>
        </p:spPr>
        <p:txBody>
          <a:bodyPr/>
          <a:lstStyle/>
          <a:p>
            <a:pPr marL="1092200" lvl="2" algn="just">
              <a:buClr>
                <a:srgbClr val="92D050"/>
              </a:buClr>
              <a:buFont typeface="Wingdings" pitchFamily="2" charset="2"/>
              <a:buChar char="n"/>
            </a:pPr>
            <a:r>
              <a:rPr lang="en-US" altLang="ja-JP" b="1" dirty="0" smtClean="0"/>
              <a:t> </a:t>
            </a:r>
            <a:r>
              <a:rPr lang="pt-BR" b="1" dirty="0"/>
              <a:t>Tecnologias de energia limpa e a gestão eficiente de recursos hídricos podem se unir para melhorar </a:t>
            </a:r>
            <a:r>
              <a:rPr lang="pt-BR" b="1" dirty="0" smtClean="0"/>
              <a:t>as práticas </a:t>
            </a:r>
            <a:r>
              <a:rPr lang="pt-BR" b="1" dirty="0"/>
              <a:t>de agricultura,  a segurança alimentar e gerar </a:t>
            </a:r>
            <a:r>
              <a:rPr lang="pt-BR" b="1" dirty="0" smtClean="0"/>
              <a:t>renda</a:t>
            </a:r>
            <a:r>
              <a:rPr lang="en-US" altLang="ja-JP" b="1" dirty="0" smtClean="0"/>
              <a:t>.</a:t>
            </a:r>
          </a:p>
          <a:p>
            <a:pPr marL="1092200" lvl="2" eaLnBrk="1" hangingPunct="1">
              <a:buFont typeface="Arial" charset="0"/>
              <a:buNone/>
            </a:pPr>
            <a:endParaRPr lang="en-US" altLang="ja-JP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3931" y="4322812"/>
            <a:ext cx="8640960" cy="42386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  Alternativas</a:t>
            </a:r>
          </a:p>
        </p:txBody>
      </p:sp>
      <p:sp>
        <p:nvSpPr>
          <p:cNvPr id="2765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7504" y="4795167"/>
            <a:ext cx="8928992" cy="165816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b="1" dirty="0"/>
              <a:t>Sistema fotovoltaico </a:t>
            </a:r>
            <a:r>
              <a:rPr lang="pt-BR" sz="2400" b="1" dirty="0" smtClean="0"/>
              <a:t>para </a:t>
            </a:r>
            <a:r>
              <a:rPr lang="pt-BR" sz="2400" b="1" dirty="0"/>
              <a:t>bombeamento de água </a:t>
            </a:r>
            <a:r>
              <a:rPr lang="pt-BR" sz="2400" dirty="0"/>
              <a:t>no </a:t>
            </a:r>
            <a:r>
              <a:rPr lang="pt-BR" sz="2400" b="1" dirty="0"/>
              <a:t>Brasil </a:t>
            </a:r>
            <a:r>
              <a:rPr lang="pt-BR" sz="2400" dirty="0" smtClean="0"/>
              <a:t>(Caso </a:t>
            </a:r>
            <a:r>
              <a:rPr lang="pt-BR" sz="2400" dirty="0"/>
              <a:t>11) – Tem o objetivo de melhorar a produtividade da agricultura nesta região crescentemente propensa a secas através da implementação de um sistema de irrigação mais eficiente, que utiliza energia solar</a:t>
            </a:r>
          </a:p>
        </p:txBody>
      </p:sp>
      <p:sp>
        <p:nvSpPr>
          <p:cNvPr id="2765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50379AC-5E91-4087-BA0F-AE644E189311}" type="slidenum">
              <a:rPr lang="en-US" altLang="ja-JP" smtClean="0"/>
              <a:pPr/>
              <a:t>8</a:t>
            </a:fld>
            <a:endParaRPr lang="en-US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2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6206" y="1396616"/>
            <a:ext cx="8910289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Compostagem; uma Iniciativa de Adaptação para a Gestão de Resíduos Sólidos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253" y="2530751"/>
            <a:ext cx="8892480" cy="1467506"/>
          </a:xfrm>
        </p:spPr>
        <p:txBody>
          <a:bodyPr>
            <a:normAutofit/>
          </a:bodyPr>
          <a:lstStyle/>
          <a:p>
            <a:pPr marL="1092200" lvl="2">
              <a:buClr>
                <a:srgbClr val="92D050"/>
              </a:buClr>
              <a:buFont typeface="Wingdings" pitchFamily="2" charset="2"/>
              <a:buChar char="n"/>
            </a:pPr>
            <a:r>
              <a:rPr lang="pt-BR" sz="2000" b="1" dirty="0"/>
              <a:t>Com a compostagem do lixo orgânico, a quantidade de resíduos sólidos reduz </a:t>
            </a:r>
            <a:r>
              <a:rPr lang="pt-BR" sz="2000" b="1" dirty="0" smtClean="0"/>
              <a:t>drasticamente</a:t>
            </a:r>
            <a:r>
              <a:rPr lang="en-US" altLang="ja-JP" sz="2000" b="1" dirty="0" smtClean="0"/>
              <a:t>.</a:t>
            </a:r>
          </a:p>
          <a:p>
            <a:pPr marL="1092200" lvl="2">
              <a:buClr>
                <a:srgbClr val="92D050"/>
              </a:buClr>
              <a:buFont typeface="Wingdings" pitchFamily="2" charset="2"/>
              <a:buChar char="n"/>
            </a:pPr>
            <a:r>
              <a:rPr lang="pt-BR" sz="2000" b="1" dirty="0"/>
              <a:t>A prática da compostagem pode ser implementada em âmbito local e os compostos podem ser vendidos para gerar </a:t>
            </a:r>
            <a:r>
              <a:rPr lang="pt-BR" sz="2000" b="1" dirty="0" smtClean="0"/>
              <a:t>renda</a:t>
            </a:r>
            <a:r>
              <a:rPr lang="en-US" altLang="ja-JP" sz="2000" b="1" dirty="0" smtClean="0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3998257"/>
            <a:ext cx="8928992" cy="46590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</a:p>
        </p:txBody>
      </p:sp>
      <p:sp>
        <p:nvSpPr>
          <p:cNvPr id="2867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7504" y="4519204"/>
            <a:ext cx="9036496" cy="205080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000" dirty="0"/>
              <a:t>A adoção da </a:t>
            </a:r>
            <a:r>
              <a:rPr lang="pt-BR" sz="2000" b="1" dirty="0"/>
              <a:t>compostagem </a:t>
            </a:r>
            <a:r>
              <a:rPr lang="pt-BR" sz="2000" dirty="0"/>
              <a:t>ecologicamente correta em âmbito local para reduzir a emissão de gases do efeito </a:t>
            </a:r>
            <a:r>
              <a:rPr lang="pt-BR" sz="2000" dirty="0" smtClean="0"/>
              <a:t>estufa</a:t>
            </a:r>
            <a:r>
              <a:rPr lang="pt-BR" sz="2000" dirty="0"/>
              <a:t> </a:t>
            </a:r>
            <a:r>
              <a:rPr lang="pt-BR" sz="2000" dirty="0" smtClean="0"/>
              <a:t>– GEE (Caso </a:t>
            </a:r>
            <a:r>
              <a:rPr lang="pt-BR" sz="2000" dirty="0"/>
              <a:t>12) – Pusdakota (Universidade) comprou os compostos produzidos, o que gerou renda para as famílias. Algumas pessoas aumentaram suas atividades de compostagem para </a:t>
            </a:r>
            <a:r>
              <a:rPr lang="pt-BR" sz="2000" b="1" dirty="0"/>
              <a:t>aumentar a renda</a:t>
            </a:r>
            <a:r>
              <a:rPr lang="pt-BR" sz="2000" dirty="0"/>
              <a:t>, coletando lixo orgânico adicional de outras famílias, jardins e ruas, e vendendo sementes, ervas e vegetais cultivados com o composto.</a:t>
            </a:r>
          </a:p>
        </p:txBody>
      </p:sp>
      <p:sp>
        <p:nvSpPr>
          <p:cNvPr id="28678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ADE30A0-7C65-4BE2-9383-E8215B4AA3A0}" type="slidenum">
              <a:rPr lang="en-US" altLang="ja-JP" smtClean="0"/>
              <a:pPr/>
              <a:t>9</a:t>
            </a:fld>
            <a:endParaRPr lang="en-US" altLang="ja-JP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200" y="28575"/>
            <a:ext cx="9144000" cy="1108075"/>
            <a:chOff x="0" y="0"/>
            <a:chExt cx="5760" cy="698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v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de capacidades para tornar cidades resilientes</a:t>
              </a:r>
            </a:p>
            <a:p>
              <a:pPr eaLnBrk="1" hangingPunct="1">
                <a:spcBef>
                  <a:spcPct val="50000"/>
                </a:spcBef>
              </a:pPr>
              <a:endParaRPr lang="pt-BR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1971</Words>
  <Application>Microsoft Office PowerPoint</Application>
  <PresentationFormat>Apresentação na tela (4:3)</PresentationFormat>
  <Paragraphs>152</Paragraphs>
  <Slides>29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Wingdings</vt:lpstr>
      <vt:lpstr>Office Theme</vt:lpstr>
      <vt:lpstr>Adaptação às mudanças climáticas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Sectoral Programmes Climate Change</dc:title>
  <dc:creator>Administrator</dc:creator>
  <cp:lastModifiedBy>Valter Monteiro</cp:lastModifiedBy>
  <cp:revision>86</cp:revision>
  <cp:lastPrinted>2014-03-14T08:43:30Z</cp:lastPrinted>
  <dcterms:created xsi:type="dcterms:W3CDTF">2014-03-11T09:27:13Z</dcterms:created>
  <dcterms:modified xsi:type="dcterms:W3CDTF">2015-06-22T13:57:42Z</dcterms:modified>
</cp:coreProperties>
</file>