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6" r:id="rId2"/>
    <p:sldId id="294" r:id="rId3"/>
    <p:sldId id="297" r:id="rId4"/>
    <p:sldId id="279" r:id="rId5"/>
    <p:sldId id="332" r:id="rId6"/>
    <p:sldId id="336" r:id="rId7"/>
    <p:sldId id="305" r:id="rId8"/>
    <p:sldId id="274" r:id="rId9"/>
    <p:sldId id="281" r:id="rId10"/>
    <p:sldId id="340" r:id="rId11"/>
    <p:sldId id="341" r:id="rId12"/>
    <p:sldId id="347" r:id="rId13"/>
    <p:sldId id="28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990099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 snapToGrid="0">
      <p:cViewPr>
        <p:scale>
          <a:sx n="100" d="100"/>
          <a:sy n="100" d="100"/>
        </p:scale>
        <p:origin x="-19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7F957-1A9F-426E-AEAF-F0375E575312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D97B-89BD-444B-A8F9-CA0CA99F07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88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F1004-A268-4820-AAE5-D840801A2180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EC0B4-B3B7-4638-B05E-BFA9FE0CC5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48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BDEA8A8-8121-4AE0-9CA0-FA50C1BCFE21}" type="slidenum">
              <a:rPr lang="en-GB" altLang="en-US" sz="1200"/>
              <a:pPr algn="r"/>
              <a:t>13</a:t>
            </a:fld>
            <a:endParaRPr lang="en-GB" altLang="en-US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99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63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61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63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2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00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6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74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5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18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 descr="header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5" b="10556"/>
          <a:stretch/>
        </p:blipFill>
        <p:spPr>
          <a:xfrm>
            <a:off x="0" y="21168"/>
            <a:ext cx="9144000" cy="111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6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1173808" y="9305292"/>
            <a:ext cx="3056509" cy="21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Mo Hamza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8" name="Rectangle 3"/>
          <p:cNvSpPr>
            <a:spLocks/>
          </p:cNvSpPr>
          <p:nvPr/>
        </p:nvSpPr>
        <p:spPr bwMode="auto">
          <a:xfrm>
            <a:off x="8374608" y="9305292"/>
            <a:ext cx="2880320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 anchor="b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14 May 2012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126136" y="9023352"/>
            <a:ext cx="1587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8275639" y="9023352"/>
            <a:ext cx="3174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1326208" y="9457692"/>
            <a:ext cx="3056509" cy="21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Mo Hamza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2" name="Rectangle 3"/>
          <p:cNvSpPr>
            <a:spLocks/>
          </p:cNvSpPr>
          <p:nvPr/>
        </p:nvSpPr>
        <p:spPr bwMode="auto">
          <a:xfrm>
            <a:off x="8527008" y="9457692"/>
            <a:ext cx="2880320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 anchor="b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14 May 2012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4278536" y="9175752"/>
            <a:ext cx="1587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8428039" y="9175752"/>
            <a:ext cx="3174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685800" y="1721923"/>
            <a:ext cx="7772400" cy="4536374"/>
          </a:xfrm>
        </p:spPr>
        <p:txBody>
          <a:bodyPr/>
          <a:lstStyle/>
          <a:p>
            <a:r>
              <a:rPr lang="en-GB" b="1" i="1" dirty="0" smtClean="0"/>
              <a:t/>
            </a:r>
            <a:br>
              <a:rPr lang="en-GB" b="1" i="1" dirty="0" smtClean="0"/>
            </a:b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to </a:t>
            </a:r>
            <a:b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Trends </a:t>
            </a:r>
            <a:r>
              <a:rPr lang="en-GB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Urban </a:t>
            </a:r>
            <a:r>
              <a:rPr lang="en-GB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isk and </a:t>
            </a:r>
            <a:r>
              <a:rPr lang="en-GB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isk </a:t>
            </a:r>
            <a:r>
              <a:rPr lang="en-GB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eduction</a:t>
            </a:r>
            <a:r>
              <a:rPr lang="en-GB" b="1" i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i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i="1" dirty="0" smtClean="0"/>
              <a:t/>
            </a:r>
            <a:br>
              <a:rPr lang="en-GB" b="1" i="1" dirty="0" smtClean="0"/>
            </a:br>
            <a:endParaRPr lang="en-US" dirty="0"/>
          </a:p>
        </p:txBody>
      </p:sp>
      <p:grpSp>
        <p:nvGrpSpPr>
          <p:cNvPr id="17" name="Group 4"/>
          <p:cNvGrpSpPr>
            <a:grpSpLocks/>
          </p:cNvGrpSpPr>
          <p:nvPr/>
        </p:nvGrpSpPr>
        <p:grpSpPr bwMode="auto">
          <a:xfrm>
            <a:off x="-36513" y="0"/>
            <a:ext cx="9191625" cy="1387475"/>
            <a:chOff x="-36006" y="1"/>
            <a:chExt cx="9190357" cy="1387678"/>
          </a:xfrm>
        </p:grpSpPr>
        <p:grpSp>
          <p:nvGrpSpPr>
            <p:cNvPr id="20" name="Group 7"/>
            <p:cNvGrpSpPr>
              <a:grpSpLocks/>
            </p:cNvGrpSpPr>
            <p:nvPr/>
          </p:nvGrpSpPr>
          <p:grpSpPr bwMode="auto">
            <a:xfrm>
              <a:off x="-36006" y="772093"/>
              <a:ext cx="9180006" cy="615586"/>
              <a:chOff x="0" y="750215"/>
              <a:chExt cx="9144000" cy="662941"/>
            </a:xfrm>
          </p:grpSpPr>
          <p:sp>
            <p:nvSpPr>
              <p:cNvPr id="25" name="Rectangle 12"/>
              <p:cNvSpPr>
                <a:spLocks noChangeArrowheads="1"/>
              </p:cNvSpPr>
              <p:nvPr/>
            </p:nvSpPr>
            <p:spPr bwMode="auto">
              <a:xfrm>
                <a:off x="0" y="1207540"/>
                <a:ext cx="9144000" cy="205616"/>
              </a:xfrm>
              <a:prstGeom prst="rect">
                <a:avLst/>
              </a:prstGeom>
              <a:solidFill>
                <a:srgbClr val="99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 </a:t>
                </a:r>
                <a:endParaRPr lang="en-US" sz="1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>
                <a:off x="11068" y="749726"/>
                <a:ext cx="9132175" cy="4582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0"/>
                  </a:spcAft>
                  <a:defRPr/>
                </a:pPr>
                <a:r>
                  <a:rPr lang="en-GB" sz="2000" b="1" dirty="0" smtClean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         Capacity Development for Making Cities Resilient</a:t>
                </a:r>
                <a:endParaRPr lang="en-US" sz="2000" dirty="0">
                  <a:latin typeface="Times New Roman"/>
                  <a:ea typeface="Times New Roman"/>
                </a:endParaRPr>
              </a:p>
            </p:txBody>
          </p:sp>
        </p:grpSp>
        <p:pic>
          <p:nvPicPr>
            <p:cNvPr id="23" name="Picture 10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5261" y="1"/>
              <a:ext cx="2629090" cy="800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95" y="0"/>
            <a:ext cx="2146852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국민안전처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416" y="138289"/>
            <a:ext cx="2143125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427" y="128764"/>
            <a:ext cx="1914525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42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1173163" y="9305925"/>
            <a:ext cx="3057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Mo Hamza</a:t>
            </a:r>
          </a:p>
        </p:txBody>
      </p:sp>
      <p:sp>
        <p:nvSpPr>
          <p:cNvPr id="39938" name="Rectangle 3"/>
          <p:cNvSpPr>
            <a:spLocks/>
          </p:cNvSpPr>
          <p:nvPr/>
        </p:nvSpPr>
        <p:spPr bwMode="auto">
          <a:xfrm>
            <a:off x="8374063" y="9305925"/>
            <a:ext cx="2881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 anchor="b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14 May 2012</a:t>
            </a:r>
          </a:p>
        </p:txBody>
      </p:sp>
      <p:sp>
        <p:nvSpPr>
          <p:cNvPr id="39939" name="Line 4"/>
          <p:cNvSpPr>
            <a:spLocks noChangeShapeType="1"/>
          </p:cNvSpPr>
          <p:nvPr/>
        </p:nvSpPr>
        <p:spPr bwMode="auto">
          <a:xfrm>
            <a:off x="4125913" y="9023350"/>
            <a:ext cx="1587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40" name="Line 5"/>
          <p:cNvSpPr>
            <a:spLocks noChangeShapeType="1"/>
          </p:cNvSpPr>
          <p:nvPr/>
        </p:nvSpPr>
        <p:spPr bwMode="auto">
          <a:xfrm>
            <a:off x="8275638" y="9023350"/>
            <a:ext cx="3175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41" name="Rectangle 1"/>
          <p:cNvSpPr>
            <a:spLocks/>
          </p:cNvSpPr>
          <p:nvPr/>
        </p:nvSpPr>
        <p:spPr bwMode="auto">
          <a:xfrm>
            <a:off x="1325563" y="9458325"/>
            <a:ext cx="3057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Mo Hamza</a:t>
            </a:r>
          </a:p>
        </p:txBody>
      </p:sp>
      <p:sp>
        <p:nvSpPr>
          <p:cNvPr id="39942" name="Rectangle 3"/>
          <p:cNvSpPr>
            <a:spLocks/>
          </p:cNvSpPr>
          <p:nvPr/>
        </p:nvSpPr>
        <p:spPr bwMode="auto">
          <a:xfrm>
            <a:off x="8526463" y="9458325"/>
            <a:ext cx="2881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 anchor="b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14 May 2012</a:t>
            </a:r>
          </a:p>
        </p:txBody>
      </p:sp>
      <p:sp>
        <p:nvSpPr>
          <p:cNvPr id="39943" name="Line 4"/>
          <p:cNvSpPr>
            <a:spLocks noChangeShapeType="1"/>
          </p:cNvSpPr>
          <p:nvPr/>
        </p:nvSpPr>
        <p:spPr bwMode="auto">
          <a:xfrm>
            <a:off x="4278313" y="9175750"/>
            <a:ext cx="1587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44" name="Line 5"/>
          <p:cNvSpPr>
            <a:spLocks noChangeShapeType="1"/>
          </p:cNvSpPr>
          <p:nvPr/>
        </p:nvSpPr>
        <p:spPr bwMode="auto">
          <a:xfrm>
            <a:off x="8428038" y="9175750"/>
            <a:ext cx="3175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ctrTitle" idx="4294967295"/>
          </p:nvPr>
        </p:nvSpPr>
        <p:spPr>
          <a:xfrm>
            <a:off x="552450" y="1566863"/>
            <a:ext cx="8270875" cy="2697162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GB" sz="4800" b="1" i="1" dirty="0" smtClean="0"/>
              <a:t/>
            </a:r>
            <a:br>
              <a:rPr lang="en-GB" sz="4800" b="1" i="1" dirty="0" smtClean="0"/>
            </a:br>
            <a:r>
              <a:rPr lang="en-GB" sz="4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Priorities for Action</a:t>
            </a:r>
            <a:br>
              <a:rPr lang="en-GB" sz="4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32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As learned from the HFA and emerging in HFA2</a:t>
            </a:r>
            <a:r>
              <a:rPr lang="en-GB" sz="4800" b="1" i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4800" b="1" i="1" dirty="0" smtClean="0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9946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39947" name="Picture 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036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AutoShape 26"/>
          <p:cNvSpPr>
            <a:spLocks noChangeArrowheads="1"/>
          </p:cNvSpPr>
          <p:nvPr/>
        </p:nvSpPr>
        <p:spPr bwMode="auto">
          <a:xfrm>
            <a:off x="0" y="865188"/>
            <a:ext cx="1031875" cy="5749925"/>
          </a:xfrm>
          <a:prstGeom prst="upArrow">
            <a:avLst>
              <a:gd name="adj1" fmla="val 50000"/>
              <a:gd name="adj2" fmla="val 135808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096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113"/>
            <a:ext cx="283527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 altLang="en-US">
              <a:latin typeface="Calibri" pitchFamily="34" charset="0"/>
            </a:endParaRPr>
          </a:p>
        </p:txBody>
      </p:sp>
      <p:sp>
        <p:nvSpPr>
          <p:cNvPr id="40964" name="Text Box 6"/>
          <p:cNvSpPr txBox="1">
            <a:spLocks noChangeArrowheads="1"/>
          </p:cNvSpPr>
          <p:nvPr/>
        </p:nvSpPr>
        <p:spPr bwMode="auto">
          <a:xfrm>
            <a:off x="2790825" y="865188"/>
            <a:ext cx="3730625" cy="3762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Sustainable Development</a:t>
            </a:r>
          </a:p>
        </p:txBody>
      </p:sp>
      <p:sp>
        <p:nvSpPr>
          <p:cNvPr id="40965" name="Text Box 7"/>
          <p:cNvSpPr txBox="1">
            <a:spLocks noChangeArrowheads="1"/>
          </p:cNvSpPr>
          <p:nvPr/>
        </p:nvSpPr>
        <p:spPr bwMode="auto">
          <a:xfrm>
            <a:off x="1770063" y="1595438"/>
            <a:ext cx="6069012" cy="92551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Substantial </a:t>
            </a:r>
            <a:r>
              <a:rPr lang="en-US" b="1" i="1"/>
              <a:t>reduction of disaster loses</a:t>
            </a:r>
            <a:r>
              <a:rPr lang="en-US"/>
              <a:t>, in lives, in the social, economic and environmental assets of persons, communities and countries</a:t>
            </a:r>
          </a:p>
        </p:txBody>
      </p:sp>
      <p:sp>
        <p:nvSpPr>
          <p:cNvPr id="40966" name="Text Box 9"/>
          <p:cNvSpPr txBox="1">
            <a:spLocks noChangeArrowheads="1"/>
          </p:cNvSpPr>
          <p:nvPr/>
        </p:nvSpPr>
        <p:spPr bwMode="auto">
          <a:xfrm>
            <a:off x="1781175" y="2871788"/>
            <a:ext cx="6070600" cy="12001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/>
              <a:t>Prevent</a:t>
            </a:r>
            <a:r>
              <a:rPr lang="en-US"/>
              <a:t> disaster risk creation and </a:t>
            </a:r>
            <a:r>
              <a:rPr lang="en-US" b="1" i="1"/>
              <a:t>reduce</a:t>
            </a:r>
            <a:r>
              <a:rPr lang="en-US"/>
              <a:t> the existing disaster risk through economic, social, cultural and environmental measures which address exposure and vulnerability and thus </a:t>
            </a:r>
            <a:r>
              <a:rPr lang="en-US" b="1" i="1"/>
              <a:t>strengthen resilience</a:t>
            </a:r>
          </a:p>
        </p:txBody>
      </p:sp>
      <p:sp>
        <p:nvSpPr>
          <p:cNvPr id="40967" name="Text Box 10"/>
          <p:cNvSpPr txBox="1">
            <a:spLocks noChangeArrowheads="1"/>
          </p:cNvSpPr>
          <p:nvPr/>
        </p:nvSpPr>
        <p:spPr bwMode="auto">
          <a:xfrm>
            <a:off x="1074738" y="4686300"/>
            <a:ext cx="1482725" cy="92551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Understand disaster risk</a:t>
            </a:r>
          </a:p>
        </p:txBody>
      </p:sp>
      <p:sp>
        <p:nvSpPr>
          <p:cNvPr id="40968" name="Text Box 11"/>
          <p:cNvSpPr txBox="1">
            <a:spLocks noChangeArrowheads="1"/>
          </p:cNvSpPr>
          <p:nvPr/>
        </p:nvSpPr>
        <p:spPr bwMode="auto">
          <a:xfrm>
            <a:off x="2740025" y="4662488"/>
            <a:ext cx="1722438" cy="1749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Strengthen governance and institutions</a:t>
            </a:r>
            <a:r>
              <a:rPr lang="en-US"/>
              <a:t> to manage disaster risk</a:t>
            </a:r>
          </a:p>
        </p:txBody>
      </p:sp>
      <p:sp>
        <p:nvSpPr>
          <p:cNvPr id="40969" name="Text Box 12"/>
          <p:cNvSpPr txBox="1">
            <a:spLocks noChangeArrowheads="1"/>
          </p:cNvSpPr>
          <p:nvPr/>
        </p:nvSpPr>
        <p:spPr bwMode="auto">
          <a:xfrm>
            <a:off x="4702175" y="4651375"/>
            <a:ext cx="1806575" cy="1749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Invest in</a:t>
            </a:r>
            <a:r>
              <a:rPr lang="en-US"/>
              <a:t> economic, social, cultural and environmental </a:t>
            </a:r>
            <a:r>
              <a:rPr lang="en-US" b="1"/>
              <a:t>resilience</a:t>
            </a:r>
          </a:p>
        </p:txBody>
      </p:sp>
      <p:sp>
        <p:nvSpPr>
          <p:cNvPr id="40970" name="Text Box 13"/>
          <p:cNvSpPr txBox="1">
            <a:spLocks noChangeArrowheads="1"/>
          </p:cNvSpPr>
          <p:nvPr/>
        </p:nvSpPr>
        <p:spPr bwMode="auto">
          <a:xfrm>
            <a:off x="6708775" y="4627563"/>
            <a:ext cx="2079625" cy="1749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Enhance preparedness</a:t>
            </a:r>
            <a:r>
              <a:rPr lang="en-US"/>
              <a:t> for effective response and </a:t>
            </a:r>
            <a:r>
              <a:rPr lang="en-US" b="1"/>
              <a:t>build back better</a:t>
            </a:r>
            <a:r>
              <a:rPr lang="en-US"/>
              <a:t> in recovery and reconstruction</a:t>
            </a:r>
          </a:p>
        </p:txBody>
      </p:sp>
      <p:sp>
        <p:nvSpPr>
          <p:cNvPr id="40971" name="Text Box 14"/>
          <p:cNvSpPr txBox="1">
            <a:spLocks noChangeArrowheads="1"/>
          </p:cNvSpPr>
          <p:nvPr/>
        </p:nvSpPr>
        <p:spPr bwMode="auto">
          <a:xfrm rot="10800000">
            <a:off x="250825" y="2478088"/>
            <a:ext cx="488950" cy="366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Risk sensitive development</a:t>
            </a:r>
          </a:p>
        </p:txBody>
      </p:sp>
      <p:sp>
        <p:nvSpPr>
          <p:cNvPr id="40972" name="AutoShape 15"/>
          <p:cNvSpPr>
            <a:spLocks noChangeArrowheads="1"/>
          </p:cNvSpPr>
          <p:nvPr/>
        </p:nvSpPr>
        <p:spPr bwMode="auto">
          <a:xfrm>
            <a:off x="4495800" y="2528888"/>
            <a:ext cx="361950" cy="333375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AutoShape 16"/>
          <p:cNvSpPr>
            <a:spLocks noChangeArrowheads="1"/>
          </p:cNvSpPr>
          <p:nvPr/>
        </p:nvSpPr>
        <p:spPr bwMode="auto">
          <a:xfrm>
            <a:off x="4479925" y="1244600"/>
            <a:ext cx="361950" cy="333375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8"/>
          <p:cNvSpPr>
            <a:spLocks noChangeShapeType="1"/>
          </p:cNvSpPr>
          <p:nvPr/>
        </p:nvSpPr>
        <p:spPr bwMode="auto">
          <a:xfrm flipV="1">
            <a:off x="1795463" y="4370388"/>
            <a:ext cx="60420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5" name="Line 19"/>
          <p:cNvSpPr>
            <a:spLocks noChangeShapeType="1"/>
          </p:cNvSpPr>
          <p:nvPr/>
        </p:nvSpPr>
        <p:spPr bwMode="auto">
          <a:xfrm>
            <a:off x="1808163" y="4383088"/>
            <a:ext cx="1587" cy="309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6" name="Line 22"/>
          <p:cNvSpPr>
            <a:spLocks noChangeShapeType="1"/>
          </p:cNvSpPr>
          <p:nvPr/>
        </p:nvSpPr>
        <p:spPr bwMode="auto">
          <a:xfrm>
            <a:off x="5568950" y="4394200"/>
            <a:ext cx="0" cy="260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7" name="Line 23"/>
          <p:cNvSpPr>
            <a:spLocks noChangeShapeType="1"/>
          </p:cNvSpPr>
          <p:nvPr/>
        </p:nvSpPr>
        <p:spPr bwMode="auto">
          <a:xfrm>
            <a:off x="7826375" y="4381500"/>
            <a:ext cx="0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8" name="AutoShape 24"/>
          <p:cNvSpPr>
            <a:spLocks noChangeArrowheads="1"/>
          </p:cNvSpPr>
          <p:nvPr/>
        </p:nvSpPr>
        <p:spPr bwMode="auto">
          <a:xfrm>
            <a:off x="4498975" y="4035425"/>
            <a:ext cx="361950" cy="320675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Line 25"/>
          <p:cNvSpPr>
            <a:spLocks noChangeShapeType="1"/>
          </p:cNvSpPr>
          <p:nvPr/>
        </p:nvSpPr>
        <p:spPr bwMode="auto">
          <a:xfrm>
            <a:off x="3619500" y="4378325"/>
            <a:ext cx="0" cy="260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790825" y="108456"/>
            <a:ext cx="6353175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i="1" dirty="0" smtClean="0"/>
              <a:t> </a:t>
            </a:r>
            <a:r>
              <a:rPr lang="en-GB" sz="2100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Priorities for </a:t>
            </a:r>
            <a:r>
              <a:rPr lang="en-GB" sz="21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Action </a:t>
            </a:r>
            <a:r>
              <a:rPr lang="en-GB" sz="1500" b="1" i="1" dirty="0" smtClean="0">
                <a:solidFill>
                  <a:srgbClr val="990099"/>
                </a:solidFill>
              </a:rPr>
              <a:t>(As </a:t>
            </a:r>
            <a:r>
              <a:rPr lang="en-GB" sz="1500" b="1" i="1" dirty="0">
                <a:solidFill>
                  <a:srgbClr val="990099"/>
                </a:solidFill>
              </a:rPr>
              <a:t>learned from the HFA and emerging in </a:t>
            </a:r>
            <a:r>
              <a:rPr lang="en-GB" sz="1500" b="1" i="1" dirty="0" smtClean="0">
                <a:solidFill>
                  <a:srgbClr val="990099"/>
                </a:solidFill>
              </a:rPr>
              <a:t>HFA2) </a:t>
            </a:r>
            <a:endParaRPr lang="en-US" sz="1500" i="1" dirty="0"/>
          </a:p>
        </p:txBody>
      </p:sp>
    </p:spTree>
    <p:extLst>
      <p:ext uri="{BB962C8B-B14F-4D97-AF65-F5344CB8AC3E}">
        <p14:creationId xmlns:p14="http://schemas.microsoft.com/office/powerpoint/2010/main" val="2585541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00399" y="11113"/>
            <a:ext cx="5565228" cy="779462"/>
          </a:xfrm>
        </p:spPr>
        <p:txBody>
          <a:bodyPr/>
          <a:lstStyle/>
          <a:p>
            <a:r>
              <a:rPr lang="en-US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</a:t>
            </a:r>
            <a:endParaRPr lang="en-US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7654" y="1072056"/>
            <a:ext cx="8986345" cy="5580992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dirty="0" smtClean="0"/>
              <a:t>There </a:t>
            </a:r>
            <a:r>
              <a:rPr lang="en-US" dirty="0"/>
              <a:t>is a need to: </a:t>
            </a:r>
            <a:endParaRPr lang="en-US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b="1" dirty="0"/>
              <a:t>F</a:t>
            </a:r>
            <a:r>
              <a:rPr lang="en-US" b="1" dirty="0" smtClean="0"/>
              <a:t>ocus </a:t>
            </a:r>
            <a:r>
              <a:rPr lang="en-US" b="1" dirty="0"/>
              <a:t>action on understanding risk and how it is created; </a:t>
            </a:r>
            <a:endParaRPr lang="en-US" b="1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b="1" dirty="0"/>
              <a:t>S</a:t>
            </a:r>
            <a:r>
              <a:rPr lang="en-US" b="1" dirty="0" smtClean="0"/>
              <a:t>trengthen </a:t>
            </a:r>
            <a:r>
              <a:rPr lang="en-US" b="1" dirty="0"/>
              <a:t>governance mechanisms at all levels; </a:t>
            </a:r>
            <a:endParaRPr lang="en-US" b="1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b="1" dirty="0"/>
              <a:t>I</a:t>
            </a:r>
            <a:r>
              <a:rPr lang="en-US" b="1" dirty="0" smtClean="0"/>
              <a:t>nvest </a:t>
            </a:r>
            <a:r>
              <a:rPr lang="en-US" b="1" dirty="0"/>
              <a:t>in economic, social, cultural and environmental resilience; and </a:t>
            </a:r>
            <a:endParaRPr lang="en-US" b="1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b="1" dirty="0"/>
              <a:t>E</a:t>
            </a:r>
            <a:r>
              <a:rPr lang="en-US" b="1" dirty="0" smtClean="0"/>
              <a:t>nhance </a:t>
            </a:r>
            <a:r>
              <a:rPr lang="en-US" b="1" dirty="0"/>
              <a:t>preparedness, response, recovery and reconstruction </a:t>
            </a:r>
            <a:r>
              <a:rPr lang="en-US" b="1" dirty="0" smtClean="0"/>
              <a:t>efforts at </a:t>
            </a:r>
            <a:r>
              <a:rPr lang="en-US" b="1" dirty="0"/>
              <a:t>all levels</a:t>
            </a:r>
            <a:r>
              <a:rPr lang="en-US" b="1" dirty="0" smtClean="0"/>
              <a:t>.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113"/>
            <a:ext cx="283527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864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ChangeArrowheads="1"/>
          </p:cNvSpPr>
          <p:nvPr/>
        </p:nvSpPr>
        <p:spPr bwMode="auto">
          <a:xfrm>
            <a:off x="1692275" y="2565400"/>
            <a:ext cx="59039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R" altLang="ja-JP" sz="6000" b="1">
                <a:solidFill>
                  <a:srgbClr val="A23888"/>
                </a:solidFill>
                <a:latin typeface="Calibri" pitchFamily="34" charset="0"/>
              </a:rPr>
              <a:t>Thank You!</a:t>
            </a:r>
            <a:endParaRPr lang="es-ES" altLang="en-US" sz="6000" b="1">
              <a:solidFill>
                <a:srgbClr val="A23888"/>
              </a:solidFill>
              <a:latin typeface="Calibri" pitchFamily="34" charset="0"/>
            </a:endParaRPr>
          </a:p>
        </p:txBody>
      </p:sp>
      <p:pic>
        <p:nvPicPr>
          <p:cNvPr id="4710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88" y="20638"/>
            <a:ext cx="3127376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573" y="1034028"/>
            <a:ext cx="6011862" cy="472281"/>
          </a:xfrm>
          <a:solidFill>
            <a:schemeClr val="bg1"/>
          </a:solidFill>
        </p:spPr>
        <p:txBody>
          <a:bodyPr/>
          <a:lstStyle/>
          <a:p>
            <a:r>
              <a:rPr lang="en-US" sz="2400" b="1" dirty="0">
                <a:solidFill>
                  <a:srgbClr val="C00000"/>
                </a:solidFill>
              </a:rPr>
              <a:t>Number of disasters reported 1900-2011</a:t>
            </a:r>
          </a:p>
        </p:txBody>
      </p:sp>
      <p:pic>
        <p:nvPicPr>
          <p:cNvPr id="1034" name="Picture 10" descr="http://www.emdat.be/sites/default/files/Trends/natural/world_1900_2011/eveyr2_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5668"/>
            <a:ext cx="9144000" cy="530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solidFill>
                  <a:schemeClr val="tx2"/>
                </a:solidFill>
              </a:rPr>
              <a:t>* </a:t>
            </a:r>
            <a:r>
              <a:rPr lang="en-US" sz="1400" b="1" u="sng" dirty="0" err="1" smtClean="0">
                <a:solidFill>
                  <a:schemeClr val="tx2"/>
                </a:solidFill>
              </a:rPr>
              <a:t>Sourse</a:t>
            </a:r>
            <a:r>
              <a:rPr lang="en-US" sz="1400" b="1" u="sng" dirty="0" smtClean="0">
                <a:solidFill>
                  <a:schemeClr val="tx2"/>
                </a:solidFill>
              </a:rPr>
              <a:t>:  </a:t>
            </a:r>
            <a:r>
              <a:rPr lang="en-US" sz="1400" b="1" dirty="0" smtClean="0">
                <a:solidFill>
                  <a:schemeClr val="tx2"/>
                </a:solidFill>
              </a:rPr>
              <a:t>Centre </a:t>
            </a:r>
            <a:r>
              <a:rPr lang="en-US" sz="1400" b="1" dirty="0">
                <a:solidFill>
                  <a:schemeClr val="tx2"/>
                </a:solidFill>
              </a:rPr>
              <a:t>for Research on the Epidemiology of Disasters (CRED) </a:t>
            </a:r>
            <a:r>
              <a:rPr lang="en-US" sz="1400" b="1" dirty="0" smtClean="0">
                <a:solidFill>
                  <a:schemeClr val="tx2"/>
                </a:solidFill>
              </a:rPr>
              <a:t>-Emergency </a:t>
            </a:r>
            <a:r>
              <a:rPr lang="en-US" sz="1400" b="1" dirty="0">
                <a:solidFill>
                  <a:schemeClr val="tx2"/>
                </a:solidFill>
              </a:rPr>
              <a:t>Events Database EM-DAT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225143" y="247683"/>
            <a:ext cx="3918857" cy="595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2800" b="1" smtClean="0">
                <a:solidFill>
                  <a:schemeClr val="tx2"/>
                </a:solidFill>
                <a:ea typeface="MS PGothic" pitchFamily="34" charset="-128"/>
              </a:rPr>
              <a:t>Natural Disasters Trend</a:t>
            </a:r>
            <a:endParaRPr lang="en-GB" altLang="en-US" sz="2800" b="1" dirty="0" smtClean="0">
              <a:solidFill>
                <a:schemeClr val="tx2"/>
              </a:solidFill>
              <a:ea typeface="MS PGothic" pitchFamily="34" charset="-128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647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ángulo 3"/>
          <p:cNvSpPr/>
          <p:nvPr/>
        </p:nvSpPr>
        <p:spPr>
          <a:xfrm>
            <a:off x="3494708" y="247683"/>
            <a:ext cx="16473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Facts</a:t>
            </a:r>
            <a:endParaRPr lang="en-GB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1408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63880" y="1090940"/>
            <a:ext cx="8716488" cy="369724"/>
          </a:xfrm>
        </p:spPr>
        <p:txBody>
          <a:bodyPr/>
          <a:lstStyle/>
          <a:p>
            <a:r>
              <a:rPr lang="en-US" sz="2000" b="1" dirty="0">
                <a:solidFill>
                  <a:srgbClr val="C00000"/>
                </a:solidFill>
              </a:rPr>
              <a:t>Estimated damages (</a:t>
            </a:r>
            <a:r>
              <a:rPr lang="en-US" sz="2000" b="1" dirty="0" smtClean="0">
                <a:solidFill>
                  <a:srgbClr val="C00000"/>
                </a:solidFill>
              </a:rPr>
              <a:t>US $ billion</a:t>
            </a:r>
            <a:r>
              <a:rPr lang="en-US" sz="2000" b="1" dirty="0">
                <a:solidFill>
                  <a:srgbClr val="C00000"/>
                </a:solidFill>
              </a:rPr>
              <a:t>) caused by reported natural disasters 1900-2011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" y="-1588"/>
            <a:ext cx="2904692" cy="78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 descr="http://www.emdat.be/sites/default/files/Trends/natural/world_1900_2011/damyrTemp1_vie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0664"/>
            <a:ext cx="9144000" cy="5397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550223"/>
            <a:ext cx="91440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solidFill>
                  <a:schemeClr val="tx2"/>
                </a:solidFill>
              </a:rPr>
              <a:t>* </a:t>
            </a:r>
            <a:r>
              <a:rPr lang="en-US" sz="1400" b="1" u="sng" dirty="0" err="1" smtClean="0">
                <a:solidFill>
                  <a:schemeClr val="tx2"/>
                </a:solidFill>
              </a:rPr>
              <a:t>Sourse</a:t>
            </a:r>
            <a:r>
              <a:rPr lang="en-US" sz="1400" b="1" u="sng" dirty="0" smtClean="0">
                <a:solidFill>
                  <a:schemeClr val="tx2"/>
                </a:solidFill>
              </a:rPr>
              <a:t>:  </a:t>
            </a:r>
            <a:r>
              <a:rPr lang="en-US" sz="1400" b="1" dirty="0" smtClean="0">
                <a:solidFill>
                  <a:schemeClr val="tx2"/>
                </a:solidFill>
              </a:rPr>
              <a:t>Centre </a:t>
            </a:r>
            <a:r>
              <a:rPr lang="en-US" sz="1400" b="1" dirty="0">
                <a:solidFill>
                  <a:schemeClr val="tx2"/>
                </a:solidFill>
              </a:rPr>
              <a:t>for Research on the Epidemiology of Disasters (CRED) </a:t>
            </a:r>
            <a:r>
              <a:rPr lang="en-US" sz="1400" b="1" dirty="0" smtClean="0">
                <a:solidFill>
                  <a:schemeClr val="tx2"/>
                </a:solidFill>
              </a:rPr>
              <a:t>-Emergency </a:t>
            </a:r>
            <a:r>
              <a:rPr lang="en-US" sz="1400" b="1" dirty="0">
                <a:solidFill>
                  <a:schemeClr val="tx2"/>
                </a:solidFill>
              </a:rPr>
              <a:t>Events Database EM-DAT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225143" y="247683"/>
            <a:ext cx="3918857" cy="595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2800" b="1" dirty="0" smtClean="0">
                <a:solidFill>
                  <a:schemeClr val="tx2"/>
                </a:solidFill>
                <a:ea typeface="MS PGothic" pitchFamily="34" charset="-128"/>
              </a:rPr>
              <a:t>Natural Disasters Trend</a:t>
            </a: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647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3"/>
          <p:cNvSpPr/>
          <p:nvPr/>
        </p:nvSpPr>
        <p:spPr>
          <a:xfrm>
            <a:off x="3494708" y="247683"/>
            <a:ext cx="16473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Facts</a:t>
            </a:r>
            <a:endParaRPr lang="en-GB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2710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2071" y="1091821"/>
            <a:ext cx="8966579" cy="5401101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altLang="en-US" sz="2800" b="1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The Bad News</a:t>
            </a:r>
            <a:r>
              <a:rPr lang="en-US" altLang="en-US" sz="2800" b="1" u="sng" dirty="0" smtClean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: </a:t>
            </a:r>
            <a:r>
              <a:rPr lang="en-GB" sz="2800" dirty="0" smtClean="0"/>
              <a:t>Number of </a:t>
            </a:r>
            <a:r>
              <a:rPr lang="en-GB" sz="2800" b="1" dirty="0" smtClean="0"/>
              <a:t>reported</a:t>
            </a:r>
            <a:r>
              <a:rPr lang="en-GB" sz="2800" dirty="0" smtClean="0"/>
              <a:t> </a:t>
            </a:r>
            <a:r>
              <a:rPr lang="en-GB" sz="2800" b="1" dirty="0" smtClean="0"/>
              <a:t>natural disasters </a:t>
            </a:r>
            <a:r>
              <a:rPr lang="en-GB" sz="2800" dirty="0" smtClean="0">
                <a:solidFill>
                  <a:srgbClr val="C00000"/>
                </a:solidFill>
              </a:rPr>
              <a:t>have </a:t>
            </a:r>
            <a:r>
              <a:rPr lang="en-GB" sz="2800" dirty="0">
                <a:solidFill>
                  <a:srgbClr val="C00000"/>
                </a:solidFill>
              </a:rPr>
              <a:t>been </a:t>
            </a:r>
            <a:r>
              <a:rPr lang="en-GB" sz="2800" dirty="0" smtClean="0">
                <a:solidFill>
                  <a:srgbClr val="C00000"/>
                </a:solidFill>
              </a:rPr>
              <a:t>growing</a:t>
            </a:r>
            <a:r>
              <a:rPr lang="en-GB" sz="2800" dirty="0" smtClean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altLang="en-US" sz="2800" b="1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The Bad News: </a:t>
            </a:r>
            <a:r>
              <a:rPr lang="en-GB" sz="2800" dirty="0" smtClean="0"/>
              <a:t>Number </a:t>
            </a:r>
            <a:r>
              <a:rPr lang="en-GB" sz="2800" dirty="0"/>
              <a:t>of </a:t>
            </a:r>
            <a:r>
              <a:rPr lang="en-GB" sz="2800" b="1" dirty="0"/>
              <a:t>people </a:t>
            </a:r>
            <a:r>
              <a:rPr lang="en-GB" sz="2800" b="1" dirty="0" smtClean="0"/>
              <a:t>reported affected </a:t>
            </a:r>
            <a:r>
              <a:rPr lang="en-GB" sz="2800" b="1" dirty="0"/>
              <a:t>by </a:t>
            </a:r>
            <a:r>
              <a:rPr lang="en-GB" sz="2800" b="1" dirty="0" smtClean="0"/>
              <a:t>natural disasters</a:t>
            </a:r>
            <a:r>
              <a:rPr lang="en-GB" sz="2800" dirty="0" smtClean="0"/>
              <a:t> </a:t>
            </a:r>
            <a:r>
              <a:rPr lang="en-GB" sz="2800" dirty="0">
                <a:solidFill>
                  <a:srgbClr val="C00000"/>
                </a:solidFill>
              </a:rPr>
              <a:t>has been </a:t>
            </a:r>
            <a:r>
              <a:rPr lang="en-GB" sz="2800" dirty="0" smtClean="0">
                <a:solidFill>
                  <a:srgbClr val="C00000"/>
                </a:solidFill>
              </a:rPr>
              <a:t>increasing.</a:t>
            </a:r>
          </a:p>
          <a:p>
            <a:pPr lvl="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altLang="en-US" sz="2800" b="1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The Bad News: </a:t>
            </a:r>
            <a:r>
              <a:rPr lang="en-GB" sz="2800" dirty="0" smtClean="0"/>
              <a:t>Number of </a:t>
            </a:r>
            <a:r>
              <a:rPr lang="en-US" sz="2800" b="1" dirty="0"/>
              <a:t>Estimated damages </a:t>
            </a:r>
            <a:r>
              <a:rPr lang="en-US" sz="2800" dirty="0" smtClean="0"/>
              <a:t>(in US </a:t>
            </a:r>
            <a:r>
              <a:rPr lang="en-US" sz="2800" dirty="0"/>
              <a:t>$ billion) caused by reported natural disasters </a:t>
            </a:r>
            <a:r>
              <a:rPr lang="en-GB" sz="2800" dirty="0"/>
              <a:t>have been </a:t>
            </a:r>
            <a:r>
              <a:rPr lang="en-GB" sz="2800" dirty="0" smtClean="0"/>
              <a:t>growing. Direct </a:t>
            </a:r>
            <a:r>
              <a:rPr lang="en-GB" sz="2800" dirty="0"/>
              <a:t>and indirect </a:t>
            </a:r>
            <a:r>
              <a:rPr lang="en-GB" sz="2800" b="1" dirty="0"/>
              <a:t>economic disaster losses  </a:t>
            </a:r>
            <a:r>
              <a:rPr lang="en-GB" sz="2800" dirty="0">
                <a:solidFill>
                  <a:srgbClr val="C00000"/>
                </a:solidFill>
              </a:rPr>
              <a:t>have been </a:t>
            </a:r>
            <a:r>
              <a:rPr lang="en-US" sz="2800" dirty="0" smtClean="0">
                <a:solidFill>
                  <a:srgbClr val="C00000"/>
                </a:solidFill>
              </a:rPr>
              <a:t>increasing.</a:t>
            </a:r>
            <a:endParaRPr lang="es-ES_tradnl" sz="2800" dirty="0">
              <a:solidFill>
                <a:srgbClr val="C00000"/>
              </a:solidFill>
            </a:endParaRPr>
          </a:p>
          <a:p>
            <a:pPr lvl="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altLang="en-US" sz="2800" b="1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The Good News:</a:t>
            </a:r>
            <a:r>
              <a:rPr lang="en-US" altLang="en-US" sz="2800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 </a:t>
            </a:r>
            <a:r>
              <a:rPr lang="en-GB" sz="2800" dirty="0" smtClean="0"/>
              <a:t>Number </a:t>
            </a:r>
            <a:r>
              <a:rPr lang="en-GB" sz="2800" dirty="0"/>
              <a:t>of </a:t>
            </a:r>
            <a:r>
              <a:rPr lang="en-GB" sz="2800" b="1" u="sng" dirty="0"/>
              <a:t>people reported killed </a:t>
            </a:r>
            <a:r>
              <a:rPr lang="en-GB" sz="2800" dirty="0"/>
              <a:t>by </a:t>
            </a:r>
            <a:r>
              <a:rPr lang="en-GB" sz="2800" dirty="0" smtClean="0"/>
              <a:t>disasters </a:t>
            </a:r>
            <a:r>
              <a:rPr lang="en-GB" sz="2800" u="sng" dirty="0">
                <a:solidFill>
                  <a:srgbClr val="00B050"/>
                </a:solidFill>
              </a:rPr>
              <a:t>has been </a:t>
            </a:r>
            <a:r>
              <a:rPr lang="en-GB" sz="2800" u="sng" dirty="0" smtClean="0">
                <a:solidFill>
                  <a:srgbClr val="00B050"/>
                </a:solidFill>
              </a:rPr>
              <a:t>decreasing</a:t>
            </a:r>
            <a:r>
              <a:rPr lang="en-GB" sz="2800" dirty="0" smtClean="0">
                <a:solidFill>
                  <a:srgbClr val="00B050"/>
                </a:solidFill>
              </a:rPr>
              <a:t>. </a:t>
            </a:r>
            <a:r>
              <a:rPr lang="en-GB" sz="2800" i="1" dirty="0" smtClean="0"/>
              <a:t>(Floods &amp; Tropical Storms)</a:t>
            </a:r>
            <a:endParaRPr lang="es-ES_tradnl" sz="2800" i="1" dirty="0"/>
          </a:p>
        </p:txBody>
      </p:sp>
      <p:sp>
        <p:nvSpPr>
          <p:cNvPr id="4" name="Rectángulo 3"/>
          <p:cNvSpPr/>
          <p:nvPr/>
        </p:nvSpPr>
        <p:spPr>
          <a:xfrm>
            <a:off x="4575361" y="118338"/>
            <a:ext cx="399543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Global Trends</a:t>
            </a:r>
            <a:endParaRPr lang="en-GB" sz="44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368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1173163" y="9305925"/>
            <a:ext cx="3057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Mo Hamza</a:t>
            </a:r>
          </a:p>
        </p:txBody>
      </p:sp>
      <p:sp>
        <p:nvSpPr>
          <p:cNvPr id="24578" name="Rectangle 3"/>
          <p:cNvSpPr>
            <a:spLocks/>
          </p:cNvSpPr>
          <p:nvPr/>
        </p:nvSpPr>
        <p:spPr bwMode="auto">
          <a:xfrm>
            <a:off x="8374063" y="9305925"/>
            <a:ext cx="2881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 anchor="b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14 May 2012</a:t>
            </a:r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>
            <a:off x="4125913" y="9023350"/>
            <a:ext cx="1587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0" name="Line 5"/>
          <p:cNvSpPr>
            <a:spLocks noChangeShapeType="1"/>
          </p:cNvSpPr>
          <p:nvPr/>
        </p:nvSpPr>
        <p:spPr bwMode="auto">
          <a:xfrm>
            <a:off x="8275638" y="9023350"/>
            <a:ext cx="3175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1" name="Rectangle 1"/>
          <p:cNvSpPr>
            <a:spLocks/>
          </p:cNvSpPr>
          <p:nvPr/>
        </p:nvSpPr>
        <p:spPr bwMode="auto">
          <a:xfrm>
            <a:off x="1325563" y="9458325"/>
            <a:ext cx="3057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Mo Hamza</a:t>
            </a:r>
          </a:p>
        </p:txBody>
      </p:sp>
      <p:sp>
        <p:nvSpPr>
          <p:cNvPr id="24582" name="Rectangle 3"/>
          <p:cNvSpPr>
            <a:spLocks/>
          </p:cNvSpPr>
          <p:nvPr/>
        </p:nvSpPr>
        <p:spPr bwMode="auto">
          <a:xfrm>
            <a:off x="8526463" y="9458325"/>
            <a:ext cx="2881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 anchor="b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14 May 2012</a:t>
            </a:r>
          </a:p>
        </p:txBody>
      </p:sp>
      <p:sp>
        <p:nvSpPr>
          <p:cNvPr id="24583" name="Line 4"/>
          <p:cNvSpPr>
            <a:spLocks noChangeShapeType="1"/>
          </p:cNvSpPr>
          <p:nvPr/>
        </p:nvSpPr>
        <p:spPr bwMode="auto">
          <a:xfrm>
            <a:off x="4278313" y="9175750"/>
            <a:ext cx="1587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4" name="Line 5"/>
          <p:cNvSpPr>
            <a:spLocks noChangeShapeType="1"/>
          </p:cNvSpPr>
          <p:nvPr/>
        </p:nvSpPr>
        <p:spPr bwMode="auto">
          <a:xfrm>
            <a:off x="8428038" y="9175750"/>
            <a:ext cx="3175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ctrTitle" idx="4294967295"/>
          </p:nvPr>
        </p:nvSpPr>
        <p:spPr>
          <a:xfrm>
            <a:off x="754063" y="1566863"/>
            <a:ext cx="7772400" cy="2697162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GB" b="1" i="1" smtClean="0"/>
              <a:t/>
            </a:r>
            <a:br>
              <a:rPr lang="en-GB" b="1" i="1" smtClean="0"/>
            </a:br>
            <a:r>
              <a:rPr lang="en-GB" b="1" i="1" smtClean="0"/>
              <a:t> </a:t>
            </a:r>
            <a:r>
              <a:rPr lang="en-GB" b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Why reducing disaster risk and building resilience?</a:t>
            </a:r>
            <a:r>
              <a:rPr lang="en-GB" b="1" i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b="1" i="1" smtClean="0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6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24587" name="Picture 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2564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3152775" y="225425"/>
            <a:ext cx="5991225" cy="78105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algn="ctr">
              <a:defRPr/>
            </a:pPr>
            <a:r>
              <a:rPr lang="en-GB" altLang="en-US" sz="3200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Why disaster risk is increasing ?</a:t>
            </a:r>
            <a:endParaRPr lang="en-US" altLang="en-US" sz="3200" b="1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3" name="Up Arrow Callout 2"/>
          <p:cNvSpPr/>
          <p:nvPr/>
        </p:nvSpPr>
        <p:spPr>
          <a:xfrm>
            <a:off x="6310313" y="1104900"/>
            <a:ext cx="2663825" cy="4062413"/>
          </a:xfrm>
          <a:prstGeom prst="upArrow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b="1">
                <a:solidFill>
                  <a:srgbClr val="FF0000"/>
                </a:solidFill>
                <a:ea typeface="MS PGothic" pitchFamily="34" charset="-128"/>
                <a:cs typeface="Arial" charset="0"/>
              </a:rPr>
              <a:t>Hazards</a:t>
            </a:r>
          </a:p>
          <a:p>
            <a:pPr algn="ctr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altLang="en-US" b="1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Increase of</a:t>
            </a:r>
            <a:endParaRPr lang="en-GB" altLang="en-US" b="1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Frequency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Intensity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altLang="en-US" b="1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New/cascading</a:t>
            </a:r>
            <a:endParaRPr lang="en-GB" altLang="en-US" b="1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b="1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4" name="Up Arrow Callout 3"/>
          <p:cNvSpPr/>
          <p:nvPr/>
        </p:nvSpPr>
        <p:spPr>
          <a:xfrm>
            <a:off x="246063" y="1079500"/>
            <a:ext cx="2786062" cy="4081463"/>
          </a:xfrm>
          <a:prstGeom prst="upArrow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b="1" dirty="0" smtClean="0">
              <a:solidFill>
                <a:srgbClr val="FF0000"/>
              </a:solidFill>
              <a:ea typeface="MS PGothic" pitchFamily="34" charset="-128"/>
              <a:cs typeface="Arial" charset="0"/>
            </a:endParaRPr>
          </a:p>
          <a:p>
            <a:pPr algn="ctr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b="1" dirty="0" smtClean="0">
                <a:solidFill>
                  <a:srgbClr val="FF0000"/>
                </a:solidFill>
                <a:ea typeface="MS PGothic" pitchFamily="34" charset="-128"/>
                <a:cs typeface="Arial" charset="0"/>
              </a:rPr>
              <a:t>Exposure</a:t>
            </a:r>
            <a:endParaRPr lang="en-GB" altLang="en-US" b="1" dirty="0">
              <a:solidFill>
                <a:srgbClr val="FF000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Concentration in hazardous locations or </a:t>
            </a:r>
            <a:r>
              <a:rPr lang="en-US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due to globalization</a:t>
            </a: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People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Assets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Economic Activities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4475" y="5243513"/>
            <a:ext cx="2805113" cy="495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 altLang="en-US" b="1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defRPr/>
            </a:pPr>
            <a:r>
              <a:rPr lang="en-GB" altLang="en-US" b="1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              Increasing 		</a:t>
            </a:r>
            <a:endParaRPr lang="en-US" altLang="en-US" b="1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34125" y="5254625"/>
            <a:ext cx="2628900" cy="5159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en-US" b="1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Cyclical/Climate change</a:t>
            </a:r>
            <a:endParaRPr lang="en-US" altLang="en-US" b="1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7" name="Up Arrow Callout 4"/>
          <p:cNvSpPr>
            <a:spLocks noChangeArrowheads="1"/>
          </p:cNvSpPr>
          <p:nvPr/>
        </p:nvSpPr>
        <p:spPr bwMode="auto">
          <a:xfrm rot="10800000" flipV="1">
            <a:off x="3194050" y="1044575"/>
            <a:ext cx="2884488" cy="4148138"/>
          </a:xfrm>
          <a:prstGeom prst="upArrowCallout">
            <a:avLst>
              <a:gd name="adj1" fmla="val 25000"/>
              <a:gd name="adj2" fmla="val 25000"/>
              <a:gd name="adj3" fmla="val 28842"/>
              <a:gd name="adj4" fmla="val 64977"/>
            </a:avLst>
          </a:prstGeom>
          <a:solidFill>
            <a:srgbClr val="C6D9F1"/>
          </a:solidFill>
          <a:ln w="9525" algn="ctr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b="1" dirty="0">
                <a:solidFill>
                  <a:srgbClr val="FF0000"/>
                </a:solidFill>
                <a:latin typeface="Calibri" pitchFamily="34" charset="0"/>
                <a:ea typeface="MS PGothic" pitchFamily="34" charset="-128"/>
              </a:rPr>
              <a:t>Vulnerability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sz="800" b="1" dirty="0">
              <a:solidFill>
                <a:srgbClr val="002060"/>
              </a:solidFill>
              <a:latin typeface="Calibri" pitchFamily="34" charset="0"/>
              <a:ea typeface="MS PGothic" pitchFamily="34" charset="-128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 dirty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Poor building design 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altLang="en-US" b="1" dirty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Poverty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altLang="en-US" b="1" dirty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Education</a:t>
            </a:r>
            <a:endParaRPr lang="en-GB" altLang="en-US" b="1" dirty="0">
              <a:solidFill>
                <a:srgbClr val="002060"/>
              </a:solidFill>
              <a:latin typeface="Calibri" pitchFamily="34" charset="0"/>
              <a:ea typeface="MS PGothic" pitchFamily="34" charset="-128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 dirty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Low coping capacities </a:t>
            </a:r>
          </a:p>
        </p:txBody>
      </p:sp>
      <p:pic>
        <p:nvPicPr>
          <p:cNvPr id="3072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352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/>
          <p:nvPr/>
        </p:nvSpPr>
        <p:spPr>
          <a:xfrm>
            <a:off x="3213100" y="5268913"/>
            <a:ext cx="2854325" cy="5286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en-US" b="1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Can either be reduced or increased by development</a:t>
            </a:r>
          </a:p>
        </p:txBody>
      </p:sp>
      <p:sp>
        <p:nvSpPr>
          <p:cNvPr id="30729" name="Text Box 12"/>
          <p:cNvSpPr txBox="1">
            <a:spLocks noChangeArrowheads="1"/>
          </p:cNvSpPr>
          <p:nvPr/>
        </p:nvSpPr>
        <p:spPr bwMode="auto">
          <a:xfrm>
            <a:off x="0" y="5995988"/>
            <a:ext cx="91439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dirty="0">
                <a:solidFill>
                  <a:srgbClr val="800080"/>
                </a:solidFill>
              </a:rPr>
              <a:t>Development can reduce </a:t>
            </a:r>
            <a:r>
              <a:rPr lang="en-US" sz="2000" b="1" i="1" dirty="0" smtClean="0">
                <a:solidFill>
                  <a:srgbClr val="800080"/>
                </a:solidFill>
              </a:rPr>
              <a:t>vulnerability, but  </a:t>
            </a:r>
            <a:r>
              <a:rPr lang="en-US" sz="2000" b="1" i="1" dirty="0">
                <a:solidFill>
                  <a:srgbClr val="800080"/>
                </a:solidFill>
              </a:rPr>
              <a:t>Development </a:t>
            </a:r>
            <a:r>
              <a:rPr lang="en-US" sz="2000" b="1" i="1" dirty="0" smtClean="0">
                <a:solidFill>
                  <a:srgbClr val="800080"/>
                </a:solidFill>
              </a:rPr>
              <a:t>can also create </a:t>
            </a:r>
            <a:r>
              <a:rPr lang="en-US" sz="2000" b="1" i="1" dirty="0">
                <a:solidFill>
                  <a:srgbClr val="800080"/>
                </a:solidFill>
              </a:rPr>
              <a:t>disaster risk</a:t>
            </a:r>
          </a:p>
        </p:txBody>
      </p:sp>
    </p:spTree>
    <p:extLst>
      <p:ext uri="{BB962C8B-B14F-4D97-AF65-F5344CB8AC3E}">
        <p14:creationId xmlns:p14="http://schemas.microsoft.com/office/powerpoint/2010/main" val="4019301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4859" y="548871"/>
            <a:ext cx="6246420" cy="532883"/>
          </a:xfrm>
        </p:spPr>
        <p:txBody>
          <a:bodyPr/>
          <a:lstStyle/>
          <a:p>
            <a:r>
              <a:rPr lang="en-US" sz="3200" b="1" dirty="0">
                <a:solidFill>
                  <a:srgbClr val="990099"/>
                </a:solidFill>
              </a:rPr>
              <a:t>Rapid </a:t>
            </a:r>
            <a:r>
              <a:rPr lang="en-US" sz="3200" b="1" dirty="0" smtClean="0">
                <a:solidFill>
                  <a:srgbClr val="990099"/>
                </a:solidFill>
              </a:rPr>
              <a:t>Global Urbanization</a:t>
            </a:r>
            <a:endParaRPr lang="en-US" sz="3200" dirty="0">
              <a:solidFill>
                <a:srgbClr val="990099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4421"/>
            <a:ext cx="9144000" cy="5183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48144" y="1299748"/>
            <a:ext cx="7428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The urban and rural population of the world. (Source: UN Population Division)</a:t>
            </a:r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ángulo 3"/>
          <p:cNvSpPr/>
          <p:nvPr/>
        </p:nvSpPr>
        <p:spPr>
          <a:xfrm>
            <a:off x="3132139" y="112079"/>
            <a:ext cx="60118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solidFill>
                  <a:srgbClr val="990099"/>
                </a:solidFill>
              </a:rPr>
              <a:t>Explaining Observed Trends</a:t>
            </a:r>
            <a:endParaRPr lang="en-GB" sz="2400" b="1" dirty="0">
              <a:solidFill>
                <a:srgbClr val="99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120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878" y="1246909"/>
            <a:ext cx="8942119" cy="5272644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Rapid Global Urbanization</a:t>
            </a:r>
          </a:p>
          <a:p>
            <a:pPr marL="0" indent="0" algn="ctr">
              <a:buNone/>
            </a:pPr>
            <a:endParaRPr lang="en-US" sz="1100" b="1" u="sng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More </a:t>
            </a:r>
            <a:r>
              <a:rPr lang="en-US" sz="2400" dirty="0"/>
              <a:t>than 50% of the world’s population now lives in cities or urban areas, </a:t>
            </a:r>
            <a:r>
              <a:rPr lang="en-US" sz="2400" dirty="0" smtClean="0"/>
              <a:t>and this </a:t>
            </a:r>
            <a:r>
              <a:rPr lang="en-US" sz="2400" dirty="0"/>
              <a:t>figure will likely rise to </a:t>
            </a:r>
            <a:r>
              <a:rPr lang="en-US" sz="2400" dirty="0" smtClean="0"/>
              <a:t>70% </a:t>
            </a:r>
            <a:r>
              <a:rPr lang="en-US" sz="2400" dirty="0"/>
              <a:t>in the next 50 years.</a:t>
            </a:r>
            <a:endParaRPr lang="en-GB" sz="2400" i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400" i="1" u="sng" dirty="0" smtClean="0">
                <a:solidFill>
                  <a:schemeClr val="tx2"/>
                </a:solidFill>
              </a:rPr>
              <a:t>The </a:t>
            </a:r>
            <a:r>
              <a:rPr lang="en-GB" sz="2400" i="1" u="sng" dirty="0">
                <a:solidFill>
                  <a:schemeClr val="tx2"/>
                </a:solidFill>
              </a:rPr>
              <a:t>United Nations expects 6.3 billion people or </a:t>
            </a:r>
            <a:r>
              <a:rPr lang="en-GB" sz="2400" i="1" u="sng" dirty="0" smtClean="0">
                <a:solidFill>
                  <a:schemeClr val="tx2"/>
                </a:solidFill>
              </a:rPr>
              <a:t>68% </a:t>
            </a:r>
            <a:r>
              <a:rPr lang="en-GB" sz="2400" i="1" u="sng" dirty="0">
                <a:solidFill>
                  <a:schemeClr val="tx2"/>
                </a:solidFill>
              </a:rPr>
              <a:t>of the world’s population to be living in urban areas by </a:t>
            </a:r>
            <a:r>
              <a:rPr lang="en-GB" sz="2400" i="1" u="sng" dirty="0" smtClean="0">
                <a:solidFill>
                  <a:schemeClr val="tx2"/>
                </a:solidFill>
              </a:rPr>
              <a:t>2050</a:t>
            </a:r>
            <a:r>
              <a:rPr lang="en-GB" sz="2400" i="1" dirty="0" smtClean="0">
                <a:solidFill>
                  <a:schemeClr val="tx2"/>
                </a:solidFill>
              </a:rPr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400" i="1" dirty="0" smtClean="0">
                <a:solidFill>
                  <a:schemeClr val="tx2"/>
                </a:solidFill>
              </a:rPr>
              <a:t>Many </a:t>
            </a:r>
            <a:r>
              <a:rPr lang="en-GB" sz="2400" i="1" dirty="0">
                <a:solidFill>
                  <a:schemeClr val="tx2"/>
                </a:solidFill>
              </a:rPr>
              <a:t>of these cities are located on the coast and are threatened by floods, storms, earthquakes and other natural hazards</a:t>
            </a:r>
            <a:r>
              <a:rPr lang="en-GB" sz="2400" i="1" dirty="0" smtClean="0">
                <a:solidFill>
                  <a:schemeClr val="tx2"/>
                </a:solidFill>
              </a:rPr>
              <a:t>.” </a:t>
            </a:r>
          </a:p>
          <a:p>
            <a:pPr lv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600" b="1" i="1" dirty="0" smtClean="0">
                <a:solidFill>
                  <a:srgbClr val="0070C0"/>
                </a:solidFill>
              </a:rPr>
              <a:t>Source: Swiss </a:t>
            </a:r>
            <a:r>
              <a:rPr lang="en-GB" sz="1600" b="1" i="1" dirty="0">
                <a:solidFill>
                  <a:srgbClr val="0070C0"/>
                </a:solidFill>
              </a:rPr>
              <a:t>Re, Mind the Risk: a global ranking of the cities under threat from natural </a:t>
            </a:r>
            <a:r>
              <a:rPr lang="en-GB" sz="1600" b="1" i="1" dirty="0" smtClean="0">
                <a:solidFill>
                  <a:srgbClr val="0070C0"/>
                </a:solidFill>
              </a:rPr>
              <a:t>disasters</a:t>
            </a:r>
            <a:endParaRPr lang="es-ES_tradnl" sz="1600" b="1" i="1" dirty="0">
              <a:solidFill>
                <a:srgbClr val="0070C0"/>
              </a:solidFill>
            </a:endParaRPr>
          </a:p>
          <a:p>
            <a:pPr lvl="1"/>
            <a:endParaRPr lang="es-ES_tradnl" sz="2000" dirty="0"/>
          </a:p>
        </p:txBody>
      </p:sp>
      <p:sp>
        <p:nvSpPr>
          <p:cNvPr id="4" name="Rectángulo 3"/>
          <p:cNvSpPr/>
          <p:nvPr/>
        </p:nvSpPr>
        <p:spPr>
          <a:xfrm>
            <a:off x="3301340" y="0"/>
            <a:ext cx="58426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Factors: </a:t>
            </a:r>
          </a:p>
          <a:p>
            <a:pPr algn="ctr"/>
            <a:r>
              <a:rPr lang="en-GB" sz="2800" b="1" dirty="0" smtClean="0">
                <a:solidFill>
                  <a:srgbClr val="990099"/>
                </a:solidFill>
              </a:rPr>
              <a:t>Explaining Observed Trends</a:t>
            </a:r>
            <a:endParaRPr lang="en-GB" sz="2800" b="1" dirty="0">
              <a:solidFill>
                <a:srgbClr val="990099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478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8130" y="1214651"/>
            <a:ext cx="8965869" cy="5295331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sz="2800" b="1" i="1" dirty="0">
                <a:solidFill>
                  <a:srgbClr val="CC0099"/>
                </a:solidFill>
              </a:rPr>
              <a:t>What are the main drivers explaining disaster risk tendencies ?</a:t>
            </a:r>
          </a:p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en-GB" sz="2800" i="1" dirty="0" smtClean="0">
                <a:solidFill>
                  <a:schemeClr val="tx2"/>
                </a:solidFill>
              </a:rPr>
              <a:t>GAR </a:t>
            </a:r>
            <a:r>
              <a:rPr lang="en-GB" sz="2800" i="1" dirty="0">
                <a:solidFill>
                  <a:schemeClr val="tx2"/>
                </a:solidFill>
              </a:rPr>
              <a:t>2009 refers to the </a:t>
            </a:r>
            <a:r>
              <a:rPr lang="en-GB" sz="2800" b="1" i="1" dirty="0">
                <a:solidFill>
                  <a:schemeClr val="tx2"/>
                </a:solidFill>
              </a:rPr>
              <a:t>“deadly </a:t>
            </a:r>
            <a:r>
              <a:rPr lang="en-GB" sz="2800" b="1" i="1" dirty="0" smtClean="0">
                <a:solidFill>
                  <a:schemeClr val="tx2"/>
                </a:solidFill>
              </a:rPr>
              <a:t>(trio of) </a:t>
            </a:r>
            <a:r>
              <a:rPr lang="en-GB" sz="2800" b="1" i="1" dirty="0">
                <a:solidFill>
                  <a:schemeClr val="tx2"/>
                </a:solidFill>
              </a:rPr>
              <a:t>disaster risk drivers, made deadlier by climate change</a:t>
            </a:r>
            <a:r>
              <a:rPr lang="en-GB" sz="2800" b="1" i="1" dirty="0" smtClean="0">
                <a:solidFill>
                  <a:schemeClr val="tx2"/>
                </a:solidFill>
              </a:rPr>
              <a:t>”:</a:t>
            </a:r>
          </a:p>
          <a:p>
            <a:pPr>
              <a:spcBef>
                <a:spcPts val="180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GB" sz="2800" b="1" dirty="0" smtClean="0"/>
              <a:t>Unplanned urban development</a:t>
            </a:r>
          </a:p>
          <a:p>
            <a:pPr>
              <a:spcBef>
                <a:spcPts val="180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GB" sz="2800" b="1" dirty="0" smtClean="0"/>
              <a:t>Vulnerable livelihoods</a:t>
            </a:r>
          </a:p>
          <a:p>
            <a:pPr>
              <a:spcBef>
                <a:spcPts val="180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GB" sz="2800" b="1" dirty="0" smtClean="0"/>
              <a:t>Ecosystem decline</a:t>
            </a:r>
            <a:endParaRPr lang="en-GB" sz="2400" i="1" dirty="0" smtClean="0"/>
          </a:p>
          <a:p>
            <a:pPr marL="0" indent="0">
              <a:buNone/>
            </a:pPr>
            <a:endParaRPr lang="es-ES_tradnl" sz="2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ángulo 3"/>
          <p:cNvSpPr/>
          <p:nvPr/>
        </p:nvSpPr>
        <p:spPr>
          <a:xfrm>
            <a:off x="3343826" y="149115"/>
            <a:ext cx="55681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Explaining Observed Trends</a:t>
            </a:r>
            <a:endParaRPr lang="en-GB" sz="36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299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1884</TotalTime>
  <Words>581</Words>
  <Application>Microsoft Office PowerPoint</Application>
  <PresentationFormat>On-screen Show (4:3)</PresentationFormat>
  <Paragraphs>87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Introduction to  Trends in Urban Risk and Risk Reduction  </vt:lpstr>
      <vt:lpstr>Number of disasters reported 1900-2011</vt:lpstr>
      <vt:lpstr>Estimated damages (US $ billion) caused by reported natural disasters 1900-2011</vt:lpstr>
      <vt:lpstr>PowerPoint Presentation</vt:lpstr>
      <vt:lpstr>  Why reducing disaster risk and building resilience? </vt:lpstr>
      <vt:lpstr>PowerPoint Presentation</vt:lpstr>
      <vt:lpstr>Rapid Global Urbanization</vt:lpstr>
      <vt:lpstr>PowerPoint Presentation</vt:lpstr>
      <vt:lpstr>PowerPoint Presentation</vt:lpstr>
      <vt:lpstr> Priorities for Action As learned from the HFA and emerging in HFA2 </vt:lpstr>
      <vt:lpstr>PowerPoint Presentation</vt:lpstr>
      <vt:lpstr>Conclusions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young</dc:creator>
  <cp:lastModifiedBy>Armen Rostomyan</cp:lastModifiedBy>
  <cp:revision>173</cp:revision>
  <dcterms:created xsi:type="dcterms:W3CDTF">2012-06-11T10:52:33Z</dcterms:created>
  <dcterms:modified xsi:type="dcterms:W3CDTF">2015-04-07T05:12:58Z</dcterms:modified>
</cp:coreProperties>
</file>