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4" r:id="rId3"/>
    <p:sldId id="265" r:id="rId4"/>
    <p:sldId id="263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510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8"/>
    </p:cViewPr>
  </p:sorter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7F957-1A9F-426E-AEAF-F0375E575312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D97B-89BD-444B-A8F9-CA0CA99F0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288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F1004-A268-4820-AAE5-D840801A2180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EC0B4-B3B7-4638-B05E-BFA9FE0CC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48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99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63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610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6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63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72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00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6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74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5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18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 descr="header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5" b="10556"/>
          <a:stretch/>
        </p:blipFill>
        <p:spPr>
          <a:xfrm>
            <a:off x="0" y="21168"/>
            <a:ext cx="9144000" cy="111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6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quito.gov.ec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tinyurl.com/cw9n22x" TargetMode="External"/><Relationship Id="rId2" Type="http://schemas.openxmlformats.org/officeDocument/2006/relationships/hyperlink" Target="http://tinyurl.com/7sganm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1173808" y="9305292"/>
            <a:ext cx="3056509" cy="21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Mo Hamza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8" name="Rectangle 3"/>
          <p:cNvSpPr>
            <a:spLocks/>
          </p:cNvSpPr>
          <p:nvPr/>
        </p:nvSpPr>
        <p:spPr bwMode="auto">
          <a:xfrm>
            <a:off x="8374608" y="9305292"/>
            <a:ext cx="2880320" cy="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 anchor="b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14 May 2012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126136" y="9023352"/>
            <a:ext cx="1587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8275639" y="9023352"/>
            <a:ext cx="3174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1326208" y="9457692"/>
            <a:ext cx="3056509" cy="21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Mo Hamza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2" name="Rectangle 3"/>
          <p:cNvSpPr>
            <a:spLocks/>
          </p:cNvSpPr>
          <p:nvPr/>
        </p:nvSpPr>
        <p:spPr bwMode="auto">
          <a:xfrm>
            <a:off x="8527008" y="9457692"/>
            <a:ext cx="2880320" cy="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 anchor="b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14 May 2012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3" name="Line 4"/>
          <p:cNvSpPr>
            <a:spLocks noChangeShapeType="1"/>
          </p:cNvSpPr>
          <p:nvPr/>
        </p:nvSpPr>
        <p:spPr bwMode="auto">
          <a:xfrm>
            <a:off x="4278536" y="9175752"/>
            <a:ext cx="1587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8428039" y="9175752"/>
            <a:ext cx="3174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444501" y="2184399"/>
            <a:ext cx="8119533" cy="778933"/>
          </a:xfrm>
        </p:spPr>
        <p:txBody>
          <a:bodyPr/>
          <a:lstStyle/>
          <a:p>
            <a:r>
              <a:rPr lang="en-GB" sz="3600" b="1" i="1" dirty="0" smtClean="0"/>
              <a:t>MODULE 2</a:t>
            </a:r>
            <a:endParaRPr lang="en-US" dirty="0"/>
          </a:p>
        </p:txBody>
      </p:sp>
      <p:sp>
        <p:nvSpPr>
          <p:cNvPr id="17" name="Title 14"/>
          <p:cNvSpPr txBox="1">
            <a:spLocks/>
          </p:cNvSpPr>
          <p:nvPr/>
        </p:nvSpPr>
        <p:spPr>
          <a:xfrm>
            <a:off x="754608" y="2861786"/>
            <a:ext cx="7772400" cy="269983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i="1" dirty="0" smtClean="0"/>
              <a:t/>
            </a:r>
            <a:br>
              <a:rPr lang="en-GB" sz="3600" b="1" i="1" dirty="0" smtClean="0"/>
            </a:br>
            <a:r>
              <a:rPr lang="en-GB" sz="3600" b="1" dirty="0" smtClean="0"/>
              <a:t> Understanding the 10-Point Checklist</a:t>
            </a:r>
          </a:p>
          <a:p>
            <a:r>
              <a:rPr lang="en-GB" sz="3600" b="1" dirty="0" smtClean="0"/>
              <a:t>for Making </a:t>
            </a:r>
            <a:r>
              <a:rPr lang="en-GB" sz="3600" b="1" dirty="0"/>
              <a:t>C</a:t>
            </a:r>
            <a:r>
              <a:rPr lang="en-GB" sz="3600" b="1" dirty="0" smtClean="0"/>
              <a:t>ities </a:t>
            </a:r>
            <a:r>
              <a:rPr lang="en-GB" sz="3600" b="1" dirty="0"/>
              <a:t>R</a:t>
            </a:r>
            <a:r>
              <a:rPr lang="en-GB" sz="3600" b="1" dirty="0" smtClean="0"/>
              <a:t>esilient</a:t>
            </a:r>
          </a:p>
        </p:txBody>
      </p:sp>
      <p:grpSp>
        <p:nvGrpSpPr>
          <p:cNvPr id="18" name="Group 4"/>
          <p:cNvGrpSpPr>
            <a:grpSpLocks/>
          </p:cNvGrpSpPr>
          <p:nvPr/>
        </p:nvGrpSpPr>
        <p:grpSpPr bwMode="auto">
          <a:xfrm>
            <a:off x="-36513" y="0"/>
            <a:ext cx="9191625" cy="1387475"/>
            <a:chOff x="-36006" y="1"/>
            <a:chExt cx="9190357" cy="1387678"/>
          </a:xfrm>
        </p:grpSpPr>
        <p:grpSp>
          <p:nvGrpSpPr>
            <p:cNvPr id="21" name="Group 7"/>
            <p:cNvGrpSpPr>
              <a:grpSpLocks/>
            </p:cNvGrpSpPr>
            <p:nvPr/>
          </p:nvGrpSpPr>
          <p:grpSpPr bwMode="auto">
            <a:xfrm>
              <a:off x="-36006" y="772093"/>
              <a:ext cx="9180006" cy="615586"/>
              <a:chOff x="0" y="750215"/>
              <a:chExt cx="9144000" cy="662941"/>
            </a:xfrm>
          </p:grpSpPr>
          <p:sp>
            <p:nvSpPr>
              <p:cNvPr id="26" name="Rectangle 12"/>
              <p:cNvSpPr>
                <a:spLocks noChangeArrowheads="1"/>
              </p:cNvSpPr>
              <p:nvPr/>
            </p:nvSpPr>
            <p:spPr bwMode="auto">
              <a:xfrm>
                <a:off x="0" y="1207540"/>
                <a:ext cx="9144000" cy="205616"/>
              </a:xfrm>
              <a:prstGeom prst="rect">
                <a:avLst/>
              </a:prstGeom>
              <a:solidFill>
                <a:srgbClr val="99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 </a:t>
                </a:r>
                <a:endParaRPr lang="en-US" sz="1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11068" y="749726"/>
                <a:ext cx="9132175" cy="4582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Aft>
                    <a:spcPts val="0"/>
                  </a:spcAft>
                  <a:defRPr/>
                </a:pPr>
                <a:r>
                  <a:rPr lang="en-GB" sz="2000" b="1" dirty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         Capacity Development for Making Cities Resilient</a:t>
                </a:r>
                <a:endParaRPr lang="en-US" sz="2000" dirty="0">
                  <a:latin typeface="Times New Roman"/>
                  <a:ea typeface="Times New Roman"/>
                </a:endParaRPr>
              </a:p>
            </p:txBody>
          </p:sp>
        </p:grpSp>
        <p:pic>
          <p:nvPicPr>
            <p:cNvPr id="24" name="Picture 10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5261" y="1"/>
              <a:ext cx="2629090" cy="800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95" y="0"/>
            <a:ext cx="2146852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국민안전처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416" y="138289"/>
            <a:ext cx="2143125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427" y="128764"/>
            <a:ext cx="1914525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70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153" y="0"/>
            <a:ext cx="5762848" cy="841782"/>
          </a:xfrm>
        </p:spPr>
        <p:txBody>
          <a:bodyPr/>
          <a:lstStyle/>
          <a:p>
            <a:pPr algn="l"/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 5: Protect Vital Facilities</a:t>
            </a: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Education 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Health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" y="1169581"/>
            <a:ext cx="9139237" cy="5358809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>
                <a:solidFill>
                  <a:schemeClr val="tx2"/>
                </a:solidFill>
              </a:rPr>
              <a:t>Cayman Islands: Making Health Care Facilities Safer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200" dirty="0"/>
              <a:t>The Cayman Islands are one of the most frequent targets of Atlantic hurricanes, and in 2004, Hurricane Ivan, </a:t>
            </a:r>
            <a:r>
              <a:rPr lang="en-US" sz="2200" dirty="0" smtClean="0"/>
              <a:t>the worst </a:t>
            </a:r>
            <a:r>
              <a:rPr lang="en-US" sz="2200" dirty="0"/>
              <a:t>storm in 86 years, struck the largest island, Grand Cayman, damaging 90% of the buildings. </a:t>
            </a:r>
            <a:endParaRPr lang="en-US" sz="2200" dirty="0" smtClean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200" dirty="0" smtClean="0"/>
              <a:t>The </a:t>
            </a:r>
            <a:r>
              <a:rPr lang="en-US" sz="2200" dirty="0"/>
              <a:t>island began a major rebuilding process, and </a:t>
            </a:r>
            <a:r>
              <a:rPr lang="en-US" sz="2200" dirty="0" smtClean="0"/>
              <a:t>within the </a:t>
            </a:r>
            <a:r>
              <a:rPr lang="en-US" sz="2200" dirty="0"/>
              <a:t>National Strategic Framework for Disaster Risk Reduction, the Health Services Authority addressed </a:t>
            </a:r>
            <a:r>
              <a:rPr lang="en-US" sz="2200" b="1" dirty="0"/>
              <a:t>structural, nonstructural</a:t>
            </a:r>
            <a:r>
              <a:rPr lang="en-US" sz="2200" b="1" dirty="0" smtClean="0"/>
              <a:t>, functional issues</a:t>
            </a:r>
            <a:r>
              <a:rPr lang="en-US" sz="2200" dirty="0"/>
              <a:t>. For instance, the </a:t>
            </a:r>
            <a:r>
              <a:rPr lang="en-US" sz="2200" dirty="0" smtClean="0"/>
              <a:t>            124-bed </a:t>
            </a:r>
            <a:r>
              <a:rPr lang="en-US" sz="2200" dirty="0"/>
              <a:t>Cayman Islands Hospital (the territory’s </a:t>
            </a:r>
            <a:r>
              <a:rPr lang="en-US" sz="2200" dirty="0" smtClean="0"/>
              <a:t>principal healthcare </a:t>
            </a:r>
            <a:r>
              <a:rPr lang="en-US" sz="2200" dirty="0"/>
              <a:t>facility), which had been built to Category 5 hurricane standards, remained functional during and </a:t>
            </a:r>
            <a:r>
              <a:rPr lang="en-US" sz="2200" dirty="0" smtClean="0"/>
              <a:t>after Hurricane </a:t>
            </a:r>
            <a:r>
              <a:rPr lang="en-US" sz="2200" dirty="0"/>
              <a:t>Ivan, while providing an impromptu shelter for more than 1,000 people. </a:t>
            </a:r>
            <a:endParaRPr lang="en-US" sz="2200" dirty="0" smtClean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200" dirty="0" smtClean="0"/>
              <a:t>However</a:t>
            </a:r>
            <a:r>
              <a:rPr lang="en-US" sz="2200" dirty="0"/>
              <a:t>, older facilities needed </a:t>
            </a:r>
            <a:r>
              <a:rPr lang="en-US" sz="2200" dirty="0" smtClean="0"/>
              <a:t>to be </a:t>
            </a:r>
            <a:r>
              <a:rPr lang="en-US" sz="2200" dirty="0"/>
              <a:t>upgraded to new local and international building codes and protocols for healthcare facilities. Seismic risk </a:t>
            </a:r>
            <a:r>
              <a:rPr lang="en-US" sz="2200" dirty="0" smtClean="0"/>
              <a:t>reduction elements </a:t>
            </a:r>
            <a:r>
              <a:rPr lang="en-US" sz="2200" dirty="0"/>
              <a:t>were also introduced into the design of new facilities.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394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30" y="-1588"/>
            <a:ext cx="5901070" cy="852193"/>
          </a:xfrm>
        </p:spPr>
        <p:txBody>
          <a:bodyPr/>
          <a:lstStyle/>
          <a:p>
            <a:pPr algn="l"/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 6: Building </a:t>
            </a: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Regulations and 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Land Use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591" y="1137684"/>
            <a:ext cx="8931349" cy="5491715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>
                <a:solidFill>
                  <a:schemeClr val="tx2"/>
                </a:solidFill>
              </a:rPr>
              <a:t>Santa </a:t>
            </a:r>
            <a:r>
              <a:rPr lang="en-US" sz="2400" b="1" dirty="0" err="1">
                <a:solidFill>
                  <a:schemeClr val="tx2"/>
                </a:solidFill>
              </a:rPr>
              <a:t>Tecla</a:t>
            </a:r>
            <a:r>
              <a:rPr lang="en-US" sz="2400" b="1" dirty="0">
                <a:solidFill>
                  <a:schemeClr val="tx2"/>
                </a:solidFill>
              </a:rPr>
              <a:t>: A </a:t>
            </a:r>
            <a:r>
              <a:rPr lang="en-US" sz="2400" b="1" u="sng" dirty="0">
                <a:solidFill>
                  <a:schemeClr val="tx2"/>
                </a:solidFill>
              </a:rPr>
              <a:t>Risk-Sensitive City Development Plan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/>
              <a:t>“</a:t>
            </a:r>
            <a:r>
              <a:rPr lang="en-US" sz="2000" dirty="0"/>
              <a:t>Santa </a:t>
            </a:r>
            <a:r>
              <a:rPr lang="en-US" sz="2000" dirty="0" err="1"/>
              <a:t>Tecla</a:t>
            </a:r>
            <a:r>
              <a:rPr lang="en-US" sz="2000" dirty="0"/>
              <a:t> suffered two </a:t>
            </a:r>
            <a:r>
              <a:rPr lang="en-US" sz="2000" dirty="0" smtClean="0"/>
              <a:t>earthquakes in </a:t>
            </a:r>
            <a:r>
              <a:rPr lang="en-US" sz="2000" dirty="0"/>
              <a:t>2001. In just five seconds, a mudslide caused more than 700 deaths, displaced 20% of the city, and badly </a:t>
            </a:r>
            <a:r>
              <a:rPr lang="en-US" sz="2000" dirty="0" smtClean="0"/>
              <a:t>damaged 38</a:t>
            </a:r>
            <a:r>
              <a:rPr lang="en-US" sz="2000" dirty="0"/>
              <a:t>% of the infrastructure. Real estate prices plummeted. We had to think deeply about what we could do,” says </a:t>
            </a:r>
            <a:r>
              <a:rPr lang="en-US" sz="2000" dirty="0" smtClean="0"/>
              <a:t>Oscar Ortiz</a:t>
            </a:r>
            <a:r>
              <a:rPr lang="en-US" sz="2000" dirty="0"/>
              <a:t>, the Mayor. “In order to turn our city around and make it disaster resilient, we realized we needed to stop </a:t>
            </a:r>
            <a:r>
              <a:rPr lang="en-US" sz="2000" dirty="0" smtClean="0"/>
              <a:t>improvising when </a:t>
            </a:r>
            <a:r>
              <a:rPr lang="en-US" sz="2000" dirty="0"/>
              <a:t>disaster strikes and start planning ahead. We need to manage our land in a responsible and sustainable manner</a:t>
            </a:r>
            <a:r>
              <a:rPr lang="en-US" sz="2000" dirty="0" smtClean="0"/>
              <a:t>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/>
              <a:t>We </a:t>
            </a:r>
            <a:r>
              <a:rPr lang="en-US" sz="2000" dirty="0"/>
              <a:t>developed a ten-year plan to redevelop the city and now </a:t>
            </a:r>
            <a:r>
              <a:rPr lang="en-US" sz="2000" b="1" dirty="0"/>
              <a:t>have a longer-term plan for a sustainable future</a:t>
            </a:r>
            <a:r>
              <a:rPr lang="en-US" sz="2000" dirty="0"/>
              <a:t> </a:t>
            </a:r>
            <a:r>
              <a:rPr lang="en-US" sz="2000" dirty="0" smtClean="0"/>
              <a:t>through 2020</a:t>
            </a:r>
            <a:r>
              <a:rPr lang="en-US" sz="2000" dirty="0"/>
              <a:t>. Citizens need to understand the significance of what we are doing or very little change will take place. We try </a:t>
            </a:r>
            <a:r>
              <a:rPr lang="en-US" sz="2000" dirty="0" smtClean="0"/>
              <a:t>to do </a:t>
            </a:r>
            <a:r>
              <a:rPr lang="en-US" sz="2000" dirty="0"/>
              <a:t>this by encouraging participation in “Mesas de </a:t>
            </a:r>
            <a:r>
              <a:rPr lang="en-US" sz="2000" dirty="0" err="1"/>
              <a:t>Ciudadanos</a:t>
            </a:r>
            <a:r>
              <a:rPr lang="en-US" sz="2000" dirty="0"/>
              <a:t>” (</a:t>
            </a:r>
            <a:r>
              <a:rPr lang="en-US" sz="2000" b="1" dirty="0"/>
              <a:t>citizens groups</a:t>
            </a:r>
            <a:r>
              <a:rPr lang="en-US" sz="2000" dirty="0"/>
              <a:t>), which bring a wide cross section </a:t>
            </a:r>
            <a:r>
              <a:rPr lang="en-US" sz="2000" dirty="0" smtClean="0"/>
              <a:t>of stakeholder organizations </a:t>
            </a:r>
            <a:r>
              <a:rPr lang="en-US" sz="2000" dirty="0"/>
              <a:t>together in periodic discussions and decision making. </a:t>
            </a:r>
            <a:endParaRPr lang="en-US" sz="2000" dirty="0" smtClean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/>
              <a:t>They </a:t>
            </a:r>
            <a:r>
              <a:rPr lang="en-US" sz="2000" dirty="0"/>
              <a:t>soon come to understand </a:t>
            </a:r>
            <a:r>
              <a:rPr lang="en-US" sz="2000" dirty="0" smtClean="0"/>
              <a:t>that these </a:t>
            </a:r>
            <a:r>
              <a:rPr lang="en-US" sz="2000" dirty="0"/>
              <a:t>are issues and decisions that concern their livelihood, their children, their schools and their productivity.”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053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8287" y="946150"/>
            <a:ext cx="5879806" cy="469642"/>
          </a:xfrm>
        </p:spPr>
        <p:txBody>
          <a:bodyPr/>
          <a:lstStyle/>
          <a:p>
            <a:pPr algn="l"/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Thailand: Upgrading Informal </a:t>
            </a:r>
            <a:r>
              <a:rPr lang="en-US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Settlements</a:t>
            </a:r>
            <a:endParaRPr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957" y="1552352"/>
            <a:ext cx="8910085" cy="5077047"/>
          </a:xfrm>
        </p:spPr>
        <p:txBody>
          <a:bodyPr/>
          <a:lstStyle/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dirty="0" smtClean="0"/>
              <a:t>The </a:t>
            </a:r>
            <a:r>
              <a:rPr lang="en-US" sz="2200" dirty="0"/>
              <a:t>government of Thailand has launched an ambitious slum and squatter upgrading initiative. </a:t>
            </a:r>
            <a:endParaRPr lang="en-US" sz="2200" dirty="0" smtClean="0"/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dirty="0" smtClean="0"/>
              <a:t>The </a:t>
            </a:r>
            <a:r>
              <a:rPr lang="en-US" sz="2200" dirty="0"/>
              <a:t>Baan </a:t>
            </a:r>
            <a:r>
              <a:rPr lang="en-US" sz="2200" dirty="0" err="1" smtClean="0"/>
              <a:t>Mankong</a:t>
            </a:r>
            <a:r>
              <a:rPr lang="en-US" sz="2200" dirty="0" smtClean="0"/>
              <a:t> (</a:t>
            </a:r>
            <a:r>
              <a:rPr lang="en-US" sz="2200" b="1" dirty="0"/>
              <a:t>secure housing</a:t>
            </a:r>
            <a:r>
              <a:rPr lang="en-US" sz="2200" dirty="0"/>
              <a:t>) </a:t>
            </a:r>
            <a:r>
              <a:rPr lang="en-US" sz="2200" dirty="0" smtClean="0"/>
              <a:t>program </a:t>
            </a:r>
            <a:r>
              <a:rPr lang="en-US" sz="2200" dirty="0"/>
              <a:t>channels funds in the form of infrastructure subsidies and housing loans directly </a:t>
            </a:r>
            <a:r>
              <a:rPr lang="en-US" sz="2200" dirty="0" smtClean="0"/>
              <a:t>to community organizations </a:t>
            </a:r>
            <a:r>
              <a:rPr lang="en-US" sz="2200" dirty="0"/>
              <a:t>of low-income inhabitants in informal settlements. The funding comes almost entirely </a:t>
            </a:r>
            <a:r>
              <a:rPr lang="en-US" sz="2200" dirty="0" smtClean="0"/>
              <a:t>from domestic </a:t>
            </a:r>
            <a:r>
              <a:rPr lang="en-US" sz="2200" dirty="0"/>
              <a:t>resources—a combination of national government, local government and community contributions. </a:t>
            </a:r>
            <a:endParaRPr lang="en-US" sz="2200" dirty="0" smtClean="0"/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dirty="0" smtClean="0"/>
              <a:t>Under this national program, </a:t>
            </a:r>
            <a:r>
              <a:rPr lang="en-US" sz="2200" dirty="0"/>
              <a:t>illegal settlements can obtain legal land tenure through a variety of means such as </a:t>
            </a:r>
            <a:r>
              <a:rPr lang="en-US" sz="2200" b="1" dirty="0"/>
              <a:t>direct </a:t>
            </a:r>
            <a:r>
              <a:rPr lang="en-US" sz="2200" b="1" dirty="0" smtClean="0"/>
              <a:t>purchase </a:t>
            </a:r>
            <a:r>
              <a:rPr lang="en-US" sz="2200" dirty="0" smtClean="0"/>
              <a:t>from </a:t>
            </a:r>
            <a:r>
              <a:rPr lang="en-US" sz="2200" dirty="0"/>
              <a:t>the landowner (supported by a government loan), negotiating a </a:t>
            </a:r>
            <a:r>
              <a:rPr lang="en-US" sz="2200" b="1" dirty="0"/>
              <a:t>community lease</a:t>
            </a:r>
            <a:r>
              <a:rPr lang="en-US" sz="2200" dirty="0"/>
              <a:t>, agreeing to move to </a:t>
            </a:r>
            <a:r>
              <a:rPr lang="en-US" sz="2200" b="1" dirty="0" smtClean="0"/>
              <a:t>another location </a:t>
            </a:r>
            <a:r>
              <a:rPr lang="en-US" sz="2200" dirty="0"/>
              <a:t>provided by the government or agreeing with the landowner to move to </a:t>
            </a:r>
            <a:r>
              <a:rPr lang="en-US" sz="2200" b="1" dirty="0"/>
              <a:t>part of the site </a:t>
            </a:r>
            <a:r>
              <a:rPr lang="en-US" sz="2200" dirty="0"/>
              <a:t>they are occupying </a:t>
            </a:r>
            <a:r>
              <a:rPr lang="en-US" sz="2200" dirty="0" smtClean="0"/>
              <a:t>in return </a:t>
            </a:r>
            <a:r>
              <a:rPr lang="en-US" sz="2200" dirty="0"/>
              <a:t>for tenure of that site (</a:t>
            </a:r>
            <a:r>
              <a:rPr lang="en-US" sz="2200" b="1" dirty="0"/>
              <a:t>land sharing</a:t>
            </a:r>
            <a:r>
              <a:rPr lang="en-US" sz="2200" dirty="0"/>
              <a:t>).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5952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5068" y="0"/>
            <a:ext cx="5645890" cy="777837"/>
          </a:xfrm>
        </p:spPr>
        <p:txBody>
          <a:bodyPr/>
          <a:lstStyle/>
          <a:p>
            <a:pPr algn="l"/>
            <a:r>
              <a:rPr lang="en-US" sz="2800" b="1" u="sng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 7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Training, Education </a:t>
            </a: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Public 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753" y="1095152"/>
            <a:ext cx="8793126" cy="5539563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b="1" dirty="0">
                <a:solidFill>
                  <a:schemeClr val="tx2"/>
                </a:solidFill>
              </a:rPr>
              <a:t>Disaster Safety Days Commemorate Anniversaries of Past Events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000" dirty="0"/>
              <a:t>In </a:t>
            </a:r>
            <a:r>
              <a:rPr lang="en-US" sz="2000" b="1" dirty="0"/>
              <a:t>Nepal</a:t>
            </a:r>
            <a:r>
              <a:rPr lang="en-US" sz="2000" dirty="0"/>
              <a:t>, 15th January marks the anniversary of the great Nepal earthquake of 1934. In Kathmandu, political </a:t>
            </a:r>
            <a:r>
              <a:rPr lang="en-US" sz="2000" dirty="0" smtClean="0"/>
              <a:t>leaders and </a:t>
            </a:r>
            <a:r>
              <a:rPr lang="en-US" sz="2000" dirty="0"/>
              <a:t>prominent personalities commemorate the event with activities such as street parades, shake table </a:t>
            </a:r>
            <a:r>
              <a:rPr lang="en-US" sz="2000" dirty="0" smtClean="0"/>
              <a:t>demonstrations, exhibitions </a:t>
            </a:r>
            <a:r>
              <a:rPr lang="en-US" sz="2000" dirty="0"/>
              <a:t>on safe construction, street </a:t>
            </a:r>
            <a:r>
              <a:rPr lang="en-US" sz="2000" dirty="0" smtClean="0"/>
              <a:t>drama. </a:t>
            </a:r>
            <a:r>
              <a:rPr lang="en-US" sz="2000" dirty="0"/>
              <a:t>Earthquake simulation drills are the highlight of the observance, with wide public participation and </a:t>
            </a:r>
            <a:r>
              <a:rPr lang="en-US" sz="2000" dirty="0" smtClean="0"/>
              <a:t>media coverage</a:t>
            </a:r>
            <a:r>
              <a:rPr lang="en-US" sz="2000" dirty="0"/>
              <a:t>.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/>
              <a:t>Japan</a:t>
            </a:r>
            <a:r>
              <a:rPr lang="en-US" sz="2000" dirty="0"/>
              <a:t> observes Disaster Safety Day each year on 1st September, the anniversary of the great Kanto earthquake of 1923.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000" dirty="0"/>
              <a:t>Each year, many students visit the Earthquake Memorial Museum in </a:t>
            </a:r>
            <a:r>
              <a:rPr lang="en-US" sz="2000" b="1" dirty="0"/>
              <a:t>Kobe</a:t>
            </a:r>
            <a:r>
              <a:rPr lang="en-US" sz="2000" dirty="0"/>
              <a:t> , built on the experience of the Great </a:t>
            </a:r>
            <a:r>
              <a:rPr lang="en-US" sz="2000" dirty="0" smtClean="0"/>
              <a:t>Hanshin- Awaji </a:t>
            </a:r>
            <a:r>
              <a:rPr lang="en-US" sz="2000" dirty="0"/>
              <a:t>Earthquake of 18 January 1995.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/>
              <a:t>China</a:t>
            </a:r>
            <a:r>
              <a:rPr lang="en-US" sz="2000" dirty="0"/>
              <a:t> has established 12th May as its National Disaster Safety Day, commemorating the </a:t>
            </a:r>
            <a:r>
              <a:rPr lang="en-US" sz="2000" dirty="0" err="1"/>
              <a:t>Wenchuan</a:t>
            </a:r>
            <a:r>
              <a:rPr lang="en-US" sz="2000" dirty="0"/>
              <a:t> earthquake </a:t>
            </a:r>
            <a:r>
              <a:rPr lang="en-US" sz="2000" dirty="0" smtClean="0"/>
              <a:t>of 2008.</a:t>
            </a:r>
            <a:endParaRPr lang="en-US" sz="2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0213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30" y="30125"/>
            <a:ext cx="5901070" cy="884311"/>
          </a:xfrm>
        </p:spPr>
        <p:txBody>
          <a:bodyPr/>
          <a:lstStyle/>
          <a:p>
            <a:r>
              <a:rPr lang="en-US" sz="2800" b="1" u="sng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 8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Environmental </a:t>
            </a: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Protection and 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Strengthening of Ecosystems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08" y="1095154"/>
            <a:ext cx="8941984" cy="5417288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Hubei Province and New York: Ecosystem-based Disaster Risk Management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1800" dirty="0"/>
              <a:t>In Hubei Province, China, a wetland restoration </a:t>
            </a:r>
            <a:r>
              <a:rPr lang="en-US" sz="1800" dirty="0" smtClean="0"/>
              <a:t>program </a:t>
            </a:r>
            <a:r>
              <a:rPr lang="en-US" sz="1800" b="1" dirty="0"/>
              <a:t>reconnected lakes to the Yangtze River</a:t>
            </a:r>
            <a:r>
              <a:rPr lang="en-US" sz="1800" dirty="0"/>
              <a:t> and </a:t>
            </a:r>
            <a:r>
              <a:rPr lang="en-US" sz="1800" dirty="0" smtClean="0"/>
              <a:t>rehabilitated 448 </a:t>
            </a:r>
            <a:r>
              <a:rPr lang="en-US" sz="1800" dirty="0"/>
              <a:t>km2 of wetlands with a </a:t>
            </a:r>
            <a:r>
              <a:rPr lang="en-US" sz="1800" b="1" dirty="0"/>
              <a:t>capacity to store up to 285 million m3 of floodwater</a:t>
            </a:r>
            <a:r>
              <a:rPr lang="en-US" sz="1800" dirty="0"/>
              <a:t>. The local government </a:t>
            </a:r>
            <a:r>
              <a:rPr lang="en-US" sz="1800" dirty="0" smtClean="0"/>
              <a:t>subsequently reconnected </a:t>
            </a:r>
            <a:r>
              <a:rPr lang="en-US" sz="1800" dirty="0"/>
              <a:t>eight more lakes covering 350 km2. Sluice gates at the lakes are re-opened seasonally and </a:t>
            </a:r>
            <a:r>
              <a:rPr lang="en-US" sz="1800" dirty="0" smtClean="0"/>
              <a:t>illegal aquaculture </a:t>
            </a:r>
            <a:r>
              <a:rPr lang="en-US" sz="1800" dirty="0"/>
              <a:t>facilities have been removed or modified. The local administration has designated lake and </a:t>
            </a:r>
            <a:r>
              <a:rPr lang="en-US" sz="1800" dirty="0" smtClean="0"/>
              <a:t>marshland areas </a:t>
            </a:r>
            <a:r>
              <a:rPr lang="en-US" sz="1800" dirty="0"/>
              <a:t>as natural reserves. In addition to contributing to flood prevention, restored lakes and floodplains have </a:t>
            </a:r>
            <a:r>
              <a:rPr lang="en-US" sz="1800" dirty="0" smtClean="0"/>
              <a:t>enhanced biodiversity</a:t>
            </a:r>
            <a:r>
              <a:rPr lang="en-US" sz="1800" dirty="0"/>
              <a:t>, increased income from fisheries by 20-30% and improved water quality to potable levels. </a:t>
            </a:r>
            <a:endParaRPr lang="en-US" sz="1800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1800" dirty="0" smtClean="0"/>
              <a:t>In </a:t>
            </a:r>
            <a:r>
              <a:rPr lang="en-US" sz="1800" dirty="0"/>
              <a:t>New York, untreated storm water and sewage regularly flood the streets because the ageing sewerage system is </a:t>
            </a:r>
            <a:r>
              <a:rPr lang="en-US" sz="1800" dirty="0" smtClean="0"/>
              <a:t>no longer </a:t>
            </a:r>
            <a:r>
              <a:rPr lang="en-US" sz="1800" dirty="0"/>
              <a:t>adequate. After heavy rains, overflowing water flows directly into rivers and streams instead of reaching </a:t>
            </a:r>
            <a:r>
              <a:rPr lang="en-US" sz="1800" dirty="0" smtClean="0"/>
              <a:t>water treatment </a:t>
            </a:r>
            <a:r>
              <a:rPr lang="en-US" sz="1800" dirty="0"/>
              <a:t>plants. In New York City, traditional pipe and tank </a:t>
            </a:r>
            <a:r>
              <a:rPr lang="en-US" sz="1800" dirty="0" smtClean="0"/>
              <a:t> improvements </a:t>
            </a:r>
            <a:r>
              <a:rPr lang="en-US" sz="1800" dirty="0"/>
              <a:t>are estimated to cost US$6.8 billion. Instead</a:t>
            </a:r>
            <a:r>
              <a:rPr lang="en-US" sz="1800" dirty="0" smtClean="0"/>
              <a:t>, New </a:t>
            </a:r>
            <a:r>
              <a:rPr lang="en-US" sz="1800" dirty="0"/>
              <a:t>York City will invest US$5.3 billion in </a:t>
            </a:r>
            <a:r>
              <a:rPr lang="en-US" sz="1800" b="1" dirty="0"/>
              <a:t>green infrastructure on roofs, streets and sidewalks</a:t>
            </a:r>
            <a:r>
              <a:rPr lang="en-US" sz="1800" dirty="0"/>
              <a:t>. This promises </a:t>
            </a:r>
            <a:r>
              <a:rPr lang="en-US" sz="1800" dirty="0" smtClean="0"/>
              <a:t>multiple benefits</a:t>
            </a:r>
            <a:r>
              <a:rPr lang="en-US" sz="1800" dirty="0"/>
              <a:t>. The new green spaces will </a:t>
            </a:r>
            <a:r>
              <a:rPr lang="en-US" sz="1800" b="1" dirty="0"/>
              <a:t>absorb more rainwater</a:t>
            </a:r>
            <a:r>
              <a:rPr lang="en-US" sz="1800" dirty="0"/>
              <a:t> and reduce the burden on the city’s sewage system, </a:t>
            </a:r>
            <a:r>
              <a:rPr lang="en-US" sz="1800" dirty="0" smtClean="0"/>
              <a:t>air quality </a:t>
            </a:r>
            <a:r>
              <a:rPr lang="en-US" sz="1800" dirty="0"/>
              <a:t>is likely to improve, and water and energy costs may </a:t>
            </a:r>
            <a:r>
              <a:rPr lang="en-US" sz="1800" dirty="0" smtClean="0"/>
              <a:t>fall.</a:t>
            </a:r>
            <a:endParaRPr lang="en-US" sz="1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1359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1868" y="0"/>
            <a:ext cx="5512132" cy="1171390"/>
          </a:xfrm>
        </p:spPr>
        <p:txBody>
          <a:bodyPr/>
          <a:lstStyle/>
          <a:p>
            <a:pPr algn="l"/>
            <a:r>
              <a:rPr lang="en-US" sz="2800" b="1" u="sng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 9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Effective Preparedness</a:t>
            </a: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Early 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Warning and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487" y="1190847"/>
            <a:ext cx="8803759" cy="5438553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b="1" dirty="0">
                <a:solidFill>
                  <a:schemeClr val="tx2"/>
                </a:solidFill>
              </a:rPr>
              <a:t>Makati City: Emergency Operations </a:t>
            </a:r>
            <a:r>
              <a:rPr lang="en-US" sz="2400" b="1" dirty="0" smtClean="0">
                <a:solidFill>
                  <a:schemeClr val="tx2"/>
                </a:solidFill>
              </a:rPr>
              <a:t>Center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dirty="0" smtClean="0"/>
              <a:t>Located </a:t>
            </a:r>
            <a:r>
              <a:rPr lang="en-US" sz="2200" dirty="0"/>
              <a:t>in heart of the National Capital Region of the Philippines, Makati City is home to the </a:t>
            </a:r>
            <a:r>
              <a:rPr lang="en-US" sz="2200" dirty="0" smtClean="0"/>
              <a:t>central </a:t>
            </a:r>
            <a:r>
              <a:rPr lang="en-US" sz="2200" dirty="0"/>
              <a:t>business district, housing the country’s top corporations and making it the financial capital of the Philippines</a:t>
            </a:r>
            <a:r>
              <a:rPr lang="en-US" sz="2200" dirty="0" smtClean="0"/>
              <a:t>. In </a:t>
            </a:r>
            <a:r>
              <a:rPr lang="en-US" sz="2200" dirty="0"/>
              <a:t>2006, then Mayor and now Vice President, </a:t>
            </a:r>
            <a:r>
              <a:rPr lang="en-US" sz="2200" dirty="0" err="1"/>
              <a:t>Jejomar</a:t>
            </a:r>
            <a:r>
              <a:rPr lang="en-US" sz="2200" dirty="0"/>
              <a:t> C. </a:t>
            </a:r>
            <a:r>
              <a:rPr lang="en-US" sz="2200" dirty="0" err="1"/>
              <a:t>Binay</a:t>
            </a:r>
            <a:r>
              <a:rPr lang="en-US" sz="2200" dirty="0"/>
              <a:t>, established </a:t>
            </a:r>
            <a:r>
              <a:rPr lang="en-US" sz="2200" dirty="0" smtClean="0"/>
              <a:t>Makati </a:t>
            </a:r>
            <a:r>
              <a:rPr lang="en-US" sz="2200" b="1" dirty="0" smtClean="0"/>
              <a:t>Command</a:t>
            </a:r>
            <a:r>
              <a:rPr lang="en-US" sz="2200" b="1" dirty="0"/>
              <a:t>, Control and Communication (Makati C3)</a:t>
            </a:r>
            <a:r>
              <a:rPr lang="en-US" sz="2200" dirty="0"/>
              <a:t> to serve as the city’s Emergency Operations Center. </a:t>
            </a:r>
            <a:endParaRPr lang="en-US" sz="2200" dirty="0" smtClean="0"/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dirty="0" smtClean="0"/>
              <a:t>It </a:t>
            </a:r>
            <a:r>
              <a:rPr lang="en-US" sz="2200" dirty="0"/>
              <a:t>was </a:t>
            </a:r>
            <a:r>
              <a:rPr lang="en-US" sz="2200" dirty="0" smtClean="0"/>
              <a:t>tasked with </a:t>
            </a:r>
            <a:r>
              <a:rPr lang="en-US" sz="2200" dirty="0"/>
              <a:t>monitoring, coordination, and the integration of services and resources during disasters and emergencies</a:t>
            </a:r>
            <a:r>
              <a:rPr lang="en-US" sz="2200" dirty="0" smtClean="0"/>
              <a:t>. 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dirty="0" smtClean="0"/>
              <a:t>The </a:t>
            </a:r>
            <a:r>
              <a:rPr lang="en-US" sz="2200" dirty="0"/>
              <a:t>Makati C3 was </a:t>
            </a:r>
            <a:r>
              <a:rPr lang="en-US" sz="2200" dirty="0" smtClean="0"/>
              <a:t>adopted an </a:t>
            </a:r>
            <a:r>
              <a:rPr lang="en-US" sz="2200" dirty="0"/>
              <a:t>emergency 3-digit </a:t>
            </a:r>
            <a:r>
              <a:rPr lang="en-US" sz="2200" dirty="0" smtClean="0"/>
              <a:t>access number</a:t>
            </a:r>
            <a:r>
              <a:rPr lang="en-US" sz="2200" dirty="0"/>
              <a:t>, 168, and upgrading technical equipment, including a Geographic Information System and video surveillance</a:t>
            </a:r>
            <a:r>
              <a:rPr lang="en-US" sz="2200" dirty="0" smtClean="0"/>
              <a:t>. </a:t>
            </a:r>
            <a:endParaRPr lang="en-US" sz="22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278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181" y="1137684"/>
            <a:ext cx="8793126" cy="5401339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b="1" dirty="0">
                <a:solidFill>
                  <a:schemeClr val="tx2"/>
                </a:solidFill>
              </a:rPr>
              <a:t>Makati City: Emergency Operations </a:t>
            </a:r>
            <a:r>
              <a:rPr lang="en-US" sz="2400" b="1" dirty="0" smtClean="0">
                <a:solidFill>
                  <a:schemeClr val="tx2"/>
                </a:solidFill>
              </a:rPr>
              <a:t>Center (Continued)</a:t>
            </a:r>
            <a:endParaRPr lang="en-US" sz="2400" b="1" dirty="0">
              <a:solidFill>
                <a:schemeClr val="tx2"/>
              </a:solidFill>
            </a:endParaRP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dirty="0" smtClean="0"/>
              <a:t>Makati </a:t>
            </a:r>
            <a:r>
              <a:rPr lang="en-US" sz="2200" dirty="0"/>
              <a:t>C3 enhanced the operational capabilities and standards of its staff. Strong linkages were also established with national, regional, local, and non-governmental organizations as well as with the private and business sectors. </a:t>
            </a:r>
            <a:endParaRPr lang="en-US" sz="2200" dirty="0" smtClean="0"/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dirty="0" smtClean="0"/>
              <a:t>Within </a:t>
            </a:r>
            <a:r>
              <a:rPr lang="en-US" sz="2200" dirty="0"/>
              <a:t>the city, Makati C3 takes an active role in </a:t>
            </a:r>
            <a:r>
              <a:rPr lang="en-US" sz="2200" b="1" dirty="0"/>
              <a:t>risk-sensitive land use planning </a:t>
            </a:r>
            <a:r>
              <a:rPr lang="en-US" sz="2200" dirty="0"/>
              <a:t>and community-based disaster risk reduction and </a:t>
            </a:r>
            <a:r>
              <a:rPr lang="en-US" sz="2200" b="1" dirty="0"/>
              <a:t>capacity building </a:t>
            </a:r>
            <a:r>
              <a:rPr lang="en-US" sz="2200" dirty="0"/>
              <a:t>programs for the barangays and other stakeholders, as part of its mission to create safer and disaster-resilient communities. </a:t>
            </a:r>
            <a:endParaRPr lang="en-US" sz="2200" dirty="0" smtClean="0"/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dirty="0" smtClean="0"/>
              <a:t>Furthering </a:t>
            </a:r>
            <a:r>
              <a:rPr lang="en-US" sz="2200" dirty="0"/>
              <a:t>its commitment, Makati supports many other cities and municipalities through its services and aims to set up a national training </a:t>
            </a:r>
            <a:r>
              <a:rPr lang="en-US" sz="2200" dirty="0" smtClean="0"/>
              <a:t>center.</a:t>
            </a:r>
            <a:endParaRPr lang="en-US" sz="22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7299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1033" y="-1588"/>
            <a:ext cx="5932967" cy="820368"/>
          </a:xfrm>
        </p:spPr>
        <p:txBody>
          <a:bodyPr/>
          <a:lstStyle/>
          <a:p>
            <a:pPr algn="l"/>
            <a:r>
              <a:rPr lang="en-US" sz="2800" b="1" u="sng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 10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Recovery </a:t>
            </a: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Rebuilding 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958" y="1137683"/>
            <a:ext cx="8941982" cy="5401339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</a:rPr>
              <a:t>Sri Lanka: An Owner-driven Approach to Reconstruction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/>
              <a:t>The December 2004 tsunami completely destroyed approximately 100,000 dwellings in Sri Lanka and </a:t>
            </a:r>
            <a:r>
              <a:rPr lang="en-US" sz="2000" dirty="0" smtClean="0"/>
              <a:t>damaged 44,290</a:t>
            </a:r>
            <a:r>
              <a:rPr lang="en-US" sz="2000" dirty="0"/>
              <a:t>. The State Task Force used an innovative </a:t>
            </a:r>
            <a:r>
              <a:rPr lang="en-US" sz="2000" b="1" dirty="0"/>
              <a:t>owner-driven approach </a:t>
            </a:r>
            <a:r>
              <a:rPr lang="en-US" sz="2000" dirty="0"/>
              <a:t>to support reconstruction, providing </a:t>
            </a:r>
            <a:r>
              <a:rPr lang="en-US" sz="2000" dirty="0" smtClean="0"/>
              <a:t>grants directly </a:t>
            </a:r>
            <a:r>
              <a:rPr lang="en-US" sz="2000" dirty="0"/>
              <a:t>to the owners to rebuild; owners supplemented this grant with other donations. </a:t>
            </a:r>
            <a:endParaRPr lang="en-US" sz="2000" dirty="0" smtClean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/>
              <a:t>Most </a:t>
            </a:r>
            <a:r>
              <a:rPr lang="en-US" sz="2000" dirty="0"/>
              <a:t>activities related to planning</a:t>
            </a:r>
            <a:r>
              <a:rPr lang="en-US" sz="2000" dirty="0" smtClean="0"/>
              <a:t>, layout</a:t>
            </a:r>
            <a:r>
              <a:rPr lang="en-US" sz="2000" dirty="0"/>
              <a:t>, design and construction were </a:t>
            </a:r>
            <a:r>
              <a:rPr lang="en-US" sz="2000" b="1" dirty="0"/>
              <a:t>delegated to local beneficiaries</a:t>
            </a:r>
            <a:r>
              <a:rPr lang="en-US" sz="2000" dirty="0"/>
              <a:t>, who were supported by technical staff, </a:t>
            </a:r>
            <a:r>
              <a:rPr lang="en-US" sz="2000" dirty="0" smtClean="0"/>
              <a:t>allowing groups </a:t>
            </a:r>
            <a:r>
              <a:rPr lang="en-US" sz="2000" dirty="0"/>
              <a:t>of beneficiaries to negotiate down their costs. In contrast, a donor-assisted </a:t>
            </a:r>
            <a:r>
              <a:rPr lang="en-US" sz="2000" dirty="0" smtClean="0"/>
              <a:t>program </a:t>
            </a:r>
            <a:r>
              <a:rPr lang="en-US" sz="2000" dirty="0"/>
              <a:t>that followed a </a:t>
            </a:r>
            <a:r>
              <a:rPr lang="en-US" sz="2000" dirty="0" smtClean="0"/>
              <a:t>contractor driven approach</a:t>
            </a:r>
            <a:r>
              <a:rPr lang="en-US" sz="2000" dirty="0"/>
              <a:t>, without involvement of the community, had a much lower satisfaction rate. </a:t>
            </a:r>
            <a:endParaRPr lang="en-US" sz="2000" dirty="0" smtClean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/>
              <a:t>Owner-driven reconstruction produced </a:t>
            </a:r>
            <a:r>
              <a:rPr lang="en-US" sz="2000" dirty="0"/>
              <a:t>more houses, more quickly, of better construction quality, and at less cost. Space standards were </a:t>
            </a:r>
            <a:r>
              <a:rPr lang="en-US" sz="2000" dirty="0" smtClean="0"/>
              <a:t>generally better </a:t>
            </a:r>
            <a:r>
              <a:rPr lang="en-US" sz="2000" dirty="0"/>
              <a:t>and the design, layout, and location more acceptable to beneficiaries. </a:t>
            </a:r>
            <a:endParaRPr lang="en-US" sz="2000" dirty="0" smtClean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/>
              <a:t>The program </a:t>
            </a:r>
            <a:r>
              <a:rPr lang="en-US" sz="2000" dirty="0"/>
              <a:t>appears to have fostered </a:t>
            </a:r>
            <a:r>
              <a:rPr lang="en-US" sz="2000" dirty="0" smtClean="0"/>
              <a:t>a cooperative </a:t>
            </a:r>
            <a:r>
              <a:rPr lang="en-US" sz="2000" dirty="0"/>
              <a:t>local social fabric and institution.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7885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363" y="1132367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000" b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  <a:endParaRPr lang="en-US" sz="60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1676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7831" y="214423"/>
            <a:ext cx="6001229" cy="515716"/>
          </a:xfrm>
        </p:spPr>
        <p:txBody>
          <a:bodyPr/>
          <a:lstStyle/>
          <a:p>
            <a:pPr algn="l"/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Disaster Risk Reduction is a Team Effort</a:t>
            </a:r>
            <a:endParaRPr lang="en-US" sz="28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855" y="946150"/>
            <a:ext cx="8856921" cy="5582241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900" b="1" dirty="0" smtClean="0">
                <a:solidFill>
                  <a:srgbClr val="990099"/>
                </a:solidFill>
              </a:rPr>
              <a:t>Local Government: </a:t>
            </a:r>
            <a:r>
              <a:rPr lang="en-US" sz="1900" dirty="0" smtClean="0">
                <a:solidFill>
                  <a:srgbClr val="333333"/>
                </a:solidFill>
              </a:rPr>
              <a:t>Take the lead, convene other actors, regulate, monitor.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900" b="1" dirty="0" smtClean="0">
                <a:solidFill>
                  <a:srgbClr val="990099"/>
                </a:solidFill>
              </a:rPr>
              <a:t>Sectors </a:t>
            </a:r>
            <a:r>
              <a:rPr lang="en-US" sz="1900" dirty="0" smtClean="0">
                <a:solidFill>
                  <a:srgbClr val="333333"/>
                </a:solidFill>
              </a:rPr>
              <a:t>(education, health, transport, environment, etc.): Integrate risk reduction as part of plans and responsibilities, contribute information, and implement activities.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900" b="1" dirty="0" smtClean="0">
                <a:solidFill>
                  <a:srgbClr val="990099"/>
                </a:solidFill>
              </a:rPr>
              <a:t>Academia</a:t>
            </a:r>
            <a:r>
              <a:rPr lang="en-US" sz="1900" dirty="0" smtClean="0">
                <a:solidFill>
                  <a:srgbClr val="990099"/>
                </a:solidFill>
              </a:rPr>
              <a:t>: </a:t>
            </a:r>
            <a:r>
              <a:rPr lang="en-US" sz="1900" dirty="0" smtClean="0">
                <a:solidFill>
                  <a:srgbClr val="333333"/>
                </a:solidFill>
              </a:rPr>
              <a:t>Provide research and data analysis; participate.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900" b="1" dirty="0" smtClean="0">
                <a:solidFill>
                  <a:srgbClr val="990099"/>
                </a:solidFill>
              </a:rPr>
              <a:t>Citizens, community groups</a:t>
            </a:r>
            <a:r>
              <a:rPr lang="en-US" sz="1900" dirty="0" smtClean="0">
                <a:solidFill>
                  <a:srgbClr val="990099"/>
                </a:solidFill>
              </a:rPr>
              <a:t>: </a:t>
            </a:r>
            <a:r>
              <a:rPr lang="en-US" sz="1900" dirty="0" smtClean="0">
                <a:solidFill>
                  <a:srgbClr val="333333"/>
                </a:solidFill>
              </a:rPr>
              <a:t>participate, be actively informed, and take individual responsibility.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900" b="1" dirty="0" smtClean="0">
                <a:solidFill>
                  <a:srgbClr val="990099"/>
                </a:solidFill>
              </a:rPr>
              <a:t>Private sector/business community: </a:t>
            </a:r>
            <a:r>
              <a:rPr lang="en-US" sz="1900" dirty="0" smtClean="0">
                <a:solidFill>
                  <a:srgbClr val="333333"/>
                </a:solidFill>
              </a:rPr>
              <a:t>Comply with safety regulations; contribute to the community with know-how and business continuity.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900" b="1" dirty="0" smtClean="0">
                <a:solidFill>
                  <a:srgbClr val="990099"/>
                </a:solidFill>
              </a:rPr>
              <a:t>Professional groups, </a:t>
            </a:r>
            <a:r>
              <a:rPr lang="en-US" sz="1900" dirty="0" smtClean="0">
                <a:solidFill>
                  <a:srgbClr val="333333"/>
                </a:solidFill>
              </a:rPr>
              <a:t>including chartered surveyors, engineers, architects, and planners: Provide technical expertise on the built environment; social workers, teachers and others: organize, raise awareness, collect data; inform the media. 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900" b="1" dirty="0" smtClean="0">
                <a:solidFill>
                  <a:srgbClr val="990099"/>
                </a:solidFill>
              </a:rPr>
              <a:t>Civil society</a:t>
            </a:r>
            <a:r>
              <a:rPr lang="en-US" sz="1900" dirty="0" smtClean="0">
                <a:solidFill>
                  <a:srgbClr val="990099"/>
                </a:solidFill>
              </a:rPr>
              <a:t>: </a:t>
            </a:r>
            <a:r>
              <a:rPr lang="en-US" sz="1900" dirty="0" smtClean="0">
                <a:solidFill>
                  <a:srgbClr val="333333"/>
                </a:solidFill>
              </a:rPr>
              <a:t>Participate, organize communities, coordinate, help oversee, monitor.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900" b="1" dirty="0" smtClean="0">
                <a:solidFill>
                  <a:srgbClr val="990099"/>
                </a:solidFill>
              </a:rPr>
              <a:t>National government authorities and parliamentarians: </a:t>
            </a:r>
            <a:r>
              <a:rPr lang="en-US" sz="1900" dirty="0" smtClean="0">
                <a:solidFill>
                  <a:srgbClr val="333333"/>
                </a:solidFill>
              </a:rPr>
              <a:t>support with resources, policy and enabling legislation.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900" b="1" dirty="0" smtClean="0">
                <a:solidFill>
                  <a:srgbClr val="990099"/>
                </a:solidFill>
              </a:rPr>
              <a:t>International organizations: </a:t>
            </a:r>
            <a:r>
              <a:rPr lang="en-US" sz="1900" dirty="0" smtClean="0">
                <a:solidFill>
                  <a:srgbClr val="333333"/>
                </a:solidFill>
              </a:rPr>
              <a:t>technical cooperation, capacity development</a:t>
            </a:r>
            <a:endParaRPr lang="en-US" sz="1900" dirty="0">
              <a:solidFill>
                <a:srgbClr val="333333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5171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6457" y="24810"/>
            <a:ext cx="5135526" cy="894942"/>
          </a:xfrm>
        </p:spPr>
        <p:txBody>
          <a:bodyPr/>
          <a:lstStyle/>
          <a:p>
            <a:pPr algn="l"/>
            <a:r>
              <a:rPr lang="en-US" sz="2800" b="1" u="sng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 1: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Institutional and 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Administrative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650" y="1286539"/>
            <a:ext cx="8782493" cy="5241851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b="1" dirty="0" err="1">
                <a:solidFill>
                  <a:schemeClr val="tx2"/>
                </a:solidFill>
              </a:rPr>
              <a:t>Albay</a:t>
            </a:r>
            <a:r>
              <a:rPr lang="en-US" sz="2400" b="1" dirty="0">
                <a:solidFill>
                  <a:schemeClr val="tx2"/>
                </a:solidFill>
              </a:rPr>
              <a:t> Province: Local Government Makes Risk Reduction a Formal and Permanent Priority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200" dirty="0"/>
              <a:t>The </a:t>
            </a:r>
            <a:r>
              <a:rPr lang="en-US" sz="2200" dirty="0" err="1"/>
              <a:t>Albay</a:t>
            </a:r>
            <a:r>
              <a:rPr lang="en-US" sz="2200" dirty="0"/>
              <a:t> provincial government in the Philippines established a permanent disaster risk management office in </a:t>
            </a:r>
            <a:r>
              <a:rPr lang="en-US" sz="2200" dirty="0" smtClean="0"/>
              <a:t>1995 to </a:t>
            </a:r>
            <a:r>
              <a:rPr lang="en-US" sz="2200" dirty="0"/>
              <a:t>deal with the high risk of typhoons, floods, landslides and earthquakes. Disaster risk reduction was institutionalized</a:t>
            </a:r>
            <a:r>
              <a:rPr lang="en-US" sz="2200" dirty="0" smtClean="0"/>
              <a:t>, funded </a:t>
            </a:r>
            <a:r>
              <a:rPr lang="en-US" sz="2200" dirty="0"/>
              <a:t>properly, and genuinely mainstreamed into local government planning and </a:t>
            </a:r>
            <a:r>
              <a:rPr lang="en-US" sz="2200" dirty="0" smtClean="0"/>
              <a:t>programs</a:t>
            </a:r>
            <a:r>
              <a:rPr lang="en-US" sz="2200" dirty="0"/>
              <a:t>, making it clear </a:t>
            </a:r>
            <a:r>
              <a:rPr lang="en-US" sz="2200" dirty="0" smtClean="0"/>
              <a:t>that disaster </a:t>
            </a:r>
            <a:r>
              <a:rPr lang="en-US" sz="2200" dirty="0"/>
              <a:t>reduction was a formal and permanent priority within regular planning, governance and local </a:t>
            </a:r>
            <a:r>
              <a:rPr lang="en-US" sz="2200" dirty="0" smtClean="0"/>
              <a:t>government programs</a:t>
            </a:r>
            <a:r>
              <a:rPr lang="en-US" sz="2200" dirty="0"/>
              <a:t>. As a result, disaster prevention, preparedness and response have been well coordinated and, with </a:t>
            </a:r>
            <a:r>
              <a:rPr lang="en-US" sz="2200" dirty="0" smtClean="0"/>
              <a:t>the exception </a:t>
            </a:r>
            <a:r>
              <a:rPr lang="en-US" sz="2200" dirty="0"/>
              <a:t>of 2006 and 2011, no casualties have resulted in 15 of the last 17 years</a:t>
            </a:r>
            <a:r>
              <a:rPr lang="en-US" sz="2200" dirty="0" smtClean="0"/>
              <a:t>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200" i="1" dirty="0" smtClean="0">
                <a:solidFill>
                  <a:schemeClr val="tx2"/>
                </a:solidFill>
              </a:rPr>
              <a:t>Read </a:t>
            </a:r>
            <a:r>
              <a:rPr lang="en-US" sz="2200" i="1" dirty="0">
                <a:solidFill>
                  <a:schemeClr val="tx2"/>
                </a:solidFill>
              </a:rPr>
              <a:t>more at http://</a:t>
            </a:r>
            <a:r>
              <a:rPr lang="en-US" sz="2200" i="1" dirty="0" smtClean="0">
                <a:solidFill>
                  <a:schemeClr val="tx2"/>
                </a:solidFill>
              </a:rPr>
              <a:t>www.unisdr.org/we/inform/publications/13627</a:t>
            </a:r>
            <a:r>
              <a:rPr lang="en-US" sz="2400" i="1" dirty="0" smtClean="0">
                <a:solidFill>
                  <a:schemeClr val="tx2"/>
                </a:solidFill>
              </a:rPr>
              <a:t>.</a:t>
            </a:r>
            <a:endParaRPr lang="en-US" sz="2400" i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6194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9836" y="871722"/>
            <a:ext cx="6118188" cy="499731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Quito: 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 Integrated Policy Approach to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84" y="1329070"/>
            <a:ext cx="8814390" cy="5300330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700" dirty="0" smtClean="0"/>
              <a:t>The city is </a:t>
            </a:r>
            <a:r>
              <a:rPr lang="en-US" sz="1700" dirty="0"/>
              <a:t>exposed to a variety of geological and </a:t>
            </a:r>
            <a:r>
              <a:rPr lang="en-US" sz="1700" dirty="0" smtClean="0"/>
              <a:t>hydro meteorological </a:t>
            </a:r>
            <a:r>
              <a:rPr lang="en-US" sz="1700" dirty="0"/>
              <a:t>hazards</a:t>
            </a:r>
            <a:r>
              <a:rPr lang="en-US" sz="1700" dirty="0" smtClean="0"/>
              <a:t>, yet </a:t>
            </a:r>
            <a:r>
              <a:rPr lang="en-US" sz="1700" dirty="0"/>
              <a:t>a general lack of awareness of the potential danger has allowed the city to grow in an uncoordinated and </a:t>
            </a:r>
            <a:r>
              <a:rPr lang="en-US" sz="1700" dirty="0" smtClean="0"/>
              <a:t>unsafe manner</a:t>
            </a:r>
            <a:r>
              <a:rPr lang="en-US" sz="1700" dirty="0"/>
              <a:t>. </a:t>
            </a:r>
            <a:endParaRPr lang="en-US" sz="1700" dirty="0" smtClean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700" dirty="0" smtClean="0"/>
              <a:t>To </a:t>
            </a:r>
            <a:r>
              <a:rPr lang="en-US" sz="1700" dirty="0"/>
              <a:t>address this reality, Quito put policies in place that take an integrated approach to security, </a:t>
            </a:r>
            <a:r>
              <a:rPr lang="en-US" sz="1700" dirty="0" smtClean="0"/>
              <a:t>addressing situational </a:t>
            </a:r>
            <a:r>
              <a:rPr lang="en-US" sz="1700" dirty="0"/>
              <a:t>risks, road safety and risks to natural and technological hazards. With regard to risk reduction, </a:t>
            </a:r>
            <a:r>
              <a:rPr lang="en-US" sz="1700" dirty="0" smtClean="0"/>
              <a:t>these policies </a:t>
            </a:r>
            <a:r>
              <a:rPr lang="en-US" sz="1700" dirty="0"/>
              <a:t>include</a:t>
            </a:r>
            <a:r>
              <a:rPr lang="en-US" sz="1700" dirty="0" smtClean="0"/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700" dirty="0" smtClean="0"/>
              <a:t>Making </a:t>
            </a:r>
            <a:r>
              <a:rPr lang="en-US" sz="1700" dirty="0"/>
              <a:t>disaster risk reduction a </a:t>
            </a:r>
            <a:r>
              <a:rPr lang="en-US" sz="1700" b="1" dirty="0"/>
              <a:t>crosscutting issue throughout the city’s planning </a:t>
            </a:r>
            <a:r>
              <a:rPr lang="en-US" sz="1700" b="1" dirty="0" smtClean="0"/>
              <a:t>and development </a:t>
            </a:r>
            <a:r>
              <a:rPr lang="en-US" sz="1700" b="1" dirty="0"/>
              <a:t>processes</a:t>
            </a:r>
            <a:r>
              <a:rPr lang="en-US" sz="1700" dirty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700" dirty="0" smtClean="0"/>
              <a:t>Promoting </a:t>
            </a:r>
            <a:r>
              <a:rPr lang="en-US" sz="1700" dirty="0"/>
              <a:t>a culture of disaster prevention and preparedness for natural and </a:t>
            </a:r>
            <a:r>
              <a:rPr lang="en-US" sz="1700" dirty="0" smtClean="0"/>
              <a:t>manmade disasters </a:t>
            </a:r>
            <a:r>
              <a:rPr lang="en-US" sz="1700" dirty="0"/>
              <a:t>to protect the population.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700" dirty="0" smtClean="0"/>
              <a:t>Establishing </a:t>
            </a:r>
            <a:r>
              <a:rPr lang="en-US" sz="1700" dirty="0"/>
              <a:t>a municipal risk management system with the appropriate human, technical </a:t>
            </a:r>
            <a:r>
              <a:rPr lang="en-US" sz="1700" dirty="0" smtClean="0"/>
              <a:t>and financial </a:t>
            </a:r>
            <a:r>
              <a:rPr lang="en-US" sz="1700" dirty="0"/>
              <a:t>resources and capacities.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700" dirty="0"/>
              <a:t>By carrying out policies in an integrated manner, working through inter-institutional and </a:t>
            </a:r>
            <a:r>
              <a:rPr lang="en-US" sz="1700" dirty="0" smtClean="0"/>
              <a:t>cross-departmental commissions</a:t>
            </a:r>
            <a:r>
              <a:rPr lang="en-US" sz="1700" dirty="0"/>
              <a:t>, all aspects related to the safety of the population of Quito will be improved.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700" i="1" dirty="0"/>
              <a:t>More information at: </a:t>
            </a:r>
            <a:r>
              <a:rPr lang="en-US" sz="1700" i="1" dirty="0">
                <a:hlinkClick r:id="rId2"/>
              </a:rPr>
              <a:t>http://</a:t>
            </a:r>
            <a:r>
              <a:rPr lang="en-US" sz="1700" i="1" dirty="0" smtClean="0">
                <a:hlinkClick r:id="rId2"/>
              </a:rPr>
              <a:t>www.quito.gov.ec</a:t>
            </a:r>
            <a:r>
              <a:rPr lang="en-US" sz="1700" i="1" dirty="0" smtClean="0"/>
              <a:t>  </a:t>
            </a:r>
            <a:r>
              <a:rPr lang="en-US" sz="1700" i="1" dirty="0"/>
              <a:t>(Spanish only).</a:t>
            </a:r>
            <a:endParaRPr lang="en-US" sz="17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2405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30" y="148856"/>
            <a:ext cx="5901070" cy="648586"/>
          </a:xfrm>
        </p:spPr>
        <p:txBody>
          <a:bodyPr/>
          <a:lstStyle/>
          <a:p>
            <a:r>
              <a:rPr lang="en-US" sz="2800" b="1" u="sng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 2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Financing and Resources</a:t>
            </a:r>
            <a:b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8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488" y="1041991"/>
            <a:ext cx="8984512" cy="5560828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tx2"/>
                </a:solidFill>
              </a:rPr>
              <a:t>Philippines, China and Sri Lanka: Supporting Investment in Disaster Risk Reduction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Since 2001, cities in the Philippines are </a:t>
            </a:r>
            <a:r>
              <a:rPr lang="en-US" sz="1800" b="1" dirty="0"/>
              <a:t>required to allocate 5% of their local government budget to a calamity </a:t>
            </a:r>
            <a:r>
              <a:rPr lang="en-US" sz="1800" b="1" dirty="0" smtClean="0"/>
              <a:t>relief fund </a:t>
            </a:r>
            <a:r>
              <a:rPr lang="en-US" sz="1800" dirty="0"/>
              <a:t>(CRF). Under the Disaster Risk Reduction and Management Act of 2010, they can spend 70% of this allocation </a:t>
            </a:r>
            <a:r>
              <a:rPr lang="en-US" sz="1800" dirty="0" smtClean="0"/>
              <a:t>for preparedness </a:t>
            </a:r>
            <a:r>
              <a:rPr lang="en-US" sz="1800" dirty="0"/>
              <a:t>and procurement of relief /rescue equipment and stockpiles.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Sri Lanka’s </a:t>
            </a:r>
            <a:r>
              <a:rPr lang="en-US" sz="1800" b="1" dirty="0"/>
              <a:t>Disaster Management Ministry </a:t>
            </a:r>
            <a:r>
              <a:rPr lang="en-US" sz="1800" dirty="0"/>
              <a:t>announced in 2011 an allocation of </a:t>
            </a:r>
            <a:r>
              <a:rPr lang="en-US" sz="1800" dirty="0" err="1"/>
              <a:t>Rs</a:t>
            </a:r>
            <a:r>
              <a:rPr lang="en-US" sz="1800" dirty="0"/>
              <a:t>. 8 billion for a programme to </a:t>
            </a:r>
            <a:r>
              <a:rPr lang="en-US" sz="1800" dirty="0" smtClean="0"/>
              <a:t>control floods </a:t>
            </a:r>
            <a:r>
              <a:rPr lang="en-US" sz="1800" dirty="0"/>
              <a:t>in the capital, Colombo, while launching a secure town planning programme to </a:t>
            </a:r>
            <a:r>
              <a:rPr lang="en-US" sz="1800" dirty="0" smtClean="0"/>
              <a:t>minimize </a:t>
            </a:r>
            <a:r>
              <a:rPr lang="en-US" sz="1800" dirty="0"/>
              <a:t>disasters as part </a:t>
            </a:r>
            <a:r>
              <a:rPr lang="en-US" sz="1800" dirty="0" smtClean="0"/>
              <a:t>of the </a:t>
            </a:r>
            <a:r>
              <a:rPr lang="en-US" sz="1800" dirty="0"/>
              <a:t>Resilient Cities Campaign. The money will be used to clear canals, reconstruct the drainage system and for </a:t>
            </a:r>
            <a:r>
              <a:rPr lang="en-US" sz="1800" dirty="0" smtClean="0"/>
              <a:t>other measures </a:t>
            </a:r>
            <a:r>
              <a:rPr lang="en-US" sz="1800" dirty="0"/>
              <a:t>to prevent </a:t>
            </a:r>
            <a:r>
              <a:rPr lang="en-US" sz="1800" dirty="0" smtClean="0"/>
              <a:t>floods.</a:t>
            </a:r>
            <a:endParaRPr lang="en-US" sz="1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Provincial governors in two of China’s disaster-prone provinces </a:t>
            </a:r>
            <a:r>
              <a:rPr lang="en-US" sz="1800" b="1" dirty="0"/>
              <a:t>committed additional resources to disaster reduction</a:t>
            </a:r>
            <a:r>
              <a:rPr lang="en-US" sz="1800" dirty="0" smtClean="0"/>
              <a:t>. Wei </a:t>
            </a:r>
            <a:r>
              <a:rPr lang="en-US" sz="1800" dirty="0"/>
              <a:t>Hong, Executive Deputy Governor of Sichuan province, said that 2 billion Yuan will be invested to improve </a:t>
            </a:r>
            <a:r>
              <a:rPr lang="en-US" sz="1800" dirty="0" smtClean="0"/>
              <a:t>the local </a:t>
            </a:r>
            <a:r>
              <a:rPr lang="en-US" sz="1800" dirty="0"/>
              <a:t>geological disaster prevention system. </a:t>
            </a:r>
            <a:r>
              <a:rPr lang="en-US" sz="1800" dirty="0" err="1"/>
              <a:t>Gu</a:t>
            </a:r>
            <a:r>
              <a:rPr lang="en-US" sz="1800" dirty="0"/>
              <a:t> </a:t>
            </a:r>
            <a:r>
              <a:rPr lang="en-US" sz="1800" dirty="0" err="1"/>
              <a:t>Chaoxi</a:t>
            </a:r>
            <a:r>
              <a:rPr lang="en-US" sz="1800" dirty="0"/>
              <a:t>, Deputy Governor of Yunnan province, which is highly at </a:t>
            </a:r>
            <a:r>
              <a:rPr lang="en-US" sz="1800" dirty="0" smtClean="0"/>
              <a:t>risk for </a:t>
            </a:r>
            <a:r>
              <a:rPr lang="en-US" sz="1800" dirty="0"/>
              <a:t>geological disasters, vowed to invest at least 10 billion </a:t>
            </a:r>
            <a:r>
              <a:rPr lang="en-US" sz="1800" dirty="0" err="1"/>
              <a:t>yuan</a:t>
            </a:r>
            <a:r>
              <a:rPr lang="en-US" sz="1800" dirty="0"/>
              <a:t> over 10 years in the local disaster prevention </a:t>
            </a:r>
            <a:r>
              <a:rPr lang="en-US" sz="1800" dirty="0" smtClean="0"/>
              <a:t>and assessment </a:t>
            </a:r>
            <a:r>
              <a:rPr lang="en-US" sz="1800" dirty="0"/>
              <a:t>system.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i="1" dirty="0" smtClean="0"/>
              <a:t>The </a:t>
            </a:r>
            <a:r>
              <a:rPr lang="en-US" sz="1800" i="1" dirty="0"/>
              <a:t>report on Sri Lanka available at: </a:t>
            </a:r>
            <a:r>
              <a:rPr lang="en-US" sz="1800" i="1" dirty="0">
                <a:solidFill>
                  <a:schemeClr val="tx2"/>
                </a:solidFill>
              </a:rPr>
              <a:t>http://tinyurl.com/7t23osr; the report on China</a:t>
            </a:r>
            <a:r>
              <a:rPr lang="en-US" sz="1800" i="1" dirty="0" smtClean="0">
                <a:solidFill>
                  <a:schemeClr val="tx2"/>
                </a:solidFill>
              </a:rPr>
              <a:t>: http</a:t>
            </a:r>
            <a:r>
              <a:rPr lang="en-US" sz="1800" i="1" dirty="0">
                <a:solidFill>
                  <a:schemeClr val="tx2"/>
                </a:solidFill>
              </a:rPr>
              <a:t>://tinyurl.com/858rfyo.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332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6416" y="-1588"/>
            <a:ext cx="5023035" cy="863010"/>
          </a:xfrm>
        </p:spPr>
        <p:txBody>
          <a:bodyPr/>
          <a:lstStyle/>
          <a:p>
            <a:pPr algn="l"/>
            <a:r>
              <a:rPr lang="en-US" sz="2800" b="1" u="sng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 3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Multi-hazard Risk </a:t>
            </a: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Assessment</a:t>
            </a:r>
            <a:endParaRPr lang="en-US" sz="28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753" y="946150"/>
            <a:ext cx="8835655" cy="5741728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 smtClean="0">
                <a:solidFill>
                  <a:schemeClr val="tx2"/>
                </a:solidFill>
              </a:rPr>
              <a:t>Peru, Cape Town: </a:t>
            </a:r>
            <a:r>
              <a:rPr lang="en-US" sz="2400" b="1" dirty="0">
                <a:solidFill>
                  <a:schemeClr val="tx2"/>
                </a:solidFill>
              </a:rPr>
              <a:t>Reviewing Impact of Disaster Risk on New Development Projects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200" dirty="0" smtClean="0"/>
              <a:t>Peru established </a:t>
            </a:r>
            <a:r>
              <a:rPr lang="en-US" sz="2200" dirty="0"/>
              <a:t>a pioneering </a:t>
            </a:r>
            <a:r>
              <a:rPr lang="en-US" sz="2200" dirty="0" smtClean="0"/>
              <a:t>legal requirement </a:t>
            </a:r>
            <a:r>
              <a:rPr lang="en-US" sz="2200" dirty="0"/>
              <a:t>that all public investment projects be evaluated for disaster risk. </a:t>
            </a:r>
            <a:r>
              <a:rPr lang="en-US" sz="2200" b="1" dirty="0"/>
              <a:t>If the risk is not addressed, the project </a:t>
            </a:r>
            <a:r>
              <a:rPr lang="en-US" sz="2200" b="1" dirty="0" smtClean="0"/>
              <a:t>will not </a:t>
            </a:r>
            <a:r>
              <a:rPr lang="en-US" sz="2200" b="1" dirty="0"/>
              <a:t>be funded.</a:t>
            </a:r>
            <a:r>
              <a:rPr lang="en-US" sz="2200" dirty="0"/>
              <a:t> Of the US $10 billion investment approved in 2008, about half was to be executed by local governments.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200" dirty="0" smtClean="0"/>
              <a:t>Under </a:t>
            </a:r>
            <a:r>
              <a:rPr lang="en-US" sz="2200" dirty="0"/>
              <a:t>its Disaster Risk Management (DRM) framework, the city of Cape Town has </a:t>
            </a:r>
            <a:r>
              <a:rPr lang="en-US" sz="2200" b="1" dirty="0"/>
              <a:t>mandated</a:t>
            </a:r>
            <a:r>
              <a:rPr lang="en-US" sz="2200" dirty="0"/>
              <a:t> that the </a:t>
            </a:r>
            <a:r>
              <a:rPr lang="en-US" sz="2200" b="1" dirty="0" smtClean="0"/>
              <a:t>Municipal DRM </a:t>
            </a:r>
            <a:r>
              <a:rPr lang="en-US" sz="2200" b="1" dirty="0"/>
              <a:t>Center </a:t>
            </a:r>
            <a:r>
              <a:rPr lang="en-US" sz="2200" dirty="0"/>
              <a:t>be involved in the </a:t>
            </a:r>
            <a:r>
              <a:rPr lang="en-US" sz="2200" b="1" dirty="0"/>
              <a:t>review process of all new development projects</a:t>
            </a:r>
            <a:r>
              <a:rPr lang="en-US" sz="2200" dirty="0" smtClean="0"/>
              <a:t>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000" dirty="0" smtClean="0"/>
              <a:t>Read </a:t>
            </a:r>
            <a:r>
              <a:rPr lang="en-US" sz="2000" dirty="0"/>
              <a:t>more about opportunities and incentives for disaster risk reduction management at: </a:t>
            </a: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tinyurl.com/7sganme</a:t>
            </a:r>
            <a:r>
              <a:rPr lang="en-US" sz="2000" dirty="0" smtClean="0"/>
              <a:t> and </a:t>
            </a:r>
            <a:r>
              <a:rPr lang="en-US" sz="2000" dirty="0"/>
              <a:t>consult Cape Town’s DRM framework at </a:t>
            </a: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</a:t>
            </a:r>
            <a:r>
              <a:rPr lang="en-US" sz="2000" dirty="0" smtClean="0">
                <a:hlinkClick r:id="rId3"/>
              </a:rPr>
              <a:t>tinyurl.com/cw9n22x</a:t>
            </a:r>
            <a:r>
              <a:rPr lang="en-US" sz="2000" dirty="0" smtClean="0"/>
              <a:t> .</a:t>
            </a:r>
            <a:endParaRPr lang="en-US" sz="2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972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2297" y="104517"/>
            <a:ext cx="5762847" cy="841633"/>
          </a:xfrm>
        </p:spPr>
        <p:txBody>
          <a:bodyPr/>
          <a:lstStyle/>
          <a:p>
            <a:r>
              <a:rPr lang="en-US" sz="2800" b="1" u="sng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 4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Infrastructure Protection</a:t>
            </a: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Upgrading </a:t>
            </a: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Resilience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6" y="1212112"/>
            <a:ext cx="8878185" cy="5417287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>
                <a:solidFill>
                  <a:schemeClr val="tx2"/>
                </a:solidFill>
              </a:rPr>
              <a:t>Kuala Lumpur: Dual-use Drain and Car Tunnel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800" dirty="0"/>
              <a:t>Locating infrastructure out of harm’s way is one way to ensure that new infrastructure does not introduce new risk</a:t>
            </a:r>
            <a:r>
              <a:rPr lang="en-US" sz="1800" dirty="0" smtClean="0"/>
              <a:t>. Where </a:t>
            </a:r>
            <a:r>
              <a:rPr lang="en-US" sz="1800" dirty="0"/>
              <a:t>that may not be possible, another way is to execute multipurpose infrastructure projects, such as Kuala </a:t>
            </a:r>
            <a:r>
              <a:rPr lang="en-US" sz="1800" dirty="0" smtClean="0"/>
              <a:t>Lumpur’s </a:t>
            </a:r>
            <a:r>
              <a:rPr lang="en-US" sz="1800" dirty="0" err="1" smtClean="0"/>
              <a:t>Stormwater</a:t>
            </a:r>
            <a:r>
              <a:rPr lang="en-US" sz="1800" dirty="0" smtClean="0"/>
              <a:t> </a:t>
            </a:r>
            <a:r>
              <a:rPr lang="en-US" sz="1800" dirty="0"/>
              <a:t>Management and Road Tunnel (SMART). Floods from heavy rains are a hazard, and the 9.7 km. long</a:t>
            </a:r>
            <a:r>
              <a:rPr lang="en-US" sz="1800" dirty="0" smtClean="0"/>
              <a:t>,             $</a:t>
            </a:r>
            <a:r>
              <a:rPr lang="en-US" sz="1800" dirty="0"/>
              <a:t>514 million tunnel has three levels, the lowest for drainage and the upper two for road traffic. The drain allows </a:t>
            </a:r>
            <a:r>
              <a:rPr lang="en-US" sz="1800" dirty="0" smtClean="0"/>
              <a:t>large volumes </a:t>
            </a:r>
            <a:r>
              <a:rPr lang="en-US" sz="1800" dirty="0"/>
              <a:t>of flood water to be diverted from the city’s financial district to a storage reservoir, holding pond and </a:t>
            </a:r>
            <a:r>
              <a:rPr lang="en-US" sz="1800" dirty="0" smtClean="0"/>
              <a:t>bypass tunnel</a:t>
            </a:r>
            <a:r>
              <a:rPr lang="en-US" sz="1800" dirty="0"/>
              <a:t>. Combining the drain with the road has two advantages: it ensures that this “critical infrastructure” is subject </a:t>
            </a:r>
            <a:r>
              <a:rPr lang="en-US" sz="1800" dirty="0" smtClean="0"/>
              <a:t>to </a:t>
            </a:r>
            <a:r>
              <a:rPr lang="en-US" sz="1800" b="1" dirty="0" smtClean="0"/>
              <a:t>higher-than-usual </a:t>
            </a:r>
            <a:r>
              <a:rPr lang="en-US" sz="1800" b="1" dirty="0"/>
              <a:t>margins of safety </a:t>
            </a:r>
            <a:r>
              <a:rPr lang="en-US" sz="1800" dirty="0"/>
              <a:t>(the extra strength that engineers build into designs). </a:t>
            </a:r>
            <a:endParaRPr lang="en-US" sz="1800" dirty="0" smtClean="0"/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800" dirty="0" smtClean="0"/>
              <a:t>In </a:t>
            </a:r>
            <a:r>
              <a:rPr lang="en-US" sz="1800" dirty="0"/>
              <a:t>the three years since its launch in 2007, the SMART operations have successfully </a:t>
            </a:r>
            <a:r>
              <a:rPr lang="en-US" sz="1800" dirty="0" smtClean="0"/>
              <a:t>averted at </a:t>
            </a:r>
            <a:r>
              <a:rPr lang="en-US" sz="1800" dirty="0"/>
              <a:t>least seven flash floods and have saved hundreds of millions of RM in potential losses. Together with the revenue </a:t>
            </a:r>
            <a:r>
              <a:rPr lang="en-US" sz="1800" dirty="0" smtClean="0"/>
              <a:t>from toll </a:t>
            </a:r>
            <a:r>
              <a:rPr lang="en-US" sz="1800" dirty="0"/>
              <a:t>fees, we are very close to recovering the investment cost,” said Datuk </a:t>
            </a:r>
            <a:r>
              <a:rPr lang="en-US" sz="1800" dirty="0" err="1"/>
              <a:t>Hj</a:t>
            </a:r>
            <a:r>
              <a:rPr lang="en-US" sz="1800" dirty="0"/>
              <a:t> </a:t>
            </a:r>
            <a:r>
              <a:rPr lang="en-US" sz="1800" dirty="0" err="1"/>
              <a:t>Salleh</a:t>
            </a:r>
            <a:r>
              <a:rPr lang="en-US" sz="1800" dirty="0"/>
              <a:t> Bin </a:t>
            </a:r>
            <a:r>
              <a:rPr lang="en-US" sz="1800" dirty="0" err="1"/>
              <a:t>Yusup</a:t>
            </a:r>
            <a:r>
              <a:rPr lang="en-US" sz="1800" dirty="0"/>
              <a:t>, Director General of </a:t>
            </a:r>
            <a:r>
              <a:rPr lang="en-US" sz="1800" dirty="0" smtClean="0"/>
              <a:t>City Hall</a:t>
            </a:r>
            <a:r>
              <a:rPr lang="en-US" sz="1800" dirty="0"/>
              <a:t>. A local newspaper reported in 2010 that since SMART operations began in 2007, it was used 114 times to </a:t>
            </a:r>
            <a:r>
              <a:rPr lang="en-US" sz="1800" dirty="0" smtClean="0"/>
              <a:t>divert excess </a:t>
            </a:r>
            <a:r>
              <a:rPr lang="en-US" sz="1800" dirty="0"/>
              <a:t>water and prevented seven potentially disastrous flash floods, which far exceeded the original target of </a:t>
            </a:r>
            <a:r>
              <a:rPr lang="en-US" sz="1800" dirty="0" smtClean="0"/>
              <a:t>diverting flood </a:t>
            </a:r>
            <a:r>
              <a:rPr lang="en-US" sz="1800" dirty="0"/>
              <a:t>waters only two or three times a year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307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6" y="1295842"/>
            <a:ext cx="8603732" cy="4371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6030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8881" y="1146508"/>
            <a:ext cx="6011862" cy="459009"/>
          </a:xfrm>
        </p:spPr>
        <p:txBody>
          <a:bodyPr/>
          <a:lstStyle/>
          <a:p>
            <a:pPr algn="l"/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Pune: Investing in Measures to Reduce </a:t>
            </a:r>
            <a:r>
              <a:rPr lang="en-US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</a:t>
            </a:r>
            <a:endParaRPr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592" y="1881963"/>
            <a:ext cx="8846288" cy="4747437"/>
          </a:xfrm>
        </p:spPr>
        <p:txBody>
          <a:bodyPr/>
          <a:lstStyle/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000" dirty="0" smtClean="0"/>
              <a:t>Pune</a:t>
            </a:r>
            <a:r>
              <a:rPr lang="en-US" sz="2000" dirty="0"/>
              <a:t>, India, has been affected by severe periodic flooding for decades. Anticipating </a:t>
            </a:r>
            <a:r>
              <a:rPr lang="en-US" sz="2000" dirty="0" smtClean="0"/>
              <a:t>that the </a:t>
            </a:r>
            <a:r>
              <a:rPr lang="en-US" sz="2000" dirty="0"/>
              <a:t>impact of climate </a:t>
            </a:r>
            <a:r>
              <a:rPr lang="en-US" sz="2000" dirty="0" smtClean="0"/>
              <a:t>change may </a:t>
            </a:r>
            <a:r>
              <a:rPr lang="en-US" sz="2000" dirty="0"/>
              <a:t>increase the frequency, the city has put programmes in place to build capacity, assess hazards and vulnerability</a:t>
            </a:r>
            <a:r>
              <a:rPr lang="en-US" sz="2000" dirty="0" smtClean="0"/>
              <a:t>, and </a:t>
            </a:r>
            <a:r>
              <a:rPr lang="en-US" sz="2000" dirty="0"/>
              <a:t>implement a </a:t>
            </a:r>
            <a:r>
              <a:rPr lang="en-US" sz="2000" b="1" dirty="0"/>
              <a:t>city-wide action plan </a:t>
            </a:r>
            <a:r>
              <a:rPr lang="en-US" sz="2000" dirty="0"/>
              <a:t>that contains structural and planning measures for restoring natural drainage</a:t>
            </a:r>
            <a:r>
              <a:rPr lang="en-US" sz="2000" dirty="0" smtClean="0"/>
              <a:t>, widening </a:t>
            </a:r>
            <a:r>
              <a:rPr lang="en-US" sz="2000" dirty="0"/>
              <a:t>streams, extending bridges and applying natural soil infiltration methodologies. Watershed </a:t>
            </a:r>
            <a:r>
              <a:rPr lang="en-US" sz="2000" dirty="0" smtClean="0"/>
              <a:t>conservation techniques</a:t>
            </a:r>
            <a:r>
              <a:rPr lang="en-US" sz="2000" dirty="0"/>
              <a:t>, such as afforestation and building small earthen check dams, were undertaken in the hill zone. Property </a:t>
            </a:r>
            <a:r>
              <a:rPr lang="en-US" sz="2000" dirty="0" smtClean="0"/>
              <a:t>tax incentives </a:t>
            </a:r>
            <a:r>
              <a:rPr lang="en-US" sz="2000" dirty="0"/>
              <a:t>were provided to encourage households to recycle wastewater or to store run-off rainwater for domestic use.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000" dirty="0"/>
              <a:t>These efforts were complemented by improvements in flood monitoring and warning systems and social protection </a:t>
            </a:r>
            <a:r>
              <a:rPr lang="en-US" sz="2000" dirty="0" smtClean="0"/>
              <a:t>for affected </a:t>
            </a:r>
            <a:r>
              <a:rPr lang="en-US" sz="2000" dirty="0"/>
              <a:t>families. The initiative was driven jointly by the elected municipal government, the municipal commissioner </a:t>
            </a:r>
            <a:r>
              <a:rPr lang="en-US" sz="2000" dirty="0" smtClean="0"/>
              <a:t>and Alert </a:t>
            </a:r>
            <a:r>
              <a:rPr lang="en-US" sz="2000" dirty="0"/>
              <a:t>(active citizen groups), and </a:t>
            </a:r>
            <a:r>
              <a:rPr lang="en-US" sz="2000" b="1" dirty="0"/>
              <a:t>involves many different city departments</a:t>
            </a:r>
            <a:r>
              <a:rPr lang="en-US" sz="2000" dirty="0"/>
              <a:t>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552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</TotalTime>
  <Words>2675</Words>
  <Application>Microsoft Office PowerPoint</Application>
  <PresentationFormat>On-screen Show (4:3)</PresentationFormat>
  <Paragraphs>91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MODULE 2</vt:lpstr>
      <vt:lpstr>Disaster Risk Reduction is a Team Effort</vt:lpstr>
      <vt:lpstr>Essential 1: Institutional and Administrative Framework</vt:lpstr>
      <vt:lpstr>Quito: An Integrated Policy Approach to Safety</vt:lpstr>
      <vt:lpstr>Essential 2: Financing and Resources </vt:lpstr>
      <vt:lpstr>Essential 3: Multi-hazard Risk Assessment</vt:lpstr>
      <vt:lpstr>Essential 4: Infrastructure Protection, Upgrading and Resilience</vt:lpstr>
      <vt:lpstr>PowerPoint Presentation</vt:lpstr>
      <vt:lpstr>Pune: Investing in Measures to Reduce Risk</vt:lpstr>
      <vt:lpstr>Essential 5: Protect Vital Facilities: Education and Health</vt:lpstr>
      <vt:lpstr>Essential 6: Building Regulations and Land Use Planning</vt:lpstr>
      <vt:lpstr>Thailand: Upgrading Informal Settlements</vt:lpstr>
      <vt:lpstr>Essential 7: Training, Education and Public Awareness</vt:lpstr>
      <vt:lpstr>Essential 8: Environmental Protection and Strengthening of Ecosystems</vt:lpstr>
      <vt:lpstr>Essential 9: Effective Preparedness, Early Warning and Response</vt:lpstr>
      <vt:lpstr>PowerPoint Presentation</vt:lpstr>
      <vt:lpstr>Essential 10: Recovery and Rebuilding Communities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young</dc:creator>
  <cp:lastModifiedBy>Armen Rostomyan</cp:lastModifiedBy>
  <cp:revision>103</cp:revision>
  <dcterms:created xsi:type="dcterms:W3CDTF">2012-06-11T10:52:33Z</dcterms:created>
  <dcterms:modified xsi:type="dcterms:W3CDTF">2015-04-07T05:14:49Z</dcterms:modified>
</cp:coreProperties>
</file>