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91" r:id="rId3"/>
    <p:sldId id="280" r:id="rId4"/>
    <p:sldId id="260" r:id="rId5"/>
    <p:sldId id="262" r:id="rId6"/>
    <p:sldId id="288" r:id="rId7"/>
    <p:sldId id="269" r:id="rId8"/>
    <p:sldId id="265" r:id="rId9"/>
    <p:sldId id="282" r:id="rId10"/>
    <p:sldId id="275" r:id="rId11"/>
    <p:sldId id="276" r:id="rId12"/>
    <p:sldId id="277" r:id="rId13"/>
    <p:sldId id="278" r:id="rId14"/>
    <p:sldId id="284" r:id="rId15"/>
    <p:sldId id="289" r:id="rId16"/>
    <p:sldId id="279"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9" autoAdjust="0"/>
  </p:normalViewPr>
  <p:slideViewPr>
    <p:cSldViewPr>
      <p:cViewPr>
        <p:scale>
          <a:sx n="106" d="100"/>
          <a:sy n="106" d="100"/>
        </p:scale>
        <p:origin x="-30"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5A74E-31B7-FB4B-A9A1-73BEC287264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08632A92-74FA-CC42-A642-6088B8C3F748}">
      <dgm:prSet phldrT="[Text]">
        <dgm:style>
          <a:lnRef idx="0">
            <a:schemeClr val="accent2"/>
          </a:lnRef>
          <a:fillRef idx="3">
            <a:schemeClr val="accent2"/>
          </a:fillRef>
          <a:effectRef idx="3">
            <a:schemeClr val="accent2"/>
          </a:effectRef>
          <a:fontRef idx="minor">
            <a:schemeClr val="lt1"/>
          </a:fontRef>
        </dgm:style>
      </dgm:prSet>
      <dgm:spPr>
        <a:solidFill>
          <a:srgbClr val="400080"/>
        </a:solidFill>
      </dgm:spPr>
      <dgm:t>
        <a:bodyPr/>
        <a:lstStyle/>
        <a:p>
          <a:r>
            <a:rPr lang="en-US" b="1" dirty="0" smtClean="0">
              <a:effectLst>
                <a:outerShdw blurRad="38100" dist="38100" dir="2700000" algn="tl">
                  <a:srgbClr val="000000">
                    <a:alpha val="43137"/>
                  </a:srgbClr>
                </a:outerShdw>
              </a:effectLst>
            </a:rPr>
            <a:t>Local Government Self Assessment Tool (LG-SAT)</a:t>
          </a:r>
          <a:endParaRPr lang="en-US" b="1" dirty="0">
            <a:effectLst>
              <a:outerShdw blurRad="38100" dist="38100" dir="2700000" algn="tl">
                <a:srgbClr val="000000">
                  <a:alpha val="43137"/>
                </a:srgbClr>
              </a:outerShdw>
            </a:effectLst>
          </a:endParaRPr>
        </a:p>
      </dgm:t>
    </dgm:pt>
    <dgm:pt modelId="{76762B96-A622-0341-A9DB-88490DC907FC}" type="parTrans" cxnId="{C785DCD6-4F4D-BD44-A82C-AFE724549A58}">
      <dgm:prSet/>
      <dgm:spPr/>
      <dgm:t>
        <a:bodyPr/>
        <a:lstStyle/>
        <a:p>
          <a:endParaRPr lang="en-US"/>
        </a:p>
      </dgm:t>
    </dgm:pt>
    <dgm:pt modelId="{70D176D1-2F57-964E-9EBA-5E7F1132C1B6}" type="sibTrans" cxnId="{C785DCD6-4F4D-BD44-A82C-AFE724549A58}">
      <dgm:prSet/>
      <dgm:spPr/>
      <dgm:t>
        <a:bodyPr/>
        <a:lstStyle/>
        <a:p>
          <a:endParaRPr lang="en-US"/>
        </a:p>
      </dgm:t>
    </dgm:pt>
    <dgm:pt modelId="{A529D00C-8C5C-6343-9B2E-3EEACD8A6908}" type="pres">
      <dgm:prSet presAssocID="{1755A74E-31B7-FB4B-A9A1-73BEC2872649}" presName="Name0" presStyleCnt="0">
        <dgm:presLayoutVars>
          <dgm:chPref val="1"/>
          <dgm:dir/>
          <dgm:animOne val="branch"/>
          <dgm:animLvl val="lvl"/>
          <dgm:resizeHandles/>
        </dgm:presLayoutVars>
      </dgm:prSet>
      <dgm:spPr/>
      <dgm:t>
        <a:bodyPr/>
        <a:lstStyle/>
        <a:p>
          <a:endParaRPr lang="en-US"/>
        </a:p>
      </dgm:t>
    </dgm:pt>
    <dgm:pt modelId="{53BF4F0B-D6F6-BC4C-A3A5-52092EC66936}" type="pres">
      <dgm:prSet presAssocID="{08632A92-74FA-CC42-A642-6088B8C3F748}" presName="vertOne" presStyleCnt="0"/>
      <dgm:spPr/>
    </dgm:pt>
    <dgm:pt modelId="{F7160650-9FFD-CA43-BD68-89219A284CD8}" type="pres">
      <dgm:prSet presAssocID="{08632A92-74FA-CC42-A642-6088B8C3F748}" presName="txOne" presStyleLbl="node0" presStyleIdx="0" presStyleCnt="1" custLinFactNeighborX="0" custLinFactNeighborY="-5263">
        <dgm:presLayoutVars>
          <dgm:chPref val="3"/>
        </dgm:presLayoutVars>
      </dgm:prSet>
      <dgm:spPr/>
      <dgm:t>
        <a:bodyPr/>
        <a:lstStyle/>
        <a:p>
          <a:endParaRPr lang="en-US"/>
        </a:p>
      </dgm:t>
    </dgm:pt>
    <dgm:pt modelId="{1AA1A539-9BE7-1942-86AC-E4507E857638}" type="pres">
      <dgm:prSet presAssocID="{08632A92-74FA-CC42-A642-6088B8C3F748}" presName="horzOne" presStyleCnt="0"/>
      <dgm:spPr/>
    </dgm:pt>
  </dgm:ptLst>
  <dgm:cxnLst>
    <dgm:cxn modelId="{C8772E74-07A5-4367-80A3-A322B7653CEF}" type="presOf" srcId="{1755A74E-31B7-FB4B-A9A1-73BEC2872649}" destId="{A529D00C-8C5C-6343-9B2E-3EEACD8A6908}" srcOrd="0" destOrd="0" presId="urn:microsoft.com/office/officeart/2005/8/layout/hierarchy4"/>
    <dgm:cxn modelId="{C785DCD6-4F4D-BD44-A82C-AFE724549A58}" srcId="{1755A74E-31B7-FB4B-A9A1-73BEC2872649}" destId="{08632A92-74FA-CC42-A642-6088B8C3F748}" srcOrd="0" destOrd="0" parTransId="{76762B96-A622-0341-A9DB-88490DC907FC}" sibTransId="{70D176D1-2F57-964E-9EBA-5E7F1132C1B6}"/>
    <dgm:cxn modelId="{FDCDA6A3-0335-48EA-BACE-4CDED103D7A5}" type="presOf" srcId="{08632A92-74FA-CC42-A642-6088B8C3F748}" destId="{F7160650-9FFD-CA43-BD68-89219A284CD8}" srcOrd="0" destOrd="0" presId="urn:microsoft.com/office/officeart/2005/8/layout/hierarchy4"/>
    <dgm:cxn modelId="{A0C280A3-C527-4055-9BE0-254A183138FC}" type="presParOf" srcId="{A529D00C-8C5C-6343-9B2E-3EEACD8A6908}" destId="{53BF4F0B-D6F6-BC4C-A3A5-52092EC66936}" srcOrd="0" destOrd="0" presId="urn:microsoft.com/office/officeart/2005/8/layout/hierarchy4"/>
    <dgm:cxn modelId="{838DE2B7-824E-4D73-B687-9F9234849921}" type="presParOf" srcId="{53BF4F0B-D6F6-BC4C-A3A5-52092EC66936}" destId="{F7160650-9FFD-CA43-BD68-89219A284CD8}" srcOrd="0" destOrd="0" presId="urn:microsoft.com/office/officeart/2005/8/layout/hierarchy4"/>
    <dgm:cxn modelId="{C0BC4746-EF01-4735-906E-C2101986E620}" type="presParOf" srcId="{53BF4F0B-D6F6-BC4C-A3A5-52092EC66936}" destId="{1AA1A539-9BE7-1942-86AC-E4507E85763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0650-9FFD-CA43-BD68-89219A284CD8}">
      <dsp:nvSpPr>
        <dsp:cNvPr id="0" name=""/>
        <dsp:cNvSpPr/>
      </dsp:nvSpPr>
      <dsp:spPr>
        <a:xfrm>
          <a:off x="0" y="0"/>
          <a:ext cx="2376265" cy="1440160"/>
        </a:xfrm>
        <a:prstGeom prst="roundRect">
          <a:avLst>
            <a:gd name="adj" fmla="val 10000"/>
          </a:avLst>
        </a:prstGeom>
        <a:solidFill>
          <a:srgbClr val="40008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Local Government Self Assessment Tool (LG-SAT)</a:t>
          </a:r>
          <a:endParaRPr lang="en-US" sz="2200" b="1" kern="1200" dirty="0">
            <a:effectLst>
              <a:outerShdw blurRad="38100" dist="38100" dir="2700000" algn="tl">
                <a:srgbClr val="000000">
                  <a:alpha val="43137"/>
                </a:srgbClr>
              </a:outerShdw>
            </a:effectLst>
          </a:endParaRPr>
        </a:p>
      </dsp:txBody>
      <dsp:txXfrm>
        <a:off x="42181" y="42181"/>
        <a:ext cx="2291903" cy="13557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A2296FB-762A-4A93-9C8E-71624F55A727}" type="datetimeFigureOut">
              <a:rPr lang="en-US" smtClean="0"/>
              <a:pPr/>
              <a:t>07/04/2015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02B1EB3-5E6D-4E62-B7A1-6C16F972EDF6}" type="slidenum">
              <a:rPr lang="en-US" smtClean="0"/>
              <a:pPr/>
              <a:t>‹#›</a:t>
            </a:fld>
            <a:endParaRPr lang="en-US"/>
          </a:p>
        </p:txBody>
      </p:sp>
    </p:spTree>
    <p:extLst>
      <p:ext uri="{BB962C8B-B14F-4D97-AF65-F5344CB8AC3E}">
        <p14:creationId xmlns:p14="http://schemas.microsoft.com/office/powerpoint/2010/main" val="199158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089F307-7D03-47DC-AD2A-DF5627F27209}" type="datetimeFigureOut">
              <a:rPr lang="en-US" smtClean="0"/>
              <a:pPr/>
              <a:t>07/04/2015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4A56904-075F-4789-AF4A-E5955527A46A}" type="slidenum">
              <a:rPr lang="en-US" smtClean="0"/>
              <a:pPr/>
              <a:t>‹#›</a:t>
            </a:fld>
            <a:endParaRPr lang="en-US"/>
          </a:p>
        </p:txBody>
      </p:sp>
    </p:spTree>
    <p:extLst>
      <p:ext uri="{BB962C8B-B14F-4D97-AF65-F5344CB8AC3E}">
        <p14:creationId xmlns:p14="http://schemas.microsoft.com/office/powerpoint/2010/main" val="228642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eaLnBrk="1">
              <a:defRPr/>
            </a:pPr>
            <a:r>
              <a:rPr lang="en-US" dirty="0" smtClean="0"/>
              <a:t>We have been talking about lack of local level progress attributing or reflecting in the national reporting or in the </a:t>
            </a:r>
            <a:r>
              <a:rPr lang="en-US" dirty="0" err="1" smtClean="0"/>
              <a:t>amcdrr</a:t>
            </a:r>
            <a:r>
              <a:rPr lang="en-US" dirty="0" smtClean="0"/>
              <a:t> outcomes. This third tier of HFA review is meant to fulfill that gap and help not only Local governments in identifying their status or gaps but also complementing the national </a:t>
            </a:r>
            <a:r>
              <a:rPr lang="en-US" dirty="0" err="1" smtClean="0"/>
              <a:t>hfa</a:t>
            </a:r>
            <a:r>
              <a:rPr lang="en-US" dirty="0" smtClean="0"/>
              <a:t> review process to be aware of the state of local implementation. However, this local government self assessment review should not be used only for HFA review rather in informing the long term development planning and highlighting the current state of DRR.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919163" y="746125"/>
            <a:ext cx="4965700" cy="3725863"/>
          </a:xfrm>
          <a:ln>
            <a:solidFill>
              <a:srgbClr val="000000"/>
            </a:solidFill>
            <a:miter lim="800000"/>
            <a:headEnd/>
            <a:tailEnd/>
          </a:ln>
          <a:extLst/>
        </p:spPr>
      </p:sp>
      <p:sp>
        <p:nvSpPr>
          <p:cNvPr id="51203" name="Rectangle 3"/>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17">
              <a:defRPr/>
            </a:pPr>
            <a:r>
              <a:rPr lang="en-US" dirty="0" smtClean="0">
                <a:ea typeface="ＭＳ Ｐゴシック" charset="0"/>
              </a:rPr>
              <a:t>The feedback process</a:t>
            </a:r>
            <a:endParaRPr lang="en-US" dirty="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fr-CH" altLang="en-US" sz="800" b="1" smtClean="0"/>
              <a:t>Introduction</a:t>
            </a:r>
            <a:endParaRPr lang="en-US" altLang="en-US" sz="800" b="1" smtClean="0"/>
          </a:p>
          <a:p>
            <a:pPr eaLnBrk="1" hangingPunct="1">
              <a:lnSpc>
                <a:spcPct val="80000"/>
              </a:lnSpc>
            </a:pPr>
            <a:r>
              <a:rPr lang="en-US" altLang="en-US" sz="800" smtClean="0"/>
              <a:t>The UNISDR Secretariat has been assisting regional, national and local governments in monitoring and reviewing their status and progress in the implementation of the Hyogo Framework for Action (HFA) through a multi-tier progress monitoring and review process. The multi-tier monitoring framework is currently supporting the HFA review process at the national and regional level. This concept note outlines the proposed methodology of the third tier monitoring framework that focuses on the review process at the local level1 (i.e. municipalities, cities, provinces and so forth).</a:t>
            </a:r>
          </a:p>
          <a:p>
            <a:pPr eaLnBrk="1" hangingPunct="1">
              <a:lnSpc>
                <a:spcPct val="80000"/>
              </a:lnSpc>
            </a:pPr>
            <a:endParaRPr lang="en-US" altLang="en-US" sz="800" smtClean="0"/>
          </a:p>
          <a:p>
            <a:pPr eaLnBrk="1" hangingPunct="1">
              <a:lnSpc>
                <a:spcPct val="80000"/>
              </a:lnSpc>
            </a:pPr>
            <a:r>
              <a:rPr lang="en-US" altLang="en-US" sz="800" smtClean="0"/>
              <a:t>At the national level, a monitoring framework and a web-based system (the HFA Monitor 2 ) are available since 2008 to facilitate the monitoring of the HFA implementation. More than 100 countries have been carrying out HFA review processes with multi stakeholder engagement at the national level. A similar monitoring framework is available for regional inter-governmental organizations at the sub-regional level to facilitate the regional and sub-regional HFA review process.</a:t>
            </a:r>
          </a:p>
          <a:p>
            <a:pPr eaLnBrk="1" hangingPunct="1">
              <a:lnSpc>
                <a:spcPct val="80000"/>
              </a:lnSpc>
            </a:pPr>
            <a:endParaRPr lang="en-US" altLang="en-US" sz="800" smtClean="0"/>
          </a:p>
          <a:p>
            <a:pPr eaLnBrk="1" hangingPunct="1">
              <a:lnSpc>
                <a:spcPct val="80000"/>
              </a:lnSpc>
            </a:pPr>
            <a:r>
              <a:rPr lang="en-US" altLang="en-US" sz="800" smtClean="0"/>
              <a:t>In May 2010, the UNISDR secretariat and some key partners have also launched the Global Campaign </a:t>
            </a:r>
            <a:r>
              <a:rPr lang="ja-JP" altLang="en-US" sz="800" smtClean="0"/>
              <a:t>“</a:t>
            </a:r>
            <a:r>
              <a:rPr lang="en-US" altLang="ja-JP" sz="800" smtClean="0"/>
              <a:t>Making Cities Resilient – My City is Getting Ready!</a:t>
            </a:r>
            <a:r>
              <a:rPr lang="ja-JP" altLang="en-US" sz="800" smtClean="0"/>
              <a:t>”</a:t>
            </a:r>
            <a:r>
              <a:rPr lang="en-US" altLang="ja-JP" sz="800" smtClean="0"/>
              <a:t> The campaign will seek to convince city leaders and local governments to commit to a checklist of </a:t>
            </a:r>
            <a:r>
              <a:rPr lang="ja-JP" altLang="en-US" sz="800" smtClean="0"/>
              <a:t>”</a:t>
            </a:r>
            <a:r>
              <a:rPr lang="en-US" altLang="ja-JP" sz="800" smtClean="0"/>
              <a:t>Ten Essentials</a:t>
            </a:r>
            <a:r>
              <a:rPr lang="ja-JP" altLang="en-US" sz="800" smtClean="0"/>
              <a:t>”</a:t>
            </a:r>
            <a:r>
              <a:rPr lang="en-US" altLang="ja-JP" sz="800" smtClean="0"/>
              <a:t>3 for Making Cities Resilient and to work alongside local activists, grassroots networks and national authorities.</a:t>
            </a:r>
          </a:p>
          <a:p>
            <a:pPr eaLnBrk="1" hangingPunct="1">
              <a:lnSpc>
                <a:spcPct val="80000"/>
              </a:lnSpc>
            </a:pPr>
            <a:endParaRPr lang="fr-CH" altLang="en-US" sz="800" smtClean="0"/>
          </a:p>
          <a:p>
            <a:pPr eaLnBrk="1" hangingPunct="1">
              <a:lnSpc>
                <a:spcPct val="80000"/>
              </a:lnSpc>
            </a:pPr>
            <a:r>
              <a:rPr lang="en-US" altLang="en-US" sz="800" b="1" smtClean="0"/>
              <a:t>Stakeholders: Who does the review process?</a:t>
            </a:r>
          </a:p>
          <a:p>
            <a:pPr eaLnBrk="1" hangingPunct="1">
              <a:lnSpc>
                <a:spcPct val="80000"/>
              </a:lnSpc>
            </a:pPr>
            <a:r>
              <a:rPr lang="en-US" altLang="en-US" sz="800" smtClean="0"/>
              <a:t>The local HFA review process is intended to be a multi-stakeholder review process led by the local governments4 at the local level. The main actors of this multi-stakeholder local HFA review process are local government authorities, civil society organizations, community based organizations and so forth. The involvement of civil society organizations and community based organizations is essential to the success of the review process and thus all local authorities are highly encouraged to ensure adequate participation of civil society and community based organizations in the consultations.</a:t>
            </a:r>
          </a:p>
          <a:p>
            <a:pPr eaLnBrk="1" hangingPunct="1">
              <a:lnSpc>
                <a:spcPct val="80000"/>
              </a:lnSpc>
            </a:pPr>
            <a:endParaRPr lang="fr-CH" altLang="en-US" sz="800" smtClean="0"/>
          </a:p>
          <a:p>
            <a:pPr eaLnBrk="1" hangingPunct="1">
              <a:lnSpc>
                <a:spcPct val="80000"/>
              </a:lnSpc>
            </a:pPr>
            <a:r>
              <a:rPr lang="en-US" altLang="en-US" sz="800" b="1" smtClean="0"/>
              <a:t>Mechanics: How will the review process work?</a:t>
            </a:r>
          </a:p>
          <a:p>
            <a:pPr eaLnBrk="1" hangingPunct="1">
              <a:lnSpc>
                <a:spcPct val="80000"/>
              </a:lnSpc>
            </a:pPr>
            <a:r>
              <a:rPr lang="en-US" altLang="en-US" sz="800" smtClean="0"/>
              <a:t>Local specific indicators: The local HFA review process will be carried out through a web based on-line system as well as a paper based template. The on-line system and the template is being developed by the UNISDR secretariat in consultation with relevant partners, including local government representatives, representatives of the Global NGO Network and other campaign partners.</a:t>
            </a:r>
          </a:p>
          <a:p>
            <a:pPr eaLnBrk="1" hangingPunct="1">
              <a:lnSpc>
                <a:spcPct val="80000"/>
              </a:lnSpc>
            </a:pPr>
            <a:endParaRPr lang="en-US" altLang="en-US" sz="800" smtClean="0"/>
          </a:p>
          <a:p>
            <a:pPr eaLnBrk="1" hangingPunct="1">
              <a:lnSpc>
                <a:spcPct val="80000"/>
              </a:lnSpc>
            </a:pPr>
            <a:r>
              <a:rPr lang="en-US" altLang="en-US" sz="800" smtClean="0"/>
              <a:t>The on-line local HFA monitor will be based on a set of local context specific indicators, in the shape of a questionnaire. In view of the diversified target audience ranging from city/municipality authorities to rural provincial authorities, the same set of local indicators has been aligned to both the HFA priority areas as well as to the Ten Essentials of the city campaign. Local indicators are therefore presented in the above two different formats, as illustrated in ANNEX I and II of this document.</a:t>
            </a:r>
          </a:p>
          <a:p>
            <a:pPr eaLnBrk="1" hangingPunct="1">
              <a:lnSpc>
                <a:spcPct val="80000"/>
              </a:lnSpc>
            </a:pPr>
            <a:endParaRPr lang="en-US" altLang="en-US" sz="800" smtClean="0"/>
          </a:p>
          <a:p>
            <a:pPr eaLnBrk="1" hangingPunct="1">
              <a:lnSpc>
                <a:spcPct val="80000"/>
              </a:lnSpc>
            </a:pPr>
            <a:r>
              <a:rPr lang="en-US" altLang="en-US" sz="800" smtClean="0"/>
              <a:t>On-line Local HFA monitor: The on-line system will be hosted on the www.preventionweb.net website and will be accessible to the participating local and city authorities. Access to the on-line system will be managed through a registration process facilitated by the UNISDR regional offices. Each user will be provided a unique User ID and Password to access the system. The indicators/questions will be presented in both the formats (aligned to HFA priorities and to the Campaign Ten Essentials) and will be available on-line as well as off-line. All inputs from the Local HFA review process will feed in to the national and regional HFA monitoring process.</a:t>
            </a:r>
          </a:p>
          <a:p>
            <a:pPr eaLnBrk="1" hangingPunct="1">
              <a:lnSpc>
                <a:spcPct val="80000"/>
              </a:lnSpc>
            </a:pPr>
            <a:endParaRPr lang="en-US" altLang="en-US" sz="800" smtClean="0"/>
          </a:p>
          <a:p>
            <a:pPr eaLnBrk="1" hangingPunct="1">
              <a:lnSpc>
                <a:spcPct val="80000"/>
              </a:lnSpc>
            </a:pPr>
            <a:r>
              <a:rPr lang="en-US" altLang="en-US" sz="800" smtClean="0"/>
              <a:t>Feedback through pilot process: The Local HFA monitoring and review process will be rolled out by December 2010 for all local authorities globally. However, in order to demonstrate the complementarity between the local, national and city monitoring process, UNISDR in partnership with DG ECHO and the Global Network of Civil Societies for Disaster Risk Reduction will actively support the process in five pilot countries (i.e. Armenia, Indonesia, Mozambique, Nepal and Peru). The main aim of the pilot initiative will be to facilitate the multi-stakeholder engagement process involving local authorities, civil society organisations and the national government; </a:t>
            </a:r>
          </a:p>
          <a:p>
            <a:pPr eaLnBrk="1" hangingPunct="1">
              <a:lnSpc>
                <a:spcPct val="80000"/>
              </a:lnSpc>
            </a:pPr>
            <a:r>
              <a:rPr lang="en-US" altLang="en-US" sz="800" smtClean="0"/>
              <a:t>and to draw lessons and gather feedback on the indicators, tools and methodology at the same time.</a:t>
            </a:r>
          </a:p>
          <a:p>
            <a:pPr eaLnBrk="1" hangingPunct="1">
              <a:lnSpc>
                <a:spcPct val="80000"/>
              </a:lnSpc>
              <a:spcBef>
                <a:spcPct val="0"/>
              </a:spcBef>
            </a:pPr>
            <a:endParaRPr lang="en-GB" altLang="en-US" sz="800" smtClean="0"/>
          </a:p>
        </p:txBody>
      </p:sp>
      <p:sp>
        <p:nvSpPr>
          <p:cNvPr id="82948" name="Slide Number Placeholder 3"/>
          <p:cNvSpPr>
            <a:spLocks noGrp="1"/>
          </p:cNvSpPr>
          <p:nvPr>
            <p:ph type="sldNum" sz="quarter" idx="5"/>
          </p:nvPr>
        </p:nvSpPr>
        <p:spPr bwMode="auto">
          <a:noFill/>
          <a:ln>
            <a:miter lim="800000"/>
            <a:headEnd/>
            <a:tailEnd/>
          </a:ln>
        </p:spPr>
        <p:txBody>
          <a:bodyPr/>
          <a:lstStyle/>
          <a:p>
            <a:fld id="{E20EE0CE-1FA1-43F2-B54B-C9052664291E}" type="slidenum">
              <a:rPr lang="en-US" altLang="en-US" smtClean="0">
                <a:cs typeface="Arial" charset="0"/>
              </a:rPr>
              <a:pPr/>
              <a:t>9</a:t>
            </a:fld>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14</a:t>
            </a:fld>
            <a:endParaRPr lang="en-US"/>
          </a:p>
        </p:txBody>
      </p:sp>
    </p:spTree>
    <p:extLst>
      <p:ext uri="{BB962C8B-B14F-4D97-AF65-F5344CB8AC3E}">
        <p14:creationId xmlns:p14="http://schemas.microsoft.com/office/powerpoint/2010/main" val="136158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itchFamily="34" charset="0"/>
                <a:ea typeface="ＭＳ Ｐゴシック" pitchFamily="34" charset="-128"/>
              </a:defRPr>
            </a:lvl1pPr>
            <a:lvl2pPr marL="742950" indent="-285750">
              <a:defRPr sz="1400">
                <a:solidFill>
                  <a:schemeClr val="tx1"/>
                </a:solidFill>
                <a:latin typeface="Calibri" pitchFamily="34" charset="0"/>
                <a:ea typeface="ＭＳ Ｐゴシック" pitchFamily="34" charset="-128"/>
              </a:defRPr>
            </a:lvl2pPr>
            <a:lvl3pPr marL="1143000" indent="-228600">
              <a:defRPr sz="1400">
                <a:solidFill>
                  <a:schemeClr val="tx1"/>
                </a:solidFill>
                <a:latin typeface="Calibri" pitchFamily="34" charset="0"/>
                <a:ea typeface="ＭＳ Ｐゴシック" pitchFamily="34" charset="-128"/>
              </a:defRPr>
            </a:lvl3pPr>
            <a:lvl4pPr marL="1600200" indent="-228600">
              <a:defRPr sz="1400">
                <a:solidFill>
                  <a:schemeClr val="tx1"/>
                </a:solidFill>
                <a:latin typeface="Calibri" pitchFamily="34" charset="0"/>
                <a:ea typeface="ＭＳ Ｐゴシック" pitchFamily="34" charset="-128"/>
              </a:defRPr>
            </a:lvl4pPr>
            <a:lvl5pPr marL="2057400" indent="-228600">
              <a:defRPr sz="1400">
                <a:solidFill>
                  <a:schemeClr val="tx1"/>
                </a:solidFill>
                <a:latin typeface="Calibri" pitchFamily="34" charset="0"/>
                <a:ea typeface="ＭＳ Ｐゴシック" pitchFamily="34" charset="-128"/>
              </a:defRPr>
            </a:lvl5pPr>
            <a:lvl6pPr marL="25146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6pPr>
            <a:lvl7pPr marL="29718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7pPr>
            <a:lvl8pPr marL="34290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8pPr>
            <a:lvl9pPr marL="38862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9pPr>
          </a:lstStyle>
          <a:p>
            <a:fld id="{652F8C70-3CD5-40F9-8B5E-8C13AF1DD492}" type="slidenum">
              <a:rPr lang="fr-FR" altLang="en-US" sz="1200" smtClean="0">
                <a:cs typeface="Arial" charset="0"/>
              </a:rPr>
              <a:pPr/>
              <a:t>15</a:t>
            </a:fld>
            <a:endParaRPr lang="fr-FR" altLang="en-US" sz="120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232544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259704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55115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88974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17704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86105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428463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26851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41694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5763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07/04/2015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291916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107F2-BB87-4524-8FC4-E62D4301EF32}" type="datetimeFigureOut">
              <a:rPr lang="en-US" smtClean="0"/>
              <a:pPr/>
              <a:t>07/04/2015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270CC-B059-48F9-AD10-5390F8CC708C}" type="slidenum">
              <a:rPr lang="en-US" smtClean="0"/>
              <a:pPr/>
              <a:t>‹#›</a:t>
            </a:fld>
            <a:endParaRPr lang="en-US"/>
          </a:p>
        </p:txBody>
      </p:sp>
    </p:spTree>
    <p:extLst>
      <p:ext uri="{BB962C8B-B14F-4D97-AF65-F5344CB8AC3E}">
        <p14:creationId xmlns:p14="http://schemas.microsoft.com/office/powerpoint/2010/main" val="378617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rchive.constantcontact.com/fs151/1101426922527/archive/111538665183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w&amp;url=http://www.cartoonstock.com/directory/r/risk_assessment.asp&amp;ei=OolUVMqUJoTOmwX25IKABQ&amp;bvm=bv.78597519,d.dGY&amp;psig=AFQjCNFpSJITAkgPBf3FXFSUMZfI9MoA0g&amp;ust=14149127019472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23813" y="19516"/>
            <a:ext cx="9191625" cy="1387475"/>
            <a:chOff x="-36006" y="1"/>
            <a:chExt cx="9190357" cy="1387678"/>
          </a:xfrm>
        </p:grpSpPr>
        <p:grpSp>
          <p:nvGrpSpPr>
            <p:cNvPr id="8" name="Group 7"/>
            <p:cNvGrpSpPr>
              <a:grpSpLocks/>
            </p:cNvGrpSpPr>
            <p:nvPr/>
          </p:nvGrpSpPr>
          <p:grpSpPr bwMode="auto">
            <a:xfrm>
              <a:off x="-36006" y="772093"/>
              <a:ext cx="9180006" cy="615586"/>
              <a:chOff x="0" y="750215"/>
              <a:chExt cx="9144000" cy="662941"/>
            </a:xfrm>
          </p:grpSpPr>
          <p:sp>
            <p:nvSpPr>
              <p:cNvPr id="13" name="Rectangle 12"/>
              <p:cNvSpPr>
                <a:spLocks noChangeArrowheads="1"/>
              </p:cNvSpPr>
              <p:nvPr/>
            </p:nvSpPr>
            <p:spPr bwMode="auto">
              <a:xfrm>
                <a:off x="0" y="1207540"/>
                <a:ext cx="9144000" cy="205616"/>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0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4" name="Rectangle 13"/>
              <p:cNvSpPr>
                <a:spLocks noChangeArrowheads="1"/>
              </p:cNvSpPr>
              <p:nvPr/>
            </p:nvSpPr>
            <p:spPr bwMode="auto">
              <a:xfrm>
                <a:off x="11068" y="749726"/>
                <a:ext cx="9132175" cy="458245"/>
              </a:xfrm>
              <a:prstGeom prst="rect">
                <a:avLst/>
              </a:prstGeom>
              <a:solidFill>
                <a:schemeClr val="tx1"/>
              </a:solidFill>
              <a:ln w="9525">
                <a:solidFill>
                  <a:schemeClr val="tx2">
                    <a:lumMod val="60000"/>
                    <a:lumOff val="40000"/>
                  </a:schemeClr>
                </a:solidFill>
                <a:miter lim="800000"/>
                <a:headEnd/>
                <a:tailEnd/>
              </a:ln>
            </p:spPr>
            <p:txBody>
              <a:bodyPr/>
              <a:lstStyle/>
              <a:p>
                <a:pPr>
                  <a:spcAft>
                    <a:spcPts val="0"/>
                  </a:spcAft>
                  <a:defRPr/>
                </a:pPr>
                <a:r>
                  <a:rPr lang="en-GB" sz="2000" b="1" dirty="0">
                    <a:solidFill>
                      <a:srgbClr val="FFFFFF"/>
                    </a:solidFill>
                    <a:latin typeface="Calibri"/>
                    <a:ea typeface="Times New Roman"/>
                    <a:cs typeface="Times New Roman"/>
                  </a:rPr>
                  <a:t>         Capacity Development for Making Cities Resilient</a:t>
                </a:r>
                <a:endParaRPr lang="en-US" sz="2000" dirty="0">
                  <a:latin typeface="Times New Roman"/>
                  <a:ea typeface="Times New Roman"/>
                </a:endParaRPr>
              </a:p>
            </p:txBody>
          </p:sp>
        </p:grpSp>
        <p:pic>
          <p:nvPicPr>
            <p:cNvPr id="11" name="Picture 1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25261" y="1"/>
              <a:ext cx="2629090" cy="8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7" name="Title 14"/>
          <p:cNvSpPr txBox="1">
            <a:spLocks/>
          </p:cNvSpPr>
          <p:nvPr/>
        </p:nvSpPr>
        <p:spPr>
          <a:xfrm>
            <a:off x="685800" y="1828801"/>
            <a:ext cx="7772400" cy="3632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i="1" smtClean="0"/>
              <a:t>MODULE 3</a:t>
            </a:r>
            <a:r>
              <a:rPr lang="en-GB" b="1" i="1" dirty="0" smtClean="0"/>
              <a:t/>
            </a:r>
            <a:br>
              <a:rPr lang="en-GB" b="1" i="1" dirty="0" smtClean="0"/>
            </a:br>
            <a:r>
              <a:rPr lang="en-GB" sz="4000" b="1" i="1" dirty="0" smtClean="0"/>
              <a:t/>
            </a:r>
            <a:br>
              <a:rPr lang="en-GB" sz="4000" b="1" i="1" dirty="0" smtClean="0"/>
            </a:br>
            <a:r>
              <a:rPr lang="en-GB" b="1" dirty="0" smtClean="0">
                <a:solidFill>
                  <a:srgbClr val="990099"/>
                </a:solidFill>
                <a:effectLst>
                  <a:outerShdw blurRad="38100" dist="38100" dir="2700000" algn="tl">
                    <a:srgbClr val="000000">
                      <a:alpha val="43137"/>
                    </a:srgbClr>
                  </a:outerShdw>
                </a:effectLst>
              </a:rPr>
              <a:t>The Local Government                     Self-Assessment Tool (LG-SAT)</a:t>
            </a:r>
            <a:r>
              <a:rPr lang="en-GB" b="1" i="1" dirty="0" smtClean="0"/>
              <a:t/>
            </a:r>
            <a:br>
              <a:rPr lang="en-GB" b="1" i="1" dirty="0" smtClean="0"/>
            </a:br>
            <a:endParaRPr lang="en-US" dirty="0"/>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516"/>
            <a:ext cx="2074788" cy="7456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국민안전처"/>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421" y="131907"/>
            <a:ext cx="21431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432" y="122382"/>
            <a:ext cx="19145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28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l="16222" t="14101" r="27829" b="8571"/>
          <a:stretch>
            <a:fillRect/>
          </a:stretch>
        </p:blipFill>
        <p:spPr bwMode="auto">
          <a:xfrm>
            <a:off x="0" y="836712"/>
            <a:ext cx="9144000" cy="57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1315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l="6511" t="4842" r="39938" b="39940"/>
          <a:stretch>
            <a:fillRect/>
          </a:stretch>
        </p:blipFill>
        <p:spPr bwMode="auto">
          <a:xfrm>
            <a:off x="130597" y="764704"/>
            <a:ext cx="8954622" cy="58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60328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l="6673" t="4585" r="40265"/>
          <a:stretch>
            <a:fillRect/>
          </a:stretch>
        </p:blipFill>
        <p:spPr bwMode="auto">
          <a:xfrm>
            <a:off x="107504" y="836712"/>
            <a:ext cx="8784976" cy="59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93745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l="20020" t="5106" r="39777" b="29523"/>
          <a:stretch>
            <a:fillRect/>
          </a:stretch>
        </p:blipFill>
        <p:spPr bwMode="auto">
          <a:xfrm>
            <a:off x="1353405" y="946150"/>
            <a:ext cx="6437189" cy="586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8209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800" y="2273300"/>
            <a:ext cx="8229600" cy="3695699"/>
          </a:xfrm>
        </p:spPr>
        <p:txBody>
          <a:bodyPr/>
          <a:lstStyle/>
          <a:p>
            <a:pPr lvl="0"/>
            <a:endParaRPr lang="es-ES_tradnl" sz="2400" dirty="0"/>
          </a:p>
          <a:p>
            <a:pPr lvl="0"/>
            <a:endParaRPr lang="es-ES_tradnl" sz="2400" dirty="0"/>
          </a:p>
        </p:txBody>
      </p:sp>
      <p:sp>
        <p:nvSpPr>
          <p:cNvPr id="4" name="Rectángulo 3"/>
          <p:cNvSpPr/>
          <p:nvPr/>
        </p:nvSpPr>
        <p:spPr>
          <a:xfrm>
            <a:off x="3200400" y="0"/>
            <a:ext cx="5943600" cy="892552"/>
          </a:xfrm>
          <a:prstGeom prst="rect">
            <a:avLst/>
          </a:prstGeom>
        </p:spPr>
        <p:txBody>
          <a:bodyPr wrap="square">
            <a:spAutoFit/>
          </a:bodyPr>
          <a:lstStyle/>
          <a:p>
            <a:pPr lvl="0" algn="ctr"/>
            <a:r>
              <a:rPr lang="en-GB" sz="2800" b="1" dirty="0" smtClean="0">
                <a:solidFill>
                  <a:srgbClr val="990099"/>
                </a:solidFill>
              </a:rPr>
              <a:t>Case Study</a:t>
            </a:r>
          </a:p>
          <a:p>
            <a:pPr lvl="0" algn="ctr"/>
            <a:r>
              <a:rPr lang="en-GB" sz="2400" b="1" dirty="0" smtClean="0">
                <a:solidFill>
                  <a:srgbClr val="990099"/>
                </a:solidFill>
              </a:rPr>
              <a:t>The “</a:t>
            </a:r>
            <a:r>
              <a:rPr lang="en-GB" sz="2400" b="1" dirty="0" err="1" smtClean="0">
                <a:solidFill>
                  <a:srgbClr val="990099"/>
                </a:solidFill>
              </a:rPr>
              <a:t>Cantarranas</a:t>
            </a:r>
            <a:r>
              <a:rPr lang="en-GB" sz="2400" b="1" dirty="0" smtClean="0">
                <a:solidFill>
                  <a:srgbClr val="990099"/>
                </a:solidFill>
              </a:rPr>
              <a:t>” Methodology-Honduras</a:t>
            </a:r>
            <a:endParaRPr lang="es-ES_tradnl" sz="2400" dirty="0">
              <a:solidFill>
                <a:srgbClr val="990099"/>
              </a:solidFill>
            </a:endParaRPr>
          </a:p>
        </p:txBody>
      </p:sp>
      <p:sp>
        <p:nvSpPr>
          <p:cNvPr id="5" name="Marcador de contenido 2"/>
          <p:cNvSpPr txBox="1">
            <a:spLocks/>
          </p:cNvSpPr>
          <p:nvPr/>
        </p:nvSpPr>
        <p:spPr>
          <a:xfrm>
            <a:off x="0" y="892553"/>
            <a:ext cx="9144000" cy="40604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sz="2000" dirty="0" smtClean="0"/>
              <a:t>Mayors </a:t>
            </a:r>
            <a:r>
              <a:rPr lang="en-US" sz="2000" dirty="0"/>
              <a:t>and leaders of </a:t>
            </a:r>
            <a:r>
              <a:rPr lang="en-US" sz="2000" b="1" dirty="0"/>
              <a:t>Resilient Cities of Central America</a:t>
            </a:r>
            <a:r>
              <a:rPr lang="en-US" sz="2000" dirty="0"/>
              <a:t> </a:t>
            </a:r>
            <a:r>
              <a:rPr lang="en-US" sz="2000" i="1" dirty="0"/>
              <a:t>(</a:t>
            </a:r>
            <a:r>
              <a:rPr lang="en-US" sz="2000" b="1" i="1" dirty="0" err="1"/>
              <a:t>Cantarranas</a:t>
            </a:r>
            <a:r>
              <a:rPr lang="en-US" sz="2000" b="1" i="1" dirty="0"/>
              <a:t>, </a:t>
            </a:r>
            <a:r>
              <a:rPr lang="en-US" sz="2000" b="1" i="1" u="sng" dirty="0">
                <a:solidFill>
                  <a:schemeClr val="tx2"/>
                </a:solidFill>
              </a:rPr>
              <a:t>Honduras</a:t>
            </a:r>
            <a:r>
              <a:rPr lang="en-US" sz="2000" i="1" u="sng" dirty="0">
                <a:solidFill>
                  <a:schemeClr val="tx2"/>
                </a:solidFill>
              </a:rPr>
              <a:t>; </a:t>
            </a:r>
            <a:r>
              <a:rPr lang="en-US" sz="2000" b="1" i="1" dirty="0"/>
              <a:t>Livingston, </a:t>
            </a:r>
            <a:r>
              <a:rPr lang="en-US" sz="2000" b="1" i="1" u="sng" dirty="0">
                <a:solidFill>
                  <a:schemeClr val="tx2"/>
                </a:solidFill>
              </a:rPr>
              <a:t>Guatemala</a:t>
            </a:r>
            <a:r>
              <a:rPr lang="en-US" sz="2000" i="1" dirty="0">
                <a:solidFill>
                  <a:schemeClr val="tx2"/>
                </a:solidFill>
              </a:rPr>
              <a:t>;</a:t>
            </a:r>
            <a:r>
              <a:rPr lang="en-US" sz="2000" i="1" dirty="0"/>
              <a:t> and </a:t>
            </a:r>
            <a:r>
              <a:rPr lang="en-US" sz="2000" b="1" i="1" dirty="0" err="1"/>
              <a:t>Wiwili</a:t>
            </a:r>
            <a:r>
              <a:rPr lang="en-US" sz="2000" b="1" i="1" dirty="0"/>
              <a:t>, </a:t>
            </a:r>
            <a:r>
              <a:rPr lang="en-US" sz="2000" b="1" i="1" u="sng" dirty="0">
                <a:solidFill>
                  <a:schemeClr val="tx2"/>
                </a:solidFill>
              </a:rPr>
              <a:t>Nicaragua</a:t>
            </a:r>
            <a:r>
              <a:rPr lang="en-US" sz="2000" i="1" dirty="0"/>
              <a:t>)</a:t>
            </a:r>
            <a:r>
              <a:rPr lang="en-US" sz="2000" dirty="0"/>
              <a:t> came together in the </a:t>
            </a:r>
            <a:r>
              <a:rPr lang="en-US" sz="2000" b="1" dirty="0"/>
              <a:t>Municipality of </a:t>
            </a:r>
            <a:r>
              <a:rPr lang="en-US" sz="2000" b="1" dirty="0" err="1" smtClean="0"/>
              <a:t>Cantarranas</a:t>
            </a:r>
            <a:r>
              <a:rPr lang="en-US" sz="2000" b="1" dirty="0" smtClean="0"/>
              <a:t>, </a:t>
            </a:r>
            <a:r>
              <a:rPr lang="en-US" sz="2000" b="1" dirty="0"/>
              <a:t>Honduras</a:t>
            </a:r>
            <a:r>
              <a:rPr lang="en-US" sz="2000" dirty="0"/>
              <a:t>, on </a:t>
            </a:r>
            <a:r>
              <a:rPr lang="en-US" sz="2000" b="1" dirty="0"/>
              <a:t>August </a:t>
            </a:r>
            <a:r>
              <a:rPr lang="en-US" sz="2000" b="1" dirty="0" smtClean="0"/>
              <a:t>06-07,2013</a:t>
            </a:r>
            <a:r>
              <a:rPr lang="en-US" sz="2000" dirty="0" smtClean="0"/>
              <a:t>. </a:t>
            </a:r>
            <a:r>
              <a:rPr lang="en-US" sz="2000" dirty="0"/>
              <a:t>There, they carried out an exchange of experiences of the between the mayors, which were certified through the </a:t>
            </a:r>
            <a:r>
              <a:rPr lang="en-US" sz="2000" b="1" dirty="0"/>
              <a:t>"</a:t>
            </a:r>
            <a:r>
              <a:rPr lang="en-US" sz="2000" b="1" dirty="0" err="1"/>
              <a:t>Cantarranas</a:t>
            </a:r>
            <a:r>
              <a:rPr lang="en-US" sz="2000" b="1" dirty="0"/>
              <a:t> Methodology."</a:t>
            </a:r>
            <a:endParaRPr lang="en-US" sz="2000" dirty="0"/>
          </a:p>
          <a:p>
            <a:pPr>
              <a:spcBef>
                <a:spcPts val="600"/>
              </a:spcBef>
              <a:spcAft>
                <a:spcPts val="600"/>
              </a:spcAft>
            </a:pPr>
            <a:r>
              <a:rPr lang="en-US" sz="2000" dirty="0"/>
              <a:t>City officials, grassroots women's groups, and other key actors came together to create an intervention strategy to implement the </a:t>
            </a:r>
            <a:r>
              <a:rPr lang="en-US" sz="2000" dirty="0" smtClean="0"/>
              <a:t>MCR 10 Essentials and generate </a:t>
            </a:r>
            <a:r>
              <a:rPr lang="en-US" sz="2000" dirty="0"/>
              <a:t>key ideas for the formulation of </a:t>
            </a:r>
            <a:r>
              <a:rPr lang="en-US" sz="2000" dirty="0" smtClean="0"/>
              <a:t>work/action plans </a:t>
            </a:r>
            <a:r>
              <a:rPr lang="en-US" sz="2000" dirty="0"/>
              <a:t>in each of the cities:</a:t>
            </a:r>
          </a:p>
          <a:p>
            <a:pPr>
              <a:spcBef>
                <a:spcPts val="600"/>
              </a:spcBef>
              <a:spcAft>
                <a:spcPts val="600"/>
              </a:spcAft>
            </a:pPr>
            <a:r>
              <a:rPr lang="en-US" sz="2000" b="1" dirty="0" smtClean="0"/>
              <a:t>As part of the exercise they  have stressed the importance of conducting risk </a:t>
            </a:r>
            <a:r>
              <a:rPr lang="en-US" sz="2000" b="1" dirty="0"/>
              <a:t>assessment </a:t>
            </a:r>
            <a:r>
              <a:rPr lang="en-US" sz="2000" b="1" dirty="0" smtClean="0"/>
              <a:t>using LG-SAT </a:t>
            </a:r>
            <a:r>
              <a:rPr lang="en-US" sz="2000" dirty="0" smtClean="0"/>
              <a:t>as </a:t>
            </a:r>
            <a:r>
              <a:rPr lang="en-US" sz="2000" dirty="0"/>
              <a:t>the basis for urban development plans and decisions, </a:t>
            </a:r>
            <a:r>
              <a:rPr lang="en-US" sz="2000" dirty="0" smtClean="0"/>
              <a:t>and ensuring </a:t>
            </a:r>
            <a:r>
              <a:rPr lang="en-US" sz="2000" dirty="0"/>
              <a:t>that this information is readily available to and discussed with the public</a:t>
            </a:r>
            <a:r>
              <a:rPr lang="en-US" sz="2000" dirty="0" smtClean="0"/>
              <a:t>.</a:t>
            </a:r>
            <a:r>
              <a:rPr lang="en-US" sz="1800" dirty="0"/>
              <a:t/>
            </a:r>
            <a:br>
              <a:rPr lang="en-US" sz="1800" dirty="0"/>
            </a:br>
            <a:endParaRPr lang="en-US" sz="1800" dirty="0"/>
          </a:p>
          <a:p>
            <a:pPr>
              <a:spcBef>
                <a:spcPts val="0"/>
              </a:spcBef>
              <a:spcAft>
                <a:spcPts val="600"/>
              </a:spcAft>
              <a:buFont typeface="Arial"/>
              <a:buChar char="•"/>
            </a:pPr>
            <a:endParaRPr lang="en-GB" sz="1800" dirty="0" smtClean="0"/>
          </a:p>
        </p:txBody>
      </p:sp>
      <p:sp>
        <p:nvSpPr>
          <p:cNvPr id="6" name="Marcador de contenido 2"/>
          <p:cNvSpPr txBox="1">
            <a:spLocks/>
          </p:cNvSpPr>
          <p:nvPr/>
        </p:nvSpPr>
        <p:spPr>
          <a:xfrm>
            <a:off x="2971801" y="5486400"/>
            <a:ext cx="6172200" cy="102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For more information about this case study illustrating the use of the LGSAT/Local HFA by local civil society organizations to promote the integration of disaster risk reduction in the development process </a:t>
            </a:r>
            <a:r>
              <a:rPr lang="en-GB" sz="1400" dirty="0"/>
              <a:t>visit </a:t>
            </a:r>
            <a:r>
              <a:rPr lang="en-GB" sz="1200" dirty="0">
                <a:hlinkClick r:id="rId3"/>
              </a:rPr>
              <a:t>http://</a:t>
            </a:r>
            <a:r>
              <a:rPr lang="en-GB" sz="1200" dirty="0" smtClean="0">
                <a:hlinkClick r:id="rId3"/>
              </a:rPr>
              <a:t>archive.constantcontact.com/fs151/1101426922527/archive/1115386651838.html</a:t>
            </a:r>
            <a:r>
              <a:rPr lang="en-GB" sz="1200" dirty="0" smtClean="0"/>
              <a:t> </a:t>
            </a:r>
          </a:p>
          <a:p>
            <a:endParaRPr lang="en-GB" sz="1800"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Imagen 6" descr="Screen Shot 2014-03-02 at 2.47.31 PM.png"/>
          <p:cNvPicPr>
            <a:picLocks noChangeAspect="1"/>
          </p:cNvPicPr>
          <p:nvPr/>
        </p:nvPicPr>
        <p:blipFill rotWithShape="1">
          <a:blip r:embed="rId5">
            <a:extLst>
              <a:ext uri="{28A0092B-C50C-407E-A947-70E740481C1C}">
                <a14:useLocalDpi xmlns:a14="http://schemas.microsoft.com/office/drawing/2010/main" val="0"/>
              </a:ext>
            </a:extLst>
          </a:blip>
          <a:srcRect l="23611" t="51777" r="45000" b="8890"/>
          <a:stretch/>
        </p:blipFill>
        <p:spPr>
          <a:xfrm>
            <a:off x="-1" y="4953000"/>
            <a:ext cx="2971801" cy="1941121"/>
          </a:xfrm>
          <a:prstGeom prst="rect">
            <a:avLst/>
          </a:prstGeom>
          <a:ln>
            <a:solidFill>
              <a:schemeClr val="tx1"/>
            </a:solidFill>
          </a:ln>
        </p:spPr>
      </p:pic>
    </p:spTree>
    <p:extLst>
      <p:ext uri="{BB962C8B-B14F-4D97-AF65-F5344CB8AC3E}">
        <p14:creationId xmlns:p14="http://schemas.microsoft.com/office/powerpoint/2010/main" val="408397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idx="4294967295"/>
          </p:nvPr>
        </p:nvSpPr>
        <p:spPr>
          <a:xfrm>
            <a:off x="3032615" y="31046"/>
            <a:ext cx="6111385" cy="803436"/>
          </a:xfrm>
        </p:spPr>
        <p:txBody>
          <a:bodyPr>
            <a:noAutofit/>
          </a:bodyPr>
          <a:lstStyle/>
          <a:p>
            <a:pPr>
              <a:defRPr/>
            </a:pPr>
            <a:r>
              <a:rPr lang="en-US" sz="2800" b="1" dirty="0" smtClean="0">
                <a:solidFill>
                  <a:srgbClr val="990099"/>
                </a:solidFill>
                <a:effectLst>
                  <a:outerShdw blurRad="38100" dist="38100" dir="2700000" algn="tl">
                    <a:srgbClr val="000000">
                      <a:alpha val="43137"/>
                    </a:srgbClr>
                  </a:outerShdw>
                </a:effectLst>
              </a:rPr>
              <a:t>LG-SAT Exercise </a:t>
            </a:r>
            <a:br>
              <a:rPr lang="en-US" sz="2800" b="1" dirty="0" smtClean="0">
                <a:solidFill>
                  <a:srgbClr val="990099"/>
                </a:solidFill>
                <a:effectLst>
                  <a:outerShdw blurRad="38100" dist="38100" dir="2700000" algn="tl">
                    <a:srgbClr val="000000">
                      <a:alpha val="43137"/>
                    </a:srgbClr>
                  </a:outerShdw>
                </a:effectLst>
              </a:rPr>
            </a:br>
            <a:r>
              <a:rPr lang="en-US" sz="2800" b="1" dirty="0" smtClean="0">
                <a:solidFill>
                  <a:srgbClr val="990099"/>
                </a:solidFill>
                <a:effectLst>
                  <a:outerShdw blurRad="38100" dist="38100" dir="2700000" algn="tl">
                    <a:srgbClr val="000000">
                      <a:alpha val="43137"/>
                    </a:srgbClr>
                  </a:outerShdw>
                </a:effectLst>
              </a:rPr>
              <a:t>Working </a:t>
            </a:r>
            <a:r>
              <a:rPr lang="en-US" sz="2800" b="1" dirty="0">
                <a:solidFill>
                  <a:srgbClr val="990099"/>
                </a:solidFill>
                <a:effectLst>
                  <a:outerShdw blurRad="38100" dist="38100" dir="2700000" algn="tl">
                    <a:srgbClr val="000000">
                      <a:alpha val="43137"/>
                    </a:srgbClr>
                  </a:outerShdw>
                </a:effectLst>
              </a:rPr>
              <a:t>Groups Discussions Points</a:t>
            </a:r>
            <a:endParaRPr lang="en-US" sz="2800" b="1" dirty="0">
              <a:solidFill>
                <a:srgbClr val="990099"/>
              </a:solidFill>
            </a:endParaRPr>
          </a:p>
        </p:txBody>
      </p:sp>
      <p:sp>
        <p:nvSpPr>
          <p:cNvPr id="7" name="Content Placeholder 2"/>
          <p:cNvSpPr txBox="1">
            <a:spLocks/>
          </p:cNvSpPr>
          <p:nvPr/>
        </p:nvSpPr>
        <p:spPr>
          <a:xfrm>
            <a:off x="77377" y="1066800"/>
            <a:ext cx="9066623" cy="5676900"/>
          </a:xfrm>
          <a:prstGeom prst="rect">
            <a:avLst/>
          </a:prstGeom>
        </p:spPr>
        <p:txBody>
          <a:bodyPr lIns="80147" tIns="40074" rIns="80147" bIns="40074"/>
          <a:lstStyle>
            <a:lvl1pPr marL="390525" indent="-390525" algn="l" defTabSz="1042988" rtl="0" eaLnBrk="0" fontAlgn="base" hangingPunct="0">
              <a:spcBef>
                <a:spcPct val="20000"/>
              </a:spcBef>
              <a:spcAft>
                <a:spcPct val="0"/>
              </a:spcAft>
              <a:buFont typeface="Arial" charset="0"/>
              <a:defRPr sz="2700" i="1" kern="1200">
                <a:solidFill>
                  <a:srgbClr val="1D3074"/>
                </a:solidFill>
                <a:latin typeface="Arial" pitchFamily="34" charset="0"/>
                <a:ea typeface="ＭＳ Ｐゴシック" charset="0"/>
                <a:cs typeface="Arial" pitchFamily="34" charset="0"/>
              </a:defRPr>
            </a:lvl1pPr>
            <a:lvl2pPr marL="742950" indent="-285750" algn="l" defTabSz="1042988" rtl="0" eaLnBrk="0" fontAlgn="base" hangingPunct="0">
              <a:spcBef>
                <a:spcPct val="20000"/>
              </a:spcBef>
              <a:spcAft>
                <a:spcPct val="0"/>
              </a:spcAft>
              <a:buFont typeface="Arial" charset="0"/>
              <a:defRPr i="1" kern="1200">
                <a:solidFill>
                  <a:srgbClr val="1D3074"/>
                </a:solidFill>
                <a:latin typeface="Arial" pitchFamily="34" charset="0"/>
                <a:ea typeface="Arial" charset="0"/>
                <a:cs typeface="Arial" pitchFamily="34" charset="0"/>
              </a:defRPr>
            </a:lvl2pPr>
            <a:lvl3pPr marL="1143000" indent="-228600" algn="l" defTabSz="1042988" rtl="0" eaLnBrk="0" fontAlgn="base" hangingPunct="0">
              <a:spcBef>
                <a:spcPct val="20000"/>
              </a:spcBef>
              <a:spcAft>
                <a:spcPct val="0"/>
              </a:spcAft>
              <a:buFont typeface="Arial" charset="0"/>
              <a:defRPr sz="1400" kern="1200">
                <a:solidFill>
                  <a:srgbClr val="25A2E3"/>
                </a:solidFill>
                <a:latin typeface="Arial" pitchFamily="34" charset="0"/>
                <a:ea typeface="Arial" charset="0"/>
                <a:cs typeface="Arial" pitchFamily="34" charset="0"/>
              </a:defRPr>
            </a:lvl3pPr>
            <a:lvl4pPr marL="1824038"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4pPr>
            <a:lvl5pPr marL="2346325"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0736" indent="-400736">
              <a:spcBef>
                <a:spcPts val="600"/>
              </a:spcBef>
              <a:spcAft>
                <a:spcPts val="600"/>
              </a:spcAft>
              <a:buFont typeface="Arial" pitchFamily="34" charset="0"/>
              <a:buChar char="•"/>
              <a:defRPr/>
            </a:pPr>
            <a:r>
              <a:rPr lang="en-US" altLang="en-US" sz="1800" i="0" dirty="0" smtClean="0">
                <a:latin typeface="+mn-lt"/>
                <a:ea typeface="ＭＳ Ｐゴシック" pitchFamily="34" charset="-128"/>
                <a:cs typeface="Arial" charset="0"/>
              </a:rPr>
              <a:t>Divide into 3-4 groups. </a:t>
            </a:r>
          </a:p>
          <a:p>
            <a:pPr marL="400736" indent="-400736">
              <a:spcBef>
                <a:spcPts val="600"/>
              </a:spcBef>
              <a:spcAft>
                <a:spcPts val="600"/>
              </a:spcAft>
              <a:buFont typeface="Arial" pitchFamily="34" charset="0"/>
              <a:buChar char="•"/>
              <a:defRPr/>
            </a:pPr>
            <a:r>
              <a:rPr lang="en-GB" sz="1800" b="1" i="0" dirty="0">
                <a:latin typeface="+mn-lt"/>
              </a:rPr>
              <a:t>Use the LG-SAT Offline Form and </a:t>
            </a:r>
            <a:r>
              <a:rPr lang="en-GB" sz="1800" b="1" i="0" u="sng" dirty="0">
                <a:latin typeface="+mn-lt"/>
              </a:rPr>
              <a:t>LG-SAT Assessment Report Template </a:t>
            </a:r>
            <a:r>
              <a:rPr lang="en-GB" sz="1800" b="1" i="0" dirty="0">
                <a:latin typeface="+mn-lt"/>
              </a:rPr>
              <a:t>to conduct assessment using your own city as an example. </a:t>
            </a:r>
            <a:r>
              <a:rPr lang="en-GB" sz="1800" b="1" i="0" dirty="0" smtClean="0">
                <a:latin typeface="+mn-lt"/>
              </a:rPr>
              <a:t> Discuss </a:t>
            </a:r>
            <a:r>
              <a:rPr lang="en-GB" sz="1800" b="1" i="0" dirty="0">
                <a:latin typeface="+mn-lt"/>
              </a:rPr>
              <a:t>in your group and provide </a:t>
            </a:r>
            <a:r>
              <a:rPr lang="en-GB" sz="1800" b="1" i="0" dirty="0" smtClean="0">
                <a:latin typeface="+mn-lt"/>
              </a:rPr>
              <a:t>answers </a:t>
            </a:r>
            <a:r>
              <a:rPr lang="en-GB" sz="1800" b="1" i="0" dirty="0">
                <a:latin typeface="+mn-lt"/>
              </a:rPr>
              <a:t>to the </a:t>
            </a:r>
            <a:r>
              <a:rPr lang="en-GB" sz="1800" b="1" i="0" dirty="0" smtClean="0">
                <a:latin typeface="+mn-lt"/>
              </a:rPr>
              <a:t>questions/indicators </a:t>
            </a:r>
            <a:r>
              <a:rPr lang="en-GB" sz="1800" b="1" i="0" dirty="0">
                <a:latin typeface="+mn-lt"/>
              </a:rPr>
              <a:t>under each of 10 Essentials. </a:t>
            </a:r>
            <a:r>
              <a:rPr lang="en-GB" sz="1800" b="1" i="0" dirty="0" smtClean="0">
                <a:latin typeface="+mn-lt"/>
              </a:rPr>
              <a:t> Your </a:t>
            </a:r>
            <a:r>
              <a:rPr lang="en-GB" sz="1800" b="1" i="0" dirty="0">
                <a:latin typeface="+mn-lt"/>
              </a:rPr>
              <a:t>Assessment Report should include:</a:t>
            </a:r>
            <a:endParaRPr lang="en-US" altLang="en-US" sz="1800" b="1" i="0" dirty="0">
              <a:latin typeface="+mn-lt"/>
              <a:ea typeface="ＭＳ Ｐゴシック" pitchFamily="34" charset="-128"/>
              <a:cs typeface="Arial" charset="0"/>
            </a:endParaRPr>
          </a:p>
          <a:p>
            <a:pPr lvl="1">
              <a:spcBef>
                <a:spcPts val="600"/>
              </a:spcBef>
              <a:spcAft>
                <a:spcPts val="600"/>
              </a:spcAft>
              <a:buFont typeface="Wingdings" pitchFamily="2" charset="2"/>
              <a:buChar char="q"/>
            </a:pPr>
            <a:r>
              <a:rPr lang="en-GB" sz="1600" b="1" i="0" dirty="0">
                <a:solidFill>
                  <a:srgbClr val="0070C0"/>
                </a:solidFill>
                <a:latin typeface="+mn-lt"/>
              </a:rPr>
              <a:t>An assessment/ranking of the situation for each indicator/question under  each essential </a:t>
            </a:r>
            <a:r>
              <a:rPr lang="en-GB" sz="1600" b="1" i="0" dirty="0" smtClean="0">
                <a:solidFill>
                  <a:srgbClr val="0070C0"/>
                </a:solidFill>
                <a:latin typeface="+mn-lt"/>
              </a:rPr>
              <a:t>on </a:t>
            </a:r>
            <a:r>
              <a:rPr lang="en-GB" sz="1600" b="1" i="0" dirty="0">
                <a:solidFill>
                  <a:srgbClr val="0070C0"/>
                </a:solidFill>
                <a:latin typeface="+mn-lt"/>
              </a:rPr>
              <a:t>a scale of </a:t>
            </a:r>
            <a:r>
              <a:rPr lang="en-GB" sz="1600" b="1" i="0" u="sng" dirty="0">
                <a:solidFill>
                  <a:srgbClr val="0070C0"/>
                </a:solidFill>
                <a:latin typeface="+mn-lt"/>
              </a:rPr>
              <a:t>1 to 5</a:t>
            </a:r>
            <a:r>
              <a:rPr lang="en-GB" sz="1600" u="sng" dirty="0">
                <a:solidFill>
                  <a:srgbClr val="0070C0"/>
                </a:solidFill>
                <a:latin typeface="+mn-lt"/>
              </a:rPr>
              <a:t>, </a:t>
            </a:r>
            <a:r>
              <a:rPr lang="en-GB" sz="1600" dirty="0" smtClean="0">
                <a:solidFill>
                  <a:srgbClr val="0070C0"/>
                </a:solidFill>
                <a:latin typeface="+mn-lt"/>
              </a:rPr>
              <a:t>(where </a:t>
            </a:r>
            <a:r>
              <a:rPr lang="en-GB" sz="1600" u="sng" dirty="0">
                <a:solidFill>
                  <a:srgbClr val="0070C0"/>
                </a:solidFill>
                <a:latin typeface="+mn-lt"/>
              </a:rPr>
              <a:t>1 is minor achievements </a:t>
            </a:r>
            <a:r>
              <a:rPr lang="en-GB" sz="1600" dirty="0">
                <a:solidFill>
                  <a:srgbClr val="0070C0"/>
                </a:solidFill>
                <a:latin typeface="+mn-lt"/>
              </a:rPr>
              <a:t>and </a:t>
            </a:r>
            <a:r>
              <a:rPr lang="en-GB" sz="1600" u="sng" dirty="0">
                <a:solidFill>
                  <a:srgbClr val="0070C0"/>
                </a:solidFill>
                <a:latin typeface="+mn-lt"/>
              </a:rPr>
              <a:t>5 is comprehensive achievements </a:t>
            </a:r>
            <a:r>
              <a:rPr lang="en-GB" sz="1600" dirty="0">
                <a:solidFill>
                  <a:srgbClr val="0070C0"/>
                </a:solidFill>
                <a:latin typeface="+mn-lt"/>
              </a:rPr>
              <a:t>made) </a:t>
            </a:r>
            <a:r>
              <a:rPr lang="en-GB" sz="1600" i="0" dirty="0">
                <a:solidFill>
                  <a:srgbClr val="0070C0"/>
                </a:solidFill>
                <a:latin typeface="+mn-lt"/>
              </a:rPr>
              <a:t>Summarizing the findings for each key question.</a:t>
            </a:r>
            <a:endParaRPr lang="es-ES_tradnl" sz="1600" i="0" dirty="0">
              <a:solidFill>
                <a:srgbClr val="0070C0"/>
              </a:solidFill>
              <a:latin typeface="+mn-lt"/>
            </a:endParaRPr>
          </a:p>
          <a:p>
            <a:pPr lvl="1">
              <a:spcBef>
                <a:spcPts val="600"/>
              </a:spcBef>
              <a:spcAft>
                <a:spcPts val="600"/>
              </a:spcAft>
              <a:buFont typeface="Wingdings" pitchFamily="2" charset="2"/>
              <a:buChar char="q"/>
            </a:pPr>
            <a:r>
              <a:rPr lang="en-GB" sz="1600" b="1" i="0" dirty="0">
                <a:solidFill>
                  <a:srgbClr val="0070C0"/>
                </a:solidFill>
                <a:latin typeface="+mn-lt"/>
              </a:rPr>
              <a:t>A short description of the main </a:t>
            </a:r>
            <a:r>
              <a:rPr lang="en-GB" sz="1600" b="1" i="0" dirty="0" smtClean="0">
                <a:solidFill>
                  <a:srgbClr val="0070C0"/>
                </a:solidFill>
                <a:latin typeface="+mn-lt"/>
              </a:rPr>
              <a:t>issues, gaps and </a:t>
            </a:r>
            <a:r>
              <a:rPr lang="en-GB" sz="1600" b="1" i="0" dirty="0">
                <a:solidFill>
                  <a:srgbClr val="0070C0"/>
                </a:solidFill>
                <a:latin typeface="+mn-lt"/>
              </a:rPr>
              <a:t>challenges </a:t>
            </a:r>
            <a:r>
              <a:rPr lang="en-GB" sz="1600" b="1" i="0" dirty="0" smtClean="0">
                <a:solidFill>
                  <a:srgbClr val="0070C0"/>
                </a:solidFill>
                <a:latin typeface="+mn-lt"/>
              </a:rPr>
              <a:t>identified </a:t>
            </a:r>
            <a:r>
              <a:rPr lang="en-GB" sz="1600" b="1" i="0" dirty="0">
                <a:solidFill>
                  <a:srgbClr val="0070C0"/>
                </a:solidFill>
                <a:latin typeface="+mn-lt"/>
              </a:rPr>
              <a:t>for each </a:t>
            </a:r>
            <a:r>
              <a:rPr lang="en-GB" sz="1600" b="1" i="0" dirty="0" smtClean="0">
                <a:solidFill>
                  <a:srgbClr val="0070C0"/>
                </a:solidFill>
                <a:latin typeface="+mn-lt"/>
              </a:rPr>
              <a:t>LG-SAT question/indicator under each of 10 Essentials that have rated </a:t>
            </a:r>
            <a:r>
              <a:rPr lang="en-GB" sz="1600" b="1" i="0" dirty="0">
                <a:solidFill>
                  <a:srgbClr val="0070C0"/>
                </a:solidFill>
                <a:latin typeface="+mn-lt"/>
              </a:rPr>
              <a:t>low as </a:t>
            </a:r>
            <a:r>
              <a:rPr lang="en-GB" sz="1600" b="1" i="0" u="sng" dirty="0">
                <a:solidFill>
                  <a:srgbClr val="0070C0"/>
                </a:solidFill>
                <a:latin typeface="+mn-lt"/>
              </a:rPr>
              <a:t>1, 2 or 3</a:t>
            </a:r>
            <a:r>
              <a:rPr lang="en-GB" sz="1600" b="1" i="0" u="sng" dirty="0" smtClean="0">
                <a:solidFill>
                  <a:srgbClr val="0070C0"/>
                </a:solidFill>
                <a:latin typeface="+mn-lt"/>
              </a:rPr>
              <a:t>.</a:t>
            </a:r>
            <a:r>
              <a:rPr lang="en-GB" sz="1600" b="1" i="0" dirty="0">
                <a:latin typeface="+mn-lt"/>
              </a:rPr>
              <a:t> </a:t>
            </a:r>
            <a:r>
              <a:rPr lang="en-GB" sz="1600" dirty="0" smtClean="0">
                <a:solidFill>
                  <a:srgbClr val="0070C0"/>
                </a:solidFill>
                <a:latin typeface="+mn-lt"/>
              </a:rPr>
              <a:t>(Those </a:t>
            </a:r>
            <a:r>
              <a:rPr lang="en-GB" sz="1600" dirty="0">
                <a:solidFill>
                  <a:srgbClr val="0070C0"/>
                </a:solidFill>
                <a:latin typeface="+mn-lt"/>
              </a:rPr>
              <a:t>questions that you have rated low as </a:t>
            </a:r>
            <a:r>
              <a:rPr lang="en-GB" sz="1600" u="sng" dirty="0">
                <a:solidFill>
                  <a:srgbClr val="0070C0"/>
                </a:solidFill>
                <a:latin typeface="+mn-lt"/>
              </a:rPr>
              <a:t>3</a:t>
            </a:r>
            <a:r>
              <a:rPr lang="en-GB" sz="1600" dirty="0">
                <a:solidFill>
                  <a:srgbClr val="0070C0"/>
                </a:solidFill>
                <a:latin typeface="+mn-lt"/>
              </a:rPr>
              <a:t> or less (ex. </a:t>
            </a:r>
            <a:r>
              <a:rPr lang="en-GB" sz="1600" u="sng" dirty="0">
                <a:solidFill>
                  <a:srgbClr val="0070C0"/>
                </a:solidFill>
                <a:latin typeface="+mn-lt"/>
              </a:rPr>
              <a:t>2,</a:t>
            </a:r>
            <a:r>
              <a:rPr lang="en-GB" sz="1600" dirty="0">
                <a:solidFill>
                  <a:srgbClr val="0070C0"/>
                </a:solidFill>
                <a:latin typeface="+mn-lt"/>
              </a:rPr>
              <a:t>  </a:t>
            </a:r>
            <a:r>
              <a:rPr lang="en-GB" sz="1600" u="sng" dirty="0">
                <a:solidFill>
                  <a:srgbClr val="0070C0"/>
                </a:solidFill>
                <a:latin typeface="+mn-lt"/>
              </a:rPr>
              <a:t>1</a:t>
            </a:r>
            <a:r>
              <a:rPr lang="en-GB" sz="1600" dirty="0">
                <a:solidFill>
                  <a:srgbClr val="0070C0"/>
                </a:solidFill>
                <a:latin typeface="+mn-lt"/>
              </a:rPr>
              <a:t>) please frame as issues to be </a:t>
            </a:r>
            <a:r>
              <a:rPr lang="en-GB" sz="1600" dirty="0" smtClean="0">
                <a:solidFill>
                  <a:srgbClr val="0070C0"/>
                </a:solidFill>
                <a:latin typeface="+mn-lt"/>
              </a:rPr>
              <a:t>addressed, </a:t>
            </a:r>
            <a:r>
              <a:rPr lang="en-GB" sz="1600" dirty="0">
                <a:solidFill>
                  <a:srgbClr val="0070C0"/>
                </a:solidFill>
                <a:latin typeface="+mn-lt"/>
              </a:rPr>
              <a:t>under the </a:t>
            </a:r>
            <a:r>
              <a:rPr lang="en-GB" sz="1600" u="sng" dirty="0">
                <a:solidFill>
                  <a:srgbClr val="0070C0"/>
                </a:solidFill>
                <a:latin typeface="+mn-lt"/>
              </a:rPr>
              <a:t>DESCRIPTION</a:t>
            </a:r>
            <a:r>
              <a:rPr lang="en-GB" sz="1600" dirty="0">
                <a:solidFill>
                  <a:srgbClr val="0070C0"/>
                </a:solidFill>
                <a:latin typeface="+mn-lt"/>
              </a:rPr>
              <a:t> Section </a:t>
            </a:r>
            <a:r>
              <a:rPr lang="en-GB" sz="1600" dirty="0" smtClean="0">
                <a:solidFill>
                  <a:srgbClr val="0070C0"/>
                </a:solidFill>
                <a:latin typeface="+mn-lt"/>
              </a:rPr>
              <a:t>of the </a:t>
            </a:r>
            <a:r>
              <a:rPr lang="en-GB" sz="1600" dirty="0">
                <a:solidFill>
                  <a:srgbClr val="0070C0"/>
                </a:solidFill>
                <a:latin typeface="+mn-lt"/>
              </a:rPr>
              <a:t>provided LG-SAT Report </a:t>
            </a:r>
            <a:r>
              <a:rPr lang="en-GB" sz="1600" dirty="0" smtClean="0">
                <a:solidFill>
                  <a:srgbClr val="0070C0"/>
                </a:solidFill>
                <a:latin typeface="+mn-lt"/>
              </a:rPr>
              <a:t>Template). </a:t>
            </a:r>
            <a:endParaRPr lang="es-ES_tradnl" sz="1600" u="sng" dirty="0">
              <a:solidFill>
                <a:srgbClr val="0070C0"/>
              </a:solidFill>
              <a:latin typeface="+mn-lt"/>
            </a:endParaRPr>
          </a:p>
          <a:p>
            <a:pPr lvl="1">
              <a:spcBef>
                <a:spcPts val="600"/>
              </a:spcBef>
              <a:spcAft>
                <a:spcPts val="600"/>
              </a:spcAft>
              <a:buFont typeface="Wingdings" pitchFamily="2" charset="2"/>
              <a:buChar char="q"/>
            </a:pPr>
            <a:r>
              <a:rPr lang="en-GB" sz="1600" b="1" dirty="0">
                <a:solidFill>
                  <a:srgbClr val="0070C0"/>
                </a:solidFill>
                <a:latin typeface="+mn-lt"/>
              </a:rPr>
              <a:t>A description of issues identified, which are not included in the 10 essentials, regarded as relevant to understand/improve the disaster risk management situation in the study area </a:t>
            </a:r>
            <a:r>
              <a:rPr lang="en-GB" sz="1600" b="1" dirty="0" smtClean="0">
                <a:solidFill>
                  <a:srgbClr val="0070C0"/>
                </a:solidFill>
                <a:latin typeface="+mn-lt"/>
              </a:rPr>
              <a:t>        </a:t>
            </a:r>
            <a:r>
              <a:rPr lang="en-US" altLang="en-US" sz="1600" b="1" i="0" dirty="0" smtClean="0">
                <a:solidFill>
                  <a:srgbClr val="CC0099"/>
                </a:solidFill>
                <a:latin typeface="+mn-lt"/>
                <a:cs typeface="Arial" charset="0"/>
              </a:rPr>
              <a:t>(</a:t>
            </a:r>
            <a:r>
              <a:rPr lang="en-US" altLang="en-US" sz="1600" b="1" i="0" dirty="0">
                <a:solidFill>
                  <a:srgbClr val="CC0099"/>
                </a:solidFill>
                <a:latin typeface="+mn-lt"/>
                <a:cs typeface="Arial" charset="0"/>
              </a:rPr>
              <a:t>90 min)</a:t>
            </a:r>
            <a:endParaRPr lang="en-US" altLang="en-US" sz="1600" i="0" dirty="0">
              <a:solidFill>
                <a:srgbClr val="CC0099"/>
              </a:solidFill>
              <a:latin typeface="+mn-lt"/>
              <a:cs typeface="Arial" charset="0"/>
            </a:endParaRPr>
          </a:p>
          <a:p>
            <a:pPr marL="400736" indent="-400736">
              <a:spcBef>
                <a:spcPts val="600"/>
              </a:spcBef>
              <a:spcAft>
                <a:spcPts val="600"/>
              </a:spcAft>
              <a:buFont typeface="Arial" pitchFamily="34" charset="0"/>
              <a:buChar char="•"/>
              <a:defRPr/>
            </a:pPr>
            <a:r>
              <a:rPr lang="en-US" altLang="en-US" sz="1800" b="1" i="0" dirty="0">
                <a:latin typeface="+mn-lt"/>
                <a:cs typeface="Arial" charset="0"/>
              </a:rPr>
              <a:t>Present findings of your group discussions to other participants of the </a:t>
            </a:r>
            <a:r>
              <a:rPr lang="en-US" altLang="en-US" sz="1800" b="1" i="0" dirty="0" smtClean="0">
                <a:latin typeface="+mn-lt"/>
                <a:cs typeface="Arial" charset="0"/>
              </a:rPr>
              <a:t>Session </a:t>
            </a:r>
            <a:r>
              <a:rPr lang="en-US" altLang="en-US" sz="1800" b="1" i="0" dirty="0" smtClean="0">
                <a:solidFill>
                  <a:srgbClr val="CC0099"/>
                </a:solidFill>
                <a:latin typeface="+mn-lt"/>
                <a:cs typeface="Arial" charset="0"/>
              </a:rPr>
              <a:t>(</a:t>
            </a:r>
            <a:r>
              <a:rPr lang="en-US" altLang="en-US" sz="1800" b="1" i="0" dirty="0">
                <a:solidFill>
                  <a:srgbClr val="CC0099"/>
                </a:solidFill>
                <a:latin typeface="+mn-lt"/>
                <a:cs typeface="Arial" charset="0"/>
              </a:rPr>
              <a:t>30 min)</a:t>
            </a:r>
          </a:p>
          <a:p>
            <a:pPr marL="0" indent="0">
              <a:spcBef>
                <a:spcPts val="600"/>
              </a:spcBef>
              <a:spcAft>
                <a:spcPts val="600"/>
              </a:spcAft>
              <a:defRPr/>
            </a:pPr>
            <a:r>
              <a:rPr lang="en-GB" sz="1800" dirty="0">
                <a:solidFill>
                  <a:srgbClr val="C00000"/>
                </a:solidFill>
                <a:latin typeface="+mn-lt"/>
              </a:rPr>
              <a:t>      </a:t>
            </a:r>
            <a:r>
              <a:rPr lang="en-GB" sz="1800" u="sng" dirty="0">
                <a:solidFill>
                  <a:srgbClr val="C00000"/>
                </a:solidFill>
                <a:latin typeface="+mn-lt"/>
              </a:rPr>
              <a:t>Duration of this Group Work Exercise is 120 min.</a:t>
            </a:r>
            <a:r>
              <a:rPr lang="en-GB" sz="1800" dirty="0">
                <a:solidFill>
                  <a:srgbClr val="C00000"/>
                </a:solidFill>
                <a:latin typeface="+mn-lt"/>
              </a:rPr>
              <a:t> </a:t>
            </a:r>
          </a:p>
        </p:txBody>
      </p:sp>
      <p:pic>
        <p:nvPicPr>
          <p:cNvPr id="348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25"/>
            <a:ext cx="2835781" cy="77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36133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92969" y="2271490"/>
            <a:ext cx="7358063" cy="1714500"/>
          </a:xfrm>
        </p:spPr>
        <p:txBody>
          <a:bodyPr>
            <a:normAutofit/>
          </a:bodyPr>
          <a:lstStyle/>
          <a:p>
            <a:pPr eaLnBrk="1" hangingPunct="1"/>
            <a:r>
              <a:rPr lang="en-US" sz="6200" b="1" dirty="0" smtClean="0">
                <a:solidFill>
                  <a:srgbClr val="7030A0"/>
                </a:solidFill>
                <a:effectLst>
                  <a:outerShdw blurRad="38100" dist="38100" dir="2700000" algn="tl">
                    <a:srgbClr val="000000">
                      <a:alpha val="43137"/>
                    </a:srgbClr>
                  </a:outerShdw>
                </a:effectLst>
              </a:rPr>
              <a:t>Thank you!</a:t>
            </a:r>
            <a:endParaRPr lang="en-US" sz="4600" b="1" dirty="0">
              <a:solidFill>
                <a:srgbClr val="7030A0"/>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506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0YyNvxhrePY5aK1hEC8cNW8ghO2ieV7y1XbxZnX-yLUqOlM2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3152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6" name="Picture 7"/>
          <p:cNvPicPr>
            <a:picLocks noChangeAspect="1" noChangeArrowheads="1"/>
          </p:cNvPicPr>
          <p:nvPr/>
        </p:nvPicPr>
        <p:blipFill>
          <a:blip r:embed="rId4"/>
          <a:srcRect/>
          <a:stretch>
            <a:fillRect/>
          </a:stretch>
        </p:blipFill>
        <p:spPr bwMode="auto">
          <a:xfrm>
            <a:off x="-1588" y="20638"/>
            <a:ext cx="3127376" cy="947737"/>
          </a:xfrm>
          <a:prstGeom prst="rect">
            <a:avLst/>
          </a:prstGeom>
          <a:noFill/>
          <a:ln w="9525">
            <a:noFill/>
            <a:miter lim="800000"/>
            <a:headEnd/>
            <a:tailEnd/>
          </a:ln>
        </p:spPr>
      </p:pic>
      <p:sp>
        <p:nvSpPr>
          <p:cNvPr id="7" name="Text Box 2"/>
          <p:cNvSpPr txBox="1">
            <a:spLocks noChangeArrowheads="1"/>
          </p:cNvSpPr>
          <p:nvPr/>
        </p:nvSpPr>
        <p:spPr bwMode="auto">
          <a:xfrm>
            <a:off x="3635375" y="139700"/>
            <a:ext cx="4824413" cy="708025"/>
          </a:xfrm>
          <a:prstGeom prst="rect">
            <a:avLst/>
          </a:prstGeom>
          <a:noFill/>
          <a:ln w="9525">
            <a:noFill/>
            <a:miter lim="800000"/>
            <a:headEnd/>
            <a:tailEnd/>
          </a:ln>
        </p:spPr>
        <p:txBody>
          <a:bodyPr>
            <a:spAutoFit/>
          </a:bodyPr>
          <a:lstStyle/>
          <a:p>
            <a:pPr algn="ctr"/>
            <a:r>
              <a:rPr lang="fr-CH" altLang="en-US" sz="4000" b="1" dirty="0" err="1" smtClean="0">
                <a:solidFill>
                  <a:srgbClr val="A03488"/>
                </a:solidFill>
              </a:rPr>
              <a:t>What</a:t>
            </a:r>
            <a:r>
              <a:rPr lang="fr-CH" altLang="en-US" sz="4000" b="1" dirty="0" smtClean="0">
                <a:solidFill>
                  <a:srgbClr val="A03488"/>
                </a:solidFill>
              </a:rPr>
              <a:t> </a:t>
            </a:r>
            <a:r>
              <a:rPr lang="fr-CH" altLang="en-US" sz="4000" b="1" dirty="0" err="1" smtClean="0">
                <a:solidFill>
                  <a:srgbClr val="A03488"/>
                </a:solidFill>
              </a:rPr>
              <a:t>is</a:t>
            </a:r>
            <a:r>
              <a:rPr lang="fr-CH" altLang="en-US" sz="4000" b="1" dirty="0" smtClean="0">
                <a:solidFill>
                  <a:srgbClr val="A03488"/>
                </a:solidFill>
              </a:rPr>
              <a:t> LG-SAT?</a:t>
            </a:r>
            <a:endParaRPr lang="fr-CH" altLang="en-US" sz="4000" b="1" dirty="0">
              <a:solidFill>
                <a:srgbClr val="A03488"/>
              </a:solidFill>
            </a:endParaRPr>
          </a:p>
        </p:txBody>
      </p:sp>
    </p:spTree>
    <p:extLst>
      <p:ext uri="{BB962C8B-B14F-4D97-AF65-F5344CB8AC3E}">
        <p14:creationId xmlns:p14="http://schemas.microsoft.com/office/powerpoint/2010/main" val="69630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p:cNvSpPr>
          <p:nvPr/>
        </p:nvSpPr>
        <p:spPr bwMode="auto">
          <a:xfrm>
            <a:off x="759431" y="2347119"/>
            <a:ext cx="8534400" cy="3998912"/>
          </a:xfrm>
          <a:prstGeom prst="rect">
            <a:avLst/>
          </a:prstGeom>
          <a:noFill/>
          <a:ln w="9525">
            <a:noFill/>
            <a:miter lim="800000"/>
            <a:headEnd/>
            <a:tailEnd/>
          </a:ln>
        </p:spPr>
        <p:txBody>
          <a:bodyPr/>
          <a:lstStyle/>
          <a:p>
            <a:r>
              <a:rPr lang="en-GB" altLang="en-US" sz="2200" dirty="0"/>
              <a:t>Provide a </a:t>
            </a:r>
            <a:r>
              <a:rPr lang="en-GB" altLang="en-US" sz="2200" b="1" dirty="0"/>
              <a:t>self-assessment </a:t>
            </a:r>
            <a:r>
              <a:rPr lang="en-GB" altLang="en-US" sz="2200" b="1" dirty="0" smtClean="0"/>
              <a:t>tool, methodology</a:t>
            </a:r>
            <a:r>
              <a:rPr lang="en-GB" altLang="en-US" sz="2200" dirty="0" smtClean="0"/>
              <a:t> </a:t>
            </a:r>
            <a:r>
              <a:rPr lang="en-GB" altLang="en-US" sz="2200" dirty="0"/>
              <a:t>and a </a:t>
            </a:r>
            <a:r>
              <a:rPr lang="en-GB" altLang="en-US" sz="2200" b="1" dirty="0"/>
              <a:t>feedback mechanism </a:t>
            </a:r>
            <a:r>
              <a:rPr lang="en-GB" altLang="en-US" sz="2200" dirty="0"/>
              <a:t>for local and city governments </a:t>
            </a:r>
            <a:r>
              <a:rPr lang="en-GB" altLang="en-US" sz="2200" dirty="0" smtClean="0"/>
              <a:t>to assess the status of achievements and </a:t>
            </a:r>
            <a:r>
              <a:rPr lang="en-GB" altLang="en-US" sz="2200" dirty="0"/>
              <a:t>understanding of </a:t>
            </a:r>
            <a:r>
              <a:rPr lang="en-GB" altLang="en-US" sz="2200" dirty="0" smtClean="0"/>
              <a:t>existing gaps </a:t>
            </a:r>
            <a:r>
              <a:rPr lang="en-GB" altLang="en-US" sz="2200" dirty="0"/>
              <a:t>and challenges in disaster risk reduction at the local level.</a:t>
            </a:r>
          </a:p>
          <a:p>
            <a:endParaRPr lang="en-GB" altLang="en-US" sz="800" dirty="0" smtClean="0"/>
          </a:p>
          <a:p>
            <a:endParaRPr lang="en-GB" altLang="en-US" sz="800" dirty="0"/>
          </a:p>
          <a:p>
            <a:r>
              <a:rPr lang="en-GB" altLang="ja-JP" sz="2200" dirty="0"/>
              <a:t>Present a </a:t>
            </a:r>
            <a:r>
              <a:rPr lang="en-GB" altLang="ja-JP" sz="2200" b="1" dirty="0"/>
              <a:t>“baseline” and a status report</a:t>
            </a:r>
            <a:r>
              <a:rPr lang="en-GB" altLang="ja-JP" sz="2200" dirty="0"/>
              <a:t> for cities and local governments that have committed to the </a:t>
            </a:r>
            <a:r>
              <a:rPr lang="en-GB" altLang="ja-JP" sz="2200" dirty="0" smtClean="0"/>
              <a:t>implementation of the </a:t>
            </a:r>
            <a:r>
              <a:rPr lang="en-GB" altLang="ja-JP" sz="2200" b="1" i="1" dirty="0" smtClean="0"/>
              <a:t>Making </a:t>
            </a:r>
            <a:r>
              <a:rPr lang="en-GB" altLang="ja-JP" sz="2200" b="1" i="1" dirty="0"/>
              <a:t>Cities Resilient </a:t>
            </a:r>
            <a:r>
              <a:rPr lang="en-GB" altLang="ja-JP" sz="2200" b="1" i="1" dirty="0" smtClean="0"/>
              <a:t>Campaign 10 Essentials.</a:t>
            </a:r>
            <a:r>
              <a:rPr lang="en-GB" altLang="ja-JP" sz="2200" b="1" dirty="0" smtClean="0"/>
              <a:t> </a:t>
            </a:r>
            <a:endParaRPr lang="en-US" altLang="en-US" sz="2200" b="1" dirty="0"/>
          </a:p>
          <a:p>
            <a:endParaRPr lang="en-GB" altLang="en-US" b="1" dirty="0" smtClean="0"/>
          </a:p>
          <a:p>
            <a:r>
              <a:rPr lang="en-GB" altLang="en-US" sz="2200" b="1" dirty="0" smtClean="0"/>
              <a:t>Complement </a:t>
            </a:r>
            <a:r>
              <a:rPr lang="en-GB" altLang="en-US" sz="2200" b="1" dirty="0"/>
              <a:t>the national HFA monitoring</a:t>
            </a:r>
            <a:r>
              <a:rPr lang="en-GB" altLang="en-US" sz="2200" dirty="0"/>
              <a:t> </a:t>
            </a:r>
            <a:r>
              <a:rPr lang="en-GB" altLang="en-US" sz="2200" b="1" dirty="0"/>
              <a:t>and multi-stakeholder engagement process</a:t>
            </a:r>
            <a:r>
              <a:rPr lang="en-GB" altLang="en-US" sz="2200" dirty="0"/>
              <a:t> by providing information and an assessment of the situation from the local level.</a:t>
            </a:r>
          </a:p>
          <a:p>
            <a:endParaRPr lang="en-GB" altLang="ja-JP" sz="2200" dirty="0"/>
          </a:p>
        </p:txBody>
      </p:sp>
      <p:sp>
        <p:nvSpPr>
          <p:cNvPr id="53251" name="Text Box 8"/>
          <p:cNvSpPr txBox="1">
            <a:spLocks noChangeArrowheads="1"/>
          </p:cNvSpPr>
          <p:nvPr/>
        </p:nvSpPr>
        <p:spPr bwMode="auto">
          <a:xfrm>
            <a:off x="76200" y="1752600"/>
            <a:ext cx="9067800" cy="415498"/>
          </a:xfrm>
          <a:prstGeom prst="rect">
            <a:avLst/>
          </a:prstGeom>
          <a:noFill/>
          <a:ln w="9525">
            <a:noFill/>
            <a:miter lim="800000"/>
            <a:headEnd/>
            <a:tailEnd/>
          </a:ln>
        </p:spPr>
        <p:txBody>
          <a:bodyPr wrap="square">
            <a:spAutoFit/>
          </a:bodyPr>
          <a:lstStyle/>
          <a:p>
            <a:pPr algn="ctr" eaLnBrk="0" hangingPunct="0"/>
            <a:r>
              <a:rPr lang="fr-CH" altLang="en-US" sz="2100" b="1" dirty="0"/>
              <a:t>Main Objectives of the Local </a:t>
            </a:r>
            <a:r>
              <a:rPr lang="fr-CH" altLang="en-US" sz="2100" b="1" dirty="0" err="1"/>
              <a:t>Government</a:t>
            </a:r>
            <a:r>
              <a:rPr lang="fr-CH" altLang="en-US" sz="2100" b="1" dirty="0"/>
              <a:t> Self-</a:t>
            </a:r>
            <a:r>
              <a:rPr lang="fr-CH" altLang="en-US" sz="2100" b="1" dirty="0" err="1"/>
              <a:t>Assessment</a:t>
            </a:r>
            <a:r>
              <a:rPr lang="fr-CH" altLang="en-US" sz="2100" b="1" dirty="0"/>
              <a:t> </a:t>
            </a:r>
            <a:r>
              <a:rPr lang="fr-CH" altLang="en-US" sz="2100" b="1" dirty="0" err="1"/>
              <a:t>Tool</a:t>
            </a:r>
            <a:r>
              <a:rPr lang="fr-CH" altLang="en-US" sz="2100" b="1" dirty="0"/>
              <a:t> (</a:t>
            </a:r>
            <a:r>
              <a:rPr lang="fr-CH" altLang="en-US" sz="2100" b="1" dirty="0" smtClean="0"/>
              <a:t>LG-SAT) </a:t>
            </a:r>
            <a:r>
              <a:rPr lang="fr-CH" altLang="en-US" sz="2100" b="1" dirty="0" err="1" smtClean="0"/>
              <a:t>is</a:t>
            </a:r>
            <a:r>
              <a:rPr lang="fr-CH" altLang="en-US" sz="2100" b="1" dirty="0" smtClean="0"/>
              <a:t> to:</a:t>
            </a:r>
            <a:endParaRPr lang="fr-CH" altLang="en-US" sz="2100" b="1" dirty="0"/>
          </a:p>
        </p:txBody>
      </p:sp>
      <p:pic>
        <p:nvPicPr>
          <p:cNvPr id="53252" name="Picture 18" descr="check"/>
          <p:cNvPicPr>
            <a:picLocks noChangeAspect="1" noChangeArrowheads="1"/>
          </p:cNvPicPr>
          <p:nvPr/>
        </p:nvPicPr>
        <p:blipFill>
          <a:blip r:embed="rId3"/>
          <a:srcRect/>
          <a:stretch>
            <a:fillRect/>
          </a:stretch>
        </p:blipFill>
        <p:spPr bwMode="auto">
          <a:xfrm>
            <a:off x="247668" y="2347119"/>
            <a:ext cx="612775" cy="463550"/>
          </a:xfrm>
          <a:prstGeom prst="rect">
            <a:avLst/>
          </a:prstGeom>
          <a:noFill/>
          <a:ln w="9525">
            <a:noFill/>
            <a:miter lim="800000"/>
            <a:headEnd/>
            <a:tailEnd/>
          </a:ln>
        </p:spPr>
      </p:pic>
      <p:pic>
        <p:nvPicPr>
          <p:cNvPr id="53253" name="Picture 19" descr="check"/>
          <p:cNvPicPr>
            <a:picLocks noChangeAspect="1" noChangeArrowheads="1"/>
          </p:cNvPicPr>
          <p:nvPr/>
        </p:nvPicPr>
        <p:blipFill>
          <a:blip r:embed="rId3"/>
          <a:srcRect/>
          <a:stretch>
            <a:fillRect/>
          </a:stretch>
        </p:blipFill>
        <p:spPr bwMode="auto">
          <a:xfrm>
            <a:off x="247666" y="3962400"/>
            <a:ext cx="612775" cy="463550"/>
          </a:xfrm>
          <a:prstGeom prst="rect">
            <a:avLst/>
          </a:prstGeom>
          <a:noFill/>
          <a:ln w="9525">
            <a:noFill/>
            <a:miter lim="800000"/>
            <a:headEnd/>
            <a:tailEnd/>
          </a:ln>
        </p:spPr>
      </p:pic>
      <p:pic>
        <p:nvPicPr>
          <p:cNvPr id="53254" name="Picture 20" descr="check"/>
          <p:cNvPicPr>
            <a:picLocks noChangeAspect="1" noChangeArrowheads="1"/>
          </p:cNvPicPr>
          <p:nvPr/>
        </p:nvPicPr>
        <p:blipFill>
          <a:blip r:embed="rId3"/>
          <a:srcRect/>
          <a:stretch>
            <a:fillRect/>
          </a:stretch>
        </p:blipFill>
        <p:spPr bwMode="auto">
          <a:xfrm>
            <a:off x="247668" y="5257800"/>
            <a:ext cx="612775" cy="463550"/>
          </a:xfrm>
          <a:prstGeom prst="rect">
            <a:avLst/>
          </a:prstGeom>
          <a:noFill/>
          <a:ln w="9525">
            <a:noFill/>
            <a:miter lim="800000"/>
            <a:headEnd/>
            <a:tailEnd/>
          </a:ln>
        </p:spPr>
      </p:pic>
      <p:sp>
        <p:nvSpPr>
          <p:cNvPr id="5325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53256" name="Picture 7"/>
          <p:cNvPicPr>
            <a:picLocks noChangeAspect="1" noChangeArrowheads="1"/>
          </p:cNvPicPr>
          <p:nvPr/>
        </p:nvPicPr>
        <p:blipFill>
          <a:blip r:embed="rId4"/>
          <a:srcRect/>
          <a:stretch>
            <a:fillRect/>
          </a:stretch>
        </p:blipFill>
        <p:spPr bwMode="auto">
          <a:xfrm>
            <a:off x="-1588" y="20638"/>
            <a:ext cx="3127376" cy="947737"/>
          </a:xfrm>
          <a:prstGeom prst="rect">
            <a:avLst/>
          </a:prstGeom>
          <a:noFill/>
          <a:ln w="9525">
            <a:noFill/>
            <a:miter lim="800000"/>
            <a:headEnd/>
            <a:tailEnd/>
          </a:ln>
        </p:spPr>
      </p:pic>
      <p:sp>
        <p:nvSpPr>
          <p:cNvPr id="53257" name="Text Box 2"/>
          <p:cNvSpPr txBox="1">
            <a:spLocks noChangeArrowheads="1"/>
          </p:cNvSpPr>
          <p:nvPr/>
        </p:nvSpPr>
        <p:spPr bwMode="auto">
          <a:xfrm>
            <a:off x="3635375" y="139700"/>
            <a:ext cx="4824413" cy="708025"/>
          </a:xfrm>
          <a:prstGeom prst="rect">
            <a:avLst/>
          </a:prstGeom>
          <a:noFill/>
          <a:ln w="9525">
            <a:noFill/>
            <a:miter lim="800000"/>
            <a:headEnd/>
            <a:tailEnd/>
          </a:ln>
        </p:spPr>
        <p:txBody>
          <a:bodyPr>
            <a:spAutoFit/>
          </a:bodyPr>
          <a:lstStyle/>
          <a:p>
            <a:pPr algn="ctr"/>
            <a:r>
              <a:rPr lang="fr-CH" altLang="en-US" sz="4000" b="1" dirty="0" err="1" smtClean="0">
                <a:solidFill>
                  <a:srgbClr val="A03488"/>
                </a:solidFill>
              </a:rPr>
              <a:t>What</a:t>
            </a:r>
            <a:r>
              <a:rPr lang="fr-CH" altLang="en-US" sz="4000" b="1" dirty="0" smtClean="0">
                <a:solidFill>
                  <a:srgbClr val="A03488"/>
                </a:solidFill>
              </a:rPr>
              <a:t> </a:t>
            </a:r>
            <a:r>
              <a:rPr lang="fr-CH" altLang="en-US" sz="4000" b="1" dirty="0" err="1" smtClean="0">
                <a:solidFill>
                  <a:srgbClr val="A03488"/>
                </a:solidFill>
              </a:rPr>
              <a:t>is</a:t>
            </a:r>
            <a:r>
              <a:rPr lang="fr-CH" altLang="en-US" sz="4000" b="1" dirty="0" smtClean="0">
                <a:solidFill>
                  <a:srgbClr val="A03488"/>
                </a:solidFill>
              </a:rPr>
              <a:t> LG-SAT?</a:t>
            </a:r>
            <a:endParaRPr lang="fr-CH" altLang="en-US" sz="4000" b="1" dirty="0">
              <a:solidFill>
                <a:srgbClr val="A03488"/>
              </a:solidFill>
            </a:endParaRPr>
          </a:p>
        </p:txBody>
      </p:sp>
      <p:sp>
        <p:nvSpPr>
          <p:cNvPr id="53258" name="Rectangle 1"/>
          <p:cNvSpPr>
            <a:spLocks noChangeArrowheads="1"/>
          </p:cNvSpPr>
          <p:nvPr/>
        </p:nvSpPr>
        <p:spPr bwMode="auto">
          <a:xfrm>
            <a:off x="188913" y="1100370"/>
            <a:ext cx="8929687" cy="522287"/>
          </a:xfrm>
          <a:prstGeom prst="rect">
            <a:avLst/>
          </a:prstGeom>
          <a:noFill/>
          <a:ln w="9525">
            <a:noFill/>
            <a:miter lim="800000"/>
            <a:headEnd/>
            <a:tailEnd/>
          </a:ln>
        </p:spPr>
        <p:txBody>
          <a:bodyPr>
            <a:spAutoFit/>
          </a:bodyPr>
          <a:lstStyle/>
          <a:p>
            <a:pPr algn="ctr" eaLnBrk="0" hangingPunct="0"/>
            <a:r>
              <a:rPr lang="fr-CH" altLang="en-US" sz="2800" b="1" u="sng" dirty="0">
                <a:solidFill>
                  <a:srgbClr val="A03488"/>
                </a:solidFill>
              </a:rPr>
              <a:t>Local </a:t>
            </a:r>
            <a:r>
              <a:rPr lang="fr-CH" altLang="en-US" sz="2800" b="1" u="sng" dirty="0" err="1" smtClean="0">
                <a:solidFill>
                  <a:srgbClr val="A03488"/>
                </a:solidFill>
              </a:rPr>
              <a:t>Government</a:t>
            </a:r>
            <a:r>
              <a:rPr lang="fr-CH" altLang="en-US" sz="2800" b="1" u="sng" dirty="0" smtClean="0">
                <a:solidFill>
                  <a:srgbClr val="A03488"/>
                </a:solidFill>
              </a:rPr>
              <a:t> </a:t>
            </a:r>
            <a:r>
              <a:rPr lang="fr-CH" altLang="en-US" sz="2800" b="1" u="sng" dirty="0">
                <a:solidFill>
                  <a:srgbClr val="A03488"/>
                </a:solidFill>
              </a:rPr>
              <a:t>Self-</a:t>
            </a:r>
            <a:r>
              <a:rPr lang="fr-CH" altLang="en-US" sz="2800" b="1" u="sng" dirty="0" err="1">
                <a:solidFill>
                  <a:srgbClr val="A03488"/>
                </a:solidFill>
              </a:rPr>
              <a:t>Assessment</a:t>
            </a:r>
            <a:r>
              <a:rPr lang="fr-CH" altLang="en-US" sz="2800" b="1" u="sng" dirty="0">
                <a:solidFill>
                  <a:srgbClr val="A03488"/>
                </a:solidFill>
              </a:rPr>
              <a:t> </a:t>
            </a:r>
            <a:r>
              <a:rPr lang="fr-CH" altLang="en-US" sz="2800" b="1" u="sng" dirty="0" err="1">
                <a:solidFill>
                  <a:srgbClr val="A03488"/>
                </a:solidFill>
              </a:rPr>
              <a:t>Tool</a:t>
            </a:r>
            <a:r>
              <a:rPr lang="fr-CH" altLang="en-US" sz="2800" b="1" u="sng" dirty="0">
                <a:solidFill>
                  <a:srgbClr val="A03488"/>
                </a:solidFill>
              </a:rPr>
              <a:t> (LG-SAT)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779912" y="136525"/>
            <a:ext cx="4906888" cy="671512"/>
          </a:xfrm>
        </p:spPr>
        <p:txBody>
          <a:bodyPr>
            <a:normAutofit/>
          </a:bodyPr>
          <a:lstStyle/>
          <a:p>
            <a:pPr eaLnBrk="1" hangingPunct="1"/>
            <a:r>
              <a:rPr lang="en-US" sz="3600" b="1" dirty="0" smtClean="0">
                <a:solidFill>
                  <a:srgbClr val="990099"/>
                </a:solidFill>
                <a:effectLst>
                  <a:outerShdw blurRad="38100" dist="38100" dir="2700000" algn="tl">
                    <a:srgbClr val="000000">
                      <a:alpha val="43137"/>
                    </a:srgbClr>
                  </a:outerShdw>
                </a:effectLst>
                <a:latin typeface="+mn-lt"/>
              </a:rPr>
              <a:t>The Purpose of LG –SAT?</a:t>
            </a:r>
          </a:p>
        </p:txBody>
      </p:sp>
      <p:sp>
        <p:nvSpPr>
          <p:cNvPr id="3" name="Content Placeholder 2"/>
          <p:cNvSpPr>
            <a:spLocks noGrp="1"/>
          </p:cNvSpPr>
          <p:nvPr>
            <p:ph idx="1"/>
          </p:nvPr>
        </p:nvSpPr>
        <p:spPr>
          <a:xfrm>
            <a:off x="228600" y="3657600"/>
            <a:ext cx="8686800" cy="2469231"/>
          </a:xfrm>
        </p:spPr>
        <p:txBody>
          <a:bodyPr rtlCol="0">
            <a:normAutofit fontScale="85000" lnSpcReduction="20000"/>
          </a:bodyPr>
          <a:lstStyle/>
          <a:p>
            <a:pPr defTabSz="457035">
              <a:spcBef>
                <a:spcPts val="1800"/>
              </a:spcBef>
              <a:spcAft>
                <a:spcPts val="1800"/>
              </a:spcAft>
              <a:defRPr/>
            </a:pPr>
            <a:r>
              <a:rPr lang="en-US" altLang="en-US" sz="2400" dirty="0"/>
              <a:t>The idea is to allow </a:t>
            </a:r>
            <a:r>
              <a:rPr lang="en-US" altLang="en-US" sz="2400" u="sng" dirty="0"/>
              <a:t>cities </a:t>
            </a:r>
            <a:r>
              <a:rPr lang="en-US" altLang="en-US" sz="2400" b="1" u="sng" dirty="0"/>
              <a:t>to establish a baseline </a:t>
            </a:r>
            <a:r>
              <a:rPr lang="en-US" altLang="en-US" sz="2400" dirty="0"/>
              <a:t>and a set of priorities for moving forward, probably over a period of years. </a:t>
            </a:r>
            <a:endParaRPr lang="en-US" sz="2400" dirty="0" smtClean="0">
              <a:cs typeface="American Typewriter"/>
            </a:endParaRPr>
          </a:p>
          <a:p>
            <a:pPr defTabSz="457035">
              <a:spcBef>
                <a:spcPts val="1800"/>
              </a:spcBef>
              <a:spcAft>
                <a:spcPts val="1800"/>
              </a:spcAft>
              <a:defRPr/>
            </a:pPr>
            <a:r>
              <a:rPr lang="en-US" sz="2400" dirty="0" smtClean="0">
                <a:cs typeface="American Typewriter"/>
              </a:rPr>
              <a:t>Alike the National process, the local HFA review </a:t>
            </a:r>
            <a:r>
              <a:rPr lang="en-US" sz="2400" b="1" u="sng" dirty="0" smtClean="0">
                <a:cs typeface="American Typewriter"/>
              </a:rPr>
              <a:t>is not a monitoring process of UNISDR</a:t>
            </a:r>
            <a:r>
              <a:rPr lang="en-US" sz="2400" dirty="0" smtClean="0">
                <a:cs typeface="American Typewriter"/>
              </a:rPr>
              <a:t>. </a:t>
            </a:r>
            <a:endParaRPr lang="en-US" sz="2400" i="1" dirty="0">
              <a:cs typeface="American Typewriter"/>
            </a:endParaRPr>
          </a:p>
          <a:p>
            <a:pPr defTabSz="457035">
              <a:spcBef>
                <a:spcPts val="1800"/>
              </a:spcBef>
              <a:spcAft>
                <a:spcPts val="1800"/>
              </a:spcAft>
              <a:defRPr/>
            </a:pPr>
            <a:r>
              <a:rPr lang="en-US" sz="2400" dirty="0">
                <a:cs typeface="American Typewriter"/>
              </a:rPr>
              <a:t>The review process and participation of the local governments is </a:t>
            </a:r>
            <a:r>
              <a:rPr lang="en-US" sz="2400" b="1" u="sng" dirty="0">
                <a:cs typeface="American Typewriter"/>
              </a:rPr>
              <a:t>purely voluntary </a:t>
            </a:r>
            <a:r>
              <a:rPr lang="en-US" sz="2400" dirty="0">
                <a:cs typeface="American Typewriter"/>
              </a:rPr>
              <a:t>in nature.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192" y="946150"/>
            <a:ext cx="4278312"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1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817" y="60984"/>
            <a:ext cx="5948536" cy="759023"/>
          </a:xfrm>
        </p:spPr>
        <p:txBody>
          <a:bodyPr rtlCol="0">
            <a:noAutofit/>
          </a:bodyPr>
          <a:lstStyle/>
          <a:p>
            <a:pPr algn="l" defTabSz="457035">
              <a:spcBef>
                <a:spcPct val="50000"/>
              </a:spcBef>
              <a:defRPr/>
            </a:pPr>
            <a:r>
              <a:rPr lang="en-US" sz="3200" b="1" dirty="0">
                <a:solidFill>
                  <a:srgbClr val="990099"/>
                </a:solidFill>
                <a:effectLst>
                  <a:outerShdw blurRad="38100" dist="38100" dir="2700000" algn="tl">
                    <a:srgbClr val="000000">
                      <a:alpha val="43137"/>
                    </a:srgbClr>
                  </a:outerShdw>
                </a:effectLst>
                <a:latin typeface="+mn-lt"/>
                <a:cs typeface="American Typewriter"/>
              </a:rPr>
              <a:t>Who </a:t>
            </a:r>
            <a:r>
              <a:rPr lang="en-US" sz="3200" b="1" dirty="0" smtClean="0">
                <a:solidFill>
                  <a:srgbClr val="990099"/>
                </a:solidFill>
                <a:effectLst>
                  <a:outerShdw blurRad="38100" dist="38100" dir="2700000" algn="tl">
                    <a:srgbClr val="000000">
                      <a:alpha val="43137"/>
                    </a:srgbClr>
                  </a:outerShdw>
                </a:effectLst>
                <a:latin typeface="+mn-lt"/>
                <a:cs typeface="American Typewriter"/>
              </a:rPr>
              <a:t>conducts the LG-SAT </a:t>
            </a:r>
            <a:r>
              <a:rPr lang="en-US" sz="3200" b="1" dirty="0">
                <a:solidFill>
                  <a:srgbClr val="990099"/>
                </a:solidFill>
                <a:effectLst>
                  <a:outerShdw blurRad="38100" dist="38100" dir="2700000" algn="tl">
                    <a:srgbClr val="000000">
                      <a:alpha val="43137"/>
                    </a:srgbClr>
                  </a:outerShdw>
                </a:effectLst>
                <a:latin typeface="+mn-lt"/>
                <a:cs typeface="American Typewriter"/>
              </a:rPr>
              <a:t>review?</a:t>
            </a:r>
            <a:endParaRPr lang="en-US" sz="3200" b="1" i="1" dirty="0">
              <a:solidFill>
                <a:srgbClr val="990099"/>
              </a:solidFill>
              <a:effectLst>
                <a:outerShdw blurRad="38100" dist="38100" dir="2700000" algn="tl">
                  <a:srgbClr val="000000">
                    <a:alpha val="43137"/>
                  </a:srgbClr>
                </a:outerShdw>
              </a:effectLst>
              <a:latin typeface="+mn-lt"/>
              <a:cs typeface="American Typewriter"/>
            </a:endParaRPr>
          </a:p>
        </p:txBody>
      </p:sp>
      <p:sp>
        <p:nvSpPr>
          <p:cNvPr id="5123" name="Rectangle 3"/>
          <p:cNvSpPr>
            <a:spLocks noChangeArrowheads="1"/>
          </p:cNvSpPr>
          <p:nvPr/>
        </p:nvSpPr>
        <p:spPr bwMode="auto">
          <a:xfrm>
            <a:off x="0" y="1371600"/>
            <a:ext cx="8976568" cy="456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2800" b="1" dirty="0">
                <a:solidFill>
                  <a:srgbClr val="990099"/>
                </a:solidFill>
              </a:rPr>
              <a:t>Governments at local </a:t>
            </a:r>
            <a:r>
              <a:rPr lang="en-US" sz="2800" b="1" dirty="0" smtClean="0">
                <a:solidFill>
                  <a:srgbClr val="990099"/>
                </a:solidFill>
              </a:rPr>
              <a:t>level</a:t>
            </a:r>
          </a:p>
          <a:p>
            <a:pPr algn="ctr">
              <a:lnSpc>
                <a:spcPct val="80000"/>
              </a:lnSpc>
              <a:spcBef>
                <a:spcPct val="50000"/>
              </a:spcBef>
              <a:defRPr/>
            </a:pP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800"/>
              </a:spcBef>
              <a:spcAft>
                <a:spcPts val="1200"/>
              </a:spcAft>
              <a:buFont typeface="Arial" pitchFamily="34" charset="0"/>
              <a:buChar char="•"/>
              <a:defRPr/>
            </a:pPr>
            <a:r>
              <a:rPr lang="en-US" sz="2400" dirty="0"/>
              <a:t>The local HFA review process is intended to be a multi-stakeholder review </a:t>
            </a:r>
            <a:r>
              <a:rPr lang="en-US" sz="2400" b="1" dirty="0"/>
              <a:t>process led by the local </a:t>
            </a:r>
            <a:r>
              <a:rPr lang="en-US" sz="2400" b="1" dirty="0" smtClean="0"/>
              <a:t>governments </a:t>
            </a:r>
            <a:r>
              <a:rPr lang="en-US" sz="2400" b="1" dirty="0"/>
              <a:t>at the local level</a:t>
            </a:r>
            <a:r>
              <a:rPr lang="en-US" sz="2400" dirty="0"/>
              <a:t>. </a:t>
            </a:r>
          </a:p>
          <a:p>
            <a:pPr marL="321457" indent="-321457" algn="just">
              <a:lnSpc>
                <a:spcPct val="80000"/>
              </a:lnSpc>
              <a:spcBef>
                <a:spcPts val="1800"/>
              </a:spcBef>
              <a:spcAft>
                <a:spcPts val="1200"/>
              </a:spcAft>
              <a:buFont typeface="Arial" pitchFamily="34" charset="0"/>
              <a:buChar char="•"/>
              <a:defRPr/>
            </a:pPr>
            <a:r>
              <a:rPr lang="en-US" sz="2400" u="sng" dirty="0"/>
              <a:t>The main actors </a:t>
            </a:r>
            <a:r>
              <a:rPr lang="en-US" sz="2400" dirty="0"/>
              <a:t>of this multi- stakeholder local HFA review process are </a:t>
            </a:r>
            <a:r>
              <a:rPr lang="en-US" sz="2400" b="1" dirty="0"/>
              <a:t>local government authorities, civil society organizations, community based organizations </a:t>
            </a:r>
            <a:r>
              <a:rPr lang="en-US" sz="2400" dirty="0" smtClean="0"/>
              <a:t>etc. </a:t>
            </a:r>
            <a:endParaRPr lang="en-US" sz="2400" dirty="0"/>
          </a:p>
          <a:p>
            <a:pPr marL="321457" indent="-321457" algn="just">
              <a:lnSpc>
                <a:spcPct val="80000"/>
              </a:lnSpc>
              <a:spcBef>
                <a:spcPts val="1800"/>
              </a:spcBef>
              <a:spcAft>
                <a:spcPts val="1200"/>
              </a:spcAft>
              <a:buFont typeface="Arial" pitchFamily="34" charset="0"/>
              <a:buChar char="•"/>
              <a:defRPr/>
            </a:pPr>
            <a:r>
              <a:rPr lang="en-US" sz="2400" b="1" dirty="0"/>
              <a:t>The involvement of civil society organizations and community based organizations is essential to the success of the review process </a:t>
            </a:r>
            <a:r>
              <a:rPr lang="en-US" sz="2400" dirty="0"/>
              <a:t>and thus all local authorities are highly encouraged to ensure adequate participation of civil society and community based organizations in the consultations.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26580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0984"/>
            <a:ext cx="6095999" cy="1005816"/>
          </a:xfrm>
        </p:spPr>
        <p:txBody>
          <a:bodyPr rtlCol="0">
            <a:noAutofit/>
          </a:bodyPr>
          <a:lstStyle/>
          <a:p>
            <a:pPr defTabSz="457035">
              <a:spcBef>
                <a:spcPct val="50000"/>
              </a:spcBef>
              <a:defRPr/>
            </a:pPr>
            <a:r>
              <a:rPr lang="en-US" sz="2400" b="1" dirty="0" smtClean="0">
                <a:solidFill>
                  <a:srgbClr val="990099"/>
                </a:solidFill>
                <a:effectLst>
                  <a:outerShdw blurRad="38100" dist="38100" dir="2700000" algn="tl">
                    <a:srgbClr val="000000">
                      <a:alpha val="43137"/>
                    </a:srgbClr>
                  </a:outerShdw>
                </a:effectLst>
                <a:latin typeface="+mn-lt"/>
                <a:cs typeface="American Typewriter"/>
              </a:rPr>
              <a:t>Proposed Element to Successfully Implement Multi-</a:t>
            </a:r>
            <a:r>
              <a:rPr lang="en-US" sz="2400" b="1" dirty="0" err="1" smtClean="0">
                <a:solidFill>
                  <a:srgbClr val="990099"/>
                </a:solidFill>
                <a:effectLst>
                  <a:outerShdw blurRad="38100" dist="38100" dir="2700000" algn="tl">
                    <a:srgbClr val="000000">
                      <a:alpha val="43137"/>
                    </a:srgbClr>
                  </a:outerShdw>
                </a:effectLst>
                <a:latin typeface="+mn-lt"/>
                <a:cs typeface="American Typewriter"/>
              </a:rPr>
              <a:t>Steakholder</a:t>
            </a:r>
            <a:r>
              <a:rPr lang="en-US" sz="2400" b="1" dirty="0" smtClean="0">
                <a:solidFill>
                  <a:srgbClr val="990099"/>
                </a:solidFill>
                <a:effectLst>
                  <a:outerShdw blurRad="38100" dist="38100" dir="2700000" algn="tl">
                    <a:srgbClr val="000000">
                      <a:alpha val="43137"/>
                    </a:srgbClr>
                  </a:outerShdw>
                </a:effectLst>
                <a:latin typeface="+mn-lt"/>
                <a:cs typeface="American Typewriter"/>
              </a:rPr>
              <a:t> Engagement Process</a:t>
            </a:r>
            <a:endParaRPr lang="en-US" sz="2400" b="1" i="1" dirty="0">
              <a:solidFill>
                <a:srgbClr val="990099"/>
              </a:solidFill>
              <a:effectLst>
                <a:outerShdw blurRad="38100" dist="38100" dir="2700000" algn="tl">
                  <a:srgbClr val="000000">
                    <a:alpha val="43137"/>
                  </a:srgbClr>
                </a:outerShdw>
              </a:effectLst>
              <a:latin typeface="+mn-lt"/>
              <a:cs typeface="American Typewriter"/>
            </a:endParaRPr>
          </a:p>
        </p:txBody>
      </p:sp>
      <p:sp>
        <p:nvSpPr>
          <p:cNvPr id="5123" name="Rectangle 3"/>
          <p:cNvSpPr>
            <a:spLocks noChangeArrowheads="1"/>
          </p:cNvSpPr>
          <p:nvPr/>
        </p:nvSpPr>
        <p:spPr bwMode="auto">
          <a:xfrm>
            <a:off x="228600" y="1371600"/>
            <a:ext cx="8534400" cy="423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200"/>
              </a:spcBef>
              <a:spcAft>
                <a:spcPts val="1200"/>
              </a:spcAft>
              <a:buFont typeface="Arial" pitchFamily="34" charset="0"/>
              <a:buChar char="•"/>
              <a:defRPr/>
            </a:pPr>
            <a:r>
              <a:rPr lang="en-US" sz="2400" b="1" dirty="0" smtClean="0"/>
              <a:t>Identifying Relevant Participants. </a:t>
            </a:r>
            <a:r>
              <a:rPr lang="en-US" sz="2400" i="1" dirty="0" smtClean="0"/>
              <a:t>The most crucial element in review process is to get relevant actors involved. </a:t>
            </a:r>
          </a:p>
          <a:p>
            <a:pPr marL="321457" indent="-321457" algn="just">
              <a:lnSpc>
                <a:spcPct val="80000"/>
              </a:lnSpc>
              <a:spcBef>
                <a:spcPts val="1200"/>
              </a:spcBef>
              <a:spcAft>
                <a:spcPts val="1200"/>
              </a:spcAft>
              <a:buFont typeface="Arial" pitchFamily="34" charset="0"/>
              <a:buChar char="•"/>
              <a:defRPr/>
            </a:pPr>
            <a:r>
              <a:rPr lang="en-US" sz="2400" b="1" dirty="0" smtClean="0"/>
              <a:t>Communicating the Objectives of the LG-SAT Process</a:t>
            </a:r>
          </a:p>
          <a:p>
            <a:pPr marL="321457" indent="-321457" algn="just">
              <a:lnSpc>
                <a:spcPct val="80000"/>
              </a:lnSpc>
              <a:spcBef>
                <a:spcPts val="1200"/>
              </a:spcBef>
              <a:spcAft>
                <a:spcPts val="1200"/>
              </a:spcAft>
              <a:buFont typeface="Arial" pitchFamily="34" charset="0"/>
              <a:buChar char="•"/>
              <a:defRPr/>
            </a:pPr>
            <a:r>
              <a:rPr lang="en-US" sz="2400" b="1" dirty="0" smtClean="0"/>
              <a:t>Structuring the Consultation Process. </a:t>
            </a:r>
            <a:r>
              <a:rPr lang="en-US" sz="2400" dirty="0" smtClean="0"/>
              <a:t>Setting up groups of stakeholders for specific tasks </a:t>
            </a:r>
            <a:r>
              <a:rPr lang="en-US" sz="2400" i="1" dirty="0" smtClean="0"/>
              <a:t>(ex. around 5 HFA Priorities or MCR 10 Essentials) </a:t>
            </a:r>
          </a:p>
          <a:p>
            <a:pPr marL="321457" indent="-321457" algn="just">
              <a:lnSpc>
                <a:spcPct val="80000"/>
              </a:lnSpc>
              <a:spcBef>
                <a:spcPts val="1200"/>
              </a:spcBef>
              <a:spcAft>
                <a:spcPts val="1200"/>
              </a:spcAft>
              <a:buFont typeface="Arial" pitchFamily="34" charset="0"/>
              <a:buChar char="•"/>
              <a:defRPr/>
            </a:pPr>
            <a:r>
              <a:rPr lang="en-US" sz="2400" b="1" dirty="0" smtClean="0"/>
              <a:t>Ensuring Active Participation and Contribution </a:t>
            </a:r>
          </a:p>
          <a:p>
            <a:pPr marL="321457" indent="-321457" algn="just">
              <a:lnSpc>
                <a:spcPct val="80000"/>
              </a:lnSpc>
              <a:spcBef>
                <a:spcPts val="1200"/>
              </a:spcBef>
              <a:spcAft>
                <a:spcPts val="1200"/>
              </a:spcAft>
              <a:buFont typeface="Arial" pitchFamily="34" charset="0"/>
              <a:buChar char="•"/>
              <a:defRPr/>
            </a:pPr>
            <a:r>
              <a:rPr lang="en-US" sz="2400" b="1" dirty="0" smtClean="0"/>
              <a:t>Timing: </a:t>
            </a:r>
            <a:r>
              <a:rPr lang="en-US" sz="2400" i="1" dirty="0" smtClean="0"/>
              <a:t>Timing of the review process needs to be planned and communicated to all stakeholders.</a:t>
            </a:r>
            <a:endParaRPr lang="en-US" sz="2400" i="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8793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419872" y="60995"/>
            <a:ext cx="5544616"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85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r>
              <a:rPr lang="fr-CH" sz="3200" b="1" dirty="0">
                <a:solidFill>
                  <a:srgbClr val="A03488"/>
                </a:solidFill>
                <a:effectLst>
                  <a:outerShdw blurRad="38100" dist="38100" dir="2700000" algn="tl">
                    <a:srgbClr val="000000">
                      <a:alpha val="43137"/>
                    </a:srgbClr>
                  </a:outerShdw>
                </a:effectLst>
                <a:latin typeface="+mn-lt"/>
                <a:cs typeface="Arial" pitchFamily="34" charset="0"/>
              </a:rPr>
              <a:t>5 </a:t>
            </a:r>
            <a:r>
              <a:rPr lang="fr-CH" sz="3200" b="1" dirty="0" err="1" smtClean="0">
                <a:solidFill>
                  <a:srgbClr val="A03488"/>
                </a:solidFill>
                <a:effectLst>
                  <a:outerShdw blurRad="38100" dist="38100" dir="2700000" algn="tl">
                    <a:srgbClr val="000000">
                      <a:alpha val="43137"/>
                    </a:srgbClr>
                  </a:outerShdw>
                </a:effectLst>
                <a:latin typeface="+mn-lt"/>
                <a:cs typeface="Arial" pitchFamily="34" charset="0"/>
              </a:rPr>
              <a:t>Levels</a:t>
            </a:r>
            <a:r>
              <a:rPr lang="fr-CH" sz="3200" b="1" dirty="0" smtClean="0">
                <a:solidFill>
                  <a:srgbClr val="A03488"/>
                </a:solidFill>
                <a:effectLst>
                  <a:outerShdw blurRad="38100" dist="38100" dir="2700000" algn="tl">
                    <a:srgbClr val="000000">
                      <a:alpha val="43137"/>
                    </a:srgbClr>
                  </a:outerShdw>
                </a:effectLst>
                <a:latin typeface="+mn-lt"/>
                <a:cs typeface="Arial" pitchFamily="34" charset="0"/>
              </a:rPr>
              <a:t> </a:t>
            </a:r>
            <a:r>
              <a:rPr lang="fr-CH" sz="3200" b="1" dirty="0">
                <a:solidFill>
                  <a:srgbClr val="A03488"/>
                </a:solidFill>
                <a:effectLst>
                  <a:outerShdw blurRad="38100" dist="38100" dir="2700000" algn="tl">
                    <a:srgbClr val="000000">
                      <a:alpha val="43137"/>
                    </a:srgbClr>
                  </a:outerShdw>
                </a:effectLst>
                <a:latin typeface="+mn-lt"/>
                <a:cs typeface="Arial" pitchFamily="34" charset="0"/>
              </a:rPr>
              <a:t>of </a:t>
            </a:r>
            <a:r>
              <a:rPr lang="fr-CH" sz="3200" b="1" dirty="0" smtClean="0">
                <a:solidFill>
                  <a:srgbClr val="A03488"/>
                </a:solidFill>
                <a:effectLst>
                  <a:outerShdw blurRad="38100" dist="38100" dir="2700000" algn="tl">
                    <a:srgbClr val="000000">
                      <a:alpha val="43137"/>
                    </a:srgbClr>
                  </a:outerShdw>
                </a:effectLst>
                <a:latin typeface="+mn-lt"/>
                <a:cs typeface="Arial" pitchFamily="34" charset="0"/>
              </a:rPr>
              <a:t>Progress </a:t>
            </a:r>
            <a:r>
              <a:rPr lang="fr-CH" sz="3200" b="1" dirty="0">
                <a:solidFill>
                  <a:srgbClr val="A03488"/>
                </a:solidFill>
                <a:effectLst>
                  <a:outerShdw blurRad="38100" dist="38100" dir="2700000" algn="tl">
                    <a:srgbClr val="000000">
                      <a:alpha val="43137"/>
                    </a:srgbClr>
                  </a:outerShdw>
                </a:effectLst>
                <a:latin typeface="+mn-lt"/>
                <a:cs typeface="Arial" pitchFamily="34" charset="0"/>
              </a:rPr>
              <a:t>to </a:t>
            </a:r>
            <a:r>
              <a:rPr lang="fr-CH" sz="3200" b="1" dirty="0" smtClean="0">
                <a:solidFill>
                  <a:srgbClr val="A03488"/>
                </a:solidFill>
                <a:effectLst>
                  <a:outerShdw blurRad="38100" dist="38100" dir="2700000" algn="tl">
                    <a:srgbClr val="000000">
                      <a:alpha val="43137"/>
                    </a:srgbClr>
                  </a:outerShdw>
                </a:effectLst>
                <a:latin typeface="+mn-lt"/>
                <a:cs typeface="Arial" pitchFamily="34" charset="0"/>
              </a:rPr>
              <a:t>Monitor </a:t>
            </a:r>
            <a:r>
              <a:rPr lang="fr-CH" sz="3200" b="1" dirty="0" err="1" smtClean="0">
                <a:solidFill>
                  <a:srgbClr val="A03488"/>
                </a:solidFill>
                <a:effectLst>
                  <a:outerShdw blurRad="38100" dist="38100" dir="2700000" algn="tl">
                    <a:srgbClr val="000000">
                      <a:alpha val="43137"/>
                    </a:srgbClr>
                  </a:outerShdw>
                </a:effectLst>
                <a:latin typeface="+mn-lt"/>
                <a:cs typeface="Arial" pitchFamily="34" charset="0"/>
              </a:rPr>
              <a:t>Resilience</a:t>
            </a:r>
            <a:r>
              <a:rPr lang="fr-CH" sz="3200" b="1" dirty="0" smtClean="0">
                <a:solidFill>
                  <a:srgbClr val="A03488"/>
                </a:solidFill>
                <a:effectLst>
                  <a:outerShdw blurRad="38100" dist="38100" dir="2700000" algn="tl">
                    <a:srgbClr val="000000">
                      <a:alpha val="43137"/>
                    </a:srgbClr>
                  </a:outerShdw>
                </a:effectLst>
                <a:latin typeface="+mn-lt"/>
                <a:cs typeface="Arial" pitchFamily="34" charset="0"/>
              </a:rPr>
              <a:t> </a:t>
            </a:r>
            <a:r>
              <a:rPr lang="fr-CH" sz="3200" b="1" dirty="0" err="1">
                <a:solidFill>
                  <a:srgbClr val="A03488"/>
                </a:solidFill>
                <a:effectLst>
                  <a:outerShdw blurRad="38100" dist="38100" dir="2700000" algn="tl">
                    <a:srgbClr val="000000">
                      <a:alpha val="43137"/>
                    </a:srgbClr>
                  </a:outerShdw>
                </a:effectLst>
                <a:latin typeface="+mn-lt"/>
                <a:cs typeface="Arial" pitchFamily="34" charset="0"/>
              </a:rPr>
              <a:t>at</a:t>
            </a:r>
            <a:r>
              <a:rPr lang="fr-CH" sz="3200" b="1" dirty="0">
                <a:solidFill>
                  <a:srgbClr val="A03488"/>
                </a:solidFill>
                <a:effectLst>
                  <a:outerShdw blurRad="38100" dist="38100" dir="2700000" algn="tl">
                    <a:srgbClr val="000000">
                      <a:alpha val="43137"/>
                    </a:srgbClr>
                  </a:outerShdw>
                </a:effectLst>
                <a:latin typeface="+mn-lt"/>
                <a:cs typeface="Arial" pitchFamily="34" charset="0"/>
              </a:rPr>
              <a:t> </a:t>
            </a:r>
            <a:r>
              <a:rPr lang="fr-CH" sz="3200" b="1" dirty="0" smtClean="0">
                <a:solidFill>
                  <a:srgbClr val="A03488"/>
                </a:solidFill>
                <a:effectLst>
                  <a:outerShdw blurRad="38100" dist="38100" dir="2700000" algn="tl">
                    <a:srgbClr val="000000">
                      <a:alpha val="43137"/>
                    </a:srgbClr>
                  </a:outerShdw>
                </a:effectLst>
                <a:latin typeface="+mn-lt"/>
                <a:cs typeface="Arial" pitchFamily="34" charset="0"/>
              </a:rPr>
              <a:t>Local </a:t>
            </a:r>
            <a:r>
              <a:rPr lang="fr-CH" sz="3200" b="1" dirty="0" err="1" smtClean="0">
                <a:solidFill>
                  <a:srgbClr val="A03488"/>
                </a:solidFill>
                <a:effectLst>
                  <a:outerShdw blurRad="38100" dist="38100" dir="2700000" algn="tl">
                    <a:srgbClr val="000000">
                      <a:alpha val="43137"/>
                    </a:srgbClr>
                  </a:outerShdw>
                </a:effectLst>
                <a:latin typeface="+mn-lt"/>
                <a:cs typeface="Arial" pitchFamily="34" charset="0"/>
              </a:rPr>
              <a:t>Level</a:t>
            </a:r>
            <a:endParaRPr lang="fr-CH" sz="3200" b="1" dirty="0">
              <a:solidFill>
                <a:srgbClr val="A03488"/>
              </a:solidFill>
              <a:effectLst>
                <a:outerShdw blurRad="38100" dist="38100" dir="2700000" algn="tl">
                  <a:srgbClr val="000000">
                    <a:alpha val="43137"/>
                  </a:srgbClr>
                </a:outerShdw>
              </a:effectLst>
              <a:latin typeface="+mn-lt"/>
              <a:cs typeface="Arial"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1616631"/>
              </p:ext>
            </p:extLst>
          </p:nvPr>
        </p:nvGraphicFramePr>
        <p:xfrm>
          <a:off x="611561" y="1484783"/>
          <a:ext cx="8141806" cy="4838732"/>
        </p:xfrm>
        <a:graphic>
          <a:graphicData uri="http://schemas.openxmlformats.org/drawingml/2006/table">
            <a:tbl>
              <a:tblPr>
                <a:tableStyleId>{775DCB02-9BB8-47FD-8907-85C794F793BA}</a:tableStyleId>
              </a:tblPr>
              <a:tblGrid>
                <a:gridCol w="857032"/>
                <a:gridCol w="7284774"/>
              </a:tblGrid>
              <a:tr h="6868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2"/>
                          </a:solidFill>
                          <a:effectLst/>
                        </a:rPr>
                        <a:t>Level</a:t>
                      </a:r>
                      <a:endParaRPr kumimoji="0" lang="en-US" sz="20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tx2"/>
                          </a:solidFill>
                          <a:effectLst/>
                        </a:rPr>
                        <a:t>Generic Description of Achievement </a:t>
                      </a:r>
                      <a:endParaRPr kumimoji="0" lang="en-US" sz="24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5</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u="sng" strike="noStrike" cap="none" normalizeH="0" baseline="0" dirty="0">
                          <a:ln>
                            <a:noFill/>
                          </a:ln>
                          <a:effectLst/>
                        </a:rPr>
                        <a:t>Comprehensive</a:t>
                      </a:r>
                      <a:r>
                        <a:rPr kumimoji="0" lang="en-US" sz="1900" b="0" u="none" strike="noStrike" cap="none" normalizeH="0" baseline="0" dirty="0">
                          <a:ln>
                            <a:noFill/>
                          </a:ln>
                          <a:effectLst/>
                        </a:rPr>
                        <a:t> achievement has been attained, with the commitment and capacities to sustain efforts at all levels.</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101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4</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u="sng" strike="noStrike" cap="none" normalizeH="0" baseline="0" dirty="0">
                          <a:ln>
                            <a:noFill/>
                          </a:ln>
                          <a:effectLst/>
                        </a:rPr>
                        <a:t>Substantial </a:t>
                      </a:r>
                      <a:r>
                        <a:rPr kumimoji="0" lang="en-US" sz="1900" b="0" u="none" strike="noStrike" cap="none" normalizeH="0" baseline="0" dirty="0">
                          <a:ln>
                            <a:noFill/>
                          </a:ln>
                          <a:effectLst/>
                        </a:rPr>
                        <a:t>achievement has been attained, but with some </a:t>
                      </a:r>
                      <a:r>
                        <a:rPr kumimoji="0" lang="en-US" sz="1900" b="0" u="none" strike="noStrike" cap="none" normalizeH="0" baseline="0" dirty="0" err="1">
                          <a:ln>
                            <a:noFill/>
                          </a:ln>
                          <a:effectLst/>
                        </a:rPr>
                        <a:t>recognised</a:t>
                      </a:r>
                      <a:r>
                        <a:rPr kumimoji="0" lang="en-US" sz="1900" b="0" u="none" strike="noStrike" cap="none" normalizeH="0" baseline="0" dirty="0">
                          <a:ln>
                            <a:noFill/>
                          </a:ln>
                          <a:effectLst/>
                        </a:rPr>
                        <a:t> deficiencies in commitment, financial resources or operational capacities.</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3</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dirty="0">
                          <a:ln>
                            <a:noFill/>
                          </a:ln>
                          <a:effectLst/>
                        </a:rPr>
                        <a:t>There is some commitment and capacities to achieving DRR but progress is </a:t>
                      </a:r>
                      <a:r>
                        <a:rPr kumimoji="0" lang="en-US" sz="1900" b="0" u="sng" strike="noStrike" cap="none" normalizeH="0" baseline="0" dirty="0">
                          <a:ln>
                            <a:noFill/>
                          </a:ln>
                          <a:effectLst/>
                        </a:rPr>
                        <a:t>not substantial</a:t>
                      </a:r>
                      <a:r>
                        <a:rPr kumimoji="0" lang="en-US" sz="1900" b="0" u="none" strike="noStrike" cap="none" normalizeH="0" baseline="0" dirty="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101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2</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dirty="0">
                          <a:ln>
                            <a:noFill/>
                          </a:ln>
                          <a:effectLst/>
                        </a:rPr>
                        <a:t>Achievements have been made but are </a:t>
                      </a:r>
                      <a:r>
                        <a:rPr kumimoji="0" lang="en-US" sz="1900" b="0" u="sng" strike="noStrike" cap="none" normalizeH="0" baseline="0" dirty="0">
                          <a:ln>
                            <a:noFill/>
                          </a:ln>
                          <a:effectLst/>
                        </a:rPr>
                        <a:t>relatively small </a:t>
                      </a:r>
                      <a:r>
                        <a:rPr kumimoji="0" lang="en-US" sz="1900" b="0" u="none" strike="noStrike" cap="none" normalizeH="0" baseline="0" dirty="0">
                          <a:ln>
                            <a:noFill/>
                          </a:ln>
                          <a:effectLst/>
                        </a:rPr>
                        <a:t>or incomplete, and while improvements are planned, the commitment and capacities are limited.</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1</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dirty="0">
                          <a:ln>
                            <a:noFill/>
                          </a:ln>
                          <a:effectLst/>
                        </a:rPr>
                        <a:t>Achievements are </a:t>
                      </a:r>
                      <a:r>
                        <a:rPr kumimoji="0" lang="en-US" sz="1900" b="0" u="sng" strike="noStrike" cap="none" normalizeH="0" baseline="0" dirty="0">
                          <a:ln>
                            <a:noFill/>
                          </a:ln>
                          <a:effectLst/>
                        </a:rPr>
                        <a:t>minor </a:t>
                      </a:r>
                      <a:r>
                        <a:rPr kumimoji="0" lang="en-US" sz="1900" b="0" u="none" strike="noStrike" cap="none" normalizeH="0" baseline="0" dirty="0">
                          <a:ln>
                            <a:noFill/>
                          </a:ln>
                          <a:effectLst/>
                        </a:rPr>
                        <a:t>and there are few signs of planning or forward action to improve the situation.</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bl>
          </a:graphicData>
        </a:graphic>
      </p:graphicFrame>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61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p:cNvSpPr>
          <p:nvPr/>
        </p:nvSpPr>
        <p:spPr bwMode="auto">
          <a:xfrm rot="16200000">
            <a:off x="-1078818" y="5409717"/>
            <a:ext cx="2514824" cy="227707"/>
          </a:xfrm>
          <a:prstGeom prst="roundRect">
            <a:avLst>
              <a:gd name="adj" fmla="val 11718"/>
            </a:avLst>
          </a:prstGeom>
          <a:solidFill>
            <a:srgbClr val="FFFFFF"/>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69" tIns="50769" rIns="50769" bIns="50769" anchor="ctr"/>
          <a:lstStyle/>
          <a:p>
            <a:pPr defTabSz="410499">
              <a:defRPr/>
            </a:pPr>
            <a:endParaRPr lang="en-US">
              <a:ea typeface="ＭＳ Ｐゴシック" charset="0"/>
              <a:cs typeface="Helvetica Light" charset="0"/>
            </a:endParaRPr>
          </a:p>
        </p:txBody>
      </p:sp>
      <p:pic>
        <p:nvPicPr>
          <p:cNvPr id="13331" name="Picture 19" descr="image.png"/>
          <p:cNvPicPr>
            <a:picLocks noChangeAspect="1"/>
          </p:cNvPicPr>
          <p:nvPr/>
        </p:nvPicPr>
        <p:blipFill>
          <a:blip r:embed="rId3"/>
          <a:srcRect/>
          <a:stretch>
            <a:fillRect/>
          </a:stretch>
        </p:blipFill>
        <p:spPr bwMode="auto">
          <a:xfrm>
            <a:off x="4762" y="1285875"/>
            <a:ext cx="9139237" cy="5281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35" name="Rectangle 23"/>
          <p:cNvSpPr>
            <a:spLocks/>
          </p:cNvSpPr>
          <p:nvPr/>
        </p:nvSpPr>
        <p:spPr bwMode="auto">
          <a:xfrm>
            <a:off x="3347864" y="188640"/>
            <a:ext cx="5680050" cy="594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839" tIns="50769" rIns="88839" bIns="50769">
            <a:spAutoFit/>
          </a:bodyPr>
          <a:lstStyle/>
          <a:p>
            <a:pPr algn="ctr" defTabSz="456230">
              <a:defRPr/>
            </a:pPr>
            <a:r>
              <a:rPr lang="en-US" sz="3200" b="1" dirty="0">
                <a:solidFill>
                  <a:srgbClr val="990099"/>
                </a:solidFill>
                <a:ea typeface="ＭＳ Ｐゴシック" charset="0"/>
                <a:cs typeface="American Typewriter"/>
                <a:sym typeface="Helvetica" charset="0"/>
              </a:rPr>
              <a:t>Local </a:t>
            </a:r>
            <a:r>
              <a:rPr lang="en-US" sz="3200" b="1" dirty="0" smtClean="0">
                <a:solidFill>
                  <a:srgbClr val="990099"/>
                </a:solidFill>
                <a:ea typeface="ＭＳ Ｐゴシック" charset="0"/>
                <a:cs typeface="American Typewriter"/>
                <a:sym typeface="Helvetica" charset="0"/>
              </a:rPr>
              <a:t>Feedback </a:t>
            </a:r>
            <a:r>
              <a:rPr lang="en-US" sz="3200" b="1" dirty="0">
                <a:solidFill>
                  <a:srgbClr val="990099"/>
                </a:solidFill>
                <a:ea typeface="ＭＳ Ｐゴシック" charset="0"/>
                <a:cs typeface="American Typewriter"/>
                <a:sym typeface="Helvetica" charset="0"/>
              </a:rPr>
              <a:t>L</a:t>
            </a:r>
            <a:r>
              <a:rPr lang="en-US" sz="3200" b="1" dirty="0" smtClean="0">
                <a:solidFill>
                  <a:srgbClr val="990099"/>
                </a:solidFill>
                <a:ea typeface="ＭＳ Ｐゴシック" charset="0"/>
                <a:cs typeface="American Typewriter"/>
                <a:sym typeface="Helvetica" charset="0"/>
              </a:rPr>
              <a:t>oop</a:t>
            </a:r>
            <a:endParaRPr lang="en-US" sz="3200" dirty="0">
              <a:solidFill>
                <a:srgbClr val="990099"/>
              </a:solidFill>
              <a:ea typeface="ＭＳ Ｐゴシック" charset="0"/>
              <a:cs typeface="American Typewriter"/>
            </a:endParaRPr>
          </a:p>
        </p:txBody>
      </p:sp>
      <p:graphicFrame>
        <p:nvGraphicFramePr>
          <p:cNvPr id="2" name="Diagram 1"/>
          <p:cNvGraphicFramePr/>
          <p:nvPr>
            <p:extLst>
              <p:ext uri="{D42A27DB-BD31-4B8C-83A1-F6EECF244321}">
                <p14:modId xmlns:p14="http://schemas.microsoft.com/office/powerpoint/2010/main" val="274221815"/>
              </p:ext>
            </p:extLst>
          </p:nvPr>
        </p:nvGraphicFramePr>
        <p:xfrm>
          <a:off x="3563887" y="4941168"/>
          <a:ext cx="2376265"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9841551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359150" y="169863"/>
            <a:ext cx="5819775" cy="647700"/>
          </a:xfrm>
        </p:spPr>
        <p:txBody>
          <a:bodyPr anchor="t"/>
          <a:lstStyle/>
          <a:p>
            <a:pPr algn="l" eaLnBrk="1" hangingPunct="1">
              <a:defRPr/>
            </a:pPr>
            <a: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t>LG-SAT:   LG/ City Indicators</a:t>
            </a:r>
          </a:p>
        </p:txBody>
      </p:sp>
      <p:sp>
        <p:nvSpPr>
          <p:cNvPr id="56323" name="Content Placeholder 2"/>
          <p:cNvSpPr>
            <a:spLocks/>
          </p:cNvSpPr>
          <p:nvPr/>
        </p:nvSpPr>
        <p:spPr bwMode="auto">
          <a:xfrm>
            <a:off x="5131942" y="2904144"/>
            <a:ext cx="3300413" cy="719137"/>
          </a:xfrm>
          <a:prstGeom prst="rect">
            <a:avLst/>
          </a:prstGeom>
          <a:noFill/>
          <a:ln w="9525">
            <a:noFill/>
            <a:miter lim="800000"/>
            <a:headEnd/>
            <a:tailEnd/>
          </a:ln>
        </p:spPr>
        <p:txBody>
          <a:bodyPr/>
          <a:lstStyle/>
          <a:p>
            <a:pPr marL="342900" indent="-342900">
              <a:lnSpc>
                <a:spcPct val="90000"/>
              </a:lnSpc>
              <a:spcBef>
                <a:spcPct val="20000"/>
              </a:spcBef>
            </a:pPr>
            <a:r>
              <a:rPr lang="en-US" altLang="en-US" b="1" dirty="0">
                <a:solidFill>
                  <a:srgbClr val="C00000"/>
                </a:solidFill>
              </a:rPr>
              <a:t>10 essentials:</a:t>
            </a:r>
            <a:r>
              <a:rPr lang="en-US" altLang="en-US" dirty="0">
                <a:solidFill>
                  <a:srgbClr val="C00000"/>
                </a:solidFill>
              </a:rPr>
              <a:t> </a:t>
            </a:r>
          </a:p>
          <a:p>
            <a:pPr marL="342900" indent="-342900">
              <a:lnSpc>
                <a:spcPct val="90000"/>
              </a:lnSpc>
              <a:spcBef>
                <a:spcPct val="20000"/>
              </a:spcBef>
              <a:buFont typeface="Arial" charset="0"/>
              <a:buNone/>
            </a:pPr>
            <a:r>
              <a:rPr lang="en-US" altLang="en-US" sz="1600" dirty="0"/>
              <a:t>Tested with participating cities</a:t>
            </a:r>
            <a:br>
              <a:rPr lang="en-US" altLang="en-US" sz="1600" dirty="0"/>
            </a:br>
            <a:endParaRPr lang="en-US" altLang="en-US" sz="1600" dirty="0"/>
          </a:p>
          <a:p>
            <a:pPr marL="342900" indent="-342900">
              <a:lnSpc>
                <a:spcPct val="90000"/>
              </a:lnSpc>
              <a:spcBef>
                <a:spcPct val="20000"/>
              </a:spcBef>
            </a:pPr>
            <a:endParaRPr lang="en-US" altLang="en-US" dirty="0"/>
          </a:p>
          <a:p>
            <a:pPr marL="342900" indent="-342900">
              <a:lnSpc>
                <a:spcPct val="90000"/>
              </a:lnSpc>
              <a:spcBef>
                <a:spcPct val="20000"/>
              </a:spcBef>
              <a:buFont typeface="Arial" charset="0"/>
              <a:buChar char="•"/>
            </a:pPr>
            <a:endParaRPr lang="en-US" altLang="en-US" dirty="0"/>
          </a:p>
        </p:txBody>
      </p:sp>
      <p:sp>
        <p:nvSpPr>
          <p:cNvPr id="56324" name="Text Box 6"/>
          <p:cNvSpPr txBox="1">
            <a:spLocks noChangeArrowheads="1"/>
          </p:cNvSpPr>
          <p:nvPr/>
        </p:nvSpPr>
        <p:spPr bwMode="auto">
          <a:xfrm>
            <a:off x="838200" y="848042"/>
            <a:ext cx="8219807" cy="1969770"/>
          </a:xfrm>
          <a:prstGeom prst="rect">
            <a:avLst/>
          </a:prstGeom>
          <a:noFill/>
          <a:ln w="9525">
            <a:noFill/>
            <a:miter lim="800000"/>
            <a:headEnd/>
            <a:tailEnd/>
          </a:ln>
        </p:spPr>
        <p:txBody>
          <a:bodyPr wrap="square">
            <a:spAutoFit/>
          </a:bodyPr>
          <a:lstStyle/>
          <a:p>
            <a:pPr>
              <a:spcBef>
                <a:spcPts val="600"/>
              </a:spcBef>
              <a:spcAft>
                <a:spcPts val="600"/>
              </a:spcAft>
              <a:buFontTx/>
              <a:buChar char="•"/>
            </a:pPr>
            <a:r>
              <a:rPr lang="en-US" sz="2000" dirty="0">
                <a:cs typeface="Arial" charset="0"/>
              </a:rPr>
              <a:t>  </a:t>
            </a:r>
            <a:r>
              <a:rPr lang="en-US" sz="2000" b="1" dirty="0">
                <a:cs typeface="Arial" charset="0"/>
              </a:rPr>
              <a:t>5 level of progress per indicator /10 essentials</a:t>
            </a:r>
          </a:p>
          <a:p>
            <a:pPr>
              <a:spcBef>
                <a:spcPts val="600"/>
              </a:spcBef>
              <a:spcAft>
                <a:spcPts val="600"/>
              </a:spcAft>
              <a:buFontTx/>
              <a:buChar char="•"/>
            </a:pPr>
            <a:r>
              <a:rPr lang="en-US" sz="2000" b="1" dirty="0">
                <a:cs typeface="Arial" charset="0"/>
              </a:rPr>
              <a:t>  </a:t>
            </a:r>
            <a:r>
              <a:rPr lang="en-US" sz="2000" b="1" dirty="0" smtClean="0">
                <a:cs typeface="Arial" charset="0"/>
              </a:rPr>
              <a:t>41 </a:t>
            </a:r>
            <a:r>
              <a:rPr lang="en-US" sz="2000" b="1" dirty="0">
                <a:cs typeface="Arial" charset="0"/>
              </a:rPr>
              <a:t>questions / indicators defined</a:t>
            </a:r>
          </a:p>
          <a:p>
            <a:pPr>
              <a:spcBef>
                <a:spcPts val="600"/>
              </a:spcBef>
              <a:spcAft>
                <a:spcPts val="600"/>
              </a:spcAft>
              <a:buFontTx/>
              <a:buChar char="•"/>
            </a:pPr>
            <a:r>
              <a:rPr lang="en-US" sz="2000" b="1" dirty="0">
                <a:cs typeface="Arial" charset="0"/>
              </a:rPr>
              <a:t>  Online tool </a:t>
            </a:r>
            <a:r>
              <a:rPr lang="en-US" sz="2000" b="1" dirty="0" smtClean="0">
                <a:cs typeface="Arial" charset="0"/>
              </a:rPr>
              <a:t>available</a:t>
            </a:r>
          </a:p>
          <a:p>
            <a:pPr marL="285750" indent="-285750">
              <a:spcBef>
                <a:spcPts val="600"/>
              </a:spcBef>
              <a:spcAft>
                <a:spcPts val="600"/>
              </a:spcAft>
              <a:buFont typeface="Wingdings" panose="05000000000000000000" pitchFamily="2" charset="2"/>
              <a:buChar char="v"/>
            </a:pPr>
            <a:r>
              <a:rPr lang="en-US" sz="1600" b="1" i="1" dirty="0" smtClean="0">
                <a:solidFill>
                  <a:schemeClr val="tx2"/>
                </a:solidFill>
                <a:cs typeface="Arial" charset="0"/>
              </a:rPr>
              <a:t>You can choose on the dashboard (Sorting 41 Indicators either by </a:t>
            </a:r>
            <a:r>
              <a:rPr lang="en-US" sz="1600" b="1" i="1" u="sng" dirty="0" smtClean="0">
                <a:solidFill>
                  <a:schemeClr val="tx2"/>
                </a:solidFill>
                <a:cs typeface="Arial" charset="0"/>
              </a:rPr>
              <a:t>HFA 5 Priority Areas, </a:t>
            </a:r>
            <a:r>
              <a:rPr lang="en-US" sz="1600" b="1" i="1" dirty="0" smtClean="0">
                <a:solidFill>
                  <a:schemeClr val="tx2"/>
                </a:solidFill>
                <a:cs typeface="Arial" charset="0"/>
              </a:rPr>
              <a:t>or Sorting by  MCR </a:t>
            </a:r>
            <a:r>
              <a:rPr lang="en-US" sz="1600" b="1" i="1" u="sng" dirty="0" smtClean="0">
                <a:solidFill>
                  <a:schemeClr val="tx2"/>
                </a:solidFill>
                <a:cs typeface="Arial" charset="0"/>
              </a:rPr>
              <a:t>10 ESSENTIALS</a:t>
            </a:r>
            <a:r>
              <a:rPr lang="en-US" sz="1600" b="1" i="1" dirty="0" smtClean="0">
                <a:solidFill>
                  <a:schemeClr val="tx2"/>
                </a:solidFill>
                <a:cs typeface="Arial" charset="0"/>
              </a:rPr>
              <a:t>) </a:t>
            </a:r>
            <a:endParaRPr lang="en-US" sz="1600" b="1" i="1" dirty="0">
              <a:solidFill>
                <a:schemeClr val="tx2"/>
              </a:solidFill>
              <a:cs typeface="Arial" charset="0"/>
            </a:endParaRPr>
          </a:p>
        </p:txBody>
      </p:sp>
      <p:pic>
        <p:nvPicPr>
          <p:cNvPr id="56325" name="Picture 7"/>
          <p:cNvPicPr>
            <a:picLocks noChangeAspect="1" noChangeArrowheads="1"/>
          </p:cNvPicPr>
          <p:nvPr/>
        </p:nvPicPr>
        <p:blipFill>
          <a:blip r:embed="rId3"/>
          <a:srcRect/>
          <a:stretch>
            <a:fillRect/>
          </a:stretch>
        </p:blipFill>
        <p:spPr bwMode="auto">
          <a:xfrm>
            <a:off x="4572000" y="3625850"/>
            <a:ext cx="4500562" cy="3003550"/>
          </a:xfrm>
          <a:prstGeom prst="rect">
            <a:avLst/>
          </a:prstGeom>
          <a:noFill/>
          <a:ln w="9525">
            <a:noFill/>
            <a:miter lim="800000"/>
            <a:headEnd/>
            <a:tailEnd/>
          </a:ln>
        </p:spPr>
      </p:pic>
      <p:sp>
        <p:nvSpPr>
          <p:cNvPr id="56326" name="Text Box 9"/>
          <p:cNvSpPr txBox="1">
            <a:spLocks noChangeArrowheads="1"/>
          </p:cNvSpPr>
          <p:nvPr/>
        </p:nvSpPr>
        <p:spPr bwMode="auto">
          <a:xfrm>
            <a:off x="67157" y="2817812"/>
            <a:ext cx="4413250" cy="1222375"/>
          </a:xfrm>
          <a:prstGeom prst="rect">
            <a:avLst/>
          </a:prstGeom>
          <a:noFill/>
          <a:ln w="9525">
            <a:noFill/>
            <a:miter lim="800000"/>
            <a:headEnd/>
            <a:tailEnd/>
          </a:ln>
        </p:spPr>
        <p:txBody>
          <a:bodyPr wrap="square">
            <a:spAutoFit/>
          </a:bodyPr>
          <a:lstStyle/>
          <a:p>
            <a:r>
              <a:rPr lang="en-GB" b="1" dirty="0">
                <a:solidFill>
                  <a:srgbClr val="C00000"/>
                </a:solidFill>
                <a:cs typeface="Arial" charset="0"/>
              </a:rPr>
              <a:t>5 HFA </a:t>
            </a:r>
            <a:r>
              <a:rPr lang="en-GB" b="1" dirty="0" smtClean="0">
                <a:solidFill>
                  <a:srgbClr val="C00000"/>
                </a:solidFill>
                <a:cs typeface="Arial" charset="0"/>
              </a:rPr>
              <a:t>priorities</a:t>
            </a:r>
            <a:endParaRPr lang="en-GB" b="1" dirty="0">
              <a:solidFill>
                <a:srgbClr val="C00000"/>
              </a:solidFill>
              <a:cs typeface="Arial" charset="0"/>
            </a:endParaRPr>
          </a:p>
          <a:p>
            <a:r>
              <a:rPr lang="en-GB" sz="1600" dirty="0">
                <a:cs typeface="Arial" charset="0"/>
              </a:rPr>
              <a:t>Pilot countries: Nepal, Indonesia, Mozambique, Peru, Armenia</a:t>
            </a:r>
          </a:p>
          <a:p>
            <a:pPr>
              <a:spcBef>
                <a:spcPct val="50000"/>
              </a:spcBef>
            </a:pPr>
            <a:endParaRPr lang="en-GB" sz="1600" dirty="0">
              <a:cs typeface="Arial" charset="0"/>
            </a:endParaRPr>
          </a:p>
        </p:txBody>
      </p:sp>
      <p:pic>
        <p:nvPicPr>
          <p:cNvPr id="56327" name="Picture 10"/>
          <p:cNvPicPr>
            <a:picLocks noChangeAspect="1" noChangeArrowheads="1"/>
          </p:cNvPicPr>
          <p:nvPr/>
        </p:nvPicPr>
        <p:blipFill>
          <a:blip r:embed="rId4"/>
          <a:srcRect/>
          <a:stretch>
            <a:fillRect/>
          </a:stretch>
        </p:blipFill>
        <p:spPr bwMode="auto">
          <a:xfrm>
            <a:off x="89694" y="3676650"/>
            <a:ext cx="4376738" cy="3005138"/>
          </a:xfrm>
          <a:prstGeom prst="rect">
            <a:avLst/>
          </a:prstGeom>
          <a:noFill/>
          <a:ln w="9525">
            <a:noFill/>
            <a:miter lim="800000"/>
            <a:headEnd/>
            <a:tailEnd/>
          </a:ln>
        </p:spPr>
      </p:pic>
      <p:sp>
        <p:nvSpPr>
          <p:cNvPr id="56328" name="Rectangle 11"/>
          <p:cNvSpPr>
            <a:spLocks noChangeArrowheads="1"/>
          </p:cNvSpPr>
          <p:nvPr/>
        </p:nvSpPr>
        <p:spPr bwMode="auto">
          <a:xfrm>
            <a:off x="4608513" y="3673475"/>
            <a:ext cx="4498975" cy="3068638"/>
          </a:xfrm>
          <a:prstGeom prst="rect">
            <a:avLst/>
          </a:prstGeom>
          <a:noFill/>
          <a:ln w="12700">
            <a:solidFill>
              <a:srgbClr val="A23888"/>
            </a:solidFill>
            <a:miter lim="800000"/>
            <a:headEnd/>
            <a:tailEnd/>
          </a:ln>
        </p:spPr>
        <p:txBody>
          <a:bodyPr wrap="none" anchor="ctr"/>
          <a:lstStyle/>
          <a:p>
            <a:endParaRPr lang="es-ES">
              <a:cs typeface="Arial" charset="0"/>
            </a:endParaRPr>
          </a:p>
        </p:txBody>
      </p:sp>
      <p:sp>
        <p:nvSpPr>
          <p:cNvPr id="56329" name="Rectangle 12"/>
          <p:cNvSpPr>
            <a:spLocks noChangeArrowheads="1"/>
          </p:cNvSpPr>
          <p:nvPr/>
        </p:nvSpPr>
        <p:spPr bwMode="auto">
          <a:xfrm>
            <a:off x="107950" y="3673475"/>
            <a:ext cx="4376738" cy="3068638"/>
          </a:xfrm>
          <a:prstGeom prst="rect">
            <a:avLst/>
          </a:prstGeom>
          <a:noFill/>
          <a:ln w="12700">
            <a:solidFill>
              <a:srgbClr val="FF9900"/>
            </a:solidFill>
            <a:miter lim="800000"/>
            <a:headEnd/>
            <a:tailEnd/>
          </a:ln>
        </p:spPr>
        <p:txBody>
          <a:bodyPr wrap="none" anchor="ctr"/>
          <a:lstStyle/>
          <a:p>
            <a:endParaRPr lang="es-ES">
              <a:cs typeface="Arial" charset="0"/>
            </a:endParaRPr>
          </a:p>
        </p:txBody>
      </p:sp>
      <p:pic>
        <p:nvPicPr>
          <p:cNvPr id="56330" name="Picture 9"/>
          <p:cNvPicPr>
            <a:picLocks noChangeAspect="1" noChangeArrowheads="1"/>
          </p:cNvPicPr>
          <p:nvPr/>
        </p:nvPicPr>
        <p:blipFill>
          <a:blip r:embed="rId5"/>
          <a:srcRect/>
          <a:stretch>
            <a:fillRect/>
          </a:stretch>
        </p:blipFill>
        <p:spPr bwMode="auto">
          <a:xfrm>
            <a:off x="-1588" y="20638"/>
            <a:ext cx="3127376" cy="947737"/>
          </a:xfrm>
          <a:prstGeom prst="rect">
            <a:avLst/>
          </a:prstGeom>
          <a:noFill/>
          <a:ln w="9525">
            <a:noFill/>
            <a:miter lim="800000"/>
            <a:headEnd/>
            <a:tailEnd/>
          </a:ln>
        </p:spPr>
      </p:pic>
      <p:sp>
        <p:nvSpPr>
          <p:cNvPr id="56331"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1702</Words>
  <Application>Microsoft Office PowerPoint</Application>
  <PresentationFormat>On-screen Show (4:3)</PresentationFormat>
  <Paragraphs>93</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The Purpose of LG –SAT?</vt:lpstr>
      <vt:lpstr>Who conducts the LG-SAT review?</vt:lpstr>
      <vt:lpstr>Proposed Element to Successfully Implement Multi-Steakholder Engagement Process</vt:lpstr>
      <vt:lpstr>PowerPoint Presentation</vt:lpstr>
      <vt:lpstr>PowerPoint Presentation</vt:lpstr>
      <vt:lpstr>LG-SAT:   LG/ City Indicators</vt:lpstr>
      <vt:lpstr>PowerPoint Presentation</vt:lpstr>
      <vt:lpstr>PowerPoint Presentation</vt:lpstr>
      <vt:lpstr>PowerPoint Presentation</vt:lpstr>
      <vt:lpstr>PowerPoint Presentation</vt:lpstr>
      <vt:lpstr>PowerPoint Presentation</vt:lpstr>
      <vt:lpstr>LG-SAT Exercise  Working Groups Discussions Points</vt:lpstr>
      <vt:lpstr>Thank you!</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Armen Rostomyan</cp:lastModifiedBy>
  <cp:revision>53</cp:revision>
  <cp:lastPrinted>2014-03-12T04:33:23Z</cp:lastPrinted>
  <dcterms:created xsi:type="dcterms:W3CDTF">2014-03-07T02:33:21Z</dcterms:created>
  <dcterms:modified xsi:type="dcterms:W3CDTF">2015-04-07T05:16:03Z</dcterms:modified>
</cp:coreProperties>
</file>