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88" r:id="rId3"/>
    <p:sldId id="289" r:id="rId4"/>
    <p:sldId id="292" r:id="rId5"/>
    <p:sldId id="294" r:id="rId6"/>
    <p:sldId id="295" r:id="rId7"/>
    <p:sldId id="299" r:id="rId8"/>
    <p:sldId id="301" r:id="rId9"/>
    <p:sldId id="302" r:id="rId10"/>
    <p:sldId id="305" r:id="rId11"/>
    <p:sldId id="306" r:id="rId12"/>
    <p:sldId id="309" r:id="rId13"/>
    <p:sldId id="316" r:id="rId14"/>
    <p:sldId id="318" r:id="rId15"/>
    <p:sldId id="320" r:id="rId16"/>
    <p:sldId id="321" r:id="rId17"/>
    <p:sldId id="32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15" autoAdjust="0"/>
  </p:normalViewPr>
  <p:slideViewPr>
    <p:cSldViewPr snapToGrid="0">
      <p:cViewPr>
        <p:scale>
          <a:sx n="90" d="100"/>
          <a:sy n="90" d="100"/>
        </p:scale>
        <p:origin x="-510" y="-252"/>
      </p:cViewPr>
      <p:guideLst>
        <p:guide orient="horz" pos="2160"/>
        <p:guide pos="2880"/>
      </p:guideLst>
    </p:cSldViewPr>
  </p:slideViewPr>
  <p:notesTextViewPr>
    <p:cViewPr>
      <p:scale>
        <a:sx n="1" d="1"/>
        <a:sy n="1" d="1"/>
      </p:scale>
      <p:origin x="0" y="0"/>
    </p:cViewPr>
  </p:notesTextViewPr>
  <p:sorterViewPr>
    <p:cViewPr>
      <p:scale>
        <a:sx n="160" d="100"/>
        <a:sy n="160" d="100"/>
      </p:scale>
      <p:origin x="0" y="0"/>
    </p:cViewPr>
  </p:sorterViewPr>
  <p:notesViewPr>
    <p:cSldViewPr snapToGrid="0">
      <p:cViewPr>
        <p:scale>
          <a:sx n="74" d="100"/>
          <a:sy n="74" d="100"/>
        </p:scale>
        <p:origin x="-1627" y="8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4D7F957-1A9F-426E-AEAF-F0375E575312}" type="datetimeFigureOut">
              <a:rPr lang="en-GB" smtClean="0"/>
              <a:t>07/04/2015</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D06D97B-89BD-444B-A8F9-CA0CA99F07A1}" type="slidenum">
              <a:rPr lang="en-GB" smtClean="0"/>
              <a:t>‹#›</a:t>
            </a:fld>
            <a:endParaRPr lang="en-GB"/>
          </a:p>
        </p:txBody>
      </p:sp>
    </p:spTree>
    <p:extLst>
      <p:ext uri="{BB962C8B-B14F-4D97-AF65-F5344CB8AC3E}">
        <p14:creationId xmlns:p14="http://schemas.microsoft.com/office/powerpoint/2010/main" val="42722886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AF1004-A268-4820-AAE5-D840801A2180}" type="datetimeFigureOut">
              <a:rPr lang="en-GB" smtClean="0"/>
              <a:t>07/04/2015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EEC0B4-B3B7-4638-B05E-BFA9FE0CC5E9}" type="slidenum">
              <a:rPr lang="en-GB" smtClean="0"/>
              <a:t>‹#›</a:t>
            </a:fld>
            <a:endParaRPr lang="en-GB"/>
          </a:p>
        </p:txBody>
      </p:sp>
    </p:spTree>
    <p:extLst>
      <p:ext uri="{BB962C8B-B14F-4D97-AF65-F5344CB8AC3E}">
        <p14:creationId xmlns:p14="http://schemas.microsoft.com/office/powerpoint/2010/main" val="1931487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EEC0B4-B3B7-4638-B05E-BFA9FE0CC5E9}" type="slidenum">
              <a:rPr lang="en-GB" smtClean="0"/>
              <a:t>1</a:t>
            </a:fld>
            <a:endParaRPr lang="en-GB"/>
          </a:p>
        </p:txBody>
      </p:sp>
    </p:spTree>
    <p:extLst>
      <p:ext uri="{BB962C8B-B14F-4D97-AF65-F5344CB8AC3E}">
        <p14:creationId xmlns:p14="http://schemas.microsoft.com/office/powerpoint/2010/main" val="1417290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r>
              <a:rPr lang="en-CA" altLang="ja-JP" smtClean="0"/>
              <a:t>Lack of transparency. </a:t>
            </a:r>
          </a:p>
          <a:p>
            <a:pPr eaLnBrk="1" hangingPunct="1">
              <a:spcBef>
                <a:spcPct val="0"/>
              </a:spcBef>
            </a:pPr>
            <a:r>
              <a:rPr lang="en-CA" altLang="ja-JP" smtClean="0"/>
              <a:t>Rumors!</a:t>
            </a:r>
          </a:p>
        </p:txBody>
      </p:sp>
      <p:sp>
        <p:nvSpPr>
          <p:cNvPr id="66564"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072278C0-03C2-486C-B458-EFF9DCF181CD}" type="slidenum">
              <a:rPr kumimoji="0" lang="en-US" altLang="ja-JP">
                <a:latin typeface="Calibri" pitchFamily="34" charset="0"/>
              </a:rPr>
              <a:pPr eaLnBrk="1" hangingPunct="1"/>
              <a:t>10</a:t>
            </a:fld>
            <a:endParaRPr kumimoji="0" lang="en-US" altLang="ja-JP">
              <a:latin typeface="Calibri" pitchFamily="34" charset="0"/>
            </a:endParaRPr>
          </a:p>
        </p:txBody>
      </p:sp>
      <p:sp>
        <p:nvSpPr>
          <p:cNvPr id="66565"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r>
              <a:rPr lang="en-CA" altLang="ja-JP" smtClean="0"/>
              <a:t>Inspired by SETU in Gujarat. </a:t>
            </a:r>
          </a:p>
        </p:txBody>
      </p:sp>
      <p:sp>
        <p:nvSpPr>
          <p:cNvPr id="66564"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4C5A4295-5755-449C-9990-AE68FCCCF2BF}" type="slidenum">
              <a:rPr kumimoji="0" lang="en-US" altLang="ja-JP">
                <a:latin typeface="Calibri" pitchFamily="34" charset="0"/>
              </a:rPr>
              <a:pPr eaLnBrk="1" hangingPunct="1"/>
              <a:t>11</a:t>
            </a:fld>
            <a:endParaRPr kumimoji="0" lang="en-US" altLang="ja-JP">
              <a:latin typeface="Calibri" pitchFamily="34" charset="0"/>
            </a:endParaRPr>
          </a:p>
        </p:txBody>
      </p:sp>
      <p:sp>
        <p:nvSpPr>
          <p:cNvPr id="66565"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r>
              <a:rPr lang="en-US" altLang="ja-JP" smtClean="0"/>
              <a:t>The information held in RAN Database was </a:t>
            </a:r>
            <a:r>
              <a:rPr lang="en-US" altLang="ja-JP" b="1" smtClean="0"/>
              <a:t>intended to assist the BRR</a:t>
            </a:r>
            <a:r>
              <a:rPr lang="en-US" altLang="ja-JP" smtClean="0"/>
              <a:t> to coordinate more effectively, pinpoint gaps and overlaps in the recovery process, and work to resolve bottlenecks and issues that are holding agencies back. .</a:t>
            </a:r>
            <a:endParaRPr lang="en-CA" altLang="ja-JP" smtClean="0"/>
          </a:p>
        </p:txBody>
      </p:sp>
      <p:sp>
        <p:nvSpPr>
          <p:cNvPr id="66564"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DCADDECB-3840-431A-A9A9-03D533569257}" type="slidenum">
              <a:rPr kumimoji="0" lang="en-US" altLang="ja-JP">
                <a:latin typeface="Calibri" pitchFamily="34" charset="0"/>
              </a:rPr>
              <a:pPr eaLnBrk="1" hangingPunct="1"/>
              <a:t>12</a:t>
            </a:fld>
            <a:endParaRPr kumimoji="0" lang="en-US" altLang="ja-JP">
              <a:latin typeface="Calibri" pitchFamily="34" charset="0"/>
            </a:endParaRPr>
          </a:p>
        </p:txBody>
      </p:sp>
      <p:sp>
        <p:nvSpPr>
          <p:cNvPr id="66565"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altLang="ja-JP" smtClean="0"/>
          </a:p>
        </p:txBody>
      </p:sp>
      <p:sp>
        <p:nvSpPr>
          <p:cNvPr id="65540" name="Rectangle 4"/>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8D9D6450-F9AB-4B00-9128-29F751744BBA}" type="slidenum">
              <a:rPr kumimoji="0" lang="en-US" altLang="ja-JP">
                <a:latin typeface="Calibri" pitchFamily="34" charset="0"/>
              </a:rPr>
              <a:pPr eaLnBrk="1" hangingPunct="1"/>
              <a:t>13</a:t>
            </a:fld>
            <a:endParaRPr kumimoji="0" lang="en-US" altLang="ja-JP">
              <a:latin typeface="Calibri" pitchFamily="34" charset="0"/>
            </a:endParaRPr>
          </a:p>
        </p:txBody>
      </p:sp>
      <p:sp>
        <p:nvSpPr>
          <p:cNvPr id="65541"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66564"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9DF41EB1-F913-4486-BE47-1F488C08E375}" type="slidenum">
              <a:rPr kumimoji="0" lang="en-US" altLang="ja-JP">
                <a:latin typeface="Calibri" pitchFamily="34" charset="0"/>
              </a:rPr>
              <a:pPr eaLnBrk="1" hangingPunct="1"/>
              <a:t>14</a:t>
            </a:fld>
            <a:endParaRPr kumimoji="0" lang="en-US" altLang="ja-JP">
              <a:latin typeface="Calibri" pitchFamily="34" charset="0"/>
            </a:endParaRPr>
          </a:p>
        </p:txBody>
      </p:sp>
      <p:sp>
        <p:nvSpPr>
          <p:cNvPr id="66565"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altLang="ja-JP" smtClean="0"/>
          </a:p>
        </p:txBody>
      </p:sp>
      <p:sp>
        <p:nvSpPr>
          <p:cNvPr id="4" name="Footer Placeholder 3"/>
          <p:cNvSpPr>
            <a:spLocks noGrp="1"/>
          </p:cNvSpPr>
          <p:nvPr>
            <p:ph type="ftr" sz="quarter" idx="4"/>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
        <p:nvSpPr>
          <p:cNvPr id="5" name="Slide Number Placeholder 4"/>
          <p:cNvSpPr>
            <a:spLocks noGrp="1"/>
          </p:cNvSpPr>
          <p:nvPr>
            <p:ph type="sldNum" sz="quarter" idx="5"/>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742F1951-E8A4-41E1-94E8-EDEA49D87E4F}" type="slidenum">
              <a:rPr kumimoji="0" lang="en-US" altLang="ja-JP">
                <a:latin typeface="Calibri" pitchFamily="34" charset="0"/>
              </a:rPr>
              <a:pPr eaLnBrk="1" hangingPunct="1"/>
              <a:t>16</a:t>
            </a:fld>
            <a:endParaRPr kumimoji="0" lang="en-US" altLang="ja-JP">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eaLnBrk="0" hangingPunct="0">
              <a:defRPr sz="1000">
                <a:solidFill>
                  <a:schemeClr val="bg1"/>
                </a:solidFill>
                <a:latin typeface="Arial" charset="0"/>
              </a:defRPr>
            </a:lvl1pPr>
            <a:lvl2pPr marL="742950" indent="-285750" eaLnBrk="0" hangingPunct="0">
              <a:defRPr sz="1000">
                <a:solidFill>
                  <a:schemeClr val="bg1"/>
                </a:solidFill>
                <a:latin typeface="Arial" charset="0"/>
              </a:defRPr>
            </a:lvl2pPr>
            <a:lvl3pPr marL="1143000" indent="-228600" eaLnBrk="0" hangingPunct="0">
              <a:defRPr sz="1000">
                <a:solidFill>
                  <a:schemeClr val="bg1"/>
                </a:solidFill>
                <a:latin typeface="Arial" charset="0"/>
              </a:defRPr>
            </a:lvl3pPr>
            <a:lvl4pPr marL="1600200" indent="-228600" eaLnBrk="0" hangingPunct="0">
              <a:defRPr sz="1000">
                <a:solidFill>
                  <a:schemeClr val="bg1"/>
                </a:solidFill>
                <a:latin typeface="Arial" charset="0"/>
              </a:defRPr>
            </a:lvl4pPr>
            <a:lvl5pPr marL="2057400" indent="-228600" eaLnBrk="0" hangingPunct="0">
              <a:defRPr sz="1000">
                <a:solidFill>
                  <a:schemeClr val="bg1"/>
                </a:solidFill>
                <a:latin typeface="Arial" charset="0"/>
              </a:defRPr>
            </a:lvl5pPr>
            <a:lvl6pPr marL="2514600" indent="-228600" eaLnBrk="0" fontAlgn="base" hangingPunct="0">
              <a:spcBef>
                <a:spcPct val="0"/>
              </a:spcBef>
              <a:spcAft>
                <a:spcPct val="0"/>
              </a:spcAft>
              <a:defRPr sz="1000">
                <a:solidFill>
                  <a:schemeClr val="bg1"/>
                </a:solidFill>
                <a:latin typeface="Arial" charset="0"/>
              </a:defRPr>
            </a:lvl6pPr>
            <a:lvl7pPr marL="2971800" indent="-228600" eaLnBrk="0" fontAlgn="base" hangingPunct="0">
              <a:spcBef>
                <a:spcPct val="0"/>
              </a:spcBef>
              <a:spcAft>
                <a:spcPct val="0"/>
              </a:spcAft>
              <a:defRPr sz="1000">
                <a:solidFill>
                  <a:schemeClr val="bg1"/>
                </a:solidFill>
                <a:latin typeface="Arial" charset="0"/>
              </a:defRPr>
            </a:lvl7pPr>
            <a:lvl8pPr marL="3429000" indent="-228600" eaLnBrk="0" fontAlgn="base" hangingPunct="0">
              <a:spcBef>
                <a:spcPct val="0"/>
              </a:spcBef>
              <a:spcAft>
                <a:spcPct val="0"/>
              </a:spcAft>
              <a:defRPr sz="1000">
                <a:solidFill>
                  <a:schemeClr val="bg1"/>
                </a:solidFill>
                <a:latin typeface="Arial" charset="0"/>
              </a:defRPr>
            </a:lvl8pPr>
            <a:lvl9pPr marL="3886200" indent="-228600" eaLnBrk="0" fontAlgn="base" hangingPunct="0">
              <a:spcBef>
                <a:spcPct val="0"/>
              </a:spcBef>
              <a:spcAft>
                <a:spcPct val="0"/>
              </a:spcAft>
              <a:defRPr sz="1000">
                <a:solidFill>
                  <a:schemeClr val="bg1"/>
                </a:solidFill>
                <a:latin typeface="Arial" charset="0"/>
              </a:defRPr>
            </a:lvl9pPr>
          </a:lstStyle>
          <a:p>
            <a:pPr eaLnBrk="1" hangingPunct="1"/>
            <a:fld id="{E14EF10C-E3D2-4ED5-8972-0F4356C4DB24}" type="slidenum">
              <a:rPr lang="en-GB" sz="1200" smtClean="0">
                <a:solidFill>
                  <a:schemeClr val="tx1"/>
                </a:solidFill>
                <a:latin typeface="Times New Roman" pitchFamily="18" charset="0"/>
              </a:rPr>
              <a:pPr eaLnBrk="1" hangingPunct="1"/>
              <a:t>2</a:t>
            </a:fld>
            <a:endParaRPr lang="en-GB" sz="1200" smtClean="0">
              <a:solidFill>
                <a:schemeClr val="tx1"/>
              </a:solidFill>
              <a:latin typeface="Times New Roman" pitchFamily="18"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lnSpc>
                <a:spcPct val="90000"/>
              </a:lnSpc>
            </a:pPr>
            <a:r>
              <a:rPr lang="en-GB" sz="900" dirty="0" smtClean="0">
                <a:latin typeface="Arial" charset="0"/>
              </a:rPr>
              <a:t>Elicit good governance elements. (Ask any governance experts in the group to interject only if the group are missing something.)</a:t>
            </a:r>
          </a:p>
          <a:p>
            <a:pPr eaLnBrk="1" hangingPunct="1">
              <a:lnSpc>
                <a:spcPct val="90000"/>
              </a:lnSpc>
            </a:pPr>
            <a:endParaRPr lang="en-GB" sz="900" dirty="0" smtClean="0">
              <a:latin typeface="Arial" charset="0"/>
            </a:endParaRPr>
          </a:p>
          <a:p>
            <a:pPr eaLnBrk="1" hangingPunct="1">
              <a:lnSpc>
                <a:spcPct val="90000"/>
              </a:lnSpc>
            </a:pPr>
            <a:r>
              <a:rPr lang="en-GB" sz="900" dirty="0" smtClean="0">
                <a:latin typeface="Arial" charset="0"/>
              </a:rPr>
              <a:t>Use the slide animations – as a feature of good governance comes up, elicit how that element relates to DRR. (For example ‘how could DRR help governance accountability?’ ‘How could governance accountability help DRR?’ A possible answer might be ‘there is less likelihood of famine in a democracy, since the government would be accountable to hunger-affected citizens needs and would, therefore, have prioritised resolving the potential problem earlier’.)</a:t>
            </a:r>
          </a:p>
          <a:p>
            <a:pPr eaLnBrk="1" hangingPunct="1">
              <a:lnSpc>
                <a:spcPct val="90000"/>
              </a:lnSpc>
            </a:pPr>
            <a:endParaRPr lang="en-GB" sz="900" dirty="0" smtClean="0">
              <a:latin typeface="Arial" charset="0"/>
            </a:endParaRPr>
          </a:p>
          <a:p>
            <a:pPr eaLnBrk="1" hangingPunct="1">
              <a:lnSpc>
                <a:spcPct val="90000"/>
              </a:lnSpc>
            </a:pPr>
            <a:r>
              <a:rPr lang="en-GB" sz="900" dirty="0" smtClean="0">
                <a:latin typeface="Arial" charset="0"/>
              </a:rPr>
              <a:t>Move through each of the 8 characteristics in this way. Use elicitation questions, ask about how these characteristics are faring in the country/region that participants come from. (For example ‘how can DRR help foster participation?’ ‘What about CBDRR (community-based DRR) – are communities involved in DRR in your country?’ etc.)</a:t>
            </a:r>
          </a:p>
          <a:p>
            <a:pPr eaLnBrk="1" hangingPunct="1">
              <a:lnSpc>
                <a:spcPct val="90000"/>
              </a:lnSpc>
            </a:pPr>
            <a:endParaRPr lang="en-GB" sz="900" dirty="0" smtClean="0">
              <a:latin typeface="Arial" charset="0"/>
            </a:endParaRPr>
          </a:p>
          <a:p>
            <a:pPr eaLnBrk="1" hangingPunct="1">
              <a:lnSpc>
                <a:spcPct val="90000"/>
              </a:lnSpc>
            </a:pPr>
            <a:r>
              <a:rPr lang="en-GB" sz="900" dirty="0" smtClean="0">
                <a:latin typeface="Arial" charset="0"/>
              </a:rPr>
              <a:t>Once all of the characteristics are explained, and how these characteristics are reflected in DRR in the country/region discussed, ask the general question ‘How can these elements contribute to or be a barrier to DRR?’. Answer: capacity for good governance directly impacts on whether DRR is effective and efficient or not. If governance systems are weak and capacities are low, it is less likely that disaster risk is dealt with in a considered and fair way.</a:t>
            </a:r>
          </a:p>
          <a:p>
            <a:pPr eaLnBrk="1" hangingPunct="1">
              <a:lnSpc>
                <a:spcPct val="90000"/>
              </a:lnSpc>
            </a:pPr>
            <a:endParaRPr lang="en-GB" sz="900" dirty="0" smtClean="0">
              <a:latin typeface="Arial" charset="0"/>
            </a:endParaRPr>
          </a:p>
          <a:p>
            <a:pPr eaLnBrk="1" hangingPunct="1">
              <a:lnSpc>
                <a:spcPct val="90000"/>
              </a:lnSpc>
            </a:pPr>
            <a:r>
              <a:rPr lang="en-GB" sz="900" dirty="0" smtClean="0">
                <a:latin typeface="Arial" charset="0"/>
              </a:rPr>
              <a:t>Before looking at governance as described in the HFA, ask groups (e.g. a table of 5-6 participants) to agree on one example of good DRR governance that reflects each of these 8 characteristics and write these on a flip chart (one flip chart per group). Obtain one example of how DRR is governed in a way that reflects accountability, then transparency, then responsiveness, then equity/inclusiveness, then effectiveness/efficiency, then legality, participation and finally </a:t>
            </a:r>
            <a:r>
              <a:rPr lang="en-GB" sz="900" dirty="0" err="1" smtClean="0">
                <a:latin typeface="Arial" charset="0"/>
              </a:rPr>
              <a:t>concensus</a:t>
            </a:r>
            <a:r>
              <a:rPr lang="en-GB" sz="900" dirty="0" smtClean="0">
                <a:latin typeface="Arial" charset="0"/>
              </a:rPr>
              <a:t>.</a:t>
            </a:r>
          </a:p>
          <a:p>
            <a:pPr eaLnBrk="1" hangingPunct="1">
              <a:lnSpc>
                <a:spcPct val="90000"/>
              </a:lnSpc>
            </a:pPr>
            <a:endParaRPr lang="en-GB" sz="900" dirty="0" smtClean="0">
              <a:latin typeface="Arial" charset="0"/>
            </a:endParaRPr>
          </a:p>
          <a:p>
            <a:pPr eaLnBrk="1" hangingPunct="1">
              <a:lnSpc>
                <a:spcPct val="90000"/>
              </a:lnSpc>
            </a:pPr>
            <a:r>
              <a:rPr lang="en-GB" sz="900" dirty="0" smtClean="0">
                <a:latin typeface="Arial" charset="0"/>
              </a:rPr>
              <a:t>(An alternative activity, in the form of an optional exercise, is included at the end of the facilitation guidance notes for the Governance, Capacity &amp; Risk block.)</a:t>
            </a:r>
          </a:p>
          <a:p>
            <a:pPr eaLnBrk="1" hangingPunct="1">
              <a:lnSpc>
                <a:spcPct val="90000"/>
              </a:lnSpc>
              <a:buFontTx/>
              <a:buNone/>
            </a:pPr>
            <a:endParaRPr lang="en-GB" sz="900" dirty="0" smtClean="0">
              <a:latin typeface="Arial" charset="0"/>
            </a:endParaRPr>
          </a:p>
          <a:p>
            <a:r>
              <a:rPr lang="en-US" sz="1200" b="1" i="0" u="none" strike="noStrike" kern="1200" baseline="0" dirty="0" smtClean="0">
                <a:solidFill>
                  <a:schemeClr val="tx1"/>
                </a:solidFill>
                <a:latin typeface="+mn-lt"/>
                <a:ea typeface="+mn-ea"/>
                <a:cs typeface="+mn-cs"/>
              </a:rPr>
              <a:t>Participation</a:t>
            </a:r>
          </a:p>
          <a:p>
            <a:r>
              <a:rPr lang="en-US" sz="1200" b="0" i="0" u="none" strike="noStrike" kern="1200" baseline="0" dirty="0" smtClean="0">
                <a:solidFill>
                  <a:schemeClr val="tx1"/>
                </a:solidFill>
                <a:latin typeface="+mn-lt"/>
                <a:ea typeface="+mn-ea"/>
                <a:cs typeface="+mn-cs"/>
              </a:rPr>
              <a:t>Participation by both men and women is a key cornerstone of good governance.</a:t>
            </a:r>
          </a:p>
          <a:p>
            <a:r>
              <a:rPr lang="en-US" sz="1200" b="0" i="0" u="none" strike="noStrike" kern="1200" baseline="0" dirty="0" smtClean="0">
                <a:solidFill>
                  <a:schemeClr val="tx1"/>
                </a:solidFill>
                <a:latin typeface="+mn-lt"/>
                <a:ea typeface="+mn-ea"/>
                <a:cs typeface="+mn-cs"/>
              </a:rPr>
              <a:t>Participation could be either direct or through legitimate intermediate institutions or</a:t>
            </a:r>
          </a:p>
          <a:p>
            <a:r>
              <a:rPr lang="en-US" sz="1200" b="0" i="0" u="none" strike="noStrike" kern="1200" baseline="0" dirty="0" smtClean="0">
                <a:solidFill>
                  <a:schemeClr val="tx1"/>
                </a:solidFill>
                <a:latin typeface="+mn-lt"/>
                <a:ea typeface="+mn-ea"/>
                <a:cs typeface="+mn-cs"/>
              </a:rPr>
              <a:t>representatives. It is important to point out that representative democracy does not</a:t>
            </a:r>
          </a:p>
          <a:p>
            <a:r>
              <a:rPr lang="en-US" sz="1200" b="0" i="0" u="none" strike="noStrike" kern="1200" baseline="0" dirty="0" smtClean="0">
                <a:solidFill>
                  <a:schemeClr val="tx1"/>
                </a:solidFill>
                <a:latin typeface="+mn-lt"/>
                <a:ea typeface="+mn-ea"/>
                <a:cs typeface="+mn-cs"/>
              </a:rPr>
              <a:t>necessarily mean that the concerns of the most vulnerable in society would be taken</a:t>
            </a:r>
          </a:p>
          <a:p>
            <a:r>
              <a:rPr lang="en-US" sz="1200" b="0" i="0" u="none" strike="noStrike" kern="1200" baseline="0" dirty="0" smtClean="0">
                <a:solidFill>
                  <a:schemeClr val="tx1"/>
                </a:solidFill>
                <a:latin typeface="+mn-lt"/>
                <a:ea typeface="+mn-ea"/>
                <a:cs typeface="+mn-cs"/>
              </a:rPr>
              <a:t>into consideration in decision making. Participation needs to be informed and organized.</a:t>
            </a:r>
          </a:p>
          <a:p>
            <a:r>
              <a:rPr lang="en-US" sz="1200" b="0" i="0" u="none" strike="noStrike" kern="1200" baseline="0" dirty="0" smtClean="0">
                <a:solidFill>
                  <a:schemeClr val="tx1"/>
                </a:solidFill>
                <a:latin typeface="+mn-lt"/>
                <a:ea typeface="+mn-ea"/>
                <a:cs typeface="+mn-cs"/>
              </a:rPr>
              <a:t>This means freedom of association and expression on the one hand and an organized</a:t>
            </a:r>
          </a:p>
          <a:p>
            <a:r>
              <a:rPr lang="en-US" sz="1200" b="0" i="0" u="none" strike="noStrike" kern="1200" baseline="0" dirty="0" smtClean="0">
                <a:solidFill>
                  <a:schemeClr val="tx1"/>
                </a:solidFill>
                <a:latin typeface="+mn-lt"/>
                <a:ea typeface="+mn-ea"/>
                <a:cs typeface="+mn-cs"/>
              </a:rPr>
              <a:t>civil society on the other hand.</a:t>
            </a:r>
          </a:p>
          <a:p>
            <a:r>
              <a:rPr lang="en-US" sz="1200" b="1" i="0" u="none" strike="noStrike" kern="1200" baseline="0" dirty="0" smtClean="0">
                <a:solidFill>
                  <a:schemeClr val="tx1"/>
                </a:solidFill>
                <a:latin typeface="+mn-lt"/>
                <a:ea typeface="+mn-ea"/>
                <a:cs typeface="+mn-cs"/>
              </a:rPr>
              <a:t>Rule of law</a:t>
            </a:r>
          </a:p>
          <a:p>
            <a:r>
              <a:rPr lang="en-US" sz="1200" b="0" i="0" u="none" strike="noStrike" kern="1200" baseline="0" dirty="0" smtClean="0">
                <a:solidFill>
                  <a:schemeClr val="tx1"/>
                </a:solidFill>
                <a:latin typeface="+mn-lt"/>
                <a:ea typeface="+mn-ea"/>
                <a:cs typeface="+mn-cs"/>
              </a:rPr>
              <a:t>Good governance requires fair legal frameworks that are enforced impartially. It also</a:t>
            </a:r>
          </a:p>
          <a:p>
            <a:r>
              <a:rPr lang="en-US" sz="1200" b="0" i="0" u="none" strike="noStrike" kern="1200" baseline="0" dirty="0" smtClean="0">
                <a:solidFill>
                  <a:schemeClr val="tx1"/>
                </a:solidFill>
                <a:latin typeface="+mn-lt"/>
                <a:ea typeface="+mn-ea"/>
                <a:cs typeface="+mn-cs"/>
              </a:rPr>
              <a:t>requires full protection of human rights, particularly those of minorities. Impartial</a:t>
            </a:r>
          </a:p>
          <a:p>
            <a:r>
              <a:rPr lang="en-US" sz="1200" b="0" i="0" u="none" strike="noStrike" kern="1200" baseline="0" dirty="0" smtClean="0">
                <a:solidFill>
                  <a:schemeClr val="tx1"/>
                </a:solidFill>
                <a:latin typeface="+mn-lt"/>
                <a:ea typeface="+mn-ea"/>
                <a:cs typeface="+mn-cs"/>
              </a:rPr>
              <a:t>enforcement of laws requires an independent judiciary and an impartial and</a:t>
            </a:r>
          </a:p>
          <a:p>
            <a:r>
              <a:rPr lang="en-US" sz="1200" b="0" i="0" u="none" strike="noStrike" kern="1200" baseline="0" dirty="0" smtClean="0">
                <a:solidFill>
                  <a:schemeClr val="tx1"/>
                </a:solidFill>
                <a:latin typeface="+mn-lt"/>
                <a:ea typeface="+mn-ea"/>
                <a:cs typeface="+mn-cs"/>
              </a:rPr>
              <a:t>incorruptible police force.</a:t>
            </a:r>
          </a:p>
          <a:p>
            <a:r>
              <a:rPr lang="en-US" sz="1200" b="1" i="0" u="none" strike="noStrike" kern="1200" baseline="0" dirty="0" smtClean="0">
                <a:solidFill>
                  <a:schemeClr val="tx1"/>
                </a:solidFill>
                <a:latin typeface="+mn-lt"/>
                <a:ea typeface="+mn-ea"/>
                <a:cs typeface="+mn-cs"/>
              </a:rPr>
              <a:t>Transparency</a:t>
            </a:r>
          </a:p>
          <a:p>
            <a:r>
              <a:rPr lang="en-US" sz="1200" b="0" i="0" u="none" strike="noStrike" kern="1200" baseline="0" dirty="0" smtClean="0">
                <a:solidFill>
                  <a:schemeClr val="tx1"/>
                </a:solidFill>
                <a:latin typeface="+mn-lt"/>
                <a:ea typeface="+mn-ea"/>
                <a:cs typeface="+mn-cs"/>
              </a:rPr>
              <a:t>Transparency means that decisions taken and their enforcement is done in a manner</a:t>
            </a:r>
          </a:p>
          <a:p>
            <a:r>
              <a:rPr lang="en-US" sz="1200" b="0" i="0" u="none" strike="noStrike" kern="1200" baseline="0" dirty="0" smtClean="0">
                <a:solidFill>
                  <a:schemeClr val="tx1"/>
                </a:solidFill>
                <a:latin typeface="+mn-lt"/>
                <a:ea typeface="+mn-ea"/>
                <a:cs typeface="+mn-cs"/>
              </a:rPr>
              <a:t>that follows rules and regulations. It also means that information is freely available and</a:t>
            </a:r>
          </a:p>
          <a:p>
            <a:r>
              <a:rPr lang="en-US" sz="1200" b="0" i="0" u="none" strike="noStrike" kern="1200" baseline="0" dirty="0" smtClean="0">
                <a:solidFill>
                  <a:schemeClr val="tx1"/>
                </a:solidFill>
                <a:latin typeface="+mn-lt"/>
                <a:ea typeface="+mn-ea"/>
                <a:cs typeface="+mn-cs"/>
              </a:rPr>
              <a:t>Participants Manual on Good Governance 11</a:t>
            </a:r>
          </a:p>
          <a:p>
            <a:r>
              <a:rPr lang="en-US" sz="1200" b="0" i="0" u="none" strike="noStrike" kern="1200" baseline="0" dirty="0" smtClean="0">
                <a:solidFill>
                  <a:schemeClr val="tx1"/>
                </a:solidFill>
                <a:latin typeface="+mn-lt"/>
                <a:ea typeface="+mn-ea"/>
                <a:cs typeface="+mn-cs"/>
              </a:rPr>
              <a:t>directly accessible to those who will be affected by such decisions and their</a:t>
            </a:r>
          </a:p>
          <a:p>
            <a:r>
              <a:rPr lang="en-US" sz="1200" b="0" i="0" u="none" strike="noStrike" kern="1200" baseline="0" dirty="0" smtClean="0">
                <a:solidFill>
                  <a:schemeClr val="tx1"/>
                </a:solidFill>
                <a:latin typeface="+mn-lt"/>
                <a:ea typeface="+mn-ea"/>
                <a:cs typeface="+mn-cs"/>
              </a:rPr>
              <a:t>enforcement. It also means that enough information is provided and that it is provided in</a:t>
            </a:r>
          </a:p>
          <a:p>
            <a:r>
              <a:rPr lang="en-US" sz="1200" b="0" i="0" u="none" strike="noStrike" kern="1200" baseline="0" dirty="0" smtClean="0">
                <a:solidFill>
                  <a:schemeClr val="tx1"/>
                </a:solidFill>
                <a:latin typeface="+mn-lt"/>
                <a:ea typeface="+mn-ea"/>
                <a:cs typeface="+mn-cs"/>
              </a:rPr>
              <a:t>easily understandable forms and media.</a:t>
            </a:r>
          </a:p>
          <a:p>
            <a:r>
              <a:rPr lang="en-US" sz="1200" b="1" i="0" u="none" strike="noStrike" kern="1200" baseline="0" dirty="0" smtClean="0">
                <a:solidFill>
                  <a:schemeClr val="tx1"/>
                </a:solidFill>
                <a:latin typeface="+mn-lt"/>
                <a:ea typeface="+mn-ea"/>
                <a:cs typeface="+mn-cs"/>
              </a:rPr>
              <a:t>Responsiveness</a:t>
            </a:r>
          </a:p>
          <a:p>
            <a:r>
              <a:rPr lang="en-US" sz="1200" b="0" i="0" u="none" strike="noStrike" kern="1200" baseline="0" dirty="0" smtClean="0">
                <a:solidFill>
                  <a:schemeClr val="tx1"/>
                </a:solidFill>
                <a:latin typeface="+mn-lt"/>
                <a:ea typeface="+mn-ea"/>
                <a:cs typeface="+mn-cs"/>
              </a:rPr>
              <a:t>Good governance requires that institutions and processes try to serve all stakeholders</a:t>
            </a:r>
          </a:p>
          <a:p>
            <a:r>
              <a:rPr lang="en-US" sz="1200" b="0" i="0" u="none" strike="noStrike" kern="1200" baseline="0" dirty="0" smtClean="0">
                <a:solidFill>
                  <a:schemeClr val="tx1"/>
                </a:solidFill>
                <a:latin typeface="+mn-lt"/>
                <a:ea typeface="+mn-ea"/>
                <a:cs typeface="+mn-cs"/>
              </a:rPr>
              <a:t>within a reasonable timeframe.</a:t>
            </a:r>
          </a:p>
          <a:p>
            <a:r>
              <a:rPr lang="en-US" sz="1200" b="1" i="0" u="none" strike="noStrike" kern="1200" baseline="0" dirty="0" smtClean="0">
                <a:solidFill>
                  <a:schemeClr val="tx1"/>
                </a:solidFill>
                <a:latin typeface="+mn-lt"/>
                <a:ea typeface="+mn-ea"/>
                <a:cs typeface="+mn-cs"/>
              </a:rPr>
              <a:t>Consensus oriented</a:t>
            </a:r>
          </a:p>
          <a:p>
            <a:r>
              <a:rPr lang="en-US" sz="1200" b="0" i="0" u="none" strike="noStrike" kern="1200" baseline="0" dirty="0" smtClean="0">
                <a:solidFill>
                  <a:schemeClr val="tx1"/>
                </a:solidFill>
                <a:latin typeface="+mn-lt"/>
                <a:ea typeface="+mn-ea"/>
                <a:cs typeface="+mn-cs"/>
              </a:rPr>
              <a:t>There are several actors and as many viewpoints in a given society. Good governance</a:t>
            </a:r>
          </a:p>
          <a:p>
            <a:r>
              <a:rPr lang="en-US" sz="1200" b="0" i="0" u="none" strike="noStrike" kern="1200" baseline="0" dirty="0" smtClean="0">
                <a:solidFill>
                  <a:schemeClr val="tx1"/>
                </a:solidFill>
                <a:latin typeface="+mn-lt"/>
                <a:ea typeface="+mn-ea"/>
                <a:cs typeface="+mn-cs"/>
              </a:rPr>
              <a:t>requires mediation of the different interests in society to reach a broad consensus in</a:t>
            </a:r>
          </a:p>
          <a:p>
            <a:r>
              <a:rPr lang="en-US" sz="1200" b="0" i="0" u="none" strike="noStrike" kern="1200" baseline="0" dirty="0" smtClean="0">
                <a:solidFill>
                  <a:schemeClr val="tx1"/>
                </a:solidFill>
                <a:latin typeface="+mn-lt"/>
                <a:ea typeface="+mn-ea"/>
                <a:cs typeface="+mn-cs"/>
              </a:rPr>
              <a:t>society on what is in the best interest of the whole community and how this can be</a:t>
            </a:r>
          </a:p>
          <a:p>
            <a:r>
              <a:rPr lang="en-US" sz="1200" b="0" i="0" u="none" strike="noStrike" kern="1200" baseline="0" dirty="0" smtClean="0">
                <a:solidFill>
                  <a:schemeClr val="tx1"/>
                </a:solidFill>
                <a:latin typeface="+mn-lt"/>
                <a:ea typeface="+mn-ea"/>
                <a:cs typeface="+mn-cs"/>
              </a:rPr>
              <a:t>achieved. It also requires a broad and long-term perspective on what is needed for</a:t>
            </a:r>
          </a:p>
          <a:p>
            <a:r>
              <a:rPr lang="en-US" sz="1200" b="0" i="0" u="none" strike="noStrike" kern="1200" baseline="0" dirty="0" smtClean="0">
                <a:solidFill>
                  <a:schemeClr val="tx1"/>
                </a:solidFill>
                <a:latin typeface="+mn-lt"/>
                <a:ea typeface="+mn-ea"/>
                <a:cs typeface="+mn-cs"/>
              </a:rPr>
              <a:t>sustainable human development and how to achieve the goals of such development.</a:t>
            </a:r>
          </a:p>
          <a:p>
            <a:r>
              <a:rPr lang="en-US" sz="1200" b="0" i="0" u="none" strike="noStrike" kern="1200" baseline="0" dirty="0" smtClean="0">
                <a:solidFill>
                  <a:schemeClr val="tx1"/>
                </a:solidFill>
                <a:latin typeface="+mn-lt"/>
                <a:ea typeface="+mn-ea"/>
                <a:cs typeface="+mn-cs"/>
              </a:rPr>
              <a:t>This can only result from an understanding of the historical, cultural and social contexts</a:t>
            </a:r>
          </a:p>
          <a:p>
            <a:r>
              <a:rPr lang="en-US" sz="1200" b="0" i="0" u="none" strike="noStrike" kern="1200" baseline="0" dirty="0" smtClean="0">
                <a:solidFill>
                  <a:schemeClr val="tx1"/>
                </a:solidFill>
                <a:latin typeface="+mn-lt"/>
                <a:ea typeface="+mn-ea"/>
                <a:cs typeface="+mn-cs"/>
              </a:rPr>
              <a:t>of a given society or community.</a:t>
            </a:r>
          </a:p>
          <a:p>
            <a:r>
              <a:rPr lang="en-US" sz="1200" b="1" i="0" u="none" strike="noStrike" kern="1200" baseline="0" dirty="0" smtClean="0">
                <a:solidFill>
                  <a:schemeClr val="tx1"/>
                </a:solidFill>
                <a:latin typeface="+mn-lt"/>
                <a:ea typeface="+mn-ea"/>
                <a:cs typeface="+mn-cs"/>
              </a:rPr>
              <a:t>Equity and inclusiveness</a:t>
            </a:r>
          </a:p>
          <a:p>
            <a:r>
              <a:rPr lang="en-US" sz="1200" b="0" i="0" u="none" strike="noStrike" kern="1200" baseline="0" dirty="0" smtClean="0">
                <a:solidFill>
                  <a:schemeClr val="tx1"/>
                </a:solidFill>
                <a:latin typeface="+mn-lt"/>
                <a:ea typeface="+mn-ea"/>
                <a:cs typeface="+mn-cs"/>
              </a:rPr>
              <a:t>A society’s well-being depends on ensuring that all its members feel that they have a</a:t>
            </a:r>
          </a:p>
          <a:p>
            <a:r>
              <a:rPr lang="en-US" sz="1200" b="0" i="0" u="none" strike="noStrike" kern="1200" baseline="0" dirty="0" smtClean="0">
                <a:solidFill>
                  <a:schemeClr val="tx1"/>
                </a:solidFill>
                <a:latin typeface="+mn-lt"/>
                <a:ea typeface="+mn-ea"/>
                <a:cs typeface="+mn-cs"/>
              </a:rPr>
              <a:t>stake in it and do not feel excluded from the mainstream of society. This requires that all</a:t>
            </a:r>
          </a:p>
          <a:p>
            <a:r>
              <a:rPr lang="en-US" sz="1200" b="0" i="0" u="none" strike="noStrike" kern="1200" baseline="0" dirty="0" smtClean="0">
                <a:solidFill>
                  <a:schemeClr val="tx1"/>
                </a:solidFill>
                <a:latin typeface="+mn-lt"/>
                <a:ea typeface="+mn-ea"/>
                <a:cs typeface="+mn-cs"/>
              </a:rPr>
              <a:t>groups, but particularly the most vulnerable, have opportunities to improve or maintain</a:t>
            </a:r>
          </a:p>
          <a:p>
            <a:r>
              <a:rPr lang="en-US" sz="1200" b="0" i="0" u="none" strike="noStrike" kern="1200" baseline="0" dirty="0" smtClean="0">
                <a:solidFill>
                  <a:schemeClr val="tx1"/>
                </a:solidFill>
                <a:latin typeface="+mn-lt"/>
                <a:ea typeface="+mn-ea"/>
                <a:cs typeface="+mn-cs"/>
              </a:rPr>
              <a:t>their well being.</a:t>
            </a:r>
          </a:p>
          <a:p>
            <a:r>
              <a:rPr lang="en-US" sz="1200" b="1" i="0" u="none" strike="noStrike" kern="1200" baseline="0" dirty="0" smtClean="0">
                <a:solidFill>
                  <a:schemeClr val="tx1"/>
                </a:solidFill>
                <a:latin typeface="+mn-lt"/>
                <a:ea typeface="+mn-ea"/>
                <a:cs typeface="+mn-cs"/>
              </a:rPr>
              <a:t>Effectiveness and efficiency</a:t>
            </a:r>
          </a:p>
          <a:p>
            <a:r>
              <a:rPr lang="en-US" sz="1200" b="0" i="0" u="none" strike="noStrike" kern="1200" baseline="0" dirty="0" smtClean="0">
                <a:solidFill>
                  <a:schemeClr val="tx1"/>
                </a:solidFill>
                <a:latin typeface="+mn-lt"/>
                <a:ea typeface="+mn-ea"/>
                <a:cs typeface="+mn-cs"/>
              </a:rPr>
              <a:t>Good governance means that processes and institutions produce results that meet the</a:t>
            </a:r>
          </a:p>
          <a:p>
            <a:r>
              <a:rPr lang="en-US" sz="1200" b="0" i="0" u="none" strike="noStrike" kern="1200" baseline="0" dirty="0" smtClean="0">
                <a:solidFill>
                  <a:schemeClr val="tx1"/>
                </a:solidFill>
                <a:latin typeface="+mn-lt"/>
                <a:ea typeface="+mn-ea"/>
                <a:cs typeface="+mn-cs"/>
              </a:rPr>
              <a:t>needs of society while making the best use of resources at their disposal. The concept</a:t>
            </a:r>
          </a:p>
          <a:p>
            <a:r>
              <a:rPr lang="en-US" sz="1200" b="0" i="0" u="none" strike="noStrike" kern="1200" baseline="0" dirty="0" smtClean="0">
                <a:solidFill>
                  <a:schemeClr val="tx1"/>
                </a:solidFill>
                <a:latin typeface="+mn-lt"/>
                <a:ea typeface="+mn-ea"/>
                <a:cs typeface="+mn-cs"/>
              </a:rPr>
              <a:t>of efficiency in the context of good governance also covers the sustainable use of</a:t>
            </a:r>
          </a:p>
          <a:p>
            <a:r>
              <a:rPr lang="en-US" sz="1200" b="0" i="0" u="none" strike="noStrike" kern="1200" baseline="0" dirty="0" smtClean="0">
                <a:solidFill>
                  <a:schemeClr val="tx1"/>
                </a:solidFill>
                <a:latin typeface="+mn-lt"/>
                <a:ea typeface="+mn-ea"/>
                <a:cs typeface="+mn-cs"/>
              </a:rPr>
              <a:t>natural resources and the protection of the environment.</a:t>
            </a:r>
          </a:p>
          <a:p>
            <a:r>
              <a:rPr lang="en-US" sz="1200" b="1" i="0" u="none" strike="noStrike" kern="1200" baseline="0" dirty="0" smtClean="0">
                <a:solidFill>
                  <a:schemeClr val="tx1"/>
                </a:solidFill>
                <a:latin typeface="+mn-lt"/>
                <a:ea typeface="+mn-ea"/>
                <a:cs typeface="+mn-cs"/>
              </a:rPr>
              <a:t>Accountability</a:t>
            </a:r>
          </a:p>
          <a:p>
            <a:r>
              <a:rPr lang="en-US" sz="1200" b="0" i="0" u="none" strike="noStrike" kern="1200" baseline="0" dirty="0" smtClean="0">
                <a:solidFill>
                  <a:schemeClr val="tx1"/>
                </a:solidFill>
                <a:latin typeface="+mn-lt"/>
                <a:ea typeface="+mn-ea"/>
                <a:cs typeface="+mn-cs"/>
              </a:rPr>
              <a:t>Accountability is a key requirement of good governance. Not only governmental</a:t>
            </a:r>
          </a:p>
          <a:p>
            <a:r>
              <a:rPr lang="en-US" sz="1200" b="0" i="0" u="none" strike="noStrike" kern="1200" baseline="0" dirty="0" smtClean="0">
                <a:solidFill>
                  <a:schemeClr val="tx1"/>
                </a:solidFill>
                <a:latin typeface="+mn-lt"/>
                <a:ea typeface="+mn-ea"/>
                <a:cs typeface="+mn-cs"/>
              </a:rPr>
              <a:t>institutions, but also the private sector and civil society organizations, must be</a:t>
            </a:r>
          </a:p>
          <a:p>
            <a:r>
              <a:rPr lang="en-US" sz="1200" b="0" i="0" u="none" strike="noStrike" kern="1200" baseline="0" dirty="0" smtClean="0">
                <a:solidFill>
                  <a:schemeClr val="tx1"/>
                </a:solidFill>
                <a:latin typeface="+mn-lt"/>
                <a:ea typeface="+mn-ea"/>
                <a:cs typeface="+mn-cs"/>
              </a:rPr>
              <a:t>accountable to the public and to their institutional stakeholders. Who is accountable to</a:t>
            </a:r>
          </a:p>
          <a:p>
            <a:r>
              <a:rPr lang="en-US" sz="1200" b="0" i="0" u="none" strike="noStrike" kern="1200" baseline="0" dirty="0" smtClean="0">
                <a:solidFill>
                  <a:schemeClr val="tx1"/>
                </a:solidFill>
                <a:latin typeface="+mn-lt"/>
                <a:ea typeface="+mn-ea"/>
                <a:cs typeface="+mn-cs"/>
              </a:rPr>
              <a:t>who varies depending on whether decisions or actions taken are internal or external to</a:t>
            </a:r>
          </a:p>
          <a:p>
            <a:r>
              <a:rPr lang="en-US" sz="1200" b="0" i="0" u="none" strike="noStrike" kern="1200" baseline="0" dirty="0" smtClean="0">
                <a:solidFill>
                  <a:schemeClr val="tx1"/>
                </a:solidFill>
                <a:latin typeface="+mn-lt"/>
                <a:ea typeface="+mn-ea"/>
                <a:cs typeface="+mn-cs"/>
              </a:rPr>
              <a:t>an organization or institution. In general an organization or an institution is accountable</a:t>
            </a:r>
          </a:p>
          <a:p>
            <a:r>
              <a:rPr lang="en-US" sz="1200" b="0" i="0" u="none" strike="noStrike" kern="1200" baseline="0" dirty="0" smtClean="0">
                <a:solidFill>
                  <a:schemeClr val="tx1"/>
                </a:solidFill>
                <a:latin typeface="+mn-lt"/>
                <a:ea typeface="+mn-ea"/>
                <a:cs typeface="+mn-cs"/>
              </a:rPr>
              <a:t>to those who will be affected by its decisions or actions. Accountability cannot be</a:t>
            </a:r>
          </a:p>
          <a:p>
            <a:r>
              <a:rPr lang="en-US" sz="1200" b="0" i="0" u="none" strike="noStrike" kern="1200" baseline="0" dirty="0" smtClean="0">
                <a:solidFill>
                  <a:schemeClr val="tx1"/>
                </a:solidFill>
                <a:latin typeface="+mn-lt"/>
                <a:ea typeface="+mn-ea"/>
                <a:cs typeface="+mn-cs"/>
              </a:rPr>
              <a:t>enforced without transparency and the rule of law.</a:t>
            </a:r>
            <a:endParaRPr lang="en-GB" sz="900" dirty="0" smtClean="0">
              <a:latin typeface="Arial" charset="0"/>
            </a:endParaRPr>
          </a:p>
          <a:p>
            <a:pPr eaLnBrk="1" hangingPunct="1">
              <a:lnSpc>
                <a:spcPct val="90000"/>
              </a:lnSpc>
              <a:buFontTx/>
              <a:buNone/>
            </a:pPr>
            <a:endParaRPr lang="en-GB" sz="900" dirty="0"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r>
              <a:rPr lang="en-US" altLang="ja-JP" smtClean="0"/>
              <a:t>Let us look us case studies relative to the issue on ownership. </a:t>
            </a:r>
          </a:p>
        </p:txBody>
      </p:sp>
      <p:sp>
        <p:nvSpPr>
          <p:cNvPr id="65540" name="Rectangle 4"/>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699E238D-85F6-469A-8E3A-8962F36D6A2B}" type="slidenum">
              <a:rPr kumimoji="0" lang="en-US" altLang="ja-JP">
                <a:latin typeface="Calibri" pitchFamily="34" charset="0"/>
              </a:rPr>
              <a:pPr eaLnBrk="1" hangingPunct="1"/>
              <a:t>3</a:t>
            </a:fld>
            <a:endParaRPr kumimoji="0" lang="en-US" altLang="ja-JP">
              <a:latin typeface="Calibri" pitchFamily="34" charset="0"/>
            </a:endParaRPr>
          </a:p>
        </p:txBody>
      </p:sp>
      <p:sp>
        <p:nvSpPr>
          <p:cNvPr id="65541"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r>
              <a:rPr lang="en-CA" altLang="ja-JP" smtClean="0"/>
              <a:t>Development policies and institutionalization of collaborative arrangements. [Putting some systems] </a:t>
            </a:r>
          </a:p>
        </p:txBody>
      </p:sp>
      <p:sp>
        <p:nvSpPr>
          <p:cNvPr id="66564"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35CE326E-C871-4E1F-90F4-B2ABB8F0692F}" type="slidenum">
              <a:rPr kumimoji="0" lang="en-US" altLang="ja-JP">
                <a:latin typeface="Calibri" pitchFamily="34" charset="0"/>
              </a:rPr>
              <a:pPr eaLnBrk="1" hangingPunct="1"/>
              <a:t>4</a:t>
            </a:fld>
            <a:endParaRPr kumimoji="0" lang="en-US" altLang="ja-JP">
              <a:latin typeface="Calibri" pitchFamily="34" charset="0"/>
            </a:endParaRPr>
          </a:p>
        </p:txBody>
      </p:sp>
      <p:sp>
        <p:nvSpPr>
          <p:cNvPr id="66565"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r>
              <a:rPr lang="en-CA" altLang="ja-JP" smtClean="0"/>
              <a:t>BRR in Aceh and local governments are engaged. </a:t>
            </a:r>
          </a:p>
        </p:txBody>
      </p:sp>
      <p:sp>
        <p:nvSpPr>
          <p:cNvPr id="66564"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383FF93C-3081-4599-B686-FC33B8ED5853}" type="slidenum">
              <a:rPr kumimoji="0" lang="en-US" altLang="ja-JP">
                <a:latin typeface="Calibri" pitchFamily="34" charset="0"/>
              </a:rPr>
              <a:pPr eaLnBrk="1" hangingPunct="1"/>
              <a:t>5</a:t>
            </a:fld>
            <a:endParaRPr kumimoji="0" lang="en-US" altLang="ja-JP">
              <a:latin typeface="Calibri" pitchFamily="34" charset="0"/>
            </a:endParaRPr>
          </a:p>
        </p:txBody>
      </p:sp>
      <p:sp>
        <p:nvSpPr>
          <p:cNvPr id="66565"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r>
              <a:rPr lang="en-US" altLang="ja-JP" smtClean="0"/>
              <a:t>Now let us go to the issue of participation. </a:t>
            </a:r>
          </a:p>
        </p:txBody>
      </p:sp>
      <p:sp>
        <p:nvSpPr>
          <p:cNvPr id="79876" name="Rectangle 4"/>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2F0B6C4E-B3BC-4317-A5EC-D348ADED7BDE}" type="slidenum">
              <a:rPr kumimoji="0" lang="en-US" altLang="ja-JP">
                <a:latin typeface="Calibri" pitchFamily="34" charset="0"/>
              </a:rPr>
              <a:pPr eaLnBrk="1" hangingPunct="1"/>
              <a:t>6</a:t>
            </a:fld>
            <a:endParaRPr kumimoji="0" lang="en-US" altLang="ja-JP">
              <a:latin typeface="Calibri" pitchFamily="34" charset="0"/>
            </a:endParaRPr>
          </a:p>
        </p:txBody>
      </p:sp>
      <p:sp>
        <p:nvSpPr>
          <p:cNvPr id="79877"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r>
              <a:rPr lang="en-CA" altLang="ja-JP" smtClean="0"/>
              <a:t>Funds from national government and plans from communities. </a:t>
            </a:r>
          </a:p>
        </p:txBody>
      </p:sp>
      <p:sp>
        <p:nvSpPr>
          <p:cNvPr id="66564"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2B430F7C-1FA7-4405-A678-7E7B835EB6B6}" type="slidenum">
              <a:rPr kumimoji="0" lang="en-US" altLang="ja-JP">
                <a:latin typeface="Calibri" pitchFamily="34" charset="0"/>
              </a:rPr>
              <a:pPr eaLnBrk="1" hangingPunct="1"/>
              <a:t>7</a:t>
            </a:fld>
            <a:endParaRPr kumimoji="0" lang="en-US" altLang="ja-JP">
              <a:latin typeface="Calibri" pitchFamily="34" charset="0"/>
            </a:endParaRPr>
          </a:p>
        </p:txBody>
      </p:sp>
      <p:sp>
        <p:nvSpPr>
          <p:cNvPr id="66565"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66564"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71346502-31FF-4E9C-9863-A76D1259F9E5}" type="slidenum">
              <a:rPr kumimoji="0" lang="en-US" altLang="ja-JP">
                <a:latin typeface="Calibri" pitchFamily="34" charset="0"/>
              </a:rPr>
              <a:pPr eaLnBrk="1" hangingPunct="1"/>
              <a:t>8</a:t>
            </a:fld>
            <a:endParaRPr kumimoji="0" lang="en-US" altLang="ja-JP">
              <a:latin typeface="Calibri" pitchFamily="34" charset="0"/>
            </a:endParaRPr>
          </a:p>
        </p:txBody>
      </p:sp>
      <p:sp>
        <p:nvSpPr>
          <p:cNvPr id="66565"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altLang="ja-JP" smtClean="0"/>
          </a:p>
        </p:txBody>
      </p:sp>
      <p:sp>
        <p:nvSpPr>
          <p:cNvPr id="79876" name="Rectangle 4"/>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1224A533-6DBC-4758-9C4B-8A351AD9575C}" type="slidenum">
              <a:rPr kumimoji="0" lang="en-US" altLang="ja-JP">
                <a:latin typeface="Calibri" pitchFamily="34" charset="0"/>
              </a:rPr>
              <a:pPr eaLnBrk="1" hangingPunct="1"/>
              <a:t>9</a:t>
            </a:fld>
            <a:endParaRPr kumimoji="0" lang="en-US" altLang="ja-JP">
              <a:latin typeface="Calibri" pitchFamily="34" charset="0"/>
            </a:endParaRPr>
          </a:p>
        </p:txBody>
      </p:sp>
      <p:sp>
        <p:nvSpPr>
          <p:cNvPr id="79877"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07/04/2015</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
        <p:nvSpPr>
          <p:cNvPr id="7" name="TextBox 6"/>
          <p:cNvSpPr txBox="1"/>
          <p:nvPr userDrawn="1"/>
        </p:nvSpPr>
        <p:spPr>
          <a:xfrm>
            <a:off x="476519" y="-25758"/>
            <a:ext cx="1459740" cy="369332"/>
          </a:xfrm>
          <a:prstGeom prst="rect">
            <a:avLst/>
          </a:prstGeom>
          <a:solidFill>
            <a:schemeClr val="bg1"/>
          </a:solidFill>
          <a:ln>
            <a:noFill/>
          </a:ln>
        </p:spPr>
        <p:txBody>
          <a:bodyPr wrap="square" rtlCol="0">
            <a:spAutoFit/>
          </a:bodyPr>
          <a:lstStyle/>
          <a:p>
            <a:endParaRPr lang="en-US" dirty="0"/>
          </a:p>
        </p:txBody>
      </p:sp>
    </p:spTree>
    <p:extLst>
      <p:ext uri="{BB962C8B-B14F-4D97-AF65-F5344CB8AC3E}">
        <p14:creationId xmlns:p14="http://schemas.microsoft.com/office/powerpoint/2010/main" val="129649914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07/04/2015</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1777639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07/04/2015</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22486107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1_Section Header">
    <p:spTree>
      <p:nvGrpSpPr>
        <p:cNvPr id="1" name=""/>
        <p:cNvGrpSpPr/>
        <p:nvPr/>
      </p:nvGrpSpPr>
      <p:grpSpPr>
        <a:xfrm>
          <a:off x="0" y="0"/>
          <a:ext cx="0" cy="0"/>
          <a:chOff x="0" y="0"/>
          <a:chExt cx="0" cy="0"/>
        </a:xfrm>
      </p:grpSpPr>
      <p:sp>
        <p:nvSpPr>
          <p:cNvPr id="3" name="Rectangle 15"/>
          <p:cNvSpPr/>
          <p:nvPr userDrawn="1"/>
        </p:nvSpPr>
        <p:spPr>
          <a:xfrm>
            <a:off x="0" y="0"/>
            <a:ext cx="9144000" cy="4076700"/>
          </a:xfrm>
          <a:prstGeom prst="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algn="ctr" eaLnBrk="1" hangingPunct="1"/>
            <a:endParaRPr kumimoji="0" lang="en-CA" altLang="ja-JP">
              <a:solidFill>
                <a:srgbClr val="FFFFFF"/>
              </a:solidFill>
              <a:latin typeface="Calibri" pitchFamily="34" charset="0"/>
            </a:endParaRPr>
          </a:p>
        </p:txBody>
      </p:sp>
      <p:sp>
        <p:nvSpPr>
          <p:cNvPr id="4" name="Rectangle 8"/>
          <p:cNvSpPr/>
          <p:nvPr userDrawn="1"/>
        </p:nvSpPr>
        <p:spPr>
          <a:xfrm>
            <a:off x="0" y="4038600"/>
            <a:ext cx="9144000" cy="609600"/>
          </a:xfrm>
          <a:prstGeom prst="rect">
            <a:avLst/>
          </a:prstGeom>
          <a:solidFill>
            <a:schemeClr val="accent6">
              <a:shade val="75000"/>
            </a:schemeClr>
          </a:solidFill>
          <a:ln w="25400" cap="rnd" cmpd="sng" algn="ctr">
            <a:noFill/>
            <a:prstDash val="solid"/>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algn="ctr" eaLnBrk="1" hangingPunct="1"/>
            <a:endParaRPr kumimoji="0" lang="en-US" altLang="ja-JP">
              <a:solidFill>
                <a:srgbClr val="000000"/>
              </a:solidFill>
              <a:latin typeface="Calibri" pitchFamily="34" charset="0"/>
            </a:endParaRPr>
          </a:p>
        </p:txBody>
      </p:sp>
      <p:pic>
        <p:nvPicPr>
          <p:cNvPr id="5" name="Picture 7"/>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596188" y="6237288"/>
            <a:ext cx="9096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0"/>
          <p:cNvSpPr/>
          <p:nvPr userDrawn="1"/>
        </p:nvSpPr>
        <p:spPr>
          <a:xfrm>
            <a:off x="0" y="4646613"/>
            <a:ext cx="9144000" cy="26987"/>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algn="ctr" eaLnBrk="1" hangingPunct="1"/>
            <a:endParaRPr kumimoji="0" lang="en-US" altLang="ja-JP">
              <a:solidFill>
                <a:srgbClr val="000000"/>
              </a:solidFill>
              <a:latin typeface="Calibri" pitchFamily="34" charset="0"/>
            </a:endParaRPr>
          </a:p>
        </p:txBody>
      </p:sp>
      <p:sp>
        <p:nvSpPr>
          <p:cNvPr id="14" name="Title 13"/>
          <p:cNvSpPr>
            <a:spLocks noGrp="1"/>
          </p:cNvSpPr>
          <p:nvPr>
            <p:ph type="ctrTitle"/>
          </p:nvPr>
        </p:nvSpPr>
        <p:spPr>
          <a:xfrm>
            <a:off x="228600" y="4114800"/>
            <a:ext cx="7239000" cy="533400"/>
          </a:xfrm>
          <a:prstGeom prst="rect">
            <a:avLst/>
          </a:prstGeom>
          <a:noFill/>
        </p:spPr>
        <p:txBody>
          <a:bodyPr vert="horz">
            <a:noAutofit/>
          </a:bodyPr>
          <a:lstStyle>
            <a:lvl1pPr algn="l">
              <a:defRPr sz="3200" b="0" cap="all" spc="150" baseline="0">
                <a:solidFill>
                  <a:schemeClr val="bg1"/>
                </a:solidFill>
              </a:defRPr>
            </a:lvl1pPr>
            <a:extLst/>
          </a:lstStyle>
          <a:p>
            <a:r>
              <a:rPr lang="en-US" dirty="0" smtClean="0"/>
              <a:t>Click to edit Master title style</a:t>
            </a:r>
            <a:endParaRPr lang="en-US" dirty="0"/>
          </a:p>
        </p:txBody>
      </p:sp>
      <p:sp>
        <p:nvSpPr>
          <p:cNvPr id="7" name="Rectangle 3"/>
          <p:cNvSpPr>
            <a:spLocks noGrp="1"/>
          </p:cNvSpPr>
          <p:nvPr>
            <p:ph type="dt" sz="half" idx="10"/>
          </p:nvPr>
        </p:nvSpPr>
        <p:spPr>
          <a:xfrm>
            <a:off x="228600" y="6477000"/>
            <a:ext cx="1600200" cy="304800"/>
          </a:xfrm>
          <a:prstGeom prst="rect">
            <a:avLst/>
          </a:prstGeom>
        </p:spPr>
        <p:txBody>
          <a:bodyPr anchor="ctr"/>
          <a:lstStyle>
            <a:lvl1pPr algn="l">
              <a:defRPr/>
            </a:lvl1pPr>
          </a:lstStyle>
          <a:p>
            <a:fld id="{09675397-6882-446D-81B4-6A5CC3AC3C3D}" type="datetime1">
              <a:rPr lang="en-US" altLang="ja-JP"/>
              <a:pPr/>
              <a:t>07/04/2015</a:t>
            </a:fld>
            <a:endParaRPr lang="en-US" altLang="ja-JP"/>
          </a:p>
        </p:txBody>
      </p:sp>
      <p:sp>
        <p:nvSpPr>
          <p:cNvPr id="8" name="Rectangle 4"/>
          <p:cNvSpPr>
            <a:spLocks noGrp="1"/>
          </p:cNvSpPr>
          <p:nvPr>
            <p:ph type="ftr" sz="quarter" idx="11"/>
          </p:nvPr>
        </p:nvSpPr>
        <p:spPr>
          <a:xfrm>
            <a:off x="2705100" y="6477000"/>
            <a:ext cx="3733800" cy="304800"/>
          </a:xfrm>
          <a:prstGeom prst="rect">
            <a:avLst/>
          </a:prstGeom>
        </p:spPr>
        <p:txBody>
          <a:bodyPr/>
          <a:lstStyle>
            <a:lvl1pPr algn="ctr">
              <a:defRPr i="0">
                <a:solidFill>
                  <a:schemeClr val="bg1"/>
                </a:solidFill>
              </a:defRPr>
            </a:lvl1pPr>
          </a:lstStyle>
          <a:p>
            <a:endParaRPr lang="en-US" altLang="ja-JP"/>
          </a:p>
        </p:txBody>
      </p:sp>
      <p:sp>
        <p:nvSpPr>
          <p:cNvPr id="9" name="Slide Number Placeholder 12"/>
          <p:cNvSpPr>
            <a:spLocks noGrp="1"/>
          </p:cNvSpPr>
          <p:nvPr>
            <p:ph type="sldNum" sz="quarter" idx="12"/>
          </p:nvPr>
        </p:nvSpPr>
        <p:spPr>
          <a:xfrm>
            <a:off x="6477000" y="6477000"/>
            <a:ext cx="1020763" cy="304800"/>
          </a:xfrm>
          <a:prstGeom prst="rect">
            <a:avLst/>
          </a:prstGeom>
        </p:spPr>
        <p:txBody>
          <a:bodyPr/>
          <a:lstStyle>
            <a:lvl1pPr>
              <a:defRPr/>
            </a:lvl1pPr>
          </a:lstStyle>
          <a:p>
            <a:fld id="{F183871B-F94E-4D1D-9FA6-75644499DAE9}" type="slidenum">
              <a:rPr lang="en-US" altLang="ja-JP"/>
              <a:pPr/>
              <a:t>‹#›</a:t>
            </a:fld>
            <a:endParaRPr lang="en-US" altLang="ja-JP"/>
          </a:p>
        </p:txBody>
      </p:sp>
    </p:spTree>
    <p:extLst>
      <p:ext uri="{BB962C8B-B14F-4D97-AF65-F5344CB8AC3E}">
        <p14:creationId xmlns:p14="http://schemas.microsoft.com/office/powerpoint/2010/main" val="18657057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3-Up: 2 left, 1 right">
    <p:spTree>
      <p:nvGrpSpPr>
        <p:cNvPr id="1" name=""/>
        <p:cNvGrpSpPr/>
        <p:nvPr/>
      </p:nvGrpSpPr>
      <p:grpSpPr>
        <a:xfrm>
          <a:off x="0" y="0"/>
          <a:ext cx="0" cy="0"/>
          <a:chOff x="0" y="0"/>
          <a:chExt cx="0" cy="0"/>
        </a:xfrm>
      </p:grpSpPr>
      <p:sp>
        <p:nvSpPr>
          <p:cNvPr id="28" name="Rectangle 2"/>
          <p:cNvSpPr>
            <a:spLocks noGrp="1"/>
          </p:cNvSpPr>
          <p:nvPr>
            <p:ph type="title"/>
          </p:nvPr>
        </p:nvSpPr>
        <p:spPr>
          <a:xfrm>
            <a:off x="8610600" y="381000"/>
            <a:ext cx="533400" cy="5867400"/>
          </a:xfrm>
          <a:prstGeom prst="rect">
            <a:avLst/>
          </a:prstGeom>
        </p:spPr>
        <p:txBody>
          <a:bodyPr>
            <a:noAutofit/>
          </a:bodyPr>
          <a:lstStyle>
            <a:lvl1pPr>
              <a:defRPr sz="3200"/>
            </a:lvl1pPr>
            <a:extLst/>
          </a:lstStyle>
          <a:p>
            <a:r>
              <a:rPr lang="en-US" dirty="0" smtClean="0"/>
              <a:t>Click to edit Master title style</a:t>
            </a:r>
            <a:endParaRPr lang="en-US" dirty="0"/>
          </a:p>
        </p:txBody>
      </p:sp>
      <p:sp>
        <p:nvSpPr>
          <p:cNvPr id="9" name="Text Placeholder 8"/>
          <p:cNvSpPr>
            <a:spLocks noGrp="1"/>
          </p:cNvSpPr>
          <p:nvPr>
            <p:ph type="body" sz="quarter" idx="13"/>
          </p:nvPr>
        </p:nvSpPr>
        <p:spPr>
          <a:xfrm>
            <a:off x="304800" y="381000"/>
            <a:ext cx="3962400" cy="311696"/>
          </a:xfrm>
          <a:prstGeom prst="rect">
            <a:avLst/>
          </a:prstGeom>
          <a:solidFill>
            <a:schemeClr val="accent6">
              <a:shade val="75000"/>
            </a:schemeClr>
          </a:solidFill>
        </p:spPr>
        <p:txBody>
          <a:bodyPr>
            <a:noAutofit/>
          </a:bodyPr>
          <a:lstStyle>
            <a:lvl1pPr>
              <a:defRPr sz="1600" b="1">
                <a:solidFill>
                  <a:schemeClr val="bg1"/>
                </a:solidFill>
              </a:defRPr>
            </a:lvl1pPr>
            <a:extLst/>
          </a:lstStyle>
          <a:p>
            <a:pPr lvl="0"/>
            <a:r>
              <a:rPr lang="ja-JP" altLang="en-US" smtClean="0"/>
              <a:t>マスタ テキストの書式設定</a:t>
            </a:r>
          </a:p>
        </p:txBody>
      </p:sp>
      <p:sp>
        <p:nvSpPr>
          <p:cNvPr id="18" name="Rectangle 11"/>
          <p:cNvSpPr>
            <a:spLocks noGrp="1"/>
          </p:cNvSpPr>
          <p:nvPr>
            <p:ph sz="quarter" idx="15"/>
          </p:nvPr>
        </p:nvSpPr>
        <p:spPr>
          <a:xfrm>
            <a:off x="304800" y="764704"/>
            <a:ext cx="3962400" cy="2551520"/>
          </a:xfrm>
          <a:prstGeom prst="rect">
            <a:avLst/>
          </a:prstGeom>
        </p:spPr>
        <p:txBody>
          <a:bodyPr>
            <a:normAutofit/>
          </a:bodyPr>
          <a:lstStyle>
            <a:lvl1pPr>
              <a:defRPr sz="1600"/>
            </a:lvl1pPr>
            <a:lvl2pPr>
              <a:defRPr sz="1600"/>
            </a:lvl2pPr>
            <a:lvl3pPr>
              <a:defRPr sz="16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Rectangle 8"/>
          <p:cNvSpPr>
            <a:spLocks noGrp="1"/>
          </p:cNvSpPr>
          <p:nvPr>
            <p:ph type="body" sz="quarter" idx="16"/>
          </p:nvPr>
        </p:nvSpPr>
        <p:spPr>
          <a:xfrm>
            <a:off x="301752" y="3319272"/>
            <a:ext cx="3965448" cy="311696"/>
          </a:xfrm>
          <a:prstGeom prst="rect">
            <a:avLst/>
          </a:prstGeom>
          <a:solidFill>
            <a:schemeClr val="accent6">
              <a:shade val="75000"/>
            </a:schemeClr>
          </a:solidFill>
        </p:spPr>
        <p:txBody>
          <a:bodyPr>
            <a:noAutofit/>
          </a:bodyPr>
          <a:lstStyle>
            <a:lvl1pPr>
              <a:defRPr sz="1600" b="1">
                <a:solidFill>
                  <a:schemeClr val="bg1"/>
                </a:solidFill>
              </a:defRPr>
            </a:lvl1pPr>
            <a:extLst/>
          </a:lstStyle>
          <a:p>
            <a:pPr lvl="0"/>
            <a:r>
              <a:rPr lang="ja-JP" altLang="en-US" smtClean="0"/>
              <a:t>マスタ テキストの書式設定</a:t>
            </a:r>
          </a:p>
        </p:txBody>
      </p:sp>
      <p:sp>
        <p:nvSpPr>
          <p:cNvPr id="17" name="Rectangle 11"/>
          <p:cNvSpPr>
            <a:spLocks noGrp="1"/>
          </p:cNvSpPr>
          <p:nvPr>
            <p:ph sz="quarter" idx="17"/>
          </p:nvPr>
        </p:nvSpPr>
        <p:spPr>
          <a:xfrm>
            <a:off x="301752" y="3702976"/>
            <a:ext cx="3965448" cy="2551520"/>
          </a:xfrm>
          <a:prstGeom prst="rect">
            <a:avLst/>
          </a:prstGeom>
        </p:spPr>
        <p:txBody>
          <a:bodyPr>
            <a:normAutofit/>
          </a:bodyPr>
          <a:lstStyle>
            <a:lvl1pPr>
              <a:defRPr sz="1600"/>
            </a:lvl1pPr>
            <a:lvl2pPr>
              <a:defRPr sz="1600"/>
            </a:lvl2pPr>
            <a:lvl3pPr>
              <a:defRPr sz="16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Rectangle 8"/>
          <p:cNvSpPr>
            <a:spLocks noGrp="1"/>
          </p:cNvSpPr>
          <p:nvPr>
            <p:ph type="body" sz="quarter" idx="18"/>
          </p:nvPr>
        </p:nvSpPr>
        <p:spPr>
          <a:xfrm>
            <a:off x="4416552" y="381000"/>
            <a:ext cx="3965448" cy="311696"/>
          </a:xfrm>
          <a:prstGeom prst="rect">
            <a:avLst/>
          </a:prstGeom>
          <a:solidFill>
            <a:schemeClr val="accent6">
              <a:shade val="75000"/>
            </a:schemeClr>
          </a:solidFill>
        </p:spPr>
        <p:txBody>
          <a:bodyPr>
            <a:noAutofit/>
          </a:bodyPr>
          <a:lstStyle>
            <a:lvl1pPr>
              <a:defRPr sz="1600" b="1">
                <a:solidFill>
                  <a:schemeClr val="bg1"/>
                </a:solidFill>
              </a:defRPr>
            </a:lvl1pPr>
            <a:extLst/>
          </a:lstStyle>
          <a:p>
            <a:pPr lvl="0"/>
            <a:r>
              <a:rPr lang="ja-JP" altLang="en-US" smtClean="0"/>
              <a:t>マスタ テキストの書式設定</a:t>
            </a:r>
          </a:p>
        </p:txBody>
      </p:sp>
      <p:sp>
        <p:nvSpPr>
          <p:cNvPr id="21" name="Rectangle 11"/>
          <p:cNvSpPr>
            <a:spLocks noGrp="1"/>
          </p:cNvSpPr>
          <p:nvPr>
            <p:ph sz="quarter" idx="19"/>
          </p:nvPr>
        </p:nvSpPr>
        <p:spPr>
          <a:xfrm>
            <a:off x="4416552" y="764704"/>
            <a:ext cx="3962400" cy="5483695"/>
          </a:xfrm>
          <a:prstGeom prst="rect">
            <a:avLst/>
          </a:prstGeom>
        </p:spPr>
        <p:txBody>
          <a:bodyPr>
            <a:normAutofit/>
          </a:bodyPr>
          <a:lstStyle>
            <a:lvl1pPr>
              <a:defRPr sz="1600"/>
            </a:lvl1pPr>
            <a:lvl2pPr>
              <a:defRPr sz="1600"/>
            </a:lvl2pPr>
            <a:lvl3pPr>
              <a:defRPr sz="1600"/>
            </a:lvl3pPr>
            <a:lvl4pPr>
              <a:defRPr sz="1600"/>
            </a:lvl4pPr>
            <a:lvl5pPr>
              <a:defRPr sz="1600"/>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Rectangle 13"/>
          <p:cNvSpPr>
            <a:spLocks noGrp="1"/>
          </p:cNvSpPr>
          <p:nvPr>
            <p:ph type="dt" sz="half" idx="20"/>
          </p:nvPr>
        </p:nvSpPr>
        <p:spPr>
          <a:xfrm>
            <a:off x="7010400" y="76200"/>
            <a:ext cx="1371600" cy="228600"/>
          </a:xfrm>
          <a:prstGeom prst="rect">
            <a:avLst/>
          </a:prstGeom>
        </p:spPr>
        <p:txBody>
          <a:bodyPr/>
          <a:lstStyle>
            <a:lvl1pPr>
              <a:defRPr/>
            </a:lvl1pPr>
          </a:lstStyle>
          <a:p>
            <a:fld id="{3D02243C-EA11-428D-89A6-40FFDB006712}" type="datetime1">
              <a:rPr lang="en-US" altLang="ja-JP"/>
              <a:pPr/>
              <a:t>07/04/2015</a:t>
            </a:fld>
            <a:endParaRPr lang="en-US" altLang="ja-JP"/>
          </a:p>
        </p:txBody>
      </p:sp>
      <p:sp>
        <p:nvSpPr>
          <p:cNvPr id="11" name="Rectangle 19"/>
          <p:cNvSpPr>
            <a:spLocks noGrp="1"/>
          </p:cNvSpPr>
          <p:nvPr>
            <p:ph type="sldNum" sz="quarter" idx="21"/>
          </p:nvPr>
        </p:nvSpPr>
        <p:spPr>
          <a:xfrm>
            <a:off x="6503988" y="6473825"/>
            <a:ext cx="990600" cy="304800"/>
          </a:xfrm>
          <a:prstGeom prst="rect">
            <a:avLst/>
          </a:prstGeom>
        </p:spPr>
        <p:txBody>
          <a:bodyPr/>
          <a:lstStyle>
            <a:lvl1pPr>
              <a:defRPr/>
            </a:lvl1pPr>
          </a:lstStyle>
          <a:p>
            <a:fld id="{7017A70F-CC2B-446B-8CBB-35CCE93622BC}" type="slidenum">
              <a:rPr lang="en-US" altLang="ja-JP"/>
              <a:pPr/>
              <a:t>‹#›</a:t>
            </a:fld>
            <a:endParaRPr lang="en-US" altLang="ja-JP"/>
          </a:p>
        </p:txBody>
      </p:sp>
      <p:sp>
        <p:nvSpPr>
          <p:cNvPr id="12" name="Rectangle 22"/>
          <p:cNvSpPr>
            <a:spLocks noGrp="1"/>
          </p:cNvSpPr>
          <p:nvPr>
            <p:ph type="ftr" sz="quarter" idx="22"/>
          </p:nvPr>
        </p:nvSpPr>
        <p:spPr>
          <a:xfrm>
            <a:off x="2705100" y="6477000"/>
            <a:ext cx="3733800" cy="304800"/>
          </a:xfrm>
          <a:prstGeom prst="rect">
            <a:avLst/>
          </a:prstGeom>
        </p:spPr>
        <p:txBody>
          <a:bodyPr/>
          <a:lstStyle>
            <a:lvl1pPr>
              <a:defRPr b="1"/>
            </a:lvl1pPr>
          </a:lstStyle>
          <a:p>
            <a:endParaRPr lang="en-US" altLang="ja-JP"/>
          </a:p>
        </p:txBody>
      </p:sp>
    </p:spTree>
    <p:extLst>
      <p:ext uri="{BB962C8B-B14F-4D97-AF65-F5344CB8AC3E}">
        <p14:creationId xmlns:p14="http://schemas.microsoft.com/office/powerpoint/2010/main" val="2133966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cSld name="2_Section Header">
    <p:spTree>
      <p:nvGrpSpPr>
        <p:cNvPr id="1" name=""/>
        <p:cNvGrpSpPr/>
        <p:nvPr/>
      </p:nvGrpSpPr>
      <p:grpSpPr>
        <a:xfrm>
          <a:off x="0" y="0"/>
          <a:ext cx="0" cy="0"/>
          <a:chOff x="0" y="0"/>
          <a:chExt cx="0" cy="0"/>
        </a:xfrm>
      </p:grpSpPr>
      <p:sp>
        <p:nvSpPr>
          <p:cNvPr id="3" name="Rectangle 15"/>
          <p:cNvSpPr/>
          <p:nvPr userDrawn="1"/>
        </p:nvSpPr>
        <p:spPr>
          <a:xfrm>
            <a:off x="0" y="0"/>
            <a:ext cx="9144000" cy="4076700"/>
          </a:xfrm>
          <a:prstGeom prst="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algn="ctr" eaLnBrk="1" hangingPunct="1"/>
            <a:endParaRPr kumimoji="0" lang="en-CA" altLang="ja-JP">
              <a:solidFill>
                <a:srgbClr val="FFFFFF"/>
              </a:solidFill>
              <a:latin typeface="Calibri" pitchFamily="34" charset="0"/>
            </a:endParaRPr>
          </a:p>
        </p:txBody>
      </p:sp>
      <p:sp>
        <p:nvSpPr>
          <p:cNvPr id="4" name="Rectangle 8"/>
          <p:cNvSpPr/>
          <p:nvPr userDrawn="1"/>
        </p:nvSpPr>
        <p:spPr>
          <a:xfrm>
            <a:off x="0" y="4038600"/>
            <a:ext cx="9144000" cy="609600"/>
          </a:xfrm>
          <a:prstGeom prst="rect">
            <a:avLst/>
          </a:prstGeom>
          <a:solidFill>
            <a:schemeClr val="accent6">
              <a:shade val="75000"/>
            </a:schemeClr>
          </a:solidFill>
          <a:ln w="25400" cap="rnd" cmpd="sng" algn="ctr">
            <a:noFill/>
            <a:prstDash val="solid"/>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algn="ctr" eaLnBrk="1" hangingPunct="1"/>
            <a:endParaRPr kumimoji="0" lang="en-US" altLang="ja-JP">
              <a:solidFill>
                <a:srgbClr val="000000"/>
              </a:solidFill>
              <a:latin typeface="Calibri" pitchFamily="34" charset="0"/>
            </a:endParaRPr>
          </a:p>
        </p:txBody>
      </p:sp>
      <p:pic>
        <p:nvPicPr>
          <p:cNvPr id="5" name="Picture 7"/>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596188" y="6237288"/>
            <a:ext cx="9096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0"/>
          <p:cNvSpPr/>
          <p:nvPr userDrawn="1"/>
        </p:nvSpPr>
        <p:spPr>
          <a:xfrm>
            <a:off x="0" y="4646613"/>
            <a:ext cx="9144000" cy="26987"/>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algn="ctr" eaLnBrk="1" hangingPunct="1"/>
            <a:endParaRPr kumimoji="0" lang="en-US" altLang="ja-JP">
              <a:solidFill>
                <a:srgbClr val="000000"/>
              </a:solidFill>
              <a:latin typeface="Calibri" pitchFamily="34" charset="0"/>
            </a:endParaRPr>
          </a:p>
        </p:txBody>
      </p:sp>
      <p:sp>
        <p:nvSpPr>
          <p:cNvPr id="14" name="Title 13"/>
          <p:cNvSpPr>
            <a:spLocks noGrp="1"/>
          </p:cNvSpPr>
          <p:nvPr>
            <p:ph type="ctrTitle"/>
          </p:nvPr>
        </p:nvSpPr>
        <p:spPr>
          <a:xfrm>
            <a:off x="228600" y="4114800"/>
            <a:ext cx="7239000" cy="533400"/>
          </a:xfrm>
          <a:prstGeom prst="rect">
            <a:avLst/>
          </a:prstGeom>
          <a:noFill/>
        </p:spPr>
        <p:txBody>
          <a:bodyPr vert="horz">
            <a:noAutofit/>
          </a:bodyPr>
          <a:lstStyle>
            <a:lvl1pPr algn="l">
              <a:defRPr sz="3200" b="0" cap="all" spc="150" baseline="0">
                <a:solidFill>
                  <a:schemeClr val="bg1"/>
                </a:solidFill>
              </a:defRPr>
            </a:lvl1pPr>
            <a:extLst/>
          </a:lstStyle>
          <a:p>
            <a:r>
              <a:rPr lang="en-US" dirty="0" smtClean="0"/>
              <a:t>Click to edit Master title style</a:t>
            </a:r>
            <a:endParaRPr lang="en-US" dirty="0"/>
          </a:p>
        </p:txBody>
      </p:sp>
      <p:sp>
        <p:nvSpPr>
          <p:cNvPr id="7" name="Rectangle 3"/>
          <p:cNvSpPr>
            <a:spLocks noGrp="1"/>
          </p:cNvSpPr>
          <p:nvPr>
            <p:ph type="dt" sz="half" idx="10"/>
          </p:nvPr>
        </p:nvSpPr>
        <p:spPr>
          <a:xfrm>
            <a:off x="228600" y="6477000"/>
            <a:ext cx="1600200" cy="304800"/>
          </a:xfrm>
          <a:prstGeom prst="rect">
            <a:avLst/>
          </a:prstGeom>
        </p:spPr>
        <p:txBody>
          <a:bodyPr anchor="ctr"/>
          <a:lstStyle>
            <a:lvl1pPr algn="l">
              <a:defRPr/>
            </a:lvl1pPr>
          </a:lstStyle>
          <a:p>
            <a:fld id="{09675397-6882-446D-81B4-6A5CC3AC3C3D}" type="datetime1">
              <a:rPr lang="en-US" altLang="ja-JP"/>
              <a:pPr/>
              <a:t>07/04/2015</a:t>
            </a:fld>
            <a:endParaRPr lang="en-US" altLang="ja-JP"/>
          </a:p>
        </p:txBody>
      </p:sp>
      <p:sp>
        <p:nvSpPr>
          <p:cNvPr id="8" name="Rectangle 4"/>
          <p:cNvSpPr>
            <a:spLocks noGrp="1"/>
          </p:cNvSpPr>
          <p:nvPr>
            <p:ph type="ftr" sz="quarter" idx="11"/>
          </p:nvPr>
        </p:nvSpPr>
        <p:spPr>
          <a:xfrm>
            <a:off x="2705100" y="6477000"/>
            <a:ext cx="3733800" cy="304800"/>
          </a:xfrm>
          <a:prstGeom prst="rect">
            <a:avLst/>
          </a:prstGeom>
        </p:spPr>
        <p:txBody>
          <a:bodyPr/>
          <a:lstStyle>
            <a:lvl1pPr algn="ctr">
              <a:defRPr i="0">
                <a:solidFill>
                  <a:schemeClr val="bg1"/>
                </a:solidFill>
              </a:defRPr>
            </a:lvl1pPr>
          </a:lstStyle>
          <a:p>
            <a:endParaRPr lang="en-US" altLang="ja-JP"/>
          </a:p>
        </p:txBody>
      </p:sp>
      <p:sp>
        <p:nvSpPr>
          <p:cNvPr id="9" name="Slide Number Placeholder 12"/>
          <p:cNvSpPr>
            <a:spLocks noGrp="1"/>
          </p:cNvSpPr>
          <p:nvPr>
            <p:ph type="sldNum" sz="quarter" idx="12"/>
          </p:nvPr>
        </p:nvSpPr>
        <p:spPr>
          <a:xfrm>
            <a:off x="6477000" y="6477000"/>
            <a:ext cx="1020763" cy="304800"/>
          </a:xfrm>
          <a:prstGeom prst="rect">
            <a:avLst/>
          </a:prstGeom>
        </p:spPr>
        <p:txBody>
          <a:bodyPr/>
          <a:lstStyle>
            <a:lvl1pPr>
              <a:defRPr/>
            </a:lvl1pPr>
          </a:lstStyle>
          <a:p>
            <a:fld id="{F183871B-F94E-4D1D-9FA6-75644499DAE9}" type="slidenum">
              <a:rPr lang="en-US" altLang="ja-JP"/>
              <a:pPr/>
              <a:t>‹#›</a:t>
            </a:fld>
            <a:endParaRPr lang="en-US" altLang="ja-JP"/>
          </a:p>
        </p:txBody>
      </p:sp>
    </p:spTree>
    <p:extLst>
      <p:ext uri="{BB962C8B-B14F-4D97-AF65-F5344CB8AC3E}">
        <p14:creationId xmlns:p14="http://schemas.microsoft.com/office/powerpoint/2010/main" val="18657057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cSld name="3_Section Header">
    <p:spTree>
      <p:nvGrpSpPr>
        <p:cNvPr id="1" name=""/>
        <p:cNvGrpSpPr/>
        <p:nvPr/>
      </p:nvGrpSpPr>
      <p:grpSpPr>
        <a:xfrm>
          <a:off x="0" y="0"/>
          <a:ext cx="0" cy="0"/>
          <a:chOff x="0" y="0"/>
          <a:chExt cx="0" cy="0"/>
        </a:xfrm>
      </p:grpSpPr>
      <p:sp>
        <p:nvSpPr>
          <p:cNvPr id="3" name="Rectangle 15"/>
          <p:cNvSpPr/>
          <p:nvPr userDrawn="1"/>
        </p:nvSpPr>
        <p:spPr>
          <a:xfrm>
            <a:off x="0" y="0"/>
            <a:ext cx="9144000" cy="4076700"/>
          </a:xfrm>
          <a:prstGeom prst="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algn="ctr" eaLnBrk="1" hangingPunct="1"/>
            <a:endParaRPr kumimoji="0" lang="en-CA" altLang="ja-JP">
              <a:solidFill>
                <a:srgbClr val="FFFFFF"/>
              </a:solidFill>
              <a:latin typeface="Calibri" pitchFamily="34" charset="0"/>
            </a:endParaRPr>
          </a:p>
        </p:txBody>
      </p:sp>
      <p:sp>
        <p:nvSpPr>
          <p:cNvPr id="4" name="Rectangle 8"/>
          <p:cNvSpPr/>
          <p:nvPr userDrawn="1"/>
        </p:nvSpPr>
        <p:spPr>
          <a:xfrm>
            <a:off x="0" y="4038600"/>
            <a:ext cx="9144000" cy="609600"/>
          </a:xfrm>
          <a:prstGeom prst="rect">
            <a:avLst/>
          </a:prstGeom>
          <a:solidFill>
            <a:schemeClr val="accent6">
              <a:shade val="75000"/>
            </a:schemeClr>
          </a:solidFill>
          <a:ln w="25400" cap="rnd" cmpd="sng" algn="ctr">
            <a:noFill/>
            <a:prstDash val="solid"/>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algn="ctr" eaLnBrk="1" hangingPunct="1"/>
            <a:endParaRPr kumimoji="0" lang="en-US" altLang="ja-JP">
              <a:solidFill>
                <a:srgbClr val="000000"/>
              </a:solidFill>
              <a:latin typeface="Calibri" pitchFamily="34" charset="0"/>
            </a:endParaRPr>
          </a:p>
        </p:txBody>
      </p:sp>
      <p:pic>
        <p:nvPicPr>
          <p:cNvPr id="5" name="Picture 7"/>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596188" y="6237288"/>
            <a:ext cx="9096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0"/>
          <p:cNvSpPr/>
          <p:nvPr userDrawn="1"/>
        </p:nvSpPr>
        <p:spPr>
          <a:xfrm>
            <a:off x="0" y="4646613"/>
            <a:ext cx="9144000" cy="26987"/>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algn="ctr" eaLnBrk="1" hangingPunct="1"/>
            <a:endParaRPr kumimoji="0" lang="en-US" altLang="ja-JP">
              <a:solidFill>
                <a:srgbClr val="000000"/>
              </a:solidFill>
              <a:latin typeface="Calibri" pitchFamily="34" charset="0"/>
            </a:endParaRPr>
          </a:p>
        </p:txBody>
      </p:sp>
      <p:sp>
        <p:nvSpPr>
          <p:cNvPr id="14" name="Title 13"/>
          <p:cNvSpPr>
            <a:spLocks noGrp="1"/>
          </p:cNvSpPr>
          <p:nvPr>
            <p:ph type="ctrTitle"/>
          </p:nvPr>
        </p:nvSpPr>
        <p:spPr>
          <a:xfrm>
            <a:off x="228600" y="4114800"/>
            <a:ext cx="7239000" cy="533400"/>
          </a:xfrm>
          <a:prstGeom prst="rect">
            <a:avLst/>
          </a:prstGeom>
          <a:noFill/>
        </p:spPr>
        <p:txBody>
          <a:bodyPr vert="horz">
            <a:noAutofit/>
          </a:bodyPr>
          <a:lstStyle>
            <a:lvl1pPr algn="l">
              <a:defRPr sz="3200" b="0" cap="all" spc="150" baseline="0">
                <a:solidFill>
                  <a:schemeClr val="bg1"/>
                </a:solidFill>
              </a:defRPr>
            </a:lvl1pPr>
            <a:extLst/>
          </a:lstStyle>
          <a:p>
            <a:r>
              <a:rPr lang="en-US" dirty="0" smtClean="0"/>
              <a:t>Click to edit Master title style</a:t>
            </a:r>
            <a:endParaRPr lang="en-US" dirty="0"/>
          </a:p>
        </p:txBody>
      </p:sp>
      <p:sp>
        <p:nvSpPr>
          <p:cNvPr id="7" name="Rectangle 3"/>
          <p:cNvSpPr>
            <a:spLocks noGrp="1"/>
          </p:cNvSpPr>
          <p:nvPr>
            <p:ph type="dt" sz="half" idx="10"/>
          </p:nvPr>
        </p:nvSpPr>
        <p:spPr>
          <a:xfrm>
            <a:off x="228600" y="6477000"/>
            <a:ext cx="1600200" cy="304800"/>
          </a:xfrm>
          <a:prstGeom prst="rect">
            <a:avLst/>
          </a:prstGeom>
        </p:spPr>
        <p:txBody>
          <a:bodyPr anchor="ctr"/>
          <a:lstStyle>
            <a:lvl1pPr algn="l">
              <a:defRPr/>
            </a:lvl1pPr>
          </a:lstStyle>
          <a:p>
            <a:fld id="{09675397-6882-446D-81B4-6A5CC3AC3C3D}" type="datetime1">
              <a:rPr lang="en-US" altLang="ja-JP"/>
              <a:pPr/>
              <a:t>07/04/2015</a:t>
            </a:fld>
            <a:endParaRPr lang="en-US" altLang="ja-JP"/>
          </a:p>
        </p:txBody>
      </p:sp>
      <p:sp>
        <p:nvSpPr>
          <p:cNvPr id="8" name="Rectangle 4"/>
          <p:cNvSpPr>
            <a:spLocks noGrp="1"/>
          </p:cNvSpPr>
          <p:nvPr>
            <p:ph type="ftr" sz="quarter" idx="11"/>
          </p:nvPr>
        </p:nvSpPr>
        <p:spPr>
          <a:xfrm>
            <a:off x="2705100" y="6477000"/>
            <a:ext cx="3733800" cy="304800"/>
          </a:xfrm>
          <a:prstGeom prst="rect">
            <a:avLst/>
          </a:prstGeom>
        </p:spPr>
        <p:txBody>
          <a:bodyPr/>
          <a:lstStyle>
            <a:lvl1pPr algn="ctr">
              <a:defRPr i="0">
                <a:solidFill>
                  <a:schemeClr val="bg1"/>
                </a:solidFill>
              </a:defRPr>
            </a:lvl1pPr>
          </a:lstStyle>
          <a:p>
            <a:endParaRPr lang="en-US" altLang="ja-JP"/>
          </a:p>
        </p:txBody>
      </p:sp>
      <p:sp>
        <p:nvSpPr>
          <p:cNvPr id="9" name="Slide Number Placeholder 12"/>
          <p:cNvSpPr>
            <a:spLocks noGrp="1"/>
          </p:cNvSpPr>
          <p:nvPr>
            <p:ph type="sldNum" sz="quarter" idx="12"/>
          </p:nvPr>
        </p:nvSpPr>
        <p:spPr>
          <a:xfrm>
            <a:off x="6477000" y="6477000"/>
            <a:ext cx="1020763" cy="304800"/>
          </a:xfrm>
          <a:prstGeom prst="rect">
            <a:avLst/>
          </a:prstGeom>
        </p:spPr>
        <p:txBody>
          <a:bodyPr/>
          <a:lstStyle>
            <a:lvl1pPr>
              <a:defRPr/>
            </a:lvl1pPr>
          </a:lstStyle>
          <a:p>
            <a:fld id="{F183871B-F94E-4D1D-9FA6-75644499DAE9}" type="slidenum">
              <a:rPr lang="en-US" altLang="ja-JP"/>
              <a:pPr/>
              <a:t>‹#›</a:t>
            </a:fld>
            <a:endParaRPr lang="en-US" altLang="ja-JP"/>
          </a:p>
        </p:txBody>
      </p:sp>
    </p:spTree>
    <p:extLst>
      <p:ext uri="{BB962C8B-B14F-4D97-AF65-F5344CB8AC3E}">
        <p14:creationId xmlns:p14="http://schemas.microsoft.com/office/powerpoint/2010/main" val="18657057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cSld name="5_Section Header">
    <p:spTree>
      <p:nvGrpSpPr>
        <p:cNvPr id="1" name=""/>
        <p:cNvGrpSpPr/>
        <p:nvPr/>
      </p:nvGrpSpPr>
      <p:grpSpPr>
        <a:xfrm>
          <a:off x="0" y="0"/>
          <a:ext cx="0" cy="0"/>
          <a:chOff x="0" y="0"/>
          <a:chExt cx="0" cy="0"/>
        </a:xfrm>
      </p:grpSpPr>
      <p:sp>
        <p:nvSpPr>
          <p:cNvPr id="3" name="Rectangle 15"/>
          <p:cNvSpPr/>
          <p:nvPr userDrawn="1"/>
        </p:nvSpPr>
        <p:spPr>
          <a:xfrm>
            <a:off x="0" y="0"/>
            <a:ext cx="9144000" cy="4076700"/>
          </a:xfrm>
          <a:prstGeom prst="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algn="ctr" eaLnBrk="1" hangingPunct="1"/>
            <a:endParaRPr kumimoji="0" lang="en-CA" altLang="ja-JP">
              <a:solidFill>
                <a:srgbClr val="FFFFFF"/>
              </a:solidFill>
              <a:latin typeface="Calibri" pitchFamily="34" charset="0"/>
            </a:endParaRPr>
          </a:p>
        </p:txBody>
      </p:sp>
      <p:sp>
        <p:nvSpPr>
          <p:cNvPr id="4" name="Rectangle 8"/>
          <p:cNvSpPr/>
          <p:nvPr userDrawn="1"/>
        </p:nvSpPr>
        <p:spPr>
          <a:xfrm>
            <a:off x="0" y="4038600"/>
            <a:ext cx="9144000" cy="609600"/>
          </a:xfrm>
          <a:prstGeom prst="rect">
            <a:avLst/>
          </a:prstGeom>
          <a:solidFill>
            <a:schemeClr val="accent6">
              <a:shade val="75000"/>
            </a:schemeClr>
          </a:solidFill>
          <a:ln w="25400" cap="rnd" cmpd="sng" algn="ctr">
            <a:noFill/>
            <a:prstDash val="solid"/>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algn="ctr" eaLnBrk="1" hangingPunct="1"/>
            <a:endParaRPr kumimoji="0" lang="en-US" altLang="ja-JP">
              <a:solidFill>
                <a:srgbClr val="000000"/>
              </a:solidFill>
              <a:latin typeface="Calibri" pitchFamily="34" charset="0"/>
            </a:endParaRPr>
          </a:p>
        </p:txBody>
      </p:sp>
      <p:pic>
        <p:nvPicPr>
          <p:cNvPr id="5" name="Picture 7"/>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596188" y="6237288"/>
            <a:ext cx="9096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0"/>
          <p:cNvSpPr/>
          <p:nvPr userDrawn="1"/>
        </p:nvSpPr>
        <p:spPr>
          <a:xfrm>
            <a:off x="0" y="4646613"/>
            <a:ext cx="9144000" cy="26987"/>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algn="ctr" eaLnBrk="1" hangingPunct="1"/>
            <a:endParaRPr kumimoji="0" lang="en-US" altLang="ja-JP">
              <a:solidFill>
                <a:srgbClr val="000000"/>
              </a:solidFill>
              <a:latin typeface="Calibri" pitchFamily="34" charset="0"/>
            </a:endParaRPr>
          </a:p>
        </p:txBody>
      </p:sp>
      <p:sp>
        <p:nvSpPr>
          <p:cNvPr id="14" name="Title 13"/>
          <p:cNvSpPr>
            <a:spLocks noGrp="1"/>
          </p:cNvSpPr>
          <p:nvPr>
            <p:ph type="ctrTitle"/>
          </p:nvPr>
        </p:nvSpPr>
        <p:spPr>
          <a:xfrm>
            <a:off x="228600" y="4114800"/>
            <a:ext cx="7239000" cy="533400"/>
          </a:xfrm>
          <a:prstGeom prst="rect">
            <a:avLst/>
          </a:prstGeom>
          <a:noFill/>
        </p:spPr>
        <p:txBody>
          <a:bodyPr vert="horz">
            <a:noAutofit/>
          </a:bodyPr>
          <a:lstStyle>
            <a:lvl1pPr algn="l">
              <a:defRPr sz="3200" b="0" cap="all" spc="150" baseline="0">
                <a:solidFill>
                  <a:schemeClr val="bg1"/>
                </a:solidFill>
              </a:defRPr>
            </a:lvl1pPr>
            <a:extLst/>
          </a:lstStyle>
          <a:p>
            <a:r>
              <a:rPr lang="en-US" dirty="0" smtClean="0"/>
              <a:t>Click to edit Master title style</a:t>
            </a:r>
            <a:endParaRPr lang="en-US" dirty="0"/>
          </a:p>
        </p:txBody>
      </p:sp>
      <p:sp>
        <p:nvSpPr>
          <p:cNvPr id="7" name="Rectangle 3"/>
          <p:cNvSpPr>
            <a:spLocks noGrp="1"/>
          </p:cNvSpPr>
          <p:nvPr>
            <p:ph type="dt" sz="half" idx="10"/>
          </p:nvPr>
        </p:nvSpPr>
        <p:spPr>
          <a:xfrm>
            <a:off x="228600" y="6477000"/>
            <a:ext cx="1600200" cy="304800"/>
          </a:xfrm>
          <a:prstGeom prst="rect">
            <a:avLst/>
          </a:prstGeom>
        </p:spPr>
        <p:txBody>
          <a:bodyPr anchor="ctr"/>
          <a:lstStyle>
            <a:lvl1pPr algn="l">
              <a:defRPr/>
            </a:lvl1pPr>
          </a:lstStyle>
          <a:p>
            <a:fld id="{09675397-6882-446D-81B4-6A5CC3AC3C3D}" type="datetime1">
              <a:rPr lang="en-US" altLang="ja-JP"/>
              <a:pPr/>
              <a:t>07/04/2015</a:t>
            </a:fld>
            <a:endParaRPr lang="en-US" altLang="ja-JP"/>
          </a:p>
        </p:txBody>
      </p:sp>
      <p:sp>
        <p:nvSpPr>
          <p:cNvPr id="8" name="Rectangle 4"/>
          <p:cNvSpPr>
            <a:spLocks noGrp="1"/>
          </p:cNvSpPr>
          <p:nvPr>
            <p:ph type="ftr" sz="quarter" idx="11"/>
          </p:nvPr>
        </p:nvSpPr>
        <p:spPr>
          <a:xfrm>
            <a:off x="2705100" y="6477000"/>
            <a:ext cx="3733800" cy="304800"/>
          </a:xfrm>
          <a:prstGeom prst="rect">
            <a:avLst/>
          </a:prstGeom>
        </p:spPr>
        <p:txBody>
          <a:bodyPr/>
          <a:lstStyle>
            <a:lvl1pPr algn="ctr">
              <a:defRPr i="0">
                <a:solidFill>
                  <a:schemeClr val="bg1"/>
                </a:solidFill>
              </a:defRPr>
            </a:lvl1pPr>
          </a:lstStyle>
          <a:p>
            <a:endParaRPr lang="en-US" altLang="ja-JP"/>
          </a:p>
        </p:txBody>
      </p:sp>
      <p:sp>
        <p:nvSpPr>
          <p:cNvPr id="9" name="Slide Number Placeholder 12"/>
          <p:cNvSpPr>
            <a:spLocks noGrp="1"/>
          </p:cNvSpPr>
          <p:nvPr>
            <p:ph type="sldNum" sz="quarter" idx="12"/>
          </p:nvPr>
        </p:nvSpPr>
        <p:spPr>
          <a:xfrm>
            <a:off x="6477000" y="6477000"/>
            <a:ext cx="1020763" cy="304800"/>
          </a:xfrm>
          <a:prstGeom prst="rect">
            <a:avLst/>
          </a:prstGeom>
        </p:spPr>
        <p:txBody>
          <a:bodyPr/>
          <a:lstStyle>
            <a:lvl1pPr>
              <a:defRPr/>
            </a:lvl1pPr>
          </a:lstStyle>
          <a:p>
            <a:fld id="{F183871B-F94E-4D1D-9FA6-75644499DAE9}" type="slidenum">
              <a:rPr lang="en-US" altLang="ja-JP"/>
              <a:pPr/>
              <a:t>‹#›</a:t>
            </a:fld>
            <a:endParaRPr lang="en-US" altLang="ja-JP"/>
          </a:p>
        </p:txBody>
      </p:sp>
    </p:spTree>
    <p:extLst>
      <p:ext uri="{BB962C8B-B14F-4D97-AF65-F5344CB8AC3E}">
        <p14:creationId xmlns:p14="http://schemas.microsoft.com/office/powerpoint/2010/main" val="1865705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7565" y="880925"/>
            <a:ext cx="8229600" cy="733182"/>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427383" y="1798982"/>
            <a:ext cx="8229600" cy="4525963"/>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07/04/2015</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1790469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07/04/2015</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2502633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07/04/2015</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2912723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07/04/2015</a:t>
            </a:fld>
            <a:endParaRPr lang="en-GB"/>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1609004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07/04/2015</a:t>
            </a:fld>
            <a:endParaRPr lang="en-GB"/>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232966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07/04/2015</a:t>
            </a:fld>
            <a:endParaRPr lang="en-GB"/>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3175743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07/04/2015</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1063553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07/04/2015</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a:t>
            </a:fld>
            <a:endParaRPr lang="en-GB"/>
          </a:p>
        </p:txBody>
      </p:sp>
    </p:spTree>
    <p:extLst>
      <p:ext uri="{BB962C8B-B14F-4D97-AF65-F5344CB8AC3E}">
        <p14:creationId xmlns:p14="http://schemas.microsoft.com/office/powerpoint/2010/main" val="2925180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0" y="0"/>
            <a:ext cx="9144000" cy="874187"/>
          </a:xfrm>
          <a:prstGeom prst="rect">
            <a:avLst/>
          </a:prstGeom>
        </p:spPr>
      </p:pic>
      <p:sp>
        <p:nvSpPr>
          <p:cNvPr id="2" name="Rectangle 1"/>
          <p:cNvSpPr/>
          <p:nvPr userDrawn="1"/>
        </p:nvSpPr>
        <p:spPr>
          <a:xfrm>
            <a:off x="315532" y="-51516"/>
            <a:ext cx="1139781" cy="369332"/>
          </a:xfrm>
          <a:prstGeom prst="rect">
            <a:avLst/>
          </a:prstGeom>
          <a:solidFill>
            <a:schemeClr val="bg1"/>
          </a:solidFill>
          <a:ln>
            <a:noFill/>
          </a:ln>
        </p:spPr>
        <p:txBody>
          <a:bodyPr wrap="square">
            <a:spAutoFit/>
          </a:bodyPr>
          <a:lstStyle/>
          <a:p>
            <a:endParaRPr lang="en-US" dirty="0"/>
          </a:p>
        </p:txBody>
      </p:sp>
    </p:spTree>
    <p:extLst>
      <p:ext uri="{BB962C8B-B14F-4D97-AF65-F5344CB8AC3E}">
        <p14:creationId xmlns:p14="http://schemas.microsoft.com/office/powerpoint/2010/main" val="36049619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5" r:id="rId16"/>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1"/>
          <p:cNvSpPr>
            <a:spLocks/>
          </p:cNvSpPr>
          <p:nvPr/>
        </p:nvSpPr>
        <p:spPr bwMode="auto">
          <a:xfrm>
            <a:off x="1173808" y="9305292"/>
            <a:ext cx="3056509" cy="216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130006" bIns="0"/>
          <a:lstStyle/>
          <a:p>
            <a:r>
              <a:rPr lang="en-US" sz="1200" dirty="0" smtClean="0">
                <a:solidFill>
                  <a:srgbClr val="908A84"/>
                </a:solidFill>
                <a:ea typeface="ＭＳ Ｐゴシック" charset="0"/>
                <a:cs typeface="Arial" charset="0"/>
              </a:rPr>
              <a:t>Mo Hamza</a:t>
            </a:r>
            <a:endParaRPr lang="en-US" sz="1200" dirty="0">
              <a:solidFill>
                <a:srgbClr val="908A84"/>
              </a:solidFill>
              <a:ea typeface="ＭＳ Ｐゴシック" charset="0"/>
              <a:cs typeface="Arial" charset="0"/>
            </a:endParaRPr>
          </a:p>
        </p:txBody>
      </p:sp>
      <p:sp>
        <p:nvSpPr>
          <p:cNvPr id="8" name="Rectangle 3"/>
          <p:cNvSpPr>
            <a:spLocks/>
          </p:cNvSpPr>
          <p:nvPr/>
        </p:nvSpPr>
        <p:spPr bwMode="auto">
          <a:xfrm>
            <a:off x="8374608" y="9305292"/>
            <a:ext cx="2880320" cy="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130006" bIns="0" anchor="b"/>
          <a:lstStyle/>
          <a:p>
            <a:r>
              <a:rPr lang="en-US" sz="1200" dirty="0" smtClean="0">
                <a:solidFill>
                  <a:srgbClr val="908A84"/>
                </a:solidFill>
                <a:ea typeface="ＭＳ Ｐゴシック" charset="0"/>
                <a:cs typeface="Arial" charset="0"/>
              </a:rPr>
              <a:t>14 May 2012</a:t>
            </a:r>
            <a:endParaRPr lang="en-US" sz="1200" dirty="0">
              <a:solidFill>
                <a:srgbClr val="908A84"/>
              </a:solidFill>
              <a:ea typeface="ＭＳ Ｐゴシック" charset="0"/>
              <a:cs typeface="Arial" charset="0"/>
            </a:endParaRPr>
          </a:p>
        </p:txBody>
      </p:sp>
      <p:sp>
        <p:nvSpPr>
          <p:cNvPr id="9" name="Line 4"/>
          <p:cNvSpPr>
            <a:spLocks noChangeShapeType="1"/>
          </p:cNvSpPr>
          <p:nvPr/>
        </p:nvSpPr>
        <p:spPr bwMode="auto">
          <a:xfrm>
            <a:off x="4126136" y="9023352"/>
            <a:ext cx="1587" cy="730250"/>
          </a:xfrm>
          <a:prstGeom prst="line">
            <a:avLst/>
          </a:prstGeom>
          <a:noFill/>
          <a:ln w="12700" cap="flat">
            <a:solidFill>
              <a:srgbClr val="908A84"/>
            </a:solidFill>
            <a:prstDash val="sysDot"/>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0" name="Line 5"/>
          <p:cNvSpPr>
            <a:spLocks noChangeShapeType="1"/>
          </p:cNvSpPr>
          <p:nvPr/>
        </p:nvSpPr>
        <p:spPr bwMode="auto">
          <a:xfrm>
            <a:off x="8275639" y="9023352"/>
            <a:ext cx="3174" cy="730250"/>
          </a:xfrm>
          <a:prstGeom prst="line">
            <a:avLst/>
          </a:prstGeom>
          <a:noFill/>
          <a:ln w="12700" cap="flat">
            <a:solidFill>
              <a:srgbClr val="908A84"/>
            </a:solidFill>
            <a:prstDash val="sysDot"/>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1" name="Rectangle 1"/>
          <p:cNvSpPr>
            <a:spLocks/>
          </p:cNvSpPr>
          <p:nvPr/>
        </p:nvSpPr>
        <p:spPr bwMode="auto">
          <a:xfrm>
            <a:off x="1326208" y="9457692"/>
            <a:ext cx="3056509" cy="216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130006" bIns="0"/>
          <a:lstStyle/>
          <a:p>
            <a:r>
              <a:rPr lang="en-US" sz="1200" dirty="0" smtClean="0">
                <a:solidFill>
                  <a:srgbClr val="908A84"/>
                </a:solidFill>
                <a:ea typeface="ＭＳ Ｐゴシック" charset="0"/>
                <a:cs typeface="Arial" charset="0"/>
              </a:rPr>
              <a:t>Mo Hamza</a:t>
            </a:r>
            <a:endParaRPr lang="en-US" sz="1200" dirty="0">
              <a:solidFill>
                <a:srgbClr val="908A84"/>
              </a:solidFill>
              <a:ea typeface="ＭＳ Ｐゴシック" charset="0"/>
              <a:cs typeface="Arial" charset="0"/>
            </a:endParaRPr>
          </a:p>
        </p:txBody>
      </p:sp>
      <p:sp>
        <p:nvSpPr>
          <p:cNvPr id="12" name="Rectangle 3"/>
          <p:cNvSpPr>
            <a:spLocks/>
          </p:cNvSpPr>
          <p:nvPr/>
        </p:nvSpPr>
        <p:spPr bwMode="auto">
          <a:xfrm>
            <a:off x="8527008" y="9457692"/>
            <a:ext cx="2880320" cy="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130006" bIns="0" anchor="b"/>
          <a:lstStyle/>
          <a:p>
            <a:r>
              <a:rPr lang="en-US" sz="1200" dirty="0" smtClean="0">
                <a:solidFill>
                  <a:srgbClr val="908A84"/>
                </a:solidFill>
                <a:ea typeface="ＭＳ Ｐゴシック" charset="0"/>
                <a:cs typeface="Arial" charset="0"/>
              </a:rPr>
              <a:t>14 May 2012</a:t>
            </a:r>
            <a:endParaRPr lang="en-US" sz="1200" dirty="0">
              <a:solidFill>
                <a:srgbClr val="908A84"/>
              </a:solidFill>
              <a:ea typeface="ＭＳ Ｐゴシック" charset="0"/>
              <a:cs typeface="Arial" charset="0"/>
            </a:endParaRPr>
          </a:p>
        </p:txBody>
      </p:sp>
      <p:sp>
        <p:nvSpPr>
          <p:cNvPr id="13" name="Line 4"/>
          <p:cNvSpPr>
            <a:spLocks noChangeShapeType="1"/>
          </p:cNvSpPr>
          <p:nvPr/>
        </p:nvSpPr>
        <p:spPr bwMode="auto">
          <a:xfrm>
            <a:off x="4278536" y="9175752"/>
            <a:ext cx="1587" cy="730250"/>
          </a:xfrm>
          <a:prstGeom prst="line">
            <a:avLst/>
          </a:prstGeom>
          <a:noFill/>
          <a:ln w="12700" cap="flat">
            <a:solidFill>
              <a:srgbClr val="908A84"/>
            </a:solidFill>
            <a:prstDash val="sysDot"/>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 name="Line 5"/>
          <p:cNvSpPr>
            <a:spLocks noChangeShapeType="1"/>
          </p:cNvSpPr>
          <p:nvPr/>
        </p:nvSpPr>
        <p:spPr bwMode="auto">
          <a:xfrm>
            <a:off x="8428039" y="9175752"/>
            <a:ext cx="3174" cy="730250"/>
          </a:xfrm>
          <a:prstGeom prst="line">
            <a:avLst/>
          </a:prstGeom>
          <a:noFill/>
          <a:ln w="12700" cap="flat">
            <a:solidFill>
              <a:srgbClr val="908A84"/>
            </a:solidFill>
            <a:prstDash val="sysDot"/>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5" name="Title 14"/>
          <p:cNvSpPr>
            <a:spLocks noGrp="1"/>
          </p:cNvSpPr>
          <p:nvPr>
            <p:ph type="ctrTitle"/>
          </p:nvPr>
        </p:nvSpPr>
        <p:spPr>
          <a:xfrm>
            <a:off x="769580" y="1949671"/>
            <a:ext cx="7979735" cy="3674952"/>
          </a:xfrm>
        </p:spPr>
        <p:txBody>
          <a:bodyPr/>
          <a:lstStyle/>
          <a:p>
            <a:r>
              <a:rPr lang="en-US" sz="3600" b="1" i="1" dirty="0" smtClean="0"/>
              <a:t>Essential 1</a:t>
            </a:r>
            <a:r>
              <a:rPr lang="en-US" sz="4000" b="1" dirty="0"/>
              <a:t/>
            </a:r>
            <a:br>
              <a:rPr lang="en-US" sz="4000" b="1" dirty="0"/>
            </a:br>
            <a:r>
              <a:rPr lang="en-US" sz="4000" b="1" dirty="0"/>
              <a:t/>
            </a:r>
            <a:br>
              <a:rPr lang="en-US" sz="4000" b="1" dirty="0"/>
            </a:br>
            <a:r>
              <a:rPr lang="en-US" sz="4000" b="1" dirty="0"/>
              <a:t>Sectoral Programmes</a:t>
            </a:r>
            <a:r>
              <a:rPr lang="en-US" sz="4000" b="1" dirty="0" smtClean="0">
                <a:solidFill>
                  <a:srgbClr val="990099"/>
                </a:solidFill>
                <a:effectLst>
                  <a:outerShdw blurRad="38100" dist="38100" dir="2700000" algn="tl">
                    <a:srgbClr val="000000">
                      <a:alpha val="43137"/>
                    </a:srgbClr>
                  </a:outerShdw>
                </a:effectLst>
              </a:rPr>
              <a:t/>
            </a:r>
            <a:br>
              <a:rPr lang="en-US" sz="4000" b="1" dirty="0" smtClean="0">
                <a:solidFill>
                  <a:srgbClr val="990099"/>
                </a:solidFill>
                <a:effectLst>
                  <a:outerShdw blurRad="38100" dist="38100" dir="2700000" algn="tl">
                    <a:srgbClr val="000000">
                      <a:alpha val="43137"/>
                    </a:srgbClr>
                  </a:outerShdw>
                </a:effectLst>
              </a:rPr>
            </a:br>
            <a:r>
              <a:rPr lang="en-US" sz="1400" b="1" dirty="0">
                <a:solidFill>
                  <a:srgbClr val="990099"/>
                </a:solidFill>
                <a:effectLst>
                  <a:outerShdw blurRad="38100" dist="38100" dir="2700000" algn="tl">
                    <a:srgbClr val="000000">
                      <a:alpha val="43137"/>
                    </a:srgbClr>
                  </a:outerShdw>
                </a:effectLst>
              </a:rPr>
              <a:t/>
            </a:r>
            <a:br>
              <a:rPr lang="en-US" sz="1400" b="1" dirty="0">
                <a:solidFill>
                  <a:srgbClr val="990099"/>
                </a:solidFill>
                <a:effectLst>
                  <a:outerShdw blurRad="38100" dist="38100" dir="2700000" algn="tl">
                    <a:srgbClr val="000000">
                      <a:alpha val="43137"/>
                    </a:srgbClr>
                  </a:outerShdw>
                </a:effectLst>
              </a:rPr>
            </a:br>
            <a:r>
              <a:rPr lang="en-US" sz="4000" b="1" dirty="0" smtClean="0">
                <a:solidFill>
                  <a:srgbClr val="990099"/>
                </a:solidFill>
                <a:effectLst>
                  <a:outerShdw blurRad="38100" dist="38100" dir="2700000" algn="tl">
                    <a:srgbClr val="000000">
                      <a:alpha val="43137"/>
                    </a:srgbClr>
                  </a:outerShdw>
                </a:effectLst>
              </a:rPr>
              <a:t>Governance Systems </a:t>
            </a:r>
            <a:r>
              <a:rPr lang="en-US" sz="4000" b="1" dirty="0">
                <a:solidFill>
                  <a:srgbClr val="990099"/>
                </a:solidFill>
                <a:effectLst>
                  <a:outerShdw blurRad="38100" dist="38100" dir="2700000" algn="tl">
                    <a:srgbClr val="000000">
                      <a:alpha val="43137"/>
                    </a:srgbClr>
                  </a:outerShdw>
                </a:effectLst>
              </a:rPr>
              <a:t>for Resilient </a:t>
            </a:r>
            <a:r>
              <a:rPr lang="en-US" sz="4000" b="1" dirty="0" smtClean="0">
                <a:solidFill>
                  <a:srgbClr val="990099"/>
                </a:solidFill>
                <a:effectLst>
                  <a:outerShdw blurRad="38100" dist="38100" dir="2700000" algn="tl">
                    <a:srgbClr val="000000">
                      <a:alpha val="43137"/>
                    </a:srgbClr>
                  </a:outerShdw>
                </a:effectLst>
              </a:rPr>
              <a:t>Development</a:t>
            </a:r>
            <a:endParaRPr lang="en-US" b="1" dirty="0">
              <a:solidFill>
                <a:srgbClr val="990099"/>
              </a:solidFill>
              <a:effectLst>
                <a:outerShdw blurRad="38100" dist="38100" dir="2700000" algn="tl">
                  <a:srgbClr val="000000">
                    <a:alpha val="43137"/>
                  </a:srgbClr>
                </a:outerShdw>
              </a:effectLst>
            </a:endParaRPr>
          </a:p>
        </p:txBody>
      </p:sp>
      <p:grpSp>
        <p:nvGrpSpPr>
          <p:cNvPr id="17" name="Group 4"/>
          <p:cNvGrpSpPr>
            <a:grpSpLocks/>
          </p:cNvGrpSpPr>
          <p:nvPr/>
        </p:nvGrpSpPr>
        <p:grpSpPr bwMode="auto">
          <a:xfrm>
            <a:off x="-33338" y="0"/>
            <a:ext cx="9180513" cy="1370013"/>
            <a:chOff x="-36006" y="16788"/>
            <a:chExt cx="9180006" cy="1370891"/>
          </a:xfrm>
        </p:grpSpPr>
        <p:grpSp>
          <p:nvGrpSpPr>
            <p:cNvPr id="20" name="Group 7"/>
            <p:cNvGrpSpPr>
              <a:grpSpLocks/>
            </p:cNvGrpSpPr>
            <p:nvPr/>
          </p:nvGrpSpPr>
          <p:grpSpPr bwMode="auto">
            <a:xfrm>
              <a:off x="-36006" y="772093"/>
              <a:ext cx="9180006" cy="615586"/>
              <a:chOff x="0" y="750215"/>
              <a:chExt cx="9144000" cy="662941"/>
            </a:xfrm>
          </p:grpSpPr>
          <p:sp>
            <p:nvSpPr>
              <p:cNvPr id="25" name="Rectangle 12"/>
              <p:cNvSpPr>
                <a:spLocks noChangeArrowheads="1"/>
              </p:cNvSpPr>
              <p:nvPr/>
            </p:nvSpPr>
            <p:spPr bwMode="auto">
              <a:xfrm>
                <a:off x="0" y="1207540"/>
                <a:ext cx="9144000" cy="205616"/>
              </a:xfrm>
              <a:prstGeom prst="rect">
                <a:avLst/>
              </a:prstGeom>
              <a:solidFill>
                <a:srgbClr val="9900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defRPr>
                    <a:solidFill>
                      <a:schemeClr val="tx1"/>
                    </a:solidFill>
                    <a:latin typeface="Calibri" pitchFamily="34" charset="0"/>
                    <a:ea typeface="MS PGothic" pitchFamily="34" charset="-128"/>
                  </a:defRPr>
                </a:lvl1pPr>
                <a:lvl2pPr marL="742950" indent="-285750" eaLnBrk="0" hangingPunct="0">
                  <a:spcBef>
                    <a:spcPct val="20000"/>
                  </a:spcBef>
                  <a:buFont typeface="Wingdings" pitchFamily="2" charset="2"/>
                  <a:buChar char="v"/>
                  <a:defRPr>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9pPr>
              </a:lstStyle>
              <a:p>
                <a:pPr eaLnBrk="1" hangingPunct="1">
                  <a:spcBef>
                    <a:spcPct val="0"/>
                  </a:spcBef>
                </a:pPr>
                <a:r>
                  <a:rPr lang="en-GB" altLang="en-US" sz="1000">
                    <a:solidFill>
                      <a:srgbClr val="000000"/>
                    </a:solidFill>
                    <a:latin typeface="Times New Roman" pitchFamily="18" charset="0"/>
                    <a:cs typeface="Times New Roman" pitchFamily="18" charset="0"/>
                  </a:rPr>
                  <a:t> </a:t>
                </a:r>
                <a:endParaRPr lang="en-US" altLang="en-US" sz="1200">
                  <a:latin typeface="Times New Roman" pitchFamily="18" charset="0"/>
                  <a:cs typeface="Times New Roman" pitchFamily="18" charset="0"/>
                </a:endParaRPr>
              </a:p>
            </p:txBody>
          </p:sp>
          <p:sp>
            <p:nvSpPr>
              <p:cNvPr id="26" name="Rectangle 25"/>
              <p:cNvSpPr>
                <a:spLocks noChangeArrowheads="1"/>
              </p:cNvSpPr>
              <p:nvPr/>
            </p:nvSpPr>
            <p:spPr bwMode="auto">
              <a:xfrm>
                <a:off x="11069" y="749398"/>
                <a:ext cx="9132931" cy="458472"/>
              </a:xfrm>
              <a:prstGeom prst="rect">
                <a:avLst/>
              </a:prstGeom>
              <a:solidFill>
                <a:schemeClr val="tx1"/>
              </a:solidFill>
              <a:ln w="9525">
                <a:solidFill>
                  <a:schemeClr val="tx2">
                    <a:lumMod val="60000"/>
                    <a:lumOff val="40000"/>
                  </a:schemeClr>
                </a:solidFill>
                <a:miter lim="800000"/>
                <a:headEnd/>
                <a:tailEnd/>
              </a:ln>
            </p:spPr>
            <p:txBody>
              <a:bodyPr/>
              <a:lstStyle/>
              <a:p>
                <a:pPr>
                  <a:spcAft>
                    <a:spcPts val="0"/>
                  </a:spcAft>
                  <a:defRPr/>
                </a:pPr>
                <a:endParaRPr lang="en-US" sz="2000" dirty="0">
                  <a:latin typeface="Times New Roman"/>
                  <a:ea typeface="Times New Roman"/>
                </a:endParaRPr>
              </a:p>
            </p:txBody>
          </p:sp>
        </p:grpSp>
        <p:pic>
          <p:nvPicPr>
            <p:cNvPr id="23" name="Picture 10"/>
            <p:cNvPicPr>
              <a:picLocks/>
            </p:cNvPicPr>
            <p:nvPr/>
          </p:nvPicPr>
          <p:blipFill>
            <a:blip r:embed="rId3">
              <a:extLst>
                <a:ext uri="{28A0092B-C50C-407E-A947-70E740481C1C}">
                  <a14:useLocalDpi xmlns:a14="http://schemas.microsoft.com/office/drawing/2010/main" val="0"/>
                </a:ext>
              </a:extLst>
            </a:blip>
            <a:srcRect/>
            <a:stretch>
              <a:fillRect/>
            </a:stretch>
          </p:blipFill>
          <p:spPr bwMode="auto">
            <a:xfrm>
              <a:off x="6511480" y="16788"/>
              <a:ext cx="2629091" cy="783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7"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lvl1pPr eaLnBrk="0" hangingPunct="0">
              <a:spcBef>
                <a:spcPct val="20000"/>
              </a:spcBef>
              <a:defRPr>
                <a:solidFill>
                  <a:schemeClr val="tx1"/>
                </a:solidFill>
                <a:latin typeface="Calibri" pitchFamily="34" charset="0"/>
                <a:ea typeface="MS PGothic" pitchFamily="34" charset="-128"/>
              </a:defRPr>
            </a:lvl1pPr>
            <a:lvl2pPr marL="742950" indent="-285750" eaLnBrk="0" hangingPunct="0">
              <a:spcBef>
                <a:spcPct val="20000"/>
              </a:spcBef>
              <a:buFont typeface="Wingdings" pitchFamily="2" charset="2"/>
              <a:buChar char="v"/>
              <a:defRPr>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9pPr>
          </a:lstStyle>
          <a:p>
            <a:pPr eaLnBrk="1" hangingPunct="1">
              <a:spcBef>
                <a:spcPct val="0"/>
              </a:spcBef>
            </a:pPr>
            <a:endParaRPr lang="en-GB" altLang="en-US">
              <a:latin typeface="Arial" pitchFamily="34" charset="0"/>
            </a:endParaRPr>
          </a:p>
        </p:txBody>
      </p:sp>
      <p:pic>
        <p:nvPicPr>
          <p:cNvPr id="18"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195" y="0"/>
            <a:ext cx="2091790" cy="751737"/>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국민안전처"/>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2416" y="132181"/>
            <a:ext cx="2088157" cy="519719"/>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45427" y="122901"/>
            <a:ext cx="1865421" cy="5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47072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Text Placeholder 2"/>
          <p:cNvSpPr>
            <a:spLocks noGrp="1"/>
          </p:cNvSpPr>
          <p:nvPr>
            <p:ph type="body" sz="quarter" idx="13"/>
          </p:nvPr>
        </p:nvSpPr>
        <p:spPr>
          <a:xfrm>
            <a:off x="4738577" y="470269"/>
            <a:ext cx="4203405" cy="447675"/>
          </a:xfrm>
          <a:solidFill>
            <a:srgbClr val="92D050"/>
          </a:solidFill>
          <a:ln>
            <a:solidFill>
              <a:srgbClr val="92D050"/>
            </a:solidFill>
            <a:miter lim="800000"/>
            <a:headEnd/>
            <a:tailEnd/>
          </a:ln>
        </p:spPr>
        <p:txBody>
          <a:bodyPr/>
          <a:lstStyle/>
          <a:p>
            <a:pPr marL="0" indent="0" eaLnBrk="1" hangingPunct="1">
              <a:buFontTx/>
              <a:buNone/>
            </a:pPr>
            <a:r>
              <a:rPr lang="en-US" altLang="ja-JP" i="1" dirty="0" smtClean="0"/>
              <a:t>Frustrations of inadequate information sharing </a:t>
            </a:r>
            <a:endParaRPr lang="en-CA" altLang="ja-JP" dirty="0" smtClean="0"/>
          </a:p>
        </p:txBody>
      </p:sp>
      <p:sp>
        <p:nvSpPr>
          <p:cNvPr id="44035" name="Content Placeholder 5"/>
          <p:cNvSpPr>
            <a:spLocks noGrp="1"/>
          </p:cNvSpPr>
          <p:nvPr>
            <p:ph sz="quarter" idx="17"/>
          </p:nvPr>
        </p:nvSpPr>
        <p:spPr>
          <a:xfrm>
            <a:off x="373063" y="946298"/>
            <a:ext cx="8632714" cy="5730727"/>
          </a:xfrm>
        </p:spPr>
        <p:txBody>
          <a:bodyPr>
            <a:normAutofit fontScale="92500" lnSpcReduction="20000"/>
          </a:bodyPr>
          <a:lstStyle/>
          <a:p>
            <a:pPr marL="0" indent="0">
              <a:lnSpc>
                <a:spcPct val="80000"/>
              </a:lnSpc>
              <a:buFontTx/>
              <a:buNone/>
            </a:pPr>
            <a:endParaRPr lang="en-US" altLang="ja-JP" sz="1800" b="1" dirty="0" smtClean="0"/>
          </a:p>
          <a:p>
            <a:pPr marL="0" indent="0">
              <a:lnSpc>
                <a:spcPct val="80000"/>
              </a:lnSpc>
              <a:buFontTx/>
              <a:buNone/>
            </a:pPr>
            <a:r>
              <a:rPr lang="en-US" altLang="ja-JP" sz="2400" b="1" dirty="0" smtClean="0"/>
              <a:t>Solomon Islands</a:t>
            </a:r>
            <a:endParaRPr lang="en-US" altLang="ja-JP" sz="2400" dirty="0" smtClean="0"/>
          </a:p>
          <a:p>
            <a:pPr marL="0" indent="0" algn="just">
              <a:lnSpc>
                <a:spcPct val="80000"/>
              </a:lnSpc>
              <a:buFont typeface="Wingdings" pitchFamily="2" charset="2"/>
              <a:buChar char="q"/>
            </a:pPr>
            <a:r>
              <a:rPr lang="en-US" altLang="ja-JP" sz="2400" dirty="0" smtClean="0"/>
              <a:t>“Awareness about </a:t>
            </a:r>
            <a:r>
              <a:rPr lang="en-US" altLang="ja-JP" sz="2400" b="1" dirty="0" smtClean="0"/>
              <a:t>international aid</a:t>
            </a:r>
            <a:r>
              <a:rPr lang="en-US" altLang="ja-JP" sz="2400" dirty="0" smtClean="0"/>
              <a:t> should be shared equally among the rural populace. For example, we hear about funds for a cattle project only after all the funds have been used.” </a:t>
            </a:r>
            <a:r>
              <a:rPr lang="en-US" altLang="ja-JP" sz="2400" i="1" dirty="0" smtClean="0"/>
              <a:t>Education officer, </a:t>
            </a:r>
            <a:r>
              <a:rPr lang="en-US" altLang="ja-JP" sz="2400" i="1" dirty="0" err="1" smtClean="0"/>
              <a:t>Auki</a:t>
            </a:r>
            <a:r>
              <a:rPr lang="en-US" altLang="ja-JP" sz="2400" i="1" dirty="0" smtClean="0"/>
              <a:t>, </a:t>
            </a:r>
            <a:r>
              <a:rPr lang="en-US" altLang="ja-JP" sz="2400" i="1" dirty="0" err="1" smtClean="0"/>
              <a:t>Malaita</a:t>
            </a:r>
            <a:endParaRPr lang="en-US" altLang="ja-JP" sz="2400" dirty="0" smtClean="0"/>
          </a:p>
          <a:p>
            <a:pPr marL="0" indent="0" algn="just">
              <a:lnSpc>
                <a:spcPct val="80000"/>
              </a:lnSpc>
              <a:buFont typeface="Wingdings" pitchFamily="2" charset="2"/>
              <a:buChar char="q"/>
            </a:pPr>
            <a:r>
              <a:rPr lang="en-US" altLang="ja-JP" sz="2400" dirty="0" smtClean="0"/>
              <a:t>“NGOs and government made </a:t>
            </a:r>
            <a:r>
              <a:rPr lang="en-US" altLang="ja-JP" sz="2400" b="1" dirty="0" smtClean="0"/>
              <a:t>too many promises</a:t>
            </a:r>
            <a:r>
              <a:rPr lang="en-US" altLang="ja-JP" sz="2400" dirty="0" smtClean="0"/>
              <a:t> which did not eventuate. A lot of interviews were done in communities, but nothing forthcoming. We were given high hopes that assistance will be coming. Days, months, years passed by, still no green light. No moa trust lo </a:t>
            </a:r>
            <a:r>
              <a:rPr lang="en-US" altLang="ja-JP" sz="2400" dirty="0" err="1" smtClean="0"/>
              <a:t>olketa</a:t>
            </a:r>
            <a:r>
              <a:rPr lang="en-US" altLang="ja-JP" sz="2400" dirty="0" smtClean="0"/>
              <a:t> </a:t>
            </a:r>
            <a:r>
              <a:rPr lang="en-US" altLang="ja-JP" sz="2400" dirty="0" err="1" smtClean="0"/>
              <a:t>nao</a:t>
            </a:r>
            <a:r>
              <a:rPr lang="en-US" altLang="ja-JP" sz="2400" dirty="0" smtClean="0"/>
              <a:t> [We don’t trust them anymore now].” </a:t>
            </a:r>
            <a:r>
              <a:rPr lang="en-US" altLang="ja-JP" sz="2400" i="1" dirty="0" smtClean="0"/>
              <a:t>Women leader in </a:t>
            </a:r>
            <a:r>
              <a:rPr lang="en-US" altLang="ja-JP" sz="2400" i="1" dirty="0" err="1" smtClean="0"/>
              <a:t>Visale</a:t>
            </a:r>
            <a:r>
              <a:rPr lang="en-US" altLang="ja-JP" sz="2400" i="1" dirty="0" smtClean="0"/>
              <a:t>, West Guadalcanal</a:t>
            </a:r>
            <a:endParaRPr lang="en-US" altLang="ja-JP" sz="2400" dirty="0" smtClean="0"/>
          </a:p>
          <a:p>
            <a:pPr marL="0" indent="0" algn="just">
              <a:lnSpc>
                <a:spcPct val="80000"/>
              </a:lnSpc>
              <a:buFontTx/>
              <a:buNone/>
            </a:pPr>
            <a:endParaRPr lang="en-US" altLang="ja-JP" sz="2400" b="1" dirty="0" smtClean="0"/>
          </a:p>
          <a:p>
            <a:pPr marL="0" indent="0" algn="just">
              <a:lnSpc>
                <a:spcPct val="80000"/>
              </a:lnSpc>
              <a:buFontTx/>
              <a:buNone/>
            </a:pPr>
            <a:r>
              <a:rPr lang="en-US" altLang="ja-JP" sz="2400" b="1" dirty="0" smtClean="0"/>
              <a:t>Aceh, Indonesia</a:t>
            </a:r>
            <a:endParaRPr lang="en-US" altLang="ja-JP" sz="2400" dirty="0" smtClean="0"/>
          </a:p>
          <a:p>
            <a:pPr marL="0" indent="0" algn="just">
              <a:lnSpc>
                <a:spcPct val="80000"/>
              </a:lnSpc>
              <a:buFont typeface="Wingdings" pitchFamily="2" charset="2"/>
              <a:buChar char="q"/>
            </a:pPr>
            <a:r>
              <a:rPr lang="en-US" altLang="ja-JP" sz="2400" dirty="0" smtClean="0"/>
              <a:t>A large number of people expressed their dismay that they </a:t>
            </a:r>
            <a:r>
              <a:rPr lang="en-US" altLang="ja-JP" sz="2400" b="1" dirty="0" smtClean="0"/>
              <a:t>did not have enough information about aid and aid processes</a:t>
            </a:r>
            <a:r>
              <a:rPr lang="en-US" altLang="ja-JP" sz="2400" dirty="0" smtClean="0"/>
              <a:t>. “I do not want to blame anyone; I just want information,” said one man as he commented on problems with aid distributions. Another said, “If people are getting different aid, they need to know why.” Others said: “If we understand, then we can be patient.”</a:t>
            </a:r>
          </a:p>
          <a:p>
            <a:pPr marL="0" indent="0" algn="just">
              <a:lnSpc>
                <a:spcPct val="80000"/>
              </a:lnSpc>
              <a:buFont typeface="Wingdings" pitchFamily="2" charset="2"/>
              <a:buChar char="q"/>
            </a:pPr>
            <a:endParaRPr lang="en-US" altLang="ja-JP" sz="2400" dirty="0" smtClean="0"/>
          </a:p>
          <a:p>
            <a:pPr marL="0" indent="0" algn="just">
              <a:lnSpc>
                <a:spcPct val="80000"/>
              </a:lnSpc>
              <a:buFont typeface="Wingdings" pitchFamily="2" charset="2"/>
              <a:buChar char="q"/>
            </a:pPr>
            <a:r>
              <a:rPr lang="en-US" altLang="ja-JP" sz="2400" dirty="0" smtClean="0"/>
              <a:t>Because people do not feel informed, they often cited </a:t>
            </a:r>
            <a:r>
              <a:rPr lang="en-US" altLang="ja-JP" sz="2400" b="1" dirty="0" smtClean="0"/>
              <a:t>rumors </a:t>
            </a:r>
            <a:r>
              <a:rPr lang="en-US" altLang="ja-JP" sz="2400" dirty="0" smtClean="0"/>
              <a:t>that they had heard. “We heard this, but we are not sure.”</a:t>
            </a:r>
          </a:p>
        </p:txBody>
      </p:sp>
      <p:sp>
        <p:nvSpPr>
          <p:cNvPr id="5" name="スライド番号プレースホルダ 4"/>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D8F239A8-E600-4BCF-BD32-D7118B9DEF2F}" type="slidenum">
              <a:rPr kumimoji="0" lang="en-US" altLang="ja-JP">
                <a:latin typeface="Calibri" pitchFamily="34" charset="0"/>
              </a:rPr>
              <a:pPr eaLnBrk="1" hangingPunct="1"/>
              <a:t>10</a:t>
            </a:fld>
            <a:endParaRPr kumimoji="0" lang="en-US" altLang="ja-JP">
              <a:latin typeface="Calibri" pitchFamily="34" charset="0"/>
            </a:endParaRPr>
          </a:p>
        </p:txBody>
      </p:sp>
      <p:sp>
        <p:nvSpPr>
          <p:cNvPr id="6"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lvl1pPr eaLnBrk="0" hangingPunct="0">
              <a:spcBef>
                <a:spcPct val="20000"/>
              </a:spcBef>
              <a:defRPr>
                <a:solidFill>
                  <a:schemeClr val="tx1"/>
                </a:solidFill>
                <a:latin typeface="Calibri" pitchFamily="34" charset="0"/>
                <a:ea typeface="MS PGothic" pitchFamily="34" charset="-128"/>
              </a:defRPr>
            </a:lvl1pPr>
            <a:lvl2pPr marL="742950" indent="-285750" eaLnBrk="0" hangingPunct="0">
              <a:spcBef>
                <a:spcPct val="20000"/>
              </a:spcBef>
              <a:buFont typeface="Wingdings" pitchFamily="2" charset="2"/>
              <a:buChar char="v"/>
              <a:defRPr>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9pPr>
          </a:lstStyle>
          <a:p>
            <a:pPr eaLnBrk="1" hangingPunct="1">
              <a:spcBef>
                <a:spcPct val="0"/>
              </a:spcBef>
            </a:pPr>
            <a:endParaRPr lang="en-GB" altLang="en-US">
              <a:latin typeface="Arial" pitchFamily="34" charset="0"/>
            </a:endParaRPr>
          </a:p>
        </p:txBody>
      </p:sp>
      <p:pic>
        <p:nvPicPr>
          <p:cNvPr id="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789925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Text Placeholder 2"/>
          <p:cNvSpPr>
            <a:spLocks noGrp="1"/>
          </p:cNvSpPr>
          <p:nvPr>
            <p:ph type="body" sz="quarter" idx="13"/>
          </p:nvPr>
        </p:nvSpPr>
        <p:spPr>
          <a:xfrm>
            <a:off x="3689498" y="215088"/>
            <a:ext cx="5316280" cy="447675"/>
          </a:xfrm>
          <a:solidFill>
            <a:srgbClr val="92D050"/>
          </a:solidFill>
          <a:ln>
            <a:solidFill>
              <a:srgbClr val="92D050"/>
            </a:solidFill>
            <a:miter lim="800000"/>
            <a:headEnd/>
            <a:tailEnd/>
          </a:ln>
        </p:spPr>
        <p:txBody>
          <a:bodyPr/>
          <a:lstStyle/>
          <a:p>
            <a:pPr marL="0" indent="0" eaLnBrk="1" hangingPunct="1">
              <a:buFontTx/>
              <a:buNone/>
            </a:pPr>
            <a:r>
              <a:rPr lang="en-US" altLang="ja-JP" sz="1800" i="1" dirty="0" smtClean="0"/>
              <a:t>Coordination and information management via NGO</a:t>
            </a:r>
            <a:endParaRPr lang="en-CA" altLang="ja-JP" sz="1800" dirty="0" smtClean="0"/>
          </a:p>
        </p:txBody>
      </p:sp>
      <p:sp>
        <p:nvSpPr>
          <p:cNvPr id="45060" name="Content Placeholder 5"/>
          <p:cNvSpPr>
            <a:spLocks noGrp="1"/>
          </p:cNvSpPr>
          <p:nvPr>
            <p:ph sz="quarter" idx="17"/>
          </p:nvPr>
        </p:nvSpPr>
        <p:spPr>
          <a:xfrm>
            <a:off x="315913" y="1095153"/>
            <a:ext cx="8413417" cy="2285999"/>
          </a:xfrm>
        </p:spPr>
        <p:txBody>
          <a:bodyPr>
            <a:noAutofit/>
          </a:bodyPr>
          <a:lstStyle/>
          <a:p>
            <a:pPr marL="285750" indent="-285750">
              <a:buFontTx/>
              <a:buAutoNum type="arabicPeriod"/>
            </a:pPr>
            <a:r>
              <a:rPr lang="en-US" altLang="ja-JP" sz="2400" dirty="0" smtClean="0"/>
              <a:t>Two NGOs initiated the “</a:t>
            </a:r>
            <a:r>
              <a:rPr lang="en-US" altLang="ja-JP" sz="2400" b="1" dirty="0" smtClean="0"/>
              <a:t>NGO Coordination and Resource Centre</a:t>
            </a:r>
            <a:r>
              <a:rPr lang="en-US" altLang="ja-JP" sz="2400" dirty="0" smtClean="0"/>
              <a:t>” (NCRC)</a:t>
            </a:r>
          </a:p>
          <a:p>
            <a:pPr marL="285750" indent="-285750">
              <a:buFontTx/>
              <a:buAutoNum type="arabicPeriod"/>
            </a:pPr>
            <a:r>
              <a:rPr lang="en-US" altLang="ja-JP" sz="2400" b="1" dirty="0" smtClean="0"/>
              <a:t>State Government partnered</a:t>
            </a:r>
            <a:r>
              <a:rPr lang="en-US" altLang="ja-JP" sz="2400" dirty="0" smtClean="0"/>
              <a:t> with NCRC </a:t>
            </a:r>
          </a:p>
          <a:p>
            <a:pPr marL="285750" indent="-285750">
              <a:buFontTx/>
              <a:buAutoNum type="arabicPeriod"/>
            </a:pPr>
            <a:r>
              <a:rPr lang="en-US" altLang="ja-JP" sz="2400" dirty="0" smtClean="0"/>
              <a:t>NCRC organizational structure: front office, </a:t>
            </a:r>
            <a:r>
              <a:rPr lang="en-US" altLang="ja-JP" sz="2400" b="1" dirty="0" smtClean="0"/>
              <a:t>village information center</a:t>
            </a:r>
            <a:r>
              <a:rPr lang="en-US" altLang="ja-JP" sz="2400" dirty="0" smtClean="0"/>
              <a:t>, and </a:t>
            </a:r>
            <a:r>
              <a:rPr lang="en-US" altLang="ja-JP" sz="2400" dirty="0" err="1" smtClean="0"/>
              <a:t>sectoral</a:t>
            </a:r>
            <a:r>
              <a:rPr lang="en-US" altLang="ja-JP" sz="2400" dirty="0" smtClean="0"/>
              <a:t> teams </a:t>
            </a:r>
          </a:p>
          <a:p>
            <a:pPr marL="285750" indent="-285750">
              <a:buFontTx/>
              <a:buNone/>
            </a:pPr>
            <a:endParaRPr lang="en-US" altLang="ja-JP" sz="2000" dirty="0" smtClean="0"/>
          </a:p>
        </p:txBody>
      </p:sp>
      <p:sp>
        <p:nvSpPr>
          <p:cNvPr id="45061" name="Content Placeholder 7"/>
          <p:cNvSpPr>
            <a:spLocks noGrp="1"/>
          </p:cNvSpPr>
          <p:nvPr>
            <p:ph sz="quarter" idx="19"/>
          </p:nvPr>
        </p:nvSpPr>
        <p:spPr>
          <a:xfrm>
            <a:off x="276225" y="3965943"/>
            <a:ext cx="8718919" cy="2349131"/>
          </a:xfrm>
        </p:spPr>
        <p:txBody>
          <a:bodyPr>
            <a:normAutofit/>
          </a:bodyPr>
          <a:lstStyle/>
          <a:p>
            <a:pPr marL="400050" indent="-400050">
              <a:lnSpc>
                <a:spcPct val="80000"/>
              </a:lnSpc>
              <a:buFont typeface="Wingdings" pitchFamily="2" charset="2"/>
              <a:buChar char="§"/>
            </a:pPr>
            <a:r>
              <a:rPr lang="en-US" altLang="ja-JP" sz="2400" b="1" dirty="0" smtClean="0"/>
              <a:t>Social audits of DRR activities</a:t>
            </a:r>
            <a:r>
              <a:rPr lang="en-US" altLang="ja-JP" sz="2400" dirty="0" smtClean="0"/>
              <a:t> could be effectively done by a separate, non-implementing organization like NCRC </a:t>
            </a:r>
          </a:p>
          <a:p>
            <a:pPr marL="400050" indent="-400050">
              <a:lnSpc>
                <a:spcPct val="80000"/>
              </a:lnSpc>
              <a:buFont typeface="Wingdings" pitchFamily="2" charset="2"/>
              <a:buChar char="§"/>
            </a:pPr>
            <a:r>
              <a:rPr lang="en-US" altLang="ja-JP" sz="2400" dirty="0" smtClean="0"/>
              <a:t>Village level information centers help </a:t>
            </a:r>
            <a:r>
              <a:rPr lang="en-US" altLang="ja-JP" sz="2400" b="1" dirty="0" smtClean="0"/>
              <a:t>sustain presence</a:t>
            </a:r>
            <a:r>
              <a:rPr lang="en-US" altLang="ja-JP" sz="2400" dirty="0" smtClean="0"/>
              <a:t> to affected communities </a:t>
            </a:r>
          </a:p>
          <a:p>
            <a:pPr marL="400050" indent="-400050">
              <a:lnSpc>
                <a:spcPct val="80000"/>
              </a:lnSpc>
              <a:buFont typeface="Wingdings" pitchFamily="2" charset="2"/>
              <a:buChar char="§"/>
            </a:pPr>
            <a:r>
              <a:rPr lang="en-US" altLang="ja-JP" sz="2400" dirty="0" smtClean="0"/>
              <a:t>NCRC presence helps communities become more resilient to the effects of climate change and other natural hazards </a:t>
            </a:r>
          </a:p>
          <a:p>
            <a:pPr marL="400050" indent="-400050">
              <a:lnSpc>
                <a:spcPct val="80000"/>
              </a:lnSpc>
              <a:buFont typeface="Wingdings" pitchFamily="2" charset="2"/>
              <a:buChar char="§"/>
            </a:pPr>
            <a:endParaRPr lang="en-CA" altLang="ja-JP" sz="2000" dirty="0" smtClean="0"/>
          </a:p>
        </p:txBody>
      </p:sp>
      <p:sp>
        <p:nvSpPr>
          <p:cNvPr id="7" name="スライド番号プレースホルダ 6"/>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946A633B-CD8F-497C-B5CE-23960AD65A4F}" type="slidenum">
              <a:rPr kumimoji="0" lang="en-US" altLang="ja-JP">
                <a:latin typeface="Calibri" pitchFamily="34" charset="0"/>
              </a:rPr>
              <a:pPr eaLnBrk="1" hangingPunct="1"/>
              <a:t>11</a:t>
            </a:fld>
            <a:endParaRPr kumimoji="0" lang="en-US" altLang="ja-JP">
              <a:latin typeface="Calibri" pitchFamily="34" charset="0"/>
            </a:endParaRPr>
          </a:p>
        </p:txBody>
      </p:sp>
      <p:sp>
        <p:nvSpPr>
          <p:cNvPr id="6"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lvl1pPr eaLnBrk="0" hangingPunct="0">
              <a:spcBef>
                <a:spcPct val="20000"/>
              </a:spcBef>
              <a:defRPr>
                <a:solidFill>
                  <a:schemeClr val="tx1"/>
                </a:solidFill>
                <a:latin typeface="Calibri" pitchFamily="34" charset="0"/>
                <a:ea typeface="MS PGothic" pitchFamily="34" charset="-128"/>
              </a:defRPr>
            </a:lvl1pPr>
            <a:lvl2pPr marL="742950" indent="-285750" eaLnBrk="0" hangingPunct="0">
              <a:spcBef>
                <a:spcPct val="20000"/>
              </a:spcBef>
              <a:buFont typeface="Wingdings" pitchFamily="2" charset="2"/>
              <a:buChar char="v"/>
              <a:defRPr>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9pPr>
          </a:lstStyle>
          <a:p>
            <a:pPr eaLnBrk="1" hangingPunct="1">
              <a:spcBef>
                <a:spcPct val="0"/>
              </a:spcBef>
            </a:pPr>
            <a:endParaRPr lang="en-GB" altLang="en-US">
              <a:latin typeface="Arial" pitchFamily="34" charset="0"/>
            </a:endParaRPr>
          </a:p>
        </p:txBody>
      </p:sp>
      <p:pic>
        <p:nvPicPr>
          <p:cNvPr id="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384774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ext Placeholder 2"/>
          <p:cNvSpPr>
            <a:spLocks noGrp="1"/>
          </p:cNvSpPr>
          <p:nvPr>
            <p:ph type="body" sz="quarter" idx="13"/>
          </p:nvPr>
        </p:nvSpPr>
        <p:spPr>
          <a:xfrm>
            <a:off x="1765005" y="1052475"/>
            <a:ext cx="6730409" cy="361655"/>
          </a:xfrm>
          <a:solidFill>
            <a:srgbClr val="92D050"/>
          </a:solidFill>
          <a:ln>
            <a:solidFill>
              <a:srgbClr val="92D050"/>
            </a:solidFill>
            <a:miter lim="800000"/>
            <a:headEnd/>
            <a:tailEnd/>
          </a:ln>
        </p:spPr>
        <p:txBody>
          <a:bodyPr/>
          <a:lstStyle/>
          <a:p>
            <a:pPr marL="0" indent="0" algn="ctr" eaLnBrk="1" hangingPunct="1">
              <a:lnSpc>
                <a:spcPct val="90000"/>
              </a:lnSpc>
              <a:buFontTx/>
              <a:buNone/>
            </a:pPr>
            <a:r>
              <a:rPr lang="en-US" altLang="ja-JP" i="1" dirty="0" smtClean="0"/>
              <a:t>Facilitating coordination through improved information systems in Aceh</a:t>
            </a:r>
            <a:endParaRPr lang="en-CA" altLang="ja-JP" dirty="0" smtClean="0"/>
          </a:p>
        </p:txBody>
      </p:sp>
      <p:sp>
        <p:nvSpPr>
          <p:cNvPr id="48132" name="Content Placeholder 5"/>
          <p:cNvSpPr>
            <a:spLocks noGrp="1"/>
          </p:cNvSpPr>
          <p:nvPr>
            <p:ph sz="quarter" idx="17"/>
          </p:nvPr>
        </p:nvSpPr>
        <p:spPr>
          <a:xfrm>
            <a:off x="246340" y="1625158"/>
            <a:ext cx="8651320" cy="3404042"/>
          </a:xfrm>
        </p:spPr>
        <p:txBody>
          <a:bodyPr>
            <a:noAutofit/>
          </a:bodyPr>
          <a:lstStyle/>
          <a:p>
            <a:pPr marL="228600" indent="-228600" algn="just">
              <a:buFontTx/>
              <a:buAutoNum type="arabicPeriod"/>
            </a:pPr>
            <a:r>
              <a:rPr lang="en-US" altLang="ja-JP" sz="2000" dirty="0" smtClean="0"/>
              <a:t>To collect and analyze data on reconstruction projects implemented by delivery partners, the </a:t>
            </a:r>
            <a:r>
              <a:rPr lang="en-US" altLang="ja-JP" sz="2000" b="1" dirty="0" smtClean="0"/>
              <a:t>Recovery of Aceh and </a:t>
            </a:r>
            <a:r>
              <a:rPr lang="en-US" altLang="ja-JP" sz="2000" b="1" dirty="0" err="1" smtClean="0"/>
              <a:t>Nias</a:t>
            </a:r>
            <a:r>
              <a:rPr lang="en-US" altLang="ja-JP" sz="2000" b="1" dirty="0" smtClean="0"/>
              <a:t> (RAN) Database</a:t>
            </a:r>
            <a:r>
              <a:rPr lang="en-US" altLang="ja-JP" sz="2000" dirty="0" smtClean="0"/>
              <a:t>, a relatively </a:t>
            </a:r>
            <a:r>
              <a:rPr lang="en-US" altLang="ja-JP" sz="2000" b="1" dirty="0" smtClean="0"/>
              <a:t>low - tech, robust ICT system</a:t>
            </a:r>
            <a:r>
              <a:rPr lang="en-US" altLang="ja-JP" sz="2000" dirty="0" smtClean="0"/>
              <a:t> was designed.  The RAN Database was </a:t>
            </a:r>
            <a:r>
              <a:rPr lang="en-US" altLang="ja-JP" sz="2000" b="1" dirty="0" smtClean="0"/>
              <a:t>intended to assist the BRR</a:t>
            </a:r>
            <a:r>
              <a:rPr lang="en-US" altLang="ja-JP" sz="2000" dirty="0" smtClean="0"/>
              <a:t> to coordinate more effectively, pinpoint gaps and overlaps, and work to resolve bottlenecks. The online system also </a:t>
            </a:r>
            <a:r>
              <a:rPr lang="en-US" altLang="ja-JP" sz="2000" b="1" dirty="0" smtClean="0"/>
              <a:t>enabled partner organizations</a:t>
            </a:r>
            <a:r>
              <a:rPr lang="en-US" altLang="ja-JP" sz="2000" dirty="0" smtClean="0"/>
              <a:t> to enter and </a:t>
            </a:r>
            <a:r>
              <a:rPr lang="en-US" altLang="ja-JP" sz="2000" b="1" dirty="0" smtClean="0"/>
              <a:t>access data themselves</a:t>
            </a:r>
            <a:r>
              <a:rPr lang="en-US" altLang="ja-JP" sz="2000" dirty="0" smtClean="0"/>
              <a:t>.</a:t>
            </a:r>
          </a:p>
          <a:p>
            <a:pPr marL="228600" indent="-228600" algn="just">
              <a:buFontTx/>
              <a:buAutoNum type="arabicPeriod"/>
            </a:pPr>
            <a:r>
              <a:rPr lang="en-US" altLang="ja-JP" sz="2000" dirty="0" smtClean="0"/>
              <a:t>Data entry was initiated through a project concept note (PCN), which each implementing partner was obligated to submit for approval before initiating a recovery project.</a:t>
            </a:r>
          </a:p>
          <a:p>
            <a:pPr marL="228600" indent="-228600" algn="just">
              <a:buFontTx/>
              <a:buAutoNum type="arabicPeriod"/>
            </a:pPr>
            <a:r>
              <a:rPr lang="en-US" altLang="ja-JP" sz="2000" dirty="0" smtClean="0"/>
              <a:t>The RAN Database system </a:t>
            </a:r>
            <a:r>
              <a:rPr lang="en-US" altLang="ja-JP" sz="2000" b="1" dirty="0" smtClean="0"/>
              <a:t>automatically captured all data as supplied by PCNs</a:t>
            </a:r>
            <a:r>
              <a:rPr lang="en-US" altLang="ja-JP" sz="2000" dirty="0" smtClean="0"/>
              <a:t>.  </a:t>
            </a:r>
          </a:p>
          <a:p>
            <a:pPr marL="228600" indent="-228600">
              <a:lnSpc>
                <a:spcPct val="90000"/>
              </a:lnSpc>
              <a:buFontTx/>
              <a:buNone/>
            </a:pPr>
            <a:endParaRPr lang="en-US" altLang="ja-JP" sz="2000" dirty="0" smtClean="0"/>
          </a:p>
        </p:txBody>
      </p:sp>
      <p:sp>
        <p:nvSpPr>
          <p:cNvPr id="48133" name="Content Placeholder 7"/>
          <p:cNvSpPr>
            <a:spLocks noGrp="1"/>
          </p:cNvSpPr>
          <p:nvPr>
            <p:ph sz="quarter" idx="19"/>
          </p:nvPr>
        </p:nvSpPr>
        <p:spPr>
          <a:xfrm>
            <a:off x="572163" y="4986670"/>
            <a:ext cx="8181975" cy="1360968"/>
          </a:xfrm>
        </p:spPr>
        <p:txBody>
          <a:bodyPr/>
          <a:lstStyle/>
          <a:p>
            <a:pPr marL="171450" indent="-171450">
              <a:lnSpc>
                <a:spcPct val="110000"/>
              </a:lnSpc>
              <a:spcBef>
                <a:spcPts val="600"/>
              </a:spcBef>
              <a:spcAft>
                <a:spcPts val="600"/>
              </a:spcAft>
              <a:buFont typeface="Wingdings" pitchFamily="2" charset="2"/>
              <a:buChar char="§"/>
            </a:pPr>
            <a:r>
              <a:rPr lang="en-US" altLang="ja-JP" sz="1800" dirty="0" smtClean="0"/>
              <a:t>Consideration should be given to the information technology infrastructure required to support online tools such as this.  There have been many cases, including Aceh, in which local and district governments were unable to access the database due to </a:t>
            </a:r>
            <a:r>
              <a:rPr lang="en-US" altLang="ja-JP" sz="1800" b="1" dirty="0" smtClean="0"/>
              <a:t>poor or non-existent internet connectivity</a:t>
            </a:r>
            <a:r>
              <a:rPr lang="en-US" altLang="ja-JP" sz="1800" dirty="0" smtClean="0"/>
              <a:t>.  </a:t>
            </a:r>
          </a:p>
        </p:txBody>
      </p:sp>
      <p:sp>
        <p:nvSpPr>
          <p:cNvPr id="7" name="スライド番号プレースホルダ 6"/>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ACBA4CA0-6134-4816-965B-B9161E4E2505}" type="slidenum">
              <a:rPr kumimoji="0" lang="en-US" altLang="ja-JP">
                <a:latin typeface="Calibri" pitchFamily="34" charset="0"/>
              </a:rPr>
              <a:pPr eaLnBrk="1" hangingPunct="1"/>
              <a:t>12</a:t>
            </a:fld>
            <a:endParaRPr kumimoji="0" lang="en-US" altLang="ja-JP">
              <a:latin typeface="Calibri" pitchFamily="34" charset="0"/>
            </a:endParaRPr>
          </a:p>
        </p:txBody>
      </p:sp>
      <p:sp>
        <p:nvSpPr>
          <p:cNvPr id="6"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lvl1pPr eaLnBrk="0" hangingPunct="0">
              <a:spcBef>
                <a:spcPct val="20000"/>
              </a:spcBef>
              <a:defRPr>
                <a:solidFill>
                  <a:schemeClr val="tx1"/>
                </a:solidFill>
                <a:latin typeface="Calibri" pitchFamily="34" charset="0"/>
                <a:ea typeface="MS PGothic" pitchFamily="34" charset="-128"/>
              </a:defRPr>
            </a:lvl1pPr>
            <a:lvl2pPr marL="742950" indent="-285750" eaLnBrk="0" hangingPunct="0">
              <a:spcBef>
                <a:spcPct val="20000"/>
              </a:spcBef>
              <a:buFont typeface="Wingdings" pitchFamily="2" charset="2"/>
              <a:buChar char="v"/>
              <a:defRPr>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9pPr>
          </a:lstStyle>
          <a:p>
            <a:pPr eaLnBrk="1" hangingPunct="1">
              <a:spcBef>
                <a:spcPct val="0"/>
              </a:spcBef>
            </a:pPr>
            <a:endParaRPr lang="en-GB" altLang="en-US">
              <a:latin typeface="Arial" pitchFamily="34" charset="0"/>
            </a:endParaRPr>
          </a:p>
        </p:txBody>
      </p:sp>
      <p:pic>
        <p:nvPicPr>
          <p:cNvPr id="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304106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a:spLocks noGrp="1"/>
          </p:cNvSpPr>
          <p:nvPr>
            <p:ph type="ctrTitle"/>
          </p:nvPr>
        </p:nvSpPr>
        <p:spPr>
          <a:xfrm>
            <a:off x="228600" y="4114800"/>
            <a:ext cx="8915400" cy="533400"/>
          </a:xfrm>
        </p:spPr>
        <p:txBody>
          <a:bodyPr wrap="square" lIns="91440" tIns="45720" rIns="91440" bIns="45720" numCol="1" anchorCtr="0" compatLnSpc="1">
            <a:prstTxWarp prst="textNoShape">
              <a:avLst/>
            </a:prstTxWarp>
          </a:bodyPr>
          <a:lstStyle/>
          <a:p>
            <a:pPr algn="ctr" eaLnBrk="1" hangingPunct="1"/>
            <a:r>
              <a:rPr lang="en-CA" altLang="ja-JP" sz="2800" b="1" cap="none" smtClean="0"/>
              <a:t>ACCOUNTABILITY</a:t>
            </a:r>
            <a:endParaRPr lang="en-US" altLang="ja-JP" sz="2800" cap="none" smtClean="0"/>
          </a:p>
        </p:txBody>
      </p:sp>
      <p:sp>
        <p:nvSpPr>
          <p:cNvPr id="4" name="スライド番号プレースホルダ 3"/>
          <p:cNvSpPr>
            <a:spLocks noGrp="1"/>
          </p:cNvSpPr>
          <p:nvPr>
            <p:ph type="sldNum" sz="quarter" idx="12"/>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47F1D239-79DB-4D95-A954-AE97A74AC15A}" type="slidenum">
              <a:rPr kumimoji="0" lang="en-US" altLang="ja-JP">
                <a:latin typeface="Calibri" pitchFamily="34" charset="0"/>
              </a:rPr>
              <a:pPr eaLnBrk="1" hangingPunct="1"/>
              <a:t>13</a:t>
            </a:fld>
            <a:endParaRPr kumimoji="0" lang="en-US" altLang="ja-JP">
              <a:latin typeface="Calibri" pitchFamily="34" charset="0"/>
            </a:endParaRPr>
          </a:p>
        </p:txBody>
      </p:sp>
      <p:sp>
        <p:nvSpPr>
          <p:cNvPr id="2" name="TextBox 1"/>
          <p:cNvSpPr txBox="1"/>
          <p:nvPr/>
        </p:nvSpPr>
        <p:spPr>
          <a:xfrm>
            <a:off x="2860158" y="2796363"/>
            <a:ext cx="3902149" cy="707886"/>
          </a:xfrm>
          <a:prstGeom prst="rect">
            <a:avLst/>
          </a:prstGeom>
          <a:noFill/>
        </p:spPr>
        <p:txBody>
          <a:bodyPr wrap="square" rtlCol="0">
            <a:spAutoFit/>
          </a:bodyPr>
          <a:lstStyle/>
          <a:p>
            <a:pPr algn="ctr"/>
            <a:r>
              <a:rPr lang="en-US" sz="4000" b="1" dirty="0" smtClean="0">
                <a:solidFill>
                  <a:srgbClr val="990099"/>
                </a:solidFill>
              </a:rPr>
              <a:t>Accountability</a:t>
            </a:r>
            <a:endParaRPr lang="en-US" sz="4000" b="1" dirty="0">
              <a:solidFill>
                <a:srgbClr val="990099"/>
              </a:solidFill>
            </a:endParaRPr>
          </a:p>
        </p:txBody>
      </p:sp>
      <p:sp>
        <p:nvSpPr>
          <p:cNvPr id="5" name="Rectangle 2"/>
          <p:cNvSpPr>
            <a:spLocks noChangeArrowheads="1"/>
          </p:cNvSpPr>
          <p:nvPr/>
        </p:nvSpPr>
        <p:spPr bwMode="auto">
          <a:xfrm>
            <a:off x="0" y="6528391"/>
            <a:ext cx="9144000" cy="329609"/>
          </a:xfrm>
          <a:prstGeom prst="rect">
            <a:avLst/>
          </a:prstGeom>
          <a:solidFill>
            <a:srgbClr val="A03488"/>
          </a:solidFill>
          <a:ln w="9525">
            <a:solidFill>
              <a:srgbClr val="A03488"/>
            </a:solidFill>
            <a:miter lim="800000"/>
            <a:headEnd/>
            <a:tailEnd/>
          </a:ln>
        </p:spPr>
        <p:txBody>
          <a:bodyPr lIns="91424" tIns="45712" rIns="91424" bIns="45712"/>
          <a:lstStyle>
            <a:lvl1pPr eaLnBrk="0" hangingPunct="0">
              <a:spcBef>
                <a:spcPct val="20000"/>
              </a:spcBef>
              <a:defRPr>
                <a:solidFill>
                  <a:schemeClr val="tx1"/>
                </a:solidFill>
                <a:latin typeface="Calibri" pitchFamily="34" charset="0"/>
                <a:ea typeface="MS PGothic" pitchFamily="34" charset="-128"/>
              </a:defRPr>
            </a:lvl1pPr>
            <a:lvl2pPr marL="742950" indent="-285750" eaLnBrk="0" hangingPunct="0">
              <a:spcBef>
                <a:spcPct val="20000"/>
              </a:spcBef>
              <a:buFont typeface="Wingdings" pitchFamily="2" charset="2"/>
              <a:buChar char="v"/>
              <a:defRPr>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9pPr>
          </a:lstStyle>
          <a:p>
            <a:pPr eaLnBrk="1" hangingPunct="1">
              <a:spcBef>
                <a:spcPct val="0"/>
              </a:spcBef>
            </a:pPr>
            <a:endParaRPr lang="en-GB" altLang="en-US">
              <a:latin typeface="Arial" pitchFamily="34" charset="0"/>
            </a:endParaRPr>
          </a:p>
        </p:txBody>
      </p:sp>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752894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8" name="Text Placeholder 2"/>
          <p:cNvSpPr>
            <a:spLocks noGrp="1"/>
          </p:cNvSpPr>
          <p:nvPr>
            <p:ph type="body" sz="quarter" idx="13"/>
          </p:nvPr>
        </p:nvSpPr>
        <p:spPr>
          <a:xfrm>
            <a:off x="3590260" y="119395"/>
            <a:ext cx="5447414" cy="614252"/>
          </a:xfrm>
          <a:solidFill>
            <a:srgbClr val="92D050"/>
          </a:solidFill>
          <a:ln>
            <a:solidFill>
              <a:srgbClr val="92D050"/>
            </a:solidFill>
            <a:miter lim="800000"/>
            <a:headEnd/>
            <a:tailEnd/>
          </a:ln>
        </p:spPr>
        <p:txBody>
          <a:bodyPr/>
          <a:lstStyle/>
          <a:p>
            <a:pPr marL="0" indent="0" eaLnBrk="1" hangingPunct="1">
              <a:buFontTx/>
              <a:buNone/>
            </a:pPr>
            <a:r>
              <a:rPr lang="en-US" altLang="ja-JP" i="1" dirty="0" smtClean="0"/>
              <a:t>Unclear roles and responsibilities impede activities in Maldives</a:t>
            </a:r>
            <a:endParaRPr lang="en-CA" altLang="ja-JP" b="0" dirty="0" smtClean="0"/>
          </a:p>
        </p:txBody>
      </p:sp>
      <p:sp>
        <p:nvSpPr>
          <p:cNvPr id="60419" name="Content Placeholder 5"/>
          <p:cNvSpPr>
            <a:spLocks noGrp="1"/>
          </p:cNvSpPr>
          <p:nvPr>
            <p:ph sz="quarter" idx="17"/>
          </p:nvPr>
        </p:nvSpPr>
        <p:spPr>
          <a:xfrm>
            <a:off x="354012" y="1116419"/>
            <a:ext cx="8598601" cy="5474881"/>
          </a:xfrm>
        </p:spPr>
        <p:txBody>
          <a:bodyPr/>
          <a:lstStyle/>
          <a:p>
            <a:pPr marL="228600" indent="-228600" eaLnBrk="1" hangingPunct="1">
              <a:buFontTx/>
              <a:buAutoNum type="arabicPeriod"/>
            </a:pPr>
            <a:r>
              <a:rPr lang="en-US" altLang="ja-JP" sz="2000" b="1" dirty="0" smtClean="0"/>
              <a:t> Lack of clarity</a:t>
            </a:r>
          </a:p>
          <a:p>
            <a:pPr lvl="1">
              <a:buFont typeface="Wingdings" pitchFamily="2" charset="2"/>
              <a:buChar char="Ø"/>
            </a:pPr>
            <a:r>
              <a:rPr lang="en-US" altLang="ja-JP" sz="1800" dirty="0" smtClean="0"/>
              <a:t>Respective responsibilities for planning, implementation and management of large scale infrastructure projects was not made clear. The tradition of </a:t>
            </a:r>
            <a:r>
              <a:rPr lang="en-US" altLang="ja-JP" sz="1800" b="1" dirty="0" smtClean="0"/>
              <a:t>heavy reliance on user committees</a:t>
            </a:r>
            <a:r>
              <a:rPr lang="en-US" altLang="ja-JP" sz="1800" dirty="0" smtClean="0"/>
              <a:t> made it difficult for the new and overburdened </a:t>
            </a:r>
            <a:r>
              <a:rPr lang="en-US" altLang="ja-JP" sz="1800" b="1" dirty="0" smtClean="0"/>
              <a:t>Recovery Committees</a:t>
            </a:r>
            <a:r>
              <a:rPr lang="en-US" altLang="ja-JP" sz="1800" dirty="0" smtClean="0"/>
              <a:t> to take on major reconstruction activities.  </a:t>
            </a:r>
          </a:p>
          <a:p>
            <a:pPr lvl="1">
              <a:buFont typeface="Wingdings" pitchFamily="2" charset="2"/>
              <a:buChar char="Ø"/>
            </a:pPr>
            <a:r>
              <a:rPr lang="en-US" altLang="ja-JP" sz="1800" dirty="0" smtClean="0"/>
              <a:t>The </a:t>
            </a:r>
            <a:r>
              <a:rPr lang="en-US" altLang="ja-JP" sz="1800" b="1" dirty="0" smtClean="0"/>
              <a:t>Island Chiefs </a:t>
            </a:r>
            <a:r>
              <a:rPr lang="en-US" altLang="ja-JP" sz="1800" dirty="0" smtClean="0"/>
              <a:t>and their administrations had been named the focal points for recovery.  Yet due to </a:t>
            </a:r>
            <a:r>
              <a:rPr lang="en-US" altLang="ja-JP" sz="1800" b="1" dirty="0" smtClean="0"/>
              <a:t>unclear roles</a:t>
            </a:r>
            <a:r>
              <a:rPr lang="en-US" altLang="ja-JP" sz="1800" dirty="0" smtClean="0"/>
              <a:t> and lack of necessary support, many were left to decide on their own which tasks they could carry out. </a:t>
            </a:r>
          </a:p>
          <a:p>
            <a:pPr marL="228600" indent="-228600">
              <a:buFontTx/>
              <a:buNone/>
            </a:pPr>
            <a:endParaRPr lang="en-US" altLang="ja-JP" sz="1800" dirty="0" smtClean="0"/>
          </a:p>
          <a:p>
            <a:pPr marL="228600" indent="-228600" eaLnBrk="1" hangingPunct="1">
              <a:buFontTx/>
              <a:buAutoNum type="arabicPeriod" startAt="2"/>
            </a:pPr>
            <a:r>
              <a:rPr lang="en-US" altLang="ja-JP" sz="2000" b="1" dirty="0" smtClean="0"/>
              <a:t>Lack of a formal planning role for local governments </a:t>
            </a:r>
            <a:r>
              <a:rPr lang="en-US" altLang="ja-JP" sz="2000" dirty="0" smtClean="0"/>
              <a:t>who typically delivered island services </a:t>
            </a:r>
            <a:r>
              <a:rPr lang="en-US" altLang="ja-JP" sz="2000" b="1" dirty="0" smtClean="0"/>
              <a:t>led to additional confusion </a:t>
            </a:r>
            <a:r>
              <a:rPr lang="en-US" altLang="ja-JP" sz="2000" dirty="0" smtClean="0"/>
              <a:t>between local governments and NGOs</a:t>
            </a:r>
          </a:p>
          <a:p>
            <a:pPr lvl="1" eaLnBrk="1" hangingPunct="1">
              <a:buFont typeface="Wingdings" pitchFamily="2" charset="2"/>
              <a:buChar char="Ø"/>
            </a:pPr>
            <a:r>
              <a:rPr lang="en-US" altLang="ja-JP" sz="1800" dirty="0" smtClean="0"/>
              <a:t>NGO representatives saying that “the </a:t>
            </a:r>
            <a:r>
              <a:rPr lang="en-US" altLang="ja-JP" sz="1800" b="1" dirty="0" smtClean="0"/>
              <a:t>government has given us these islands to develop” </a:t>
            </a:r>
          </a:p>
          <a:p>
            <a:pPr lvl="1" eaLnBrk="1" hangingPunct="1">
              <a:buFont typeface="Wingdings" pitchFamily="2" charset="2"/>
              <a:buChar char="Ø"/>
            </a:pPr>
            <a:r>
              <a:rPr lang="en-US" altLang="ja-JP" sz="1800" b="1" dirty="0" smtClean="0"/>
              <a:t>Without a pre-defined role</a:t>
            </a:r>
            <a:r>
              <a:rPr lang="en-US" altLang="ja-JP" sz="1800" dirty="0" smtClean="0"/>
              <a:t> to play, many of the local governments felt that the contributions by NGOs were poorly coordinated</a:t>
            </a:r>
          </a:p>
          <a:p>
            <a:pPr marL="228600" indent="-228600" eaLnBrk="1" hangingPunct="1">
              <a:lnSpc>
                <a:spcPct val="80000"/>
              </a:lnSpc>
              <a:buFontTx/>
              <a:buAutoNum type="arabicPeriod" startAt="2"/>
            </a:pPr>
            <a:endParaRPr lang="en-US" altLang="ja-JP" sz="1800" dirty="0" smtClean="0"/>
          </a:p>
          <a:p>
            <a:pPr marL="228600" indent="-228600" eaLnBrk="1" hangingPunct="1">
              <a:lnSpc>
                <a:spcPct val="80000"/>
              </a:lnSpc>
              <a:buFontTx/>
              <a:buNone/>
            </a:pPr>
            <a:endParaRPr lang="en-US" altLang="ja-JP" sz="1800" dirty="0" smtClean="0"/>
          </a:p>
        </p:txBody>
      </p:sp>
      <p:sp>
        <p:nvSpPr>
          <p:cNvPr id="5" name="スライド番号プレースホルダ 4"/>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BB00652F-DFBA-4636-834F-8ED465C866DB}" type="slidenum">
              <a:rPr kumimoji="0" lang="en-US" altLang="ja-JP">
                <a:latin typeface="Calibri" pitchFamily="34" charset="0"/>
              </a:rPr>
              <a:pPr eaLnBrk="1" hangingPunct="1"/>
              <a:t>14</a:t>
            </a:fld>
            <a:endParaRPr kumimoji="0" lang="en-US" altLang="ja-JP">
              <a:latin typeface="Calibri" pitchFamily="34" charset="0"/>
            </a:endParaRPr>
          </a:p>
        </p:txBody>
      </p:sp>
      <p:sp>
        <p:nvSpPr>
          <p:cNvPr id="6"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lvl1pPr eaLnBrk="0" hangingPunct="0">
              <a:spcBef>
                <a:spcPct val="20000"/>
              </a:spcBef>
              <a:defRPr>
                <a:solidFill>
                  <a:schemeClr val="tx1"/>
                </a:solidFill>
                <a:latin typeface="Calibri" pitchFamily="34" charset="0"/>
                <a:ea typeface="MS PGothic" pitchFamily="34" charset="-128"/>
              </a:defRPr>
            </a:lvl1pPr>
            <a:lvl2pPr marL="742950" indent="-285750" eaLnBrk="0" hangingPunct="0">
              <a:spcBef>
                <a:spcPct val="20000"/>
              </a:spcBef>
              <a:buFont typeface="Wingdings" pitchFamily="2" charset="2"/>
              <a:buChar char="v"/>
              <a:defRPr>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9pPr>
          </a:lstStyle>
          <a:p>
            <a:pPr eaLnBrk="1" hangingPunct="1">
              <a:spcBef>
                <a:spcPct val="0"/>
              </a:spcBef>
            </a:pPr>
            <a:endParaRPr lang="en-GB" altLang="en-US">
              <a:latin typeface="Arial" pitchFamily="34" charset="0"/>
            </a:endParaRPr>
          </a:p>
        </p:txBody>
      </p:sp>
      <p:pic>
        <p:nvPicPr>
          <p:cNvPr id="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496908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931" name="Rectangle 3"/>
          <p:cNvSpPr>
            <a:spLocks noGrp="1"/>
          </p:cNvSpPr>
          <p:nvPr>
            <p:ph type="body" idx="4294967295"/>
          </p:nvPr>
        </p:nvSpPr>
        <p:spPr>
          <a:xfrm>
            <a:off x="342900" y="1333500"/>
            <a:ext cx="8077200" cy="4486275"/>
          </a:xfrm>
          <a:prstGeom prst="rect">
            <a:avLst/>
          </a:prstGeom>
        </p:spPr>
        <p:txBody>
          <a:bodyPr/>
          <a:lstStyle/>
          <a:p>
            <a:r>
              <a:rPr lang="en-US" altLang="en-US" sz="2800" dirty="0" smtClean="0">
                <a:ea typeface="ＭＳ Ｐゴシック" pitchFamily="34" charset="-128"/>
              </a:rPr>
              <a:t>In China members of the  </a:t>
            </a:r>
            <a:r>
              <a:rPr lang="en-US" altLang="en-US" sz="2800" b="1" dirty="0" smtClean="0">
                <a:ea typeface="ＭＳ Ｐゴシック" pitchFamily="34" charset="-128"/>
              </a:rPr>
              <a:t>Vigilance Department</a:t>
            </a:r>
            <a:r>
              <a:rPr lang="en-US" altLang="en-US" sz="2800" dirty="0" smtClean="0">
                <a:ea typeface="ＭＳ Ｐゴシック" pitchFamily="34" charset="-128"/>
              </a:rPr>
              <a:t> </a:t>
            </a:r>
            <a:r>
              <a:rPr lang="en-US" altLang="en-US" sz="2800" b="1" dirty="0" smtClean="0">
                <a:ea typeface="ＭＳ Ｐゴシック" pitchFamily="34" charset="-128"/>
              </a:rPr>
              <a:t>attended each meeting</a:t>
            </a:r>
            <a:r>
              <a:rPr lang="en-US" altLang="en-US" sz="2800" dirty="0" smtClean="0">
                <a:ea typeface="ＭＳ Ｐゴシック" pitchFamily="34" charset="-128"/>
              </a:rPr>
              <a:t> concerned with reconstruction after the Sichuan earthquake. </a:t>
            </a:r>
          </a:p>
          <a:p>
            <a:endParaRPr lang="en-US" altLang="en-US" sz="2800" dirty="0" smtClean="0">
              <a:ea typeface="ＭＳ Ｐゴシック" pitchFamily="34" charset="-128"/>
            </a:endParaRPr>
          </a:p>
          <a:p>
            <a:r>
              <a:rPr lang="en-US" altLang="en-US" sz="2800" dirty="0" smtClean="0">
                <a:ea typeface="ＭＳ Ｐゴシック" pitchFamily="34" charset="-128"/>
              </a:rPr>
              <a:t>This helps keep a </a:t>
            </a:r>
            <a:r>
              <a:rPr lang="en-US" altLang="en-US" sz="2800" b="1" dirty="0" smtClean="0">
                <a:ea typeface="ＭＳ Ｐゴシック" pitchFamily="34" charset="-128"/>
              </a:rPr>
              <a:t>check</a:t>
            </a:r>
            <a:r>
              <a:rPr lang="en-US" altLang="en-US" sz="2800" dirty="0" smtClean="0">
                <a:ea typeface="ＭＳ Ｐゴシック" pitchFamily="34" charset="-128"/>
              </a:rPr>
              <a:t> on those who will eventually handle the funds. </a:t>
            </a:r>
          </a:p>
          <a:p>
            <a:endParaRPr lang="en-US" altLang="en-US" sz="2800" dirty="0" smtClean="0">
              <a:ea typeface="ＭＳ Ｐゴシック" pitchFamily="34" charset="-128"/>
            </a:endParaRPr>
          </a:p>
          <a:p>
            <a:r>
              <a:rPr lang="en-US" altLang="en-US" sz="2800" b="1" dirty="0" smtClean="0">
                <a:ea typeface="ＭＳ Ｐゴシック" pitchFamily="34" charset="-128"/>
              </a:rPr>
              <a:t>BRR </a:t>
            </a:r>
            <a:r>
              <a:rPr lang="en-US" altLang="en-US" sz="2800" dirty="0" smtClean="0">
                <a:ea typeface="ＭＳ Ｐゴシック" pitchFamily="34" charset="-128"/>
              </a:rPr>
              <a:t>in Indonesia made a special effort to ensure demonstrated corruption free decision making</a:t>
            </a:r>
          </a:p>
        </p:txBody>
      </p:sp>
      <p:sp>
        <p:nvSpPr>
          <p:cNvPr id="124932" name="Rectangle 4"/>
          <p:cNvSpPr>
            <a:spLocks noChangeArrowheads="1"/>
          </p:cNvSpPr>
          <p:nvPr/>
        </p:nvSpPr>
        <p:spPr bwMode="auto">
          <a:xfrm>
            <a:off x="3673475" y="304799"/>
            <a:ext cx="54705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20000"/>
              </a:spcBef>
            </a:pPr>
            <a:r>
              <a:rPr kumimoji="0" lang="en-US" altLang="en-US" sz="2000" b="1" dirty="0">
                <a:solidFill>
                  <a:srgbClr val="990099"/>
                </a:solidFill>
              </a:rPr>
              <a:t>Controlling Corruption in </a:t>
            </a:r>
            <a:r>
              <a:rPr lang="en-US" altLang="en-US" sz="2000" b="1" dirty="0" smtClean="0">
                <a:solidFill>
                  <a:srgbClr val="990099"/>
                </a:solidFill>
              </a:rPr>
              <a:t>DRR</a:t>
            </a:r>
            <a:endParaRPr kumimoji="0" lang="en-US" altLang="en-US" sz="2000" b="1" dirty="0">
              <a:solidFill>
                <a:srgbClr val="990099"/>
              </a:solidFill>
            </a:endParaRPr>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lvl1pPr eaLnBrk="0" hangingPunct="0">
              <a:spcBef>
                <a:spcPct val="20000"/>
              </a:spcBef>
              <a:defRPr>
                <a:solidFill>
                  <a:schemeClr val="tx1"/>
                </a:solidFill>
                <a:latin typeface="Calibri" pitchFamily="34" charset="0"/>
                <a:ea typeface="MS PGothic" pitchFamily="34" charset="-128"/>
              </a:defRPr>
            </a:lvl1pPr>
            <a:lvl2pPr marL="742950" indent="-285750" eaLnBrk="0" hangingPunct="0">
              <a:spcBef>
                <a:spcPct val="20000"/>
              </a:spcBef>
              <a:buFont typeface="Wingdings" pitchFamily="2" charset="2"/>
              <a:buChar char="v"/>
              <a:defRPr>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9pPr>
          </a:lstStyle>
          <a:p>
            <a:pPr eaLnBrk="1" hangingPunct="1">
              <a:spcBef>
                <a:spcPct val="0"/>
              </a:spcBef>
            </a:pPr>
            <a:endParaRPr lang="en-GB" altLang="en-US">
              <a:latin typeface="Arial" pitchFamily="34" charset="0"/>
            </a:endParaRP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552193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7" name="Text Placeholder 2"/>
          <p:cNvSpPr>
            <a:spLocks noGrp="1"/>
          </p:cNvSpPr>
          <p:nvPr>
            <p:ph type="body" sz="quarter" idx="13"/>
          </p:nvPr>
        </p:nvSpPr>
        <p:spPr>
          <a:xfrm>
            <a:off x="3909237" y="101452"/>
            <a:ext cx="5117805" cy="557767"/>
          </a:xfrm>
          <a:solidFill>
            <a:srgbClr val="92D050"/>
          </a:solidFill>
          <a:ln>
            <a:solidFill>
              <a:srgbClr val="92D050"/>
            </a:solidFill>
            <a:miter lim="800000"/>
            <a:headEnd/>
            <a:tailEnd/>
          </a:ln>
        </p:spPr>
        <p:txBody>
          <a:bodyPr/>
          <a:lstStyle/>
          <a:p>
            <a:pPr marL="0" indent="0" eaLnBrk="1" hangingPunct="1">
              <a:buFontTx/>
              <a:buNone/>
            </a:pPr>
            <a:r>
              <a:rPr lang="en-US" altLang="ja-JP" i="1" dirty="0" smtClean="0"/>
              <a:t>Financial tracking system to increase accountability in Haiti</a:t>
            </a:r>
            <a:endParaRPr lang="en-CA" altLang="ja-JP" dirty="0" smtClean="0"/>
          </a:p>
        </p:txBody>
      </p:sp>
      <p:sp>
        <p:nvSpPr>
          <p:cNvPr id="62468" name="Content Placeholder 5"/>
          <p:cNvSpPr>
            <a:spLocks noGrp="1"/>
          </p:cNvSpPr>
          <p:nvPr>
            <p:ph sz="quarter" idx="17"/>
          </p:nvPr>
        </p:nvSpPr>
        <p:spPr>
          <a:xfrm>
            <a:off x="249238" y="999460"/>
            <a:ext cx="8660846" cy="5582093"/>
          </a:xfrm>
        </p:spPr>
        <p:txBody>
          <a:bodyPr>
            <a:noAutofit/>
          </a:bodyPr>
          <a:lstStyle/>
          <a:p>
            <a:pPr marL="285750" indent="-285750">
              <a:buFontTx/>
              <a:buAutoNum type="arabicPeriod"/>
            </a:pPr>
            <a:r>
              <a:rPr lang="en-US" altLang="ja-JP" sz="2400" dirty="0" smtClean="0"/>
              <a:t>Database called "</a:t>
            </a:r>
            <a:r>
              <a:rPr lang="en-US" altLang="ja-JP" sz="2400" b="1" dirty="0" smtClean="0"/>
              <a:t>The Haitian Platform for Public Investment</a:t>
            </a:r>
            <a:r>
              <a:rPr lang="en-US" altLang="ja-JP" sz="2400" dirty="0" smtClean="0"/>
              <a:t>"  intended to help the Haitian government  </a:t>
            </a:r>
            <a:r>
              <a:rPr lang="en-US" altLang="ja-JP" sz="2400" b="1" dirty="0" smtClean="0"/>
              <a:t>track funds</a:t>
            </a:r>
            <a:r>
              <a:rPr lang="en-US" altLang="ja-JP" sz="2400" dirty="0" smtClean="0"/>
              <a:t> pledged by over 60 donors, hold donors to their promised pledges, and ensure </a:t>
            </a:r>
            <a:r>
              <a:rPr lang="en-US" altLang="ja-JP" sz="2400" b="1" dirty="0" smtClean="0"/>
              <a:t>transparency and accountability</a:t>
            </a:r>
            <a:r>
              <a:rPr lang="en-US" altLang="ja-JP" sz="2400" dirty="0" smtClean="0"/>
              <a:t>. </a:t>
            </a:r>
          </a:p>
          <a:p>
            <a:pPr marL="285750" indent="-285750">
              <a:buFontTx/>
              <a:buAutoNum type="arabicPeriod"/>
            </a:pPr>
            <a:r>
              <a:rPr lang="en-US" altLang="ja-JP" sz="2400" b="1" dirty="0" smtClean="0"/>
              <a:t>Online portal</a:t>
            </a:r>
            <a:r>
              <a:rPr lang="en-US" altLang="ja-JP" sz="2400" dirty="0" smtClean="0"/>
              <a:t>, was developed by the same authors responsible for the Development Assistance Database. </a:t>
            </a:r>
          </a:p>
          <a:p>
            <a:pPr marL="285750" indent="-285750">
              <a:buFontTx/>
              <a:buAutoNum type="arabicPeriod"/>
            </a:pPr>
            <a:r>
              <a:rPr lang="en-US" altLang="ja-JP" sz="2400" dirty="0" smtClean="0"/>
              <a:t>The system </a:t>
            </a:r>
            <a:r>
              <a:rPr lang="en-US" altLang="ja-JP" sz="2400" b="1" dirty="0" smtClean="0"/>
              <a:t>tracks the money from pledge to impact</a:t>
            </a:r>
            <a:r>
              <a:rPr lang="en-US" altLang="ja-JP" sz="2400" dirty="0" smtClean="0"/>
              <a:t>, showing how funds are planned and actually spent, by whom and for what.  </a:t>
            </a:r>
          </a:p>
          <a:p>
            <a:pPr marL="285750" indent="-285750">
              <a:buFontTx/>
              <a:buAutoNum type="arabicPeriod"/>
            </a:pPr>
            <a:r>
              <a:rPr lang="en-US" altLang="ja-JP" sz="2400" b="1" dirty="0" smtClean="0"/>
              <a:t>Publically accessible</a:t>
            </a:r>
            <a:r>
              <a:rPr lang="en-US" altLang="ja-JP" sz="2400" dirty="0" smtClean="0"/>
              <a:t>, the portal allows people of Haiti, as well as the national and international media to monitor the use of the funds, report on the progress, and </a:t>
            </a:r>
            <a:r>
              <a:rPr lang="en-US" altLang="ja-JP" sz="2400" b="1" dirty="0" smtClean="0"/>
              <a:t>hold their elected representatives accountable</a:t>
            </a:r>
            <a:r>
              <a:rPr lang="en-US" altLang="ja-JP" sz="2400" dirty="0" smtClean="0"/>
              <a:t> for how those funds are spent</a:t>
            </a:r>
          </a:p>
        </p:txBody>
      </p:sp>
      <p:sp>
        <p:nvSpPr>
          <p:cNvPr id="7" name="スライド番号プレースホルダ 6"/>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A2BA12D1-FD7F-41AF-9EE5-7788916F1275}" type="slidenum">
              <a:rPr kumimoji="0" lang="en-US" altLang="ja-JP">
                <a:latin typeface="Calibri" pitchFamily="34" charset="0"/>
              </a:rPr>
              <a:pPr eaLnBrk="1" hangingPunct="1"/>
              <a:t>16</a:t>
            </a:fld>
            <a:endParaRPr kumimoji="0" lang="en-US" altLang="ja-JP">
              <a:latin typeface="Calibri" pitchFamily="34" charset="0"/>
            </a:endParaRPr>
          </a:p>
        </p:txBody>
      </p:sp>
      <p:sp>
        <p:nvSpPr>
          <p:cNvPr id="5"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lvl1pPr eaLnBrk="0" hangingPunct="0">
              <a:spcBef>
                <a:spcPct val="20000"/>
              </a:spcBef>
              <a:defRPr>
                <a:solidFill>
                  <a:schemeClr val="tx1"/>
                </a:solidFill>
                <a:latin typeface="Calibri" pitchFamily="34" charset="0"/>
                <a:ea typeface="MS PGothic" pitchFamily="34" charset="-128"/>
              </a:defRPr>
            </a:lvl1pPr>
            <a:lvl2pPr marL="742950" indent="-285750" eaLnBrk="0" hangingPunct="0">
              <a:spcBef>
                <a:spcPct val="20000"/>
              </a:spcBef>
              <a:buFont typeface="Wingdings" pitchFamily="2" charset="2"/>
              <a:buChar char="v"/>
              <a:defRPr>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9pPr>
          </a:lstStyle>
          <a:p>
            <a:pPr eaLnBrk="1" hangingPunct="1">
              <a:spcBef>
                <a:spcPct val="0"/>
              </a:spcBef>
            </a:pPr>
            <a:endParaRPr lang="en-GB" altLang="en-US">
              <a:latin typeface="Arial" pitchFamily="34" charset="0"/>
            </a:endParaRPr>
          </a:p>
        </p:txBody>
      </p:sp>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531057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p:cNvSpPr>
          <p:nvPr>
            <p:ph type="body" idx="4294967295"/>
          </p:nvPr>
        </p:nvSpPr>
        <p:spPr>
          <a:xfrm>
            <a:off x="533400" y="2631967"/>
            <a:ext cx="8077200" cy="1063211"/>
          </a:xfrm>
          <a:prstGeom prst="rect">
            <a:avLst/>
          </a:prstGeom>
        </p:spPr>
        <p:txBody>
          <a:bodyPr/>
          <a:lstStyle/>
          <a:p>
            <a:pPr marL="0" indent="0" algn="ctr">
              <a:buNone/>
            </a:pPr>
            <a:r>
              <a:rPr lang="en-US" altLang="en-US" sz="4800" b="1" dirty="0" smtClean="0">
                <a:solidFill>
                  <a:srgbClr val="990099"/>
                </a:solidFill>
                <a:ea typeface="ＭＳ Ｐゴシック" pitchFamily="50" charset="-128"/>
              </a:rPr>
              <a:t>Thank you</a:t>
            </a: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
        <p:nvSpPr>
          <p:cNvPr id="5"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3132139" y="0"/>
            <a:ext cx="6011862" cy="102127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88673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16"/>
          <p:cNvSpPr>
            <a:spLocks noGrp="1" noChangeArrowheads="1"/>
          </p:cNvSpPr>
          <p:nvPr>
            <p:ph type="title"/>
          </p:nvPr>
        </p:nvSpPr>
        <p:spPr>
          <a:xfrm>
            <a:off x="946297" y="1095152"/>
            <a:ext cx="7668271" cy="938711"/>
          </a:xfrm>
        </p:spPr>
        <p:txBody>
          <a:bodyPr/>
          <a:lstStyle/>
          <a:p>
            <a:pPr eaLnBrk="1" hangingPunct="1"/>
            <a:r>
              <a:rPr lang="en-GB" sz="3600" b="1" dirty="0" smtClean="0">
                <a:solidFill>
                  <a:schemeClr val="tx2"/>
                </a:solidFill>
              </a:rPr>
              <a:t>Characteristics of good governance</a:t>
            </a:r>
          </a:p>
        </p:txBody>
      </p:sp>
      <p:sp>
        <p:nvSpPr>
          <p:cNvPr id="61445" name="Text Box 5"/>
          <p:cNvSpPr txBox="1">
            <a:spLocks noChangeArrowheads="1"/>
          </p:cNvSpPr>
          <p:nvPr/>
        </p:nvSpPr>
        <p:spPr bwMode="auto">
          <a:xfrm>
            <a:off x="1979613" y="2704847"/>
            <a:ext cx="127635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bg1"/>
                </a:solidFill>
                <a:latin typeface="Arial" charset="0"/>
              </a:defRPr>
            </a:lvl1pPr>
            <a:lvl2pPr marL="742950" indent="-285750" eaLnBrk="0" hangingPunct="0">
              <a:defRPr sz="1000">
                <a:solidFill>
                  <a:schemeClr val="bg1"/>
                </a:solidFill>
                <a:latin typeface="Arial" charset="0"/>
              </a:defRPr>
            </a:lvl2pPr>
            <a:lvl3pPr marL="1143000" indent="-228600" eaLnBrk="0" hangingPunct="0">
              <a:defRPr sz="1000">
                <a:solidFill>
                  <a:schemeClr val="bg1"/>
                </a:solidFill>
                <a:latin typeface="Arial" charset="0"/>
              </a:defRPr>
            </a:lvl3pPr>
            <a:lvl4pPr marL="1600200" indent="-228600" eaLnBrk="0" hangingPunct="0">
              <a:defRPr sz="1000">
                <a:solidFill>
                  <a:schemeClr val="bg1"/>
                </a:solidFill>
                <a:latin typeface="Arial" charset="0"/>
              </a:defRPr>
            </a:lvl4pPr>
            <a:lvl5pPr marL="2057400" indent="-228600" eaLnBrk="0" hangingPunct="0">
              <a:defRPr sz="1000">
                <a:solidFill>
                  <a:schemeClr val="bg1"/>
                </a:solidFill>
                <a:latin typeface="Arial" charset="0"/>
              </a:defRPr>
            </a:lvl5pPr>
            <a:lvl6pPr marL="2514600" indent="-228600" eaLnBrk="0" fontAlgn="base" hangingPunct="0">
              <a:spcBef>
                <a:spcPct val="0"/>
              </a:spcBef>
              <a:spcAft>
                <a:spcPct val="0"/>
              </a:spcAft>
              <a:defRPr sz="1000">
                <a:solidFill>
                  <a:schemeClr val="bg1"/>
                </a:solidFill>
                <a:latin typeface="Arial" charset="0"/>
              </a:defRPr>
            </a:lvl6pPr>
            <a:lvl7pPr marL="2971800" indent="-228600" eaLnBrk="0" fontAlgn="base" hangingPunct="0">
              <a:spcBef>
                <a:spcPct val="0"/>
              </a:spcBef>
              <a:spcAft>
                <a:spcPct val="0"/>
              </a:spcAft>
              <a:defRPr sz="1000">
                <a:solidFill>
                  <a:schemeClr val="bg1"/>
                </a:solidFill>
                <a:latin typeface="Arial" charset="0"/>
              </a:defRPr>
            </a:lvl7pPr>
            <a:lvl8pPr marL="3429000" indent="-228600" eaLnBrk="0" fontAlgn="base" hangingPunct="0">
              <a:spcBef>
                <a:spcPct val="0"/>
              </a:spcBef>
              <a:spcAft>
                <a:spcPct val="0"/>
              </a:spcAft>
              <a:defRPr sz="1000">
                <a:solidFill>
                  <a:schemeClr val="bg1"/>
                </a:solidFill>
                <a:latin typeface="Arial" charset="0"/>
              </a:defRPr>
            </a:lvl8pPr>
            <a:lvl9pPr marL="3886200" indent="-228600" eaLnBrk="0" fontAlgn="base" hangingPunct="0">
              <a:spcBef>
                <a:spcPct val="0"/>
              </a:spcBef>
              <a:spcAft>
                <a:spcPct val="0"/>
              </a:spcAft>
              <a:defRPr sz="1000">
                <a:solidFill>
                  <a:schemeClr val="bg1"/>
                </a:solidFill>
                <a:latin typeface="Arial" charset="0"/>
              </a:defRPr>
            </a:lvl9pPr>
          </a:lstStyle>
          <a:p>
            <a:pPr algn="ctr" eaLnBrk="1" hangingPunct="1"/>
            <a:r>
              <a:rPr lang="en-GB" sz="1600" b="1" dirty="0">
                <a:solidFill>
                  <a:srgbClr val="00B050"/>
                </a:solidFill>
              </a:rPr>
              <a:t>Consensus</a:t>
            </a:r>
          </a:p>
          <a:p>
            <a:pPr algn="ctr" eaLnBrk="1" hangingPunct="1"/>
            <a:r>
              <a:rPr lang="en-GB" sz="1600" b="1" dirty="0">
                <a:solidFill>
                  <a:srgbClr val="00B050"/>
                </a:solidFill>
              </a:rPr>
              <a:t>oriented</a:t>
            </a:r>
          </a:p>
        </p:txBody>
      </p:sp>
      <p:sp>
        <p:nvSpPr>
          <p:cNvPr id="61446" name="Text Box 6"/>
          <p:cNvSpPr txBox="1">
            <a:spLocks noChangeArrowheads="1"/>
          </p:cNvSpPr>
          <p:nvPr/>
        </p:nvSpPr>
        <p:spPr bwMode="auto">
          <a:xfrm>
            <a:off x="1476375" y="3898647"/>
            <a:ext cx="14271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bg1"/>
                </a:solidFill>
                <a:latin typeface="Arial" charset="0"/>
              </a:defRPr>
            </a:lvl1pPr>
            <a:lvl2pPr marL="742950" indent="-285750" eaLnBrk="0" hangingPunct="0">
              <a:defRPr sz="1000">
                <a:solidFill>
                  <a:schemeClr val="bg1"/>
                </a:solidFill>
                <a:latin typeface="Arial" charset="0"/>
              </a:defRPr>
            </a:lvl2pPr>
            <a:lvl3pPr marL="1143000" indent="-228600" eaLnBrk="0" hangingPunct="0">
              <a:defRPr sz="1000">
                <a:solidFill>
                  <a:schemeClr val="bg1"/>
                </a:solidFill>
                <a:latin typeface="Arial" charset="0"/>
              </a:defRPr>
            </a:lvl3pPr>
            <a:lvl4pPr marL="1600200" indent="-228600" eaLnBrk="0" hangingPunct="0">
              <a:defRPr sz="1000">
                <a:solidFill>
                  <a:schemeClr val="bg1"/>
                </a:solidFill>
                <a:latin typeface="Arial" charset="0"/>
              </a:defRPr>
            </a:lvl4pPr>
            <a:lvl5pPr marL="2057400" indent="-228600" eaLnBrk="0" hangingPunct="0">
              <a:defRPr sz="1000">
                <a:solidFill>
                  <a:schemeClr val="bg1"/>
                </a:solidFill>
                <a:latin typeface="Arial" charset="0"/>
              </a:defRPr>
            </a:lvl5pPr>
            <a:lvl6pPr marL="2514600" indent="-228600" eaLnBrk="0" fontAlgn="base" hangingPunct="0">
              <a:spcBef>
                <a:spcPct val="0"/>
              </a:spcBef>
              <a:spcAft>
                <a:spcPct val="0"/>
              </a:spcAft>
              <a:defRPr sz="1000">
                <a:solidFill>
                  <a:schemeClr val="bg1"/>
                </a:solidFill>
                <a:latin typeface="Arial" charset="0"/>
              </a:defRPr>
            </a:lvl6pPr>
            <a:lvl7pPr marL="2971800" indent="-228600" eaLnBrk="0" fontAlgn="base" hangingPunct="0">
              <a:spcBef>
                <a:spcPct val="0"/>
              </a:spcBef>
              <a:spcAft>
                <a:spcPct val="0"/>
              </a:spcAft>
              <a:defRPr sz="1000">
                <a:solidFill>
                  <a:schemeClr val="bg1"/>
                </a:solidFill>
                <a:latin typeface="Arial" charset="0"/>
              </a:defRPr>
            </a:lvl7pPr>
            <a:lvl8pPr marL="3429000" indent="-228600" eaLnBrk="0" fontAlgn="base" hangingPunct="0">
              <a:spcBef>
                <a:spcPct val="0"/>
              </a:spcBef>
              <a:spcAft>
                <a:spcPct val="0"/>
              </a:spcAft>
              <a:defRPr sz="1000">
                <a:solidFill>
                  <a:schemeClr val="bg1"/>
                </a:solidFill>
                <a:latin typeface="Arial" charset="0"/>
              </a:defRPr>
            </a:lvl8pPr>
            <a:lvl9pPr marL="3886200" indent="-228600" eaLnBrk="0" fontAlgn="base" hangingPunct="0">
              <a:spcBef>
                <a:spcPct val="0"/>
              </a:spcBef>
              <a:spcAft>
                <a:spcPct val="0"/>
              </a:spcAft>
              <a:defRPr sz="1000">
                <a:solidFill>
                  <a:schemeClr val="bg1"/>
                </a:solidFill>
                <a:latin typeface="Arial" charset="0"/>
              </a:defRPr>
            </a:lvl9pPr>
          </a:lstStyle>
          <a:p>
            <a:pPr algn="ctr" eaLnBrk="1" hangingPunct="1"/>
            <a:r>
              <a:rPr lang="en-GB" sz="1600" b="1" dirty="0">
                <a:solidFill>
                  <a:srgbClr val="00B050"/>
                </a:solidFill>
              </a:rPr>
              <a:t>Participatory</a:t>
            </a:r>
          </a:p>
        </p:txBody>
      </p:sp>
      <p:sp>
        <p:nvSpPr>
          <p:cNvPr id="61447" name="Text Box 7"/>
          <p:cNvSpPr txBox="1">
            <a:spLocks noChangeArrowheads="1"/>
          </p:cNvSpPr>
          <p:nvPr/>
        </p:nvSpPr>
        <p:spPr bwMode="auto">
          <a:xfrm>
            <a:off x="1763713" y="4798759"/>
            <a:ext cx="1303337"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bg1"/>
                </a:solidFill>
                <a:latin typeface="Arial" charset="0"/>
              </a:defRPr>
            </a:lvl1pPr>
            <a:lvl2pPr marL="742950" indent="-285750" eaLnBrk="0" hangingPunct="0">
              <a:defRPr sz="1000">
                <a:solidFill>
                  <a:schemeClr val="bg1"/>
                </a:solidFill>
                <a:latin typeface="Arial" charset="0"/>
              </a:defRPr>
            </a:lvl2pPr>
            <a:lvl3pPr marL="1143000" indent="-228600" eaLnBrk="0" hangingPunct="0">
              <a:defRPr sz="1000">
                <a:solidFill>
                  <a:schemeClr val="bg1"/>
                </a:solidFill>
                <a:latin typeface="Arial" charset="0"/>
              </a:defRPr>
            </a:lvl3pPr>
            <a:lvl4pPr marL="1600200" indent="-228600" eaLnBrk="0" hangingPunct="0">
              <a:defRPr sz="1000">
                <a:solidFill>
                  <a:schemeClr val="bg1"/>
                </a:solidFill>
                <a:latin typeface="Arial" charset="0"/>
              </a:defRPr>
            </a:lvl4pPr>
            <a:lvl5pPr marL="2057400" indent="-228600" eaLnBrk="0" hangingPunct="0">
              <a:defRPr sz="1000">
                <a:solidFill>
                  <a:schemeClr val="bg1"/>
                </a:solidFill>
                <a:latin typeface="Arial" charset="0"/>
              </a:defRPr>
            </a:lvl5pPr>
            <a:lvl6pPr marL="2514600" indent="-228600" eaLnBrk="0" fontAlgn="base" hangingPunct="0">
              <a:spcBef>
                <a:spcPct val="0"/>
              </a:spcBef>
              <a:spcAft>
                <a:spcPct val="0"/>
              </a:spcAft>
              <a:defRPr sz="1000">
                <a:solidFill>
                  <a:schemeClr val="bg1"/>
                </a:solidFill>
                <a:latin typeface="Arial" charset="0"/>
              </a:defRPr>
            </a:lvl6pPr>
            <a:lvl7pPr marL="2971800" indent="-228600" eaLnBrk="0" fontAlgn="base" hangingPunct="0">
              <a:spcBef>
                <a:spcPct val="0"/>
              </a:spcBef>
              <a:spcAft>
                <a:spcPct val="0"/>
              </a:spcAft>
              <a:defRPr sz="1000">
                <a:solidFill>
                  <a:schemeClr val="bg1"/>
                </a:solidFill>
                <a:latin typeface="Arial" charset="0"/>
              </a:defRPr>
            </a:lvl7pPr>
            <a:lvl8pPr marL="3429000" indent="-228600" eaLnBrk="0" fontAlgn="base" hangingPunct="0">
              <a:spcBef>
                <a:spcPct val="0"/>
              </a:spcBef>
              <a:spcAft>
                <a:spcPct val="0"/>
              </a:spcAft>
              <a:defRPr sz="1000">
                <a:solidFill>
                  <a:schemeClr val="bg1"/>
                </a:solidFill>
                <a:latin typeface="Arial" charset="0"/>
              </a:defRPr>
            </a:lvl8pPr>
            <a:lvl9pPr marL="3886200" indent="-228600" eaLnBrk="0" fontAlgn="base" hangingPunct="0">
              <a:spcBef>
                <a:spcPct val="0"/>
              </a:spcBef>
              <a:spcAft>
                <a:spcPct val="0"/>
              </a:spcAft>
              <a:defRPr sz="1000">
                <a:solidFill>
                  <a:schemeClr val="bg1"/>
                </a:solidFill>
                <a:latin typeface="Arial" charset="0"/>
              </a:defRPr>
            </a:lvl9pPr>
          </a:lstStyle>
          <a:p>
            <a:pPr algn="ctr" eaLnBrk="1" hangingPunct="1"/>
            <a:r>
              <a:rPr lang="en-GB" sz="1600" b="1" dirty="0">
                <a:solidFill>
                  <a:srgbClr val="00B050"/>
                </a:solidFill>
              </a:rPr>
              <a:t>Follows the</a:t>
            </a:r>
          </a:p>
          <a:p>
            <a:pPr algn="ctr" eaLnBrk="1" hangingPunct="1"/>
            <a:r>
              <a:rPr lang="en-GB" sz="1600" b="1" dirty="0">
                <a:solidFill>
                  <a:srgbClr val="00B050"/>
                </a:solidFill>
              </a:rPr>
              <a:t>rule of law</a:t>
            </a:r>
          </a:p>
        </p:txBody>
      </p:sp>
      <p:sp>
        <p:nvSpPr>
          <p:cNvPr id="61448" name="Text Box 8"/>
          <p:cNvSpPr txBox="1">
            <a:spLocks noChangeArrowheads="1"/>
          </p:cNvSpPr>
          <p:nvPr/>
        </p:nvSpPr>
        <p:spPr bwMode="auto">
          <a:xfrm>
            <a:off x="3775075" y="5878259"/>
            <a:ext cx="1449388"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bg1"/>
                </a:solidFill>
                <a:latin typeface="Arial" charset="0"/>
              </a:defRPr>
            </a:lvl1pPr>
            <a:lvl2pPr marL="742950" indent="-285750" eaLnBrk="0" hangingPunct="0">
              <a:defRPr sz="1000">
                <a:solidFill>
                  <a:schemeClr val="bg1"/>
                </a:solidFill>
                <a:latin typeface="Arial" charset="0"/>
              </a:defRPr>
            </a:lvl2pPr>
            <a:lvl3pPr marL="1143000" indent="-228600" eaLnBrk="0" hangingPunct="0">
              <a:defRPr sz="1000">
                <a:solidFill>
                  <a:schemeClr val="bg1"/>
                </a:solidFill>
                <a:latin typeface="Arial" charset="0"/>
              </a:defRPr>
            </a:lvl3pPr>
            <a:lvl4pPr marL="1600200" indent="-228600" eaLnBrk="0" hangingPunct="0">
              <a:defRPr sz="1000">
                <a:solidFill>
                  <a:schemeClr val="bg1"/>
                </a:solidFill>
                <a:latin typeface="Arial" charset="0"/>
              </a:defRPr>
            </a:lvl4pPr>
            <a:lvl5pPr marL="2057400" indent="-228600" eaLnBrk="0" hangingPunct="0">
              <a:defRPr sz="1000">
                <a:solidFill>
                  <a:schemeClr val="bg1"/>
                </a:solidFill>
                <a:latin typeface="Arial" charset="0"/>
              </a:defRPr>
            </a:lvl5pPr>
            <a:lvl6pPr marL="2514600" indent="-228600" eaLnBrk="0" fontAlgn="base" hangingPunct="0">
              <a:spcBef>
                <a:spcPct val="0"/>
              </a:spcBef>
              <a:spcAft>
                <a:spcPct val="0"/>
              </a:spcAft>
              <a:defRPr sz="1000">
                <a:solidFill>
                  <a:schemeClr val="bg1"/>
                </a:solidFill>
                <a:latin typeface="Arial" charset="0"/>
              </a:defRPr>
            </a:lvl6pPr>
            <a:lvl7pPr marL="2971800" indent="-228600" eaLnBrk="0" fontAlgn="base" hangingPunct="0">
              <a:spcBef>
                <a:spcPct val="0"/>
              </a:spcBef>
              <a:spcAft>
                <a:spcPct val="0"/>
              </a:spcAft>
              <a:defRPr sz="1000">
                <a:solidFill>
                  <a:schemeClr val="bg1"/>
                </a:solidFill>
                <a:latin typeface="Arial" charset="0"/>
              </a:defRPr>
            </a:lvl7pPr>
            <a:lvl8pPr marL="3429000" indent="-228600" eaLnBrk="0" fontAlgn="base" hangingPunct="0">
              <a:spcBef>
                <a:spcPct val="0"/>
              </a:spcBef>
              <a:spcAft>
                <a:spcPct val="0"/>
              </a:spcAft>
              <a:defRPr sz="1000">
                <a:solidFill>
                  <a:schemeClr val="bg1"/>
                </a:solidFill>
                <a:latin typeface="Arial" charset="0"/>
              </a:defRPr>
            </a:lvl8pPr>
            <a:lvl9pPr marL="3886200" indent="-228600" eaLnBrk="0" fontAlgn="base" hangingPunct="0">
              <a:spcBef>
                <a:spcPct val="0"/>
              </a:spcBef>
              <a:spcAft>
                <a:spcPct val="0"/>
              </a:spcAft>
              <a:defRPr sz="1000">
                <a:solidFill>
                  <a:schemeClr val="bg1"/>
                </a:solidFill>
                <a:latin typeface="Arial" charset="0"/>
              </a:defRPr>
            </a:lvl9pPr>
          </a:lstStyle>
          <a:p>
            <a:pPr algn="ctr" eaLnBrk="1" hangingPunct="1"/>
            <a:r>
              <a:rPr lang="en-GB" sz="1600" b="1" dirty="0">
                <a:solidFill>
                  <a:srgbClr val="00B050"/>
                </a:solidFill>
              </a:rPr>
              <a:t>Effective and</a:t>
            </a:r>
          </a:p>
          <a:p>
            <a:pPr algn="ctr" eaLnBrk="1" hangingPunct="1"/>
            <a:r>
              <a:rPr lang="en-GB" sz="1600" b="1" dirty="0">
                <a:solidFill>
                  <a:srgbClr val="00B050"/>
                </a:solidFill>
              </a:rPr>
              <a:t>efficient</a:t>
            </a:r>
          </a:p>
        </p:txBody>
      </p:sp>
      <p:sp>
        <p:nvSpPr>
          <p:cNvPr id="61449" name="Text Box 9"/>
          <p:cNvSpPr txBox="1">
            <a:spLocks noChangeArrowheads="1"/>
          </p:cNvSpPr>
          <p:nvPr/>
        </p:nvSpPr>
        <p:spPr bwMode="auto">
          <a:xfrm>
            <a:off x="6011863" y="4798759"/>
            <a:ext cx="1516062"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bg1"/>
                </a:solidFill>
                <a:latin typeface="Arial" charset="0"/>
              </a:defRPr>
            </a:lvl1pPr>
            <a:lvl2pPr marL="742950" indent="-285750" eaLnBrk="0" hangingPunct="0">
              <a:defRPr sz="1000">
                <a:solidFill>
                  <a:schemeClr val="bg1"/>
                </a:solidFill>
                <a:latin typeface="Arial" charset="0"/>
              </a:defRPr>
            </a:lvl2pPr>
            <a:lvl3pPr marL="1143000" indent="-228600" eaLnBrk="0" hangingPunct="0">
              <a:defRPr sz="1000">
                <a:solidFill>
                  <a:schemeClr val="bg1"/>
                </a:solidFill>
                <a:latin typeface="Arial" charset="0"/>
              </a:defRPr>
            </a:lvl3pPr>
            <a:lvl4pPr marL="1600200" indent="-228600" eaLnBrk="0" hangingPunct="0">
              <a:defRPr sz="1000">
                <a:solidFill>
                  <a:schemeClr val="bg1"/>
                </a:solidFill>
                <a:latin typeface="Arial" charset="0"/>
              </a:defRPr>
            </a:lvl4pPr>
            <a:lvl5pPr marL="2057400" indent="-228600" eaLnBrk="0" hangingPunct="0">
              <a:defRPr sz="1000">
                <a:solidFill>
                  <a:schemeClr val="bg1"/>
                </a:solidFill>
                <a:latin typeface="Arial" charset="0"/>
              </a:defRPr>
            </a:lvl5pPr>
            <a:lvl6pPr marL="2514600" indent="-228600" eaLnBrk="0" fontAlgn="base" hangingPunct="0">
              <a:spcBef>
                <a:spcPct val="0"/>
              </a:spcBef>
              <a:spcAft>
                <a:spcPct val="0"/>
              </a:spcAft>
              <a:defRPr sz="1000">
                <a:solidFill>
                  <a:schemeClr val="bg1"/>
                </a:solidFill>
                <a:latin typeface="Arial" charset="0"/>
              </a:defRPr>
            </a:lvl6pPr>
            <a:lvl7pPr marL="2971800" indent="-228600" eaLnBrk="0" fontAlgn="base" hangingPunct="0">
              <a:spcBef>
                <a:spcPct val="0"/>
              </a:spcBef>
              <a:spcAft>
                <a:spcPct val="0"/>
              </a:spcAft>
              <a:defRPr sz="1000">
                <a:solidFill>
                  <a:schemeClr val="bg1"/>
                </a:solidFill>
                <a:latin typeface="Arial" charset="0"/>
              </a:defRPr>
            </a:lvl7pPr>
            <a:lvl8pPr marL="3429000" indent="-228600" eaLnBrk="0" fontAlgn="base" hangingPunct="0">
              <a:spcBef>
                <a:spcPct val="0"/>
              </a:spcBef>
              <a:spcAft>
                <a:spcPct val="0"/>
              </a:spcAft>
              <a:defRPr sz="1000">
                <a:solidFill>
                  <a:schemeClr val="bg1"/>
                </a:solidFill>
                <a:latin typeface="Arial" charset="0"/>
              </a:defRPr>
            </a:lvl8pPr>
            <a:lvl9pPr marL="3886200" indent="-228600" eaLnBrk="0" fontAlgn="base" hangingPunct="0">
              <a:spcBef>
                <a:spcPct val="0"/>
              </a:spcBef>
              <a:spcAft>
                <a:spcPct val="0"/>
              </a:spcAft>
              <a:defRPr sz="1000">
                <a:solidFill>
                  <a:schemeClr val="bg1"/>
                </a:solidFill>
                <a:latin typeface="Arial" charset="0"/>
              </a:defRPr>
            </a:lvl9pPr>
          </a:lstStyle>
          <a:p>
            <a:pPr algn="ctr" eaLnBrk="1" hangingPunct="1"/>
            <a:r>
              <a:rPr lang="en-GB" sz="1600" b="1" dirty="0">
                <a:solidFill>
                  <a:srgbClr val="00B050"/>
                </a:solidFill>
              </a:rPr>
              <a:t>Equitable and</a:t>
            </a:r>
          </a:p>
          <a:p>
            <a:pPr algn="ctr" eaLnBrk="1" hangingPunct="1"/>
            <a:r>
              <a:rPr lang="en-GB" sz="1600" b="1" dirty="0">
                <a:solidFill>
                  <a:srgbClr val="00B050"/>
                </a:solidFill>
              </a:rPr>
              <a:t>inclusive</a:t>
            </a:r>
          </a:p>
        </p:txBody>
      </p:sp>
      <p:sp>
        <p:nvSpPr>
          <p:cNvPr id="61450" name="Text Box 10"/>
          <p:cNvSpPr txBox="1">
            <a:spLocks noChangeArrowheads="1"/>
          </p:cNvSpPr>
          <p:nvPr/>
        </p:nvSpPr>
        <p:spPr bwMode="auto">
          <a:xfrm>
            <a:off x="6227763" y="3897059"/>
            <a:ext cx="13223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bg1"/>
                </a:solidFill>
                <a:latin typeface="Arial" charset="0"/>
              </a:defRPr>
            </a:lvl1pPr>
            <a:lvl2pPr marL="742950" indent="-285750" eaLnBrk="0" hangingPunct="0">
              <a:defRPr sz="1000">
                <a:solidFill>
                  <a:schemeClr val="bg1"/>
                </a:solidFill>
                <a:latin typeface="Arial" charset="0"/>
              </a:defRPr>
            </a:lvl2pPr>
            <a:lvl3pPr marL="1143000" indent="-228600" eaLnBrk="0" hangingPunct="0">
              <a:defRPr sz="1000">
                <a:solidFill>
                  <a:schemeClr val="bg1"/>
                </a:solidFill>
                <a:latin typeface="Arial" charset="0"/>
              </a:defRPr>
            </a:lvl3pPr>
            <a:lvl4pPr marL="1600200" indent="-228600" eaLnBrk="0" hangingPunct="0">
              <a:defRPr sz="1000">
                <a:solidFill>
                  <a:schemeClr val="bg1"/>
                </a:solidFill>
                <a:latin typeface="Arial" charset="0"/>
              </a:defRPr>
            </a:lvl4pPr>
            <a:lvl5pPr marL="2057400" indent="-228600" eaLnBrk="0" hangingPunct="0">
              <a:defRPr sz="1000">
                <a:solidFill>
                  <a:schemeClr val="bg1"/>
                </a:solidFill>
                <a:latin typeface="Arial" charset="0"/>
              </a:defRPr>
            </a:lvl5pPr>
            <a:lvl6pPr marL="2514600" indent="-228600" eaLnBrk="0" fontAlgn="base" hangingPunct="0">
              <a:spcBef>
                <a:spcPct val="0"/>
              </a:spcBef>
              <a:spcAft>
                <a:spcPct val="0"/>
              </a:spcAft>
              <a:defRPr sz="1000">
                <a:solidFill>
                  <a:schemeClr val="bg1"/>
                </a:solidFill>
                <a:latin typeface="Arial" charset="0"/>
              </a:defRPr>
            </a:lvl6pPr>
            <a:lvl7pPr marL="2971800" indent="-228600" eaLnBrk="0" fontAlgn="base" hangingPunct="0">
              <a:spcBef>
                <a:spcPct val="0"/>
              </a:spcBef>
              <a:spcAft>
                <a:spcPct val="0"/>
              </a:spcAft>
              <a:defRPr sz="1000">
                <a:solidFill>
                  <a:schemeClr val="bg1"/>
                </a:solidFill>
                <a:latin typeface="Arial" charset="0"/>
              </a:defRPr>
            </a:lvl7pPr>
            <a:lvl8pPr marL="3429000" indent="-228600" eaLnBrk="0" fontAlgn="base" hangingPunct="0">
              <a:spcBef>
                <a:spcPct val="0"/>
              </a:spcBef>
              <a:spcAft>
                <a:spcPct val="0"/>
              </a:spcAft>
              <a:defRPr sz="1000">
                <a:solidFill>
                  <a:schemeClr val="bg1"/>
                </a:solidFill>
                <a:latin typeface="Arial" charset="0"/>
              </a:defRPr>
            </a:lvl8pPr>
            <a:lvl9pPr marL="3886200" indent="-228600" eaLnBrk="0" fontAlgn="base" hangingPunct="0">
              <a:spcBef>
                <a:spcPct val="0"/>
              </a:spcBef>
              <a:spcAft>
                <a:spcPct val="0"/>
              </a:spcAft>
              <a:defRPr sz="1000">
                <a:solidFill>
                  <a:schemeClr val="bg1"/>
                </a:solidFill>
                <a:latin typeface="Arial" charset="0"/>
              </a:defRPr>
            </a:lvl9pPr>
          </a:lstStyle>
          <a:p>
            <a:pPr algn="ctr" eaLnBrk="1" hangingPunct="1"/>
            <a:r>
              <a:rPr lang="en-GB" sz="1600" b="1" dirty="0">
                <a:solidFill>
                  <a:srgbClr val="00B050"/>
                </a:solidFill>
              </a:rPr>
              <a:t>Responsive</a:t>
            </a:r>
          </a:p>
        </p:txBody>
      </p:sp>
      <p:sp>
        <p:nvSpPr>
          <p:cNvPr id="61451" name="Text Box 11"/>
          <p:cNvSpPr txBox="1">
            <a:spLocks noChangeArrowheads="1"/>
          </p:cNvSpPr>
          <p:nvPr/>
        </p:nvSpPr>
        <p:spPr bwMode="auto">
          <a:xfrm>
            <a:off x="5795963" y="2828672"/>
            <a:ext cx="13573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bg1"/>
                </a:solidFill>
                <a:latin typeface="Arial" charset="0"/>
              </a:defRPr>
            </a:lvl1pPr>
            <a:lvl2pPr marL="742950" indent="-285750" eaLnBrk="0" hangingPunct="0">
              <a:defRPr sz="1000">
                <a:solidFill>
                  <a:schemeClr val="bg1"/>
                </a:solidFill>
                <a:latin typeface="Arial" charset="0"/>
              </a:defRPr>
            </a:lvl2pPr>
            <a:lvl3pPr marL="1143000" indent="-228600" eaLnBrk="0" hangingPunct="0">
              <a:defRPr sz="1000">
                <a:solidFill>
                  <a:schemeClr val="bg1"/>
                </a:solidFill>
                <a:latin typeface="Arial" charset="0"/>
              </a:defRPr>
            </a:lvl3pPr>
            <a:lvl4pPr marL="1600200" indent="-228600" eaLnBrk="0" hangingPunct="0">
              <a:defRPr sz="1000">
                <a:solidFill>
                  <a:schemeClr val="bg1"/>
                </a:solidFill>
                <a:latin typeface="Arial" charset="0"/>
              </a:defRPr>
            </a:lvl4pPr>
            <a:lvl5pPr marL="2057400" indent="-228600" eaLnBrk="0" hangingPunct="0">
              <a:defRPr sz="1000">
                <a:solidFill>
                  <a:schemeClr val="bg1"/>
                </a:solidFill>
                <a:latin typeface="Arial" charset="0"/>
              </a:defRPr>
            </a:lvl5pPr>
            <a:lvl6pPr marL="2514600" indent="-228600" eaLnBrk="0" fontAlgn="base" hangingPunct="0">
              <a:spcBef>
                <a:spcPct val="0"/>
              </a:spcBef>
              <a:spcAft>
                <a:spcPct val="0"/>
              </a:spcAft>
              <a:defRPr sz="1000">
                <a:solidFill>
                  <a:schemeClr val="bg1"/>
                </a:solidFill>
                <a:latin typeface="Arial" charset="0"/>
              </a:defRPr>
            </a:lvl6pPr>
            <a:lvl7pPr marL="2971800" indent="-228600" eaLnBrk="0" fontAlgn="base" hangingPunct="0">
              <a:spcBef>
                <a:spcPct val="0"/>
              </a:spcBef>
              <a:spcAft>
                <a:spcPct val="0"/>
              </a:spcAft>
              <a:defRPr sz="1000">
                <a:solidFill>
                  <a:schemeClr val="bg1"/>
                </a:solidFill>
                <a:latin typeface="Arial" charset="0"/>
              </a:defRPr>
            </a:lvl7pPr>
            <a:lvl8pPr marL="3429000" indent="-228600" eaLnBrk="0" fontAlgn="base" hangingPunct="0">
              <a:spcBef>
                <a:spcPct val="0"/>
              </a:spcBef>
              <a:spcAft>
                <a:spcPct val="0"/>
              </a:spcAft>
              <a:defRPr sz="1000">
                <a:solidFill>
                  <a:schemeClr val="bg1"/>
                </a:solidFill>
                <a:latin typeface="Arial" charset="0"/>
              </a:defRPr>
            </a:lvl8pPr>
            <a:lvl9pPr marL="3886200" indent="-228600" eaLnBrk="0" fontAlgn="base" hangingPunct="0">
              <a:spcBef>
                <a:spcPct val="0"/>
              </a:spcBef>
              <a:spcAft>
                <a:spcPct val="0"/>
              </a:spcAft>
              <a:defRPr sz="1000">
                <a:solidFill>
                  <a:schemeClr val="bg1"/>
                </a:solidFill>
                <a:latin typeface="Arial" charset="0"/>
              </a:defRPr>
            </a:lvl9pPr>
          </a:lstStyle>
          <a:p>
            <a:pPr algn="ctr" eaLnBrk="1" hangingPunct="1"/>
            <a:r>
              <a:rPr lang="en-GB" sz="1600" b="1" dirty="0">
                <a:solidFill>
                  <a:srgbClr val="00B050"/>
                </a:solidFill>
              </a:rPr>
              <a:t>Transparent</a:t>
            </a:r>
          </a:p>
        </p:txBody>
      </p:sp>
      <p:sp>
        <p:nvSpPr>
          <p:cNvPr id="61452" name="Text Box 12"/>
          <p:cNvSpPr txBox="1">
            <a:spLocks noChangeArrowheads="1"/>
          </p:cNvSpPr>
          <p:nvPr/>
        </p:nvSpPr>
        <p:spPr bwMode="auto">
          <a:xfrm>
            <a:off x="3798888" y="1990472"/>
            <a:ext cx="1401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bg1"/>
                </a:solidFill>
                <a:latin typeface="Arial" charset="0"/>
              </a:defRPr>
            </a:lvl1pPr>
            <a:lvl2pPr marL="742950" indent="-285750" eaLnBrk="0" hangingPunct="0">
              <a:defRPr sz="1000">
                <a:solidFill>
                  <a:schemeClr val="bg1"/>
                </a:solidFill>
                <a:latin typeface="Arial" charset="0"/>
              </a:defRPr>
            </a:lvl2pPr>
            <a:lvl3pPr marL="1143000" indent="-228600" eaLnBrk="0" hangingPunct="0">
              <a:defRPr sz="1000">
                <a:solidFill>
                  <a:schemeClr val="bg1"/>
                </a:solidFill>
                <a:latin typeface="Arial" charset="0"/>
              </a:defRPr>
            </a:lvl3pPr>
            <a:lvl4pPr marL="1600200" indent="-228600" eaLnBrk="0" hangingPunct="0">
              <a:defRPr sz="1000">
                <a:solidFill>
                  <a:schemeClr val="bg1"/>
                </a:solidFill>
                <a:latin typeface="Arial" charset="0"/>
              </a:defRPr>
            </a:lvl4pPr>
            <a:lvl5pPr marL="2057400" indent="-228600" eaLnBrk="0" hangingPunct="0">
              <a:defRPr sz="1000">
                <a:solidFill>
                  <a:schemeClr val="bg1"/>
                </a:solidFill>
                <a:latin typeface="Arial" charset="0"/>
              </a:defRPr>
            </a:lvl5pPr>
            <a:lvl6pPr marL="2514600" indent="-228600" eaLnBrk="0" fontAlgn="base" hangingPunct="0">
              <a:spcBef>
                <a:spcPct val="0"/>
              </a:spcBef>
              <a:spcAft>
                <a:spcPct val="0"/>
              </a:spcAft>
              <a:defRPr sz="1000">
                <a:solidFill>
                  <a:schemeClr val="bg1"/>
                </a:solidFill>
                <a:latin typeface="Arial" charset="0"/>
              </a:defRPr>
            </a:lvl6pPr>
            <a:lvl7pPr marL="2971800" indent="-228600" eaLnBrk="0" fontAlgn="base" hangingPunct="0">
              <a:spcBef>
                <a:spcPct val="0"/>
              </a:spcBef>
              <a:spcAft>
                <a:spcPct val="0"/>
              </a:spcAft>
              <a:defRPr sz="1000">
                <a:solidFill>
                  <a:schemeClr val="bg1"/>
                </a:solidFill>
                <a:latin typeface="Arial" charset="0"/>
              </a:defRPr>
            </a:lvl7pPr>
            <a:lvl8pPr marL="3429000" indent="-228600" eaLnBrk="0" fontAlgn="base" hangingPunct="0">
              <a:spcBef>
                <a:spcPct val="0"/>
              </a:spcBef>
              <a:spcAft>
                <a:spcPct val="0"/>
              </a:spcAft>
              <a:defRPr sz="1000">
                <a:solidFill>
                  <a:schemeClr val="bg1"/>
                </a:solidFill>
                <a:latin typeface="Arial" charset="0"/>
              </a:defRPr>
            </a:lvl8pPr>
            <a:lvl9pPr marL="3886200" indent="-228600" eaLnBrk="0" fontAlgn="base" hangingPunct="0">
              <a:spcBef>
                <a:spcPct val="0"/>
              </a:spcBef>
              <a:spcAft>
                <a:spcPct val="0"/>
              </a:spcAft>
              <a:defRPr sz="1000">
                <a:solidFill>
                  <a:schemeClr val="bg1"/>
                </a:solidFill>
                <a:latin typeface="Arial" charset="0"/>
              </a:defRPr>
            </a:lvl9pPr>
          </a:lstStyle>
          <a:p>
            <a:pPr algn="ctr" eaLnBrk="1" hangingPunct="1"/>
            <a:r>
              <a:rPr lang="en-GB" sz="1600" b="1" dirty="0">
                <a:solidFill>
                  <a:srgbClr val="00B050"/>
                </a:solidFill>
              </a:rPr>
              <a:t>Accountable</a:t>
            </a:r>
          </a:p>
        </p:txBody>
      </p:sp>
      <p:grpSp>
        <p:nvGrpSpPr>
          <p:cNvPr id="5131" name="Group 15"/>
          <p:cNvGrpSpPr>
            <a:grpSpLocks/>
          </p:cNvGrpSpPr>
          <p:nvPr/>
        </p:nvGrpSpPr>
        <p:grpSpPr bwMode="auto">
          <a:xfrm>
            <a:off x="3132138" y="2709609"/>
            <a:ext cx="2735262" cy="2736850"/>
            <a:chOff x="1973" y="1434"/>
            <a:chExt cx="1723" cy="1724"/>
          </a:xfrm>
        </p:grpSpPr>
        <p:sp>
          <p:nvSpPr>
            <p:cNvPr id="5132" name="Text Box 13"/>
            <p:cNvSpPr txBox="1">
              <a:spLocks noChangeArrowheads="1"/>
            </p:cNvSpPr>
            <p:nvPr/>
          </p:nvSpPr>
          <p:spPr bwMode="auto">
            <a:xfrm>
              <a:off x="2255" y="2069"/>
              <a:ext cx="1158"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bg1"/>
                  </a:solidFill>
                  <a:latin typeface="Arial" charset="0"/>
                </a:defRPr>
              </a:lvl1pPr>
              <a:lvl2pPr marL="742950" indent="-285750" eaLnBrk="0" hangingPunct="0">
                <a:defRPr sz="1000">
                  <a:solidFill>
                    <a:schemeClr val="bg1"/>
                  </a:solidFill>
                  <a:latin typeface="Arial" charset="0"/>
                </a:defRPr>
              </a:lvl2pPr>
              <a:lvl3pPr marL="1143000" indent="-228600" eaLnBrk="0" hangingPunct="0">
                <a:defRPr sz="1000">
                  <a:solidFill>
                    <a:schemeClr val="bg1"/>
                  </a:solidFill>
                  <a:latin typeface="Arial" charset="0"/>
                </a:defRPr>
              </a:lvl3pPr>
              <a:lvl4pPr marL="1600200" indent="-228600" eaLnBrk="0" hangingPunct="0">
                <a:defRPr sz="1000">
                  <a:solidFill>
                    <a:schemeClr val="bg1"/>
                  </a:solidFill>
                  <a:latin typeface="Arial" charset="0"/>
                </a:defRPr>
              </a:lvl4pPr>
              <a:lvl5pPr marL="2057400" indent="-228600" eaLnBrk="0" hangingPunct="0">
                <a:defRPr sz="1000">
                  <a:solidFill>
                    <a:schemeClr val="bg1"/>
                  </a:solidFill>
                  <a:latin typeface="Arial" charset="0"/>
                </a:defRPr>
              </a:lvl5pPr>
              <a:lvl6pPr marL="2514600" indent="-228600" eaLnBrk="0" fontAlgn="base" hangingPunct="0">
                <a:spcBef>
                  <a:spcPct val="0"/>
                </a:spcBef>
                <a:spcAft>
                  <a:spcPct val="0"/>
                </a:spcAft>
                <a:defRPr sz="1000">
                  <a:solidFill>
                    <a:schemeClr val="bg1"/>
                  </a:solidFill>
                  <a:latin typeface="Arial" charset="0"/>
                </a:defRPr>
              </a:lvl6pPr>
              <a:lvl7pPr marL="2971800" indent="-228600" eaLnBrk="0" fontAlgn="base" hangingPunct="0">
                <a:spcBef>
                  <a:spcPct val="0"/>
                </a:spcBef>
                <a:spcAft>
                  <a:spcPct val="0"/>
                </a:spcAft>
                <a:defRPr sz="1000">
                  <a:solidFill>
                    <a:schemeClr val="bg1"/>
                  </a:solidFill>
                  <a:latin typeface="Arial" charset="0"/>
                </a:defRPr>
              </a:lvl7pPr>
              <a:lvl8pPr marL="3429000" indent="-228600" eaLnBrk="0" fontAlgn="base" hangingPunct="0">
                <a:spcBef>
                  <a:spcPct val="0"/>
                </a:spcBef>
                <a:spcAft>
                  <a:spcPct val="0"/>
                </a:spcAft>
                <a:defRPr sz="1000">
                  <a:solidFill>
                    <a:schemeClr val="bg1"/>
                  </a:solidFill>
                  <a:latin typeface="Arial" charset="0"/>
                </a:defRPr>
              </a:lvl8pPr>
              <a:lvl9pPr marL="3886200" indent="-228600" eaLnBrk="0" fontAlgn="base" hangingPunct="0">
                <a:spcBef>
                  <a:spcPct val="0"/>
                </a:spcBef>
                <a:spcAft>
                  <a:spcPct val="0"/>
                </a:spcAft>
                <a:defRPr sz="1000">
                  <a:solidFill>
                    <a:schemeClr val="bg1"/>
                  </a:solidFill>
                  <a:latin typeface="Arial" charset="0"/>
                </a:defRPr>
              </a:lvl9pPr>
            </a:lstStyle>
            <a:p>
              <a:pPr algn="ctr" eaLnBrk="1" hangingPunct="1"/>
              <a:r>
                <a:rPr lang="en-GB" sz="1800" b="1" dirty="0">
                  <a:solidFill>
                    <a:srgbClr val="C00000"/>
                  </a:solidFill>
                </a:rPr>
                <a:t>GOOD</a:t>
              </a:r>
            </a:p>
            <a:p>
              <a:pPr algn="ctr" eaLnBrk="1" hangingPunct="1"/>
              <a:r>
                <a:rPr lang="en-GB" sz="1800" b="1" dirty="0">
                  <a:solidFill>
                    <a:srgbClr val="C00000"/>
                  </a:solidFill>
                </a:rPr>
                <a:t>GOVERNANCE</a:t>
              </a:r>
            </a:p>
          </p:txBody>
        </p:sp>
        <p:sp>
          <p:nvSpPr>
            <p:cNvPr id="5133" name="AutoShape 14"/>
            <p:cNvSpPr>
              <a:spLocks noChangeArrowheads="1"/>
            </p:cNvSpPr>
            <p:nvPr/>
          </p:nvSpPr>
          <p:spPr bwMode="auto">
            <a:xfrm>
              <a:off x="1973" y="1434"/>
              <a:ext cx="1723" cy="1724"/>
            </a:xfrm>
            <a:prstGeom prst="octagon">
              <a:avLst>
                <a:gd name="adj" fmla="val 29287"/>
              </a:avLst>
            </a:prstGeom>
            <a:noFill/>
            <a:ln w="57150">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lvl1pPr eaLnBrk="0" hangingPunct="0">
              <a:spcBef>
                <a:spcPct val="20000"/>
              </a:spcBef>
              <a:defRPr>
                <a:solidFill>
                  <a:schemeClr val="tx1"/>
                </a:solidFill>
                <a:latin typeface="Calibri" pitchFamily="34" charset="0"/>
                <a:ea typeface="MS PGothic" pitchFamily="34" charset="-128"/>
              </a:defRPr>
            </a:lvl1pPr>
            <a:lvl2pPr marL="742950" indent="-285750" eaLnBrk="0" hangingPunct="0">
              <a:spcBef>
                <a:spcPct val="20000"/>
              </a:spcBef>
              <a:buFont typeface="Wingdings" pitchFamily="2" charset="2"/>
              <a:buChar char="v"/>
              <a:defRPr>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9pPr>
          </a:lstStyle>
          <a:p>
            <a:pPr eaLnBrk="1" hangingPunct="1">
              <a:spcBef>
                <a:spcPct val="0"/>
              </a:spcBef>
            </a:pPr>
            <a:endParaRPr lang="en-GB" altLang="en-US">
              <a:latin typeface="Arial" pitchFamily="34" charset="0"/>
            </a:endParaRPr>
          </a:p>
        </p:txBody>
      </p:sp>
      <p:pic>
        <p:nvPicPr>
          <p:cNvPr id="1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746922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1452"/>
                                        </p:tgtEl>
                                        <p:attrNameLst>
                                          <p:attrName>style.visibility</p:attrName>
                                        </p:attrNameLst>
                                      </p:cBhvr>
                                      <p:to>
                                        <p:strVal val="visible"/>
                                      </p:to>
                                    </p:set>
                                    <p:animEffect transition="in" filter="wipe(left)">
                                      <p:cBhvr>
                                        <p:cTn id="7" dur="500"/>
                                        <p:tgtEl>
                                          <p:spTgt spid="614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1445"/>
                                        </p:tgtEl>
                                        <p:attrNameLst>
                                          <p:attrName>style.visibility</p:attrName>
                                        </p:attrNameLst>
                                      </p:cBhvr>
                                      <p:to>
                                        <p:strVal val="visible"/>
                                      </p:to>
                                    </p:set>
                                    <p:animEffect transition="in" filter="wipe(left)">
                                      <p:cBhvr>
                                        <p:cTn id="12" dur="500"/>
                                        <p:tgtEl>
                                          <p:spTgt spid="6144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1446"/>
                                        </p:tgtEl>
                                        <p:attrNameLst>
                                          <p:attrName>style.visibility</p:attrName>
                                        </p:attrNameLst>
                                      </p:cBhvr>
                                      <p:to>
                                        <p:strVal val="visible"/>
                                      </p:to>
                                    </p:set>
                                    <p:animEffect transition="in" filter="wipe(left)">
                                      <p:cBhvr>
                                        <p:cTn id="17" dur="500"/>
                                        <p:tgtEl>
                                          <p:spTgt spid="6144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1447"/>
                                        </p:tgtEl>
                                        <p:attrNameLst>
                                          <p:attrName>style.visibility</p:attrName>
                                        </p:attrNameLst>
                                      </p:cBhvr>
                                      <p:to>
                                        <p:strVal val="visible"/>
                                      </p:to>
                                    </p:set>
                                    <p:animEffect transition="in" filter="wipe(left)">
                                      <p:cBhvr>
                                        <p:cTn id="22" dur="500"/>
                                        <p:tgtEl>
                                          <p:spTgt spid="6144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1448"/>
                                        </p:tgtEl>
                                        <p:attrNameLst>
                                          <p:attrName>style.visibility</p:attrName>
                                        </p:attrNameLst>
                                      </p:cBhvr>
                                      <p:to>
                                        <p:strVal val="visible"/>
                                      </p:to>
                                    </p:set>
                                    <p:animEffect transition="in" filter="wipe(left)">
                                      <p:cBhvr>
                                        <p:cTn id="27" dur="500"/>
                                        <p:tgtEl>
                                          <p:spTgt spid="6144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61449"/>
                                        </p:tgtEl>
                                        <p:attrNameLst>
                                          <p:attrName>style.visibility</p:attrName>
                                        </p:attrNameLst>
                                      </p:cBhvr>
                                      <p:to>
                                        <p:strVal val="visible"/>
                                      </p:to>
                                    </p:set>
                                    <p:animEffect transition="in" filter="wipe(left)">
                                      <p:cBhvr>
                                        <p:cTn id="32" dur="500"/>
                                        <p:tgtEl>
                                          <p:spTgt spid="6144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61450"/>
                                        </p:tgtEl>
                                        <p:attrNameLst>
                                          <p:attrName>style.visibility</p:attrName>
                                        </p:attrNameLst>
                                      </p:cBhvr>
                                      <p:to>
                                        <p:strVal val="visible"/>
                                      </p:to>
                                    </p:set>
                                    <p:animEffect transition="in" filter="wipe(left)">
                                      <p:cBhvr>
                                        <p:cTn id="37" dur="500"/>
                                        <p:tgtEl>
                                          <p:spTgt spid="6145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61451"/>
                                        </p:tgtEl>
                                        <p:attrNameLst>
                                          <p:attrName>style.visibility</p:attrName>
                                        </p:attrNameLst>
                                      </p:cBhvr>
                                      <p:to>
                                        <p:strVal val="visible"/>
                                      </p:to>
                                    </p:set>
                                    <p:animEffect transition="in" filter="wipe(left)">
                                      <p:cBhvr>
                                        <p:cTn id="42" dur="500"/>
                                        <p:tgtEl>
                                          <p:spTgt spid="614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5" grpId="0"/>
      <p:bldP spid="61446" grpId="0"/>
      <p:bldP spid="61447" grpId="0"/>
      <p:bldP spid="61448" grpId="0"/>
      <p:bldP spid="61449" grpId="0"/>
      <p:bldP spid="61450" grpId="0"/>
      <p:bldP spid="61451" grpId="0"/>
      <p:bldP spid="61452"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a:spLocks noGrp="1"/>
          </p:cNvSpPr>
          <p:nvPr>
            <p:ph type="ctrTitle"/>
          </p:nvPr>
        </p:nvSpPr>
        <p:spPr>
          <a:xfrm>
            <a:off x="228600" y="4114800"/>
            <a:ext cx="8915400" cy="533400"/>
          </a:xfrm>
        </p:spPr>
        <p:txBody>
          <a:bodyPr wrap="square" lIns="91440" tIns="45720" rIns="91440" bIns="45720" numCol="1" anchorCtr="0" compatLnSpc="1">
            <a:prstTxWarp prst="textNoShape">
              <a:avLst/>
            </a:prstTxWarp>
          </a:bodyPr>
          <a:lstStyle/>
          <a:p>
            <a:pPr algn="ctr" eaLnBrk="1" hangingPunct="1"/>
            <a:r>
              <a:rPr lang="en-CA" altLang="ja-JP" sz="2800" b="1" cap="none" smtClean="0"/>
              <a:t>OWNERSHIP</a:t>
            </a:r>
            <a:endParaRPr lang="en-US" altLang="ja-JP" sz="2800" cap="none" smtClean="0"/>
          </a:p>
        </p:txBody>
      </p:sp>
      <p:sp>
        <p:nvSpPr>
          <p:cNvPr id="4" name="スライド番号プレースホルダ 3"/>
          <p:cNvSpPr>
            <a:spLocks noGrp="1"/>
          </p:cNvSpPr>
          <p:nvPr>
            <p:ph type="sldNum" sz="quarter" idx="12"/>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D14BFC9A-6560-482C-8834-EB2496E4B801}" type="slidenum">
              <a:rPr kumimoji="0" lang="en-US" altLang="ja-JP">
                <a:latin typeface="Calibri" pitchFamily="34" charset="0"/>
              </a:rPr>
              <a:pPr eaLnBrk="1" hangingPunct="1"/>
              <a:t>3</a:t>
            </a:fld>
            <a:endParaRPr kumimoji="0" lang="en-US" altLang="ja-JP">
              <a:latin typeface="Calibri" pitchFamily="34" charset="0"/>
            </a:endParaRPr>
          </a:p>
        </p:txBody>
      </p:sp>
      <p:sp>
        <p:nvSpPr>
          <p:cNvPr id="2" name="TextBox 1"/>
          <p:cNvSpPr txBox="1"/>
          <p:nvPr/>
        </p:nvSpPr>
        <p:spPr>
          <a:xfrm>
            <a:off x="3359888" y="2541181"/>
            <a:ext cx="2977117" cy="769441"/>
          </a:xfrm>
          <a:prstGeom prst="rect">
            <a:avLst/>
          </a:prstGeom>
          <a:noFill/>
        </p:spPr>
        <p:txBody>
          <a:bodyPr wrap="square" rtlCol="0">
            <a:spAutoFit/>
          </a:bodyPr>
          <a:lstStyle/>
          <a:p>
            <a:r>
              <a:rPr lang="en-US" sz="4400" b="1" dirty="0" smtClean="0">
                <a:solidFill>
                  <a:srgbClr val="990099"/>
                </a:solidFill>
              </a:rPr>
              <a:t>Ownership</a:t>
            </a:r>
            <a:endParaRPr lang="en-US" sz="4400" b="1" dirty="0">
              <a:solidFill>
                <a:srgbClr val="990099"/>
              </a:solidFill>
            </a:endParaRPr>
          </a:p>
        </p:txBody>
      </p:sp>
      <p:sp>
        <p:nvSpPr>
          <p:cNvPr id="5" name="Rectangle 2"/>
          <p:cNvSpPr>
            <a:spLocks noChangeArrowheads="1"/>
          </p:cNvSpPr>
          <p:nvPr/>
        </p:nvSpPr>
        <p:spPr bwMode="auto">
          <a:xfrm>
            <a:off x="0" y="6549656"/>
            <a:ext cx="9144000" cy="308344"/>
          </a:xfrm>
          <a:prstGeom prst="rect">
            <a:avLst/>
          </a:prstGeom>
          <a:solidFill>
            <a:srgbClr val="A03488"/>
          </a:solidFill>
          <a:ln w="9525">
            <a:solidFill>
              <a:srgbClr val="A03488"/>
            </a:solidFill>
            <a:miter lim="800000"/>
            <a:headEnd/>
            <a:tailEnd/>
          </a:ln>
        </p:spPr>
        <p:txBody>
          <a:bodyPr lIns="91424" tIns="45712" rIns="91424" bIns="45712"/>
          <a:lstStyle>
            <a:lvl1pPr eaLnBrk="0" hangingPunct="0">
              <a:spcBef>
                <a:spcPct val="20000"/>
              </a:spcBef>
              <a:defRPr>
                <a:solidFill>
                  <a:schemeClr val="tx1"/>
                </a:solidFill>
                <a:latin typeface="Calibri" pitchFamily="34" charset="0"/>
                <a:ea typeface="MS PGothic" pitchFamily="34" charset="-128"/>
              </a:defRPr>
            </a:lvl1pPr>
            <a:lvl2pPr marL="742950" indent="-285750" eaLnBrk="0" hangingPunct="0">
              <a:spcBef>
                <a:spcPct val="20000"/>
              </a:spcBef>
              <a:buFont typeface="Wingdings" pitchFamily="2" charset="2"/>
              <a:buChar char="v"/>
              <a:defRPr>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9pPr>
          </a:lstStyle>
          <a:p>
            <a:pPr eaLnBrk="1" hangingPunct="1">
              <a:spcBef>
                <a:spcPct val="0"/>
              </a:spcBef>
            </a:pPr>
            <a:endParaRPr lang="en-GB" altLang="en-US">
              <a:latin typeface="Arial" pitchFamily="34" charset="0"/>
            </a:endParaRPr>
          </a:p>
        </p:txBody>
      </p:sp>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36058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Text Placeholder 2"/>
          <p:cNvSpPr>
            <a:spLocks noGrp="1"/>
          </p:cNvSpPr>
          <p:nvPr>
            <p:ph type="body" sz="quarter" idx="13"/>
          </p:nvPr>
        </p:nvSpPr>
        <p:spPr>
          <a:xfrm>
            <a:off x="3824177" y="555329"/>
            <a:ext cx="4958316" cy="447675"/>
          </a:xfrm>
          <a:solidFill>
            <a:srgbClr val="92D050"/>
          </a:solidFill>
          <a:ln>
            <a:solidFill>
              <a:srgbClr val="92D050"/>
            </a:solidFill>
            <a:miter lim="800000"/>
            <a:headEnd/>
            <a:tailEnd/>
          </a:ln>
        </p:spPr>
        <p:txBody>
          <a:bodyPr/>
          <a:lstStyle/>
          <a:p>
            <a:pPr marL="0" indent="0" eaLnBrk="1" hangingPunct="1">
              <a:buFontTx/>
              <a:buNone/>
            </a:pPr>
            <a:r>
              <a:rPr lang="en-US" altLang="ja-JP" i="1" dirty="0" smtClean="0"/>
              <a:t>Recovery leadership following the Mozambique floods</a:t>
            </a:r>
            <a:endParaRPr lang="en-CA" altLang="ja-JP" dirty="0" smtClean="0"/>
          </a:p>
        </p:txBody>
      </p:sp>
      <p:sp>
        <p:nvSpPr>
          <p:cNvPr id="27652" name="Content Placeholder 5"/>
          <p:cNvSpPr>
            <a:spLocks noGrp="1"/>
          </p:cNvSpPr>
          <p:nvPr>
            <p:ph sz="quarter" idx="17"/>
          </p:nvPr>
        </p:nvSpPr>
        <p:spPr>
          <a:xfrm>
            <a:off x="468756" y="1057644"/>
            <a:ext cx="8069188" cy="2441575"/>
          </a:xfrm>
        </p:spPr>
        <p:txBody>
          <a:bodyPr>
            <a:normAutofit/>
          </a:bodyPr>
          <a:lstStyle/>
          <a:p>
            <a:pPr marL="285750" indent="-285750">
              <a:buFontTx/>
              <a:buAutoNum type="arabicPeriod"/>
              <a:defRPr/>
            </a:pPr>
            <a:r>
              <a:rPr lang="en-US" sz="2000" dirty="0" smtClean="0">
                <a:ea typeface="ＭＳ Ｐゴシック" charset="-128"/>
              </a:rPr>
              <a:t>Recovery is seen by the government as </a:t>
            </a:r>
            <a:r>
              <a:rPr lang="en-US" sz="2000" b="1" dirty="0" smtClean="0">
                <a:ea typeface="ＭＳ Ｐゴシック" charset="-128"/>
              </a:rPr>
              <a:t>opportunity </a:t>
            </a:r>
            <a:r>
              <a:rPr lang="en-US" sz="2000" dirty="0" smtClean="0">
                <a:ea typeface="ＭＳ Ｐゴシック" charset="-128"/>
              </a:rPr>
              <a:t>for parts of the country to </a:t>
            </a:r>
            <a:r>
              <a:rPr lang="en-US" sz="2000" b="1" dirty="0" smtClean="0">
                <a:ea typeface="ＭＳ Ｐゴシック" charset="-128"/>
              </a:rPr>
              <a:t>move forward</a:t>
            </a:r>
          </a:p>
          <a:p>
            <a:pPr marL="285750" indent="-285750">
              <a:buFontTx/>
              <a:buAutoNum type="arabicPeriod"/>
              <a:defRPr/>
            </a:pPr>
            <a:r>
              <a:rPr lang="en-US" sz="2000" dirty="0" smtClean="0">
                <a:ea typeface="ＭＳ Ｐゴシック" charset="-128"/>
              </a:rPr>
              <a:t>Long history of donor coordination and mutual support </a:t>
            </a:r>
          </a:p>
          <a:p>
            <a:pPr marL="285750" indent="-285750">
              <a:buFontTx/>
              <a:buAutoNum type="arabicPeriod"/>
              <a:defRPr/>
            </a:pPr>
            <a:r>
              <a:rPr lang="en-US" sz="2000" dirty="0" smtClean="0">
                <a:ea typeface="ＭＳ Ｐゴシック" charset="-128"/>
              </a:rPr>
              <a:t>Every sector has a donor or government focal group</a:t>
            </a:r>
          </a:p>
          <a:p>
            <a:pPr marL="285750" indent="-285750">
              <a:buFontTx/>
              <a:buAutoNum type="arabicPeriod"/>
              <a:defRPr/>
            </a:pPr>
            <a:r>
              <a:rPr lang="en-US" sz="2000" b="1" dirty="0" smtClean="0">
                <a:ea typeface="ＭＳ Ｐゴシック" charset="-128"/>
              </a:rPr>
              <a:t>Institutionalization</a:t>
            </a:r>
            <a:r>
              <a:rPr lang="en-US" sz="2000" dirty="0" smtClean="0">
                <a:ea typeface="ＭＳ Ｐゴシック" charset="-128"/>
              </a:rPr>
              <a:t> of collaborative arrangements even at local government structures </a:t>
            </a:r>
          </a:p>
        </p:txBody>
      </p:sp>
      <p:sp>
        <p:nvSpPr>
          <p:cNvPr id="27654" name="Content Placeholder 7"/>
          <p:cNvSpPr>
            <a:spLocks noGrp="1"/>
          </p:cNvSpPr>
          <p:nvPr>
            <p:ph sz="quarter" idx="19"/>
          </p:nvPr>
        </p:nvSpPr>
        <p:spPr>
          <a:xfrm>
            <a:off x="333374" y="3540642"/>
            <a:ext cx="8512914" cy="2721935"/>
          </a:xfrm>
        </p:spPr>
        <p:txBody>
          <a:bodyPr/>
          <a:lstStyle/>
          <a:p>
            <a:pPr marL="0" indent="0">
              <a:lnSpc>
                <a:spcPct val="80000"/>
              </a:lnSpc>
            </a:pPr>
            <a:r>
              <a:rPr lang="en-US" altLang="ja-JP" sz="2000" dirty="0" smtClean="0"/>
              <a:t> Increased capacity throughout sectors indicates that the State achieves its right of leadership </a:t>
            </a:r>
          </a:p>
          <a:p>
            <a:pPr marL="0" indent="0">
              <a:lnSpc>
                <a:spcPct val="80000"/>
              </a:lnSpc>
            </a:pPr>
            <a:endParaRPr lang="en-US" altLang="ja-JP" sz="2000" dirty="0" smtClean="0"/>
          </a:p>
          <a:p>
            <a:pPr marL="0" indent="0">
              <a:lnSpc>
                <a:spcPct val="80000"/>
              </a:lnSpc>
            </a:pPr>
            <a:r>
              <a:rPr lang="en-US" altLang="ja-JP" sz="2000" dirty="0" smtClean="0"/>
              <a:t> Government needs to be prepared to </a:t>
            </a:r>
            <a:r>
              <a:rPr lang="en-US" altLang="ja-JP" sz="2000" b="1" dirty="0" smtClean="0"/>
              <a:t>negotiate goals, modalities</a:t>
            </a:r>
            <a:r>
              <a:rPr lang="en-US" altLang="ja-JP" sz="2000" dirty="0" smtClean="0"/>
              <a:t>, and conditions of collaboration </a:t>
            </a:r>
            <a:r>
              <a:rPr lang="en-US" altLang="ja-JP" sz="2000" b="1" dirty="0" smtClean="0"/>
              <a:t>with external actors</a:t>
            </a:r>
            <a:r>
              <a:rPr lang="en-US" altLang="ja-JP" sz="2000" dirty="0" smtClean="0"/>
              <a:t> (for country ownership of recovery) </a:t>
            </a:r>
          </a:p>
          <a:p>
            <a:pPr marL="0" indent="0">
              <a:lnSpc>
                <a:spcPct val="80000"/>
              </a:lnSpc>
            </a:pPr>
            <a:endParaRPr lang="en-US" altLang="ja-JP" sz="2000" dirty="0" smtClean="0"/>
          </a:p>
          <a:p>
            <a:pPr marL="0" indent="0">
              <a:lnSpc>
                <a:spcPct val="80000"/>
              </a:lnSpc>
            </a:pPr>
            <a:r>
              <a:rPr lang="en-US" altLang="ja-JP" sz="2000" dirty="0" smtClean="0"/>
              <a:t> Leadership role could be strengthened by </a:t>
            </a:r>
            <a:r>
              <a:rPr lang="en-US" altLang="ja-JP" sz="2000" b="1" dirty="0" smtClean="0"/>
              <a:t>clear vision, detailed plan</a:t>
            </a:r>
            <a:r>
              <a:rPr lang="en-US" altLang="ja-JP" sz="2000" dirty="0" smtClean="0"/>
              <a:t>, and knowledge of existing capacities and gaps </a:t>
            </a:r>
          </a:p>
          <a:p>
            <a:pPr marL="0" indent="0">
              <a:lnSpc>
                <a:spcPct val="80000"/>
              </a:lnSpc>
            </a:pPr>
            <a:endParaRPr lang="en-CA" altLang="ja-JP" sz="1800" dirty="0" smtClean="0"/>
          </a:p>
        </p:txBody>
      </p:sp>
      <p:sp>
        <p:nvSpPr>
          <p:cNvPr id="7" name="スライド番号プレースホルダ 6"/>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AD684D0E-9C54-4C48-AC2B-B38400934659}" type="slidenum">
              <a:rPr kumimoji="0" lang="en-US" altLang="ja-JP">
                <a:latin typeface="Calibri" pitchFamily="34" charset="0"/>
              </a:rPr>
              <a:pPr eaLnBrk="1" hangingPunct="1"/>
              <a:t>4</a:t>
            </a:fld>
            <a:endParaRPr kumimoji="0" lang="en-US" altLang="ja-JP">
              <a:latin typeface="Calibri" pitchFamily="34" charset="0"/>
            </a:endParaRPr>
          </a:p>
        </p:txBody>
      </p:sp>
      <p:sp>
        <p:nvSpPr>
          <p:cNvPr id="6"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lvl1pPr eaLnBrk="0" hangingPunct="0">
              <a:spcBef>
                <a:spcPct val="20000"/>
              </a:spcBef>
              <a:defRPr>
                <a:solidFill>
                  <a:schemeClr val="tx1"/>
                </a:solidFill>
                <a:latin typeface="Calibri" pitchFamily="34" charset="0"/>
                <a:ea typeface="MS PGothic" pitchFamily="34" charset="-128"/>
              </a:defRPr>
            </a:lvl1pPr>
            <a:lvl2pPr marL="742950" indent="-285750" eaLnBrk="0" hangingPunct="0">
              <a:spcBef>
                <a:spcPct val="20000"/>
              </a:spcBef>
              <a:buFont typeface="Wingdings" pitchFamily="2" charset="2"/>
              <a:buChar char="v"/>
              <a:defRPr>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9pPr>
          </a:lstStyle>
          <a:p>
            <a:pPr eaLnBrk="1" hangingPunct="1">
              <a:spcBef>
                <a:spcPct val="0"/>
              </a:spcBef>
            </a:pPr>
            <a:endParaRPr lang="en-GB" altLang="en-US">
              <a:latin typeface="Arial" pitchFamily="34" charset="0"/>
            </a:endParaRPr>
          </a:p>
        </p:txBody>
      </p:sp>
      <p:pic>
        <p:nvPicPr>
          <p:cNvPr id="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493023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Text Placeholder 2"/>
          <p:cNvSpPr>
            <a:spLocks noGrp="1"/>
          </p:cNvSpPr>
          <p:nvPr>
            <p:ph type="body" sz="quarter" idx="13"/>
          </p:nvPr>
        </p:nvSpPr>
        <p:spPr>
          <a:xfrm>
            <a:off x="4908698" y="438371"/>
            <a:ext cx="3969488" cy="447675"/>
          </a:xfrm>
          <a:solidFill>
            <a:srgbClr val="92D050"/>
          </a:solidFill>
          <a:ln>
            <a:solidFill>
              <a:srgbClr val="92D050"/>
            </a:solidFill>
            <a:miter lim="800000"/>
            <a:headEnd/>
            <a:tailEnd/>
          </a:ln>
        </p:spPr>
        <p:txBody>
          <a:bodyPr/>
          <a:lstStyle/>
          <a:p>
            <a:pPr marL="0" indent="0" eaLnBrk="1" hangingPunct="1">
              <a:buFontTx/>
              <a:buNone/>
            </a:pPr>
            <a:r>
              <a:rPr lang="en-US" altLang="ja-JP" i="1" dirty="0" smtClean="0"/>
              <a:t>National  Agency in Aceh</a:t>
            </a:r>
            <a:endParaRPr lang="en-CA" altLang="ja-JP" dirty="0" smtClean="0"/>
          </a:p>
        </p:txBody>
      </p:sp>
      <p:sp>
        <p:nvSpPr>
          <p:cNvPr id="29700" name="Content Placeholder 5"/>
          <p:cNvSpPr>
            <a:spLocks noGrp="1"/>
          </p:cNvSpPr>
          <p:nvPr>
            <p:ph sz="quarter" idx="17"/>
          </p:nvPr>
        </p:nvSpPr>
        <p:spPr>
          <a:xfrm>
            <a:off x="473186" y="1013343"/>
            <a:ext cx="8288042" cy="2484770"/>
          </a:xfrm>
        </p:spPr>
        <p:txBody>
          <a:bodyPr/>
          <a:lstStyle/>
          <a:p>
            <a:pPr marL="285750" indent="-285750">
              <a:lnSpc>
                <a:spcPct val="80000"/>
              </a:lnSpc>
              <a:buFont typeface="Calibri" pitchFamily="34" charset="0"/>
              <a:buAutoNum type="arabicPeriod"/>
            </a:pPr>
            <a:r>
              <a:rPr lang="en-US" altLang="ja-JP" sz="1800" dirty="0" smtClean="0"/>
              <a:t>The National Planning Development Board (BAPPENAS) </a:t>
            </a:r>
            <a:r>
              <a:rPr lang="en-US" altLang="ja-JP" sz="1800" b="1" dirty="0" smtClean="0"/>
              <a:t>formulated a Master Plan</a:t>
            </a:r>
            <a:r>
              <a:rPr lang="en-US" altLang="ja-JP" sz="1800" dirty="0" smtClean="0"/>
              <a:t> for the recovery of Aceh and </a:t>
            </a:r>
            <a:r>
              <a:rPr lang="en-US" altLang="ja-JP" sz="1800" dirty="0" err="1" smtClean="0"/>
              <a:t>Nias</a:t>
            </a:r>
            <a:r>
              <a:rPr lang="en-US" altLang="ja-JP" sz="1800" dirty="0" smtClean="0"/>
              <a:t>, involving a wide range of stakeholders in the process (e.g. line ministries and local governments)  </a:t>
            </a:r>
          </a:p>
          <a:p>
            <a:pPr marL="285750" indent="-285750">
              <a:lnSpc>
                <a:spcPct val="80000"/>
              </a:lnSpc>
              <a:buFont typeface="Calibri" pitchFamily="34" charset="0"/>
              <a:buAutoNum type="arabicPeriod"/>
            </a:pPr>
            <a:r>
              <a:rPr lang="en-US" altLang="ja-JP" sz="1800" dirty="0" smtClean="0"/>
              <a:t>The Master Plan provided for the </a:t>
            </a:r>
            <a:r>
              <a:rPr lang="en-US" altLang="ja-JP" sz="1800" b="1" dirty="0" smtClean="0"/>
              <a:t>establishment of the Rehabilitation and Reconstruction Agency (BRR)</a:t>
            </a:r>
            <a:r>
              <a:rPr lang="en-US" altLang="ja-JP" sz="1800" dirty="0" smtClean="0"/>
              <a:t> to coordinate and implement. </a:t>
            </a:r>
          </a:p>
          <a:p>
            <a:pPr marL="285750" indent="-285750">
              <a:lnSpc>
                <a:spcPct val="80000"/>
              </a:lnSpc>
              <a:buFont typeface="Calibri" pitchFamily="34" charset="0"/>
              <a:buAutoNum type="arabicPeriod"/>
            </a:pPr>
            <a:r>
              <a:rPr lang="en-US" altLang="ja-JP" sz="1800" dirty="0" smtClean="0"/>
              <a:t>As part of its initial strategy, the BRR focused on </a:t>
            </a:r>
            <a:r>
              <a:rPr lang="en-US" altLang="ja-JP" sz="1800" b="1" dirty="0" smtClean="0"/>
              <a:t>developing the capacity of local governments</a:t>
            </a:r>
            <a:r>
              <a:rPr lang="en-US" altLang="ja-JP" sz="1800" dirty="0" smtClean="0"/>
              <a:t> to manage their affairs and deliver effective services. </a:t>
            </a:r>
          </a:p>
          <a:p>
            <a:pPr marL="285750" indent="-285750">
              <a:lnSpc>
                <a:spcPct val="80000"/>
              </a:lnSpc>
              <a:buFont typeface="Calibri" pitchFamily="34" charset="0"/>
              <a:buAutoNum type="arabicPeriod"/>
            </a:pPr>
            <a:r>
              <a:rPr lang="en-US" altLang="ja-JP" sz="1800" dirty="0" smtClean="0"/>
              <a:t>BRR also focused on enhancing the effectiveness of the relationship between central government agencies and local governments </a:t>
            </a:r>
          </a:p>
        </p:txBody>
      </p:sp>
      <p:sp>
        <p:nvSpPr>
          <p:cNvPr id="29702" name="Content Placeholder 7"/>
          <p:cNvSpPr>
            <a:spLocks noGrp="1"/>
          </p:cNvSpPr>
          <p:nvPr>
            <p:ph sz="quarter" idx="19"/>
          </p:nvPr>
        </p:nvSpPr>
        <p:spPr>
          <a:xfrm>
            <a:off x="537609" y="3858733"/>
            <a:ext cx="7915275" cy="2428875"/>
          </a:xfrm>
        </p:spPr>
        <p:txBody>
          <a:bodyPr/>
          <a:lstStyle/>
          <a:p>
            <a:pPr marL="228600" indent="-228600">
              <a:lnSpc>
                <a:spcPct val="90000"/>
              </a:lnSpc>
              <a:buFont typeface="Wingdings" pitchFamily="2" charset="2"/>
              <a:buChar char="§"/>
            </a:pPr>
            <a:r>
              <a:rPr lang="en-US" altLang="ja-JP" sz="1900" dirty="0" smtClean="0"/>
              <a:t>By physically establishing BRR in Aceh and </a:t>
            </a:r>
            <a:r>
              <a:rPr lang="en-US" altLang="ja-JP" sz="1900" dirty="0" err="1" smtClean="0"/>
              <a:t>Nias</a:t>
            </a:r>
            <a:r>
              <a:rPr lang="en-US" altLang="ja-JP" sz="1900" dirty="0" smtClean="0"/>
              <a:t>, and providing it with sufficient authority, the agency was exposed to “</a:t>
            </a:r>
            <a:r>
              <a:rPr lang="en-US" altLang="ja-JP" sz="1900" b="1" dirty="0" smtClean="0"/>
              <a:t>on the ground</a:t>
            </a:r>
            <a:r>
              <a:rPr lang="en-US" altLang="ja-JP" sz="1900" dirty="0" smtClean="0"/>
              <a:t>” realities and could make appropriate decisions without being burdened by excessive bureaucracy that can impede nationally-led recovery missions</a:t>
            </a:r>
          </a:p>
          <a:p>
            <a:pPr marL="228600" indent="-228600">
              <a:lnSpc>
                <a:spcPct val="90000"/>
              </a:lnSpc>
              <a:buFont typeface="Wingdings" pitchFamily="2" charset="2"/>
              <a:buChar char="§"/>
            </a:pPr>
            <a:r>
              <a:rPr lang="en-US" altLang="ja-JP" sz="1900" b="1" dirty="0" smtClean="0"/>
              <a:t>Engaging local government</a:t>
            </a:r>
            <a:r>
              <a:rPr lang="en-US" altLang="ja-JP" sz="1900" dirty="0" smtClean="0"/>
              <a:t> in the process while progressively building their capacity is critical where local government is responsible for development planning</a:t>
            </a:r>
            <a:endParaRPr lang="en-CA" altLang="ja-JP" dirty="0" smtClean="0"/>
          </a:p>
        </p:txBody>
      </p:sp>
      <p:sp>
        <p:nvSpPr>
          <p:cNvPr id="7" name="スライド番号プレースホルダ 6"/>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5D458116-F6DE-4F6B-9398-2823BEF13DD2}" type="slidenum">
              <a:rPr kumimoji="0" lang="en-US" altLang="ja-JP">
                <a:latin typeface="Calibri" pitchFamily="34" charset="0"/>
              </a:rPr>
              <a:pPr eaLnBrk="1" hangingPunct="1"/>
              <a:t>5</a:t>
            </a:fld>
            <a:endParaRPr kumimoji="0" lang="en-US" altLang="ja-JP">
              <a:latin typeface="Calibri" pitchFamily="34" charset="0"/>
            </a:endParaRPr>
          </a:p>
        </p:txBody>
      </p:sp>
      <p:sp>
        <p:nvSpPr>
          <p:cNvPr id="6"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lvl1pPr eaLnBrk="0" hangingPunct="0">
              <a:spcBef>
                <a:spcPct val="20000"/>
              </a:spcBef>
              <a:defRPr>
                <a:solidFill>
                  <a:schemeClr val="tx1"/>
                </a:solidFill>
                <a:latin typeface="Calibri" pitchFamily="34" charset="0"/>
                <a:ea typeface="MS PGothic" pitchFamily="34" charset="-128"/>
              </a:defRPr>
            </a:lvl1pPr>
            <a:lvl2pPr marL="742950" indent="-285750" eaLnBrk="0" hangingPunct="0">
              <a:spcBef>
                <a:spcPct val="20000"/>
              </a:spcBef>
              <a:buFont typeface="Wingdings" pitchFamily="2" charset="2"/>
              <a:buChar char="v"/>
              <a:defRPr>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9pPr>
          </a:lstStyle>
          <a:p>
            <a:pPr eaLnBrk="1" hangingPunct="1">
              <a:spcBef>
                <a:spcPct val="0"/>
              </a:spcBef>
            </a:pPr>
            <a:endParaRPr lang="en-GB" altLang="en-US">
              <a:latin typeface="Arial" pitchFamily="34" charset="0"/>
            </a:endParaRPr>
          </a:p>
        </p:txBody>
      </p:sp>
      <p:pic>
        <p:nvPicPr>
          <p:cNvPr id="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573947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a:spLocks noGrp="1"/>
          </p:cNvSpPr>
          <p:nvPr>
            <p:ph type="ctrTitle"/>
          </p:nvPr>
        </p:nvSpPr>
        <p:spPr>
          <a:xfrm>
            <a:off x="0" y="4114800"/>
            <a:ext cx="9144000" cy="533400"/>
          </a:xfrm>
        </p:spPr>
        <p:txBody>
          <a:bodyPr/>
          <a:lstStyle>
            <a:extLst/>
          </a:lstStyle>
          <a:p>
            <a:pPr algn="ctr" eaLnBrk="1" fontAlgn="auto" hangingPunct="1">
              <a:spcAft>
                <a:spcPts val="0"/>
              </a:spcAft>
              <a:defRPr/>
            </a:pPr>
            <a:r>
              <a:rPr lang="en-US" sz="2800" b="1" dirty="0" smtClean="0"/>
              <a:t>participation</a:t>
            </a:r>
            <a:endParaRPr lang="en-US" sz="2800" b="1" dirty="0"/>
          </a:p>
        </p:txBody>
      </p:sp>
      <p:sp>
        <p:nvSpPr>
          <p:cNvPr id="4" name="スライド番号プレースホルダ 3"/>
          <p:cNvSpPr>
            <a:spLocks noGrp="1"/>
          </p:cNvSpPr>
          <p:nvPr>
            <p:ph type="sldNum" sz="quarter" idx="12"/>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BBF78FF1-C8D2-4251-BEDE-FC5186CFE9E7}" type="slidenum">
              <a:rPr kumimoji="0" lang="en-US" altLang="ja-JP">
                <a:latin typeface="Calibri" pitchFamily="34" charset="0"/>
              </a:rPr>
              <a:pPr eaLnBrk="1" hangingPunct="1"/>
              <a:t>6</a:t>
            </a:fld>
            <a:endParaRPr kumimoji="0" lang="en-US" altLang="ja-JP">
              <a:latin typeface="Calibri" pitchFamily="34" charset="0"/>
            </a:endParaRPr>
          </a:p>
        </p:txBody>
      </p:sp>
      <p:sp>
        <p:nvSpPr>
          <p:cNvPr id="2" name="TextBox 1"/>
          <p:cNvSpPr txBox="1"/>
          <p:nvPr/>
        </p:nvSpPr>
        <p:spPr>
          <a:xfrm>
            <a:off x="3157871" y="2746007"/>
            <a:ext cx="3175613" cy="769441"/>
          </a:xfrm>
          <a:prstGeom prst="rect">
            <a:avLst/>
          </a:prstGeom>
          <a:noFill/>
        </p:spPr>
        <p:txBody>
          <a:bodyPr wrap="none" rtlCol="0">
            <a:spAutoFit/>
          </a:bodyPr>
          <a:lstStyle/>
          <a:p>
            <a:r>
              <a:rPr lang="en-US" sz="4400" b="1" dirty="0" smtClean="0">
                <a:solidFill>
                  <a:srgbClr val="990099"/>
                </a:solidFill>
              </a:rPr>
              <a:t>Participation</a:t>
            </a:r>
            <a:endParaRPr lang="en-US" sz="4400" b="1" dirty="0">
              <a:solidFill>
                <a:srgbClr val="990099"/>
              </a:solidFill>
            </a:endParaRPr>
          </a:p>
        </p:txBody>
      </p:sp>
      <p:sp>
        <p:nvSpPr>
          <p:cNvPr id="5" name="Rectangle 2"/>
          <p:cNvSpPr>
            <a:spLocks noChangeArrowheads="1"/>
          </p:cNvSpPr>
          <p:nvPr/>
        </p:nvSpPr>
        <p:spPr bwMode="auto">
          <a:xfrm>
            <a:off x="0" y="6549656"/>
            <a:ext cx="9144000" cy="308344"/>
          </a:xfrm>
          <a:prstGeom prst="rect">
            <a:avLst/>
          </a:prstGeom>
          <a:solidFill>
            <a:srgbClr val="A03488"/>
          </a:solidFill>
          <a:ln w="9525">
            <a:solidFill>
              <a:srgbClr val="A03488"/>
            </a:solidFill>
            <a:miter lim="800000"/>
            <a:headEnd/>
            <a:tailEnd/>
          </a:ln>
        </p:spPr>
        <p:txBody>
          <a:bodyPr lIns="91424" tIns="45712" rIns="91424" bIns="45712"/>
          <a:lstStyle>
            <a:lvl1pPr eaLnBrk="0" hangingPunct="0">
              <a:spcBef>
                <a:spcPct val="20000"/>
              </a:spcBef>
              <a:defRPr>
                <a:solidFill>
                  <a:schemeClr val="tx1"/>
                </a:solidFill>
                <a:latin typeface="Calibri" pitchFamily="34" charset="0"/>
                <a:ea typeface="MS PGothic" pitchFamily="34" charset="-128"/>
              </a:defRPr>
            </a:lvl1pPr>
            <a:lvl2pPr marL="742950" indent="-285750" eaLnBrk="0" hangingPunct="0">
              <a:spcBef>
                <a:spcPct val="20000"/>
              </a:spcBef>
              <a:buFont typeface="Wingdings" pitchFamily="2" charset="2"/>
              <a:buChar char="v"/>
              <a:defRPr>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9pPr>
          </a:lstStyle>
          <a:p>
            <a:pPr eaLnBrk="1" hangingPunct="1">
              <a:spcBef>
                <a:spcPct val="0"/>
              </a:spcBef>
            </a:pPr>
            <a:endParaRPr lang="en-GB" altLang="en-US">
              <a:latin typeface="Arial" pitchFamily="34" charset="0"/>
            </a:endParaRPr>
          </a:p>
        </p:txBody>
      </p:sp>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374458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Text Placeholder 2"/>
          <p:cNvSpPr>
            <a:spLocks noGrp="1"/>
          </p:cNvSpPr>
          <p:nvPr>
            <p:ph type="body" sz="quarter" idx="13"/>
          </p:nvPr>
        </p:nvSpPr>
        <p:spPr>
          <a:xfrm>
            <a:off x="3274828" y="281781"/>
            <a:ext cx="5869171" cy="381000"/>
          </a:xfrm>
          <a:solidFill>
            <a:srgbClr val="92D050"/>
          </a:solidFill>
          <a:ln>
            <a:solidFill>
              <a:srgbClr val="92D050"/>
            </a:solidFill>
            <a:miter lim="800000"/>
            <a:headEnd/>
            <a:tailEnd/>
          </a:ln>
        </p:spPr>
        <p:txBody>
          <a:bodyPr/>
          <a:lstStyle/>
          <a:p>
            <a:pPr marL="0" indent="0" eaLnBrk="1" hangingPunct="1">
              <a:buFontTx/>
              <a:buNone/>
            </a:pPr>
            <a:r>
              <a:rPr lang="en-US" altLang="ja-JP" i="1" dirty="0" smtClean="0"/>
              <a:t>Government supported and community driven DRR in Pakistan </a:t>
            </a:r>
            <a:endParaRPr lang="en-CA" altLang="ja-JP" dirty="0" smtClean="0"/>
          </a:p>
        </p:txBody>
      </p:sp>
      <p:sp>
        <p:nvSpPr>
          <p:cNvPr id="36868" name="Content Placeholder 5"/>
          <p:cNvSpPr>
            <a:spLocks noGrp="1"/>
          </p:cNvSpPr>
          <p:nvPr>
            <p:ph sz="quarter" idx="17"/>
          </p:nvPr>
        </p:nvSpPr>
        <p:spPr>
          <a:xfrm>
            <a:off x="373064" y="1488558"/>
            <a:ext cx="8024812" cy="2775098"/>
          </a:xfrm>
        </p:spPr>
        <p:txBody>
          <a:bodyPr>
            <a:noAutofit/>
          </a:bodyPr>
          <a:lstStyle/>
          <a:p>
            <a:pPr marL="285750" indent="-285750">
              <a:lnSpc>
                <a:spcPct val="90000"/>
              </a:lnSpc>
              <a:buFontTx/>
              <a:buAutoNum type="arabicPeriod"/>
            </a:pPr>
            <a:r>
              <a:rPr lang="en-US" altLang="ja-JP" sz="2400" dirty="0" smtClean="0"/>
              <a:t>ERRA developed a community-driven livelihood program</a:t>
            </a:r>
          </a:p>
          <a:p>
            <a:pPr marL="285750" indent="-285750">
              <a:lnSpc>
                <a:spcPct val="90000"/>
              </a:lnSpc>
              <a:buFontTx/>
              <a:buAutoNum type="arabicPeriod"/>
            </a:pPr>
            <a:r>
              <a:rPr lang="en-US" altLang="ja-JP" sz="2400" dirty="0" smtClean="0"/>
              <a:t>Distribution of fund is determined on the basis of </a:t>
            </a:r>
            <a:r>
              <a:rPr lang="en-US" altLang="ja-JP" sz="2400" b="1" dirty="0" smtClean="0"/>
              <a:t>Community Livelihoods Rehabilitation</a:t>
            </a:r>
            <a:r>
              <a:rPr lang="en-US" altLang="ja-JP" sz="2400" dirty="0" smtClean="0"/>
              <a:t> </a:t>
            </a:r>
            <a:r>
              <a:rPr lang="en-US" altLang="ja-JP" sz="2400" b="1" dirty="0" smtClean="0"/>
              <a:t>Plans</a:t>
            </a:r>
            <a:r>
              <a:rPr lang="en-US" altLang="ja-JP" sz="2400" dirty="0" smtClean="0"/>
              <a:t> (CLRP)</a:t>
            </a:r>
          </a:p>
          <a:p>
            <a:pPr marL="285750" indent="-285750">
              <a:lnSpc>
                <a:spcPct val="90000"/>
              </a:lnSpc>
              <a:buFontTx/>
              <a:buAutoNum type="arabicPeriod"/>
            </a:pPr>
            <a:r>
              <a:rPr lang="en-US" altLang="ja-JP" sz="2400" dirty="0" smtClean="0"/>
              <a:t>Community Based Organizations design and carry out CLRPs </a:t>
            </a:r>
          </a:p>
          <a:p>
            <a:pPr marL="285750" indent="-285750">
              <a:lnSpc>
                <a:spcPct val="90000"/>
              </a:lnSpc>
              <a:buFontTx/>
              <a:buAutoNum type="arabicPeriod"/>
            </a:pPr>
            <a:r>
              <a:rPr lang="en-US" altLang="ja-JP" sz="2400" dirty="0" smtClean="0"/>
              <a:t>Line agencies, local government, and NGOs </a:t>
            </a:r>
            <a:r>
              <a:rPr lang="en-US" altLang="ja-JP" sz="2400" b="1" dirty="0" smtClean="0"/>
              <a:t>provide support</a:t>
            </a:r>
            <a:r>
              <a:rPr lang="en-US" altLang="ja-JP" sz="2400" dirty="0" smtClean="0"/>
              <a:t> to CBOs</a:t>
            </a:r>
          </a:p>
          <a:p>
            <a:pPr marL="285750" indent="-285750">
              <a:lnSpc>
                <a:spcPct val="70000"/>
              </a:lnSpc>
              <a:buFontTx/>
              <a:buNone/>
            </a:pPr>
            <a:endParaRPr lang="en-US" altLang="ja-JP" sz="1800" dirty="0" smtClean="0"/>
          </a:p>
        </p:txBody>
      </p:sp>
      <p:sp>
        <p:nvSpPr>
          <p:cNvPr id="36869" name="Content Placeholder 7"/>
          <p:cNvSpPr>
            <a:spLocks noGrp="1"/>
          </p:cNvSpPr>
          <p:nvPr>
            <p:ph sz="quarter" idx="19"/>
          </p:nvPr>
        </p:nvSpPr>
        <p:spPr>
          <a:xfrm>
            <a:off x="357298" y="4561366"/>
            <a:ext cx="8627213" cy="1137462"/>
          </a:xfrm>
        </p:spPr>
        <p:txBody>
          <a:bodyPr>
            <a:normAutofit/>
          </a:bodyPr>
          <a:lstStyle/>
          <a:p>
            <a:pPr marL="228600" indent="-228600">
              <a:lnSpc>
                <a:spcPct val="90000"/>
              </a:lnSpc>
              <a:buFont typeface="Wingdings" pitchFamily="2" charset="2"/>
              <a:buChar char="§"/>
            </a:pPr>
            <a:r>
              <a:rPr lang="en-US" altLang="ja-JP" sz="2400" b="1" dirty="0" smtClean="0"/>
              <a:t>Large-scale bottom-up</a:t>
            </a:r>
            <a:r>
              <a:rPr lang="en-US" altLang="ja-JP" sz="2400" dirty="0" smtClean="0"/>
              <a:t> approach can be more effective  </a:t>
            </a:r>
          </a:p>
          <a:p>
            <a:pPr marL="228600" indent="-228600">
              <a:lnSpc>
                <a:spcPct val="90000"/>
              </a:lnSpc>
              <a:buFont typeface="Wingdings" pitchFamily="2" charset="2"/>
              <a:buChar char="§"/>
            </a:pPr>
            <a:r>
              <a:rPr lang="en-US" altLang="ja-JP" sz="2400" dirty="0" smtClean="0"/>
              <a:t>Community-driven approaches require commitment and trust </a:t>
            </a:r>
          </a:p>
          <a:p>
            <a:pPr marL="228600" indent="-228600">
              <a:lnSpc>
                <a:spcPct val="90000"/>
              </a:lnSpc>
              <a:buFont typeface="Wingdings" pitchFamily="2" charset="2"/>
              <a:buChar char="§"/>
            </a:pPr>
            <a:endParaRPr lang="en-CA" altLang="ja-JP" sz="2000" dirty="0" smtClean="0"/>
          </a:p>
        </p:txBody>
      </p:sp>
      <p:sp>
        <p:nvSpPr>
          <p:cNvPr id="7" name="スライド番号プレースホルダ 6"/>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0CFA95CC-29E4-4F67-9087-CE28FA41E3B1}" type="slidenum">
              <a:rPr kumimoji="0" lang="en-US" altLang="ja-JP">
                <a:latin typeface="Calibri" pitchFamily="34" charset="0"/>
              </a:rPr>
              <a:pPr eaLnBrk="1" hangingPunct="1"/>
              <a:t>7</a:t>
            </a:fld>
            <a:endParaRPr kumimoji="0" lang="en-US" altLang="ja-JP">
              <a:latin typeface="Calibri" pitchFamily="34" charset="0"/>
            </a:endParaRPr>
          </a:p>
        </p:txBody>
      </p:sp>
      <p:sp>
        <p:nvSpPr>
          <p:cNvPr id="6"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lvl1pPr eaLnBrk="0" hangingPunct="0">
              <a:spcBef>
                <a:spcPct val="20000"/>
              </a:spcBef>
              <a:defRPr>
                <a:solidFill>
                  <a:schemeClr val="tx1"/>
                </a:solidFill>
                <a:latin typeface="Calibri" pitchFamily="34" charset="0"/>
                <a:ea typeface="MS PGothic" pitchFamily="34" charset="-128"/>
              </a:defRPr>
            </a:lvl1pPr>
            <a:lvl2pPr marL="742950" indent="-285750" eaLnBrk="0" hangingPunct="0">
              <a:spcBef>
                <a:spcPct val="20000"/>
              </a:spcBef>
              <a:buFont typeface="Wingdings" pitchFamily="2" charset="2"/>
              <a:buChar char="v"/>
              <a:defRPr>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9pPr>
          </a:lstStyle>
          <a:p>
            <a:pPr eaLnBrk="1" hangingPunct="1">
              <a:spcBef>
                <a:spcPct val="0"/>
              </a:spcBef>
            </a:pPr>
            <a:endParaRPr lang="en-GB" altLang="en-US">
              <a:latin typeface="Arial" pitchFamily="34" charset="0"/>
            </a:endParaRPr>
          </a:p>
        </p:txBody>
      </p:sp>
      <p:pic>
        <p:nvPicPr>
          <p:cNvPr id="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579156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Text Placeholder 2"/>
          <p:cNvSpPr>
            <a:spLocks noGrp="1"/>
          </p:cNvSpPr>
          <p:nvPr>
            <p:ph type="body" sz="quarter" idx="13"/>
          </p:nvPr>
        </p:nvSpPr>
        <p:spPr>
          <a:xfrm>
            <a:off x="4749209" y="257618"/>
            <a:ext cx="3065721" cy="447675"/>
          </a:xfrm>
          <a:solidFill>
            <a:srgbClr val="92D050"/>
          </a:solidFill>
          <a:ln>
            <a:solidFill>
              <a:srgbClr val="92D050"/>
            </a:solidFill>
            <a:miter lim="800000"/>
            <a:headEnd/>
            <a:tailEnd/>
          </a:ln>
        </p:spPr>
        <p:txBody>
          <a:bodyPr/>
          <a:lstStyle/>
          <a:p>
            <a:pPr marL="0" indent="0" eaLnBrk="1" hangingPunct="1">
              <a:buFontTx/>
              <a:buNone/>
            </a:pPr>
            <a:r>
              <a:rPr lang="en-US" altLang="ja-JP" i="1" dirty="0" smtClean="0"/>
              <a:t>Partners facilitating participation</a:t>
            </a:r>
            <a:endParaRPr lang="en-CA" altLang="ja-JP" dirty="0" smtClean="0"/>
          </a:p>
        </p:txBody>
      </p:sp>
      <p:sp>
        <p:nvSpPr>
          <p:cNvPr id="38915" name="Content Placeholder 5"/>
          <p:cNvSpPr>
            <a:spLocks noGrp="1"/>
          </p:cNvSpPr>
          <p:nvPr>
            <p:ph sz="quarter" idx="17"/>
          </p:nvPr>
        </p:nvSpPr>
        <p:spPr>
          <a:xfrm>
            <a:off x="211138" y="999460"/>
            <a:ext cx="8698946" cy="5610889"/>
          </a:xfrm>
        </p:spPr>
        <p:txBody>
          <a:bodyPr/>
          <a:lstStyle/>
          <a:p>
            <a:pPr marL="0" indent="0" algn="just">
              <a:buFont typeface="Wingdings" pitchFamily="2" charset="2"/>
              <a:buChar char="q"/>
            </a:pPr>
            <a:r>
              <a:rPr lang="en-US" altLang="ja-JP" sz="1800" dirty="0" smtClean="0"/>
              <a:t>In </a:t>
            </a:r>
            <a:r>
              <a:rPr lang="en-US" altLang="ja-JP" sz="1800" b="1" dirty="0" smtClean="0"/>
              <a:t>Bangladesh</a:t>
            </a:r>
            <a:r>
              <a:rPr lang="en-US" altLang="ja-JP" sz="1800" dirty="0" smtClean="0"/>
              <a:t>, the </a:t>
            </a:r>
            <a:r>
              <a:rPr lang="en-US" altLang="ja-JP" sz="1800" b="1" dirty="0" smtClean="0"/>
              <a:t>government partnered with a local NGO called BRAC</a:t>
            </a:r>
            <a:r>
              <a:rPr lang="en-US" altLang="ja-JP" sz="1800" dirty="0" smtClean="0"/>
              <a:t> to facilitate community-led livelihood DRR.  BRAC had established </a:t>
            </a:r>
            <a:r>
              <a:rPr lang="en-US" altLang="ja-JP" sz="1800" b="1" dirty="0" smtClean="0"/>
              <a:t>long standing relationships</a:t>
            </a:r>
            <a:r>
              <a:rPr lang="en-US" altLang="ja-JP" sz="1800" dirty="0" smtClean="0"/>
              <a:t> with local communities since the 1970’s through a wide range of services.</a:t>
            </a:r>
          </a:p>
          <a:p>
            <a:pPr marL="0" indent="0" algn="just">
              <a:buFont typeface="Wingdings" pitchFamily="2" charset="2"/>
              <a:buChar char="q"/>
            </a:pPr>
            <a:r>
              <a:rPr lang="en-US" altLang="ja-JP" sz="1800" dirty="0" smtClean="0"/>
              <a:t>Following the </a:t>
            </a:r>
            <a:r>
              <a:rPr lang="en-US" altLang="ja-JP" sz="1800" b="1" dirty="0" smtClean="0"/>
              <a:t>Gujarat </a:t>
            </a:r>
            <a:r>
              <a:rPr lang="en-US" altLang="ja-JP" sz="1800" dirty="0" smtClean="0"/>
              <a:t>earthquake of 2001, the Government of India partnered with </a:t>
            </a:r>
            <a:r>
              <a:rPr lang="en-US" altLang="ja-JP" sz="1800" b="1" dirty="0" smtClean="0"/>
              <a:t>SEWA</a:t>
            </a:r>
            <a:r>
              <a:rPr lang="en-US" altLang="ja-JP" sz="1800" dirty="0" smtClean="0"/>
              <a:t>, the Self Employed Women’s Association (SEWA) to implement a seven-year </a:t>
            </a:r>
            <a:r>
              <a:rPr lang="en-US" altLang="ja-JP" sz="1800" b="1" dirty="0" smtClean="0"/>
              <a:t>community-driven livelihood security project</a:t>
            </a:r>
            <a:r>
              <a:rPr lang="en-US" altLang="ja-JP" sz="1800" dirty="0" smtClean="0"/>
              <a:t> for rural households.  SEWA, a trade union providing services to women working in the informal sector, was chosen because of its presence in the project area, its reputation for community capacity building and its widespread membership base in the form of women’s federations or self help groups </a:t>
            </a:r>
          </a:p>
          <a:p>
            <a:pPr marL="0" indent="0" algn="just">
              <a:buFont typeface="Wingdings" pitchFamily="2" charset="2"/>
              <a:buChar char="q"/>
            </a:pPr>
            <a:r>
              <a:rPr lang="en-US" altLang="ja-JP" sz="1800" dirty="0" smtClean="0"/>
              <a:t>In the capital city of </a:t>
            </a:r>
            <a:r>
              <a:rPr lang="en-US" altLang="ja-JP" sz="1800" b="1" dirty="0" smtClean="0"/>
              <a:t>Nicaragua</a:t>
            </a:r>
            <a:r>
              <a:rPr lang="en-US" altLang="ja-JP" sz="1800" dirty="0" smtClean="0"/>
              <a:t>, an initiative to </a:t>
            </a:r>
            <a:r>
              <a:rPr lang="en-US" altLang="ja-JP" sz="1800" b="1" dirty="0" smtClean="0"/>
              <a:t>upgrade and protect public infrastructure from flood damage</a:t>
            </a:r>
            <a:r>
              <a:rPr lang="en-US" altLang="ja-JP" sz="1800" dirty="0" smtClean="0"/>
              <a:t>, collaborated with the </a:t>
            </a:r>
            <a:r>
              <a:rPr lang="en-US" altLang="ja-JP" sz="1800" b="1" dirty="0" smtClean="0"/>
              <a:t>Sandinista Defense Committees</a:t>
            </a:r>
            <a:r>
              <a:rPr lang="en-US" altLang="ja-JP" sz="1800" dirty="0" smtClean="0"/>
              <a:t> - neighborhood groups formed during the </a:t>
            </a:r>
            <a:r>
              <a:rPr lang="en-US" altLang="ja-JP" sz="1800" b="1" dirty="0" smtClean="0"/>
              <a:t>Nicaragua Revolution</a:t>
            </a:r>
            <a:r>
              <a:rPr lang="en-US" altLang="ja-JP" sz="1800" dirty="0" smtClean="0"/>
              <a:t>.  Because of their structure, motivation, and the cohesion of their members, they proved an extremely effective instrument for reaching and involving the local population.</a:t>
            </a:r>
          </a:p>
          <a:p>
            <a:pPr marL="0" indent="0" algn="just">
              <a:buFont typeface="Wingdings" pitchFamily="2" charset="2"/>
              <a:buChar char="q"/>
            </a:pPr>
            <a:r>
              <a:rPr lang="en-US" altLang="ja-JP" sz="1800" dirty="0" smtClean="0"/>
              <a:t>After a series of typhoons hit the </a:t>
            </a:r>
            <a:r>
              <a:rPr lang="en-US" altLang="ja-JP" sz="1800" b="1" dirty="0" smtClean="0"/>
              <a:t>Philippines</a:t>
            </a:r>
            <a:r>
              <a:rPr lang="en-US" altLang="ja-JP" sz="1800" dirty="0" smtClean="0"/>
              <a:t>, the department of education developed a program to </a:t>
            </a:r>
            <a:r>
              <a:rPr lang="en-US" altLang="ja-JP" sz="1800" b="1" dirty="0" smtClean="0"/>
              <a:t>rebuild schools</a:t>
            </a:r>
            <a:r>
              <a:rPr lang="en-US" altLang="ja-JP" sz="1800" dirty="0" smtClean="0"/>
              <a:t> to disaster resistant standards </a:t>
            </a:r>
            <a:r>
              <a:rPr lang="en-GB" altLang="ja-JP" sz="1800" dirty="0" smtClean="0"/>
              <a:t>wherein </a:t>
            </a:r>
            <a:r>
              <a:rPr lang="en-GB" altLang="ja-JP" sz="1800" b="1" dirty="0" smtClean="0"/>
              <a:t>principal</a:t>
            </a:r>
            <a:r>
              <a:rPr lang="en-GB" altLang="ja-JP" sz="1800" dirty="0" smtClean="0"/>
              <a:t> or school heads, </a:t>
            </a:r>
            <a:r>
              <a:rPr lang="en-GB" altLang="ja-JP" sz="1800" b="1" dirty="0" smtClean="0"/>
              <a:t>along with Parent Teacher &amp; Community Associations</a:t>
            </a:r>
            <a:r>
              <a:rPr lang="en-GB" altLang="ja-JP" sz="1800" dirty="0" smtClean="0"/>
              <a:t>, took charge of the implementation and management of the reconstruction and DRR activities.</a:t>
            </a:r>
            <a:endParaRPr lang="en-US" altLang="ja-JP" sz="1800" dirty="0" smtClean="0"/>
          </a:p>
        </p:txBody>
      </p:sp>
      <p:sp>
        <p:nvSpPr>
          <p:cNvPr id="5" name="スライド番号プレースホルダ 4"/>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AB899E35-7849-47C9-9523-C2212EC3B160}" type="slidenum">
              <a:rPr kumimoji="0" lang="en-US" altLang="ja-JP">
                <a:latin typeface="Calibri" pitchFamily="34" charset="0"/>
              </a:rPr>
              <a:pPr eaLnBrk="1" hangingPunct="1"/>
              <a:t>8</a:t>
            </a:fld>
            <a:endParaRPr kumimoji="0" lang="en-US" altLang="ja-JP">
              <a:latin typeface="Calibri" pitchFamily="34" charset="0"/>
            </a:endParaRPr>
          </a:p>
        </p:txBody>
      </p:sp>
      <p:sp>
        <p:nvSpPr>
          <p:cNvPr id="6"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lvl1pPr eaLnBrk="0" hangingPunct="0">
              <a:spcBef>
                <a:spcPct val="20000"/>
              </a:spcBef>
              <a:defRPr>
                <a:solidFill>
                  <a:schemeClr val="tx1"/>
                </a:solidFill>
                <a:latin typeface="Calibri" pitchFamily="34" charset="0"/>
                <a:ea typeface="MS PGothic" pitchFamily="34" charset="-128"/>
              </a:defRPr>
            </a:lvl1pPr>
            <a:lvl2pPr marL="742950" indent="-285750" eaLnBrk="0" hangingPunct="0">
              <a:spcBef>
                <a:spcPct val="20000"/>
              </a:spcBef>
              <a:buFont typeface="Wingdings" pitchFamily="2" charset="2"/>
              <a:buChar char="v"/>
              <a:defRPr>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9pPr>
          </a:lstStyle>
          <a:p>
            <a:pPr eaLnBrk="1" hangingPunct="1">
              <a:spcBef>
                <a:spcPct val="0"/>
              </a:spcBef>
            </a:pPr>
            <a:endParaRPr lang="en-GB" altLang="en-US">
              <a:latin typeface="Arial" pitchFamily="34" charset="0"/>
            </a:endParaRPr>
          </a:p>
        </p:txBody>
      </p:sp>
      <p:pic>
        <p:nvPicPr>
          <p:cNvPr id="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333817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a:spLocks noGrp="1"/>
          </p:cNvSpPr>
          <p:nvPr>
            <p:ph type="ctrTitle"/>
          </p:nvPr>
        </p:nvSpPr>
        <p:spPr>
          <a:xfrm>
            <a:off x="0" y="4114800"/>
            <a:ext cx="9144000" cy="533400"/>
          </a:xfrm>
        </p:spPr>
        <p:txBody>
          <a:bodyPr/>
          <a:lstStyle>
            <a:extLst/>
          </a:lstStyle>
          <a:p>
            <a:pPr algn="ctr" eaLnBrk="1" fontAlgn="auto" hangingPunct="1">
              <a:spcAft>
                <a:spcPts val="0"/>
              </a:spcAft>
              <a:defRPr/>
            </a:pPr>
            <a:r>
              <a:rPr lang="en-US" sz="2800" b="1" dirty="0" smtClean="0"/>
              <a:t>COMMUNICATIon</a:t>
            </a:r>
            <a:endParaRPr lang="en-US" sz="2800" b="1" dirty="0"/>
          </a:p>
        </p:txBody>
      </p:sp>
      <p:sp>
        <p:nvSpPr>
          <p:cNvPr id="4" name="スライド番号プレースホルダ 3"/>
          <p:cNvSpPr>
            <a:spLocks noGrp="1"/>
          </p:cNvSpPr>
          <p:nvPr>
            <p:ph type="sldNum" sz="quarter" idx="12"/>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9A122B4F-2421-41BE-9EAD-921B430AD160}" type="slidenum">
              <a:rPr kumimoji="0" lang="en-US" altLang="ja-JP">
                <a:latin typeface="Calibri" pitchFamily="34" charset="0"/>
              </a:rPr>
              <a:pPr eaLnBrk="1" hangingPunct="1"/>
              <a:t>9</a:t>
            </a:fld>
            <a:endParaRPr kumimoji="0" lang="en-US" altLang="ja-JP">
              <a:latin typeface="Calibri" pitchFamily="34" charset="0"/>
            </a:endParaRPr>
          </a:p>
        </p:txBody>
      </p:sp>
      <p:sp>
        <p:nvSpPr>
          <p:cNvPr id="2" name="TextBox 1"/>
          <p:cNvSpPr txBox="1"/>
          <p:nvPr/>
        </p:nvSpPr>
        <p:spPr>
          <a:xfrm>
            <a:off x="3104706" y="2466753"/>
            <a:ext cx="3593805" cy="646331"/>
          </a:xfrm>
          <a:prstGeom prst="rect">
            <a:avLst/>
          </a:prstGeom>
          <a:noFill/>
        </p:spPr>
        <p:txBody>
          <a:bodyPr wrap="square" rtlCol="0">
            <a:spAutoFit/>
          </a:bodyPr>
          <a:lstStyle/>
          <a:p>
            <a:r>
              <a:rPr lang="en-US" sz="3600" b="1" dirty="0" smtClean="0">
                <a:solidFill>
                  <a:srgbClr val="990099"/>
                </a:solidFill>
              </a:rPr>
              <a:t>Communication</a:t>
            </a:r>
            <a:endParaRPr lang="en-US" sz="3600" b="1" dirty="0">
              <a:solidFill>
                <a:srgbClr val="990099"/>
              </a:solidFill>
            </a:endParaRPr>
          </a:p>
        </p:txBody>
      </p:sp>
      <p:sp>
        <p:nvSpPr>
          <p:cNvPr id="5" name="Rectangle 2"/>
          <p:cNvSpPr>
            <a:spLocks noChangeArrowheads="1"/>
          </p:cNvSpPr>
          <p:nvPr/>
        </p:nvSpPr>
        <p:spPr bwMode="auto">
          <a:xfrm>
            <a:off x="0" y="6549656"/>
            <a:ext cx="9144000" cy="308344"/>
          </a:xfrm>
          <a:prstGeom prst="rect">
            <a:avLst/>
          </a:prstGeom>
          <a:solidFill>
            <a:srgbClr val="A03488"/>
          </a:solidFill>
          <a:ln w="9525">
            <a:solidFill>
              <a:srgbClr val="A03488"/>
            </a:solidFill>
            <a:miter lim="800000"/>
            <a:headEnd/>
            <a:tailEnd/>
          </a:ln>
        </p:spPr>
        <p:txBody>
          <a:bodyPr lIns="91424" tIns="45712" rIns="91424" bIns="45712"/>
          <a:lstStyle>
            <a:lvl1pPr eaLnBrk="0" hangingPunct="0">
              <a:spcBef>
                <a:spcPct val="20000"/>
              </a:spcBef>
              <a:defRPr>
                <a:solidFill>
                  <a:schemeClr val="tx1"/>
                </a:solidFill>
                <a:latin typeface="Calibri" pitchFamily="34" charset="0"/>
                <a:ea typeface="MS PGothic" pitchFamily="34" charset="-128"/>
              </a:defRPr>
            </a:lvl1pPr>
            <a:lvl2pPr marL="742950" indent="-285750" eaLnBrk="0" hangingPunct="0">
              <a:spcBef>
                <a:spcPct val="20000"/>
              </a:spcBef>
              <a:buFont typeface="Wingdings" pitchFamily="2" charset="2"/>
              <a:buChar char="v"/>
              <a:defRPr>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a:solidFill>
                  <a:schemeClr val="tx1"/>
                </a:solidFill>
                <a:latin typeface="Calibri" pitchFamily="34" charset="0"/>
                <a:ea typeface="MS PGothic" pitchFamily="34" charset="-128"/>
              </a:defRPr>
            </a:lvl9pPr>
          </a:lstStyle>
          <a:p>
            <a:pPr eaLnBrk="1" hangingPunct="1">
              <a:spcBef>
                <a:spcPct val="0"/>
              </a:spcBef>
            </a:pPr>
            <a:endParaRPr lang="en-GB" altLang="en-US">
              <a:latin typeface="Arial" pitchFamily="34" charset="0"/>
            </a:endParaRPr>
          </a:p>
        </p:txBody>
      </p:sp>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741753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2530</TotalTime>
  <Words>2455</Words>
  <Application>Microsoft Office PowerPoint</Application>
  <PresentationFormat>On-screen Show (4:3)</PresentationFormat>
  <Paragraphs>198</Paragraphs>
  <Slides>17</Slides>
  <Notes>15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Essential 1  Sectoral Programmes  Governance Systems for Resilient Development</vt:lpstr>
      <vt:lpstr>Characteristics of good governance</vt:lpstr>
      <vt:lpstr>OWNERSHIP</vt:lpstr>
      <vt:lpstr>PowerPoint Presentation</vt:lpstr>
      <vt:lpstr>PowerPoint Presentation</vt:lpstr>
      <vt:lpstr>participation</vt:lpstr>
      <vt:lpstr>PowerPoint Presentation</vt:lpstr>
      <vt:lpstr>PowerPoint Presentation</vt:lpstr>
      <vt:lpstr>COMMUNICATIon</vt:lpstr>
      <vt:lpstr>PowerPoint Presentation</vt:lpstr>
      <vt:lpstr>PowerPoint Presentation</vt:lpstr>
      <vt:lpstr>PowerPoint Presentation</vt:lpstr>
      <vt:lpstr>ACCOUNTABILITY</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michele young</dc:creator>
  <cp:lastModifiedBy>Armen Rostomyan</cp:lastModifiedBy>
  <cp:revision>224</cp:revision>
  <dcterms:created xsi:type="dcterms:W3CDTF">2012-06-11T10:52:33Z</dcterms:created>
  <dcterms:modified xsi:type="dcterms:W3CDTF">2015-04-07T05:19:12Z</dcterms:modified>
</cp:coreProperties>
</file>