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29" r:id="rId2"/>
    <p:sldId id="427" r:id="rId3"/>
    <p:sldId id="428" r:id="rId4"/>
    <p:sldId id="429" r:id="rId5"/>
    <p:sldId id="430" r:id="rId6"/>
    <p:sldId id="434" r:id="rId7"/>
    <p:sldId id="437" r:id="rId8"/>
    <p:sldId id="440" r:id="rId9"/>
    <p:sldId id="442" r:id="rId10"/>
    <p:sldId id="448" r:id="rId11"/>
    <p:sldId id="449" r:id="rId12"/>
    <p:sldId id="454" r:id="rId13"/>
    <p:sldId id="455" r:id="rId14"/>
    <p:sldId id="461" r:id="rId15"/>
    <p:sldId id="4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ika Planitz" initials="AP" lastIdx="1" clrIdx="0"/>
  <p:cmAuthor id="1" name="Arghya Sinha Ro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6203" autoAdjust="0"/>
  </p:normalViewPr>
  <p:slideViewPr>
    <p:cSldViewPr snapToGrid="0">
      <p:cViewPr>
        <p:scale>
          <a:sx n="75" d="100"/>
          <a:sy n="75" d="100"/>
        </p:scale>
        <p:origin x="-714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>
        <p:scale>
          <a:sx n="59" d="100"/>
          <a:sy n="59" d="100"/>
        </p:scale>
        <p:origin x="-3269" y="-3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7F957-1A9F-426E-AEAF-F0375E575312}" type="datetimeFigureOut">
              <a:rPr lang="en-GB" smtClean="0"/>
              <a:pPr/>
              <a:t>07/04/2015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6D97B-89BD-444B-A8F9-CA0CA99F07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8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F1004-A268-4820-AAE5-D840801A2180}" type="datetimeFigureOut">
              <a:rPr lang="en-GB" smtClean="0"/>
              <a:pPr/>
              <a:t>07/04/2015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EC0B4-B3B7-4638-B05E-BFA9FE0CC5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B54BA-B278-4C31-B8BB-D5512D914E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B2CC0-D417-49BD-9679-D32908FA5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E8E57-01D2-4BEC-9101-A8AD93D3B6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5C446C-0B2E-491B-A7F4-706C2DE2CC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DEDFB-6598-4BAA-9CA9-12FD8DE2A4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F749F-F4EF-48E3-B0B5-6B4C424812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CA14F-CAFD-40A0-A7EA-713E079376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C802B-ADFE-4083-945F-617D9FD5EB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ED001-165A-418C-9F85-B0048B8695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292C9-2866-478E-9343-4FC1CE94F8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9479D6-D8A6-4FE0-9C1D-7B8D31577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D9AE4-42E0-42AC-A9D6-A6080391F1CB}" type="datetime1">
              <a:rPr lang="en-GB" smtClean="0"/>
              <a:pPr/>
              <a:t>07/04/2015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F571B6A-E55D-4FAF-9E41-71C925381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9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35537-AE01-4E5D-BE32-2B3BDB949BBF}" type="datetime1">
              <a:rPr lang="en-GB" smtClean="0"/>
              <a:pPr/>
              <a:t>07/04/2015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71B6A-E55D-4FAF-9E41-71C925381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3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B9DAC-84AB-41A6-8C73-082CC9F1C9BC}" type="datetime1">
              <a:rPr lang="en-GB" smtClean="0"/>
              <a:pPr/>
              <a:t>07/04/2015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71B6A-E55D-4FAF-9E41-71C925381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1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311696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764704"/>
            <a:ext cx="3962400" cy="2551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311696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702976"/>
            <a:ext cx="3965448" cy="2551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311696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764704"/>
            <a:ext cx="3962400" cy="54836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13"/>
          <p:cNvSpPr>
            <a:spLocks noGrp="1"/>
          </p:cNvSpPr>
          <p:nvPr>
            <p:ph type="dt" sz="half" idx="20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90603-54FC-4D04-B584-398614B28DD4}" type="datetime1">
              <a:rPr lang="en-US" altLang="ja-JP"/>
              <a:pPr>
                <a:defRPr/>
              </a:pPr>
              <a:t>07/04/2015</a:t>
            </a:fld>
            <a:endParaRPr lang="en-US"/>
          </a:p>
        </p:txBody>
      </p:sp>
      <p:sp>
        <p:nvSpPr>
          <p:cNvPr id="11" name="Rectangle 19"/>
          <p:cNvSpPr>
            <a:spLocks noGrp="1"/>
          </p:cNvSpPr>
          <p:nvPr>
            <p:ph type="sldNum" sz="quarter" idx="21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57FC1A-3369-477F-ACE6-C68A00F84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22"/>
          <p:cNvSpPr>
            <a:spLocks noGrp="1"/>
          </p:cNvSpPr>
          <p:nvPr>
            <p:ph type="ftr" sz="quarter" idx="2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 algn="r">
              <a:defRPr b="1" i="1"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4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14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777A41-5DC6-4306-B88B-AC8C7B87B429}" type="datetime1">
              <a:rPr lang="en-US" altLang="ja-JP"/>
              <a:pPr>
                <a:defRPr/>
              </a:pPr>
              <a:t>07/04/2015</a:t>
            </a:fld>
            <a:endParaRPr lang="en-US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5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A60FE-65A0-4258-B94B-0FEF3D3B3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6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 algn="r">
              <a:defRPr b="1" i="0"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/>
          <p:nvPr userDrawn="1"/>
        </p:nvSpPr>
        <p:spPr>
          <a:xfrm>
            <a:off x="0" y="0"/>
            <a:ext cx="9144000" cy="40767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6237288"/>
            <a:ext cx="909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32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15F55658-E17C-4C34-BA0D-86DAE426BEDB}" type="datetime1">
              <a:rPr lang="en-US" altLang="ja-JP"/>
              <a:pPr>
                <a:defRPr/>
              </a:pPr>
              <a:t>07/04/2015</a:t>
            </a:fld>
            <a:endParaRPr lang="en-US" dirty="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 algn="ctr">
              <a:defRPr i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F3386D-96A1-4B7F-B64B-C206A007A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2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800"/>
            <a:ext cx="8229600" cy="477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D3628-C997-47EE-B47F-5B965A3B7CE1}" type="datetime1">
              <a:rPr lang="en-GB" smtClean="0"/>
              <a:pPr/>
              <a:t>07/04/2015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F571B6A-E55D-4FAF-9E41-71C925381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D6B2F-0297-4576-A371-0A5B344043C7}" type="datetime1">
              <a:rPr lang="en-GB" smtClean="0"/>
              <a:pPr/>
              <a:t>07/04/2015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71B6A-E55D-4FAF-9E41-71C925381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3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205CF3-C89B-4795-BBF8-A1A22BB19C70}" type="datetime1">
              <a:rPr lang="en-GB" smtClean="0"/>
              <a:pPr/>
              <a:t>07/04/2015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71B6A-E55D-4FAF-9E41-71C925381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2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FFC14-9BFF-47A0-9B10-CF958289D82D}" type="datetime1">
              <a:rPr lang="en-GB" smtClean="0"/>
              <a:pPr/>
              <a:t>07/04/2015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71B6A-E55D-4FAF-9E41-71C925381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00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007D7C-B9BF-4FBD-A82C-7781F090A87D}" type="datetime1">
              <a:rPr lang="en-GB" smtClean="0"/>
              <a:pPr/>
              <a:t>07/04/2015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71B6A-E55D-4FAF-9E41-71C925381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4E7B2-0568-442E-A0F8-053E19EB3CCA}" type="datetime1">
              <a:rPr lang="en-GB" smtClean="0"/>
              <a:pPr/>
              <a:t>07/04/2015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71B6A-E55D-4FAF-9E41-71C925381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74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4FB2A-A28F-4777-A94F-26123865B520}" type="datetime1">
              <a:rPr lang="en-GB" smtClean="0"/>
              <a:pPr/>
              <a:t>07/04/2015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71B6A-E55D-4FAF-9E41-71C925381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80F52-2D46-4522-A7DE-F06E464EB4D2}" type="datetime1">
              <a:rPr lang="en-GB" smtClean="0"/>
              <a:pPr/>
              <a:t>07/04/2015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71B6A-E55D-4FAF-9E41-71C925381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8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7.png"/><Relationship Id="rId5" Type="http://schemas.openxmlformats.org/officeDocument/2006/relationships/image" Target="../media/image16.jpeg"/><Relationship Id="rId10" Type="http://schemas.openxmlformats.org/officeDocument/2006/relationships/hyperlink" Target="http://kotagedecrafts.multiply.com/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vethechildren.org.uk/en/docs/Delivering_Money_low_re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gif"/><Relationship Id="rId7" Type="http://schemas.openxmlformats.org/officeDocument/2006/relationships/hyperlink" Target="http://crs.org/kenya/finding-peace-post-conflic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1173808" y="9305292"/>
            <a:ext cx="3056509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130006" bIns="0"/>
          <a:lstStyle/>
          <a:p>
            <a:r>
              <a:rPr lang="en-US" sz="1200" dirty="0" smtClean="0">
                <a:solidFill>
                  <a:srgbClr val="908A84"/>
                </a:solidFill>
                <a:ea typeface="ＭＳ Ｐゴシック" charset="0"/>
                <a:cs typeface="Arial" charset="0"/>
              </a:rPr>
              <a:t>Mo Hamza</a:t>
            </a:r>
            <a:endParaRPr lang="en-US" sz="1200" dirty="0">
              <a:solidFill>
                <a:srgbClr val="908A84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8374608" y="9305292"/>
            <a:ext cx="2880320" cy="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130006" bIns="0" anchor="b"/>
          <a:lstStyle/>
          <a:p>
            <a:r>
              <a:rPr lang="en-US" sz="1200" dirty="0" smtClean="0">
                <a:solidFill>
                  <a:srgbClr val="908A84"/>
                </a:solidFill>
                <a:ea typeface="ＭＳ Ｐゴシック" charset="0"/>
                <a:cs typeface="Arial" charset="0"/>
              </a:rPr>
              <a:t>14 May 2012</a:t>
            </a:r>
            <a:endParaRPr lang="en-US" sz="1200" dirty="0">
              <a:solidFill>
                <a:srgbClr val="908A84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4126136" y="9023352"/>
            <a:ext cx="1587" cy="730250"/>
          </a:xfrm>
          <a:prstGeom prst="line">
            <a:avLst/>
          </a:prstGeom>
          <a:noFill/>
          <a:ln w="12700" cap="flat">
            <a:solidFill>
              <a:srgbClr val="908A84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8275639" y="9023352"/>
            <a:ext cx="3174" cy="730250"/>
          </a:xfrm>
          <a:prstGeom prst="line">
            <a:avLst/>
          </a:prstGeom>
          <a:noFill/>
          <a:ln w="12700" cap="flat">
            <a:solidFill>
              <a:srgbClr val="908A84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1326208" y="9457692"/>
            <a:ext cx="3056509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130006" bIns="0"/>
          <a:lstStyle/>
          <a:p>
            <a:r>
              <a:rPr lang="en-US" sz="1200" dirty="0" smtClean="0">
                <a:solidFill>
                  <a:srgbClr val="908A84"/>
                </a:solidFill>
                <a:ea typeface="ＭＳ Ｐゴシック" charset="0"/>
                <a:cs typeface="Arial" charset="0"/>
              </a:rPr>
              <a:t>Mo Hamza</a:t>
            </a:r>
            <a:endParaRPr lang="en-US" sz="1200" dirty="0">
              <a:solidFill>
                <a:srgbClr val="908A84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8527008" y="9457692"/>
            <a:ext cx="2880320" cy="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130006" bIns="0" anchor="b"/>
          <a:lstStyle/>
          <a:p>
            <a:r>
              <a:rPr lang="en-US" sz="1200" dirty="0" smtClean="0">
                <a:solidFill>
                  <a:srgbClr val="908A84"/>
                </a:solidFill>
                <a:ea typeface="ＭＳ Ｐゴシック" charset="0"/>
                <a:cs typeface="Arial" charset="0"/>
              </a:rPr>
              <a:t>14 May 2012</a:t>
            </a:r>
            <a:endParaRPr lang="en-US" sz="1200" dirty="0">
              <a:solidFill>
                <a:srgbClr val="908A84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278536" y="9175752"/>
            <a:ext cx="1587" cy="730250"/>
          </a:xfrm>
          <a:prstGeom prst="line">
            <a:avLst/>
          </a:prstGeom>
          <a:noFill/>
          <a:ln w="12700" cap="flat">
            <a:solidFill>
              <a:srgbClr val="908A84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8428039" y="9175752"/>
            <a:ext cx="3174" cy="730250"/>
          </a:xfrm>
          <a:prstGeom prst="line">
            <a:avLst/>
          </a:prstGeom>
          <a:noFill/>
          <a:ln w="12700" cap="flat">
            <a:solidFill>
              <a:srgbClr val="908A84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Title 14"/>
          <p:cNvSpPr txBox="1">
            <a:spLocks/>
          </p:cNvSpPr>
          <p:nvPr/>
        </p:nvSpPr>
        <p:spPr>
          <a:xfrm>
            <a:off x="754608" y="3319397"/>
            <a:ext cx="7772400" cy="22422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ndara"/>
              </a:rPr>
              <a:t>Sectoral Programs for </a:t>
            </a:r>
            <a:r>
              <a:rPr lang="en-US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ndara"/>
              </a:rPr>
              <a:t>                     Socio-Economic </a:t>
            </a:r>
            <a:r>
              <a:rPr lang="en-US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ndara"/>
              </a:rPr>
              <a:t>Development</a:t>
            </a:r>
            <a:endParaRPr lang="en-GB" sz="40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-47626" y="-1"/>
            <a:ext cx="9191624" cy="1293868"/>
            <a:chOff x="-36006" y="93623"/>
            <a:chExt cx="9190356" cy="1294056"/>
          </a:xfrm>
        </p:grpSpPr>
        <p:grpSp>
          <p:nvGrpSpPr>
            <p:cNvPr id="33" name="Group 7"/>
            <p:cNvGrpSpPr>
              <a:grpSpLocks/>
            </p:cNvGrpSpPr>
            <p:nvPr/>
          </p:nvGrpSpPr>
          <p:grpSpPr bwMode="auto">
            <a:xfrm>
              <a:off x="-36006" y="772093"/>
              <a:ext cx="9180006" cy="615586"/>
              <a:chOff x="0" y="750215"/>
              <a:chExt cx="9144000" cy="662941"/>
            </a:xfrm>
          </p:grpSpPr>
          <p:sp>
            <p:nvSpPr>
              <p:cNvPr id="38" name="Rectangle 12"/>
              <p:cNvSpPr>
                <a:spLocks noChangeArrowheads="1"/>
              </p:cNvSpPr>
              <p:nvPr/>
            </p:nvSpPr>
            <p:spPr bwMode="auto">
              <a:xfrm>
                <a:off x="0" y="1207540"/>
                <a:ext cx="9144000" cy="205616"/>
              </a:xfrm>
              <a:prstGeom prst="rect">
                <a:avLst/>
              </a:prstGeom>
              <a:solidFill>
                <a:srgbClr val="99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sz="1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11068" y="749726"/>
                <a:ext cx="9132175" cy="4582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0"/>
                  </a:spcAft>
                  <a:defRPr/>
                </a:pPr>
                <a:endParaRPr lang="en-US" sz="2000" dirty="0">
                  <a:latin typeface="Times New Roman"/>
                  <a:ea typeface="Times New Roman"/>
                </a:endParaRPr>
              </a:p>
            </p:txBody>
          </p:sp>
        </p:grpSp>
        <p:pic>
          <p:nvPicPr>
            <p:cNvPr id="36" name="Picture 10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260" y="93623"/>
              <a:ext cx="2629090" cy="70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itle 14"/>
          <p:cNvSpPr txBox="1">
            <a:spLocks/>
          </p:cNvSpPr>
          <p:nvPr/>
        </p:nvSpPr>
        <p:spPr>
          <a:xfrm>
            <a:off x="0" y="0"/>
            <a:ext cx="6514545" cy="67791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" y="0"/>
            <a:ext cx="1919840" cy="68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국민안전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81" y="138289"/>
            <a:ext cx="1916507" cy="47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93" y="128764"/>
            <a:ext cx="1712080" cy="48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2138" y="87313"/>
            <a:ext cx="6011861" cy="877887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400" i="1" dirty="0" smtClean="0"/>
              <a:t>Case:  Improving relevancy of livelihood interventions through market analysis in Haiti</a:t>
            </a:r>
            <a:endParaRPr lang="en-CA" sz="2400" i="1" dirty="0" smtClean="0"/>
          </a:p>
        </p:txBody>
      </p:sp>
      <p:pic>
        <p:nvPicPr>
          <p:cNvPr id="5632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39713" y="2557463"/>
            <a:ext cx="812006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0988" y="965200"/>
            <a:ext cx="39227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Condition Post Floods and Landslides</a:t>
            </a:r>
            <a:endParaRPr lang="en-CA" sz="1600" b="1"/>
          </a:p>
        </p:txBody>
      </p:sp>
      <p:sp>
        <p:nvSpPr>
          <p:cNvPr id="13" name="Multiply 12"/>
          <p:cNvSpPr/>
          <p:nvPr/>
        </p:nvSpPr>
        <p:spPr>
          <a:xfrm>
            <a:off x="3222625" y="3841750"/>
            <a:ext cx="579438" cy="579438"/>
          </a:xfrm>
          <a:prstGeom prst="mathMultiply">
            <a:avLst>
              <a:gd name="adj1" fmla="val 108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Multiply 13"/>
          <p:cNvSpPr/>
          <p:nvPr/>
        </p:nvSpPr>
        <p:spPr>
          <a:xfrm>
            <a:off x="4818063" y="3638550"/>
            <a:ext cx="581025" cy="579438"/>
          </a:xfrm>
          <a:prstGeom prst="mathMultiply">
            <a:avLst>
              <a:gd name="adj1" fmla="val 108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Multiply 14"/>
          <p:cNvSpPr/>
          <p:nvPr/>
        </p:nvSpPr>
        <p:spPr>
          <a:xfrm>
            <a:off x="4803775" y="2606675"/>
            <a:ext cx="581025" cy="581025"/>
          </a:xfrm>
          <a:prstGeom prst="mathMultiply">
            <a:avLst>
              <a:gd name="adj1" fmla="val 108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TextBox 15"/>
          <p:cNvSpPr>
            <a:spLocks noChangeArrowheads="1"/>
          </p:cNvSpPr>
          <p:nvPr/>
        </p:nvSpPr>
        <p:spPr bwMode="auto">
          <a:xfrm>
            <a:off x="285750" y="4581525"/>
            <a:ext cx="3448050" cy="522288"/>
          </a:xfrm>
          <a:prstGeom prst="wedgeRectCallout">
            <a:avLst>
              <a:gd name="adj1" fmla="val 28454"/>
              <a:gd name="adj2" fmla="val -108083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Transport and Storage Facility Destroyed </a:t>
            </a:r>
          </a:p>
          <a:p>
            <a:r>
              <a:rPr lang="en-US" sz="1400"/>
              <a:t>Left with debt to pay</a:t>
            </a:r>
            <a:endParaRPr lang="en-CA" sz="1400"/>
          </a:p>
        </p:txBody>
      </p:sp>
      <p:sp>
        <p:nvSpPr>
          <p:cNvPr id="17" name="TextBox 16"/>
          <p:cNvSpPr>
            <a:spLocks noChangeArrowheads="1"/>
          </p:cNvSpPr>
          <p:nvPr/>
        </p:nvSpPr>
        <p:spPr bwMode="auto">
          <a:xfrm>
            <a:off x="3005138" y="1549400"/>
            <a:ext cx="2860675" cy="522288"/>
          </a:xfrm>
          <a:prstGeom prst="wedgeRectCallout">
            <a:avLst>
              <a:gd name="adj1" fmla="val -40139"/>
              <a:gd name="adj2" fmla="val 141500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Lost Pack Animal for transports and stock</a:t>
            </a:r>
            <a:endParaRPr lang="en-CA" sz="1400"/>
          </a:p>
        </p:txBody>
      </p:sp>
      <p:sp>
        <p:nvSpPr>
          <p:cNvPr id="18" name="TextBox 17"/>
          <p:cNvSpPr>
            <a:spLocks noChangeArrowheads="1"/>
          </p:cNvSpPr>
          <p:nvPr/>
        </p:nvSpPr>
        <p:spPr bwMode="auto">
          <a:xfrm>
            <a:off x="4175125" y="4543425"/>
            <a:ext cx="2860675" cy="522288"/>
          </a:xfrm>
          <a:prstGeom prst="wedgeRectCallout">
            <a:avLst>
              <a:gd name="adj1" fmla="val -34213"/>
              <a:gd name="adj2" fmla="val -107236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Lost Pack Animal for transports and stock</a:t>
            </a:r>
            <a:endParaRPr lang="en-CA" sz="140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045325" y="3297238"/>
            <a:ext cx="1454150" cy="1565275"/>
            <a:chOff x="7045376" y="3297837"/>
            <a:chExt cx="1454047" cy="1564095"/>
          </a:xfrm>
        </p:grpSpPr>
        <p:sp>
          <p:nvSpPr>
            <p:cNvPr id="19" name="Oval 18"/>
            <p:cNvSpPr/>
            <p:nvPr/>
          </p:nvSpPr>
          <p:spPr>
            <a:xfrm>
              <a:off x="7181891" y="3635719"/>
              <a:ext cx="1227051" cy="1226213"/>
            </a:xfrm>
            <a:prstGeom prst="ellipse">
              <a:avLst/>
            </a:prstGeom>
            <a:solidFill>
              <a:srgbClr val="FF99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6337" name="TextBox 19"/>
            <p:cNvSpPr txBox="1">
              <a:spLocks noChangeArrowheads="1"/>
            </p:cNvSpPr>
            <p:nvPr/>
          </p:nvSpPr>
          <p:spPr bwMode="auto">
            <a:xfrm>
              <a:off x="7045376" y="3297837"/>
              <a:ext cx="145404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Purchasing power reduced</a:t>
              </a:r>
              <a:endParaRPr lang="en-CA" sz="1400" b="1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84150" y="2520950"/>
            <a:ext cx="1497013" cy="1501775"/>
            <a:chOff x="183942" y="2520846"/>
            <a:chExt cx="1497454" cy="1502634"/>
          </a:xfrm>
        </p:grpSpPr>
        <p:sp>
          <p:nvSpPr>
            <p:cNvPr id="22" name="Oval 21"/>
            <p:cNvSpPr/>
            <p:nvPr/>
          </p:nvSpPr>
          <p:spPr>
            <a:xfrm>
              <a:off x="183942" y="2708278"/>
              <a:ext cx="1314837" cy="1315202"/>
            </a:xfrm>
            <a:prstGeom prst="ellipse">
              <a:avLst/>
            </a:prstGeom>
            <a:solidFill>
              <a:srgbClr val="99CCFF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6335" name="TextBox 22"/>
            <p:cNvSpPr txBox="1">
              <a:spLocks noChangeArrowheads="1"/>
            </p:cNvSpPr>
            <p:nvPr/>
          </p:nvSpPr>
          <p:spPr bwMode="auto">
            <a:xfrm>
              <a:off x="227349" y="2520846"/>
              <a:ext cx="14540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Unaffected</a:t>
              </a:r>
              <a:endParaRPr lang="en-CA" sz="1400" b="1"/>
            </a:p>
          </p:txBody>
        </p:sp>
      </p:grpSp>
      <p:sp>
        <p:nvSpPr>
          <p:cNvPr id="25" name="スライド番号プレースホルダ 2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9A04607-C7DF-489E-B530-049E295AC8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6538586"/>
            <a:ext cx="9144000" cy="31941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8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81820" y="87313"/>
            <a:ext cx="5774498" cy="858837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400" i="1" dirty="0" smtClean="0"/>
              <a:t>Case:  Improving relevancy of livelihood interventions through market analysis in Haiti</a:t>
            </a:r>
            <a:endParaRPr lang="en-CA" sz="2400" i="1" dirty="0" smtClean="0"/>
          </a:p>
        </p:txBody>
      </p:sp>
      <p:pic>
        <p:nvPicPr>
          <p:cNvPr id="5837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39713" y="2557463"/>
            <a:ext cx="812006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Box 11"/>
          <p:cNvSpPr txBox="1">
            <a:spLocks noChangeArrowheads="1"/>
          </p:cNvSpPr>
          <p:nvPr/>
        </p:nvSpPr>
        <p:spPr bwMode="auto">
          <a:xfrm>
            <a:off x="280988" y="965200"/>
            <a:ext cx="153193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Interventions </a:t>
            </a:r>
            <a:endParaRPr lang="en-CA" sz="1600" b="1"/>
          </a:p>
        </p:txBody>
      </p:sp>
      <p:sp>
        <p:nvSpPr>
          <p:cNvPr id="58373" name="TextBox 15"/>
          <p:cNvSpPr>
            <a:spLocks noChangeArrowheads="1"/>
          </p:cNvSpPr>
          <p:nvPr/>
        </p:nvSpPr>
        <p:spPr bwMode="auto">
          <a:xfrm>
            <a:off x="1422400" y="4581525"/>
            <a:ext cx="2019300" cy="522288"/>
          </a:xfrm>
          <a:prstGeom prst="wedgeRectCallout">
            <a:avLst>
              <a:gd name="adj1" fmla="val 31931"/>
              <a:gd name="adj2" fmla="val -115366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Wealthy community, no need for assistance</a:t>
            </a:r>
            <a:endParaRPr lang="en-CA" sz="1400"/>
          </a:p>
        </p:txBody>
      </p:sp>
      <p:sp>
        <p:nvSpPr>
          <p:cNvPr id="58374" name="TextBox 17"/>
          <p:cNvSpPr>
            <a:spLocks noChangeArrowheads="1"/>
          </p:cNvSpPr>
          <p:nvPr/>
        </p:nvSpPr>
        <p:spPr bwMode="auto">
          <a:xfrm>
            <a:off x="4175125" y="4543425"/>
            <a:ext cx="2860675" cy="314325"/>
          </a:xfrm>
          <a:prstGeom prst="wedgeRectCallout">
            <a:avLst>
              <a:gd name="adj1" fmla="val -37319"/>
              <a:gd name="adj2" fmla="val -160880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Cash Voucher to rebuild business</a:t>
            </a:r>
            <a:endParaRPr lang="en-CA" sz="1400"/>
          </a:p>
        </p:txBody>
      </p:sp>
      <p:grpSp>
        <p:nvGrpSpPr>
          <p:cNvPr id="58375" name="Group 20"/>
          <p:cNvGrpSpPr>
            <a:grpSpLocks/>
          </p:cNvGrpSpPr>
          <p:nvPr/>
        </p:nvGrpSpPr>
        <p:grpSpPr bwMode="auto">
          <a:xfrm>
            <a:off x="7026275" y="3106738"/>
            <a:ext cx="1660525" cy="2433637"/>
            <a:chOff x="7026326" y="3297837"/>
            <a:chExt cx="1660474" cy="2433657"/>
          </a:xfrm>
        </p:grpSpPr>
        <p:sp>
          <p:nvSpPr>
            <p:cNvPr id="19" name="Oval 18"/>
            <p:cNvSpPr/>
            <p:nvPr/>
          </p:nvSpPr>
          <p:spPr>
            <a:xfrm>
              <a:off x="7075537" y="3639152"/>
              <a:ext cx="1439818" cy="137161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</a:rPr>
                <a:t>CFW</a:t>
              </a:r>
              <a:endParaRPr lang="en-CA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58382" name="TextBox 19"/>
            <p:cNvSpPr txBox="1">
              <a:spLocks noChangeArrowheads="1"/>
            </p:cNvSpPr>
            <p:nvPr/>
          </p:nvSpPr>
          <p:spPr bwMode="auto">
            <a:xfrm>
              <a:off x="7045376" y="3297837"/>
              <a:ext cx="160332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Improving Purchasing Power through </a:t>
              </a:r>
              <a:endParaRPr lang="en-CA" sz="1400"/>
            </a:p>
          </p:txBody>
        </p:sp>
        <p:sp>
          <p:nvSpPr>
            <p:cNvPr id="58383" name="TextBox 20"/>
            <p:cNvSpPr txBox="1">
              <a:spLocks noChangeArrowheads="1"/>
            </p:cNvSpPr>
            <p:nvPr/>
          </p:nvSpPr>
          <p:spPr bwMode="auto">
            <a:xfrm>
              <a:off x="7026326" y="4777387"/>
              <a:ext cx="166047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Rehabilitation Infrastructure connected to local market</a:t>
              </a:r>
              <a:endParaRPr lang="en-CA" sz="1400"/>
            </a:p>
          </p:txBody>
        </p:sp>
      </p:grpSp>
      <p:sp>
        <p:nvSpPr>
          <p:cNvPr id="58376" name="TextBox 25"/>
          <p:cNvSpPr>
            <a:spLocks noChangeArrowheads="1"/>
          </p:cNvSpPr>
          <p:nvPr/>
        </p:nvSpPr>
        <p:spPr bwMode="auto">
          <a:xfrm>
            <a:off x="427038" y="1308100"/>
            <a:ext cx="3408362" cy="738188"/>
          </a:xfrm>
          <a:prstGeom prst="wedgeRectCallout">
            <a:avLst>
              <a:gd name="adj1" fmla="val -35782"/>
              <a:gd name="adj2" fmla="val 71625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Strengthening and preparing farmer for the next season crops, ensuring available stock for customers</a:t>
            </a:r>
            <a:endParaRPr lang="en-CA" sz="1400"/>
          </a:p>
        </p:txBody>
      </p:sp>
      <p:sp>
        <p:nvSpPr>
          <p:cNvPr id="58377" name="TextBox 26"/>
          <p:cNvSpPr txBox="1">
            <a:spLocks noChangeArrowheads="1"/>
          </p:cNvSpPr>
          <p:nvPr/>
        </p:nvSpPr>
        <p:spPr bwMode="auto">
          <a:xfrm>
            <a:off x="419100" y="2095500"/>
            <a:ext cx="96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Farmer</a:t>
            </a:r>
            <a:endParaRPr lang="en-CA" b="1"/>
          </a:p>
        </p:txBody>
      </p:sp>
      <p:sp>
        <p:nvSpPr>
          <p:cNvPr id="28" name="Right Arrow 27"/>
          <p:cNvSpPr/>
          <p:nvPr/>
        </p:nvSpPr>
        <p:spPr>
          <a:xfrm rot="5400000">
            <a:off x="622300" y="2590800"/>
            <a:ext cx="482600" cy="203200"/>
          </a:xfrm>
          <a:prstGeom prst="rightArrow">
            <a:avLst>
              <a:gd name="adj1" fmla="val 27143"/>
              <a:gd name="adj2" fmla="val 9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8379" name="TextBox 16"/>
          <p:cNvSpPr>
            <a:spLocks noChangeArrowheads="1"/>
          </p:cNvSpPr>
          <p:nvPr/>
        </p:nvSpPr>
        <p:spPr bwMode="auto">
          <a:xfrm>
            <a:off x="3005138" y="1955800"/>
            <a:ext cx="2860675" cy="314325"/>
          </a:xfrm>
          <a:prstGeom prst="wedgeRectCallout">
            <a:avLst>
              <a:gd name="adj1" fmla="val -40139"/>
              <a:gd name="adj2" fmla="val 141500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Cash Voucher to rebuild business</a:t>
            </a:r>
            <a:endParaRPr lang="en-CA" sz="140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6CBB6B4D-8F4D-4B97-B530-3B5D30C5BCC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6538586"/>
            <a:ext cx="9144000" cy="31941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Group 37"/>
          <p:cNvGrpSpPr>
            <a:grpSpLocks/>
          </p:cNvGrpSpPr>
          <p:nvPr/>
        </p:nvGrpSpPr>
        <p:grpSpPr bwMode="auto">
          <a:xfrm>
            <a:off x="63500" y="1719058"/>
            <a:ext cx="4927600" cy="1535113"/>
            <a:chOff x="63749" y="1262965"/>
            <a:chExt cx="4831271" cy="1505635"/>
          </a:xfrm>
        </p:grpSpPr>
        <p:pic>
          <p:nvPicPr>
            <p:cNvPr id="70671" name="Picture 7" descr="http://t3.gstatic.com/images?q=tbn:ANd9GcSI8SBVwN7p37odaXBHHBFfTgXqUZVcnnQwuKpaKBJXRn_2PzhZ1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49" y="1262965"/>
              <a:ext cx="955449" cy="1505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2" name="Picture 11" descr="http://multiply.com/mu/kotagedecrafts/image/9/photos/7/500x500/2/kawung-on-silver-oval-earring-copy.jpg?et=%2CHBaGWPdbTUiXeagmCPJkg&amp;nmid=892237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0542" y="1262965"/>
              <a:ext cx="956233" cy="1505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3" name="Picture 13" descr="http://multiply.com/mu/kotagedecrafts/image/7/photos/14/600x600/1/choker-batu-jambu-berbunga-copy.jpg?et=28Q9nNnrEG37s2hHo%2CdUcA&amp;nmid=1326391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5668" y="1262965"/>
              <a:ext cx="957189" cy="150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4" name="Picture 15" descr="http://multiply.com/mu/kotagedecrafts/image/6/photos/20/600x600/5/anting-moon-princess.jpg?et=vBQ5QHDhr%2BAAzaGg918v2w&amp;nmid=13648938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750" y="1262965"/>
              <a:ext cx="957189" cy="150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5" name="Picture 17" descr="http://multiply.com/mu/kotagedecrafts/image/9/photos/5/600x600/1/Bawono-on-silver-small-copy.jpg?et=Khmn3fr6D57j0XvKFu9Lkg&amp;nmid=8922215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7831" y="1262965"/>
              <a:ext cx="957189" cy="150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5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30320" y="-1"/>
            <a:ext cx="5613680" cy="963479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Case:  Engaging Universities and the Private Sector in Yogyakarta</a:t>
            </a:r>
            <a:endParaRPr lang="en-CA" sz="2400" dirty="0" smtClean="0"/>
          </a:p>
          <a:p>
            <a:pPr marL="0" indent="0" eaLnBrk="1" hangingPunct="1">
              <a:buNone/>
            </a:pPr>
            <a:endParaRPr lang="en-CA" sz="2400" dirty="0" smtClean="0"/>
          </a:p>
        </p:txBody>
      </p:sp>
      <p:grpSp>
        <p:nvGrpSpPr>
          <p:cNvPr id="70659" name="Group 31"/>
          <p:cNvGrpSpPr>
            <a:grpSpLocks/>
          </p:cNvGrpSpPr>
          <p:nvPr/>
        </p:nvGrpSpPr>
        <p:grpSpPr bwMode="auto">
          <a:xfrm>
            <a:off x="-30937" y="960066"/>
            <a:ext cx="9067800" cy="5683250"/>
            <a:chOff x="-23956" y="813240"/>
            <a:chExt cx="8893318" cy="6037497"/>
          </a:xfrm>
        </p:grpSpPr>
        <p:sp>
          <p:nvSpPr>
            <p:cNvPr id="20" name="Rectangle 19"/>
            <p:cNvSpPr/>
            <p:nvPr/>
          </p:nvSpPr>
          <p:spPr>
            <a:xfrm>
              <a:off x="13255" y="828023"/>
              <a:ext cx="7217294" cy="7288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pic>
          <p:nvPicPr>
            <p:cNvPr id="70664" name="Picture 2" descr="http://multiply.com/mu/kotagedecrafts/image/1/photos/upload/1200x1200/SRfI-goKCmgAAF6bN7s1/animo-pengunjung-1.jpg?et=EcjFVn9gbg67%2CDHv48ksRg&amp;nmid=0"/>
            <p:cNvPicPr>
              <a:picLocks noChangeAspect="1" noChangeArrowheads="1"/>
            </p:cNvPicPr>
            <p:nvPr/>
          </p:nvPicPr>
          <p:blipFill>
            <a:blip r:embed="rId8" cstate="print"/>
            <a:srcRect b="43704"/>
            <a:stretch>
              <a:fillRect/>
            </a:stretch>
          </p:blipFill>
          <p:spPr bwMode="auto">
            <a:xfrm>
              <a:off x="15875" y="3516987"/>
              <a:ext cx="8853487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5" name="Rectangle 11"/>
            <p:cNvSpPr>
              <a:spLocks noChangeArrowheads="1"/>
            </p:cNvSpPr>
            <p:nvPr/>
          </p:nvSpPr>
          <p:spPr bwMode="auto">
            <a:xfrm>
              <a:off x="0" y="3509050"/>
              <a:ext cx="3730625" cy="25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>
                  <a:solidFill>
                    <a:schemeClr val="bg1"/>
                  </a:solidFill>
                </a:rPr>
                <a:t>Exhibition TexCraft 2008  </a:t>
              </a:r>
            </a:p>
          </p:txBody>
        </p:sp>
        <p:pic>
          <p:nvPicPr>
            <p:cNvPr id="70666" name="Picture 9" descr="Slide13"/>
            <p:cNvPicPr>
              <a:picLocks noChangeAspect="1" noChangeArrowheads="1"/>
            </p:cNvPicPr>
            <p:nvPr/>
          </p:nvPicPr>
          <p:blipFill>
            <a:blip r:embed="rId9" cstate="print"/>
            <a:srcRect t="15465"/>
            <a:stretch>
              <a:fillRect/>
            </a:stretch>
          </p:blipFill>
          <p:spPr bwMode="auto">
            <a:xfrm>
              <a:off x="4819650" y="830937"/>
              <a:ext cx="4049712" cy="268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4961" y="813240"/>
              <a:ext cx="4784689" cy="84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CA" sz="1600" b="1" dirty="0">
                  <a:solidFill>
                    <a:schemeClr val="bg1"/>
                  </a:solidFill>
                  <a:latin typeface="+mj-lt"/>
                </a:rPr>
                <a:t>Preliminary Survey for targeting the beneficiaries collaborated with Heritage District Management Organization </a:t>
              </a:r>
              <a:r>
                <a:rPr lang="en-CA" sz="1400" dirty="0"/>
                <a:t> </a:t>
              </a:r>
            </a:p>
          </p:txBody>
        </p:sp>
        <p:sp>
          <p:nvSpPr>
            <p:cNvPr id="70668" name="Rectangle 21"/>
            <p:cNvSpPr>
              <a:spLocks noChangeArrowheads="1"/>
            </p:cNvSpPr>
            <p:nvPr/>
          </p:nvSpPr>
          <p:spPr bwMode="auto">
            <a:xfrm>
              <a:off x="658237" y="3259803"/>
              <a:ext cx="3535499" cy="25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>
                  <a:hlinkClick r:id="rId10"/>
                </a:rPr>
                <a:t>http://kotagedecrafts.multiply.com/</a:t>
              </a:r>
              <a:endParaRPr lang="en-CA" sz="1200"/>
            </a:p>
          </p:txBody>
        </p:sp>
        <p:sp>
          <p:nvSpPr>
            <p:cNvPr id="70669" name="Rectangle 11"/>
            <p:cNvSpPr>
              <a:spLocks noChangeArrowheads="1"/>
            </p:cNvSpPr>
            <p:nvPr/>
          </p:nvSpPr>
          <p:spPr bwMode="auto">
            <a:xfrm>
              <a:off x="-23956" y="1604996"/>
              <a:ext cx="3730625" cy="25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/>
                <a:t>The Designs</a:t>
              </a:r>
            </a:p>
          </p:txBody>
        </p:sp>
        <p:sp>
          <p:nvSpPr>
            <p:cNvPr id="70670" name="Rectangle 11"/>
            <p:cNvSpPr>
              <a:spLocks noChangeArrowheads="1"/>
            </p:cNvSpPr>
            <p:nvPr/>
          </p:nvSpPr>
          <p:spPr bwMode="auto">
            <a:xfrm>
              <a:off x="4863028" y="1924310"/>
              <a:ext cx="4006334" cy="25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CA" sz="1200" b="1">
                  <a:solidFill>
                    <a:schemeClr val="bg1"/>
                  </a:solidFill>
                </a:rPr>
                <a:t>University Visit to affected Crafters</a:t>
              </a:r>
            </a:p>
          </p:txBody>
        </p:sp>
      </p:grpSp>
      <p:sp>
        <p:nvSpPr>
          <p:cNvPr id="70660" name="Rectangle 39"/>
          <p:cNvSpPr>
            <a:spLocks noChangeArrowheads="1"/>
          </p:cNvSpPr>
          <p:nvPr/>
        </p:nvSpPr>
        <p:spPr bwMode="auto">
          <a:xfrm>
            <a:off x="63500" y="3003550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/>
              <a:t>Website: </a:t>
            </a:r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E33295A0-A0F4-41A4-A2DC-58D7947DF8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4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06870" y="0"/>
            <a:ext cx="5291029" cy="946150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Case:  Tailoring Loans for Farmers in Bangladesh, 2005</a:t>
            </a:r>
            <a:endParaRPr lang="en-CA" sz="2400" i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100208" y="1390389"/>
            <a:ext cx="9043792" cy="45720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CA" sz="2000" dirty="0" smtClean="0"/>
              <a:t>The International Fund for Agricultural Development (IFAD) and the Government of Bangladesh joined forces with the </a:t>
            </a:r>
            <a:r>
              <a:rPr lang="en-CA" sz="2000" dirty="0" err="1" smtClean="0"/>
              <a:t>Palli</a:t>
            </a:r>
            <a:r>
              <a:rPr lang="en-CA" sz="2000" dirty="0" smtClean="0"/>
              <a:t> Karma-</a:t>
            </a:r>
            <a:r>
              <a:rPr lang="en-CA" sz="2000" dirty="0" err="1" smtClean="0"/>
              <a:t>Sahayak</a:t>
            </a:r>
            <a:r>
              <a:rPr lang="en-CA" sz="2000" dirty="0" smtClean="0"/>
              <a:t> Foundation (PKSF), </a:t>
            </a:r>
            <a:r>
              <a:rPr lang="en-US" sz="2000" dirty="0" smtClean="0"/>
              <a:t>provided credit to farming communities through local NGOs, the project has introduced </a:t>
            </a:r>
            <a:r>
              <a:rPr lang="en-US" sz="2000" b="1" dirty="0" smtClean="0">
                <a:solidFill>
                  <a:srgbClr val="0070C0"/>
                </a:solidFill>
              </a:rPr>
              <a:t>flexible financial services that meet the needs of smallholder farmers</a:t>
            </a:r>
            <a:r>
              <a:rPr lang="en-US" sz="2000" dirty="0" smtClean="0"/>
              <a:t> while solving problems encountered by microfinance projects in the past. Innovations include:</a:t>
            </a:r>
            <a:endParaRPr lang="en-CA" sz="2000" dirty="0" smtClean="0"/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extending the grace period before repayment starts</a:t>
            </a:r>
            <a:endParaRPr lang="en-CA" sz="2000" dirty="0" smtClean="0"/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extending the period between payments from weekly to fortnightly, monthly or even quarterly</a:t>
            </a:r>
            <a:endParaRPr lang="en-CA" sz="2000" dirty="0" smtClean="0"/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requiring regular payments only of service charges during the first part of the loan period</a:t>
            </a:r>
            <a:endParaRPr lang="en-CA" sz="2000" dirty="0" smtClean="0"/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offering seasonal loans with lump-sum repayment after harvest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CA" sz="20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E3826FFE-DFEA-4D65-AD46-FC3F561C12E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7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32138" y="626302"/>
            <a:ext cx="5741401" cy="438410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1800" dirty="0" smtClean="0"/>
              <a:t>Case: New market for traditional livelihoods in Sri Lanka</a:t>
            </a:r>
            <a:endParaRPr lang="en-CA" sz="1800" dirty="0" smtClean="0"/>
          </a:p>
        </p:txBody>
      </p:sp>
      <p:sp>
        <p:nvSpPr>
          <p:cNvPr id="82947" name="Content Placeholder 5"/>
          <p:cNvSpPr>
            <a:spLocks noGrp="1"/>
          </p:cNvSpPr>
          <p:nvPr>
            <p:ph sz="quarter" idx="17"/>
          </p:nvPr>
        </p:nvSpPr>
        <p:spPr>
          <a:xfrm>
            <a:off x="73025" y="1215024"/>
            <a:ext cx="8870559" cy="4334005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000" dirty="0" smtClean="0"/>
              <a:t>The 2004 tsunami hit the industry coconut and </a:t>
            </a:r>
            <a:r>
              <a:rPr lang="en-US" sz="2000" b="1" dirty="0" smtClean="0"/>
              <a:t>coir industry</a:t>
            </a:r>
            <a:r>
              <a:rPr lang="en-US" sz="2000" dirty="0" smtClean="0"/>
              <a:t> hard, wiping out coconut palm trees, spinning equipment, coir mills, and soaking pits. Oxfam intervened immediately to help the women restore their incomes by:</a:t>
            </a:r>
          </a:p>
          <a:p>
            <a:pPr marL="0" indent="0" algn="just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000" dirty="0" smtClean="0"/>
              <a:t>Collaboration with </a:t>
            </a:r>
            <a:r>
              <a:rPr lang="en-US" sz="2000" b="1" dirty="0" smtClean="0"/>
              <a:t>National Institute of Business Management</a:t>
            </a:r>
            <a:r>
              <a:rPr lang="en-US" sz="2000" dirty="0" smtClean="0"/>
              <a:t> carried out a market chain analysis to learn how the spinners could eventually increase their profits.</a:t>
            </a:r>
          </a:p>
          <a:p>
            <a:pPr marL="0" indent="0" algn="just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000" dirty="0" smtClean="0"/>
              <a:t>The research proposed women learn to manufacture value-added products like doormats, brooms, and planters, which they could sell at higher prices than simple twine, creating a </a:t>
            </a:r>
            <a:r>
              <a:rPr lang="en-US" sz="2000" b="1" dirty="0" smtClean="0"/>
              <a:t>worker-controlled company</a:t>
            </a:r>
            <a:r>
              <a:rPr lang="en-US" sz="2000" dirty="0" smtClean="0"/>
              <a:t> that would represent the interests of village-level coir spinners and improve their leverage in the marketplace. </a:t>
            </a:r>
          </a:p>
          <a:p>
            <a:pPr marL="0" indent="0" algn="just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000" dirty="0" smtClean="0"/>
              <a:t>The Oxfam following up the research by providing training on </a:t>
            </a:r>
            <a:r>
              <a:rPr lang="en-US" sz="2000" b="1" dirty="0" smtClean="0"/>
              <a:t>how to create value-added products</a:t>
            </a:r>
            <a:r>
              <a:rPr lang="en-US" sz="2000" dirty="0" smtClean="0"/>
              <a:t> and run small businesses, and developing and distributing mechanized equipment to help the women boost their production and ensure greater consistency in their products</a:t>
            </a:r>
          </a:p>
          <a:p>
            <a:pPr marL="0" indent="0" algn="just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endParaRPr lang="en-CA" sz="1800" dirty="0" smtClean="0"/>
          </a:p>
          <a:p>
            <a:pPr marL="0" indent="0" algn="just" eaLnBrk="1" hangingPunct="1">
              <a:lnSpc>
                <a:spcPct val="90000"/>
              </a:lnSpc>
            </a:pPr>
            <a:endParaRPr lang="en-CA" dirty="0" smtClean="0"/>
          </a:p>
        </p:txBody>
      </p:sp>
      <p:sp>
        <p:nvSpPr>
          <p:cNvPr id="82948" name="Content Placeholder 7"/>
          <p:cNvSpPr>
            <a:spLocks noGrp="1"/>
          </p:cNvSpPr>
          <p:nvPr>
            <p:ph sz="quarter" idx="19"/>
          </p:nvPr>
        </p:nvSpPr>
        <p:spPr>
          <a:xfrm>
            <a:off x="319087" y="5686816"/>
            <a:ext cx="8505825" cy="797773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/>
            <a:r>
              <a:rPr lang="en-US" sz="2400" dirty="0" smtClean="0"/>
              <a:t>Partnering with business and economic experts can help to expose new viable markets for traditional livelihoods.</a:t>
            </a:r>
            <a:endParaRPr lang="en-CA" sz="2400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C66969C4-E8F9-4A53-83FE-3C0BCBAC980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70126" y="0"/>
            <a:ext cx="5473874" cy="946150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dirty="0" smtClean="0"/>
              <a:t>Case:  Creating commodity associations in Zimbabwe</a:t>
            </a:r>
            <a:endParaRPr lang="en-CA" sz="2800" dirty="0" smtClean="0"/>
          </a:p>
        </p:txBody>
      </p:sp>
      <p:sp>
        <p:nvSpPr>
          <p:cNvPr id="86019" name="Content Placeholder 5"/>
          <p:cNvSpPr>
            <a:spLocks noGrp="1"/>
          </p:cNvSpPr>
          <p:nvPr>
            <p:ph sz="quarter" idx="17"/>
          </p:nvPr>
        </p:nvSpPr>
        <p:spPr>
          <a:xfrm>
            <a:off x="87313" y="1390389"/>
            <a:ext cx="9056687" cy="3356975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2000" b="1" dirty="0" smtClean="0"/>
              <a:t>Challenge: </a:t>
            </a:r>
            <a:r>
              <a:rPr lang="en-CA" sz="2000" dirty="0" smtClean="0"/>
              <a:t>lack of knowledge about markets has worked to the middle-person's advantage to offer </a:t>
            </a:r>
            <a:r>
              <a:rPr lang="en-CA" sz="2000" b="1" dirty="0" smtClean="0"/>
              <a:t>ready cash at half the market price</a:t>
            </a:r>
            <a:r>
              <a:rPr lang="en-CA" sz="2000" dirty="0" smtClean="0"/>
              <a:t> to the desperate and unsuspecting farmer - only to sell the commodity at double the price.</a:t>
            </a:r>
            <a:r>
              <a:rPr lang="en-US" sz="2000" dirty="0" smtClean="0"/>
              <a:t> </a:t>
            </a:r>
          </a:p>
          <a:p>
            <a:pPr marL="0" indent="0" algn="just" eaLnBrk="1" hangingPunct="1">
              <a:buFont typeface="Calibri" pitchFamily="34" charset="0"/>
              <a:buAutoNum type="arabicPeriod"/>
            </a:pPr>
            <a:r>
              <a:rPr lang="en-US" sz="2000" dirty="0" smtClean="0"/>
              <a:t>Commodity associations are platforms where </a:t>
            </a:r>
            <a:r>
              <a:rPr lang="en-US" sz="2000" b="1" dirty="0" smtClean="0"/>
              <a:t>farmers share knowledge</a:t>
            </a:r>
            <a:r>
              <a:rPr lang="en-US" sz="2000" dirty="0" smtClean="0"/>
              <a:t> on the use of appropriate and affordable technologies aimed at increasing their agricultural produce. </a:t>
            </a:r>
          </a:p>
          <a:p>
            <a:pPr marL="0" indent="0" algn="just" eaLnBrk="1" hangingPunct="1">
              <a:buFont typeface="Calibri" pitchFamily="34" charset="0"/>
              <a:buAutoNum type="arabicPeriod"/>
            </a:pPr>
            <a:r>
              <a:rPr lang="en-US" sz="2000" dirty="0" smtClean="0"/>
              <a:t>Built the capacity of small-scale producer communities to use commodity associations when lobbying/demanding for increase of support from service delivery institutions such as the </a:t>
            </a:r>
            <a:r>
              <a:rPr lang="en-US" sz="2000" b="1" dirty="0" smtClean="0"/>
              <a:t>Zimbabwe Farmers' Union</a:t>
            </a:r>
            <a:r>
              <a:rPr lang="en-US" sz="2000" dirty="0" smtClean="0"/>
              <a:t> (ZFU).</a:t>
            </a:r>
            <a:endParaRPr lang="en-US" sz="2000" b="1" dirty="0" smtClean="0"/>
          </a:p>
          <a:p>
            <a:pPr marL="0" indent="0" algn="just" eaLnBrk="1" hangingPunct="1"/>
            <a:endParaRPr lang="en-CA" sz="2000" dirty="0" smtClean="0"/>
          </a:p>
        </p:txBody>
      </p:sp>
      <p:sp>
        <p:nvSpPr>
          <p:cNvPr id="86020" name="Content Placeholder 7"/>
          <p:cNvSpPr>
            <a:spLocks noGrp="1"/>
          </p:cNvSpPr>
          <p:nvPr>
            <p:ph sz="quarter" idx="19"/>
          </p:nvPr>
        </p:nvSpPr>
        <p:spPr>
          <a:xfrm>
            <a:off x="0" y="4885151"/>
            <a:ext cx="9144000" cy="1787112"/>
          </a:xfrm>
        </p:spPr>
        <p:txBody>
          <a:bodyPr>
            <a:normAutofit/>
          </a:bodyPr>
          <a:lstStyle/>
          <a:p>
            <a:pPr marL="0" indent="0" algn="just" eaLnBrk="1" hangingPunct="1">
              <a:buFontTx/>
              <a:buChar char="•"/>
            </a:pPr>
            <a:r>
              <a:rPr lang="en-US" sz="1800" dirty="0" smtClean="0"/>
              <a:t>Developing the organizational and institutional capacity of individuals sharing similar livelihoods can create a </a:t>
            </a:r>
            <a:r>
              <a:rPr lang="en-US" sz="1800" b="1" dirty="0" smtClean="0"/>
              <a:t>community of practice</a:t>
            </a:r>
            <a:r>
              <a:rPr lang="en-US" sz="1800" dirty="0" smtClean="0"/>
              <a:t> in which each member enhances their own knowledge and capabilities through the shared experience of others.</a:t>
            </a:r>
            <a:endParaRPr lang="en-CA" sz="1800" dirty="0" smtClean="0"/>
          </a:p>
          <a:p>
            <a:pPr marL="0" indent="0" algn="just" eaLnBrk="1" hangingPunct="1">
              <a:buFontTx/>
              <a:buChar char="•"/>
            </a:pPr>
            <a:r>
              <a:rPr lang="en-US" sz="1800" dirty="0" smtClean="0"/>
              <a:t>By working as a collective, individuals </a:t>
            </a:r>
            <a:r>
              <a:rPr lang="en-US" sz="1800" b="1" dirty="0" smtClean="0"/>
              <a:t>increase their political capital</a:t>
            </a:r>
            <a:r>
              <a:rPr lang="en-US" sz="1800" dirty="0" smtClean="0"/>
              <a:t>, enabling them to better advocate for changes that make their livelihoods more sustainable</a:t>
            </a:r>
            <a:endParaRPr lang="en-CA" sz="1800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CB8D6FF3-1B63-45E7-8925-44AC4B67B02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151731" y="2492679"/>
            <a:ext cx="7315864" cy="1540702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pt-BR" sz="4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10</a:t>
            </a:r>
            <a:br>
              <a:rPr lang="pt-BR" sz="4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LIVELIHOODS</a:t>
            </a:r>
            <a:endParaRPr lang="en-US" sz="4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1763713" y="4292600"/>
            <a:ext cx="7380287" cy="379413"/>
          </a:xfrm>
          <a:noFill/>
        </p:spPr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rgbClr val="BFBFBF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BFBFBF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BFBFBF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602A6-A408-41B8-8374-3C6866878A3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75956"/>
            <a:ext cx="9144000" cy="38204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3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ctrTitle"/>
          </p:nvPr>
        </p:nvSpPr>
        <p:spPr>
          <a:xfrm>
            <a:off x="114300" y="2060531"/>
            <a:ext cx="8915400" cy="1108554"/>
          </a:xfrm>
        </p:spPr>
        <p:txBody>
          <a:bodyPr/>
          <a:lstStyle>
            <a:extLst/>
          </a:lstStyle>
          <a:p>
            <a:pPr algn="ctr">
              <a:defRPr/>
            </a:pPr>
            <a:r>
              <a:rPr lang="en-US" sz="3600" b="1" dirty="0">
                <a:solidFill>
                  <a:srgbClr val="990099"/>
                </a:solidFill>
              </a:rPr>
              <a:t>Enabling Livelihood </a:t>
            </a:r>
            <a:r>
              <a:rPr lang="en-US" sz="3600" b="1" dirty="0" smtClean="0">
                <a:solidFill>
                  <a:srgbClr val="990099"/>
                </a:solidFill>
              </a:rPr>
              <a:t/>
            </a:r>
            <a:br>
              <a:rPr lang="en-US" sz="3600" b="1" dirty="0" smtClean="0">
                <a:solidFill>
                  <a:srgbClr val="990099"/>
                </a:solidFill>
              </a:rPr>
            </a:br>
            <a:r>
              <a:rPr lang="en-US" sz="3600" b="1" dirty="0" smtClean="0">
                <a:solidFill>
                  <a:srgbClr val="990099"/>
                </a:solidFill>
              </a:rPr>
              <a:t>Protection</a:t>
            </a:r>
            <a:endParaRPr lang="en-US" sz="3600" b="1" dirty="0">
              <a:solidFill>
                <a:srgbClr val="9900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6D1E7-5693-42E0-BF2F-06817A95EB3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38586"/>
            <a:ext cx="9144000" cy="31941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7496" y="0"/>
            <a:ext cx="5536504" cy="84594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CA" sz="2800" dirty="0" smtClean="0"/>
              <a:t>Issue : </a:t>
            </a:r>
            <a:r>
              <a:rPr lang="en-US" sz="2800" dirty="0" smtClean="0"/>
              <a:t>Protecting and replacing productive assets</a:t>
            </a:r>
            <a:endParaRPr lang="en-CA" sz="2800" dirty="0" smtClean="0"/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15"/>
          </p:nvPr>
        </p:nvSpPr>
        <p:spPr>
          <a:xfrm>
            <a:off x="312216" y="1134039"/>
            <a:ext cx="8185150" cy="5148263"/>
          </a:xfrm>
        </p:spPr>
        <p:txBody>
          <a:bodyPr/>
          <a:lstStyle/>
          <a:p>
            <a:pPr marL="273050" lvl="2" indent="-273050" eaLnBrk="1" hangingPunct="1">
              <a:buFont typeface="Wingdings" pitchFamily="2" charset="2"/>
              <a:buChar char="§"/>
            </a:pPr>
            <a:r>
              <a:rPr lang="en-US" sz="2400" b="1" dirty="0" smtClean="0"/>
              <a:t>Establishing Assets to generate Income </a:t>
            </a:r>
          </a:p>
          <a:p>
            <a:pPr marL="273050" lvl="2" indent="-273050" eaLnBrk="1" hangingPunct="1">
              <a:buFont typeface="Arial" charset="0"/>
              <a:buNone/>
            </a:pPr>
            <a:r>
              <a:rPr lang="en-US" sz="2400" dirty="0" smtClean="0"/>
              <a:t>	Without an income, individuals and households are obliged to rely on friends, family, and available assistance to meet their most basic needs of food and shelter. </a:t>
            </a:r>
          </a:p>
          <a:p>
            <a:pPr marL="273050" lvl="2" indent="-273050" eaLnBrk="1" hangingPunct="1">
              <a:buFont typeface="Wingdings" pitchFamily="2" charset="2"/>
              <a:buChar char="§"/>
            </a:pPr>
            <a:r>
              <a:rPr lang="en-US" sz="2400" b="1" dirty="0" smtClean="0"/>
              <a:t>Prevent assets depletion</a:t>
            </a:r>
          </a:p>
          <a:p>
            <a:pPr marL="273050" lvl="2" indent="-273050" eaLnBrk="1" hangingPunct="1">
              <a:buFont typeface="Arial" charset="0"/>
              <a:buNone/>
            </a:pPr>
            <a:r>
              <a:rPr lang="en-US" sz="2400" dirty="0" smtClean="0"/>
              <a:t>	Since assets may not be immediately available, continued livelihood provisioning may be necessary to prevent asset depletion.  </a:t>
            </a:r>
            <a:endParaRPr lang="en-CA" sz="2400" dirty="0" smtClean="0"/>
          </a:p>
          <a:p>
            <a:pPr marL="273050" lvl="2" indent="-273050" eaLnBrk="1" hangingPunct="1">
              <a:buFont typeface="Wingdings" pitchFamily="2" charset="2"/>
              <a:buChar char="§"/>
            </a:pPr>
            <a:r>
              <a:rPr lang="en-US" sz="2400" dirty="0" smtClean="0"/>
              <a:t>To address the asset needs of affected populations, recovery actors have developed and applied a range of different approaches include: </a:t>
            </a:r>
            <a:r>
              <a:rPr lang="en-US" sz="2400" b="1" i="1" dirty="0" smtClean="0"/>
              <a:t>cash grants, in-kind assistance, and temporary employment</a:t>
            </a:r>
            <a:r>
              <a:rPr lang="en-US" sz="2400" dirty="0" smtClean="0"/>
              <a:t>.</a:t>
            </a:r>
            <a:endParaRPr lang="en-CA" sz="24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A31C3C9E-84C4-415D-88B6-E34DBD5DFA6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679504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8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20438" y="0"/>
            <a:ext cx="5323562" cy="946150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2700" i="1" dirty="0" smtClean="0"/>
              <a:t>Case:  Village livelihood grants in China</a:t>
            </a:r>
            <a:endParaRPr lang="en-CA" sz="2700" i="1" dirty="0" smtClean="0"/>
          </a:p>
        </p:txBody>
      </p:sp>
      <p:sp>
        <p:nvSpPr>
          <p:cNvPr id="26628" name="Content Placeholder 5"/>
          <p:cNvSpPr>
            <a:spLocks noGrp="1"/>
          </p:cNvSpPr>
          <p:nvPr>
            <p:ph sz="quarter" idx="17"/>
          </p:nvPr>
        </p:nvSpPr>
        <p:spPr>
          <a:xfrm>
            <a:off x="4763" y="1422140"/>
            <a:ext cx="9143999" cy="1408742"/>
          </a:xfrm>
        </p:spPr>
        <p:txBody>
          <a:bodyPr>
            <a:normAutofit/>
          </a:bodyPr>
          <a:lstStyle/>
          <a:p>
            <a:pPr marL="174625" indent="-174625" algn="just" eaLnBrk="1" hangingPunct="1">
              <a:buFontTx/>
              <a:buChar char="•"/>
            </a:pPr>
            <a:r>
              <a:rPr lang="en-US" sz="2000" dirty="0" smtClean="0"/>
              <a:t>This program was started on March 6, 2009, involving over 30 villagers in </a:t>
            </a:r>
            <a:r>
              <a:rPr lang="en-US" sz="2000" dirty="0" err="1" smtClean="0"/>
              <a:t>Mingyue</a:t>
            </a:r>
            <a:r>
              <a:rPr lang="en-US" sz="2000" dirty="0" smtClean="0"/>
              <a:t> Village at </a:t>
            </a:r>
            <a:r>
              <a:rPr lang="en-US" sz="2000" dirty="0" err="1" smtClean="0"/>
              <a:t>Anxian</a:t>
            </a:r>
            <a:r>
              <a:rPr lang="en-US" sz="2000" dirty="0" smtClean="0"/>
              <a:t> of Sichuan. </a:t>
            </a:r>
            <a:r>
              <a:rPr lang="en-US" sz="2000" b="1" u="sng" dirty="0" smtClean="0">
                <a:solidFill>
                  <a:srgbClr val="0070C0"/>
                </a:solidFill>
              </a:rPr>
              <a:t>Challenge: Rebuilding their homes was costly, most of their money was gone and they were having difficulty resuming agricultural activities</a:t>
            </a:r>
          </a:p>
          <a:p>
            <a:pPr marL="174625" indent="-174625" algn="just" eaLnBrk="1" hangingPunct="1">
              <a:buFontTx/>
              <a:buChar char="•"/>
            </a:pPr>
            <a:endParaRPr lang="en-CA" sz="2000" b="1" u="sng" dirty="0" smtClean="0">
              <a:solidFill>
                <a:srgbClr val="0070C0"/>
              </a:solidFill>
            </a:endParaRPr>
          </a:p>
        </p:txBody>
      </p:sp>
      <p:sp>
        <p:nvSpPr>
          <p:cNvPr id="26629" name="Content Placeholder 7"/>
          <p:cNvSpPr>
            <a:spLocks noGrp="1"/>
          </p:cNvSpPr>
          <p:nvPr>
            <p:ph sz="quarter" idx="19"/>
          </p:nvPr>
        </p:nvSpPr>
        <p:spPr>
          <a:xfrm>
            <a:off x="101437" y="3304653"/>
            <a:ext cx="8941126" cy="2830882"/>
          </a:xfrm>
        </p:spPr>
        <p:txBody>
          <a:bodyPr>
            <a:noAutofit/>
          </a:bodyPr>
          <a:lstStyle/>
          <a:p>
            <a:pPr marL="276225" indent="-276225" algn="just" eaLnBrk="1" hangingPunct="1">
              <a:buFontTx/>
              <a:buChar char="•"/>
            </a:pPr>
            <a:r>
              <a:rPr lang="en-US" sz="2400" dirty="0" smtClean="0"/>
              <a:t>By </a:t>
            </a:r>
            <a:r>
              <a:rPr lang="en-US" sz="2400" b="1" dirty="0" smtClean="0"/>
              <a:t>placing the communities at the center of identifying needs and designing and implementing potential solutions</a:t>
            </a:r>
            <a:r>
              <a:rPr lang="en-US" sz="2400" dirty="0" smtClean="0"/>
              <a:t>, the initiative benefits from their intimate knowledge of available assets, local market opportunities, and viable livelihood strategies</a:t>
            </a:r>
            <a:r>
              <a:rPr lang="en-CA" sz="2400" dirty="0" smtClean="0"/>
              <a:t>.</a:t>
            </a:r>
          </a:p>
          <a:p>
            <a:pPr marL="276225" indent="-276225" algn="just" eaLnBrk="1" hangingPunct="1">
              <a:buFontTx/>
              <a:buChar char="•"/>
            </a:pPr>
            <a:r>
              <a:rPr lang="en-US" sz="2400" dirty="0" smtClean="0"/>
              <a:t>By establishing working relationships with local experts, </a:t>
            </a:r>
            <a:r>
              <a:rPr lang="en-US" sz="2400" b="1" dirty="0" smtClean="0"/>
              <a:t>the women may still have access to technical support once the project has terminated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615488" y="585788"/>
            <a:ext cx="479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91ADE8AC-8572-4B2B-92E7-B039BC29C5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57808" y="0"/>
            <a:ext cx="5386192" cy="94615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Linking Cash Based Program with Financial Institutions</a:t>
            </a:r>
            <a:endParaRPr lang="en-CA" sz="2800" dirty="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65100" y="1501101"/>
            <a:ext cx="89788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b="1" u="sng" dirty="0">
                <a:latin typeface="Calibri" pitchFamily="34" charset="0"/>
              </a:rPr>
              <a:t>Kenya, </a:t>
            </a:r>
            <a:r>
              <a:rPr lang="en-CA" sz="2400" dirty="0">
                <a:latin typeface="Calibri" pitchFamily="34" charset="0"/>
              </a:rPr>
              <a:t>as part of the Hunger Safety Net Programme (HSNP), cash is delivered using a </a:t>
            </a:r>
            <a:r>
              <a:rPr lang="en-CA" sz="2400" b="1" dirty="0">
                <a:latin typeface="Calibri" pitchFamily="34" charset="0"/>
              </a:rPr>
              <a:t>smart card system</a:t>
            </a:r>
            <a:r>
              <a:rPr lang="en-CA" sz="2400" dirty="0">
                <a:latin typeface="Calibri" pitchFamily="34" charset="0"/>
              </a:rPr>
              <a:t>. Recipients have their </a:t>
            </a:r>
            <a:r>
              <a:rPr lang="en-CA" sz="2400" b="1" dirty="0">
                <a:solidFill>
                  <a:srgbClr val="0070C0"/>
                </a:solidFill>
                <a:latin typeface="Calibri" pitchFamily="34" charset="0"/>
              </a:rPr>
              <a:t>fingerprints scanned and receive a smart card that they take to  a local trader or agent to get their cash</a:t>
            </a:r>
            <a:r>
              <a:rPr lang="en-CA" sz="2400" b="1" dirty="0">
                <a:latin typeface="Calibri" pitchFamily="34" charset="0"/>
              </a:rPr>
              <a:t>. </a:t>
            </a:r>
            <a:r>
              <a:rPr lang="en-CA" sz="2400" dirty="0">
                <a:latin typeface="Calibri" pitchFamily="34" charset="0"/>
              </a:rPr>
              <a:t>The local trader or agent uses a Point of Sale device to verify recipients’ identities. People are also able to get their cash from a branch of Equity Bank. In urban slum areas of Kenya, in response to food price increases and post-election violence, Concern  and Oxfam in conjunction with the government  of Kenya are using mobile phones to transfer  cash. Recipients are provided with a SIM card (and sometimes a mobile phone, if they do not  have one), and they can retrieve the cash at any participating M-PESA/</a:t>
            </a:r>
            <a:r>
              <a:rPr lang="en-CA" sz="2400" dirty="0" err="1">
                <a:latin typeface="Calibri" pitchFamily="34" charset="0"/>
              </a:rPr>
              <a:t>Safaricom</a:t>
            </a:r>
            <a:r>
              <a:rPr lang="en-CA" sz="2400" dirty="0">
                <a:latin typeface="Calibri" pitchFamily="34" charset="0"/>
              </a:rPr>
              <a:t> agent.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763" y="6285456"/>
            <a:ext cx="902650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1400" b="1" i="1" dirty="0">
                <a:solidFill>
                  <a:schemeClr val="bg1"/>
                </a:solidFill>
                <a:hlinkClick r:id="rId3"/>
              </a:rPr>
              <a:t>Source: http://www.savethechildren.org.uk/en/docs/Delivering_Money_low_res.pdf</a:t>
            </a:r>
            <a:endParaRPr lang="en-CA" sz="1400" b="1" i="1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EF59599-46E1-4DFB-B4BF-3C28158046F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93431"/>
            <a:ext cx="9144000" cy="264569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8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62"/>
          <p:cNvGrpSpPr>
            <a:grpSpLocks/>
          </p:cNvGrpSpPr>
          <p:nvPr/>
        </p:nvGrpSpPr>
        <p:grpSpPr bwMode="auto">
          <a:xfrm>
            <a:off x="5529263" y="620713"/>
            <a:ext cx="1644650" cy="1755775"/>
            <a:chOff x="232229" y="1233485"/>
            <a:chExt cx="2231587" cy="2383674"/>
          </a:xfrm>
        </p:grpSpPr>
        <p:pic>
          <p:nvPicPr>
            <p:cNvPr id="35879" name="Picture 3" descr="\\irp\share\Access_Hub\DESIGNS &amp; COVERS\PUBLICATION PICTURES\Flexi VOUCHER CSF.png"/>
            <p:cNvPicPr>
              <a:picLocks noChangeAspect="1" noChangeArrowheads="1"/>
            </p:cNvPicPr>
            <p:nvPr/>
          </p:nvPicPr>
          <p:blipFill>
            <a:blip r:embed="rId2" cstate="print"/>
            <a:srcRect l="13142" t="2667" r="2571"/>
            <a:stretch>
              <a:fillRect/>
            </a:stretch>
          </p:blipFill>
          <p:spPr bwMode="auto">
            <a:xfrm rot="2010438">
              <a:off x="332433" y="1233485"/>
              <a:ext cx="2131383" cy="184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Rectangle 61"/>
            <p:cNvSpPr/>
            <p:nvPr/>
          </p:nvSpPr>
          <p:spPr>
            <a:xfrm>
              <a:off x="232229" y="2791709"/>
              <a:ext cx="2089420" cy="825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3584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29024" y="0"/>
            <a:ext cx="5000625" cy="384175"/>
          </a:xfrm>
          <a:solidFill>
            <a:srgbClr val="92D050"/>
          </a:solidFill>
        </p:spPr>
        <p:txBody>
          <a:bodyPr/>
          <a:lstStyle/>
          <a:p>
            <a:pPr marL="0" indent="0" algn="ctr"/>
            <a:r>
              <a:rPr lang="en-US" sz="2000" i="1" smtClean="0"/>
              <a:t>Flexi-Voucher Malawi</a:t>
            </a:r>
            <a:endParaRPr lang="en-CA" sz="2000" i="1" smtClean="0"/>
          </a:p>
        </p:txBody>
      </p:sp>
      <p:pic>
        <p:nvPicPr>
          <p:cNvPr id="35844" name="Picture 10" descr="http://www.biology-blog.com/images/blogs/10-2007/fertilizer-1510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2091" y="4671150"/>
            <a:ext cx="122713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4" descr="http://www.ifdc.org/getfile/c6802f70-6850-40b1-bbf0-bc14f8c2c3e1/agribusiness.aspx?width=6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3413" y="2203450"/>
            <a:ext cx="3795712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6" name="Group 55"/>
          <p:cNvGrpSpPr>
            <a:grpSpLocks/>
          </p:cNvGrpSpPr>
          <p:nvPr/>
        </p:nvGrpSpPr>
        <p:grpSpPr bwMode="auto">
          <a:xfrm>
            <a:off x="5883275" y="4319793"/>
            <a:ext cx="1157288" cy="1377950"/>
            <a:chOff x="5479142" y="3138713"/>
            <a:chExt cx="1689101" cy="2012128"/>
          </a:xfrm>
        </p:grpSpPr>
        <p:pic>
          <p:nvPicPr>
            <p:cNvPr id="35877" name="Picture 5" descr="C:\Users\Nisa\AppData\Local\Microsoft\Windows\Temporary Internet Files\Content.IE5\I3GMIZIW\MC90033479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479142" y="3138713"/>
              <a:ext cx="1689101" cy="1880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8" name="TextBox 53"/>
            <p:cNvSpPr txBox="1">
              <a:spLocks noChangeArrowheads="1"/>
            </p:cNvSpPr>
            <p:nvPr/>
          </p:nvSpPr>
          <p:spPr bwMode="auto">
            <a:xfrm>
              <a:off x="5747657" y="4746172"/>
              <a:ext cx="993405" cy="404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Seeds </a:t>
              </a:r>
              <a:endParaRPr lang="en-CA" sz="1200" b="1"/>
            </a:p>
          </p:txBody>
        </p:sp>
      </p:grpSp>
      <p:grpSp>
        <p:nvGrpSpPr>
          <p:cNvPr id="35847" name="Group 60"/>
          <p:cNvGrpSpPr>
            <a:grpSpLocks/>
          </p:cNvGrpSpPr>
          <p:nvPr/>
        </p:nvGrpSpPr>
        <p:grpSpPr bwMode="auto">
          <a:xfrm>
            <a:off x="4219398" y="4530556"/>
            <a:ext cx="1847850" cy="1406525"/>
            <a:chOff x="2390776" y="3935640"/>
            <a:chExt cx="3463596" cy="2635759"/>
          </a:xfrm>
        </p:grpSpPr>
        <p:pic>
          <p:nvPicPr>
            <p:cNvPr id="35875" name="Picture 19" descr="http://www.inkity.com/catalog/img/4/5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0776" y="3935640"/>
              <a:ext cx="2600325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6" name="TextBox 59"/>
            <p:cNvSpPr txBox="1">
              <a:spLocks noChangeArrowheads="1"/>
            </p:cNvSpPr>
            <p:nvPr/>
          </p:nvSpPr>
          <p:spPr bwMode="auto">
            <a:xfrm>
              <a:off x="3222172" y="5994399"/>
              <a:ext cx="2632200" cy="5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Farming Tools</a:t>
              </a:r>
              <a:endParaRPr lang="en-CA" sz="1400" b="1"/>
            </a:p>
          </p:txBody>
        </p:sp>
      </p:grpSp>
      <p:grpSp>
        <p:nvGrpSpPr>
          <p:cNvPr id="35848" name="Group 69"/>
          <p:cNvGrpSpPr>
            <a:grpSpLocks/>
          </p:cNvGrpSpPr>
          <p:nvPr/>
        </p:nvGrpSpPr>
        <p:grpSpPr bwMode="auto">
          <a:xfrm>
            <a:off x="493713" y="652463"/>
            <a:ext cx="3055937" cy="1054100"/>
            <a:chOff x="493486" y="1095375"/>
            <a:chExt cx="3056669" cy="1052739"/>
          </a:xfrm>
        </p:grpSpPr>
        <p:grpSp>
          <p:nvGrpSpPr>
            <p:cNvPr id="35869" name="Group 66"/>
            <p:cNvGrpSpPr>
              <a:grpSpLocks/>
            </p:cNvGrpSpPr>
            <p:nvPr/>
          </p:nvGrpSpPr>
          <p:grpSpPr bwMode="auto">
            <a:xfrm>
              <a:off x="493486" y="1095375"/>
              <a:ext cx="3056669" cy="1052739"/>
              <a:chOff x="493485" y="1095375"/>
              <a:chExt cx="4151086" cy="1052739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493485" y="1103302"/>
                <a:ext cx="4151086" cy="10448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495641" y="1095375"/>
                <a:ext cx="4148930" cy="638936"/>
              </a:xfrm>
              <a:prstGeom prst="roundRect">
                <a:avLst>
                  <a:gd name="adj" fmla="val 2761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27988" y="1466370"/>
                <a:ext cx="4090707" cy="38209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35870" name="TextBox 67"/>
            <p:cNvSpPr txBox="1">
              <a:spLocks noChangeArrowheads="1"/>
            </p:cNvSpPr>
            <p:nvPr/>
          </p:nvSpPr>
          <p:spPr bwMode="auto">
            <a:xfrm>
              <a:off x="514350" y="1104900"/>
              <a:ext cx="29506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Delivering Agricultural Vouchers</a:t>
              </a:r>
              <a:endParaRPr lang="en-CA" sz="1400" b="1"/>
            </a:p>
          </p:txBody>
        </p:sp>
        <p:sp>
          <p:nvSpPr>
            <p:cNvPr id="35871" name="TextBox 68"/>
            <p:cNvSpPr txBox="1">
              <a:spLocks noChangeArrowheads="1"/>
            </p:cNvSpPr>
            <p:nvPr/>
          </p:nvSpPr>
          <p:spPr bwMode="auto">
            <a:xfrm>
              <a:off x="512446" y="1503045"/>
              <a:ext cx="30051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The vouchers can be exchanges for seeds, fertilizers and farming tools</a:t>
              </a:r>
              <a:endParaRPr lang="en-CA" sz="1400"/>
            </a:p>
          </p:txBody>
        </p:sp>
      </p:grpSp>
      <p:grpSp>
        <p:nvGrpSpPr>
          <p:cNvPr id="35849" name="Group 70"/>
          <p:cNvGrpSpPr>
            <a:grpSpLocks/>
          </p:cNvGrpSpPr>
          <p:nvPr/>
        </p:nvGrpSpPr>
        <p:grpSpPr bwMode="auto">
          <a:xfrm>
            <a:off x="493713" y="2159000"/>
            <a:ext cx="3135312" cy="1347788"/>
            <a:chOff x="493486" y="1095375"/>
            <a:chExt cx="3135571" cy="1360805"/>
          </a:xfrm>
        </p:grpSpPr>
        <p:grpSp>
          <p:nvGrpSpPr>
            <p:cNvPr id="35863" name="Group 71"/>
            <p:cNvGrpSpPr>
              <a:grpSpLocks/>
            </p:cNvGrpSpPr>
            <p:nvPr/>
          </p:nvGrpSpPr>
          <p:grpSpPr bwMode="auto">
            <a:xfrm>
              <a:off x="493486" y="1095375"/>
              <a:ext cx="3056669" cy="1360805"/>
              <a:chOff x="493485" y="1095375"/>
              <a:chExt cx="4151086" cy="1360805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493485" y="1103390"/>
                <a:ext cx="4150434" cy="1352790"/>
              </a:xfrm>
              <a:prstGeom prst="roundRect">
                <a:avLst/>
              </a:prstGeom>
              <a:solidFill>
                <a:srgbClr val="AFD7FF"/>
              </a:solidFill>
              <a:ln>
                <a:solidFill>
                  <a:srgbClr val="2D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495640" y="1095375"/>
                <a:ext cx="4148279" cy="637927"/>
              </a:xfrm>
              <a:prstGeom prst="roundRect">
                <a:avLst>
                  <a:gd name="adj" fmla="val 27612"/>
                </a:avLst>
              </a:prstGeom>
              <a:solidFill>
                <a:schemeClr val="bg1"/>
              </a:solidFill>
              <a:ln>
                <a:solidFill>
                  <a:srgbClr val="2D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27982" y="1475247"/>
                <a:ext cx="4090064" cy="379871"/>
              </a:xfrm>
              <a:prstGeom prst="rect">
                <a:avLst/>
              </a:prstGeom>
              <a:solidFill>
                <a:srgbClr val="AFD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35864" name="TextBox 72"/>
            <p:cNvSpPr txBox="1">
              <a:spLocks noChangeArrowheads="1"/>
            </p:cNvSpPr>
            <p:nvPr/>
          </p:nvSpPr>
          <p:spPr bwMode="auto">
            <a:xfrm>
              <a:off x="539750" y="1147293"/>
              <a:ext cx="30893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Utilize Local Stores for Delivering </a:t>
              </a:r>
              <a:endParaRPr lang="en-CA" sz="1400" b="1"/>
            </a:p>
          </p:txBody>
        </p:sp>
        <p:sp>
          <p:nvSpPr>
            <p:cNvPr id="35865" name="TextBox 73"/>
            <p:cNvSpPr txBox="1">
              <a:spLocks noChangeArrowheads="1"/>
            </p:cNvSpPr>
            <p:nvPr/>
          </p:nvSpPr>
          <p:spPr bwMode="auto">
            <a:xfrm>
              <a:off x="512446" y="1464945"/>
              <a:ext cx="3043554" cy="96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400"/>
                <a:t>Utilization of local retail outlets for distribution instead of distribution of pre-packaged inputs increases availability of desired.</a:t>
              </a:r>
            </a:p>
          </p:txBody>
        </p:sp>
      </p:grpSp>
      <p:sp>
        <p:nvSpPr>
          <p:cNvPr id="78" name="Down Arrow 77"/>
          <p:cNvSpPr/>
          <p:nvPr/>
        </p:nvSpPr>
        <p:spPr>
          <a:xfrm>
            <a:off x="1600200" y="1779588"/>
            <a:ext cx="7493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2" name="Down Arrow 81"/>
          <p:cNvSpPr/>
          <p:nvPr/>
        </p:nvSpPr>
        <p:spPr>
          <a:xfrm>
            <a:off x="5969000" y="1855788"/>
            <a:ext cx="7493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3" name="Down Arrow 82"/>
          <p:cNvSpPr/>
          <p:nvPr/>
        </p:nvSpPr>
        <p:spPr>
          <a:xfrm>
            <a:off x="1600200" y="3663950"/>
            <a:ext cx="749300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4" name="Down Arrow 83"/>
          <p:cNvSpPr/>
          <p:nvPr/>
        </p:nvSpPr>
        <p:spPr>
          <a:xfrm>
            <a:off x="5969000" y="3917950"/>
            <a:ext cx="749300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35854" name="Group 84"/>
          <p:cNvGrpSpPr>
            <a:grpSpLocks/>
          </p:cNvGrpSpPr>
          <p:nvPr/>
        </p:nvGrpSpPr>
        <p:grpSpPr bwMode="auto">
          <a:xfrm>
            <a:off x="493713" y="3989388"/>
            <a:ext cx="3055937" cy="2263775"/>
            <a:chOff x="493486" y="1095375"/>
            <a:chExt cx="3056669" cy="1360805"/>
          </a:xfrm>
        </p:grpSpPr>
        <p:grpSp>
          <p:nvGrpSpPr>
            <p:cNvPr id="35857" name="Group 85"/>
            <p:cNvGrpSpPr>
              <a:grpSpLocks/>
            </p:cNvGrpSpPr>
            <p:nvPr/>
          </p:nvGrpSpPr>
          <p:grpSpPr bwMode="auto">
            <a:xfrm>
              <a:off x="493486" y="1095375"/>
              <a:ext cx="3056669" cy="1360805"/>
              <a:chOff x="493485" y="1095375"/>
              <a:chExt cx="4151086" cy="1360805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493485" y="1103009"/>
                <a:ext cx="4151086" cy="1353171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95641" y="1095375"/>
                <a:ext cx="4148930" cy="638414"/>
              </a:xfrm>
              <a:prstGeom prst="roundRect">
                <a:avLst>
                  <a:gd name="adj" fmla="val 27612"/>
                </a:avLst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27988" y="1318677"/>
                <a:ext cx="4090707" cy="73575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35858" name="TextBox 86"/>
            <p:cNvSpPr txBox="1">
              <a:spLocks noChangeArrowheads="1"/>
            </p:cNvSpPr>
            <p:nvPr/>
          </p:nvSpPr>
          <p:spPr bwMode="auto">
            <a:xfrm>
              <a:off x="1149350" y="1147293"/>
              <a:ext cx="1803699" cy="256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Livelihood Impacts</a:t>
              </a:r>
              <a:endParaRPr lang="en-CA" sz="1400" b="1"/>
            </a:p>
          </p:txBody>
        </p:sp>
        <p:sp>
          <p:nvSpPr>
            <p:cNvPr id="35859" name="TextBox 87"/>
            <p:cNvSpPr txBox="1">
              <a:spLocks noChangeArrowheads="1"/>
            </p:cNvSpPr>
            <p:nvPr/>
          </p:nvSpPr>
          <p:spPr bwMode="auto">
            <a:xfrm>
              <a:off x="512446" y="1334111"/>
              <a:ext cx="3016567" cy="1091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buFont typeface="Arial" charset="0"/>
                <a:buChar char="•"/>
              </a:pPr>
              <a:r>
                <a:rPr lang="en-CA" sz="1400"/>
                <a:t>Households had more freedom in the selection of goods, increasing of livelihood recovery options.</a:t>
              </a:r>
            </a:p>
            <a:p>
              <a:pPr marL="177800" indent="-177800">
                <a:buFont typeface="Arial" charset="0"/>
                <a:buChar char="•"/>
              </a:pPr>
              <a:r>
                <a:rPr lang="en-US" sz="1400"/>
                <a:t>Better access of seeds and fertilizers in local level.</a:t>
              </a:r>
              <a:endParaRPr lang="en-CA" sz="1400"/>
            </a:p>
            <a:p>
              <a:pPr marL="177800" indent="-177800">
                <a:buFont typeface="Arial" charset="0"/>
                <a:buChar char="•"/>
              </a:pPr>
              <a:r>
                <a:rPr lang="en-CA" sz="1400"/>
                <a:t>Utilization of local retail benefited local market and directly assisted the livelihoods within community</a:t>
              </a:r>
            </a:p>
          </p:txBody>
        </p:sp>
      </p:grpSp>
      <p:sp>
        <p:nvSpPr>
          <p:cNvPr id="35855" name="Rectangle 91"/>
          <p:cNvSpPr>
            <a:spLocks noChangeArrowheads="1"/>
          </p:cNvSpPr>
          <p:nvPr/>
        </p:nvSpPr>
        <p:spPr bwMode="auto">
          <a:xfrm>
            <a:off x="3356975" y="6129618"/>
            <a:ext cx="57870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200" dirty="0">
                <a:hlinkClick r:id="rId7"/>
              </a:rPr>
              <a:t>http://crs.org/kenya/finding-peace-post-conflict/</a:t>
            </a:r>
            <a:endParaRPr lang="en-CA" sz="2200" dirty="0"/>
          </a:p>
        </p:txBody>
      </p:sp>
      <p:sp>
        <p:nvSpPr>
          <p:cNvPr id="42" name="スライド番号プレースホルダ 4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EC731E-6A4C-4AE3-8ECE-DB097E4058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4762" y="0"/>
            <a:ext cx="5649238" cy="946150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2800" i="1" dirty="0" smtClean="0"/>
              <a:t>Case:  Uncoordinated provision of fishing boats</a:t>
            </a:r>
            <a:endParaRPr lang="en-CA" sz="2800" i="1" dirty="0" smtClean="0"/>
          </a:p>
          <a:p>
            <a:pPr marL="0" indent="0" eaLnBrk="1" hangingPunct="1">
              <a:buNone/>
            </a:pPr>
            <a:endParaRPr lang="en-CA" sz="2800" dirty="0" smtClean="0"/>
          </a:p>
        </p:txBody>
      </p:sp>
      <p:sp>
        <p:nvSpPr>
          <p:cNvPr id="39940" name="Content Placeholder 5"/>
          <p:cNvSpPr>
            <a:spLocks noGrp="1"/>
          </p:cNvSpPr>
          <p:nvPr>
            <p:ph sz="quarter" idx="17"/>
          </p:nvPr>
        </p:nvSpPr>
        <p:spPr>
          <a:xfrm>
            <a:off x="112734" y="1453019"/>
            <a:ext cx="9031266" cy="2016692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Calibri" pitchFamily="34" charset="0"/>
              <a:buAutoNum type="arabicPeriod"/>
            </a:pPr>
            <a:r>
              <a:rPr lang="en-US" sz="2000" dirty="0" smtClean="0"/>
              <a:t>Assistance to replace damaged boats has been forthcoming from many donors and the number of boats is already close to pre-tsunami levels</a:t>
            </a:r>
          </a:p>
          <a:p>
            <a:pPr marL="0" indent="0" algn="just" eaLnBrk="1" hangingPunct="1">
              <a:buFont typeface="Calibri" pitchFamily="34" charset="0"/>
              <a:buAutoNum type="arabicPeriod"/>
            </a:pPr>
            <a:r>
              <a:rPr lang="en-US" sz="2000" dirty="0" smtClean="0"/>
              <a:t>The uncoordinated replacement of fishing vessels in some locations has resulted in a larger number of smaller vessels than before the tsunami, potentially leading to overfishing</a:t>
            </a:r>
          </a:p>
          <a:p>
            <a:pPr marL="0" indent="0" algn="just" eaLnBrk="1" hangingPunct="1">
              <a:buNone/>
            </a:pP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</a:rPr>
              <a:t>Drawback of material assistance</a:t>
            </a:r>
            <a:endParaRPr lang="en-CA" sz="2000" b="1" dirty="0" smtClean="0">
              <a:solidFill>
                <a:srgbClr val="FF0000"/>
              </a:solidFill>
            </a:endParaRPr>
          </a:p>
        </p:txBody>
      </p:sp>
      <p:sp>
        <p:nvSpPr>
          <p:cNvPr id="39941" name="Content Placeholder 7"/>
          <p:cNvSpPr>
            <a:spLocks noGrp="1"/>
          </p:cNvSpPr>
          <p:nvPr>
            <p:ph sz="quarter" idx="19"/>
          </p:nvPr>
        </p:nvSpPr>
        <p:spPr>
          <a:xfrm>
            <a:off x="118214" y="3958225"/>
            <a:ext cx="8940800" cy="2295394"/>
          </a:xfrm>
        </p:spPr>
        <p:txBody>
          <a:bodyPr>
            <a:normAutofit/>
          </a:bodyPr>
          <a:lstStyle/>
          <a:p>
            <a:pPr marL="276225" indent="-276225" algn="just" eaLnBrk="1" hangingPunct="1">
              <a:buFontTx/>
              <a:buChar char="•"/>
            </a:pPr>
            <a:r>
              <a:rPr lang="en-US" sz="2000" dirty="0" smtClean="0"/>
              <a:t>Without actively engaging the fishermen in determining the design requirements, assistance providers failed to recognize the complex effects on the marine ecosystem and the local economy</a:t>
            </a:r>
          </a:p>
          <a:p>
            <a:pPr marL="276225" indent="-276225" algn="just" eaLnBrk="1" hangingPunct="1">
              <a:buFontTx/>
              <a:buChar char="•"/>
            </a:pPr>
            <a:r>
              <a:rPr lang="en-US" sz="2000" dirty="0" smtClean="0"/>
              <a:t>It is extremely important to have </a:t>
            </a:r>
            <a:r>
              <a:rPr lang="en-US" sz="2000" b="1" u="sng" dirty="0" smtClean="0"/>
              <a:t>consultations at the village and community </a:t>
            </a:r>
            <a:r>
              <a:rPr lang="en-US" sz="2000" dirty="0" smtClean="0"/>
              <a:t>levels to identify the real needs and the best ways to meet those needs.</a:t>
            </a:r>
            <a:endParaRPr lang="en-CA" sz="2000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25E25BDD-7EE6-468B-934D-E1294AB6CD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526060"/>
            <a:ext cx="9144000" cy="33194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57392" y="-1588"/>
            <a:ext cx="5586608" cy="9477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/>
              <a:t>Recommended  Public Work  Employment Scheme </a:t>
            </a:r>
            <a:r>
              <a:rPr lang="en-US" sz="2400" dirty="0" err="1" smtClean="0"/>
              <a:t>Donnges</a:t>
            </a:r>
            <a:r>
              <a:rPr lang="en-US" sz="2400" dirty="0" smtClean="0"/>
              <a:t>, 2009 (ADB)</a:t>
            </a:r>
            <a:endParaRPr lang="en-CA" sz="2400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91210"/>
              </p:ext>
            </p:extLst>
          </p:nvPr>
        </p:nvGraphicFramePr>
        <p:xfrm>
          <a:off x="100208" y="946150"/>
          <a:ext cx="9043791" cy="5567385"/>
        </p:xfrm>
        <a:graphic>
          <a:graphicData uri="http://schemas.openxmlformats.org/drawingml/2006/table">
            <a:tbl>
              <a:tblPr/>
              <a:tblGrid>
                <a:gridCol w="4615476"/>
                <a:gridCol w="4428315"/>
              </a:tblGrid>
              <a:tr h="2226954">
                <a:tc>
                  <a:txBody>
                    <a:bodyPr/>
                    <a:lstStyle/>
                    <a:p>
                      <a:pPr marL="261938" marR="0" lvl="0" indent="-2047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Construction of large dams and irrigation structure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s (including lining of canals); Construction and maintenance of ports, railways and airport runways, and dredging channels.</a:t>
                      </a: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49" charset="-128"/>
                        <a:cs typeface="Times New Roman" pitchFamily="18" charset="0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2047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Agricultural terracing and land development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, and cleaning irrigation cannels, fish pond development; and water and soil conservation, flood protection, river training and drainage works, irrigation works.</a:t>
                      </a: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49" charset="-128"/>
                        <a:cs typeface="Times New Roman" pitchFamily="18" charset="0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3477">
                <a:tc>
                  <a:txBody>
                    <a:bodyPr/>
                    <a:lstStyle/>
                    <a:p>
                      <a:pPr marL="261938" marR="0" lvl="0" indent="-2047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Low-volume unsealed roads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(construction and maintenance) and high-volume roads (maintenance);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49" charset="-128"/>
                        <a:cs typeface="Times New Roman" pitchFamily="18" charset="0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2047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Rehabilitation and maintenance of public offices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, parks, playing fields, parking areas, etc;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49" charset="-128"/>
                        <a:cs typeface="Times New Roman" pitchFamily="18" charset="0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3477">
                <a:tc>
                  <a:txBody>
                    <a:bodyPr/>
                    <a:lstStyle/>
                    <a:p>
                      <a:pPr marL="261938" marR="0" lvl="0" indent="-2047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Water and sanitation, electrification and telecommunication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 (trenches for laying pipe and cable)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49" charset="-128"/>
                        <a:cs typeface="Times New Roman" pitchFamily="18" charset="0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2047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Construction and maintenance of markets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, workshops and other economic infrastructure;</a:t>
                      </a: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49" charset="-128"/>
                        <a:cs typeface="Times New Roman" pitchFamily="18" charset="0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3477">
                <a:tc>
                  <a:txBody>
                    <a:bodyPr/>
                    <a:lstStyle/>
                    <a:p>
                      <a:pPr marL="261938" marR="0" lvl="0" indent="-2047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Social infrastructure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(construction and maintenance of schools, clinics); Construction of sanitation systems;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49" charset="-128"/>
                        <a:cs typeface="Times New Roman" pitchFamily="18" charset="0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2047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Construction of primary and secondary roads and bridges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49" charset="-128"/>
                          <a:cs typeface="Times New Roman" pitchFamily="18" charset="0"/>
                        </a:rPr>
                        <a:t>;</a:t>
                      </a: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49" charset="-128"/>
                        <a:cs typeface="Times New Roman" pitchFamily="18" charset="0"/>
                      </a:endParaRPr>
                    </a:p>
                  </a:txBody>
                  <a:tcPr marL="88590" marR="8859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9514721-EE59-470E-9CAC-875C99321E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13534"/>
            <a:ext cx="9144000" cy="344466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1277</Words>
  <Application>Microsoft Office PowerPoint</Application>
  <PresentationFormat>On-screen Show (4:3)</PresentationFormat>
  <Paragraphs>118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Essential 10 LIVELIHOODS</vt:lpstr>
      <vt:lpstr>Enabling Livelihood  Protection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Armen Grigoryan</dc:creator>
  <cp:lastModifiedBy>Armen Rostomyan</cp:lastModifiedBy>
  <cp:revision>413</cp:revision>
  <dcterms:created xsi:type="dcterms:W3CDTF">2012-06-11T10:52:33Z</dcterms:created>
  <dcterms:modified xsi:type="dcterms:W3CDTF">2015-04-07T05:24:00Z</dcterms:modified>
</cp:coreProperties>
</file>