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7" r:id="rId2"/>
    <p:sldId id="259" r:id="rId3"/>
    <p:sldId id="260" r:id="rId4"/>
    <p:sldId id="261" r:id="rId5"/>
    <p:sldId id="262" r:id="rId6"/>
    <p:sldId id="277" r:id="rId7"/>
    <p:sldId id="265" r:id="rId8"/>
    <p:sldId id="266" r:id="rId9"/>
    <p:sldId id="268" r:id="rId10"/>
    <p:sldId id="269" r:id="rId11"/>
    <p:sldId id="271" r:id="rId12"/>
    <p:sldId id="272" r:id="rId13"/>
    <p:sldId id="278" r:id="rId14"/>
    <p:sldId id="274" r:id="rId15"/>
    <p:sldId id="275" r:id="rId16"/>
    <p:sldId id="276" r:id="rId17"/>
    <p:sldId id="279"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4" d="100"/>
          <a:sy n="104" d="100"/>
        </p:scale>
        <p:origin x="-90" y="-72"/>
      </p:cViewPr>
      <p:guideLst>
        <p:guide orient="horz" pos="2160"/>
        <p:guide pos="2880"/>
      </p:guideLst>
    </p:cSldViewPr>
  </p:slideViewPr>
  <p:notesTextViewPr>
    <p:cViewPr>
      <p:scale>
        <a:sx n="1" d="1"/>
        <a:sy n="1" d="1"/>
      </p:scale>
      <p:origin x="0" y="0"/>
    </p:cViewPr>
  </p:notesTextViewPr>
  <p:sorterViewPr>
    <p:cViewPr>
      <p:scale>
        <a:sx n="160" d="100"/>
        <a:sy n="16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D3DFACC-AE74-4CA8-8E4C-5067673AB72F}" type="datetimeFigureOut">
              <a:rPr lang="en-US" smtClean="0"/>
              <a:pPr/>
              <a:t>07/04/2015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BF5FD83-FCC9-4706-A2C7-F8E9290CD6E8}" type="slidenum">
              <a:rPr lang="en-US" smtClean="0"/>
              <a:pPr/>
              <a:t>‹#›</a:t>
            </a:fld>
            <a:endParaRPr lang="en-US"/>
          </a:p>
        </p:txBody>
      </p:sp>
    </p:spTree>
    <p:extLst>
      <p:ext uri="{BB962C8B-B14F-4D97-AF65-F5344CB8AC3E}">
        <p14:creationId xmlns:p14="http://schemas.microsoft.com/office/powerpoint/2010/main" val="1912392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CA" altLang="ja-JP" smtClean="0"/>
          </a:p>
        </p:txBody>
      </p:sp>
      <p:sp>
        <p:nvSpPr>
          <p:cNvPr id="32771" name="Slide Number Placeholder 3"/>
          <p:cNvSpPr>
            <a:spLocks noGrp="1"/>
          </p:cNvSpPr>
          <p:nvPr>
            <p:ph type="sldNum" sz="quarter" idx="5"/>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D45A8A9D-011F-4E6D-9AD6-7E356DA1CC9E}" type="slidenum">
              <a:rPr kumimoji="0" lang="en-US" altLang="ja-JP">
                <a:latin typeface="Calibri" pitchFamily="34" charset="0"/>
              </a:rPr>
              <a:pPr eaLnBrk="1" hangingPunct="1"/>
              <a:t>2</a:t>
            </a:fld>
            <a:endParaRPr kumimoji="0" lang="en-US" altLang="ja-JP">
              <a:latin typeface="Calibri" pitchFamily="34" charset="0"/>
            </a:endParaRPr>
          </a:p>
        </p:txBody>
      </p:sp>
      <p:sp>
        <p:nvSpPr>
          <p:cNvPr id="32772" name="Footer Placeholder 4"/>
          <p:cNvSpPr>
            <a:spLocks noGrp="1"/>
          </p:cNvSpPr>
          <p:nvPr>
            <p:ph type="ftr" sz="quarter" idx="4"/>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en-US" altLang="ja-JP">
              <a:latin typeface="Calibri"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CA" altLang="ja-JP" smtClean="0"/>
          </a:p>
        </p:txBody>
      </p:sp>
      <p:sp>
        <p:nvSpPr>
          <p:cNvPr id="32771" name="Slide Number Placeholder 3"/>
          <p:cNvSpPr>
            <a:spLocks noGrp="1"/>
          </p:cNvSpPr>
          <p:nvPr>
            <p:ph type="sldNum" sz="quarter" idx="5"/>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44777551-2E52-4F79-B844-D321D1DFA2B0}" type="slidenum">
              <a:rPr kumimoji="0" lang="en-US" altLang="ja-JP">
                <a:latin typeface="Calibri" pitchFamily="34" charset="0"/>
              </a:rPr>
              <a:pPr eaLnBrk="1" hangingPunct="1"/>
              <a:t>15</a:t>
            </a:fld>
            <a:endParaRPr kumimoji="0" lang="en-US" altLang="ja-JP">
              <a:latin typeface="Calibri" pitchFamily="34" charset="0"/>
            </a:endParaRPr>
          </a:p>
        </p:txBody>
      </p:sp>
      <p:sp>
        <p:nvSpPr>
          <p:cNvPr id="32772" name="Footer Placeholder 4"/>
          <p:cNvSpPr>
            <a:spLocks noGrp="1"/>
          </p:cNvSpPr>
          <p:nvPr>
            <p:ph type="ftr" sz="quarter" idx="4"/>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en-US" altLang="ja-JP">
              <a:latin typeface="Calibri"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CA" altLang="ja-JP" smtClean="0"/>
          </a:p>
        </p:txBody>
      </p:sp>
      <p:sp>
        <p:nvSpPr>
          <p:cNvPr id="32771" name="Slide Number Placeholder 3"/>
          <p:cNvSpPr>
            <a:spLocks noGrp="1"/>
          </p:cNvSpPr>
          <p:nvPr>
            <p:ph type="sldNum" sz="quarter" idx="5"/>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CC691F0C-4621-4EF4-94BC-37546D722A28}" type="slidenum">
              <a:rPr kumimoji="0" lang="en-US" altLang="ja-JP">
                <a:latin typeface="Calibri" pitchFamily="34" charset="0"/>
              </a:rPr>
              <a:pPr eaLnBrk="1" hangingPunct="1"/>
              <a:t>16</a:t>
            </a:fld>
            <a:endParaRPr kumimoji="0" lang="en-US" altLang="ja-JP">
              <a:latin typeface="Calibri" pitchFamily="34" charset="0"/>
            </a:endParaRPr>
          </a:p>
        </p:txBody>
      </p:sp>
      <p:sp>
        <p:nvSpPr>
          <p:cNvPr id="32772" name="Footer Placeholder 4"/>
          <p:cNvSpPr>
            <a:spLocks noGrp="1"/>
          </p:cNvSpPr>
          <p:nvPr>
            <p:ph type="ftr" sz="quarter" idx="4"/>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en-US" altLang="ja-JP">
              <a:latin typeface="Calibri"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smtClean="0">
              <a:ea typeface="ＭＳ Ｐゴシック" pitchFamily="34" charset="-128"/>
            </a:endParaRPr>
          </a:p>
        </p:txBody>
      </p:sp>
      <p:sp>
        <p:nvSpPr>
          <p:cNvPr id="63492"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Calibri" pitchFamily="34" charset="0"/>
                <a:ea typeface="ＭＳ Ｐゴシック" pitchFamily="34" charset="-128"/>
              </a:defRPr>
            </a:lvl1pPr>
            <a:lvl2pPr marL="742950" indent="-285750">
              <a:defRPr sz="1400">
                <a:solidFill>
                  <a:schemeClr val="tx1"/>
                </a:solidFill>
                <a:latin typeface="Calibri" pitchFamily="34" charset="0"/>
                <a:ea typeface="ＭＳ Ｐゴシック" pitchFamily="34" charset="-128"/>
              </a:defRPr>
            </a:lvl2pPr>
            <a:lvl3pPr marL="1143000" indent="-228600">
              <a:defRPr sz="1400">
                <a:solidFill>
                  <a:schemeClr val="tx1"/>
                </a:solidFill>
                <a:latin typeface="Calibri" pitchFamily="34" charset="0"/>
                <a:ea typeface="ＭＳ Ｐゴシック" pitchFamily="34" charset="-128"/>
              </a:defRPr>
            </a:lvl3pPr>
            <a:lvl4pPr marL="1600200" indent="-228600">
              <a:defRPr sz="1400">
                <a:solidFill>
                  <a:schemeClr val="tx1"/>
                </a:solidFill>
                <a:latin typeface="Calibri" pitchFamily="34" charset="0"/>
                <a:ea typeface="ＭＳ Ｐゴシック" pitchFamily="34" charset="-128"/>
              </a:defRPr>
            </a:lvl4pPr>
            <a:lvl5pPr marL="2057400" indent="-228600">
              <a:defRPr sz="1400">
                <a:solidFill>
                  <a:schemeClr val="tx1"/>
                </a:solidFill>
                <a:latin typeface="Calibri" pitchFamily="34" charset="0"/>
                <a:ea typeface="ＭＳ Ｐゴシック" pitchFamily="34" charset="-128"/>
              </a:defRPr>
            </a:lvl5pPr>
            <a:lvl6pPr marL="2514600" indent="-228600" defTabSz="1042988" eaLnBrk="0" fontAlgn="base" hangingPunct="0">
              <a:spcBef>
                <a:spcPct val="30000"/>
              </a:spcBef>
              <a:spcAft>
                <a:spcPct val="0"/>
              </a:spcAft>
              <a:defRPr sz="1400">
                <a:solidFill>
                  <a:schemeClr val="tx1"/>
                </a:solidFill>
                <a:latin typeface="Calibri" pitchFamily="34" charset="0"/>
                <a:ea typeface="ＭＳ Ｐゴシック" pitchFamily="34" charset="-128"/>
              </a:defRPr>
            </a:lvl6pPr>
            <a:lvl7pPr marL="2971800" indent="-228600" defTabSz="1042988" eaLnBrk="0" fontAlgn="base" hangingPunct="0">
              <a:spcBef>
                <a:spcPct val="30000"/>
              </a:spcBef>
              <a:spcAft>
                <a:spcPct val="0"/>
              </a:spcAft>
              <a:defRPr sz="1400">
                <a:solidFill>
                  <a:schemeClr val="tx1"/>
                </a:solidFill>
                <a:latin typeface="Calibri" pitchFamily="34" charset="0"/>
                <a:ea typeface="ＭＳ Ｐゴシック" pitchFamily="34" charset="-128"/>
              </a:defRPr>
            </a:lvl7pPr>
            <a:lvl8pPr marL="3429000" indent="-228600" defTabSz="1042988" eaLnBrk="0" fontAlgn="base" hangingPunct="0">
              <a:spcBef>
                <a:spcPct val="30000"/>
              </a:spcBef>
              <a:spcAft>
                <a:spcPct val="0"/>
              </a:spcAft>
              <a:defRPr sz="1400">
                <a:solidFill>
                  <a:schemeClr val="tx1"/>
                </a:solidFill>
                <a:latin typeface="Calibri" pitchFamily="34" charset="0"/>
                <a:ea typeface="ＭＳ Ｐゴシック" pitchFamily="34" charset="-128"/>
              </a:defRPr>
            </a:lvl8pPr>
            <a:lvl9pPr marL="3886200" indent="-228600" defTabSz="1042988" eaLnBrk="0" fontAlgn="base" hangingPunct="0">
              <a:spcBef>
                <a:spcPct val="30000"/>
              </a:spcBef>
              <a:spcAft>
                <a:spcPct val="0"/>
              </a:spcAft>
              <a:defRPr sz="1400">
                <a:solidFill>
                  <a:schemeClr val="tx1"/>
                </a:solidFill>
                <a:latin typeface="Calibri" pitchFamily="34" charset="0"/>
                <a:ea typeface="ＭＳ Ｐゴシック" pitchFamily="34" charset="-128"/>
              </a:defRPr>
            </a:lvl9pPr>
          </a:lstStyle>
          <a:p>
            <a:fld id="{9E2EAA16-12FD-4DE4-96DA-88B0E940EF20}" type="slidenum">
              <a:rPr lang="fr-FR" altLang="en-US" sz="1200" smtClean="0">
                <a:cs typeface="Arial" charset="0"/>
              </a:rPr>
              <a:pPr/>
              <a:t>17</a:t>
            </a:fld>
            <a:endParaRPr lang="fr-FR" altLang="en-US" sz="1200" smtClean="0">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CA" altLang="ja-JP" smtClean="0"/>
          </a:p>
        </p:txBody>
      </p:sp>
      <p:sp>
        <p:nvSpPr>
          <p:cNvPr id="32771" name="Slide Number Placeholder 3"/>
          <p:cNvSpPr>
            <a:spLocks noGrp="1"/>
          </p:cNvSpPr>
          <p:nvPr>
            <p:ph type="sldNum" sz="quarter" idx="5"/>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26907576-F6D5-42A5-888A-5AAC6F5A42B6}" type="slidenum">
              <a:rPr kumimoji="0" lang="en-US" altLang="ja-JP">
                <a:latin typeface="Calibri" pitchFamily="34" charset="0"/>
              </a:rPr>
              <a:pPr eaLnBrk="1" hangingPunct="1"/>
              <a:t>3</a:t>
            </a:fld>
            <a:endParaRPr kumimoji="0" lang="en-US" altLang="ja-JP">
              <a:latin typeface="Calibri" pitchFamily="34" charset="0"/>
            </a:endParaRPr>
          </a:p>
        </p:txBody>
      </p:sp>
      <p:sp>
        <p:nvSpPr>
          <p:cNvPr id="32772" name="Footer Placeholder 4"/>
          <p:cNvSpPr>
            <a:spLocks noGrp="1"/>
          </p:cNvSpPr>
          <p:nvPr>
            <p:ph type="ftr" sz="quarter" idx="4"/>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en-US" altLang="ja-JP">
              <a:latin typeface="Calibri"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CA" altLang="ja-JP" smtClean="0"/>
          </a:p>
        </p:txBody>
      </p:sp>
      <p:sp>
        <p:nvSpPr>
          <p:cNvPr id="32771" name="Slide Number Placeholder 3"/>
          <p:cNvSpPr>
            <a:spLocks noGrp="1"/>
          </p:cNvSpPr>
          <p:nvPr>
            <p:ph type="sldNum" sz="quarter" idx="5"/>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26276366-DC15-428B-A2C3-6C43B11E9E2D}" type="slidenum">
              <a:rPr kumimoji="0" lang="en-US" altLang="ja-JP">
                <a:latin typeface="Calibri" pitchFamily="34" charset="0"/>
              </a:rPr>
              <a:pPr eaLnBrk="1" hangingPunct="1"/>
              <a:t>4</a:t>
            </a:fld>
            <a:endParaRPr kumimoji="0" lang="en-US" altLang="ja-JP">
              <a:latin typeface="Calibri" pitchFamily="34" charset="0"/>
            </a:endParaRPr>
          </a:p>
        </p:txBody>
      </p:sp>
      <p:sp>
        <p:nvSpPr>
          <p:cNvPr id="32772" name="Footer Placeholder 4"/>
          <p:cNvSpPr>
            <a:spLocks noGrp="1"/>
          </p:cNvSpPr>
          <p:nvPr>
            <p:ph type="ftr" sz="quarter" idx="4"/>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en-US" altLang="ja-JP">
              <a:latin typeface="Calibri"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CA" altLang="ja-JP" smtClean="0"/>
          </a:p>
        </p:txBody>
      </p:sp>
      <p:sp>
        <p:nvSpPr>
          <p:cNvPr id="32771" name="Slide Number Placeholder 3"/>
          <p:cNvSpPr>
            <a:spLocks noGrp="1"/>
          </p:cNvSpPr>
          <p:nvPr>
            <p:ph type="sldNum" sz="quarter" idx="5"/>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CBA2C0DF-66D4-4408-B2A8-2B44EEBDF757}" type="slidenum">
              <a:rPr kumimoji="0" lang="en-US" altLang="ja-JP">
                <a:latin typeface="Calibri" pitchFamily="34" charset="0"/>
              </a:rPr>
              <a:pPr eaLnBrk="1" hangingPunct="1"/>
              <a:t>5</a:t>
            </a:fld>
            <a:endParaRPr kumimoji="0" lang="en-US" altLang="ja-JP">
              <a:latin typeface="Calibri" pitchFamily="34" charset="0"/>
            </a:endParaRPr>
          </a:p>
        </p:txBody>
      </p:sp>
      <p:sp>
        <p:nvSpPr>
          <p:cNvPr id="32772" name="Footer Placeholder 4"/>
          <p:cNvSpPr>
            <a:spLocks noGrp="1"/>
          </p:cNvSpPr>
          <p:nvPr>
            <p:ph type="ftr" sz="quarter" idx="4"/>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en-US" altLang="ja-JP">
              <a:latin typeface="Calibri"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a:lnSpc>
                <a:spcPct val="80000"/>
              </a:lnSpc>
            </a:pPr>
            <a:endParaRPr lang="en-US" altLang="ja-JP" sz="80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CA" altLang="ja-JP" smtClean="0"/>
          </a:p>
        </p:txBody>
      </p:sp>
      <p:sp>
        <p:nvSpPr>
          <p:cNvPr id="32771" name="Slide Number Placeholder 3"/>
          <p:cNvSpPr>
            <a:spLocks noGrp="1"/>
          </p:cNvSpPr>
          <p:nvPr>
            <p:ph type="sldNum" sz="quarter" idx="5"/>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5670E40A-41E9-4EE8-A232-11A7F6595A33}" type="slidenum">
              <a:rPr kumimoji="0" lang="en-US" altLang="ja-JP">
                <a:latin typeface="Calibri" pitchFamily="34" charset="0"/>
              </a:rPr>
              <a:pPr eaLnBrk="1" hangingPunct="1"/>
              <a:t>8</a:t>
            </a:fld>
            <a:endParaRPr kumimoji="0" lang="en-US" altLang="ja-JP">
              <a:latin typeface="Calibri" pitchFamily="34" charset="0"/>
            </a:endParaRPr>
          </a:p>
        </p:txBody>
      </p:sp>
      <p:sp>
        <p:nvSpPr>
          <p:cNvPr id="32772" name="Footer Placeholder 4"/>
          <p:cNvSpPr>
            <a:spLocks noGrp="1"/>
          </p:cNvSpPr>
          <p:nvPr>
            <p:ph type="ftr" sz="quarter" idx="4"/>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en-US" altLang="ja-JP">
              <a:latin typeface="Calibri"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CA" altLang="ja-JP" smtClean="0"/>
          </a:p>
        </p:txBody>
      </p:sp>
      <p:sp>
        <p:nvSpPr>
          <p:cNvPr id="32771" name="Slide Number Placeholder 3"/>
          <p:cNvSpPr>
            <a:spLocks noGrp="1"/>
          </p:cNvSpPr>
          <p:nvPr>
            <p:ph type="sldNum" sz="quarter" idx="5"/>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7077B9FD-2829-4E58-85A4-78E9333383F9}" type="slidenum">
              <a:rPr kumimoji="0" lang="en-US" altLang="ja-JP">
                <a:latin typeface="Calibri" pitchFamily="34" charset="0"/>
              </a:rPr>
              <a:pPr eaLnBrk="1" hangingPunct="1"/>
              <a:t>9</a:t>
            </a:fld>
            <a:endParaRPr kumimoji="0" lang="en-US" altLang="ja-JP">
              <a:latin typeface="Calibri" pitchFamily="34" charset="0"/>
            </a:endParaRPr>
          </a:p>
        </p:txBody>
      </p:sp>
      <p:sp>
        <p:nvSpPr>
          <p:cNvPr id="32772" name="Footer Placeholder 4"/>
          <p:cNvSpPr>
            <a:spLocks noGrp="1"/>
          </p:cNvSpPr>
          <p:nvPr>
            <p:ph type="ftr" sz="quarter" idx="4"/>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en-US" altLang="ja-JP">
              <a:latin typeface="Calibri"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CA" altLang="ja-JP" smtClean="0"/>
          </a:p>
        </p:txBody>
      </p:sp>
      <p:sp>
        <p:nvSpPr>
          <p:cNvPr id="32771" name="Slide Number Placeholder 3"/>
          <p:cNvSpPr>
            <a:spLocks noGrp="1"/>
          </p:cNvSpPr>
          <p:nvPr>
            <p:ph type="sldNum" sz="quarter" idx="5"/>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C15EEEBB-81DB-44CE-8390-DB6E8224A26F}" type="slidenum">
              <a:rPr kumimoji="0" lang="en-US" altLang="ja-JP">
                <a:latin typeface="Calibri" pitchFamily="34" charset="0"/>
              </a:rPr>
              <a:pPr eaLnBrk="1" hangingPunct="1"/>
              <a:t>10</a:t>
            </a:fld>
            <a:endParaRPr kumimoji="0" lang="en-US" altLang="ja-JP">
              <a:latin typeface="Calibri" pitchFamily="34" charset="0"/>
            </a:endParaRPr>
          </a:p>
        </p:txBody>
      </p:sp>
      <p:sp>
        <p:nvSpPr>
          <p:cNvPr id="32772" name="Footer Placeholder 4"/>
          <p:cNvSpPr>
            <a:spLocks noGrp="1"/>
          </p:cNvSpPr>
          <p:nvPr>
            <p:ph type="ftr" sz="quarter" idx="4"/>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en-US" altLang="ja-JP">
              <a:latin typeface="Calibri"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a:lnSpc>
                <a:spcPct val="80000"/>
              </a:lnSpc>
            </a:pPr>
            <a:endParaRPr lang="en-US" altLang="ja-JP" sz="80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9481C6E-50F7-49C8-BB1D-7C59B54BA29F}" type="datetimeFigureOut">
              <a:rPr lang="en-US" smtClean="0"/>
              <a:pPr/>
              <a:t>07/04/2015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BD320B-DDE8-41E8-94B2-049A0F865621}" type="slidenum">
              <a:rPr lang="en-US" smtClean="0"/>
              <a:pPr/>
              <a:t>‹#›</a:t>
            </a:fld>
            <a:endParaRPr lang="en-US"/>
          </a:p>
        </p:txBody>
      </p:sp>
    </p:spTree>
    <p:extLst>
      <p:ext uri="{BB962C8B-B14F-4D97-AF65-F5344CB8AC3E}">
        <p14:creationId xmlns:p14="http://schemas.microsoft.com/office/powerpoint/2010/main" val="20567838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481C6E-50F7-49C8-BB1D-7C59B54BA29F}" type="datetimeFigureOut">
              <a:rPr lang="en-US" smtClean="0"/>
              <a:pPr/>
              <a:t>07/04/2015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BD320B-DDE8-41E8-94B2-049A0F865621}" type="slidenum">
              <a:rPr lang="en-US" smtClean="0"/>
              <a:pPr/>
              <a:t>‹#›</a:t>
            </a:fld>
            <a:endParaRPr lang="en-US"/>
          </a:p>
        </p:txBody>
      </p:sp>
    </p:spTree>
    <p:extLst>
      <p:ext uri="{BB962C8B-B14F-4D97-AF65-F5344CB8AC3E}">
        <p14:creationId xmlns:p14="http://schemas.microsoft.com/office/powerpoint/2010/main" val="17816389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481C6E-50F7-49C8-BB1D-7C59B54BA29F}" type="datetimeFigureOut">
              <a:rPr lang="en-US" smtClean="0"/>
              <a:pPr/>
              <a:t>07/04/2015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BD320B-DDE8-41E8-94B2-049A0F865621}" type="slidenum">
              <a:rPr lang="en-US" smtClean="0"/>
              <a:pPr/>
              <a:t>‹#›</a:t>
            </a:fld>
            <a:endParaRPr lang="en-US"/>
          </a:p>
        </p:txBody>
      </p:sp>
    </p:spTree>
    <p:extLst>
      <p:ext uri="{BB962C8B-B14F-4D97-AF65-F5344CB8AC3E}">
        <p14:creationId xmlns:p14="http://schemas.microsoft.com/office/powerpoint/2010/main" val="6356174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3-Up: 2 left, 1 right">
    <p:spTree>
      <p:nvGrpSpPr>
        <p:cNvPr id="1" name=""/>
        <p:cNvGrpSpPr/>
        <p:nvPr/>
      </p:nvGrpSpPr>
      <p:grpSpPr>
        <a:xfrm>
          <a:off x="0" y="0"/>
          <a:ext cx="0" cy="0"/>
          <a:chOff x="0" y="0"/>
          <a:chExt cx="0" cy="0"/>
        </a:xfrm>
      </p:grpSpPr>
      <p:sp>
        <p:nvSpPr>
          <p:cNvPr id="28" name="Rectangle 2"/>
          <p:cNvSpPr>
            <a:spLocks noGrp="1"/>
          </p:cNvSpPr>
          <p:nvPr>
            <p:ph type="title"/>
          </p:nvPr>
        </p:nvSpPr>
        <p:spPr/>
        <p:txBody>
          <a:bodyPr>
            <a:noAutofit/>
          </a:bodyPr>
          <a:lstStyle>
            <a:lvl1pPr>
              <a:defRPr sz="3200"/>
            </a:lvl1pPr>
            <a:extLst/>
          </a:lstStyle>
          <a:p>
            <a:r>
              <a:rPr lang="en-US" dirty="0" smtClean="0"/>
              <a:t>Click to edit Master title style</a:t>
            </a:r>
            <a:endParaRPr lang="en-US" dirty="0"/>
          </a:p>
        </p:txBody>
      </p:sp>
      <p:sp>
        <p:nvSpPr>
          <p:cNvPr id="9" name="Rectangle 8"/>
          <p:cNvSpPr>
            <a:spLocks noGrp="1"/>
          </p:cNvSpPr>
          <p:nvPr>
            <p:ph type="body" sz="quarter" idx="13"/>
          </p:nvPr>
        </p:nvSpPr>
        <p:spPr>
          <a:xfrm>
            <a:off x="304800" y="381000"/>
            <a:ext cx="3962400" cy="311696"/>
          </a:xfrm>
          <a:solidFill>
            <a:schemeClr val="accent6">
              <a:shade val="75000"/>
            </a:schemeClr>
          </a:solidFill>
        </p:spPr>
        <p:txBody>
          <a:bodyPr>
            <a:noAutofit/>
          </a:bodyPr>
          <a:lstStyle>
            <a:lvl1pPr>
              <a:defRPr sz="1600" b="1">
                <a:solidFill>
                  <a:schemeClr val="bg1"/>
                </a:solidFill>
              </a:defRPr>
            </a:lvl1pPr>
            <a:extLst/>
          </a:lstStyle>
          <a:p>
            <a:pPr lvl="0"/>
            <a:r>
              <a:rPr lang="en-US" dirty="0" smtClean="0"/>
              <a:t>Click to edit Master text styles</a:t>
            </a:r>
          </a:p>
        </p:txBody>
      </p:sp>
      <p:sp>
        <p:nvSpPr>
          <p:cNvPr id="18" name="Rectangle 11"/>
          <p:cNvSpPr>
            <a:spLocks noGrp="1"/>
          </p:cNvSpPr>
          <p:nvPr>
            <p:ph sz="quarter" idx="15"/>
          </p:nvPr>
        </p:nvSpPr>
        <p:spPr>
          <a:xfrm>
            <a:off x="304800" y="764704"/>
            <a:ext cx="3962400" cy="2551520"/>
          </a:xfrm>
        </p:spPr>
        <p:txBody>
          <a:bodyPr>
            <a:normAutofit/>
          </a:bodyPr>
          <a:lstStyle>
            <a:lvl1pPr>
              <a:defRPr sz="1600"/>
            </a:lvl1pPr>
            <a:lvl2pPr>
              <a:defRPr sz="1600"/>
            </a:lvl2pPr>
            <a:lvl3pPr>
              <a:defRPr sz="16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Rectangle 8"/>
          <p:cNvSpPr>
            <a:spLocks noGrp="1"/>
          </p:cNvSpPr>
          <p:nvPr>
            <p:ph type="body" sz="quarter" idx="16"/>
          </p:nvPr>
        </p:nvSpPr>
        <p:spPr>
          <a:xfrm>
            <a:off x="301752" y="3319272"/>
            <a:ext cx="3965448" cy="311696"/>
          </a:xfrm>
          <a:solidFill>
            <a:schemeClr val="accent6">
              <a:shade val="75000"/>
            </a:schemeClr>
          </a:solidFill>
        </p:spPr>
        <p:txBody>
          <a:bodyPr>
            <a:noAutofit/>
          </a:bodyPr>
          <a:lstStyle>
            <a:lvl1pPr>
              <a:defRPr sz="1600" b="1">
                <a:solidFill>
                  <a:schemeClr val="bg1"/>
                </a:solidFill>
              </a:defRPr>
            </a:lvl1pPr>
            <a:extLst/>
          </a:lstStyle>
          <a:p>
            <a:pPr lvl="0"/>
            <a:r>
              <a:rPr lang="en-US" dirty="0" smtClean="0"/>
              <a:t>Click to edit Master text styles</a:t>
            </a:r>
          </a:p>
        </p:txBody>
      </p:sp>
      <p:sp>
        <p:nvSpPr>
          <p:cNvPr id="17" name="Rectangle 11"/>
          <p:cNvSpPr>
            <a:spLocks noGrp="1"/>
          </p:cNvSpPr>
          <p:nvPr>
            <p:ph sz="quarter" idx="17"/>
          </p:nvPr>
        </p:nvSpPr>
        <p:spPr>
          <a:xfrm>
            <a:off x="301752" y="3702976"/>
            <a:ext cx="3965448" cy="2551520"/>
          </a:xfrm>
        </p:spPr>
        <p:txBody>
          <a:bodyPr>
            <a:normAutofit/>
          </a:bodyPr>
          <a:lstStyle>
            <a:lvl1pPr>
              <a:defRPr sz="1600"/>
            </a:lvl1pPr>
            <a:lvl2pPr>
              <a:defRPr sz="1600"/>
            </a:lvl2pPr>
            <a:lvl3pPr>
              <a:defRPr sz="16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0" name="Rectangle 8"/>
          <p:cNvSpPr>
            <a:spLocks noGrp="1"/>
          </p:cNvSpPr>
          <p:nvPr>
            <p:ph type="body" sz="quarter" idx="18"/>
          </p:nvPr>
        </p:nvSpPr>
        <p:spPr>
          <a:xfrm>
            <a:off x="4416552" y="381000"/>
            <a:ext cx="3965448" cy="311696"/>
          </a:xfrm>
          <a:solidFill>
            <a:schemeClr val="accent6">
              <a:shade val="75000"/>
            </a:schemeClr>
          </a:solidFill>
        </p:spPr>
        <p:txBody>
          <a:bodyPr>
            <a:noAutofit/>
          </a:bodyPr>
          <a:lstStyle>
            <a:lvl1pPr>
              <a:defRPr sz="1600" b="1">
                <a:solidFill>
                  <a:schemeClr val="bg1"/>
                </a:solidFill>
              </a:defRPr>
            </a:lvl1pPr>
            <a:extLst/>
          </a:lstStyle>
          <a:p>
            <a:pPr lvl="0"/>
            <a:r>
              <a:rPr lang="en-US" dirty="0" smtClean="0"/>
              <a:t>Click to edit Master text styles</a:t>
            </a:r>
          </a:p>
        </p:txBody>
      </p:sp>
      <p:sp>
        <p:nvSpPr>
          <p:cNvPr id="21" name="Rectangle 11"/>
          <p:cNvSpPr>
            <a:spLocks noGrp="1"/>
          </p:cNvSpPr>
          <p:nvPr>
            <p:ph sz="quarter" idx="19"/>
          </p:nvPr>
        </p:nvSpPr>
        <p:spPr>
          <a:xfrm>
            <a:off x="4416552" y="764704"/>
            <a:ext cx="3962400" cy="5483695"/>
          </a:xfrm>
        </p:spPr>
        <p:txBody>
          <a:bodyPr>
            <a:normAutofit/>
          </a:bodyPr>
          <a:lstStyle>
            <a:lvl1pPr>
              <a:defRPr sz="1600"/>
            </a:lvl1pPr>
            <a:lvl2pPr>
              <a:defRPr sz="1600"/>
            </a:lvl2pPr>
            <a:lvl3pPr>
              <a:defRPr sz="1600"/>
            </a:lvl3pPr>
            <a:lvl4pPr>
              <a:defRPr sz="1600"/>
            </a:lvl4pPr>
            <a:lvl5pPr>
              <a:defRPr sz="1600"/>
            </a:lvl5pPr>
            <a:extLs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Rectangle 13"/>
          <p:cNvSpPr>
            <a:spLocks noGrp="1"/>
          </p:cNvSpPr>
          <p:nvPr>
            <p:ph type="dt" sz="half" idx="20"/>
          </p:nvPr>
        </p:nvSpPr>
        <p:spPr/>
        <p:txBody>
          <a:bodyPr/>
          <a:lstStyle>
            <a:lvl1pPr>
              <a:defRPr/>
            </a:lvl1pPr>
          </a:lstStyle>
          <a:p>
            <a:fld id="{91E5A046-C08A-4EE1-B287-02C9D0519F5B}" type="datetime1">
              <a:rPr lang="en-US" altLang="ja-JP"/>
              <a:pPr/>
              <a:t>07/04/2015</a:t>
            </a:fld>
            <a:endParaRPr lang="en-US" altLang="ja-JP"/>
          </a:p>
        </p:txBody>
      </p:sp>
      <p:sp>
        <p:nvSpPr>
          <p:cNvPr id="11" name="Rectangle 19"/>
          <p:cNvSpPr>
            <a:spLocks noGrp="1"/>
          </p:cNvSpPr>
          <p:nvPr>
            <p:ph type="sldNum" sz="quarter" idx="21"/>
          </p:nvPr>
        </p:nvSpPr>
        <p:spPr/>
        <p:txBody>
          <a:bodyPr/>
          <a:lstStyle>
            <a:lvl1pPr>
              <a:defRPr/>
            </a:lvl1pPr>
          </a:lstStyle>
          <a:p>
            <a:fld id="{AE9CB128-DD39-4521-BCB8-6AF4A8B779D6}" type="slidenum">
              <a:rPr lang="en-US" altLang="ja-JP"/>
              <a:pPr/>
              <a:t>‹#›</a:t>
            </a:fld>
            <a:endParaRPr lang="en-US" altLang="ja-JP"/>
          </a:p>
        </p:txBody>
      </p:sp>
      <p:sp>
        <p:nvSpPr>
          <p:cNvPr id="12" name="Rectangle 22"/>
          <p:cNvSpPr>
            <a:spLocks noGrp="1"/>
          </p:cNvSpPr>
          <p:nvPr>
            <p:ph type="ftr" sz="quarter" idx="22"/>
          </p:nvPr>
        </p:nvSpPr>
        <p:spPr/>
        <p:txBody>
          <a:bodyPr/>
          <a:lstStyle>
            <a:lvl1pPr>
              <a:defRPr b="1"/>
            </a:lvl1pPr>
          </a:lstStyle>
          <a:p>
            <a:endParaRPr lang="en-US" altLang="ja-JP"/>
          </a:p>
        </p:txBody>
      </p:sp>
    </p:spTree>
    <p:extLst>
      <p:ext uri="{BB962C8B-B14F-4D97-AF65-F5344CB8AC3E}">
        <p14:creationId xmlns:p14="http://schemas.microsoft.com/office/powerpoint/2010/main" val="25703468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3-Up: 1 Top, 2 Bottom">
    <p:spTree>
      <p:nvGrpSpPr>
        <p:cNvPr id="1" name=""/>
        <p:cNvGrpSpPr/>
        <p:nvPr/>
      </p:nvGrpSpPr>
      <p:grpSpPr>
        <a:xfrm>
          <a:off x="0" y="0"/>
          <a:ext cx="0" cy="0"/>
          <a:chOff x="0" y="0"/>
          <a:chExt cx="0" cy="0"/>
        </a:xfrm>
      </p:grpSpPr>
      <p:sp>
        <p:nvSpPr>
          <p:cNvPr id="28" name="Rectangle 2"/>
          <p:cNvSpPr>
            <a:spLocks noGrp="1"/>
          </p:cNvSpPr>
          <p:nvPr>
            <p:ph type="title"/>
          </p:nvPr>
        </p:nvSpPr>
        <p:spPr/>
        <p:txBody>
          <a:bodyPr>
            <a:noAutofit/>
          </a:bodyPr>
          <a:lstStyle>
            <a:lvl1pPr>
              <a:defRPr sz="2800" b="1"/>
            </a:lvl1pPr>
            <a:extLst/>
          </a:lstStyle>
          <a:p>
            <a:r>
              <a:rPr lang="en-US" dirty="0" smtClean="0"/>
              <a:t>Click to edit Master title style</a:t>
            </a:r>
            <a:endParaRPr lang="en-US" dirty="0"/>
          </a:p>
        </p:txBody>
      </p:sp>
      <p:sp>
        <p:nvSpPr>
          <p:cNvPr id="13" name="Rectangle 8"/>
          <p:cNvSpPr>
            <a:spLocks noGrp="1"/>
          </p:cNvSpPr>
          <p:nvPr>
            <p:ph type="body" sz="quarter" idx="13"/>
          </p:nvPr>
        </p:nvSpPr>
        <p:spPr>
          <a:xfrm>
            <a:off x="304800" y="381000"/>
            <a:ext cx="8077200" cy="325752"/>
          </a:xfrm>
          <a:solidFill>
            <a:schemeClr val="accent6">
              <a:shade val="75000"/>
            </a:schemeClr>
          </a:solidFill>
        </p:spPr>
        <p:txBody>
          <a:bodyPr>
            <a:noAutofit/>
          </a:bodyPr>
          <a:lstStyle>
            <a:lvl1pPr>
              <a:defRPr sz="1800" b="1">
                <a:solidFill>
                  <a:schemeClr val="bg1"/>
                </a:solidFill>
              </a:defRPr>
            </a:lvl1pPr>
            <a:extLst/>
          </a:lstStyle>
          <a:p>
            <a:pPr lvl="0"/>
            <a:r>
              <a:rPr lang="en-US" dirty="0" smtClean="0"/>
              <a:t>Click to edit Master text styles</a:t>
            </a:r>
          </a:p>
        </p:txBody>
      </p:sp>
      <p:sp>
        <p:nvSpPr>
          <p:cNvPr id="15" name="Rectangle 11"/>
          <p:cNvSpPr>
            <a:spLocks noGrp="1"/>
          </p:cNvSpPr>
          <p:nvPr>
            <p:ph sz="quarter" idx="15"/>
          </p:nvPr>
        </p:nvSpPr>
        <p:spPr>
          <a:xfrm>
            <a:off x="301752" y="764704"/>
            <a:ext cx="8074152" cy="1800200"/>
          </a:xfrm>
        </p:spPr>
        <p:txBody>
          <a:bodyPr/>
          <a:lstStyle>
            <a:lvl1pPr>
              <a:spcBef>
                <a:spcPts val="300"/>
              </a:spcBef>
              <a:spcAft>
                <a:spcPts val="300"/>
              </a:spcAft>
              <a:defRPr/>
            </a:lvl1pPr>
            <a:lvl2pPr>
              <a:spcBef>
                <a:spcPts val="300"/>
              </a:spcBef>
              <a:spcAft>
                <a:spcPts val="300"/>
              </a:spcAft>
              <a:defRPr/>
            </a:lvl2pPr>
            <a:lvl3pPr>
              <a:spcBef>
                <a:spcPts val="300"/>
              </a:spcBef>
              <a:spcAft>
                <a:spcPts val="300"/>
              </a:spcAft>
              <a:defRPr/>
            </a:lvl3pPr>
            <a:lvl4pPr>
              <a:spcBef>
                <a:spcPts val="300"/>
              </a:spcBef>
              <a:spcAft>
                <a:spcPts val="300"/>
              </a:spcAft>
              <a:defRPr/>
            </a:lvl4pPr>
            <a:lvl5pPr>
              <a:spcBef>
                <a:spcPts val="300"/>
              </a:spcBef>
              <a:spcAft>
                <a:spcPts val="300"/>
              </a:spcAft>
              <a:defRPr/>
            </a:lvl5pPr>
            <a:extLs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7" name="Rectangle 8"/>
          <p:cNvSpPr>
            <a:spLocks noGrp="1"/>
          </p:cNvSpPr>
          <p:nvPr>
            <p:ph type="body" sz="quarter" idx="16"/>
          </p:nvPr>
        </p:nvSpPr>
        <p:spPr>
          <a:xfrm>
            <a:off x="301752" y="2636912"/>
            <a:ext cx="8086672" cy="325752"/>
          </a:xfrm>
          <a:solidFill>
            <a:schemeClr val="accent6">
              <a:shade val="75000"/>
            </a:schemeClr>
          </a:solidFill>
        </p:spPr>
        <p:txBody>
          <a:bodyPr>
            <a:noAutofit/>
          </a:bodyPr>
          <a:lstStyle>
            <a:lvl1pPr>
              <a:defRPr sz="1800" b="1">
                <a:solidFill>
                  <a:schemeClr val="bg1"/>
                </a:solidFill>
              </a:defRPr>
            </a:lvl1pPr>
            <a:extLst/>
          </a:lstStyle>
          <a:p>
            <a:pPr lvl="0"/>
            <a:r>
              <a:rPr lang="en-US" dirty="0" smtClean="0"/>
              <a:t>Click to edit Master text styles</a:t>
            </a:r>
          </a:p>
        </p:txBody>
      </p:sp>
      <p:sp>
        <p:nvSpPr>
          <p:cNvPr id="18" name="Rectangle 11"/>
          <p:cNvSpPr>
            <a:spLocks noGrp="1"/>
          </p:cNvSpPr>
          <p:nvPr>
            <p:ph sz="quarter" idx="17"/>
          </p:nvPr>
        </p:nvSpPr>
        <p:spPr>
          <a:xfrm>
            <a:off x="301752" y="2996952"/>
            <a:ext cx="8086672" cy="3257544"/>
          </a:xfrm>
        </p:spPr>
        <p:txBody>
          <a:bodyPr/>
          <a:lstStyle>
            <a:lvl1pPr>
              <a:spcBef>
                <a:spcPts val="300"/>
              </a:spcBef>
              <a:spcAft>
                <a:spcPts val="300"/>
              </a:spcAft>
              <a:defRPr/>
            </a:lvl1pPr>
            <a:lvl2pPr>
              <a:spcBef>
                <a:spcPts val="300"/>
              </a:spcBef>
              <a:spcAft>
                <a:spcPts val="300"/>
              </a:spcAft>
              <a:defRPr/>
            </a:lvl2pPr>
            <a:lvl3pPr>
              <a:spcBef>
                <a:spcPts val="300"/>
              </a:spcBef>
              <a:spcAft>
                <a:spcPts val="300"/>
              </a:spcAft>
              <a:defRPr/>
            </a:lvl3pPr>
            <a:lvl4pPr>
              <a:spcBef>
                <a:spcPts val="300"/>
              </a:spcBef>
              <a:spcAft>
                <a:spcPts val="300"/>
              </a:spcAft>
              <a:defRPr/>
            </a:lvl4pPr>
            <a:lvl5pPr>
              <a:spcBef>
                <a:spcPts val="300"/>
              </a:spcBef>
              <a:spcAft>
                <a:spcPts val="300"/>
              </a:spcAft>
              <a:defRPr/>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9"/>
          <p:cNvSpPr>
            <a:spLocks noGrp="1"/>
          </p:cNvSpPr>
          <p:nvPr>
            <p:ph type="dt" sz="half" idx="18"/>
          </p:nvPr>
        </p:nvSpPr>
        <p:spPr/>
        <p:txBody>
          <a:bodyPr/>
          <a:lstStyle>
            <a:lvl1pPr>
              <a:defRPr/>
            </a:lvl1pPr>
          </a:lstStyle>
          <a:p>
            <a:fld id="{D3DA26FE-F6EA-44D6-B23F-EB640B92FC96}" type="datetime1">
              <a:rPr lang="en-US" altLang="ja-JP"/>
              <a:pPr/>
              <a:t>07/04/2015</a:t>
            </a:fld>
            <a:endParaRPr lang="en-US" altLang="ja-JP"/>
          </a:p>
        </p:txBody>
      </p:sp>
      <p:sp>
        <p:nvSpPr>
          <p:cNvPr id="8" name="Rectangle 20"/>
          <p:cNvSpPr>
            <a:spLocks noGrp="1"/>
          </p:cNvSpPr>
          <p:nvPr>
            <p:ph type="sldNum" sz="quarter" idx="19"/>
          </p:nvPr>
        </p:nvSpPr>
        <p:spPr/>
        <p:txBody>
          <a:bodyPr/>
          <a:lstStyle>
            <a:lvl1pPr>
              <a:defRPr/>
            </a:lvl1pPr>
          </a:lstStyle>
          <a:p>
            <a:fld id="{456E899C-AB22-4FDF-99F4-2745D0BC7A5A}" type="slidenum">
              <a:rPr lang="en-US" altLang="ja-JP"/>
              <a:pPr/>
              <a:t>‹#›</a:t>
            </a:fld>
            <a:endParaRPr lang="en-US" altLang="ja-JP"/>
          </a:p>
        </p:txBody>
      </p:sp>
      <p:sp>
        <p:nvSpPr>
          <p:cNvPr id="9" name="Rectangle 22"/>
          <p:cNvSpPr>
            <a:spLocks noGrp="1"/>
          </p:cNvSpPr>
          <p:nvPr>
            <p:ph type="ftr" sz="quarter" idx="20"/>
          </p:nvPr>
        </p:nvSpPr>
        <p:spPr/>
        <p:txBody>
          <a:bodyPr/>
          <a:lstStyle>
            <a:lvl1pPr>
              <a:defRPr b="1"/>
            </a:lvl1pPr>
          </a:lstStyle>
          <a:p>
            <a:endParaRPr lang="en-US" altLang="ja-JP"/>
          </a:p>
        </p:txBody>
      </p:sp>
    </p:spTree>
    <p:extLst>
      <p:ext uri="{BB962C8B-B14F-4D97-AF65-F5344CB8AC3E}">
        <p14:creationId xmlns:p14="http://schemas.microsoft.com/office/powerpoint/2010/main" val="3357770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481C6E-50F7-49C8-BB1D-7C59B54BA29F}" type="datetimeFigureOut">
              <a:rPr lang="en-US" smtClean="0"/>
              <a:pPr/>
              <a:t>07/04/2015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BD320B-DDE8-41E8-94B2-049A0F865621}" type="slidenum">
              <a:rPr lang="en-US" smtClean="0"/>
              <a:pPr/>
              <a:t>‹#›</a:t>
            </a:fld>
            <a:endParaRPr lang="en-US"/>
          </a:p>
        </p:txBody>
      </p:sp>
    </p:spTree>
    <p:extLst>
      <p:ext uri="{BB962C8B-B14F-4D97-AF65-F5344CB8AC3E}">
        <p14:creationId xmlns:p14="http://schemas.microsoft.com/office/powerpoint/2010/main" val="8735406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9481C6E-50F7-49C8-BB1D-7C59B54BA29F}" type="datetimeFigureOut">
              <a:rPr lang="en-US" smtClean="0"/>
              <a:pPr/>
              <a:t>07/04/2015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BD320B-DDE8-41E8-94B2-049A0F865621}" type="slidenum">
              <a:rPr lang="en-US" smtClean="0"/>
              <a:pPr/>
              <a:t>‹#›</a:t>
            </a:fld>
            <a:endParaRPr lang="en-US"/>
          </a:p>
        </p:txBody>
      </p:sp>
    </p:spTree>
    <p:extLst>
      <p:ext uri="{BB962C8B-B14F-4D97-AF65-F5344CB8AC3E}">
        <p14:creationId xmlns:p14="http://schemas.microsoft.com/office/powerpoint/2010/main" val="3984190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9481C6E-50F7-49C8-BB1D-7C59B54BA29F}" type="datetimeFigureOut">
              <a:rPr lang="en-US" smtClean="0"/>
              <a:pPr/>
              <a:t>07/04/2015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BD320B-DDE8-41E8-94B2-049A0F865621}" type="slidenum">
              <a:rPr lang="en-US" smtClean="0"/>
              <a:pPr/>
              <a:t>‹#›</a:t>
            </a:fld>
            <a:endParaRPr lang="en-US"/>
          </a:p>
        </p:txBody>
      </p:sp>
    </p:spTree>
    <p:extLst>
      <p:ext uri="{BB962C8B-B14F-4D97-AF65-F5344CB8AC3E}">
        <p14:creationId xmlns:p14="http://schemas.microsoft.com/office/powerpoint/2010/main" val="38570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9481C6E-50F7-49C8-BB1D-7C59B54BA29F}" type="datetimeFigureOut">
              <a:rPr lang="en-US" smtClean="0"/>
              <a:pPr/>
              <a:t>07/04/2015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CBD320B-DDE8-41E8-94B2-049A0F865621}" type="slidenum">
              <a:rPr lang="en-US" smtClean="0"/>
              <a:pPr/>
              <a:t>‹#›</a:t>
            </a:fld>
            <a:endParaRPr lang="en-US"/>
          </a:p>
        </p:txBody>
      </p:sp>
    </p:spTree>
    <p:extLst>
      <p:ext uri="{BB962C8B-B14F-4D97-AF65-F5344CB8AC3E}">
        <p14:creationId xmlns:p14="http://schemas.microsoft.com/office/powerpoint/2010/main" val="160674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9481C6E-50F7-49C8-BB1D-7C59B54BA29F}" type="datetimeFigureOut">
              <a:rPr lang="en-US" smtClean="0"/>
              <a:pPr/>
              <a:t>07/04/2015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CBD320B-DDE8-41E8-94B2-049A0F865621}" type="slidenum">
              <a:rPr lang="en-US" smtClean="0"/>
              <a:pPr/>
              <a:t>‹#›</a:t>
            </a:fld>
            <a:endParaRPr lang="en-US"/>
          </a:p>
        </p:txBody>
      </p:sp>
    </p:spTree>
    <p:extLst>
      <p:ext uri="{BB962C8B-B14F-4D97-AF65-F5344CB8AC3E}">
        <p14:creationId xmlns:p14="http://schemas.microsoft.com/office/powerpoint/2010/main" val="474969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481C6E-50F7-49C8-BB1D-7C59B54BA29F}" type="datetimeFigureOut">
              <a:rPr lang="en-US" smtClean="0"/>
              <a:pPr/>
              <a:t>07/04/2015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CBD320B-DDE8-41E8-94B2-049A0F865621}" type="slidenum">
              <a:rPr lang="en-US" smtClean="0"/>
              <a:pPr/>
              <a:t>‹#›</a:t>
            </a:fld>
            <a:endParaRPr lang="en-US"/>
          </a:p>
        </p:txBody>
      </p:sp>
    </p:spTree>
    <p:extLst>
      <p:ext uri="{BB962C8B-B14F-4D97-AF65-F5344CB8AC3E}">
        <p14:creationId xmlns:p14="http://schemas.microsoft.com/office/powerpoint/2010/main" val="38684018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481C6E-50F7-49C8-BB1D-7C59B54BA29F}" type="datetimeFigureOut">
              <a:rPr lang="en-US" smtClean="0"/>
              <a:pPr/>
              <a:t>07/04/2015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BD320B-DDE8-41E8-94B2-049A0F865621}" type="slidenum">
              <a:rPr lang="en-US" smtClean="0"/>
              <a:pPr/>
              <a:t>‹#›</a:t>
            </a:fld>
            <a:endParaRPr lang="en-US"/>
          </a:p>
        </p:txBody>
      </p:sp>
    </p:spTree>
    <p:extLst>
      <p:ext uri="{BB962C8B-B14F-4D97-AF65-F5344CB8AC3E}">
        <p14:creationId xmlns:p14="http://schemas.microsoft.com/office/powerpoint/2010/main" val="1738294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481C6E-50F7-49C8-BB1D-7C59B54BA29F}" type="datetimeFigureOut">
              <a:rPr lang="en-US" smtClean="0"/>
              <a:pPr/>
              <a:t>07/04/2015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BD320B-DDE8-41E8-94B2-049A0F865621}" type="slidenum">
              <a:rPr lang="en-US" smtClean="0"/>
              <a:pPr/>
              <a:t>‹#›</a:t>
            </a:fld>
            <a:endParaRPr lang="en-US"/>
          </a:p>
        </p:txBody>
      </p:sp>
    </p:spTree>
    <p:extLst>
      <p:ext uri="{BB962C8B-B14F-4D97-AF65-F5344CB8AC3E}">
        <p14:creationId xmlns:p14="http://schemas.microsoft.com/office/powerpoint/2010/main" val="29758972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481C6E-50F7-49C8-BB1D-7C59B54BA29F}" type="datetimeFigureOut">
              <a:rPr lang="en-US" smtClean="0"/>
              <a:pPr/>
              <a:t>07/04/2015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BD320B-DDE8-41E8-94B2-049A0F865621}" type="slidenum">
              <a:rPr lang="en-US" smtClean="0"/>
              <a:pPr/>
              <a:t>‹#›</a:t>
            </a:fld>
            <a:endParaRPr lang="en-US"/>
          </a:p>
        </p:txBody>
      </p:sp>
    </p:spTree>
    <p:extLst>
      <p:ext uri="{BB962C8B-B14F-4D97-AF65-F5344CB8AC3E}">
        <p14:creationId xmlns:p14="http://schemas.microsoft.com/office/powerpoint/2010/main" val="3080050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2"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
          <p:cNvSpPr>
            <a:spLocks/>
          </p:cNvSpPr>
          <p:nvPr/>
        </p:nvSpPr>
        <p:spPr bwMode="auto">
          <a:xfrm>
            <a:off x="1173163" y="9305925"/>
            <a:ext cx="3057525"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lIns="0" tIns="0" rIns="130006" bIns="0"/>
          <a:lstStyle/>
          <a:p>
            <a:r>
              <a:rPr lang="en-US" sz="1200">
                <a:solidFill>
                  <a:srgbClr val="908A84"/>
                </a:solidFill>
                <a:cs typeface="Arial" charset="0"/>
              </a:rPr>
              <a:t>Mo Hamza</a:t>
            </a:r>
          </a:p>
        </p:txBody>
      </p:sp>
      <p:sp>
        <p:nvSpPr>
          <p:cNvPr id="27651" name="Rectangle 3"/>
          <p:cNvSpPr>
            <a:spLocks/>
          </p:cNvSpPr>
          <p:nvPr/>
        </p:nvSpPr>
        <p:spPr bwMode="auto">
          <a:xfrm>
            <a:off x="8374063" y="9305925"/>
            <a:ext cx="288131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lIns="0" tIns="0" rIns="130006" bIns="0" anchor="b"/>
          <a:lstStyle/>
          <a:p>
            <a:r>
              <a:rPr lang="en-US" sz="1200">
                <a:solidFill>
                  <a:srgbClr val="908A84"/>
                </a:solidFill>
                <a:cs typeface="Arial" charset="0"/>
              </a:rPr>
              <a:t>14 May 2012</a:t>
            </a:r>
          </a:p>
        </p:txBody>
      </p:sp>
      <p:sp>
        <p:nvSpPr>
          <p:cNvPr id="27652" name="Line 4"/>
          <p:cNvSpPr>
            <a:spLocks noChangeShapeType="1"/>
          </p:cNvSpPr>
          <p:nvPr/>
        </p:nvSpPr>
        <p:spPr bwMode="auto">
          <a:xfrm>
            <a:off x="4125913" y="9023350"/>
            <a:ext cx="1587" cy="730250"/>
          </a:xfrm>
          <a:prstGeom prst="line">
            <a:avLst/>
          </a:prstGeom>
          <a:noFill/>
          <a:ln w="12700">
            <a:solidFill>
              <a:srgbClr val="908A84"/>
            </a:solidFill>
            <a:prstDash val="sysDot"/>
            <a:round/>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27653" name="Line 5"/>
          <p:cNvSpPr>
            <a:spLocks noChangeShapeType="1"/>
          </p:cNvSpPr>
          <p:nvPr/>
        </p:nvSpPr>
        <p:spPr bwMode="auto">
          <a:xfrm>
            <a:off x="8275638" y="9023350"/>
            <a:ext cx="3175" cy="730250"/>
          </a:xfrm>
          <a:prstGeom prst="line">
            <a:avLst/>
          </a:prstGeom>
          <a:noFill/>
          <a:ln w="12700">
            <a:solidFill>
              <a:srgbClr val="908A84"/>
            </a:solidFill>
            <a:prstDash val="sysDot"/>
            <a:round/>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27654" name="Rectangle 1"/>
          <p:cNvSpPr>
            <a:spLocks/>
          </p:cNvSpPr>
          <p:nvPr/>
        </p:nvSpPr>
        <p:spPr bwMode="auto">
          <a:xfrm>
            <a:off x="1325563" y="9458325"/>
            <a:ext cx="3057525"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lIns="0" tIns="0" rIns="130006" bIns="0"/>
          <a:lstStyle/>
          <a:p>
            <a:r>
              <a:rPr lang="en-US" sz="1200">
                <a:solidFill>
                  <a:srgbClr val="908A84"/>
                </a:solidFill>
                <a:cs typeface="Arial" charset="0"/>
              </a:rPr>
              <a:t>Mo Hamza</a:t>
            </a:r>
          </a:p>
        </p:txBody>
      </p:sp>
      <p:sp>
        <p:nvSpPr>
          <p:cNvPr id="27655" name="Rectangle 3"/>
          <p:cNvSpPr>
            <a:spLocks/>
          </p:cNvSpPr>
          <p:nvPr/>
        </p:nvSpPr>
        <p:spPr bwMode="auto">
          <a:xfrm>
            <a:off x="8526463" y="9458325"/>
            <a:ext cx="288131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lIns="0" tIns="0" rIns="130006" bIns="0" anchor="b"/>
          <a:lstStyle/>
          <a:p>
            <a:r>
              <a:rPr lang="en-US" sz="1200">
                <a:solidFill>
                  <a:srgbClr val="908A84"/>
                </a:solidFill>
                <a:cs typeface="Arial" charset="0"/>
              </a:rPr>
              <a:t>14 May 2012</a:t>
            </a:r>
          </a:p>
        </p:txBody>
      </p:sp>
      <p:sp>
        <p:nvSpPr>
          <p:cNvPr id="27656" name="Line 4"/>
          <p:cNvSpPr>
            <a:spLocks noChangeShapeType="1"/>
          </p:cNvSpPr>
          <p:nvPr/>
        </p:nvSpPr>
        <p:spPr bwMode="auto">
          <a:xfrm>
            <a:off x="4278313" y="9175750"/>
            <a:ext cx="1587" cy="730250"/>
          </a:xfrm>
          <a:prstGeom prst="line">
            <a:avLst/>
          </a:prstGeom>
          <a:noFill/>
          <a:ln w="12700">
            <a:solidFill>
              <a:srgbClr val="908A84"/>
            </a:solidFill>
            <a:prstDash val="sysDot"/>
            <a:round/>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27657" name="Line 5"/>
          <p:cNvSpPr>
            <a:spLocks noChangeShapeType="1"/>
          </p:cNvSpPr>
          <p:nvPr/>
        </p:nvSpPr>
        <p:spPr bwMode="auto">
          <a:xfrm>
            <a:off x="8428038" y="9175750"/>
            <a:ext cx="3175" cy="730250"/>
          </a:xfrm>
          <a:prstGeom prst="line">
            <a:avLst/>
          </a:prstGeom>
          <a:noFill/>
          <a:ln w="12700">
            <a:solidFill>
              <a:srgbClr val="908A84"/>
            </a:solidFill>
            <a:prstDash val="sysDot"/>
            <a:round/>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27658" name="Title 14"/>
          <p:cNvSpPr>
            <a:spLocks noGrp="1"/>
          </p:cNvSpPr>
          <p:nvPr>
            <p:ph type="ctrTitle"/>
          </p:nvPr>
        </p:nvSpPr>
        <p:spPr>
          <a:xfrm>
            <a:off x="677863" y="1866900"/>
            <a:ext cx="8051800" cy="3218284"/>
          </a:xfrm>
        </p:spPr>
        <p:txBody>
          <a:bodyPr>
            <a:normAutofit/>
          </a:bodyPr>
          <a:lstStyle/>
          <a:p>
            <a:r>
              <a:rPr lang="en-GB" sz="3600" b="1" dirty="0" smtClean="0"/>
              <a:t>Essential 2</a:t>
            </a:r>
            <a:r>
              <a:rPr lang="en-GB" sz="4000" b="1" i="1" dirty="0" smtClean="0"/>
              <a:t/>
            </a:r>
            <a:br>
              <a:rPr lang="en-GB" sz="4000" b="1" i="1" dirty="0" smtClean="0"/>
            </a:br>
            <a:r>
              <a:rPr lang="en-GB" sz="4000" b="1" i="1" dirty="0" smtClean="0"/>
              <a:t/>
            </a:r>
            <a:br>
              <a:rPr lang="en-GB" sz="4000" b="1" i="1" dirty="0" smtClean="0"/>
            </a:br>
            <a:r>
              <a:rPr lang="en-GB" sz="4000" b="1" dirty="0" smtClean="0"/>
              <a:t>Sectoral Programmes</a:t>
            </a:r>
            <a:br>
              <a:rPr lang="en-GB" sz="4000" b="1" dirty="0" smtClean="0"/>
            </a:br>
            <a:r>
              <a:rPr lang="en-GB" sz="4000" b="1" dirty="0" smtClean="0">
                <a:solidFill>
                  <a:srgbClr val="A23888"/>
                </a:solidFill>
              </a:rPr>
              <a:t>Financing DRR</a:t>
            </a:r>
            <a:endParaRPr lang="en-US" sz="4000" dirty="0" smtClean="0"/>
          </a:p>
        </p:txBody>
      </p:sp>
      <p:grpSp>
        <p:nvGrpSpPr>
          <p:cNvPr id="27661" name="Group 4"/>
          <p:cNvGrpSpPr>
            <a:grpSpLocks/>
          </p:cNvGrpSpPr>
          <p:nvPr/>
        </p:nvGrpSpPr>
        <p:grpSpPr bwMode="auto">
          <a:xfrm>
            <a:off x="-36513" y="0"/>
            <a:ext cx="9191625" cy="1387475"/>
            <a:chOff x="-36006" y="1"/>
            <a:chExt cx="9190357" cy="1387678"/>
          </a:xfrm>
        </p:grpSpPr>
        <p:grpSp>
          <p:nvGrpSpPr>
            <p:cNvPr id="27664" name="Group 7"/>
            <p:cNvGrpSpPr>
              <a:grpSpLocks/>
            </p:cNvGrpSpPr>
            <p:nvPr/>
          </p:nvGrpSpPr>
          <p:grpSpPr bwMode="auto">
            <a:xfrm>
              <a:off x="-36006" y="772093"/>
              <a:ext cx="9180006" cy="615586"/>
              <a:chOff x="0" y="750215"/>
              <a:chExt cx="9144000" cy="662941"/>
            </a:xfrm>
          </p:grpSpPr>
          <p:sp>
            <p:nvSpPr>
              <p:cNvPr id="27669" name="Rectangle 12"/>
              <p:cNvSpPr>
                <a:spLocks noChangeArrowheads="1"/>
              </p:cNvSpPr>
              <p:nvPr/>
            </p:nvSpPr>
            <p:spPr bwMode="auto">
              <a:xfrm>
                <a:off x="0" y="1207540"/>
                <a:ext cx="9144000" cy="205616"/>
              </a:xfrm>
              <a:prstGeom prst="rect">
                <a:avLst/>
              </a:prstGeom>
              <a:solidFill>
                <a:srgbClr val="9900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r>
                  <a:rPr lang="en-GB" sz="1000">
                    <a:solidFill>
                      <a:srgbClr val="000000"/>
                    </a:solidFill>
                    <a:latin typeface="Times New Roman" pitchFamily="18" charset="0"/>
                    <a:cs typeface="Times New Roman" pitchFamily="18" charset="0"/>
                  </a:rPr>
                  <a:t> </a:t>
                </a:r>
                <a:endParaRPr lang="en-US" sz="1200">
                  <a:latin typeface="Times New Roman" pitchFamily="18" charset="0"/>
                  <a:cs typeface="Times New Roman" pitchFamily="18" charset="0"/>
                </a:endParaRPr>
              </a:p>
            </p:txBody>
          </p:sp>
          <p:sp>
            <p:nvSpPr>
              <p:cNvPr id="26" name="Rectangle 25"/>
              <p:cNvSpPr>
                <a:spLocks noChangeArrowheads="1"/>
              </p:cNvSpPr>
              <p:nvPr/>
            </p:nvSpPr>
            <p:spPr bwMode="auto">
              <a:xfrm>
                <a:off x="11068" y="749726"/>
                <a:ext cx="9132175" cy="458245"/>
              </a:xfrm>
              <a:prstGeom prst="rect">
                <a:avLst/>
              </a:prstGeom>
              <a:solidFill>
                <a:schemeClr val="tx1"/>
              </a:solidFill>
              <a:ln w="9525">
                <a:solidFill>
                  <a:schemeClr val="tx2">
                    <a:lumMod val="60000"/>
                    <a:lumOff val="40000"/>
                  </a:schemeClr>
                </a:solidFill>
                <a:miter lim="800000"/>
                <a:headEnd/>
                <a:tailEnd/>
              </a:ln>
            </p:spPr>
            <p:txBody>
              <a:bodyPr/>
              <a:lstStyle/>
              <a:p>
                <a:pPr>
                  <a:spcAft>
                    <a:spcPts val="0"/>
                  </a:spcAft>
                  <a:defRPr/>
                </a:pPr>
                <a:endParaRPr lang="en-US" sz="2000" dirty="0">
                  <a:latin typeface="Times New Roman"/>
                  <a:ea typeface="Times New Roman"/>
                </a:endParaRPr>
              </a:p>
            </p:txBody>
          </p:sp>
        </p:grpSp>
        <p:pic>
          <p:nvPicPr>
            <p:cNvPr id="27667" name="Picture 10"/>
            <p:cNvPicPr>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25261" y="1"/>
              <a:ext cx="2629090" cy="800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7660"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pic>
        <p:nvPicPr>
          <p:cNvPr id="18" name="Picture 1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737" y="18275"/>
            <a:ext cx="2095999" cy="753250"/>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국민안전처"/>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54958" y="138289"/>
            <a:ext cx="2143125" cy="533400"/>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1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07969" y="128764"/>
            <a:ext cx="1914525" cy="5429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292516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Placeholder 2"/>
          <p:cNvSpPr>
            <a:spLocks noGrp="1"/>
          </p:cNvSpPr>
          <p:nvPr>
            <p:ph type="body" sz="quarter" idx="13"/>
          </p:nvPr>
        </p:nvSpPr>
        <p:spPr>
          <a:xfrm>
            <a:off x="3347864" y="116632"/>
            <a:ext cx="5796136" cy="720080"/>
          </a:xfrm>
          <a:solidFill>
            <a:srgbClr val="92D050"/>
          </a:solidFill>
          <a:ln>
            <a:solidFill>
              <a:srgbClr val="92D050"/>
            </a:solidFill>
            <a:miter lim="800000"/>
            <a:headEnd/>
            <a:tailEnd/>
          </a:ln>
        </p:spPr>
        <p:txBody>
          <a:bodyPr/>
          <a:lstStyle/>
          <a:p>
            <a:pPr marL="0" indent="0" algn="ctr" eaLnBrk="1" hangingPunct="1">
              <a:buNone/>
            </a:pPr>
            <a:r>
              <a:rPr lang="en-CA" altLang="ja-JP" sz="2800" i="1" smtClean="0"/>
              <a:t>Box: </a:t>
            </a:r>
            <a:r>
              <a:rPr lang="en-US" altLang="ja-JP" sz="2800" i="1" smtClean="0"/>
              <a:t>Catastrophe bonds</a:t>
            </a:r>
            <a:endParaRPr lang="en-CA" altLang="ja-JP" sz="2800" i="1" smtClean="0"/>
          </a:p>
        </p:txBody>
      </p:sp>
      <p:sp>
        <p:nvSpPr>
          <p:cNvPr id="8" name="Title 1"/>
          <p:cNvSpPr>
            <a:spLocks noGrp="1"/>
          </p:cNvSpPr>
          <p:nvPr>
            <p:ph type="title"/>
          </p:nvPr>
        </p:nvSpPr>
        <p:spPr>
          <a:xfrm>
            <a:off x="8610600" y="0"/>
            <a:ext cx="533400" cy="6858000"/>
          </a:xfrm>
        </p:spPr>
        <p:txBody>
          <a:bodyPr vert="eaVert" wrap="square" lIns="91440" tIns="45720" rIns="91440" bIns="45720" numCol="1" anchorCtr="0" compatLnSpc="1">
            <a:prstTxWarp prst="textNoShape">
              <a:avLst/>
            </a:prstTxWarp>
          </a:bodyPr>
          <a:lstStyle/>
          <a:p>
            <a:pPr eaLnBrk="1" hangingPunct="1"/>
            <a:r>
              <a:rPr lang="en-US" altLang="ja-JP" sz="2800" b="1" cap="none" smtClean="0"/>
              <a:t/>
            </a:r>
            <a:br>
              <a:rPr lang="en-US" altLang="ja-JP" sz="2800" b="1" cap="none" smtClean="0"/>
            </a:br>
            <a:endParaRPr lang="en-CA" altLang="ja-JP" sz="2800" b="1" cap="none" smtClean="0"/>
          </a:p>
        </p:txBody>
      </p:sp>
      <p:sp>
        <p:nvSpPr>
          <p:cNvPr id="33797" name="Content Placeholder 3"/>
          <p:cNvSpPr>
            <a:spLocks noGrp="1"/>
          </p:cNvSpPr>
          <p:nvPr>
            <p:ph sz="quarter" idx="15"/>
          </p:nvPr>
        </p:nvSpPr>
        <p:spPr>
          <a:xfrm>
            <a:off x="107504" y="1196752"/>
            <a:ext cx="8928991" cy="5184575"/>
          </a:xfrm>
          <a:ln w="19050">
            <a:solidFill>
              <a:srgbClr val="92D050"/>
            </a:solidFill>
            <a:miter lim="800000"/>
            <a:headEnd/>
            <a:tailEnd/>
          </a:ln>
        </p:spPr>
        <p:txBody>
          <a:bodyPr/>
          <a:lstStyle/>
          <a:p>
            <a:pPr marL="0" indent="0" algn="just"/>
            <a:r>
              <a:rPr lang="en-US" altLang="ja-JP" sz="2000" dirty="0" smtClean="0"/>
              <a:t>CAT bonds are a class of assets known as </a:t>
            </a:r>
            <a:r>
              <a:rPr lang="en-US" altLang="ja-JP" sz="2000" b="1" i="1" dirty="0" smtClean="0"/>
              <a:t>event‐linked bonds, which trigger payments on the </a:t>
            </a:r>
            <a:r>
              <a:rPr lang="en-US" altLang="ja-JP" sz="2000" b="1" dirty="0" smtClean="0"/>
              <a:t>occurrence of a specified event</a:t>
            </a:r>
            <a:r>
              <a:rPr lang="en-US" altLang="ja-JP" sz="2000" dirty="0" smtClean="0"/>
              <a:t>. Most event‐linked bonds have been linked to catastrophes such as hurricanes and earthquakes, although bonds also have been issued that respond to mortality events.</a:t>
            </a:r>
          </a:p>
          <a:p>
            <a:pPr marL="0" indent="0" algn="just"/>
            <a:endParaRPr lang="en-US" altLang="ja-JP" sz="2000" dirty="0" smtClean="0"/>
          </a:p>
          <a:p>
            <a:pPr marL="0" indent="0" algn="just"/>
            <a:r>
              <a:rPr lang="en-US" altLang="ja-JP" sz="2000" b="1" dirty="0" smtClean="0"/>
              <a:t>Capital raised by issuing the bond</a:t>
            </a:r>
            <a:r>
              <a:rPr lang="en-US" altLang="ja-JP" sz="2000" dirty="0" smtClean="0"/>
              <a:t> is </a:t>
            </a:r>
            <a:r>
              <a:rPr lang="en-US" altLang="ja-JP" sz="2000" b="1" dirty="0" smtClean="0"/>
              <a:t>invested</a:t>
            </a:r>
            <a:r>
              <a:rPr lang="en-US" altLang="ja-JP" sz="2000" dirty="0" smtClean="0"/>
              <a:t> in safe securities such as </a:t>
            </a:r>
            <a:r>
              <a:rPr lang="en-US" altLang="ja-JP" sz="2000" b="1" dirty="0" smtClean="0"/>
              <a:t>Treasury bonds</a:t>
            </a:r>
            <a:r>
              <a:rPr lang="en-US" altLang="ja-JP" sz="2000" dirty="0" smtClean="0"/>
              <a:t>, which are held by a special purpose vehicle (SPV). The bond issuer holds a call option on the principal in the SPV with triggers spelled out in a bond contract. Those can be expressed in terms of the </a:t>
            </a:r>
            <a:r>
              <a:rPr lang="en-US" altLang="ja-JP" sz="2000" b="1" dirty="0" smtClean="0"/>
              <a:t>issuer’s losses from a predefined catastrophic event</a:t>
            </a:r>
            <a:r>
              <a:rPr lang="en-US" altLang="ja-JP" sz="2000" dirty="0" smtClean="0"/>
              <a:t>, by hazard event characteristics, or by hazard event location. </a:t>
            </a:r>
            <a:r>
              <a:rPr lang="en-US" altLang="ja-JP" sz="2000" b="1" dirty="0" smtClean="0"/>
              <a:t>If the defined catastrophic event occurs</a:t>
            </a:r>
            <a:r>
              <a:rPr lang="en-US" altLang="ja-JP" sz="2000" dirty="0" smtClean="0"/>
              <a:t>, </a:t>
            </a:r>
            <a:r>
              <a:rPr lang="en-US" altLang="ja-JP" sz="2000" b="1" dirty="0" smtClean="0"/>
              <a:t>the bond issuer can withdraw funds from the SPV to pay claims</a:t>
            </a:r>
            <a:r>
              <a:rPr lang="en-US" altLang="ja-JP" sz="2000" dirty="0" smtClean="0"/>
              <a:t>, and part or all of interest and principal payments are forgiven. If the defined catastrophic event does not occur, the </a:t>
            </a:r>
            <a:r>
              <a:rPr lang="en-US" altLang="ja-JP" sz="2000" b="1" dirty="0" smtClean="0"/>
              <a:t>investors receive their principal plus interest</a:t>
            </a:r>
            <a:r>
              <a:rPr lang="en-US" altLang="ja-JP" sz="2000" dirty="0" smtClean="0"/>
              <a:t>. The typical </a:t>
            </a:r>
            <a:r>
              <a:rPr lang="en-US" altLang="ja-JP" sz="2000" b="1" dirty="0" smtClean="0"/>
              <a:t>maturity</a:t>
            </a:r>
            <a:r>
              <a:rPr lang="en-US" altLang="ja-JP" sz="2000" dirty="0" smtClean="0"/>
              <a:t> of CAT bonds is </a:t>
            </a:r>
            <a:r>
              <a:rPr lang="en-US" altLang="ja-JP" sz="2000" b="1" dirty="0" smtClean="0"/>
              <a:t>1–5 years</a:t>
            </a:r>
            <a:r>
              <a:rPr lang="en-US" altLang="ja-JP" sz="2000" dirty="0" smtClean="0"/>
              <a:t>, with an average maturity of 3 years.</a:t>
            </a:r>
          </a:p>
          <a:p>
            <a:pPr marL="0" indent="0" algn="just"/>
            <a:endParaRPr lang="en-US" altLang="ja-JP" sz="2000" dirty="0" smtClean="0"/>
          </a:p>
        </p:txBody>
      </p:sp>
      <p:sp>
        <p:nvSpPr>
          <p:cNvPr id="9" name="スライド番号プレースホルダ 8"/>
          <p:cNvSpPr>
            <a:spLocks noGrp="1"/>
          </p:cNvSpPr>
          <p:nvPr>
            <p:ph type="sldNum" sz="quarter" idx="21"/>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E12BEB4D-8C46-4287-8191-823695B0AF79}" type="slidenum">
              <a:rPr kumimoji="0" lang="en-US" altLang="ja-JP">
                <a:latin typeface="Calibri" pitchFamily="34" charset="0"/>
              </a:rPr>
              <a:pPr eaLnBrk="1" hangingPunct="1"/>
              <a:t>10</a:t>
            </a:fld>
            <a:endParaRPr kumimoji="0" lang="en-US" altLang="ja-JP">
              <a:latin typeface="Calibri" pitchFamily="34" charset="0"/>
            </a:endParaRPr>
          </a:p>
        </p:txBody>
      </p:sp>
      <p:pic>
        <p:nvPicPr>
          <p:cNvPr id="7"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Rectangle 2"/>
          <p:cNvSpPr>
            <a:spLocks noChangeArrowheads="1"/>
          </p:cNvSpPr>
          <p:nvPr/>
        </p:nvSpPr>
        <p:spPr bwMode="auto">
          <a:xfrm>
            <a:off x="0" y="6453336"/>
            <a:ext cx="9144000" cy="404664"/>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Tree>
    <p:extLst>
      <p:ext uri="{BB962C8B-B14F-4D97-AF65-F5344CB8AC3E}">
        <p14:creationId xmlns:p14="http://schemas.microsoft.com/office/powerpoint/2010/main" val="24306138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9" name="Rectangle 3"/>
          <p:cNvSpPr>
            <a:spLocks noGrp="1"/>
          </p:cNvSpPr>
          <p:nvPr>
            <p:ph type="body" idx="4294967295"/>
          </p:nvPr>
        </p:nvSpPr>
        <p:spPr>
          <a:xfrm>
            <a:off x="179512" y="1196752"/>
            <a:ext cx="8981578" cy="5546948"/>
          </a:xfrm>
        </p:spPr>
        <p:txBody>
          <a:bodyPr/>
          <a:lstStyle/>
          <a:p>
            <a:r>
              <a:rPr lang="en-US" sz="2400" dirty="0" smtClean="0">
                <a:ea typeface="ＭＳ Ｐゴシック" pitchFamily="34" charset="-128"/>
              </a:rPr>
              <a:t>Organized urban communities are strong vehicles for social mobilization and disaster risk reduction in the Philippines. Communities are involved in the identification and prioritization of post-disaster assistance, and in the management of materials for housing.</a:t>
            </a:r>
          </a:p>
          <a:p>
            <a:r>
              <a:rPr lang="en-US" sz="2400" dirty="0" smtClean="0">
                <a:ea typeface="ＭＳ Ｐゴシック" pitchFamily="34" charset="-128"/>
              </a:rPr>
              <a:t>The community associations also used their own </a:t>
            </a:r>
            <a:r>
              <a:rPr lang="en-US" sz="2400" b="1" dirty="0" smtClean="0">
                <a:ea typeface="ＭＳ Ｐゴシック" pitchFamily="34" charset="-128"/>
              </a:rPr>
              <a:t>savings</a:t>
            </a:r>
            <a:r>
              <a:rPr lang="en-US" sz="2400" dirty="0" smtClean="0">
                <a:ea typeface="ＭＳ Ｐゴシック" pitchFamily="34" charset="-128"/>
              </a:rPr>
              <a:t> as </a:t>
            </a:r>
            <a:r>
              <a:rPr lang="en-US" sz="2400" b="1" dirty="0" smtClean="0">
                <a:ea typeface="ＭＳ Ｐゴシック" pitchFamily="34" charset="-128"/>
              </a:rPr>
              <a:t>leverage</a:t>
            </a:r>
            <a:r>
              <a:rPr lang="en-US" sz="2400" dirty="0" smtClean="0">
                <a:ea typeface="ＭＳ Ｐゴシック" pitchFamily="34" charset="-128"/>
              </a:rPr>
              <a:t> to engage municipal government in obtaining additional resources to secure land for post-disaster housing. Municipalities can access </a:t>
            </a:r>
            <a:r>
              <a:rPr lang="en-US" sz="2400" b="1" dirty="0" smtClean="0">
                <a:ea typeface="ＭＳ Ｐゴシック" pitchFamily="34" charset="-128"/>
              </a:rPr>
              <a:t>national</a:t>
            </a:r>
            <a:r>
              <a:rPr lang="en-US" sz="2400" dirty="0" smtClean="0">
                <a:ea typeface="ＭＳ Ｐゴシック" pitchFamily="34" charset="-128"/>
              </a:rPr>
              <a:t> </a:t>
            </a:r>
            <a:r>
              <a:rPr lang="en-US" sz="2400" b="1" dirty="0" smtClean="0">
                <a:ea typeface="ＭＳ Ｐゴシック" pitchFamily="34" charset="-128"/>
              </a:rPr>
              <a:t>calamity funds</a:t>
            </a:r>
            <a:r>
              <a:rPr lang="en-US" sz="2400" dirty="0" smtClean="0">
                <a:ea typeface="ＭＳ Ｐゴシック" pitchFamily="34" charset="-128"/>
              </a:rPr>
              <a:t>, as well as </a:t>
            </a:r>
            <a:r>
              <a:rPr lang="en-US" sz="2400" b="1" dirty="0" smtClean="0">
                <a:ea typeface="ＭＳ Ｐゴシック" pitchFamily="34" charset="-128"/>
              </a:rPr>
              <a:t>local calamity funds</a:t>
            </a:r>
            <a:r>
              <a:rPr lang="en-US" sz="2400" dirty="0" smtClean="0">
                <a:ea typeface="ＭＳ Ｐゴシック" pitchFamily="34" charset="-128"/>
              </a:rPr>
              <a:t>, which can be </a:t>
            </a:r>
            <a:r>
              <a:rPr lang="en-US" sz="2400" b="1" dirty="0" smtClean="0">
                <a:ea typeface="ＭＳ Ｐゴシック" pitchFamily="34" charset="-128"/>
              </a:rPr>
              <a:t>5 percent of their total budget</a:t>
            </a:r>
            <a:r>
              <a:rPr lang="en-US" sz="2400" dirty="0" smtClean="0">
                <a:ea typeface="ＭＳ Ｐゴシック" pitchFamily="34" charset="-128"/>
              </a:rPr>
              <a:t>.</a:t>
            </a:r>
          </a:p>
          <a:p>
            <a:r>
              <a:rPr lang="en-US" sz="2400" dirty="0" smtClean="0">
                <a:ea typeface="ＭＳ Ｐゴシック" pitchFamily="34" charset="-128"/>
              </a:rPr>
              <a:t>The new </a:t>
            </a:r>
            <a:r>
              <a:rPr lang="en-US" sz="2400" b="1" dirty="0" smtClean="0">
                <a:ea typeface="ＭＳ Ｐゴシック" pitchFamily="34" charset="-128"/>
              </a:rPr>
              <a:t>Disaster Risk Reduction and Management Law of 2010</a:t>
            </a:r>
            <a:r>
              <a:rPr lang="en-US" sz="2400" dirty="0" smtClean="0">
                <a:ea typeface="ＭＳ Ｐゴシック" pitchFamily="34" charset="-128"/>
              </a:rPr>
              <a:t> enables such funds to be used for disaster risk reduction, with a need to </a:t>
            </a:r>
            <a:r>
              <a:rPr lang="en-US" sz="2400" b="1" dirty="0" smtClean="0">
                <a:ea typeface="ＭＳ Ｐゴシック" pitchFamily="34" charset="-128"/>
              </a:rPr>
              <a:t>reserve only 30 percent</a:t>
            </a:r>
            <a:r>
              <a:rPr lang="en-US" sz="2400" dirty="0" smtClean="0">
                <a:ea typeface="ＭＳ Ｐゴシック" pitchFamily="34" charset="-128"/>
              </a:rPr>
              <a:t> as a contingency for </a:t>
            </a:r>
            <a:r>
              <a:rPr lang="en-US" altLang="ja-JP" sz="2400" b="1" dirty="0" smtClean="0"/>
              <a:t>post-disaster interventions</a:t>
            </a:r>
            <a:r>
              <a:rPr lang="en-US" altLang="ja-JP" sz="2400" dirty="0" smtClean="0"/>
              <a:t>. </a:t>
            </a:r>
            <a:endParaRPr lang="en-US" sz="2400" dirty="0" smtClean="0">
              <a:ea typeface="ＭＳ Ｐゴシック" pitchFamily="34" charset="-128"/>
            </a:endParaRPr>
          </a:p>
        </p:txBody>
      </p:sp>
      <p:sp>
        <p:nvSpPr>
          <p:cNvPr id="80900" name="Rectangle 4"/>
          <p:cNvSpPr>
            <a:spLocks noChangeArrowheads="1"/>
          </p:cNvSpPr>
          <p:nvPr/>
        </p:nvSpPr>
        <p:spPr bwMode="auto">
          <a:xfrm>
            <a:off x="3203848" y="-24077"/>
            <a:ext cx="5940152" cy="970227"/>
          </a:xfrm>
          <a:prstGeom prst="rect">
            <a:avLst/>
          </a:prstGeom>
          <a:solidFill>
            <a:schemeClr val="accent2">
              <a:lumMod val="20000"/>
              <a:lumOff val="80000"/>
            </a:schemeClr>
          </a:solidFill>
          <a:ln>
            <a:noFill/>
          </a:ln>
          <a:effectLst/>
        </p:spPr>
        <p:txBody>
          <a:bodyPr wrap="square" anchor="ctr">
            <a:spAutoFit/>
          </a:bodyPr>
          <a:lstStyle/>
          <a:p>
            <a:pPr algn="ctr"/>
            <a:r>
              <a:rPr lang="en-US" altLang="ja-JP" sz="2800" b="1" dirty="0"/>
              <a:t>Community-driven disaster risk reduction in Philippine cities</a:t>
            </a:r>
            <a:r>
              <a:rPr lang="en-US" altLang="ja-JP" sz="2800" dirty="0"/>
              <a:t> </a:t>
            </a:r>
          </a:p>
        </p:txBody>
      </p:sp>
      <p:pic>
        <p:nvPicPr>
          <p:cNvPr id="5"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Tree>
    <p:extLst>
      <p:ext uri="{BB962C8B-B14F-4D97-AF65-F5344CB8AC3E}">
        <p14:creationId xmlns:p14="http://schemas.microsoft.com/office/powerpoint/2010/main" val="23131516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Rectangle 3"/>
          <p:cNvSpPr>
            <a:spLocks noGrp="1"/>
          </p:cNvSpPr>
          <p:nvPr>
            <p:ph type="body" idx="4294967295"/>
          </p:nvPr>
        </p:nvSpPr>
        <p:spPr>
          <a:xfrm>
            <a:off x="266700" y="1124743"/>
            <a:ext cx="8697788" cy="5476081"/>
          </a:xfrm>
        </p:spPr>
        <p:txBody>
          <a:bodyPr>
            <a:normAutofit/>
          </a:bodyPr>
          <a:lstStyle/>
          <a:p>
            <a:r>
              <a:rPr lang="en-US" sz="2400" dirty="0" smtClean="0">
                <a:ea typeface="ＭＳ Ｐゴシック" pitchFamily="34" charset="-128"/>
              </a:rPr>
              <a:t>Peru was the first country to </a:t>
            </a:r>
            <a:r>
              <a:rPr lang="en-US" sz="2400" b="1" dirty="0" smtClean="0">
                <a:ea typeface="ＭＳ Ｐゴシック" pitchFamily="34" charset="-128"/>
              </a:rPr>
              <a:t>include disaster risk</a:t>
            </a:r>
            <a:r>
              <a:rPr lang="en-US" sz="2400" dirty="0" smtClean="0">
                <a:ea typeface="ＭＳ Ｐゴシック" pitchFamily="34" charset="-128"/>
              </a:rPr>
              <a:t> into its </a:t>
            </a:r>
            <a:r>
              <a:rPr lang="en-US" sz="2400" b="1" dirty="0" smtClean="0">
                <a:ea typeface="ＭＳ Ｐゴシック" pitchFamily="34" charset="-128"/>
              </a:rPr>
              <a:t>evaluation criteria</a:t>
            </a:r>
            <a:r>
              <a:rPr lang="en-US" sz="2400" dirty="0" smtClean="0">
                <a:ea typeface="ＭＳ Ｐゴシック" pitchFamily="34" charset="-128"/>
              </a:rPr>
              <a:t> for </a:t>
            </a:r>
            <a:r>
              <a:rPr lang="en-US" sz="2400" b="1" dirty="0" smtClean="0">
                <a:ea typeface="ＭＳ Ｐゴシック" pitchFamily="34" charset="-128"/>
              </a:rPr>
              <a:t>public investment projects</a:t>
            </a:r>
            <a:r>
              <a:rPr lang="en-US" sz="2400" dirty="0" smtClean="0">
                <a:ea typeface="ＭＳ Ｐゴシック" pitchFamily="34" charset="-128"/>
              </a:rPr>
              <a:t>, followed by </a:t>
            </a:r>
            <a:r>
              <a:rPr lang="en-US" sz="2400" b="1" dirty="0" smtClean="0">
                <a:ea typeface="ＭＳ Ｐゴシック" pitchFamily="34" charset="-128"/>
              </a:rPr>
              <a:t>Costa Rica</a:t>
            </a:r>
            <a:r>
              <a:rPr lang="en-US" sz="2400" dirty="0" smtClean="0">
                <a:ea typeface="ＭＳ Ｐゴシック" pitchFamily="34" charset="-128"/>
              </a:rPr>
              <a:t> and </a:t>
            </a:r>
            <a:r>
              <a:rPr lang="en-US" sz="2400" b="1" dirty="0" smtClean="0">
                <a:ea typeface="ＭＳ Ｐゴシック" pitchFamily="34" charset="-128"/>
              </a:rPr>
              <a:t>Guatemala</a:t>
            </a:r>
            <a:r>
              <a:rPr lang="en-US" sz="2400" dirty="0" smtClean="0">
                <a:ea typeface="ＭＳ Ｐゴシック" pitchFamily="34" charset="-128"/>
              </a:rPr>
              <a:t>. In Peru, it is now a legal requirement that all public investment projects be evaluated for disaster risks. </a:t>
            </a:r>
            <a:r>
              <a:rPr lang="en-US" sz="2400" b="1" dirty="0" smtClean="0">
                <a:ea typeface="ＭＳ Ｐゴシック" pitchFamily="34" charset="-128"/>
              </a:rPr>
              <a:t>If the risks are not addressed, the project is not financed</a:t>
            </a:r>
            <a:r>
              <a:rPr lang="en-US" sz="2400" dirty="0" smtClean="0">
                <a:ea typeface="ＭＳ Ｐゴシック" pitchFamily="34" charset="-128"/>
              </a:rPr>
              <a:t>. In Peru, the National System for Public Investment was created in 2000, and disaster risk was formally incorporated by 2007.</a:t>
            </a:r>
          </a:p>
          <a:p>
            <a:endParaRPr lang="en-US" sz="2400" dirty="0" smtClean="0">
              <a:ea typeface="ＭＳ Ｐゴシック" pitchFamily="34" charset="-128"/>
            </a:endParaRPr>
          </a:p>
          <a:p>
            <a:r>
              <a:rPr lang="en-US" sz="2400" dirty="0" smtClean="0">
                <a:ea typeface="ＭＳ Ｐゴシック" pitchFamily="34" charset="-128"/>
              </a:rPr>
              <a:t>This was achieved by developing risk concepts and assessment methods, convening a large number of actors from different levels of government and across  departments, training more than 900 professionals, implementing new standards and instruments, and developing a long-term vision of investment. </a:t>
            </a:r>
          </a:p>
          <a:p>
            <a:r>
              <a:rPr lang="en-US" sz="1400" i="1" dirty="0" smtClean="0">
                <a:ea typeface="ＭＳ Ｐゴシック" pitchFamily="34" charset="-128"/>
              </a:rPr>
              <a:t>(GAR 2011)</a:t>
            </a:r>
          </a:p>
        </p:txBody>
      </p:sp>
      <p:sp>
        <p:nvSpPr>
          <p:cNvPr id="6" name="Text Placeholder 2"/>
          <p:cNvSpPr>
            <a:spLocks/>
          </p:cNvSpPr>
          <p:nvPr/>
        </p:nvSpPr>
        <p:spPr bwMode="auto">
          <a:xfrm>
            <a:off x="3275856" y="0"/>
            <a:ext cx="5868144" cy="946149"/>
          </a:xfrm>
          <a:prstGeom prst="rect">
            <a:avLst/>
          </a:prstGeom>
          <a:solidFill>
            <a:schemeClr val="accent3">
              <a:lumMod val="20000"/>
              <a:lumOff val="80000"/>
            </a:schemeClr>
          </a:solidFill>
          <a:ln>
            <a:noFill/>
          </a:ln>
        </p:spPr>
        <p:txBody>
          <a:bodyPr/>
          <a:lstStyle/>
          <a:p>
            <a:pPr algn="ctr">
              <a:spcBef>
                <a:spcPct val="20000"/>
              </a:spcBef>
            </a:pPr>
            <a:r>
              <a:rPr kumimoji="0" lang="en-US" altLang="ja-JP" sz="2800" b="1" dirty="0" smtClean="0">
                <a:latin typeface="Calibri" pitchFamily="34" charset="0"/>
              </a:rPr>
              <a:t>Mainstreaming DRR into the budget</a:t>
            </a:r>
            <a:endParaRPr kumimoji="0" lang="ja-JP" altLang="ja-JP" sz="2800" b="1" i="1" dirty="0">
              <a:latin typeface="Calibri" pitchFamily="34" charset="0"/>
            </a:endParaRPr>
          </a:p>
        </p:txBody>
      </p:sp>
      <p:pic>
        <p:nvPicPr>
          <p:cNvPr id="5"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Tree>
    <p:extLst>
      <p:ext uri="{BB962C8B-B14F-4D97-AF65-F5344CB8AC3E}">
        <p14:creationId xmlns:p14="http://schemas.microsoft.com/office/powerpoint/2010/main" val="7137797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
        <p:nvSpPr>
          <p:cNvPr id="11" name="Title 14"/>
          <p:cNvSpPr txBox="1">
            <a:spLocks/>
          </p:cNvSpPr>
          <p:nvPr/>
        </p:nvSpPr>
        <p:spPr>
          <a:xfrm>
            <a:off x="677863" y="1700808"/>
            <a:ext cx="8051800" cy="3384376"/>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1800"/>
              </a:spcBef>
              <a:spcAft>
                <a:spcPts val="1800"/>
              </a:spcAft>
            </a:pPr>
            <a:r>
              <a:rPr lang="en-GB" sz="4000" b="1" dirty="0" smtClean="0">
                <a:solidFill>
                  <a:srgbClr val="990099"/>
                </a:solidFill>
              </a:rPr>
              <a:t>Recent experience using </a:t>
            </a:r>
          </a:p>
          <a:p>
            <a:pPr>
              <a:spcBef>
                <a:spcPts val="1800"/>
              </a:spcBef>
              <a:spcAft>
                <a:spcPts val="1800"/>
              </a:spcAft>
            </a:pPr>
            <a:r>
              <a:rPr lang="en-GB" sz="4000" b="1" dirty="0" smtClean="0">
                <a:solidFill>
                  <a:srgbClr val="990099"/>
                </a:solidFill>
              </a:rPr>
              <a:t>Traditional Property </a:t>
            </a:r>
          </a:p>
          <a:p>
            <a:pPr>
              <a:spcBef>
                <a:spcPts val="1800"/>
              </a:spcBef>
              <a:spcAft>
                <a:spcPts val="1800"/>
              </a:spcAft>
            </a:pPr>
            <a:r>
              <a:rPr lang="en-GB" sz="4000" b="1" dirty="0" smtClean="0">
                <a:solidFill>
                  <a:srgbClr val="990099"/>
                </a:solidFill>
              </a:rPr>
              <a:t>Catastrophe Insurance</a:t>
            </a:r>
            <a:endParaRPr lang="en-US" sz="4000" dirty="0">
              <a:solidFill>
                <a:srgbClr val="990099"/>
              </a:solidFill>
            </a:endParaRPr>
          </a:p>
        </p:txBody>
      </p:sp>
    </p:spTree>
    <p:extLst>
      <p:ext uri="{BB962C8B-B14F-4D97-AF65-F5344CB8AC3E}">
        <p14:creationId xmlns:p14="http://schemas.microsoft.com/office/powerpoint/2010/main" val="39579542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6"/>
          </p:nvPr>
        </p:nvSpPr>
        <p:spPr>
          <a:xfrm>
            <a:off x="3203848" y="116632"/>
            <a:ext cx="5940152" cy="576064"/>
          </a:xfrm>
        </p:spPr>
        <p:txBody>
          <a:bodyPr/>
          <a:lstStyle/>
          <a:p>
            <a:pPr marL="0" indent="0" algn="ctr">
              <a:buNone/>
            </a:pPr>
            <a:r>
              <a:rPr lang="en-US" altLang="ja-JP" sz="2800" i="1" smtClean="0"/>
              <a:t>Combining Financial Instruments</a:t>
            </a:r>
            <a:endParaRPr lang="ja-JP" altLang="ja-JP" sz="2800" i="1" smtClean="0"/>
          </a:p>
        </p:txBody>
      </p:sp>
      <p:sp>
        <p:nvSpPr>
          <p:cNvPr id="36867" name="Content Placeholder 5"/>
          <p:cNvSpPr>
            <a:spLocks noGrp="1"/>
          </p:cNvSpPr>
          <p:nvPr>
            <p:ph sz="quarter" idx="17"/>
          </p:nvPr>
        </p:nvSpPr>
        <p:spPr>
          <a:xfrm>
            <a:off x="179512" y="1196751"/>
            <a:ext cx="8856984" cy="5202461"/>
          </a:xfrm>
        </p:spPr>
        <p:txBody>
          <a:bodyPr>
            <a:normAutofit lnSpcReduction="10000"/>
          </a:bodyPr>
          <a:lstStyle/>
          <a:p>
            <a:pPr marL="0" indent="0" algn="just">
              <a:spcBef>
                <a:spcPct val="20000"/>
              </a:spcBef>
              <a:spcAft>
                <a:spcPct val="0"/>
              </a:spcAft>
            </a:pPr>
            <a:r>
              <a:rPr lang="en-US" altLang="ja-JP" sz="2400" dirty="0" smtClean="0"/>
              <a:t>The establishment of the </a:t>
            </a:r>
            <a:r>
              <a:rPr lang="en-US" altLang="ja-JP" sz="2400" b="1" dirty="0" smtClean="0"/>
              <a:t>Turkish Catastrophe Insurance Pool</a:t>
            </a:r>
            <a:r>
              <a:rPr lang="en-US" altLang="ja-JP" sz="2400" dirty="0" smtClean="0"/>
              <a:t> (TCIP) helped the Government of Turkey </a:t>
            </a:r>
            <a:r>
              <a:rPr lang="en-US" altLang="ja-JP" sz="2400" b="1" dirty="0" smtClean="0"/>
              <a:t>reduce its contingent liability</a:t>
            </a:r>
            <a:r>
              <a:rPr lang="en-US" altLang="ja-JP" sz="2400" dirty="0" smtClean="0"/>
              <a:t> by </a:t>
            </a:r>
            <a:r>
              <a:rPr lang="en-US" altLang="ja-JP" sz="2400" b="1" dirty="0" smtClean="0"/>
              <a:t>promoting domestic property catastrophe insurance for private dwellings</a:t>
            </a:r>
            <a:r>
              <a:rPr lang="en-US" altLang="ja-JP" sz="2400" dirty="0" smtClean="0"/>
              <a:t>.</a:t>
            </a:r>
          </a:p>
          <a:p>
            <a:pPr marL="0" indent="0" algn="just">
              <a:spcBef>
                <a:spcPct val="20000"/>
              </a:spcBef>
              <a:spcAft>
                <a:spcPct val="0"/>
              </a:spcAft>
            </a:pPr>
            <a:endParaRPr lang="en-US" altLang="ja-JP" sz="2400" dirty="0" smtClean="0"/>
          </a:p>
          <a:p>
            <a:pPr marL="0" indent="0" algn="just">
              <a:spcBef>
                <a:spcPct val="20000"/>
              </a:spcBef>
              <a:spcAft>
                <a:spcPct val="0"/>
              </a:spcAft>
            </a:pPr>
            <a:r>
              <a:rPr lang="en-US" altLang="ja-JP" sz="2400" dirty="0" smtClean="0"/>
              <a:t>Making it possible for homeowners to purchase insurance, the Government of Turkey has </a:t>
            </a:r>
            <a:r>
              <a:rPr lang="en-US" altLang="ja-JP" sz="2400" b="1" dirty="0" smtClean="0"/>
              <a:t>increased the number of citizens who would be compensated by the private sector</a:t>
            </a:r>
            <a:r>
              <a:rPr lang="en-US" altLang="ja-JP" sz="2400" dirty="0" smtClean="0"/>
              <a:t> in case of an earthquake. </a:t>
            </a:r>
          </a:p>
          <a:p>
            <a:pPr marL="0" indent="0" algn="just">
              <a:spcBef>
                <a:spcPct val="20000"/>
              </a:spcBef>
              <a:spcAft>
                <a:spcPct val="0"/>
              </a:spcAft>
            </a:pPr>
            <a:endParaRPr lang="en-US" altLang="ja-JP" sz="2400" dirty="0" smtClean="0"/>
          </a:p>
          <a:p>
            <a:pPr marL="0" indent="0" algn="just">
              <a:spcBef>
                <a:spcPct val="20000"/>
              </a:spcBef>
              <a:spcAft>
                <a:spcPct val="0"/>
              </a:spcAft>
            </a:pPr>
            <a:r>
              <a:rPr lang="en-US" altLang="ja-JP" sz="2400" dirty="0" smtClean="0"/>
              <a:t>In addition, by </a:t>
            </a:r>
            <a:r>
              <a:rPr lang="en-US" altLang="ja-JP" sz="2400" b="1" dirty="0" smtClean="0"/>
              <a:t>making insurance compulsory</a:t>
            </a:r>
            <a:r>
              <a:rPr lang="en-US" altLang="ja-JP" sz="2400" dirty="0" smtClean="0"/>
              <a:t> for middle‐ and high‐income urban households, the Government of Turkey has significantly reduced the number of homeowners likely to require financial assistance after a disaster.</a:t>
            </a:r>
            <a:endParaRPr lang="ja-JP" altLang="ja-JP" sz="2400" dirty="0" smtClean="0"/>
          </a:p>
          <a:p>
            <a:pPr lvl="1" eaLnBrk="1" hangingPunct="1">
              <a:buFont typeface="Wingdings" pitchFamily="2" charset="2"/>
              <a:buNone/>
            </a:pPr>
            <a:endParaRPr lang="ja-JP" altLang="ja-JP" sz="2000" dirty="0" smtClean="0"/>
          </a:p>
        </p:txBody>
      </p:sp>
      <p:sp>
        <p:nvSpPr>
          <p:cNvPr id="6" name="スライド番号プレースホルダ 5"/>
          <p:cNvSpPr>
            <a:spLocks noGrp="1"/>
          </p:cNvSpPr>
          <p:nvPr>
            <p:ph type="sldNum" sz="quarter" idx="19"/>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06A4FABC-A138-43EB-B286-0072C315973F}" type="slidenum">
              <a:rPr kumimoji="0" lang="en-US" altLang="ja-JP">
                <a:latin typeface="Calibri" pitchFamily="34" charset="0"/>
              </a:rPr>
              <a:pPr eaLnBrk="1" hangingPunct="1"/>
              <a:t>14</a:t>
            </a:fld>
            <a:endParaRPr kumimoji="0" lang="en-US" altLang="ja-JP">
              <a:latin typeface="Calibri" pitchFamily="34" charset="0"/>
            </a:endParaRPr>
          </a:p>
        </p:txBody>
      </p:sp>
      <p:pic>
        <p:nvPicPr>
          <p:cNvPr id="7"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2"/>
          <p:cNvSpPr>
            <a:spLocks noChangeArrowheads="1"/>
          </p:cNvSpPr>
          <p:nvPr/>
        </p:nvSpPr>
        <p:spPr bwMode="auto">
          <a:xfrm>
            <a:off x="0" y="6453336"/>
            <a:ext cx="9144000" cy="404664"/>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Tree>
    <p:extLst>
      <p:ext uri="{BB962C8B-B14F-4D97-AF65-F5344CB8AC3E}">
        <p14:creationId xmlns:p14="http://schemas.microsoft.com/office/powerpoint/2010/main" val="16259642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Placeholder 2"/>
          <p:cNvSpPr>
            <a:spLocks noGrp="1"/>
          </p:cNvSpPr>
          <p:nvPr>
            <p:ph type="body" sz="quarter" idx="13"/>
          </p:nvPr>
        </p:nvSpPr>
        <p:spPr>
          <a:xfrm>
            <a:off x="3203848" y="0"/>
            <a:ext cx="5940152" cy="946150"/>
          </a:xfrm>
          <a:solidFill>
            <a:srgbClr val="92D050"/>
          </a:solidFill>
          <a:ln>
            <a:solidFill>
              <a:srgbClr val="92D050"/>
            </a:solidFill>
            <a:miter lim="800000"/>
            <a:headEnd/>
            <a:tailEnd/>
          </a:ln>
        </p:spPr>
        <p:txBody>
          <a:bodyPr/>
          <a:lstStyle/>
          <a:p>
            <a:pPr marL="0" indent="0" algn="ctr" eaLnBrk="1" hangingPunct="1">
              <a:buNone/>
            </a:pPr>
            <a:r>
              <a:rPr lang="en-US" altLang="ja-JP" sz="2800" i="1" dirty="0" smtClean="0"/>
              <a:t>The Turkish Catastrophe Insurance Program</a:t>
            </a:r>
            <a:endParaRPr lang="en-CA" altLang="ja-JP" sz="2800" i="1" dirty="0" smtClean="0"/>
          </a:p>
        </p:txBody>
      </p:sp>
      <p:sp>
        <p:nvSpPr>
          <p:cNvPr id="8" name="Title 1"/>
          <p:cNvSpPr>
            <a:spLocks noGrp="1"/>
          </p:cNvSpPr>
          <p:nvPr>
            <p:ph type="title"/>
          </p:nvPr>
        </p:nvSpPr>
        <p:spPr>
          <a:xfrm>
            <a:off x="8610600" y="0"/>
            <a:ext cx="533400" cy="6858000"/>
          </a:xfrm>
        </p:spPr>
        <p:txBody>
          <a:bodyPr vert="eaVert" wrap="square" lIns="91440" tIns="45720" rIns="91440" bIns="45720" numCol="1" anchorCtr="0" compatLnSpc="1">
            <a:prstTxWarp prst="textNoShape">
              <a:avLst/>
            </a:prstTxWarp>
          </a:bodyPr>
          <a:lstStyle/>
          <a:p>
            <a:pPr eaLnBrk="1" hangingPunct="1"/>
            <a:r>
              <a:rPr lang="en-US" altLang="ja-JP" sz="2800" b="1" cap="none" smtClean="0"/>
              <a:t/>
            </a:r>
            <a:br>
              <a:rPr lang="en-US" altLang="ja-JP" sz="2800" b="1" cap="none" smtClean="0"/>
            </a:br>
            <a:endParaRPr lang="en-CA" altLang="ja-JP" sz="2800" b="1" cap="none" smtClean="0"/>
          </a:p>
        </p:txBody>
      </p:sp>
      <p:sp>
        <p:nvSpPr>
          <p:cNvPr id="37892" name="コンテンツ プレースホルダ 4"/>
          <p:cNvSpPr>
            <a:spLocks noGrp="1"/>
          </p:cNvSpPr>
          <p:nvPr>
            <p:ph sz="quarter" idx="15"/>
          </p:nvPr>
        </p:nvSpPr>
        <p:spPr>
          <a:xfrm>
            <a:off x="201613" y="1020763"/>
            <a:ext cx="8350250" cy="5419725"/>
          </a:xfrm>
        </p:spPr>
        <p:txBody>
          <a:bodyPr/>
          <a:lstStyle/>
          <a:p>
            <a:pPr marL="0" indent="0"/>
            <a:endParaRPr lang="en-US" altLang="ja-JP" sz="1800" smtClean="0"/>
          </a:p>
          <a:p>
            <a:pPr marL="0" indent="0"/>
            <a:endParaRPr lang="en-US" altLang="ja-JP" sz="1800" smtClean="0"/>
          </a:p>
        </p:txBody>
      </p:sp>
      <p:sp>
        <p:nvSpPr>
          <p:cNvPr id="37893" name="Content Placeholder 3"/>
          <p:cNvSpPr>
            <a:spLocks noGrp="1"/>
          </p:cNvSpPr>
          <p:nvPr>
            <p:ph sz="quarter" idx="15"/>
          </p:nvPr>
        </p:nvSpPr>
        <p:spPr>
          <a:xfrm>
            <a:off x="0" y="1124744"/>
            <a:ext cx="9144000" cy="5504656"/>
          </a:xfrm>
          <a:ln w="19050">
            <a:solidFill>
              <a:srgbClr val="92D050"/>
            </a:solidFill>
            <a:miter lim="800000"/>
            <a:headEnd/>
            <a:tailEnd/>
          </a:ln>
        </p:spPr>
        <p:txBody>
          <a:bodyPr>
            <a:normAutofit lnSpcReduction="10000"/>
          </a:bodyPr>
          <a:lstStyle/>
          <a:p>
            <a:pPr marL="0" indent="0" algn="just">
              <a:spcBef>
                <a:spcPts val="1200"/>
              </a:spcBef>
              <a:spcAft>
                <a:spcPts val="1200"/>
              </a:spcAft>
            </a:pPr>
            <a:r>
              <a:rPr lang="en-US" altLang="ja-JP" sz="2400" dirty="0" smtClean="0"/>
              <a:t>The Turkish Catastrophe Insurance Pool, TCIP, was established in the aftermath of the Marmara earthquake in 2000, with assistance from the World Bank. Traditionally, Turkey’s private insurance market was unable to provide adequate capacity for catastrophe property insurance against earthquake risk, and the</a:t>
            </a:r>
            <a:r>
              <a:rPr lang="en-US" altLang="ja-JP" sz="2400" b="1" dirty="0" smtClean="0"/>
              <a:t> Government of Turkey faced major financial exposure in the post‐disaster reconstruction of private property. </a:t>
            </a:r>
            <a:r>
              <a:rPr lang="en-US" altLang="ja-JP" sz="2400" dirty="0" smtClean="0"/>
              <a:t>Consequently, the Government of Turkey’s objectives for TCIP were to: </a:t>
            </a:r>
          </a:p>
          <a:p>
            <a:pPr algn="just">
              <a:spcBef>
                <a:spcPts val="1200"/>
              </a:spcBef>
              <a:spcAft>
                <a:spcPts val="1200"/>
              </a:spcAft>
            </a:pPr>
            <a:r>
              <a:rPr lang="en-US" altLang="ja-JP" sz="2400" dirty="0" smtClean="0"/>
              <a:t> </a:t>
            </a:r>
            <a:r>
              <a:rPr lang="en-US" altLang="ja-JP" sz="2400" b="1" dirty="0" smtClean="0"/>
              <a:t>Ensure that all property tax‐paying dwellings have earthquake insurance cover; </a:t>
            </a:r>
          </a:p>
          <a:p>
            <a:pPr algn="just">
              <a:spcBef>
                <a:spcPts val="1200"/>
              </a:spcBef>
              <a:spcAft>
                <a:spcPts val="1200"/>
              </a:spcAft>
            </a:pPr>
            <a:r>
              <a:rPr lang="en-US" altLang="ja-JP" sz="2400" b="1" dirty="0" smtClean="0"/>
              <a:t>Reduce government fiscal exposure</a:t>
            </a:r>
            <a:r>
              <a:rPr lang="en-US" altLang="ja-JP" sz="2400" dirty="0" smtClean="0"/>
              <a:t> to the impact of earthquakes;</a:t>
            </a:r>
          </a:p>
          <a:p>
            <a:pPr algn="just">
              <a:spcBef>
                <a:spcPts val="1200"/>
              </a:spcBef>
              <a:spcAft>
                <a:spcPts val="1200"/>
              </a:spcAft>
            </a:pPr>
            <a:r>
              <a:rPr lang="en-US" altLang="ja-JP" sz="2400" b="1" dirty="0" smtClean="0"/>
              <a:t>Transfer catastrophe risk </a:t>
            </a:r>
            <a:r>
              <a:rPr lang="en-US" altLang="ja-JP" sz="2400" dirty="0" smtClean="0"/>
              <a:t>to the international reinsurance market;</a:t>
            </a:r>
          </a:p>
          <a:p>
            <a:pPr algn="just">
              <a:spcBef>
                <a:spcPts val="1200"/>
              </a:spcBef>
              <a:spcAft>
                <a:spcPts val="1200"/>
              </a:spcAft>
            </a:pPr>
            <a:r>
              <a:rPr lang="en-US" altLang="ja-JP" sz="2400" b="1" dirty="0" smtClean="0"/>
              <a:t>Encourage physical risk mitigation</a:t>
            </a:r>
            <a:r>
              <a:rPr lang="en-US" altLang="ja-JP" sz="2400" dirty="0" smtClean="0"/>
              <a:t> through insurance.</a:t>
            </a:r>
          </a:p>
        </p:txBody>
      </p:sp>
      <p:sp>
        <p:nvSpPr>
          <p:cNvPr id="7" name="スライド番号プレースホルダ 6"/>
          <p:cNvSpPr>
            <a:spLocks noGrp="1"/>
          </p:cNvSpPr>
          <p:nvPr>
            <p:ph type="sldNum" sz="quarter" idx="21"/>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E3D2C133-7389-4972-9B96-3E741DAC827F}" type="slidenum">
              <a:rPr kumimoji="0" lang="en-US" altLang="ja-JP">
                <a:latin typeface="Calibri" pitchFamily="34" charset="0"/>
              </a:rPr>
              <a:pPr eaLnBrk="1" hangingPunct="1"/>
              <a:t>15</a:t>
            </a:fld>
            <a:endParaRPr kumimoji="0" lang="en-US" altLang="ja-JP">
              <a:latin typeface="Calibri" pitchFamily="34" charset="0"/>
            </a:endParaRPr>
          </a:p>
        </p:txBody>
      </p:sp>
      <p:pic>
        <p:nvPicPr>
          <p:cNvPr id="9"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Rectangle 2"/>
          <p:cNvSpPr>
            <a:spLocks noChangeArrowheads="1"/>
          </p:cNvSpPr>
          <p:nvPr/>
        </p:nvSpPr>
        <p:spPr bwMode="auto">
          <a:xfrm>
            <a:off x="0" y="6453336"/>
            <a:ext cx="9144000" cy="404664"/>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Tree>
    <p:extLst>
      <p:ext uri="{BB962C8B-B14F-4D97-AF65-F5344CB8AC3E}">
        <p14:creationId xmlns:p14="http://schemas.microsoft.com/office/powerpoint/2010/main" val="393450547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 Placeholder 2"/>
          <p:cNvSpPr>
            <a:spLocks noGrp="1"/>
          </p:cNvSpPr>
          <p:nvPr>
            <p:ph type="body" sz="quarter" idx="13"/>
          </p:nvPr>
        </p:nvSpPr>
        <p:spPr>
          <a:xfrm>
            <a:off x="3203848" y="0"/>
            <a:ext cx="5940152" cy="946149"/>
          </a:xfrm>
          <a:solidFill>
            <a:srgbClr val="92D050"/>
          </a:solidFill>
          <a:ln>
            <a:solidFill>
              <a:srgbClr val="92D050"/>
            </a:solidFill>
            <a:miter lim="800000"/>
            <a:headEnd/>
            <a:tailEnd/>
          </a:ln>
        </p:spPr>
        <p:txBody>
          <a:bodyPr/>
          <a:lstStyle/>
          <a:p>
            <a:pPr marL="0" indent="0" algn="ctr" eaLnBrk="1" hangingPunct="1">
              <a:buNone/>
            </a:pPr>
            <a:r>
              <a:rPr lang="en-US" altLang="ja-JP" sz="2800" i="1" dirty="0" smtClean="0"/>
              <a:t>The Turkish Catastrophe Insurance Program</a:t>
            </a:r>
            <a:endParaRPr lang="en-CA" altLang="ja-JP" sz="2800" i="1" dirty="0" smtClean="0"/>
          </a:p>
        </p:txBody>
      </p:sp>
      <p:sp>
        <p:nvSpPr>
          <p:cNvPr id="8" name="Title 1"/>
          <p:cNvSpPr>
            <a:spLocks noGrp="1"/>
          </p:cNvSpPr>
          <p:nvPr>
            <p:ph type="title"/>
          </p:nvPr>
        </p:nvSpPr>
        <p:spPr>
          <a:xfrm>
            <a:off x="8610600" y="0"/>
            <a:ext cx="533400" cy="6858000"/>
          </a:xfrm>
        </p:spPr>
        <p:txBody>
          <a:bodyPr vert="eaVert" wrap="square" lIns="91440" tIns="45720" rIns="91440" bIns="45720" numCol="1" anchorCtr="0" compatLnSpc="1">
            <a:prstTxWarp prst="textNoShape">
              <a:avLst/>
            </a:prstTxWarp>
          </a:bodyPr>
          <a:lstStyle/>
          <a:p>
            <a:pPr eaLnBrk="1" hangingPunct="1"/>
            <a:r>
              <a:rPr lang="en-US" altLang="ja-JP" sz="2800" b="1" cap="none" smtClean="0"/>
              <a:t/>
            </a:r>
            <a:br>
              <a:rPr lang="en-US" altLang="ja-JP" sz="2800" b="1" cap="none" smtClean="0"/>
            </a:br>
            <a:endParaRPr lang="en-CA" altLang="ja-JP" sz="2800" b="1" cap="none" smtClean="0"/>
          </a:p>
        </p:txBody>
      </p:sp>
      <p:sp>
        <p:nvSpPr>
          <p:cNvPr id="38916" name="コンテンツ プレースホルダ 4"/>
          <p:cNvSpPr>
            <a:spLocks noGrp="1"/>
          </p:cNvSpPr>
          <p:nvPr>
            <p:ph sz="quarter" idx="15"/>
          </p:nvPr>
        </p:nvSpPr>
        <p:spPr>
          <a:xfrm>
            <a:off x="201613" y="1020763"/>
            <a:ext cx="8350250" cy="5419725"/>
          </a:xfrm>
        </p:spPr>
        <p:txBody>
          <a:bodyPr/>
          <a:lstStyle/>
          <a:p>
            <a:pPr marL="0" indent="0"/>
            <a:endParaRPr lang="en-US" altLang="ja-JP" sz="1800" smtClean="0"/>
          </a:p>
          <a:p>
            <a:pPr marL="0" indent="0"/>
            <a:endParaRPr lang="en-US" altLang="ja-JP" sz="1800" smtClean="0"/>
          </a:p>
        </p:txBody>
      </p:sp>
      <p:sp>
        <p:nvSpPr>
          <p:cNvPr id="38917" name="Content Placeholder 3"/>
          <p:cNvSpPr>
            <a:spLocks noGrp="1"/>
          </p:cNvSpPr>
          <p:nvPr>
            <p:ph sz="quarter" idx="15"/>
          </p:nvPr>
        </p:nvSpPr>
        <p:spPr>
          <a:xfrm>
            <a:off x="107504" y="1052736"/>
            <a:ext cx="8928992" cy="5400600"/>
          </a:xfrm>
          <a:ln w="19050">
            <a:solidFill>
              <a:srgbClr val="92D050"/>
            </a:solidFill>
            <a:miter lim="800000"/>
            <a:headEnd/>
            <a:tailEnd/>
          </a:ln>
        </p:spPr>
        <p:txBody>
          <a:bodyPr>
            <a:normAutofit fontScale="92500"/>
          </a:bodyPr>
          <a:lstStyle/>
          <a:p>
            <a:pPr marL="0" indent="0" algn="just">
              <a:spcBef>
                <a:spcPts val="1200"/>
              </a:spcBef>
              <a:spcAft>
                <a:spcPts val="1200"/>
              </a:spcAft>
            </a:pPr>
            <a:r>
              <a:rPr lang="en-US" altLang="ja-JP" sz="2000" dirty="0" smtClean="0"/>
              <a:t>TCIP was established in 2000 as a </a:t>
            </a:r>
            <a:r>
              <a:rPr lang="en-US" altLang="ja-JP" sz="2000" b="1" dirty="0" smtClean="0"/>
              <a:t>public sector insurance company</a:t>
            </a:r>
            <a:r>
              <a:rPr lang="en-US" altLang="ja-JP" sz="2000" dirty="0" smtClean="0"/>
              <a:t>, managed on sound technical and commercial insurance principles. The company’s initial capital was supplemented by a World Bank contingent loan. TCIP purchases commercial reinsurance and the Government of Turkey acts as a catastrophe reinsurer of last resort for claims arising out of an earthquake with a return period of greater than 300 years.</a:t>
            </a:r>
          </a:p>
          <a:p>
            <a:pPr marL="0" indent="0" algn="just">
              <a:spcBef>
                <a:spcPts val="1200"/>
              </a:spcBef>
              <a:spcAft>
                <a:spcPts val="1200"/>
              </a:spcAft>
            </a:pPr>
            <a:r>
              <a:rPr lang="en-US" altLang="ja-JP" sz="2000" dirty="0" smtClean="0"/>
              <a:t>The TCIP Policy was designed as a stand‐alone property earthquake policy with a </a:t>
            </a:r>
            <a:r>
              <a:rPr lang="en-US" altLang="ja-JP" sz="2000" b="1" dirty="0" smtClean="0"/>
              <a:t>maximum sum insured per policy</a:t>
            </a:r>
            <a:r>
              <a:rPr lang="en-US" altLang="ja-JP" sz="2000" dirty="0" smtClean="0"/>
              <a:t> of US$65,000 and an </a:t>
            </a:r>
            <a:r>
              <a:rPr lang="en-US" altLang="ja-JP" sz="2000" b="1" dirty="0" smtClean="0"/>
              <a:t>average yearly premium</a:t>
            </a:r>
            <a:r>
              <a:rPr lang="en-US" altLang="ja-JP" sz="2000" dirty="0" smtClean="0"/>
              <a:t> of US$46. </a:t>
            </a:r>
            <a:r>
              <a:rPr lang="en-US" altLang="ja-JP" sz="2000" b="1" dirty="0" smtClean="0"/>
              <a:t>Premium rates</a:t>
            </a:r>
            <a:r>
              <a:rPr lang="en-US" altLang="ja-JP" sz="2000" dirty="0" smtClean="0"/>
              <a:t> are based on the </a:t>
            </a:r>
            <a:r>
              <a:rPr lang="en-US" altLang="ja-JP" sz="2000" b="1" dirty="0" smtClean="0"/>
              <a:t>construction type</a:t>
            </a:r>
            <a:r>
              <a:rPr lang="en-US" altLang="ja-JP" sz="2000" dirty="0" smtClean="0"/>
              <a:t> (two types are possible) and </a:t>
            </a:r>
            <a:r>
              <a:rPr lang="en-US" altLang="ja-JP" sz="2000" b="1" dirty="0" smtClean="0"/>
              <a:t>property location</a:t>
            </a:r>
            <a:r>
              <a:rPr lang="en-US" altLang="ja-JP" sz="2000" dirty="0" smtClean="0"/>
              <a:t> (</a:t>
            </a:r>
            <a:r>
              <a:rPr lang="en-US" altLang="ja-JP" sz="2000" b="1" dirty="0" smtClean="0"/>
              <a:t>five earthquake risk zones</a:t>
            </a:r>
            <a:r>
              <a:rPr lang="en-US" altLang="ja-JP" sz="2000" dirty="0" smtClean="0"/>
              <a:t> were identified) and vary from less than 0.05% for a concrete reinforced house in a low risk zone to 0.60% for a house located in the highest risk zone.</a:t>
            </a:r>
          </a:p>
          <a:p>
            <a:pPr marL="0" indent="0" algn="just">
              <a:spcBef>
                <a:spcPts val="1200"/>
              </a:spcBef>
              <a:spcAft>
                <a:spcPts val="1200"/>
              </a:spcAft>
            </a:pPr>
            <a:r>
              <a:rPr lang="en-US" altLang="ja-JP" sz="2000" dirty="0" smtClean="0"/>
              <a:t>The policy is distributed by about thirty existing Turkish insurance companies, which receive a commission. The government invested heavily in </a:t>
            </a:r>
            <a:r>
              <a:rPr lang="en-US" altLang="ja-JP" sz="2000" b="1" dirty="0" smtClean="0"/>
              <a:t>insurance awareness campaigns</a:t>
            </a:r>
            <a:r>
              <a:rPr lang="en-US" altLang="ja-JP" sz="2000" dirty="0" smtClean="0"/>
              <a:t> and made earthquake insurance </a:t>
            </a:r>
            <a:r>
              <a:rPr lang="en-US" altLang="ja-JP" sz="2000" b="1" dirty="0" smtClean="0"/>
              <a:t>compulsory</a:t>
            </a:r>
            <a:r>
              <a:rPr lang="en-US" altLang="ja-JP" sz="2000" dirty="0" smtClean="0"/>
              <a:t> for home‐owners in urban areas. </a:t>
            </a:r>
          </a:p>
          <a:p>
            <a:pPr marL="0" indent="0" algn="just">
              <a:spcBef>
                <a:spcPts val="1200"/>
              </a:spcBef>
              <a:spcAft>
                <a:spcPts val="1200"/>
              </a:spcAft>
            </a:pPr>
            <a:r>
              <a:rPr lang="en-US" altLang="ja-JP" sz="2000" dirty="0" smtClean="0"/>
              <a:t>Cover is </a:t>
            </a:r>
            <a:r>
              <a:rPr lang="en-US" altLang="ja-JP" sz="2000" b="1" dirty="0" smtClean="0"/>
              <a:t>voluntary for homeowners in rural areas</a:t>
            </a:r>
            <a:r>
              <a:rPr lang="en-US" altLang="ja-JP" sz="2000" dirty="0" smtClean="0"/>
              <a:t>. </a:t>
            </a:r>
          </a:p>
        </p:txBody>
      </p:sp>
      <p:sp>
        <p:nvSpPr>
          <p:cNvPr id="7" name="Title 1"/>
          <p:cNvSpPr txBox="1">
            <a:spLocks/>
          </p:cNvSpPr>
          <p:nvPr/>
        </p:nvSpPr>
        <p:spPr>
          <a:xfrm>
            <a:off x="8620125" y="95250"/>
            <a:ext cx="577850" cy="6762750"/>
          </a:xfrm>
          <a:prstGeom prst="rect">
            <a:avLst/>
          </a:prstGeom>
        </p:spPr>
        <p:txBody>
          <a:bodyPr vert="eaVert" anchor="ct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lang="ja-JP" altLang="ja-JP" sz="2000" b="1">
              <a:solidFill>
                <a:schemeClr val="bg1"/>
              </a:solidFill>
            </a:endParaRPr>
          </a:p>
        </p:txBody>
      </p:sp>
      <p:sp>
        <p:nvSpPr>
          <p:cNvPr id="10" name="スライド番号プレースホルダ 9"/>
          <p:cNvSpPr>
            <a:spLocks noGrp="1"/>
          </p:cNvSpPr>
          <p:nvPr>
            <p:ph type="sldNum" sz="quarter" idx="21"/>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F8344704-11EF-4CF0-AB1F-22829DCF649B}" type="slidenum">
              <a:rPr kumimoji="0" lang="en-US" altLang="ja-JP">
                <a:latin typeface="Calibri" pitchFamily="34" charset="0"/>
              </a:rPr>
              <a:pPr eaLnBrk="1" hangingPunct="1"/>
              <a:t>16</a:t>
            </a:fld>
            <a:endParaRPr kumimoji="0" lang="en-US" altLang="ja-JP">
              <a:latin typeface="Calibri" pitchFamily="34" charset="0"/>
            </a:endParaRPr>
          </a:p>
        </p:txBody>
      </p:sp>
      <p:pic>
        <p:nvPicPr>
          <p:cNvPr id="9"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Rectangle 2"/>
          <p:cNvSpPr>
            <a:spLocks noChangeArrowheads="1"/>
          </p:cNvSpPr>
          <p:nvPr/>
        </p:nvSpPr>
        <p:spPr bwMode="auto">
          <a:xfrm>
            <a:off x="0" y="6453336"/>
            <a:ext cx="9144000" cy="404664"/>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Tree>
    <p:extLst>
      <p:ext uri="{BB962C8B-B14F-4D97-AF65-F5344CB8AC3E}">
        <p14:creationId xmlns:p14="http://schemas.microsoft.com/office/powerpoint/2010/main" val="335192010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ctrTitle" idx="4294967295"/>
          </p:nvPr>
        </p:nvSpPr>
        <p:spPr>
          <a:xfrm>
            <a:off x="2411760" y="2132856"/>
            <a:ext cx="4001857" cy="1828608"/>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1" hangingPunct="1"/>
            <a:r>
              <a:rPr lang="en-US" altLang="en-US" sz="4700" b="1" dirty="0">
                <a:solidFill>
                  <a:srgbClr val="990099"/>
                </a:solidFill>
                <a:effectLst>
                  <a:outerShdw blurRad="38100" dist="38100" dir="2700000" algn="tl">
                    <a:srgbClr val="000000">
                      <a:alpha val="43137"/>
                    </a:srgbClr>
                  </a:outerShdw>
                </a:effectLst>
                <a:latin typeface="Arial" charset="0"/>
                <a:ea typeface="ＭＳ Ｐゴシック" pitchFamily="34" charset="-128"/>
                <a:cs typeface="Arial" charset="0"/>
              </a:rPr>
              <a:t>Thank You!</a:t>
            </a:r>
          </a:p>
        </p:txBody>
      </p:sp>
      <p:sp>
        <p:nvSpPr>
          <p:cNvPr id="4" name="Rectangle 2"/>
          <p:cNvSpPr>
            <a:spLocks noChangeArrowheads="1"/>
          </p:cNvSpPr>
          <p:nvPr/>
        </p:nvSpPr>
        <p:spPr bwMode="auto">
          <a:xfrm>
            <a:off x="0" y="6525344"/>
            <a:ext cx="9144000" cy="332656"/>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pic>
        <p:nvPicPr>
          <p:cNvPr id="5"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377" y="228937"/>
            <a:ext cx="2835780" cy="7803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372300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Placeholder 2"/>
          <p:cNvSpPr>
            <a:spLocks noGrp="1"/>
          </p:cNvSpPr>
          <p:nvPr>
            <p:ph type="body" sz="quarter" idx="13"/>
          </p:nvPr>
        </p:nvSpPr>
        <p:spPr>
          <a:xfrm>
            <a:off x="3275856" y="161937"/>
            <a:ext cx="5868144" cy="620687"/>
          </a:xfrm>
          <a:solidFill>
            <a:srgbClr val="92D050"/>
          </a:solidFill>
          <a:ln>
            <a:solidFill>
              <a:srgbClr val="92D050"/>
            </a:solidFill>
            <a:miter lim="800000"/>
            <a:headEnd/>
            <a:tailEnd/>
          </a:ln>
        </p:spPr>
        <p:txBody>
          <a:bodyPr/>
          <a:lstStyle/>
          <a:p>
            <a:pPr marL="0" indent="0" eaLnBrk="1" hangingPunct="1">
              <a:buNone/>
            </a:pPr>
            <a:r>
              <a:rPr lang="en-US" altLang="ja-JP" sz="2600" i="1" dirty="0" smtClean="0"/>
              <a:t>Figure: Source of financing </a:t>
            </a:r>
            <a:endParaRPr lang="en-CA" altLang="ja-JP" sz="2600" i="1" dirty="0" smtClean="0"/>
          </a:p>
          <a:p>
            <a:pPr marL="0" indent="0" eaLnBrk="1" hangingPunct="1">
              <a:buNone/>
            </a:pPr>
            <a:endParaRPr lang="ja-JP" altLang="ja-JP" sz="2800" i="1" dirty="0" smtClean="0"/>
          </a:p>
          <a:p>
            <a:pPr marL="0" indent="0" eaLnBrk="1" hangingPunct="1">
              <a:buNone/>
            </a:pPr>
            <a:endParaRPr lang="en-CA" altLang="ja-JP" sz="2800" b="0" dirty="0" smtClean="0"/>
          </a:p>
        </p:txBody>
      </p:sp>
      <p:pic>
        <p:nvPicPr>
          <p:cNvPr id="23556" name="Picture 7"/>
          <p:cNvPicPr>
            <a:picLocks noGrp="1" noChangeAspect="1" noChangeArrowheads="1"/>
          </p:cNvPicPr>
          <p:nvPr>
            <p:ph sz="quarter" idx="15"/>
          </p:nvPr>
        </p:nvPicPr>
        <p:blipFill>
          <a:blip r:embed="rId3" cstate="print">
            <a:extLst>
              <a:ext uri="{28A0092B-C50C-407E-A947-70E740481C1C}">
                <a14:useLocalDpi xmlns:a14="http://schemas.microsoft.com/office/drawing/2010/main" val="0"/>
              </a:ext>
            </a:extLst>
          </a:blip>
          <a:srcRect/>
          <a:stretch>
            <a:fillRect/>
          </a:stretch>
        </p:blipFill>
        <p:spPr>
          <a:xfrm>
            <a:off x="305718" y="1268760"/>
            <a:ext cx="8532564" cy="4500028"/>
          </a:xfrm>
          <a:noFill/>
        </p:spPr>
      </p:pic>
      <p:sp>
        <p:nvSpPr>
          <p:cNvPr id="6" name="スライド番号プレースホルダ 5"/>
          <p:cNvSpPr>
            <a:spLocks noGrp="1"/>
          </p:cNvSpPr>
          <p:nvPr>
            <p:ph type="sldNum" sz="quarter" idx="21"/>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F5FB2F11-3CB7-4A10-9991-192F66209558}" type="slidenum">
              <a:rPr kumimoji="0" lang="en-US" altLang="ja-JP">
                <a:latin typeface="Calibri" pitchFamily="34" charset="0"/>
              </a:rPr>
              <a:pPr eaLnBrk="1" hangingPunct="1"/>
              <a:t>2</a:t>
            </a:fld>
            <a:endParaRPr kumimoji="0" lang="en-US" altLang="ja-JP">
              <a:latin typeface="Calibri" pitchFamily="34" charset="0"/>
            </a:endParaRPr>
          </a:p>
        </p:txBody>
      </p:sp>
      <p:pic>
        <p:nvPicPr>
          <p:cNvPr id="5"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2"/>
          <p:cNvSpPr>
            <a:spLocks noChangeArrowheads="1"/>
          </p:cNvSpPr>
          <p:nvPr/>
        </p:nvSpPr>
        <p:spPr bwMode="auto">
          <a:xfrm>
            <a:off x="0" y="6453336"/>
            <a:ext cx="9144000" cy="404664"/>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Tree>
    <p:extLst>
      <p:ext uri="{BB962C8B-B14F-4D97-AF65-F5344CB8AC3E}">
        <p14:creationId xmlns:p14="http://schemas.microsoft.com/office/powerpoint/2010/main" val="10816153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8610600" y="0"/>
            <a:ext cx="533400" cy="6858000"/>
          </a:xfrm>
        </p:spPr>
        <p:txBody>
          <a:bodyPr vert="eaVert" wrap="square" lIns="91440" tIns="45720" rIns="91440" bIns="45720" numCol="1" anchorCtr="0" compatLnSpc="1">
            <a:prstTxWarp prst="textNoShape">
              <a:avLst/>
            </a:prstTxWarp>
          </a:bodyPr>
          <a:lstStyle/>
          <a:p>
            <a:pPr eaLnBrk="1" hangingPunct="1"/>
            <a:r>
              <a:rPr lang="en-US" altLang="ja-JP" sz="2800" b="1" cap="none" smtClean="0"/>
              <a:t/>
            </a:r>
            <a:br>
              <a:rPr lang="en-US" altLang="ja-JP" sz="2800" b="1" cap="none" smtClean="0"/>
            </a:br>
            <a:endParaRPr lang="en-CA" altLang="ja-JP" sz="2800" b="1" cap="none" smtClean="0"/>
          </a:p>
        </p:txBody>
      </p:sp>
      <p:sp>
        <p:nvSpPr>
          <p:cNvPr id="24579" name="コンテンツ プレースホルダ 4"/>
          <p:cNvSpPr>
            <a:spLocks noGrp="1"/>
          </p:cNvSpPr>
          <p:nvPr>
            <p:ph sz="quarter" idx="15"/>
          </p:nvPr>
        </p:nvSpPr>
        <p:spPr>
          <a:xfrm>
            <a:off x="107504" y="963290"/>
            <a:ext cx="8806805" cy="5419725"/>
          </a:xfrm>
        </p:spPr>
        <p:txBody>
          <a:bodyPr/>
          <a:lstStyle/>
          <a:p>
            <a:pPr marL="0" indent="0" algn="just">
              <a:spcBef>
                <a:spcPts val="1200"/>
              </a:spcBef>
              <a:spcAft>
                <a:spcPts val="1200"/>
              </a:spcAft>
              <a:buNone/>
            </a:pPr>
            <a:r>
              <a:rPr lang="en-US" altLang="ja-JP" sz="2000" dirty="0" smtClean="0"/>
              <a:t>Obviously, </a:t>
            </a:r>
            <a:r>
              <a:rPr lang="en-US" altLang="ja-JP" sz="2000" b="1" dirty="0" smtClean="0"/>
              <a:t>grant financing</a:t>
            </a:r>
            <a:r>
              <a:rPr lang="en-US" altLang="ja-JP" sz="2000" dirty="0" smtClean="0"/>
              <a:t> from donors will always be the </a:t>
            </a:r>
            <a:r>
              <a:rPr lang="en-US" altLang="ja-JP" sz="2000" b="1" dirty="0" smtClean="0"/>
              <a:t>cheapest source</a:t>
            </a:r>
            <a:r>
              <a:rPr lang="en-US" altLang="ja-JP" sz="2000" dirty="0" smtClean="0"/>
              <a:t> of financing post disaster. Many donors have well‐established humanitarian programs and can be quick to respond, particularly to support relief operations. Unfortunately, donor financing is plagued with </a:t>
            </a:r>
            <a:r>
              <a:rPr lang="en-US" altLang="ja-JP" sz="2000" b="1" dirty="0" smtClean="0"/>
              <a:t>limitations</a:t>
            </a:r>
            <a:r>
              <a:rPr lang="en-US" altLang="ja-JP" sz="2000" dirty="0" smtClean="0"/>
              <a:t>.</a:t>
            </a:r>
          </a:p>
          <a:p>
            <a:pPr marL="0" indent="0" algn="just">
              <a:spcBef>
                <a:spcPts val="1200"/>
              </a:spcBef>
              <a:spcAft>
                <a:spcPts val="1200"/>
              </a:spcAft>
              <a:buNone/>
            </a:pPr>
            <a:r>
              <a:rPr lang="en-US" altLang="ja-JP" sz="2000" dirty="0" smtClean="0"/>
              <a:t>1. It is often </a:t>
            </a:r>
            <a:r>
              <a:rPr lang="en-US" altLang="ja-JP" sz="2000" b="1" dirty="0" smtClean="0"/>
              <a:t>driven by media coverage</a:t>
            </a:r>
            <a:r>
              <a:rPr lang="en-US" altLang="ja-JP" sz="2000" dirty="0" smtClean="0"/>
              <a:t>, making donor assistance difficult to predict. For example, the catastrophic floods in Guyana in 2005 occurred just a few weeks after the major earthquake in Pakistan in October 2005, and had very limited media coverage resulting in limited international assistance. </a:t>
            </a:r>
          </a:p>
          <a:p>
            <a:pPr marL="0" indent="0" algn="just">
              <a:spcBef>
                <a:spcPts val="1200"/>
              </a:spcBef>
              <a:spcAft>
                <a:spcPts val="1200"/>
              </a:spcAft>
              <a:buNone/>
            </a:pPr>
            <a:r>
              <a:rPr lang="en-US" altLang="ja-JP" sz="2000" dirty="0" smtClean="0"/>
              <a:t>2. Mobilizing such funds is a </a:t>
            </a:r>
            <a:r>
              <a:rPr lang="en-US" altLang="ja-JP" sz="2000" b="1" dirty="0" smtClean="0"/>
              <a:t>complex process that can take months</a:t>
            </a:r>
            <a:r>
              <a:rPr lang="en-US" altLang="ja-JP" sz="2000" dirty="0" smtClean="0"/>
              <a:t> to complete. </a:t>
            </a:r>
          </a:p>
          <a:p>
            <a:pPr marL="0" indent="0" algn="just">
              <a:spcBef>
                <a:spcPts val="1200"/>
              </a:spcBef>
              <a:spcAft>
                <a:spcPts val="1200"/>
              </a:spcAft>
              <a:buNone/>
            </a:pPr>
            <a:r>
              <a:rPr lang="en-US" altLang="ja-JP" sz="2000" dirty="0" smtClean="0"/>
              <a:t>3. Donor funding after an event sometimes comes at the </a:t>
            </a:r>
            <a:r>
              <a:rPr lang="en-US" altLang="ja-JP" sz="2000" b="1" dirty="0" smtClean="0"/>
              <a:t>expense of pre‐established program</a:t>
            </a:r>
            <a:r>
              <a:rPr lang="en-US" altLang="ja-JP" sz="2000" dirty="0" smtClean="0"/>
              <a:t> and thus implies an </a:t>
            </a:r>
            <a:r>
              <a:rPr lang="en-US" altLang="ja-JP" sz="2000" b="1" dirty="0" smtClean="0"/>
              <a:t>opportunity cost</a:t>
            </a:r>
            <a:r>
              <a:rPr lang="en-US" altLang="ja-JP" sz="2000" dirty="0" smtClean="0"/>
              <a:t>. </a:t>
            </a:r>
          </a:p>
          <a:p>
            <a:pPr marL="0" indent="0" algn="just">
              <a:spcBef>
                <a:spcPts val="1200"/>
              </a:spcBef>
              <a:spcAft>
                <a:spcPts val="1200"/>
              </a:spcAft>
              <a:buNone/>
            </a:pPr>
            <a:r>
              <a:rPr lang="en-US" altLang="ja-JP" sz="2000" dirty="0" smtClean="0"/>
              <a:t>4. With limited resources, donors are rarely able to support </a:t>
            </a:r>
            <a:r>
              <a:rPr lang="en-US" altLang="ja-JP" sz="2000" b="1" dirty="0" smtClean="0"/>
              <a:t>larger reconstruction programs.</a:t>
            </a:r>
            <a:endParaRPr kumimoji="1" lang="ja-JP" altLang="en-US" sz="2000" b="1" dirty="0" smtClean="0"/>
          </a:p>
        </p:txBody>
      </p:sp>
      <p:sp>
        <p:nvSpPr>
          <p:cNvPr id="6" name="Text Placeholder 2"/>
          <p:cNvSpPr>
            <a:spLocks noGrp="1"/>
          </p:cNvSpPr>
          <p:nvPr>
            <p:ph type="body" sz="quarter" idx="13"/>
          </p:nvPr>
        </p:nvSpPr>
        <p:spPr>
          <a:xfrm>
            <a:off x="3419872" y="150874"/>
            <a:ext cx="5724128" cy="642814"/>
          </a:xfrm>
        </p:spPr>
        <p:txBody>
          <a:bodyPr/>
          <a:lstStyle/>
          <a:p>
            <a:pPr marL="0" indent="0" algn="ctr" eaLnBrk="1" hangingPunct="1">
              <a:buNone/>
            </a:pPr>
            <a:r>
              <a:rPr lang="en-US" altLang="ja-JP" sz="2800" i="1" smtClean="0"/>
              <a:t>The Cost of Financial Instrument</a:t>
            </a:r>
            <a:endParaRPr lang="ja-JP" altLang="ja-JP" sz="2800" i="1" smtClean="0"/>
          </a:p>
        </p:txBody>
      </p:sp>
      <p:sp>
        <p:nvSpPr>
          <p:cNvPr id="7" name="スライド番号プレースホルダ 6"/>
          <p:cNvSpPr>
            <a:spLocks noGrp="1"/>
          </p:cNvSpPr>
          <p:nvPr>
            <p:ph type="sldNum" sz="quarter" idx="21"/>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BACC12EE-962E-4F8D-B4A3-39A6D1F93AD6}" type="slidenum">
              <a:rPr kumimoji="0" lang="en-US" altLang="ja-JP">
                <a:latin typeface="Calibri" pitchFamily="34" charset="0"/>
              </a:rPr>
              <a:pPr eaLnBrk="1" hangingPunct="1"/>
              <a:t>3</a:t>
            </a:fld>
            <a:endParaRPr kumimoji="0" lang="en-US" altLang="ja-JP">
              <a:latin typeface="Calibri" pitchFamily="34" charset="0"/>
            </a:endParaRPr>
          </a:p>
        </p:txBody>
      </p:sp>
      <p:pic>
        <p:nvPicPr>
          <p:cNvPr id="9"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Rectangle 2"/>
          <p:cNvSpPr>
            <a:spLocks noChangeArrowheads="1"/>
          </p:cNvSpPr>
          <p:nvPr/>
        </p:nvSpPr>
        <p:spPr bwMode="auto">
          <a:xfrm>
            <a:off x="0" y="6453336"/>
            <a:ext cx="9144000" cy="404664"/>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Tree>
    <p:extLst>
      <p:ext uri="{BB962C8B-B14F-4D97-AF65-F5344CB8AC3E}">
        <p14:creationId xmlns:p14="http://schemas.microsoft.com/office/powerpoint/2010/main" val="31202594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Placeholder 2"/>
          <p:cNvSpPr>
            <a:spLocks noGrp="1"/>
          </p:cNvSpPr>
          <p:nvPr>
            <p:ph type="body" sz="quarter" idx="13"/>
          </p:nvPr>
        </p:nvSpPr>
        <p:spPr>
          <a:xfrm>
            <a:off x="3509913" y="197147"/>
            <a:ext cx="5634087" cy="550268"/>
          </a:xfrm>
          <a:solidFill>
            <a:srgbClr val="92D050"/>
          </a:solidFill>
          <a:ln>
            <a:solidFill>
              <a:srgbClr val="92D050"/>
            </a:solidFill>
            <a:miter lim="800000"/>
            <a:headEnd/>
            <a:tailEnd/>
          </a:ln>
        </p:spPr>
        <p:txBody>
          <a:bodyPr/>
          <a:lstStyle/>
          <a:p>
            <a:pPr marL="0" indent="0" algn="ctr" eaLnBrk="1" hangingPunct="1">
              <a:buNone/>
            </a:pPr>
            <a:r>
              <a:rPr lang="en-US" altLang="ja-JP" sz="2800" i="1" dirty="0" smtClean="0"/>
              <a:t>The cost of financial instrument</a:t>
            </a:r>
            <a:endParaRPr lang="ja-JP" altLang="ja-JP" sz="2800" i="1" dirty="0" smtClean="0"/>
          </a:p>
          <a:p>
            <a:pPr marL="0" indent="0" algn="ctr" eaLnBrk="1" hangingPunct="1">
              <a:buNone/>
            </a:pPr>
            <a:endParaRPr lang="en-CA" altLang="ja-JP" sz="2800" b="0" dirty="0" smtClean="0"/>
          </a:p>
        </p:txBody>
      </p:sp>
      <p:sp>
        <p:nvSpPr>
          <p:cNvPr id="8" name="Title 1"/>
          <p:cNvSpPr>
            <a:spLocks noGrp="1"/>
          </p:cNvSpPr>
          <p:nvPr>
            <p:ph type="title"/>
          </p:nvPr>
        </p:nvSpPr>
        <p:spPr>
          <a:xfrm>
            <a:off x="8610600" y="0"/>
            <a:ext cx="533400" cy="6858000"/>
          </a:xfrm>
        </p:spPr>
        <p:txBody>
          <a:bodyPr vert="eaVert" wrap="square" lIns="91440" tIns="45720" rIns="91440" bIns="45720" numCol="1" anchorCtr="0" compatLnSpc="1">
            <a:prstTxWarp prst="textNoShape">
              <a:avLst/>
            </a:prstTxWarp>
          </a:bodyPr>
          <a:lstStyle/>
          <a:p>
            <a:pPr eaLnBrk="1" hangingPunct="1"/>
            <a:r>
              <a:rPr lang="en-US" altLang="ja-JP" sz="2800" b="1" cap="none" smtClean="0"/>
              <a:t/>
            </a:r>
            <a:br>
              <a:rPr lang="en-US" altLang="ja-JP" sz="2800" b="1" cap="none" smtClean="0"/>
            </a:br>
            <a:endParaRPr lang="en-CA" altLang="ja-JP" sz="2800" b="1" cap="none" smtClean="0"/>
          </a:p>
        </p:txBody>
      </p:sp>
      <p:sp>
        <p:nvSpPr>
          <p:cNvPr id="25604" name="コンテンツ プレースホルダ 4"/>
          <p:cNvSpPr>
            <a:spLocks noGrp="1"/>
          </p:cNvSpPr>
          <p:nvPr>
            <p:ph sz="quarter" idx="15"/>
          </p:nvPr>
        </p:nvSpPr>
        <p:spPr>
          <a:xfrm>
            <a:off x="107505" y="1052736"/>
            <a:ext cx="8928992" cy="5472608"/>
          </a:xfrm>
        </p:spPr>
        <p:txBody>
          <a:bodyPr/>
          <a:lstStyle/>
          <a:p>
            <a:pPr marL="0" indent="0" algn="just">
              <a:lnSpc>
                <a:spcPct val="90000"/>
              </a:lnSpc>
              <a:buNone/>
            </a:pPr>
            <a:r>
              <a:rPr lang="en-US" altLang="ja-JP" sz="2000" dirty="0" smtClean="0"/>
              <a:t>Governments’ own reserves, budget contingencies, budget reallocations and emergency loans are the most common sources of post‐disaster financing. Unfortunately, all also have limitations. </a:t>
            </a:r>
          </a:p>
          <a:p>
            <a:pPr marL="0" indent="0" algn="just">
              <a:lnSpc>
                <a:spcPct val="90000"/>
              </a:lnSpc>
              <a:buNone/>
            </a:pPr>
            <a:endParaRPr lang="en-US" altLang="ja-JP" sz="2000" dirty="0" smtClean="0"/>
          </a:p>
          <a:p>
            <a:pPr marL="0" indent="0" algn="just">
              <a:lnSpc>
                <a:spcPct val="90000"/>
              </a:lnSpc>
              <a:buNone/>
            </a:pPr>
            <a:r>
              <a:rPr lang="en-US" altLang="ja-JP" sz="2000" dirty="0" smtClean="0"/>
              <a:t>1. </a:t>
            </a:r>
            <a:r>
              <a:rPr lang="en-US" altLang="ja-JP" sz="2000" b="1" dirty="0" smtClean="0"/>
              <a:t>Budget contingencies</a:t>
            </a:r>
            <a:r>
              <a:rPr lang="en-US" altLang="ja-JP" sz="2000" dirty="0" smtClean="0"/>
              <a:t> usually represent about </a:t>
            </a:r>
            <a:r>
              <a:rPr lang="en-US" altLang="ja-JP" sz="2000" b="1" dirty="0" smtClean="0"/>
              <a:t>2 to 5 percent</a:t>
            </a:r>
            <a:r>
              <a:rPr lang="en-US" altLang="ja-JP" sz="2000" dirty="0" smtClean="0"/>
              <a:t> of government expenditures (such as in Vietnam, Indonesia or Colombia) and are not earmarked only for natural disasters. Vietnam, for example, has experienced several cases where a major cyclone hit the country in November, when the contingency budget had already been fully exhausted.</a:t>
            </a:r>
          </a:p>
          <a:p>
            <a:pPr marL="0" indent="0" algn="just">
              <a:lnSpc>
                <a:spcPct val="90000"/>
              </a:lnSpc>
              <a:buNone/>
            </a:pPr>
            <a:r>
              <a:rPr lang="en-US" altLang="ja-JP" sz="2000" dirty="0" smtClean="0"/>
              <a:t>2. Systematic use of</a:t>
            </a:r>
            <a:r>
              <a:rPr lang="en-US" altLang="ja-JP" sz="2000" b="1" dirty="0" smtClean="0"/>
              <a:t> budget reallocations</a:t>
            </a:r>
            <a:r>
              <a:rPr lang="en-US" altLang="ja-JP" sz="2000" dirty="0" smtClean="0"/>
              <a:t> </a:t>
            </a:r>
            <a:r>
              <a:rPr lang="en-US" altLang="ja-JP" sz="2000" b="1" dirty="0" smtClean="0"/>
              <a:t>endangers development programs</a:t>
            </a:r>
            <a:r>
              <a:rPr lang="en-US" altLang="ja-JP" sz="2000" dirty="0" smtClean="0"/>
              <a:t> that have often required years of preparation. </a:t>
            </a:r>
          </a:p>
          <a:p>
            <a:pPr marL="0" indent="0" algn="just">
              <a:lnSpc>
                <a:spcPct val="90000"/>
              </a:lnSpc>
              <a:buNone/>
            </a:pPr>
            <a:r>
              <a:rPr lang="en-US" altLang="ja-JP" sz="2000" dirty="0" smtClean="0"/>
              <a:t>3. </a:t>
            </a:r>
            <a:r>
              <a:rPr lang="en-US" altLang="ja-JP" sz="2000" b="1" dirty="0" smtClean="0"/>
              <a:t>Emergency loans</a:t>
            </a:r>
            <a:r>
              <a:rPr lang="en-US" altLang="ja-JP" sz="2000" dirty="0" smtClean="0"/>
              <a:t> may take a </a:t>
            </a:r>
            <a:r>
              <a:rPr lang="en-US" altLang="ja-JP" sz="2000" b="1" dirty="0" smtClean="0"/>
              <a:t>long time to negotiate</a:t>
            </a:r>
            <a:r>
              <a:rPr lang="en-US" altLang="ja-JP" sz="2000" dirty="0" smtClean="0"/>
              <a:t> and do not allow for immediate resource mobilization. </a:t>
            </a:r>
          </a:p>
          <a:p>
            <a:pPr marL="0" indent="0" algn="just">
              <a:lnSpc>
                <a:spcPct val="90000"/>
              </a:lnSpc>
              <a:buNone/>
            </a:pPr>
            <a:endParaRPr lang="en-US" altLang="ja-JP" sz="2000" dirty="0" smtClean="0"/>
          </a:p>
          <a:p>
            <a:pPr marL="0" indent="0" algn="just">
              <a:lnSpc>
                <a:spcPct val="90000"/>
              </a:lnSpc>
              <a:buNone/>
            </a:pPr>
            <a:r>
              <a:rPr lang="en-US" altLang="ja-JP" sz="2000" dirty="0" smtClean="0"/>
              <a:t>Governments have recently taken a closer look at instruments available in the financial markets such as traditional insurance, parametric insurance and ART mechanisms (CAT‐Bonds in particular). </a:t>
            </a:r>
            <a:r>
              <a:rPr lang="en-US" altLang="ja-JP" sz="2000" b="1" dirty="0" smtClean="0"/>
              <a:t>Traditional insurance</a:t>
            </a:r>
            <a:r>
              <a:rPr lang="en-US" altLang="ja-JP" sz="2000" dirty="0" smtClean="0"/>
              <a:t> is already in use in many countries to </a:t>
            </a:r>
            <a:r>
              <a:rPr lang="en-US" altLang="ja-JP" sz="2000" b="1" dirty="0" smtClean="0"/>
              <a:t>insure public and private assets</a:t>
            </a:r>
            <a:r>
              <a:rPr lang="en-US" altLang="ja-JP" sz="2000" dirty="0" smtClean="0"/>
              <a:t>. </a:t>
            </a:r>
            <a:endParaRPr lang="ja-JP" altLang="en-US" sz="2000" dirty="0" smtClean="0"/>
          </a:p>
        </p:txBody>
      </p:sp>
      <p:sp>
        <p:nvSpPr>
          <p:cNvPr id="6" name="Title 1"/>
          <p:cNvSpPr txBox="1">
            <a:spLocks/>
          </p:cNvSpPr>
          <p:nvPr/>
        </p:nvSpPr>
        <p:spPr>
          <a:xfrm>
            <a:off x="8620125" y="95250"/>
            <a:ext cx="577850" cy="7162800"/>
          </a:xfrm>
          <a:prstGeom prst="rect">
            <a:avLst/>
          </a:prstGeom>
        </p:spPr>
        <p:txBody>
          <a:bodyPr vert="eaVert" anchor="ct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ja-JP" altLang="ja-JP" b="1">
              <a:solidFill>
                <a:schemeClr val="bg1"/>
              </a:solidFill>
              <a:latin typeface="Calibri" pitchFamily="34" charset="0"/>
            </a:endParaRPr>
          </a:p>
        </p:txBody>
      </p:sp>
      <p:sp>
        <p:nvSpPr>
          <p:cNvPr id="9" name="スライド番号プレースホルダ 8"/>
          <p:cNvSpPr>
            <a:spLocks noGrp="1"/>
          </p:cNvSpPr>
          <p:nvPr>
            <p:ph type="sldNum" sz="quarter" idx="21"/>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874B214C-182F-44A7-8FE4-EDE5F3B407AA}" type="slidenum">
              <a:rPr kumimoji="0" lang="en-US" altLang="ja-JP">
                <a:latin typeface="Calibri" pitchFamily="34" charset="0"/>
              </a:rPr>
              <a:pPr eaLnBrk="1" hangingPunct="1"/>
              <a:t>4</a:t>
            </a:fld>
            <a:endParaRPr kumimoji="0" lang="en-US" altLang="ja-JP">
              <a:latin typeface="Calibri" pitchFamily="34" charset="0"/>
            </a:endParaRPr>
          </a:p>
        </p:txBody>
      </p:sp>
      <p:pic>
        <p:nvPicPr>
          <p:cNvPr id="7"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Tree>
    <p:extLst>
      <p:ext uri="{BB962C8B-B14F-4D97-AF65-F5344CB8AC3E}">
        <p14:creationId xmlns:p14="http://schemas.microsoft.com/office/powerpoint/2010/main" val="39091136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Placeholder 2"/>
          <p:cNvSpPr>
            <a:spLocks noGrp="1"/>
          </p:cNvSpPr>
          <p:nvPr>
            <p:ph type="body" sz="quarter" idx="13"/>
          </p:nvPr>
        </p:nvSpPr>
        <p:spPr>
          <a:xfrm>
            <a:off x="3419872" y="-25177"/>
            <a:ext cx="5616624" cy="936104"/>
          </a:xfrm>
          <a:solidFill>
            <a:srgbClr val="92D050"/>
          </a:solidFill>
          <a:ln>
            <a:solidFill>
              <a:srgbClr val="92D050"/>
            </a:solidFill>
            <a:miter lim="800000"/>
            <a:headEnd/>
            <a:tailEnd/>
          </a:ln>
        </p:spPr>
        <p:txBody>
          <a:bodyPr/>
          <a:lstStyle/>
          <a:p>
            <a:pPr marL="0" indent="0" eaLnBrk="1" hangingPunct="1">
              <a:buNone/>
            </a:pPr>
            <a:r>
              <a:rPr lang="en-CA" altLang="ja-JP" sz="2800" i="1" smtClean="0"/>
              <a:t>Box 1. </a:t>
            </a:r>
            <a:r>
              <a:rPr lang="en-US" altLang="ja-JP" sz="2800" i="1" smtClean="0"/>
              <a:t>Reducing the moral Hazard of post‐disaster assistance</a:t>
            </a:r>
            <a:endParaRPr lang="en-CA" altLang="ja-JP" sz="2800" i="1" smtClean="0"/>
          </a:p>
        </p:txBody>
      </p:sp>
      <p:sp>
        <p:nvSpPr>
          <p:cNvPr id="26628" name="コンテンツ プレースホルダ 4"/>
          <p:cNvSpPr>
            <a:spLocks noGrp="1"/>
          </p:cNvSpPr>
          <p:nvPr>
            <p:ph sz="quarter" idx="15"/>
          </p:nvPr>
        </p:nvSpPr>
        <p:spPr>
          <a:xfrm>
            <a:off x="153988" y="1268760"/>
            <a:ext cx="8990012" cy="4895503"/>
          </a:xfrm>
        </p:spPr>
        <p:txBody>
          <a:bodyPr/>
          <a:lstStyle/>
          <a:p>
            <a:pPr marL="0" indent="0" algn="just"/>
            <a:r>
              <a:rPr lang="en-US" altLang="ja-JP" sz="2000" dirty="0" smtClean="0"/>
              <a:t>Nevertheless, the use of insurance and ART remains a relatively </a:t>
            </a:r>
            <a:r>
              <a:rPr lang="en-US" altLang="ja-JP" sz="2000" b="1" dirty="0" smtClean="0"/>
              <a:t>expensive proposition</a:t>
            </a:r>
            <a:r>
              <a:rPr lang="en-US" altLang="ja-JP" sz="2000" dirty="0" smtClean="0"/>
              <a:t> for governments.</a:t>
            </a:r>
            <a:endParaRPr lang="en-US" altLang="ja-JP" sz="1800" dirty="0" smtClean="0"/>
          </a:p>
        </p:txBody>
      </p:sp>
      <p:sp>
        <p:nvSpPr>
          <p:cNvPr id="26629" name="Content Placeholder 3"/>
          <p:cNvSpPr>
            <a:spLocks noGrp="1"/>
          </p:cNvSpPr>
          <p:nvPr>
            <p:ph sz="quarter" idx="15"/>
          </p:nvPr>
        </p:nvSpPr>
        <p:spPr>
          <a:xfrm>
            <a:off x="269875" y="2348880"/>
            <a:ext cx="8694613" cy="4032448"/>
          </a:xfrm>
          <a:ln w="12700">
            <a:solidFill>
              <a:srgbClr val="92D050"/>
            </a:solidFill>
            <a:miter lim="800000"/>
            <a:headEnd/>
            <a:tailEnd/>
          </a:ln>
        </p:spPr>
        <p:txBody>
          <a:bodyPr>
            <a:normAutofit lnSpcReduction="10000"/>
          </a:bodyPr>
          <a:lstStyle/>
          <a:p>
            <a:pPr marL="0" indent="0" algn="just">
              <a:buFontTx/>
              <a:buChar char="•"/>
            </a:pPr>
            <a:r>
              <a:rPr lang="en-US" altLang="ja-JP" sz="2000" dirty="0" smtClean="0"/>
              <a:t>The Development Policy Loan (DPL) with </a:t>
            </a:r>
            <a:r>
              <a:rPr lang="en-US" altLang="ja-JP" sz="2000" b="1" dirty="0" smtClean="0"/>
              <a:t>Catastrophe Risk Deferred Drawdown Option</a:t>
            </a:r>
            <a:r>
              <a:rPr lang="en-US" altLang="ja-JP" sz="2000" dirty="0" smtClean="0"/>
              <a:t>, DPL with </a:t>
            </a:r>
            <a:r>
              <a:rPr lang="en-US" altLang="ja-JP" sz="2000" b="1" dirty="0" smtClean="0"/>
              <a:t>CAT DDO</a:t>
            </a:r>
            <a:r>
              <a:rPr lang="en-US" altLang="ja-JP" sz="2000" dirty="0" smtClean="0"/>
              <a:t>, is a financial instrument that offers IBRD‐eligible countries </a:t>
            </a:r>
            <a:r>
              <a:rPr lang="en-US" altLang="ja-JP" sz="2000" b="1" dirty="0" smtClean="0"/>
              <a:t>immediate liquidity</a:t>
            </a:r>
            <a:r>
              <a:rPr lang="en-US" altLang="ja-JP" sz="2000" dirty="0" smtClean="0"/>
              <a:t> of up to </a:t>
            </a:r>
            <a:r>
              <a:rPr lang="en-US" altLang="ja-JP" sz="2000" b="1" dirty="0" smtClean="0"/>
              <a:t>USD$500 million or 0.25 percent of GDP</a:t>
            </a:r>
            <a:r>
              <a:rPr lang="en-US" altLang="ja-JP" sz="2000" dirty="0" smtClean="0"/>
              <a:t> (whichever is less) in case of a natural disaster. The instrument was designed by the World Bank to provide affected countries with </a:t>
            </a:r>
            <a:r>
              <a:rPr lang="en-US" altLang="ja-JP" sz="2000" b="1" dirty="0" smtClean="0"/>
              <a:t>bridge financing</a:t>
            </a:r>
            <a:r>
              <a:rPr lang="en-US" altLang="ja-JP" sz="2000" dirty="0" smtClean="0"/>
              <a:t> while other sources of funding are being mobilized.</a:t>
            </a:r>
          </a:p>
          <a:p>
            <a:pPr marL="0" indent="0" algn="just"/>
            <a:endParaRPr lang="en-US" altLang="ja-JP" sz="2000" dirty="0" smtClean="0"/>
          </a:p>
          <a:p>
            <a:pPr marL="0" indent="0" algn="just">
              <a:buFontTx/>
              <a:buChar char="•"/>
            </a:pPr>
            <a:r>
              <a:rPr lang="en-US" altLang="ja-JP" sz="2000" dirty="0" smtClean="0"/>
              <a:t>The CAT DDO was created to </a:t>
            </a:r>
            <a:r>
              <a:rPr lang="en-US" altLang="ja-JP" sz="2000" b="1" dirty="0" smtClean="0"/>
              <a:t>encourage investment in risk reduction</a:t>
            </a:r>
            <a:r>
              <a:rPr lang="en-US" altLang="ja-JP" sz="2000" dirty="0" smtClean="0"/>
              <a:t>. Indeed, to have access to this contingent credit, </a:t>
            </a:r>
            <a:r>
              <a:rPr lang="en-US" altLang="ja-JP" sz="2000" b="1" dirty="0" smtClean="0"/>
              <a:t>countries must show that they have engaged in a comprehensive disaster management program</a:t>
            </a:r>
            <a:r>
              <a:rPr lang="en-US" altLang="ja-JP" sz="2000" dirty="0" smtClean="0"/>
              <a:t>. </a:t>
            </a:r>
          </a:p>
          <a:p>
            <a:pPr marL="0" indent="0" algn="just">
              <a:buFontTx/>
              <a:buChar char="•"/>
            </a:pPr>
            <a:r>
              <a:rPr lang="en-US" altLang="ja-JP" sz="2000" dirty="0" smtClean="0"/>
              <a:t>As such, the DPL with CAT DDO is the first financial instrument offered by the donor community that aims at addressing the problem of </a:t>
            </a:r>
            <a:r>
              <a:rPr lang="en-US" altLang="ja-JP" sz="2000" b="1" dirty="0" smtClean="0"/>
              <a:t>moral hazard</a:t>
            </a:r>
            <a:r>
              <a:rPr lang="en-US" altLang="ja-JP" sz="2000" dirty="0" smtClean="0"/>
              <a:t> in donor funding for disaster recovery.</a:t>
            </a:r>
            <a:endParaRPr lang="en-CA" altLang="ja-JP" sz="2000" dirty="0" smtClean="0"/>
          </a:p>
        </p:txBody>
      </p:sp>
      <p:sp>
        <p:nvSpPr>
          <p:cNvPr id="9" name="スライド番号プレースホルダ 8"/>
          <p:cNvSpPr>
            <a:spLocks noGrp="1"/>
          </p:cNvSpPr>
          <p:nvPr>
            <p:ph type="sldNum" sz="quarter" idx="21"/>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237F30FB-7253-45A6-8E86-B03ED1F174C8}" type="slidenum">
              <a:rPr kumimoji="0" lang="en-US" altLang="ja-JP">
                <a:latin typeface="Calibri" pitchFamily="34" charset="0"/>
              </a:rPr>
              <a:pPr eaLnBrk="1" hangingPunct="1"/>
              <a:t>5</a:t>
            </a:fld>
            <a:endParaRPr kumimoji="0" lang="en-US" altLang="ja-JP">
              <a:latin typeface="Calibri" pitchFamily="34" charset="0"/>
            </a:endParaRPr>
          </a:p>
        </p:txBody>
      </p:sp>
      <p:pic>
        <p:nvPicPr>
          <p:cNvPr id="6"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2"/>
          <p:cNvSpPr>
            <a:spLocks noChangeArrowheads="1"/>
          </p:cNvSpPr>
          <p:nvPr/>
        </p:nvSpPr>
        <p:spPr bwMode="auto">
          <a:xfrm>
            <a:off x="0" y="6453336"/>
            <a:ext cx="9144000" cy="404664"/>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Tree>
    <p:extLst>
      <p:ext uri="{BB962C8B-B14F-4D97-AF65-F5344CB8AC3E}">
        <p14:creationId xmlns:p14="http://schemas.microsoft.com/office/powerpoint/2010/main" val="10678250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
        <p:nvSpPr>
          <p:cNvPr id="11" name="Title 14"/>
          <p:cNvSpPr txBox="1">
            <a:spLocks/>
          </p:cNvSpPr>
          <p:nvPr/>
        </p:nvSpPr>
        <p:spPr>
          <a:xfrm>
            <a:off x="677863" y="2276872"/>
            <a:ext cx="8051800" cy="100811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5400" b="1" dirty="0" smtClean="0">
                <a:solidFill>
                  <a:srgbClr val="990099"/>
                </a:solidFill>
              </a:rPr>
              <a:t>Bringing it all together</a:t>
            </a:r>
            <a:endParaRPr lang="en-US" sz="5400" dirty="0">
              <a:solidFill>
                <a:srgbClr val="990099"/>
              </a:solidFill>
            </a:endParaRPr>
          </a:p>
        </p:txBody>
      </p:sp>
    </p:spTree>
    <p:extLst>
      <p:ext uri="{BB962C8B-B14F-4D97-AF65-F5344CB8AC3E}">
        <p14:creationId xmlns:p14="http://schemas.microsoft.com/office/powerpoint/2010/main" val="10789291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Content Placeholder 3"/>
          <p:cNvSpPr>
            <a:spLocks noGrp="1"/>
          </p:cNvSpPr>
          <p:nvPr>
            <p:ph sz="quarter" idx="15"/>
          </p:nvPr>
        </p:nvSpPr>
        <p:spPr>
          <a:xfrm>
            <a:off x="323528" y="946150"/>
            <a:ext cx="8820472" cy="795338"/>
          </a:xfrm>
        </p:spPr>
        <p:txBody>
          <a:bodyPr>
            <a:normAutofit fontScale="62500" lnSpcReduction="20000"/>
          </a:bodyPr>
          <a:lstStyle/>
          <a:p>
            <a:pPr marL="0" indent="0"/>
            <a:r>
              <a:rPr lang="en-US" altLang="ja-JP" dirty="0" smtClean="0"/>
              <a:t>How does it all come together and how can we </a:t>
            </a:r>
            <a:r>
              <a:rPr lang="en-US" altLang="ja-JP" b="1" dirty="0" smtClean="0"/>
              <a:t>combine the various instruments</a:t>
            </a:r>
            <a:r>
              <a:rPr lang="en-US" altLang="ja-JP" dirty="0" smtClean="0"/>
              <a:t> in an efficient and effective financial protection strategy for governments? </a:t>
            </a:r>
          </a:p>
        </p:txBody>
      </p:sp>
      <p:sp>
        <p:nvSpPr>
          <p:cNvPr id="5" name="Text Placeholder 4"/>
          <p:cNvSpPr>
            <a:spLocks noGrp="1"/>
          </p:cNvSpPr>
          <p:nvPr>
            <p:ph type="body" sz="quarter" idx="16"/>
          </p:nvPr>
        </p:nvSpPr>
        <p:spPr>
          <a:xfrm>
            <a:off x="3491880" y="116632"/>
            <a:ext cx="5652120" cy="550268"/>
          </a:xfrm>
        </p:spPr>
        <p:txBody>
          <a:bodyPr/>
          <a:lstStyle/>
          <a:p>
            <a:pPr marL="0" indent="0" algn="ctr">
              <a:buNone/>
            </a:pPr>
            <a:r>
              <a:rPr lang="en-US" altLang="ja-JP" sz="2800" i="1" smtClean="0"/>
              <a:t>Combining Financial Instruments</a:t>
            </a:r>
            <a:endParaRPr lang="ja-JP" altLang="ja-JP" sz="2800" i="1" smtClean="0"/>
          </a:p>
        </p:txBody>
      </p:sp>
      <p:sp>
        <p:nvSpPr>
          <p:cNvPr id="29700" name="Content Placeholder 5"/>
          <p:cNvSpPr>
            <a:spLocks noGrp="1"/>
          </p:cNvSpPr>
          <p:nvPr>
            <p:ph sz="quarter" idx="17"/>
          </p:nvPr>
        </p:nvSpPr>
        <p:spPr>
          <a:xfrm>
            <a:off x="203200" y="1700808"/>
            <a:ext cx="8940800" cy="4947642"/>
          </a:xfrm>
        </p:spPr>
        <p:txBody>
          <a:bodyPr>
            <a:normAutofit fontScale="92500" lnSpcReduction="10000"/>
          </a:bodyPr>
          <a:lstStyle/>
          <a:p>
            <a:pPr marL="266700" indent="-266700" algn="just">
              <a:lnSpc>
                <a:spcPct val="110000"/>
              </a:lnSpc>
              <a:spcBef>
                <a:spcPts val="600"/>
              </a:spcBef>
              <a:spcAft>
                <a:spcPts val="600"/>
              </a:spcAft>
            </a:pPr>
            <a:r>
              <a:rPr lang="en-US" altLang="ja-JP" sz="2000" b="1" dirty="0" smtClean="0"/>
              <a:t>Catastrophe risk layering</a:t>
            </a:r>
            <a:r>
              <a:rPr lang="en-US" altLang="ja-JP" sz="2000" dirty="0" smtClean="0"/>
              <a:t> can be used to design a </a:t>
            </a:r>
            <a:r>
              <a:rPr lang="en-US" altLang="ja-JP" sz="2000" b="1" dirty="0" smtClean="0"/>
              <a:t>risk financing strategy</a:t>
            </a:r>
            <a:r>
              <a:rPr lang="en-US" altLang="ja-JP" sz="2000" dirty="0" smtClean="0"/>
              <a:t> (see Figure). Budget contingencies together with reserves are the </a:t>
            </a:r>
            <a:r>
              <a:rPr lang="en-US" altLang="ja-JP" sz="2000" b="1" dirty="0" smtClean="0"/>
              <a:t>cheapest source of ex‐ante</a:t>
            </a:r>
            <a:r>
              <a:rPr lang="en-US" altLang="ja-JP" sz="2000" dirty="0" smtClean="0"/>
              <a:t> risk financing and will generally be used to cover the recurrent losses. Other sources of financing such as contingent credit, emergency loans and possibly insurance should </a:t>
            </a:r>
            <a:r>
              <a:rPr lang="en-US" altLang="ja-JP" sz="2000" b="1" dirty="0" smtClean="0"/>
              <a:t>enter into play only once reserves and budget contingencies</a:t>
            </a:r>
            <a:r>
              <a:rPr lang="en-US" altLang="ja-JP" sz="2000" dirty="0" smtClean="0"/>
              <a:t> are exhausted or cannot be accessed fast enough. </a:t>
            </a:r>
          </a:p>
          <a:p>
            <a:pPr marL="266700" indent="-266700" algn="just">
              <a:lnSpc>
                <a:spcPct val="110000"/>
              </a:lnSpc>
              <a:spcBef>
                <a:spcPts val="600"/>
              </a:spcBef>
              <a:spcAft>
                <a:spcPts val="600"/>
              </a:spcAft>
            </a:pPr>
            <a:r>
              <a:rPr lang="en-US" altLang="ja-JP" sz="2000" dirty="0" smtClean="0"/>
              <a:t>A “</a:t>
            </a:r>
            <a:r>
              <a:rPr lang="en-US" altLang="ja-JP" sz="2000" b="1" dirty="0" smtClean="0"/>
              <a:t>bottom‐up” approach</a:t>
            </a:r>
            <a:r>
              <a:rPr lang="en-US" altLang="ja-JP" sz="2000" dirty="0" smtClean="0"/>
              <a:t> is  recommended: the government first secures funds for recurrent disaster events and then increases its post‐disaster financial capacity to finance less frequent but more severe events.</a:t>
            </a:r>
          </a:p>
          <a:p>
            <a:pPr marL="266700" indent="-266700" algn="just">
              <a:lnSpc>
                <a:spcPct val="110000"/>
              </a:lnSpc>
              <a:spcBef>
                <a:spcPts val="600"/>
              </a:spcBef>
              <a:spcAft>
                <a:spcPts val="600"/>
              </a:spcAft>
            </a:pPr>
            <a:r>
              <a:rPr lang="en-US" altLang="ja-JP" sz="2000" dirty="0" smtClean="0"/>
              <a:t>The sequence is:</a:t>
            </a:r>
          </a:p>
          <a:p>
            <a:pPr marL="266700" indent="-266700" algn="just">
              <a:lnSpc>
                <a:spcPct val="110000"/>
              </a:lnSpc>
              <a:spcBef>
                <a:spcPts val="600"/>
              </a:spcBef>
              <a:spcAft>
                <a:spcPts val="600"/>
              </a:spcAft>
              <a:buFontTx/>
              <a:buAutoNum type="arabicPeriod"/>
            </a:pPr>
            <a:r>
              <a:rPr lang="en-US" altLang="ja-JP" sz="2000" dirty="0" smtClean="0"/>
              <a:t>The </a:t>
            </a:r>
            <a:r>
              <a:rPr lang="en-US" altLang="ja-JP" sz="2000" b="1" dirty="0" smtClean="0"/>
              <a:t>need for immediate liquidity</a:t>
            </a:r>
            <a:r>
              <a:rPr lang="en-US" altLang="ja-JP" sz="2000" dirty="0" smtClean="0"/>
              <a:t> to ensure that relief and recovery are not delayed. </a:t>
            </a:r>
          </a:p>
          <a:p>
            <a:pPr marL="266700" indent="-266700" algn="just">
              <a:lnSpc>
                <a:spcPct val="110000"/>
              </a:lnSpc>
              <a:spcBef>
                <a:spcPts val="600"/>
              </a:spcBef>
              <a:spcAft>
                <a:spcPts val="600"/>
              </a:spcAft>
              <a:buFontTx/>
              <a:buAutoNum type="arabicPeriod"/>
            </a:pPr>
            <a:r>
              <a:rPr lang="en-US" altLang="ja-JP" sz="2000" dirty="0" smtClean="0"/>
              <a:t>The need to mobilize sufficient </a:t>
            </a:r>
            <a:r>
              <a:rPr lang="en-US" altLang="ja-JP" sz="2000" b="1" dirty="0" smtClean="0"/>
              <a:t>resources for reconstruction</a:t>
            </a:r>
            <a:r>
              <a:rPr lang="en-US" altLang="ja-JP" sz="2000" dirty="0" smtClean="0"/>
              <a:t>. </a:t>
            </a:r>
          </a:p>
          <a:p>
            <a:pPr marL="266700" indent="-266700" algn="just">
              <a:lnSpc>
                <a:spcPct val="110000"/>
              </a:lnSpc>
              <a:spcBef>
                <a:spcPts val="600"/>
              </a:spcBef>
              <a:spcAft>
                <a:spcPts val="600"/>
              </a:spcAft>
            </a:pPr>
            <a:r>
              <a:rPr lang="en-US" altLang="ja-JP" sz="2000" dirty="0" smtClean="0"/>
              <a:t>Amounts needed for reconstruction generally dwarf liquidity needs but are not bound by the same </a:t>
            </a:r>
            <a:r>
              <a:rPr lang="en-US" altLang="ja-JP" sz="2000" b="1" dirty="0" smtClean="0"/>
              <a:t>time constraints.</a:t>
            </a:r>
            <a:endParaRPr lang="ja-JP" altLang="ja-JP" b="1" dirty="0" smtClean="0"/>
          </a:p>
        </p:txBody>
      </p:sp>
      <p:sp>
        <p:nvSpPr>
          <p:cNvPr id="6" name="スライド番号プレースホルダ 5"/>
          <p:cNvSpPr>
            <a:spLocks noGrp="1"/>
          </p:cNvSpPr>
          <p:nvPr>
            <p:ph type="sldNum" sz="quarter" idx="19"/>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BEBAF28D-A7E0-4CB4-BC5B-3884664612AB}" type="slidenum">
              <a:rPr kumimoji="0" lang="en-US" altLang="ja-JP">
                <a:latin typeface="Calibri" pitchFamily="34" charset="0"/>
              </a:rPr>
              <a:pPr eaLnBrk="1" hangingPunct="1"/>
              <a:t>7</a:t>
            </a:fld>
            <a:endParaRPr kumimoji="0" lang="en-US" altLang="ja-JP">
              <a:latin typeface="Calibri" pitchFamily="34" charset="0"/>
            </a:endParaRPr>
          </a:p>
        </p:txBody>
      </p:sp>
      <p:pic>
        <p:nvPicPr>
          <p:cNvPr id="7"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Tree>
    <p:extLst>
      <p:ext uri="{BB962C8B-B14F-4D97-AF65-F5344CB8AC3E}">
        <p14:creationId xmlns:p14="http://schemas.microsoft.com/office/powerpoint/2010/main" val="5390542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Placeholder 2"/>
          <p:cNvSpPr>
            <a:spLocks noGrp="1"/>
          </p:cNvSpPr>
          <p:nvPr>
            <p:ph type="body" sz="quarter" idx="13"/>
          </p:nvPr>
        </p:nvSpPr>
        <p:spPr>
          <a:xfrm>
            <a:off x="3419872" y="89929"/>
            <a:ext cx="5724128" cy="764703"/>
          </a:xfrm>
          <a:solidFill>
            <a:srgbClr val="92D050"/>
          </a:solidFill>
          <a:ln>
            <a:solidFill>
              <a:srgbClr val="92D050"/>
            </a:solidFill>
            <a:miter lim="800000"/>
            <a:headEnd/>
            <a:tailEnd/>
          </a:ln>
        </p:spPr>
        <p:txBody>
          <a:bodyPr/>
          <a:lstStyle/>
          <a:p>
            <a:pPr marL="0" indent="0" algn="ctr" eaLnBrk="1" hangingPunct="1">
              <a:buNone/>
            </a:pPr>
            <a:r>
              <a:rPr lang="en-US" altLang="ja-JP" sz="2800" smtClean="0"/>
              <a:t>Figure: Catastrophe risk layering</a:t>
            </a:r>
            <a:endParaRPr lang="ja-JP" altLang="ja-JP" sz="2800" smtClean="0"/>
          </a:p>
          <a:p>
            <a:pPr marL="0" indent="0" algn="ctr" eaLnBrk="1" hangingPunct="1">
              <a:buNone/>
            </a:pPr>
            <a:endParaRPr lang="en-CA" altLang="ja-JP" sz="2800" b="0" smtClean="0"/>
          </a:p>
        </p:txBody>
      </p:sp>
      <p:sp>
        <p:nvSpPr>
          <p:cNvPr id="8" name="Title 1"/>
          <p:cNvSpPr>
            <a:spLocks noGrp="1"/>
          </p:cNvSpPr>
          <p:nvPr>
            <p:ph type="title"/>
          </p:nvPr>
        </p:nvSpPr>
        <p:spPr>
          <a:xfrm>
            <a:off x="8610600" y="0"/>
            <a:ext cx="533400" cy="6858000"/>
          </a:xfrm>
        </p:spPr>
        <p:txBody>
          <a:bodyPr vert="eaVert" wrap="square" lIns="91440" tIns="45720" rIns="91440" bIns="45720" numCol="1" anchorCtr="0" compatLnSpc="1">
            <a:prstTxWarp prst="textNoShape">
              <a:avLst/>
            </a:prstTxWarp>
          </a:bodyPr>
          <a:lstStyle/>
          <a:p>
            <a:pPr eaLnBrk="1" hangingPunct="1"/>
            <a:r>
              <a:rPr lang="en-US" altLang="ja-JP" sz="2800" b="1" cap="none" smtClean="0"/>
              <a:t/>
            </a:r>
            <a:br>
              <a:rPr lang="en-US" altLang="ja-JP" sz="2800" b="1" cap="none" smtClean="0"/>
            </a:br>
            <a:endParaRPr lang="en-CA" altLang="ja-JP" sz="2800" b="1" cap="none" smtClean="0"/>
          </a:p>
        </p:txBody>
      </p:sp>
      <p:pic>
        <p:nvPicPr>
          <p:cNvPr id="30725"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2575" y="1129056"/>
            <a:ext cx="8393881" cy="49336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スライド番号プレースホルダ 5"/>
          <p:cNvSpPr>
            <a:spLocks noGrp="1"/>
          </p:cNvSpPr>
          <p:nvPr>
            <p:ph type="sldNum" sz="quarter" idx="21"/>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ED01455D-6DA7-416F-9EBC-2B8A04981A8D}" type="slidenum">
              <a:rPr kumimoji="0" lang="en-US" altLang="ja-JP">
                <a:latin typeface="Calibri" pitchFamily="34" charset="0"/>
              </a:rPr>
              <a:pPr eaLnBrk="1" hangingPunct="1"/>
              <a:t>8</a:t>
            </a:fld>
            <a:endParaRPr kumimoji="0" lang="en-US" altLang="ja-JP">
              <a:latin typeface="Calibri" pitchFamily="34" charset="0"/>
            </a:endParaRPr>
          </a:p>
        </p:txBody>
      </p:sp>
      <p:pic>
        <p:nvPicPr>
          <p:cNvPr id="7" name="Picture 6"/>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Rectangle 2"/>
          <p:cNvSpPr>
            <a:spLocks noChangeArrowheads="1"/>
          </p:cNvSpPr>
          <p:nvPr/>
        </p:nvSpPr>
        <p:spPr bwMode="auto">
          <a:xfrm>
            <a:off x="0" y="6453336"/>
            <a:ext cx="9144000" cy="404664"/>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Tree>
    <p:extLst>
      <p:ext uri="{BB962C8B-B14F-4D97-AF65-F5344CB8AC3E}">
        <p14:creationId xmlns:p14="http://schemas.microsoft.com/office/powerpoint/2010/main" val="15533529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Placeholder 2"/>
          <p:cNvSpPr>
            <a:spLocks noGrp="1"/>
          </p:cNvSpPr>
          <p:nvPr>
            <p:ph type="body" sz="quarter" idx="13"/>
          </p:nvPr>
        </p:nvSpPr>
        <p:spPr>
          <a:xfrm>
            <a:off x="3275856" y="0"/>
            <a:ext cx="5868144" cy="836712"/>
          </a:xfrm>
          <a:solidFill>
            <a:srgbClr val="92D050"/>
          </a:solidFill>
          <a:ln>
            <a:solidFill>
              <a:srgbClr val="92D050"/>
            </a:solidFill>
            <a:miter lim="800000"/>
            <a:headEnd/>
            <a:tailEnd/>
          </a:ln>
        </p:spPr>
        <p:txBody>
          <a:bodyPr/>
          <a:lstStyle/>
          <a:p>
            <a:pPr marL="0" indent="0" algn="ctr" eaLnBrk="1" hangingPunct="1">
              <a:buNone/>
            </a:pPr>
            <a:r>
              <a:rPr lang="en-CA" altLang="ja-JP" sz="2800" smtClean="0"/>
              <a:t>Box: </a:t>
            </a:r>
            <a:r>
              <a:rPr lang="en-US" altLang="ja-JP" sz="2800" smtClean="0"/>
              <a:t>Reducing the moral Hazard of post‐disaster assistance</a:t>
            </a:r>
            <a:endParaRPr lang="en-CA" altLang="ja-JP" sz="2800" smtClean="0"/>
          </a:p>
        </p:txBody>
      </p:sp>
      <p:sp>
        <p:nvSpPr>
          <p:cNvPr id="8" name="Title 1"/>
          <p:cNvSpPr>
            <a:spLocks noGrp="1"/>
          </p:cNvSpPr>
          <p:nvPr>
            <p:ph type="title"/>
          </p:nvPr>
        </p:nvSpPr>
        <p:spPr>
          <a:xfrm>
            <a:off x="8610600" y="0"/>
            <a:ext cx="533400" cy="6858000"/>
          </a:xfrm>
        </p:spPr>
        <p:txBody>
          <a:bodyPr vert="eaVert" wrap="square" lIns="91440" tIns="45720" rIns="91440" bIns="45720" numCol="1" anchorCtr="0" compatLnSpc="1">
            <a:prstTxWarp prst="textNoShape">
              <a:avLst/>
            </a:prstTxWarp>
          </a:bodyPr>
          <a:lstStyle/>
          <a:p>
            <a:pPr eaLnBrk="1" hangingPunct="1"/>
            <a:r>
              <a:rPr lang="en-US" altLang="ja-JP" sz="2800" b="1" cap="none" smtClean="0"/>
              <a:t/>
            </a:r>
            <a:br>
              <a:rPr lang="en-US" altLang="ja-JP" sz="2800" b="1" cap="none" smtClean="0"/>
            </a:br>
            <a:endParaRPr lang="en-CA" altLang="ja-JP" sz="2800" b="1" cap="none" smtClean="0"/>
          </a:p>
        </p:txBody>
      </p:sp>
      <p:sp>
        <p:nvSpPr>
          <p:cNvPr id="32772" name="コンテンツ プレースホルダ 4"/>
          <p:cNvSpPr>
            <a:spLocks noGrp="1"/>
          </p:cNvSpPr>
          <p:nvPr>
            <p:ph sz="quarter" idx="15"/>
          </p:nvPr>
        </p:nvSpPr>
        <p:spPr>
          <a:xfrm>
            <a:off x="201613" y="1020763"/>
            <a:ext cx="8350250" cy="5419725"/>
          </a:xfrm>
        </p:spPr>
        <p:txBody>
          <a:bodyPr/>
          <a:lstStyle/>
          <a:p>
            <a:pPr marL="0" indent="0"/>
            <a:endParaRPr lang="en-US" altLang="ja-JP" sz="1800" smtClean="0"/>
          </a:p>
          <a:p>
            <a:pPr marL="0" indent="0"/>
            <a:endParaRPr lang="en-US" altLang="ja-JP" sz="1800" smtClean="0"/>
          </a:p>
        </p:txBody>
      </p:sp>
      <p:sp>
        <p:nvSpPr>
          <p:cNvPr id="32773" name="Content Placeholder 3"/>
          <p:cNvSpPr>
            <a:spLocks noGrp="1"/>
          </p:cNvSpPr>
          <p:nvPr>
            <p:ph sz="quarter" idx="15"/>
          </p:nvPr>
        </p:nvSpPr>
        <p:spPr>
          <a:xfrm>
            <a:off x="107505" y="1052736"/>
            <a:ext cx="9036496" cy="5472608"/>
          </a:xfrm>
          <a:ln w="19050">
            <a:solidFill>
              <a:srgbClr val="92D050"/>
            </a:solidFill>
            <a:miter lim="800000"/>
            <a:headEnd/>
            <a:tailEnd/>
          </a:ln>
        </p:spPr>
        <p:txBody>
          <a:bodyPr/>
          <a:lstStyle/>
          <a:p>
            <a:pPr marL="0" indent="0" algn="just"/>
            <a:r>
              <a:rPr lang="en-US" altLang="ja-JP" sz="2000" dirty="0" smtClean="0"/>
              <a:t>The World Bank assisted CARICOM in establishing the Caribbean Catastrophe Risk Insurance Facility (CCRIF), a joint reserve facility that offers liquidity coverage, akin to insurance, to </a:t>
            </a:r>
            <a:r>
              <a:rPr lang="en-US" altLang="ja-JP" sz="2000" b="1" dirty="0" smtClean="0"/>
              <a:t>16 Caribbean Countries</a:t>
            </a:r>
            <a:r>
              <a:rPr lang="en-US" altLang="ja-JP" sz="2000" dirty="0" smtClean="0"/>
              <a:t> exposed to earthquakes and hurricanes.</a:t>
            </a:r>
          </a:p>
          <a:p>
            <a:pPr marL="0" indent="0" algn="just"/>
            <a:endParaRPr lang="en-US" altLang="ja-JP" sz="2000" dirty="0" smtClean="0"/>
          </a:p>
          <a:p>
            <a:pPr marL="0" indent="0" algn="just"/>
            <a:r>
              <a:rPr lang="en-US" altLang="ja-JP" sz="2000" dirty="0" smtClean="0"/>
              <a:t>The CCRIF was </a:t>
            </a:r>
            <a:r>
              <a:rPr lang="en-US" altLang="ja-JP" sz="2000" b="1" dirty="0" smtClean="0"/>
              <a:t>capitalized with support from participating countries and donor partners</a:t>
            </a:r>
            <a:r>
              <a:rPr lang="en-US" altLang="ja-JP" sz="2000" dirty="0" smtClean="0"/>
              <a:t>.</a:t>
            </a:r>
          </a:p>
          <a:p>
            <a:pPr marL="0" indent="0" algn="just"/>
            <a:endParaRPr lang="en-US" altLang="ja-JP" sz="2000" dirty="0" smtClean="0"/>
          </a:p>
          <a:p>
            <a:pPr marL="0" indent="0" algn="just"/>
            <a:r>
              <a:rPr lang="en-US" altLang="ja-JP" sz="2000" dirty="0" smtClean="0"/>
              <a:t>The Facility became operational on June 1, 2007, and can count on its own </a:t>
            </a:r>
            <a:r>
              <a:rPr lang="en-US" altLang="ja-JP" sz="2000" b="1" dirty="0" smtClean="0"/>
              <a:t>reserves</a:t>
            </a:r>
            <a:r>
              <a:rPr lang="en-US" altLang="ja-JP" sz="2000" dirty="0" smtClean="0"/>
              <a:t> of over </a:t>
            </a:r>
            <a:r>
              <a:rPr lang="en-US" altLang="ja-JP" sz="2000" b="1" dirty="0" smtClean="0"/>
              <a:t>US$90 million</a:t>
            </a:r>
            <a:r>
              <a:rPr lang="en-US" altLang="ja-JP" sz="2000" dirty="0" smtClean="0"/>
              <a:t> and </a:t>
            </a:r>
            <a:r>
              <a:rPr lang="en-US" altLang="ja-JP" sz="2000" b="1" dirty="0" smtClean="0"/>
              <a:t>reinsurance of US$110 million</a:t>
            </a:r>
            <a:r>
              <a:rPr lang="en-US" altLang="ja-JP" sz="2000" dirty="0" smtClean="0"/>
              <a:t>. This provides the Facility with </a:t>
            </a:r>
            <a:r>
              <a:rPr lang="en-US" altLang="ja-JP" sz="2000" b="1" dirty="0" smtClean="0"/>
              <a:t>US$200 million of risk capital</a:t>
            </a:r>
            <a:r>
              <a:rPr lang="en-US" altLang="ja-JP" sz="2000" dirty="0" smtClean="0"/>
              <a:t>.  After the 7.4 earthquake in late 2007, the Saint Lucian and Dominican governments received CCRIF’s first payouts; US$0.9 billion to finance urgent post-earthquake recovery efforts. In early 2010 Haiti government received the full policy amount of US$8 million.</a:t>
            </a:r>
          </a:p>
          <a:p>
            <a:pPr marL="0" indent="0" algn="just"/>
            <a:endParaRPr lang="en-US" altLang="ja-JP" sz="2000" dirty="0" smtClean="0"/>
          </a:p>
          <a:p>
            <a:pPr marL="0" indent="0" algn="just"/>
            <a:r>
              <a:rPr lang="en-US" altLang="ja-JP" sz="2000" dirty="0" smtClean="0"/>
              <a:t>Drawing on the lessons of the CCRIF, the Pacific island states are exploring the creation of the </a:t>
            </a:r>
            <a:r>
              <a:rPr lang="en-US" altLang="ja-JP" sz="2000" b="1" dirty="0" smtClean="0"/>
              <a:t>Pacific Disaster Reserve Fund</a:t>
            </a:r>
            <a:r>
              <a:rPr lang="en-US" altLang="ja-JP" sz="2000" dirty="0" smtClean="0"/>
              <a:t>.</a:t>
            </a:r>
            <a:endParaRPr lang="en-CA" altLang="ja-JP" sz="2000" dirty="0" smtClean="0"/>
          </a:p>
        </p:txBody>
      </p:sp>
      <p:sp>
        <p:nvSpPr>
          <p:cNvPr id="9" name="スライド番号プレースホルダ 8"/>
          <p:cNvSpPr>
            <a:spLocks noGrp="1"/>
          </p:cNvSpPr>
          <p:nvPr>
            <p:ph type="sldNum" sz="quarter" idx="21"/>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8B9A951F-BEC2-47E8-89B1-BEC8A163FA37}" type="slidenum">
              <a:rPr kumimoji="0" lang="en-US" altLang="ja-JP">
                <a:latin typeface="Calibri" pitchFamily="34" charset="0"/>
              </a:rPr>
              <a:pPr eaLnBrk="1" hangingPunct="1"/>
              <a:t>9</a:t>
            </a:fld>
            <a:endParaRPr kumimoji="0" lang="en-US" altLang="ja-JP">
              <a:latin typeface="Calibri" pitchFamily="34" charset="0"/>
            </a:endParaRPr>
          </a:p>
        </p:txBody>
      </p:sp>
      <p:pic>
        <p:nvPicPr>
          <p:cNvPr id="7"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Rectangle 2"/>
          <p:cNvSpPr>
            <a:spLocks noChangeArrowheads="1"/>
          </p:cNvSpPr>
          <p:nvPr/>
        </p:nvSpPr>
        <p:spPr bwMode="auto">
          <a:xfrm>
            <a:off x="0" y="6453336"/>
            <a:ext cx="9144000" cy="404664"/>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Tree>
    <p:extLst>
      <p:ext uri="{BB962C8B-B14F-4D97-AF65-F5344CB8AC3E}">
        <p14:creationId xmlns:p14="http://schemas.microsoft.com/office/powerpoint/2010/main" val="204151302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TotalTime>
  <Words>1792</Words>
  <Application>Microsoft Office PowerPoint</Application>
  <PresentationFormat>On-screen Show (4:3)</PresentationFormat>
  <Paragraphs>107</Paragraphs>
  <Slides>17</Slides>
  <Notes>12</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Essential 2  Sectoral Programmes Financing DRR</vt:lpstr>
      <vt:lpstr>PowerPoint Presentation</vt:lpstr>
      <vt:lpstr> </vt:lpstr>
      <vt:lpstr> </vt:lpstr>
      <vt:lpstr>PowerPoint Presentation</vt:lpstr>
      <vt:lpstr>PowerPoint Presentation</vt:lpstr>
      <vt:lpstr>PowerPoint Presentation</vt:lpstr>
      <vt:lpstr> </vt:lpstr>
      <vt:lpstr> </vt:lpstr>
      <vt:lpstr> </vt:lpstr>
      <vt:lpstr>PowerPoint Presentation</vt:lpstr>
      <vt:lpstr>PowerPoint Presentation</vt:lpstr>
      <vt:lpstr>PowerPoint Presentation</vt:lpstr>
      <vt:lpstr>PowerPoint Presentation</vt:lpstr>
      <vt:lpstr> </vt:lpstr>
      <vt:lpstr> </vt:lpstr>
      <vt:lpstr>Thank You!</vt:lpstr>
    </vt:vector>
  </TitlesOfParts>
  <Company>United Nations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4  Sectoral Programmes Financing Disaster Recovery</dc:title>
  <dc:creator>Administrator</dc:creator>
  <cp:lastModifiedBy>Armen Rostomyan</cp:lastModifiedBy>
  <cp:revision>11</cp:revision>
  <dcterms:created xsi:type="dcterms:W3CDTF">2014-03-11T09:06:03Z</dcterms:created>
  <dcterms:modified xsi:type="dcterms:W3CDTF">2015-04-07T05:19:40Z</dcterms:modified>
</cp:coreProperties>
</file>