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7" r:id="rId3"/>
    <p:sldId id="303" r:id="rId4"/>
    <p:sldId id="309" r:id="rId5"/>
    <p:sldId id="301" r:id="rId6"/>
    <p:sldId id="312" r:id="rId7"/>
    <p:sldId id="313" r:id="rId8"/>
    <p:sldId id="302" r:id="rId9"/>
    <p:sldId id="314" r:id="rId10"/>
  </p:sldIdLst>
  <p:sldSz cx="9144000" cy="6858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gelika Planitz" initials="AP" lastIdx="1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99"/>
    <a:srgbClr val="FFCC00"/>
    <a:srgbClr val="006699"/>
    <a:srgbClr val="660066"/>
    <a:srgbClr val="669900"/>
    <a:srgbClr val="0066CC"/>
    <a:srgbClr val="339966"/>
    <a:srgbClr val="0033CC"/>
    <a:srgbClr val="339933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65" autoAdjust="0"/>
  </p:normalViewPr>
  <p:slideViewPr>
    <p:cSldViewPr snapToGrid="0">
      <p:cViewPr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2886" y="-84"/>
      </p:cViewPr>
      <p:guideLst>
        <p:guide orient="horz" pos="3131"/>
        <p:guide pos="2144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D7F957-1A9F-426E-AEAF-F0375E575312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D97B-89BD-444B-A8F9-CA0CA99F07A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288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F1004-A268-4820-AAE5-D840801A2180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EEC0B4-B3B7-4638-B05E-BFA9FE0CC5E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487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EC0B4-B3B7-4638-B05E-BFA9FE0CC5E9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884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EC0B4-B3B7-4638-B05E-BFA9FE0CC5E9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335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236" tIns="46118" rIns="92236" bIns="4611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73732" name="Slide Number Placeholder 3"/>
          <p:cNvSpPr txBox="1">
            <a:spLocks noGrp="1"/>
          </p:cNvSpPr>
          <p:nvPr/>
        </p:nvSpPr>
        <p:spPr bwMode="auto">
          <a:xfrm>
            <a:off x="3855221" y="9440372"/>
            <a:ext cx="2950374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BBCD6CB2-E58F-4E94-856A-2D4E9075BE18}" type="slidenum">
              <a:rPr lang="en-US" altLang="ja-JP">
                <a:latin typeface="Calibri" pitchFamily="34" charset="0"/>
              </a:rPr>
              <a:pPr eaLnBrk="1" hangingPunct="1"/>
              <a:t>3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73733" name="Footer Placeholder 4"/>
          <p:cNvSpPr txBox="1">
            <a:spLocks noGrp="1"/>
          </p:cNvSpPr>
          <p:nvPr/>
        </p:nvSpPr>
        <p:spPr bwMode="auto">
          <a:xfrm>
            <a:off x="1" y="9440372"/>
            <a:ext cx="2950375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ja-JP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236" tIns="46118" rIns="92236" bIns="4611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83972" name="Slide Number Placeholder 3"/>
          <p:cNvSpPr txBox="1">
            <a:spLocks noGrp="1"/>
          </p:cNvSpPr>
          <p:nvPr/>
        </p:nvSpPr>
        <p:spPr bwMode="auto">
          <a:xfrm>
            <a:off x="3855221" y="9440372"/>
            <a:ext cx="2950374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78CB42C-7BFC-4476-A1DE-F076D57C60B3}" type="slidenum">
              <a:rPr lang="en-US" altLang="ja-JP">
                <a:latin typeface="Calibri" pitchFamily="34" charset="0"/>
              </a:rPr>
              <a:pPr eaLnBrk="1" hangingPunct="1"/>
              <a:t>4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83973" name="Footer Placeholder 4"/>
          <p:cNvSpPr txBox="1">
            <a:spLocks noGrp="1"/>
          </p:cNvSpPr>
          <p:nvPr/>
        </p:nvSpPr>
        <p:spPr bwMode="auto">
          <a:xfrm>
            <a:off x="1" y="9440372"/>
            <a:ext cx="2950375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ja-JP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236" tIns="46118" rIns="92236" bIns="4611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68612" name="Slide Number Placeholder 3"/>
          <p:cNvSpPr txBox="1">
            <a:spLocks noGrp="1"/>
          </p:cNvSpPr>
          <p:nvPr/>
        </p:nvSpPr>
        <p:spPr bwMode="auto">
          <a:xfrm>
            <a:off x="3855221" y="9440372"/>
            <a:ext cx="2950374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F032A999-4EBF-4BA3-95AC-AED6A33F2EFC}" type="slidenum">
              <a:rPr lang="en-US" altLang="ja-JP">
                <a:latin typeface="Calibri" pitchFamily="34" charset="0"/>
              </a:rPr>
              <a:pPr eaLnBrk="1" hangingPunct="1"/>
              <a:t>5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68613" name="Footer Placeholder 4"/>
          <p:cNvSpPr txBox="1">
            <a:spLocks noGrp="1"/>
          </p:cNvSpPr>
          <p:nvPr/>
        </p:nvSpPr>
        <p:spPr bwMode="auto">
          <a:xfrm>
            <a:off x="1" y="9440372"/>
            <a:ext cx="2950375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ja-JP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236" tIns="46118" rIns="92236" bIns="4611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90116" name="Slide Number Placeholder 3"/>
          <p:cNvSpPr txBox="1">
            <a:spLocks noGrp="1"/>
          </p:cNvSpPr>
          <p:nvPr/>
        </p:nvSpPr>
        <p:spPr bwMode="auto">
          <a:xfrm>
            <a:off x="3855221" y="9440372"/>
            <a:ext cx="2950374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86367184-7C50-4410-8E97-BBB86EFE026A}" type="slidenum">
              <a:rPr lang="en-US" altLang="ja-JP">
                <a:latin typeface="Calibri" pitchFamily="34" charset="0"/>
              </a:rPr>
              <a:pPr eaLnBrk="1" hangingPunct="1"/>
              <a:t>7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90117" name="Footer Placeholder 4"/>
          <p:cNvSpPr txBox="1">
            <a:spLocks noGrp="1"/>
          </p:cNvSpPr>
          <p:nvPr/>
        </p:nvSpPr>
        <p:spPr bwMode="auto">
          <a:xfrm>
            <a:off x="1" y="9440372"/>
            <a:ext cx="2950375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ja-JP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4991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639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6107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-Up: 2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8610600" y="381000"/>
            <a:ext cx="533400" cy="58674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/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3962400" cy="311696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304800" y="764704"/>
            <a:ext cx="3962400" cy="25515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/>
          </p:nvPr>
        </p:nvSpPr>
        <p:spPr>
          <a:xfrm>
            <a:off x="301752" y="3319272"/>
            <a:ext cx="3965448" cy="311696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301752" y="3702976"/>
            <a:ext cx="3965448" cy="25515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/>
          </p:nvPr>
        </p:nvSpPr>
        <p:spPr>
          <a:xfrm>
            <a:off x="4416552" y="381000"/>
            <a:ext cx="3965448" cy="311696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4416552" y="764704"/>
            <a:ext cx="3962400" cy="548369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13"/>
          <p:cNvSpPr>
            <a:spLocks noGrp="1"/>
          </p:cNvSpPr>
          <p:nvPr>
            <p:ph type="dt" sz="half" idx="20"/>
          </p:nvPr>
        </p:nvSpPr>
        <p:spPr>
          <a:xfrm>
            <a:off x="7010400" y="76200"/>
            <a:ext cx="1371600" cy="2286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4F790A9-68E4-4B03-A95C-0B8BCD019725}" type="datetime1">
              <a:rPr lang="en-US" altLang="ja-JP"/>
              <a:pPr>
                <a:defRPr/>
              </a:pPr>
              <a:t>07/04/2015</a:t>
            </a:fld>
            <a:endParaRPr lang="en-US" altLang="ja-JP"/>
          </a:p>
        </p:txBody>
      </p:sp>
      <p:sp>
        <p:nvSpPr>
          <p:cNvPr id="11" name="Rectangle 19"/>
          <p:cNvSpPr>
            <a:spLocks noGrp="1"/>
          </p:cNvSpPr>
          <p:nvPr>
            <p:ph type="sldNum" sz="quarter" idx="21"/>
          </p:nvPr>
        </p:nvSpPr>
        <p:spPr>
          <a:xfrm>
            <a:off x="6503988" y="6473825"/>
            <a:ext cx="990600" cy="3048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18D8CB8-8AEB-466E-BB73-67AF328882C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2" name="Rectangle 22"/>
          <p:cNvSpPr>
            <a:spLocks noGrp="1"/>
          </p:cNvSpPr>
          <p:nvPr>
            <p:ph type="ftr" sz="quarter" idx="22"/>
          </p:nvPr>
        </p:nvSpPr>
        <p:spPr>
          <a:xfrm>
            <a:off x="2705100" y="6477000"/>
            <a:ext cx="3733800" cy="304800"/>
          </a:xfrm>
          <a:prstGeom prst="rect">
            <a:avLst/>
          </a:prstGeom>
        </p:spPr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5866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469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633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723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004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66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743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553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180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0" y="0"/>
            <a:ext cx="9144000" cy="932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96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ctrTitle"/>
          </p:nvPr>
        </p:nvSpPr>
        <p:spPr>
          <a:xfrm>
            <a:off x="709551" y="1370014"/>
            <a:ext cx="7772400" cy="4152012"/>
          </a:xfrm>
        </p:spPr>
        <p:txBody>
          <a:bodyPr/>
          <a:lstStyle/>
          <a:p>
            <a:r>
              <a:rPr lang="en-US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ssential 4</a:t>
            </a:r>
            <a:r>
              <a:rPr lang="en-US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4000" b="1" dirty="0"/>
              <a:t>Sectoral Programmes</a:t>
            </a:r>
            <a:r>
              <a:rPr lang="en-US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Mainstreaming DRR and CCA </a:t>
            </a:r>
            <a:r>
              <a:rPr lang="en-US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 </a:t>
            </a:r>
            <a:r>
              <a:rPr lang="en-US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Critical Facilities and Infrastructure</a:t>
            </a:r>
            <a:endParaRPr lang="en-US" b="1" dirty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-33338" y="0"/>
            <a:ext cx="9180513" cy="1370013"/>
            <a:chOff x="-36006" y="16788"/>
            <a:chExt cx="9180006" cy="1370891"/>
          </a:xfrm>
        </p:grpSpPr>
        <p:grpSp>
          <p:nvGrpSpPr>
            <p:cNvPr id="7" name="Group 7"/>
            <p:cNvGrpSpPr>
              <a:grpSpLocks/>
            </p:cNvGrpSpPr>
            <p:nvPr/>
          </p:nvGrpSpPr>
          <p:grpSpPr bwMode="auto">
            <a:xfrm>
              <a:off x="-36006" y="772093"/>
              <a:ext cx="9180006" cy="615586"/>
              <a:chOff x="0" y="750215"/>
              <a:chExt cx="9144000" cy="662941"/>
            </a:xfrm>
          </p:grpSpPr>
          <p:sp>
            <p:nvSpPr>
              <p:cNvPr id="12" name="Rectangle 12"/>
              <p:cNvSpPr>
                <a:spLocks noChangeArrowheads="1"/>
              </p:cNvSpPr>
              <p:nvPr/>
            </p:nvSpPr>
            <p:spPr bwMode="auto">
              <a:xfrm>
                <a:off x="0" y="1207540"/>
                <a:ext cx="9144000" cy="205616"/>
              </a:xfrm>
              <a:prstGeom prst="rect">
                <a:avLst/>
              </a:prstGeom>
              <a:solidFill>
                <a:srgbClr val="99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 sz="10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 </a:t>
                </a:r>
                <a:endParaRPr lang="en-US" sz="1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" name="Rectangle 12"/>
              <p:cNvSpPr>
                <a:spLocks noChangeArrowheads="1"/>
              </p:cNvSpPr>
              <p:nvPr/>
            </p:nvSpPr>
            <p:spPr bwMode="auto">
              <a:xfrm>
                <a:off x="11069" y="749398"/>
                <a:ext cx="9132931" cy="45847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2">
                    <a:lumMod val="60000"/>
                    <a:lumOff val="40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Aft>
                    <a:spcPts val="0"/>
                  </a:spcAft>
                  <a:defRPr/>
                </a:pPr>
                <a:endParaRPr lang="en-US" sz="2000" dirty="0">
                  <a:latin typeface="Times New Roman"/>
                  <a:ea typeface="Times New Roman"/>
                </a:endParaRPr>
              </a:p>
            </p:txBody>
          </p:sp>
        </p:grpSp>
        <p:pic>
          <p:nvPicPr>
            <p:cNvPr id="10" name="Picture 10"/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11480" y="16788"/>
              <a:ext cx="2629091" cy="7837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96" y="9886"/>
            <a:ext cx="2070754" cy="74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 descr="국민안전처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5217" y="139733"/>
            <a:ext cx="2067159" cy="514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8229" y="130547"/>
            <a:ext cx="1846662" cy="523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470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947954" y="1514852"/>
            <a:ext cx="2467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Second stage screening: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Down Arrow 1"/>
          <p:cNvSpPr/>
          <p:nvPr/>
        </p:nvSpPr>
        <p:spPr>
          <a:xfrm>
            <a:off x="925683" y="1037172"/>
            <a:ext cx="2131426" cy="627848"/>
          </a:xfrm>
          <a:prstGeom prst="down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c</a:t>
            </a:r>
            <a:r>
              <a:rPr lang="en-GB" sz="1600" b="1" dirty="0" smtClean="0"/>
              <a:t>limate data</a:t>
            </a:r>
            <a:endParaRPr lang="en-GB" sz="16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899561" y="1965278"/>
            <a:ext cx="2157544" cy="131018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b="1" dirty="0" smtClean="0"/>
              <a:t>Purposes:</a:t>
            </a:r>
          </a:p>
          <a:p>
            <a:r>
              <a:rPr lang="en-GB" sz="1600" dirty="0" smtClean="0"/>
              <a:t>Relevant to project category</a:t>
            </a:r>
            <a:endParaRPr lang="en-GB" sz="1600" dirty="0"/>
          </a:p>
        </p:txBody>
      </p:sp>
      <p:sp>
        <p:nvSpPr>
          <p:cNvPr id="8" name="Rounded Rectangle 7"/>
          <p:cNvSpPr/>
          <p:nvPr/>
        </p:nvSpPr>
        <p:spPr>
          <a:xfrm>
            <a:off x="3740570" y="1953901"/>
            <a:ext cx="2157544" cy="132156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dirty="0" smtClean="0"/>
              <a:t>Components: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200" b="1" dirty="0" smtClean="0"/>
              <a:t>Suitable for project scope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200" b="1" dirty="0" smtClean="0"/>
              <a:t>Manages risks to the project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200" b="1" dirty="0" smtClean="0"/>
              <a:t>Lead stakeholders involved</a:t>
            </a:r>
            <a:endParaRPr lang="en-GB" sz="12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6511065" y="1953900"/>
            <a:ext cx="2157544" cy="132156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dirty="0" smtClean="0"/>
              <a:t>Activities: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100" b="1" dirty="0" smtClean="0"/>
              <a:t>Affordable, benefits justify costs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100" b="1" dirty="0" smtClean="0"/>
              <a:t>Institutional competence for implementation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100" b="1" dirty="0" smtClean="0"/>
              <a:t>Intended beneficiaries are major focus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85913" y="3741761"/>
            <a:ext cx="2157544" cy="131018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en-GB" sz="1200" b="1" dirty="0" smtClean="0"/>
              <a:t>Manage climate risk by improved design of key project assets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GB" sz="1200" b="1" dirty="0" smtClean="0"/>
              <a:t>Assist local communities</a:t>
            </a:r>
            <a:endParaRPr lang="en-GB" sz="12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3740570" y="3823649"/>
            <a:ext cx="2157544" cy="131018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itchFamily="34" charset="0"/>
              <a:buChar char="•"/>
            </a:pPr>
            <a:r>
              <a:rPr lang="en-GB" sz="1100" b="1" dirty="0" smtClean="0"/>
              <a:t>Adjust design of new assets to increase climate resilience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100" b="1" dirty="0" smtClean="0"/>
              <a:t>Increase resilience of infrastructure and building used by local communities</a:t>
            </a:r>
          </a:p>
          <a:p>
            <a:pPr marL="285750" indent="-285750">
              <a:buFont typeface="Arial" pitchFamily="34" charset="0"/>
              <a:buChar char="•"/>
            </a:pPr>
            <a:endParaRPr lang="en-GB" sz="16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6511065" y="3741760"/>
            <a:ext cx="2157544" cy="238608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itchFamily="34" charset="0"/>
              <a:buChar char="•"/>
            </a:pPr>
            <a:r>
              <a:rPr lang="en-GB" sz="1100" b="1" dirty="0" smtClean="0"/>
              <a:t>Increase roadside drainage capacity/bridge spans/culvert dims/bridge strength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100" b="1" dirty="0" smtClean="0"/>
              <a:t>Investigate alternative road surface composition to cope with higher temperature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100" b="1" dirty="0" smtClean="0"/>
              <a:t>Ensure new community buildings consider climate risk in their design</a:t>
            </a:r>
          </a:p>
          <a:p>
            <a:pPr marL="285750" indent="-285750">
              <a:buFont typeface="Arial" pitchFamily="34" charset="0"/>
              <a:buChar char="•"/>
            </a:pPr>
            <a:endParaRPr lang="en-GB" sz="1600" b="1" dirty="0"/>
          </a:p>
        </p:txBody>
      </p:sp>
      <p:sp>
        <p:nvSpPr>
          <p:cNvPr id="13" name="Down Arrow 12"/>
          <p:cNvSpPr/>
          <p:nvPr/>
        </p:nvSpPr>
        <p:spPr>
          <a:xfrm>
            <a:off x="1815162" y="3275464"/>
            <a:ext cx="1241947" cy="655091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/>
              <a:t>AREP</a:t>
            </a:r>
            <a:endParaRPr lang="en-GB" sz="1400" b="1" dirty="0"/>
          </a:p>
        </p:txBody>
      </p:sp>
      <p:sp>
        <p:nvSpPr>
          <p:cNvPr id="14" name="Down Arrow 13"/>
          <p:cNvSpPr/>
          <p:nvPr/>
        </p:nvSpPr>
        <p:spPr>
          <a:xfrm>
            <a:off x="3747984" y="3275466"/>
            <a:ext cx="1241947" cy="655091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/>
              <a:t>AREP</a:t>
            </a:r>
            <a:endParaRPr lang="en-GB" sz="1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93667" y="1631278"/>
            <a:ext cx="1462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Filters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722137" y="3418345"/>
            <a:ext cx="1462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Answers</a:t>
            </a:r>
            <a:endParaRPr lang="en-GB" dirty="0"/>
          </a:p>
        </p:txBody>
      </p:sp>
      <p:sp>
        <p:nvSpPr>
          <p:cNvPr id="19" name="Chevron 18"/>
          <p:cNvSpPr/>
          <p:nvPr/>
        </p:nvSpPr>
        <p:spPr>
          <a:xfrm>
            <a:off x="3057109" y="2333767"/>
            <a:ext cx="683461" cy="600502"/>
          </a:xfrm>
          <a:prstGeom prst="chevron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Chevron 19"/>
          <p:cNvSpPr/>
          <p:nvPr/>
        </p:nvSpPr>
        <p:spPr>
          <a:xfrm>
            <a:off x="3043457" y="4096603"/>
            <a:ext cx="683461" cy="600502"/>
          </a:xfrm>
          <a:prstGeom prst="chevron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6-Point Star 21"/>
          <p:cNvSpPr/>
          <p:nvPr/>
        </p:nvSpPr>
        <p:spPr>
          <a:xfrm>
            <a:off x="1037230" y="5092892"/>
            <a:ext cx="1842451" cy="1536508"/>
          </a:xfrm>
          <a:prstGeom prst="star6">
            <a:avLst/>
          </a:prstGeom>
          <a:solidFill>
            <a:srgbClr val="FFCC0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GB" sz="1600" b="1" dirty="0">
                <a:solidFill>
                  <a:schemeClr val="accent5">
                    <a:lumMod val="75000"/>
                  </a:schemeClr>
                </a:solidFill>
              </a:rPr>
              <a:t>c</a:t>
            </a:r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</a:rPr>
              <a:t>limate resilient project</a:t>
            </a:r>
            <a:endParaRPr lang="en-GB" sz="1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3" name="Equal 22"/>
          <p:cNvSpPr/>
          <p:nvPr/>
        </p:nvSpPr>
        <p:spPr>
          <a:xfrm>
            <a:off x="3043457" y="5718411"/>
            <a:ext cx="519158" cy="409433"/>
          </a:xfrm>
          <a:prstGeom prst="mathEqual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Right Arrow 24"/>
          <p:cNvSpPr/>
          <p:nvPr/>
        </p:nvSpPr>
        <p:spPr>
          <a:xfrm>
            <a:off x="5898114" y="2101716"/>
            <a:ext cx="775641" cy="1099831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 smtClean="0"/>
              <a:t>Selection filters</a:t>
            </a:r>
            <a:endParaRPr lang="en-GB" sz="800" b="1" dirty="0"/>
          </a:p>
        </p:txBody>
      </p:sp>
      <p:sp>
        <p:nvSpPr>
          <p:cNvPr id="26" name="Right Arrow 25"/>
          <p:cNvSpPr/>
          <p:nvPr/>
        </p:nvSpPr>
        <p:spPr>
          <a:xfrm>
            <a:off x="5892430" y="3921418"/>
            <a:ext cx="775641" cy="1099831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 smtClean="0"/>
              <a:t>Selection filters</a:t>
            </a:r>
            <a:endParaRPr lang="en-GB" sz="800" b="1" dirty="0"/>
          </a:p>
        </p:txBody>
      </p:sp>
      <p:sp>
        <p:nvSpPr>
          <p:cNvPr id="29" name="Left-Right Arrow Callout 28"/>
          <p:cNvSpPr/>
          <p:nvPr/>
        </p:nvSpPr>
        <p:spPr>
          <a:xfrm>
            <a:off x="3618330" y="5257800"/>
            <a:ext cx="2768822" cy="1261753"/>
          </a:xfrm>
          <a:prstGeom prst="leftRightArrowCallou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 smtClean="0"/>
              <a:t>$</a:t>
            </a:r>
            <a:r>
              <a:rPr lang="en-GB" sz="4000" dirty="0" smtClean="0"/>
              <a:t> </a:t>
            </a:r>
            <a:r>
              <a:rPr lang="en-GB" sz="1600" dirty="0" smtClean="0"/>
              <a:t>approved</a:t>
            </a:r>
          </a:p>
          <a:p>
            <a:r>
              <a:rPr lang="en-GB" sz="2000" b="1" dirty="0" smtClean="0"/>
              <a:t>PCN </a:t>
            </a:r>
            <a:r>
              <a:rPr lang="en-GB" sz="2000" dirty="0" smtClean="0"/>
              <a:t>approved</a:t>
            </a:r>
          </a:p>
          <a:p>
            <a:pPr algn="ctr"/>
            <a:endParaRPr lang="en-GB" sz="2000" b="1" dirty="0"/>
          </a:p>
        </p:txBody>
      </p:sp>
      <p:sp>
        <p:nvSpPr>
          <p:cNvPr id="30" name="Title 1"/>
          <p:cNvSpPr>
            <a:spLocks noGrp="1"/>
          </p:cNvSpPr>
          <p:nvPr>
            <p:ph type="title" sz="quarter"/>
          </p:nvPr>
        </p:nvSpPr>
        <p:spPr>
          <a:xfrm>
            <a:off x="662641" y="684214"/>
            <a:ext cx="8313401" cy="523871"/>
          </a:xfrm>
        </p:spPr>
        <p:txBody>
          <a:bodyPr/>
          <a:lstStyle/>
          <a:p>
            <a:pPr algn="r"/>
            <a:r>
              <a:rPr lang="en-GB" sz="2800" b="1" dirty="0" smtClean="0">
                <a:solidFill>
                  <a:srgbClr val="990099"/>
                </a:solidFill>
              </a:rPr>
              <a:t>Case Study </a:t>
            </a:r>
            <a:br>
              <a:rPr lang="en-GB" sz="2800" b="1" dirty="0" smtClean="0">
                <a:solidFill>
                  <a:srgbClr val="990099"/>
                </a:solidFill>
              </a:rPr>
            </a:br>
            <a:r>
              <a:rPr lang="en-GB" sz="2800" b="1" dirty="0">
                <a:solidFill>
                  <a:srgbClr val="990099"/>
                </a:solidFill>
              </a:rPr>
              <a:t/>
            </a:r>
            <a:br>
              <a:rPr lang="en-GB" sz="2800" b="1" dirty="0">
                <a:solidFill>
                  <a:srgbClr val="990099"/>
                </a:solidFill>
              </a:rPr>
            </a:br>
            <a:endParaRPr lang="en-GB" sz="2000" b="1" dirty="0">
              <a:solidFill>
                <a:srgbClr val="990099"/>
              </a:solidFill>
            </a:endParaRPr>
          </a:p>
        </p:txBody>
      </p:sp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3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3396342" y="703365"/>
            <a:ext cx="5533901" cy="48557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None/>
            </a:pPr>
            <a:r>
              <a:rPr lang="en-US" altLang="ja-JP" sz="2800" b="1" i="1" dirty="0" smtClean="0">
                <a:solidFill>
                  <a:schemeClr val="bg1"/>
                </a:solidFill>
              </a:rPr>
              <a:t>Northridge Earthquake, California, USA, 1994</a:t>
            </a:r>
            <a:endParaRPr lang="ja-JP" altLang="ja-JP" sz="2800" b="1" i="1" dirty="0" smtClean="0">
              <a:solidFill>
                <a:schemeClr val="bg1"/>
              </a:solidFill>
            </a:endParaRPr>
          </a:p>
          <a:p>
            <a:pPr marL="0" indent="0" eaLnBrk="1" hangingPunct="1"/>
            <a:endParaRPr lang="en-CA" altLang="ja-JP" sz="2800" b="1" dirty="0" smtClean="0">
              <a:solidFill>
                <a:schemeClr val="bg1"/>
              </a:solidFill>
            </a:endParaRPr>
          </a:p>
        </p:txBody>
      </p:sp>
      <p:sp>
        <p:nvSpPr>
          <p:cNvPr id="34820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172192" y="1223159"/>
            <a:ext cx="8799615" cy="3740727"/>
          </a:xfrm>
          <a:prstGeom prst="rect">
            <a:avLst/>
          </a:prstGeom>
        </p:spPr>
        <p:txBody>
          <a:bodyPr/>
          <a:lstStyle/>
          <a:p>
            <a:pPr marL="0" indent="0" algn="just" eaLnBrk="1" hangingPunct="1">
              <a:buNone/>
            </a:pPr>
            <a:r>
              <a:rPr lang="en-US" altLang="ja-JP" sz="2000" dirty="0" smtClean="0"/>
              <a:t>The earthquake forced closure of four major highway corridors that carried over 780,000 vehicles per day, including commuters as well as freight. The city placed </a:t>
            </a:r>
            <a:r>
              <a:rPr lang="en-US" altLang="ja-JP" sz="2000" b="1" dirty="0" smtClean="0"/>
              <a:t>priority</a:t>
            </a:r>
            <a:r>
              <a:rPr lang="en-US" altLang="ja-JP" sz="2000" dirty="0" smtClean="0"/>
              <a:t> on the replacement and </a:t>
            </a:r>
            <a:r>
              <a:rPr lang="en-US" altLang="ja-JP" sz="2000" b="1" dirty="0" smtClean="0"/>
              <a:t>restoration of highway</a:t>
            </a:r>
            <a:r>
              <a:rPr lang="en-US" altLang="ja-JP" sz="2000" dirty="0" smtClean="0"/>
              <a:t> infrastructure in order to ensure </a:t>
            </a:r>
            <a:r>
              <a:rPr lang="en-US" altLang="ja-JP" sz="2000" b="1" dirty="0" smtClean="0"/>
              <a:t>economic recovery</a:t>
            </a:r>
            <a:r>
              <a:rPr lang="en-US" altLang="ja-JP" sz="2000" dirty="0" smtClean="0"/>
              <a:t>. </a:t>
            </a:r>
          </a:p>
          <a:p>
            <a:pPr marL="0" indent="0" algn="just" eaLnBrk="1" hangingPunct="1">
              <a:buNone/>
            </a:pPr>
            <a:r>
              <a:rPr lang="en-US" altLang="ja-JP" sz="2000" dirty="0" smtClean="0"/>
              <a:t>To expedite the completion of highway rebuilding projects, the California Department of Transportation (</a:t>
            </a:r>
            <a:r>
              <a:rPr lang="en-US" altLang="ja-JP" sz="2000" dirty="0" err="1" smtClean="0"/>
              <a:t>CalTrans</a:t>
            </a:r>
            <a:r>
              <a:rPr lang="en-US" altLang="ja-JP" sz="2000" dirty="0" smtClean="0"/>
              <a:t>) included </a:t>
            </a:r>
            <a:r>
              <a:rPr lang="en-US" altLang="ja-JP" sz="2000" b="1" dirty="0" smtClean="0"/>
              <a:t>financial incentives</a:t>
            </a:r>
            <a:r>
              <a:rPr lang="en-US" altLang="ja-JP" sz="2000" dirty="0" smtClean="0"/>
              <a:t> in its contracts. Under this approach, </a:t>
            </a:r>
            <a:r>
              <a:rPr lang="en-US" altLang="ja-JP" sz="2000" b="1" dirty="0" smtClean="0"/>
              <a:t>bonuses</a:t>
            </a:r>
            <a:r>
              <a:rPr lang="en-US" altLang="ja-JP" sz="2000" dirty="0" smtClean="0"/>
              <a:t> were available to each contractor who completed projects early. </a:t>
            </a:r>
          </a:p>
          <a:p>
            <a:pPr marL="0" indent="0" algn="just" eaLnBrk="1" hangingPunct="1">
              <a:buNone/>
            </a:pPr>
            <a:r>
              <a:rPr lang="en-US" altLang="ja-JP" sz="2000" dirty="0" err="1" smtClean="0"/>
              <a:t>CalTrans</a:t>
            </a:r>
            <a:r>
              <a:rPr lang="en-US" altLang="ja-JP" sz="2000" dirty="0" smtClean="0"/>
              <a:t> calculated bonuses based on analysis of </a:t>
            </a:r>
            <a:r>
              <a:rPr lang="en-US" altLang="ja-JP" sz="2000" b="1" dirty="0" smtClean="0"/>
              <a:t>economic cost</a:t>
            </a:r>
            <a:r>
              <a:rPr lang="en-US" altLang="ja-JP" sz="2000" dirty="0" smtClean="0"/>
              <a:t> incurred to the region </a:t>
            </a:r>
            <a:r>
              <a:rPr lang="en-US" altLang="ja-JP" sz="2000" b="1" dirty="0" smtClean="0"/>
              <a:t>as a result of the disruption</a:t>
            </a:r>
            <a:r>
              <a:rPr lang="en-US" altLang="ja-JP" sz="2000" dirty="0" smtClean="0"/>
              <a:t> to traffic and associated delays. These incentives allowed the city to restore freeways within a few months. </a:t>
            </a:r>
            <a:endParaRPr lang="ja-JP" altLang="ja-JP" sz="2000" dirty="0" smtClean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4294967295"/>
          </p:nvPr>
        </p:nvSpPr>
        <p:spPr>
          <a:xfrm>
            <a:off x="4275118" y="109021"/>
            <a:ext cx="3728852" cy="532245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ctr" eaLnBrk="1" hangingPunct="1">
              <a:buNone/>
              <a:defRPr/>
            </a:pPr>
            <a:r>
              <a:rPr lang="en-US" altLang="ja-JP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 Incentives</a:t>
            </a:r>
            <a:endParaRPr lang="ja-JP" altLang="ja-JP" sz="2800" dirty="0" smtClean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822" name="Content Placeholder 7"/>
          <p:cNvSpPr>
            <a:spLocks noGrp="1"/>
          </p:cNvSpPr>
          <p:nvPr>
            <p:ph sz="quarter" idx="4294967295"/>
          </p:nvPr>
        </p:nvSpPr>
        <p:spPr>
          <a:xfrm>
            <a:off x="154379" y="5053941"/>
            <a:ext cx="8835241" cy="1575459"/>
          </a:xfrm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Tx/>
              <a:buChar char="•"/>
            </a:pPr>
            <a:r>
              <a:rPr lang="en-US" altLang="ja-JP" sz="2400" dirty="0" smtClean="0"/>
              <a:t>Prioritization of transportation infrastructure may be required to </a:t>
            </a:r>
            <a:r>
              <a:rPr lang="en-US" altLang="ja-JP" sz="2400" b="1" dirty="0" smtClean="0"/>
              <a:t>protect economic drivers</a:t>
            </a:r>
            <a:endParaRPr lang="ja-JP" altLang="ja-JP" sz="2400" b="1" dirty="0" smtClean="0"/>
          </a:p>
          <a:p>
            <a:pPr marL="457200" indent="-457200" eaLnBrk="1" hangingPunct="1">
              <a:buFontTx/>
              <a:buChar char="•"/>
            </a:pPr>
            <a:r>
              <a:rPr lang="en-US" altLang="ja-JP" sz="2400" dirty="0" smtClean="0"/>
              <a:t>Investment in </a:t>
            </a:r>
            <a:r>
              <a:rPr lang="en-US" altLang="ja-JP" sz="2400" b="1" dirty="0" smtClean="0"/>
              <a:t>financial incentives</a:t>
            </a:r>
            <a:r>
              <a:rPr lang="en-US" altLang="ja-JP" sz="2400" dirty="0" smtClean="0"/>
              <a:t> for rapid completion of infrastructure contracts can help</a:t>
            </a:r>
            <a:endParaRPr lang="en-CA" altLang="ja-JP" sz="2400" dirty="0" smtClean="0"/>
          </a:p>
        </p:txBody>
      </p:sp>
      <p:sp>
        <p:nvSpPr>
          <p:cNvPr id="34823" name="スライド番号プレースホルダ 7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52FC5CBF-1D62-4460-9619-E6F11E652CED}" type="slidenum">
              <a:rPr lang="en-US" altLang="ja-JP">
                <a:latin typeface="Calibri" pitchFamily="34" charset="0"/>
              </a:rPr>
              <a:pPr eaLnBrk="1" hangingPunct="1"/>
              <a:t>3</a:t>
            </a:fld>
            <a:endParaRPr lang="en-US" altLang="ja-JP">
              <a:latin typeface="Calibri" pitchFamily="34" charset="0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31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3847605" y="645134"/>
            <a:ext cx="5070764" cy="500284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en-US" altLang="ja-JP" sz="2800" b="1" i="1" dirty="0" smtClean="0">
                <a:solidFill>
                  <a:schemeClr val="bg1"/>
                </a:solidFill>
              </a:rPr>
              <a:t>Maldives</a:t>
            </a:r>
            <a:endParaRPr lang="ja-JP" altLang="ja-JP" sz="2800" b="1" i="1" dirty="0" smtClean="0">
              <a:solidFill>
                <a:schemeClr val="bg1"/>
              </a:solidFill>
            </a:endParaRPr>
          </a:p>
          <a:p>
            <a:pPr marL="0" indent="0" algn="ctr"/>
            <a:r>
              <a:rPr lang="en-US" altLang="ja-JP" sz="2800" b="1" i="1" dirty="0" smtClean="0">
                <a:solidFill>
                  <a:schemeClr val="bg1"/>
                </a:solidFill>
              </a:rPr>
              <a:t> 2005</a:t>
            </a:r>
            <a:endParaRPr lang="ja-JP" altLang="ja-JP" sz="2800" b="1" i="1" dirty="0" smtClean="0">
              <a:solidFill>
                <a:schemeClr val="bg1"/>
              </a:solidFill>
            </a:endParaRPr>
          </a:p>
          <a:p>
            <a:pPr marL="0" indent="0" algn="ctr" eaLnBrk="1" hangingPunct="1"/>
            <a:endParaRPr lang="en-CA" altLang="ja-JP" sz="2800" b="1" i="1" dirty="0" smtClean="0">
              <a:solidFill>
                <a:schemeClr val="bg1"/>
              </a:solidFill>
            </a:endParaRPr>
          </a:p>
        </p:txBody>
      </p:sp>
      <p:sp>
        <p:nvSpPr>
          <p:cNvPr id="48133" name="Content Placeholder 7"/>
          <p:cNvSpPr>
            <a:spLocks noGrp="1"/>
          </p:cNvSpPr>
          <p:nvPr>
            <p:ph sz="quarter" idx="4294967295"/>
          </p:nvPr>
        </p:nvSpPr>
        <p:spPr>
          <a:xfrm>
            <a:off x="208065" y="3456217"/>
            <a:ext cx="8727869" cy="3273631"/>
          </a:xfrm>
          <a:prstGeom prst="rect">
            <a:avLst/>
          </a:prstGeom>
        </p:spPr>
        <p:txBody>
          <a:bodyPr/>
          <a:lstStyle/>
          <a:p>
            <a:pPr marL="0" indent="0">
              <a:buFontTx/>
              <a:buChar char="•"/>
            </a:pPr>
            <a:r>
              <a:rPr lang="en-US" altLang="ja-JP" sz="2400" dirty="0" smtClean="0"/>
              <a:t>Improvements in telecommunications infrastructure can help </a:t>
            </a:r>
            <a:r>
              <a:rPr lang="en-US" altLang="ja-JP" sz="2400" b="1" dirty="0" smtClean="0"/>
              <a:t>link previously isolated</a:t>
            </a:r>
            <a:r>
              <a:rPr lang="en-US" altLang="ja-JP" sz="2400" dirty="0" smtClean="0"/>
              <a:t> regions</a:t>
            </a:r>
            <a:endParaRPr lang="ja-JP" altLang="ja-JP" sz="2400" dirty="0" smtClean="0"/>
          </a:p>
          <a:p>
            <a:pPr marL="0" indent="0">
              <a:buFontTx/>
              <a:buChar char="•"/>
            </a:pPr>
            <a:r>
              <a:rPr lang="en-US" altLang="ja-JP" sz="2400" b="1" dirty="0" smtClean="0"/>
              <a:t>Vulnerable </a:t>
            </a:r>
            <a:r>
              <a:rPr lang="en-US" altLang="ja-JP" sz="2400" dirty="0" smtClean="0"/>
              <a:t>infrastructure </a:t>
            </a:r>
            <a:r>
              <a:rPr lang="en-US" altLang="ja-JP" sz="2400" b="1" dirty="0" smtClean="0"/>
              <a:t>nodes</a:t>
            </a:r>
            <a:r>
              <a:rPr lang="en-US" altLang="ja-JP" sz="2400" dirty="0" smtClean="0"/>
              <a:t> puts the entire infrastructure network at risk; as such, DRR efforts must place special care in ensuring that these vulnerabilities are addressed in planning</a:t>
            </a:r>
          </a:p>
          <a:p>
            <a:pPr marL="0" indent="0">
              <a:buFontTx/>
              <a:buChar char="•"/>
            </a:pPr>
            <a:r>
              <a:rPr lang="ja-JP" altLang="en-US" sz="2400" dirty="0" smtClean="0"/>
              <a:t>The </a:t>
            </a:r>
            <a:r>
              <a:rPr lang="ja-JP" altLang="en-US" sz="2400" b="1" dirty="0" smtClean="0"/>
              <a:t>speed</a:t>
            </a:r>
            <a:r>
              <a:rPr lang="ja-JP" altLang="en-US" sz="2400" dirty="0" smtClean="0"/>
              <a:t> with which </a:t>
            </a:r>
            <a:r>
              <a:rPr lang="ja-JP" altLang="en-US" sz="2400" b="1" dirty="0" smtClean="0"/>
              <a:t>communication technology</a:t>
            </a:r>
            <a:r>
              <a:rPr lang="ja-JP" altLang="en-US" sz="2400" dirty="0" smtClean="0"/>
              <a:t> advances mandates that technological advancements be applied </a:t>
            </a:r>
            <a:r>
              <a:rPr lang="en-US" altLang="ja-JP" sz="2400" dirty="0" smtClean="0"/>
              <a:t>frequently</a:t>
            </a:r>
            <a:endParaRPr lang="ja-JP" altLang="ja-JP" sz="2400" dirty="0" smtClean="0"/>
          </a:p>
        </p:txBody>
      </p:sp>
      <p:sp>
        <p:nvSpPr>
          <p:cNvPr id="48134" name="正方形/長方形 8"/>
          <p:cNvSpPr>
            <a:spLocks noChangeArrowheads="1"/>
          </p:cNvSpPr>
          <p:nvPr/>
        </p:nvSpPr>
        <p:spPr bwMode="auto">
          <a:xfrm>
            <a:off x="168274" y="1192920"/>
            <a:ext cx="8975725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ja-JP" dirty="0">
                <a:latin typeface="+mn-lt"/>
              </a:rPr>
              <a:t>The Government of the Maldives introduced a number of strategies through which communications may be better maintained in emergencies in future events  -</a:t>
            </a:r>
            <a:endParaRPr lang="ja-JP" altLang="ja-JP" dirty="0">
              <a:latin typeface="+mn-lt"/>
            </a:endParaRPr>
          </a:p>
          <a:p>
            <a:pPr eaLnBrk="1" hangingPunct="1">
              <a:buFont typeface="Arial" charset="0"/>
              <a:buChar char="•"/>
            </a:pPr>
            <a:r>
              <a:rPr lang="en-US" altLang="ja-JP" b="1" dirty="0">
                <a:latin typeface="+mn-lt"/>
              </a:rPr>
              <a:t>Increased Use of Satellite-Based Handheld Phones. </a:t>
            </a:r>
            <a:r>
              <a:rPr lang="en-US" altLang="ja-JP" dirty="0">
                <a:latin typeface="+mn-lt"/>
              </a:rPr>
              <a:t>To have one satellite phone in each of the inhabited islands. </a:t>
            </a:r>
          </a:p>
          <a:p>
            <a:pPr eaLnBrk="1" hangingPunct="1">
              <a:buFont typeface="Arial" charset="0"/>
              <a:buChar char="•"/>
            </a:pPr>
            <a:r>
              <a:rPr lang="en-US" altLang="ja-JP" b="1" dirty="0">
                <a:latin typeface="+mn-lt"/>
              </a:rPr>
              <a:t>HF radio transceivers.</a:t>
            </a:r>
            <a:r>
              <a:rPr lang="en-US" altLang="ja-JP" dirty="0">
                <a:latin typeface="+mn-lt"/>
              </a:rPr>
              <a:t> </a:t>
            </a:r>
            <a:endParaRPr lang="ja-JP" altLang="ja-JP" dirty="0">
              <a:latin typeface="+mn-lt"/>
            </a:endParaRPr>
          </a:p>
          <a:p>
            <a:pPr eaLnBrk="1" hangingPunct="1">
              <a:buFont typeface="Arial" charset="0"/>
              <a:buChar char="•"/>
            </a:pPr>
            <a:r>
              <a:rPr lang="en-US" altLang="ja-JP" b="1" dirty="0">
                <a:latin typeface="+mn-lt"/>
              </a:rPr>
              <a:t>CB radio transceivers.</a:t>
            </a:r>
            <a:r>
              <a:rPr lang="en-US" altLang="ja-JP" dirty="0">
                <a:latin typeface="+mn-lt"/>
              </a:rPr>
              <a:t> </a:t>
            </a:r>
            <a:endParaRPr lang="ja-JP" altLang="ja-JP" dirty="0">
              <a:latin typeface="+mn-lt"/>
            </a:endParaRPr>
          </a:p>
          <a:p>
            <a:pPr eaLnBrk="1" hangingPunct="1">
              <a:buFont typeface="Arial" charset="0"/>
              <a:buChar char="•"/>
            </a:pPr>
            <a:r>
              <a:rPr lang="en-US" altLang="ja-JP" b="1" dirty="0">
                <a:latin typeface="+mn-lt"/>
              </a:rPr>
              <a:t>VSAT. </a:t>
            </a:r>
            <a:endParaRPr lang="ja-JP" altLang="ja-JP" dirty="0">
              <a:latin typeface="+mn-lt"/>
            </a:endParaRPr>
          </a:p>
          <a:p>
            <a:pPr eaLnBrk="1" hangingPunct="1">
              <a:buFont typeface="Arial" charset="0"/>
              <a:buChar char="•"/>
            </a:pPr>
            <a:r>
              <a:rPr lang="en-US" altLang="ja-JP" b="1" dirty="0">
                <a:latin typeface="+mn-lt"/>
              </a:rPr>
              <a:t>Optical Fiber. </a:t>
            </a:r>
            <a:endParaRPr lang="ja-JP" altLang="ja-JP" dirty="0">
              <a:latin typeface="+mn-lt"/>
            </a:endParaRPr>
          </a:p>
        </p:txBody>
      </p:sp>
      <p:sp>
        <p:nvSpPr>
          <p:cNvPr id="48135" name="スライド番号プレースホルダ 8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A2B81CE-6177-4CD2-9151-56E989C46E61}" type="slidenum">
              <a:rPr lang="en-US" altLang="ja-JP">
                <a:latin typeface="Calibri" pitchFamily="34" charset="0"/>
              </a:rPr>
              <a:pPr eaLnBrk="1" hangingPunct="1"/>
              <a:t>4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45132" y="61984"/>
            <a:ext cx="36338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990099"/>
                </a:solidFill>
              </a:rPr>
              <a:t>Upgrading technology </a:t>
            </a:r>
            <a:endParaRPr lang="en-US" sz="2800" b="1" dirty="0">
              <a:solidFill>
                <a:srgbClr val="990099"/>
              </a:solidFill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58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3491345" y="190005"/>
            <a:ext cx="5652654" cy="546265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buNone/>
            </a:pPr>
            <a:r>
              <a:rPr lang="en-CA" altLang="ja-JP" sz="2400" b="1" i="1" dirty="0" smtClean="0">
                <a:solidFill>
                  <a:schemeClr val="bg1"/>
                </a:solidFill>
              </a:rPr>
              <a:t>Infrastructure: Vision for Lower Manhattan</a:t>
            </a:r>
          </a:p>
        </p:txBody>
      </p:sp>
      <p:sp>
        <p:nvSpPr>
          <p:cNvPr id="28675" name="正方形/長方形 10"/>
          <p:cNvSpPr>
            <a:spLocks noChangeArrowheads="1"/>
          </p:cNvSpPr>
          <p:nvPr/>
        </p:nvSpPr>
        <p:spPr bwMode="auto">
          <a:xfrm>
            <a:off x="336838" y="1323068"/>
            <a:ext cx="8593406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indent="0" algn="just" eaLnBrk="1" hangingPunct="1"/>
            <a:r>
              <a:rPr lang="en-US" altLang="ja-JP" sz="2400" b="1" dirty="0">
                <a:latin typeface="Calibri" pitchFamily="34" charset="0"/>
              </a:rPr>
              <a:t>“Companies come here because the people they want to employ want to live here…Cultural institutions, great parks, clean streets, safe streets – those are the things that get the work force here.”</a:t>
            </a:r>
          </a:p>
          <a:p>
            <a:pPr algn="just" eaLnBrk="1" hangingPunct="1">
              <a:buFont typeface="Wingdings" pitchFamily="2" charset="2"/>
              <a:buChar char="n"/>
            </a:pPr>
            <a:endParaRPr lang="en-US" altLang="ja-JP" sz="2400" dirty="0">
              <a:latin typeface="Calibri" pitchFamily="34" charset="0"/>
            </a:endParaRPr>
          </a:p>
          <a:p>
            <a:pPr marL="0" indent="0" algn="just" eaLnBrk="1" hangingPunct="1"/>
            <a:r>
              <a:rPr lang="en-US" altLang="ja-JP" sz="2400" dirty="0">
                <a:latin typeface="Calibri" pitchFamily="34" charset="0"/>
              </a:rPr>
              <a:t>The mayor agreed, but he and many others felt that these trends were being ignored in the rush to rebuild a commercial development of 10 million square feet of office space predicated on the lease between Silverstein and the Port Authority. 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altLang="ja-JP" sz="2400" dirty="0">
              <a:latin typeface="Calibri" pitchFamily="34" charset="0"/>
            </a:endParaRPr>
          </a:p>
          <a:p>
            <a:pPr marL="0" indent="0" algn="just" eaLnBrk="1" hangingPunct="1"/>
            <a:r>
              <a:rPr lang="en-US" altLang="ja-JP" sz="2400" dirty="0">
                <a:latin typeface="Calibri" pitchFamily="34" charset="0"/>
              </a:rPr>
              <a:t>“But no matter how magnificent the best design for the 16 acres of the World Trade Center site proves to be, it must be complemented by an equally bold </a:t>
            </a:r>
            <a:r>
              <a:rPr lang="en-US" altLang="ja-JP" sz="2400" b="1" dirty="0">
                <a:latin typeface="Calibri" pitchFamily="34" charset="0"/>
              </a:rPr>
              <a:t>vision for all of Lower Manhattan</a:t>
            </a:r>
            <a:r>
              <a:rPr lang="en-US" altLang="ja-JP" sz="2400" dirty="0">
                <a:latin typeface="Calibri" pitchFamily="34" charset="0"/>
              </a:rPr>
              <a:t> …that </a:t>
            </a:r>
            <a:r>
              <a:rPr lang="en-US" altLang="ja-JP" sz="2400" b="1" dirty="0">
                <a:latin typeface="Calibri" pitchFamily="34" charset="0"/>
              </a:rPr>
              <a:t>meets the needs of all of New York City and of the entire region. </a:t>
            </a:r>
            <a:endParaRPr lang="ja-JP" altLang="en-US" sz="2400" b="1" dirty="0">
              <a:latin typeface="Calibri" pitchFamily="34" charset="0"/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70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723900"/>
            <a:ext cx="8391525" cy="4286250"/>
          </a:xfrm>
          <a:prstGeom prst="rect">
            <a:avLst/>
          </a:prstGeom>
          <a:noFill/>
        </p:spPr>
        <p:txBody>
          <a:bodyPr/>
          <a:lstStyle/>
          <a:p>
            <a:pPr algn="ctr"/>
            <a:endParaRPr kumimoji="1" lang="en-US" altLang="ja-JP" dirty="0" smtClean="0"/>
          </a:p>
          <a:p>
            <a:r>
              <a:rPr kumimoji="1" lang="en-US" altLang="ja-JP" sz="2000" dirty="0" smtClean="0"/>
              <a:t>Elevated tracks and bridges reinforced twice after the Great Hanshin-Awaji Earthquake 1995 and the </a:t>
            </a:r>
            <a:r>
              <a:rPr kumimoji="1" lang="en-US" altLang="ja-JP" sz="2000" dirty="0" err="1" smtClean="0"/>
              <a:t>Sanriku</a:t>
            </a:r>
            <a:r>
              <a:rPr kumimoji="1" lang="en-US" altLang="ja-JP" sz="2000" dirty="0" smtClean="0"/>
              <a:t> Minami Earthquake 2003</a:t>
            </a:r>
          </a:p>
        </p:txBody>
      </p:sp>
      <p:pic>
        <p:nvPicPr>
          <p:cNvPr id="5018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13" y="1911350"/>
            <a:ext cx="3724275" cy="27352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右矢印 10"/>
          <p:cNvSpPr/>
          <p:nvPr/>
        </p:nvSpPr>
        <p:spPr>
          <a:xfrm>
            <a:off x="4022725" y="2570163"/>
            <a:ext cx="720725" cy="1584325"/>
          </a:xfrm>
          <a:prstGeom prst="rightArrow">
            <a:avLst/>
          </a:prstGeom>
          <a:solidFill>
            <a:schemeClr val="accent6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50182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5838" y="1911350"/>
            <a:ext cx="3816350" cy="272573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183" name="Text Box 14"/>
          <p:cNvSpPr txBox="1">
            <a:spLocks noChangeArrowheads="1"/>
          </p:cNvSpPr>
          <p:nvPr/>
        </p:nvSpPr>
        <p:spPr bwMode="auto">
          <a:xfrm>
            <a:off x="163513" y="5140325"/>
            <a:ext cx="84264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ja-JP" sz="2400"/>
              <a:t>No significant damage to main structures </a:t>
            </a:r>
            <a:r>
              <a:rPr kumimoji="1" lang="en-US" altLang="ja-JP" sz="2400">
                <a:sym typeface="Wingdings" pitchFamily="2" charset="2"/>
              </a:rPr>
              <a:t> E</a:t>
            </a:r>
            <a:r>
              <a:rPr kumimoji="1" lang="en-US" altLang="ja-JP" sz="2400"/>
              <a:t>arly resumption of the train service</a:t>
            </a:r>
          </a:p>
        </p:txBody>
      </p:sp>
      <p:sp>
        <p:nvSpPr>
          <p:cNvPr id="50184" name="Text Placeholder 2"/>
          <p:cNvSpPr>
            <a:spLocks/>
          </p:cNvSpPr>
          <p:nvPr/>
        </p:nvSpPr>
        <p:spPr bwMode="auto">
          <a:xfrm>
            <a:off x="3443844" y="-1588"/>
            <a:ext cx="5700156" cy="835948"/>
          </a:xfrm>
          <a:prstGeom prst="rect">
            <a:avLst/>
          </a:prstGeom>
          <a:solidFill>
            <a:srgbClr val="92D050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20000"/>
              </a:spcBef>
            </a:pPr>
            <a:r>
              <a:rPr kumimoji="1" lang="en-US" altLang="ja-JP" sz="2800" b="1" i="1" dirty="0">
                <a:solidFill>
                  <a:schemeClr val="bg1"/>
                </a:solidFill>
                <a:latin typeface="Calibri" pitchFamily="34" charset="0"/>
              </a:rPr>
              <a:t>Reinforcement of  Tohoku </a:t>
            </a:r>
            <a:r>
              <a:rPr kumimoji="1" lang="en-US" altLang="ja-JP" sz="2800" b="1" i="1" dirty="0" err="1">
                <a:solidFill>
                  <a:schemeClr val="bg1"/>
                </a:solidFill>
                <a:latin typeface="Calibri" pitchFamily="34" charset="0"/>
              </a:rPr>
              <a:t>Shinkansen</a:t>
            </a:r>
            <a:r>
              <a:rPr kumimoji="1" lang="en-US" altLang="ja-JP" sz="2800" b="1" i="1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kumimoji="1" lang="en-US" altLang="ja-JP" sz="2800" b="1" i="1" dirty="0" smtClean="0">
                <a:solidFill>
                  <a:schemeClr val="bg1"/>
                </a:solidFill>
                <a:latin typeface="Calibri" pitchFamily="34" charset="0"/>
              </a:rPr>
              <a:t>              </a:t>
            </a:r>
            <a:r>
              <a:rPr kumimoji="1" lang="en-US" altLang="ja-JP" sz="2400" b="1" i="1" dirty="0" smtClean="0">
                <a:solidFill>
                  <a:schemeClr val="bg1"/>
                </a:solidFill>
                <a:latin typeface="Calibri" pitchFamily="34" charset="0"/>
              </a:rPr>
              <a:t>(</a:t>
            </a:r>
            <a:r>
              <a:rPr kumimoji="1" lang="en-US" altLang="ja-JP" sz="2000" b="1" i="1" dirty="0">
                <a:solidFill>
                  <a:schemeClr val="bg1"/>
                </a:solidFill>
                <a:latin typeface="Calibri" pitchFamily="34" charset="0"/>
              </a:rPr>
              <a:t>bullet train)</a:t>
            </a:r>
            <a:endParaRPr kumimoji="1" lang="en-CA" altLang="ja-JP" sz="20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27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3633849" y="157559"/>
            <a:ext cx="5510150" cy="614337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en-US" altLang="ja-JP" sz="2800" b="1" i="1" dirty="0" smtClean="0">
                <a:solidFill>
                  <a:schemeClr val="bg1"/>
                </a:solidFill>
              </a:rPr>
              <a:t>Pooling of technical staff </a:t>
            </a:r>
            <a:endParaRPr lang="ja-JP" altLang="ja-JP" sz="2800" b="1" i="1" dirty="0" smtClean="0">
              <a:solidFill>
                <a:schemeClr val="bg1"/>
              </a:solidFill>
            </a:endParaRPr>
          </a:p>
        </p:txBody>
      </p:sp>
      <p:sp>
        <p:nvSpPr>
          <p:cNvPr id="56325" name="Content Placeholder 7"/>
          <p:cNvSpPr>
            <a:spLocks noGrp="1"/>
          </p:cNvSpPr>
          <p:nvPr>
            <p:ph sz="quarter" idx="4294967295"/>
          </p:nvPr>
        </p:nvSpPr>
        <p:spPr>
          <a:xfrm>
            <a:off x="322077" y="5143545"/>
            <a:ext cx="8216900" cy="1073150"/>
          </a:xfrm>
          <a:prstGeom prst="rect">
            <a:avLst/>
          </a:prstGeom>
        </p:spPr>
        <p:txBody>
          <a:bodyPr/>
          <a:lstStyle/>
          <a:p>
            <a:pPr marL="0" indent="0" algn="just">
              <a:buNone/>
            </a:pPr>
            <a:r>
              <a:rPr lang="en-US" altLang="ja-JP" sz="2000" dirty="0" smtClean="0"/>
              <a:t>Trained infrastructure utility experts can be </a:t>
            </a:r>
            <a:r>
              <a:rPr lang="en-US" altLang="ja-JP" sz="2000" b="1" dirty="0" smtClean="0"/>
              <a:t>inventoried</a:t>
            </a:r>
            <a:r>
              <a:rPr lang="en-US" altLang="ja-JP" sz="2000" dirty="0" smtClean="0"/>
              <a:t> prior to a disaster – through regional cooperation</a:t>
            </a:r>
            <a:endParaRPr lang="ja-JP" altLang="ja-JP" sz="2000" dirty="0" smtClean="0"/>
          </a:p>
        </p:txBody>
      </p:sp>
      <p:sp>
        <p:nvSpPr>
          <p:cNvPr id="56326" name="正方形/長方形 8"/>
          <p:cNvSpPr>
            <a:spLocks noChangeArrowheads="1"/>
          </p:cNvSpPr>
          <p:nvPr/>
        </p:nvSpPr>
        <p:spPr bwMode="auto">
          <a:xfrm>
            <a:off x="164976" y="1388671"/>
            <a:ext cx="8705892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just" eaLnBrk="1" hangingPunct="1"/>
            <a:r>
              <a:rPr lang="en-US" altLang="ja-JP" sz="2000" dirty="0">
                <a:latin typeface="Calibri" pitchFamily="34" charset="0"/>
              </a:rPr>
              <a:t>The Caribbean Electric Utility Services Corporation (CARILEC) provides services to members including the CARILEC Hurricane Action Plan (CHAP). CARILEC created CHAP to provide for the assembly, dispatch and coordination of </a:t>
            </a:r>
            <a:r>
              <a:rPr lang="en-US" altLang="ja-JP" sz="2000" b="1" dirty="0">
                <a:latin typeface="Calibri" pitchFamily="34" charset="0"/>
              </a:rPr>
              <a:t>emergency teams</a:t>
            </a:r>
            <a:r>
              <a:rPr lang="en-US" altLang="ja-JP" sz="2000" dirty="0">
                <a:latin typeface="Calibri" pitchFamily="34" charset="0"/>
              </a:rPr>
              <a:t> </a:t>
            </a:r>
            <a:r>
              <a:rPr lang="en-US" altLang="ja-JP" sz="2000" b="1" dirty="0">
                <a:latin typeface="Calibri" pitchFamily="34" charset="0"/>
              </a:rPr>
              <a:t>of linesmen</a:t>
            </a:r>
            <a:r>
              <a:rPr lang="en-US" altLang="ja-JP" sz="2000" dirty="0">
                <a:latin typeface="Calibri" pitchFamily="34" charset="0"/>
              </a:rPr>
              <a:t> </a:t>
            </a:r>
            <a:r>
              <a:rPr lang="en-US" altLang="ja-JP" sz="2000" b="1" dirty="0">
                <a:latin typeface="Calibri" pitchFamily="34" charset="0"/>
              </a:rPr>
              <a:t>from member utilities.</a:t>
            </a:r>
          </a:p>
          <a:p>
            <a:pPr algn="just" eaLnBrk="1" hangingPunct="1"/>
            <a:endParaRPr lang="ja-JP" altLang="ja-JP" sz="2000" b="1" dirty="0">
              <a:latin typeface="Calibri" pitchFamily="34" charset="0"/>
            </a:endParaRPr>
          </a:p>
          <a:p>
            <a:pPr algn="just" eaLnBrk="1" hangingPunct="1"/>
            <a:r>
              <a:rPr lang="en-US" altLang="ja-JP" sz="2000" dirty="0">
                <a:latin typeface="Calibri" pitchFamily="34" charset="0"/>
              </a:rPr>
              <a:t>Their role is to </a:t>
            </a:r>
            <a:r>
              <a:rPr lang="en-US" altLang="ja-JP" sz="2000" b="1" dirty="0">
                <a:latin typeface="Calibri" pitchFamily="34" charset="0"/>
              </a:rPr>
              <a:t>help restore electric transmission</a:t>
            </a:r>
            <a:r>
              <a:rPr lang="en-US" altLang="ja-JP" sz="2000" dirty="0">
                <a:latin typeface="Calibri" pitchFamily="34" charset="0"/>
              </a:rPr>
              <a:t> and distribution systems in a country affected by a serious hurricane. To be eligible for assistance and training under the program, each utility pays an </a:t>
            </a:r>
            <a:r>
              <a:rPr lang="en-US" altLang="ja-JP" sz="2000" b="1" dirty="0">
                <a:latin typeface="Calibri" pitchFamily="34" charset="0"/>
              </a:rPr>
              <a:t>annual fee</a:t>
            </a:r>
            <a:r>
              <a:rPr lang="en-US" altLang="ja-JP" sz="2000" dirty="0">
                <a:latin typeface="Calibri" pitchFamily="34" charset="0"/>
              </a:rPr>
              <a:t> of US$2,000 to the Hurricane Fund. After Hurricane Ivan, </a:t>
            </a:r>
            <a:r>
              <a:rPr lang="en-US" altLang="ja-JP" sz="2000" dirty="0" err="1">
                <a:latin typeface="Calibri" pitchFamily="34" charset="0"/>
              </a:rPr>
              <a:t>Grenlec</a:t>
            </a:r>
            <a:r>
              <a:rPr lang="en-US" altLang="ja-JP" sz="2000" dirty="0">
                <a:latin typeface="Calibri" pitchFamily="34" charset="0"/>
              </a:rPr>
              <a:t> requested assistance through the CHAP, which deployed 100 linesmen from the region to help repair and restoration of </a:t>
            </a:r>
            <a:r>
              <a:rPr lang="en-US" altLang="ja-JP" sz="2000" dirty="0" err="1">
                <a:latin typeface="Calibri" pitchFamily="34" charset="0"/>
              </a:rPr>
              <a:t>Grenlec’s</a:t>
            </a:r>
            <a:r>
              <a:rPr lang="en-US" altLang="ja-JP" sz="2000" dirty="0">
                <a:latin typeface="Calibri" pitchFamily="34" charset="0"/>
              </a:rPr>
              <a:t> operations. </a:t>
            </a:r>
          </a:p>
          <a:p>
            <a:pPr algn="just" eaLnBrk="1" hangingPunct="1"/>
            <a:endParaRPr lang="ja-JP" altLang="ja-JP" sz="2000" dirty="0">
              <a:latin typeface="Calibri" pitchFamily="34" charset="0"/>
            </a:endParaRPr>
          </a:p>
        </p:txBody>
      </p:sp>
      <p:sp>
        <p:nvSpPr>
          <p:cNvPr id="56327" name="スライド番号プレースホルダ 8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603BD30A-F08D-40C1-9355-B5374462612E}" type="slidenum">
              <a:rPr lang="en-US" altLang="ja-JP">
                <a:latin typeface="Calibri" pitchFamily="34" charset="0"/>
              </a:rPr>
              <a:pPr eaLnBrk="1" hangingPunct="1"/>
              <a:t>7</a:t>
            </a:fld>
            <a:endParaRPr lang="en-US" altLang="ja-JP">
              <a:latin typeface="Calibri" pitchFamily="34" charset="0"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85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3241964" y="171604"/>
            <a:ext cx="5807034" cy="564666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/>
          <a:p>
            <a:pPr marL="0" indent="0" algn="ctr" eaLnBrk="1" hangingPunct="1">
              <a:buNone/>
              <a:defRPr/>
            </a:pPr>
            <a:r>
              <a:rPr lang="en-US" altLang="ja-JP" sz="2800" b="1" dirty="0" smtClean="0">
                <a:solidFill>
                  <a:schemeClr val="bg1"/>
                </a:solidFill>
              </a:rPr>
              <a:t>Funding Infrastructure</a:t>
            </a:r>
            <a:endParaRPr lang="en-US" sz="2800" b="1" dirty="0" smtClean="0">
              <a:solidFill>
                <a:schemeClr val="bg1"/>
              </a:solidFill>
            </a:endParaRPr>
          </a:p>
        </p:txBody>
      </p:sp>
      <p:sp>
        <p:nvSpPr>
          <p:cNvPr id="30723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633722" y="1341912"/>
            <a:ext cx="8082766" cy="5047014"/>
          </a:xfrm>
          <a:prstGeom prst="rect">
            <a:avLst/>
          </a:prstGeom>
        </p:spPr>
        <p:txBody>
          <a:bodyPr/>
          <a:lstStyle/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en-US" altLang="ja-JP" sz="2400" b="1" dirty="0" smtClean="0"/>
              <a:t>Insurance</a:t>
            </a:r>
            <a:endParaRPr lang="ja-JP" altLang="ja-JP" sz="2400" b="1" dirty="0" smtClean="0"/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en-US" altLang="ja-JP" sz="2400" b="1" dirty="0" smtClean="0"/>
              <a:t>Government-based emergency relief funds</a:t>
            </a:r>
            <a:endParaRPr lang="ja-JP" altLang="ja-JP" sz="2400" b="1" dirty="0" smtClean="0"/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en-US" altLang="ja-JP" sz="2400" b="1" dirty="0" smtClean="0"/>
              <a:t>Donations</a:t>
            </a:r>
            <a:endParaRPr lang="ja-JP" altLang="ja-JP" sz="2400" b="1" dirty="0" smtClean="0"/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en-US" altLang="ja-JP" sz="2400" b="1" dirty="0" smtClean="0"/>
              <a:t>Loans (including the reprogramming of existing development loans)</a:t>
            </a:r>
            <a:endParaRPr lang="ja-JP" altLang="ja-JP" sz="2400" b="1" dirty="0" smtClean="0"/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en-US" altLang="ja-JP" sz="2400" b="1" dirty="0" smtClean="0"/>
              <a:t>Catastrophic bonds and weather derivatives</a:t>
            </a:r>
            <a:endParaRPr lang="ja-JP" altLang="ja-JP" sz="2400" b="1" dirty="0" smtClean="0"/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en-US" altLang="ja-JP" sz="2400" b="1" dirty="0" smtClean="0"/>
              <a:t>Private development funding</a:t>
            </a:r>
            <a:endParaRPr lang="ja-JP" altLang="ja-JP" sz="2400" b="1" dirty="0" smtClean="0"/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en-US" altLang="ja-JP" sz="2400" b="1" dirty="0" smtClean="0"/>
              <a:t>Development Incentives</a:t>
            </a:r>
            <a:endParaRPr lang="ja-JP" altLang="ja-JP" sz="2400" b="1" dirty="0" smtClean="0"/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en-US" altLang="ja-JP" sz="2400" b="1" dirty="0" smtClean="0"/>
              <a:t>Tax increases</a:t>
            </a:r>
            <a:endParaRPr lang="ja-JP" altLang="ja-JP" sz="2400" b="1" dirty="0" smtClean="0"/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en-US" altLang="ja-JP" sz="2400" b="1" dirty="0" smtClean="0"/>
              <a:t>Remittances </a:t>
            </a:r>
            <a:endParaRPr lang="en-CA" altLang="ja-JP" sz="2800" dirty="0" smtClean="0"/>
          </a:p>
          <a:p>
            <a:pPr marL="514350" indent="-514350" eaLnBrk="1" hangingPunct="1"/>
            <a:endParaRPr lang="en-CA" altLang="ja-JP" dirty="0" smtClean="0"/>
          </a:p>
        </p:txBody>
      </p:sp>
      <p:sp>
        <p:nvSpPr>
          <p:cNvPr id="30724" name="スライド番号プレースホルダ 4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3A2D4F2D-43CB-4F14-95B5-761426E4C589}" type="slidenum">
              <a:rPr lang="en-US" altLang="ja-JP">
                <a:latin typeface="Calibri" pitchFamily="34" charset="0"/>
              </a:rPr>
              <a:pPr eaLnBrk="1" hangingPunct="1"/>
              <a:t>8</a:t>
            </a:fld>
            <a:endParaRPr lang="en-US" altLang="ja-JP">
              <a:latin typeface="Calibri" pitchFamily="34" charset="0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37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/>
          </p:cNvSpPr>
          <p:nvPr>
            <p:ph type="body" idx="4294967295"/>
          </p:nvPr>
        </p:nvSpPr>
        <p:spPr>
          <a:xfrm>
            <a:off x="533400" y="2631967"/>
            <a:ext cx="8077200" cy="1063211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en-US" altLang="en-US" sz="4800" b="1" dirty="0" smtClean="0">
                <a:solidFill>
                  <a:srgbClr val="990099"/>
                </a:solidFill>
                <a:ea typeface="ＭＳ Ｐゴシック" pitchFamily="50" charset="-128"/>
              </a:rPr>
              <a:t>Thank you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132139" y="0"/>
            <a:ext cx="6011862" cy="10212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088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4071</TotalTime>
  <Words>739</Words>
  <Application>Microsoft Office PowerPoint</Application>
  <PresentationFormat>On-screen Show (4:3)</PresentationFormat>
  <Paragraphs>86</Paragraphs>
  <Slides>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Essential 4  Sectoral Programmes Mainstreaming DRR and CCA into Critical Facilities and Infrastructure</vt:lpstr>
      <vt:lpstr>Case Study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michele young</dc:creator>
  <cp:lastModifiedBy>Armen Rostomyan</cp:lastModifiedBy>
  <cp:revision>217</cp:revision>
  <cp:lastPrinted>2014-03-14T08:47:38Z</cp:lastPrinted>
  <dcterms:created xsi:type="dcterms:W3CDTF">2012-06-11T10:52:33Z</dcterms:created>
  <dcterms:modified xsi:type="dcterms:W3CDTF">2015-04-07T05:20:03Z</dcterms:modified>
</cp:coreProperties>
</file>