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529" r:id="rId2"/>
    <p:sldId id="427" r:id="rId3"/>
    <p:sldId id="428" r:id="rId4"/>
    <p:sldId id="429" r:id="rId5"/>
    <p:sldId id="430" r:id="rId6"/>
    <p:sldId id="434" r:id="rId7"/>
    <p:sldId id="437" r:id="rId8"/>
    <p:sldId id="440" r:id="rId9"/>
    <p:sldId id="442" r:id="rId10"/>
    <p:sldId id="448" r:id="rId11"/>
    <p:sldId id="449" r:id="rId12"/>
    <p:sldId id="454" r:id="rId13"/>
    <p:sldId id="455" r:id="rId14"/>
    <p:sldId id="461" r:id="rId15"/>
    <p:sldId id="463" r:id="rId16"/>
    <p:sldId id="466" r:id="rId17"/>
    <p:sldId id="468" r:id="rId18"/>
    <p:sldId id="476" r:id="rId19"/>
    <p:sldId id="477" r:id="rId20"/>
    <p:sldId id="479" r:id="rId21"/>
    <p:sldId id="481" r:id="rId22"/>
    <p:sldId id="484" r:id="rId23"/>
    <p:sldId id="485" r:id="rId24"/>
    <p:sldId id="488" r:id="rId25"/>
    <p:sldId id="490" r:id="rId26"/>
    <p:sldId id="491" r:id="rId27"/>
    <p:sldId id="494" r:id="rId28"/>
    <p:sldId id="495" r:id="rId29"/>
    <p:sldId id="496" r:id="rId30"/>
    <p:sldId id="52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ika Planitz" initials="AP" lastIdx="1" clrIdx="0"/>
  <p:cmAuthor id="1" name="Arghya Sinha Ro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96203" autoAdjust="0"/>
  </p:normalViewPr>
  <p:slideViewPr>
    <p:cSldViewPr snapToGrid="0">
      <p:cViewPr>
        <p:scale>
          <a:sx n="100" d="100"/>
          <a:sy n="100" d="100"/>
        </p:scale>
        <p:origin x="-102" y="-72"/>
      </p:cViewPr>
      <p:guideLst>
        <p:guide orient="horz" pos="2160"/>
        <p:guide pos="2880"/>
      </p:guideLst>
    </p:cSldViewPr>
  </p:slideViewPr>
  <p:notesTextViewPr>
    <p:cViewPr>
      <p:scale>
        <a:sx n="1" d="1"/>
        <a:sy n="1" d="1"/>
      </p:scale>
      <p:origin x="0" y="0"/>
    </p:cViewPr>
  </p:notesTextViewPr>
  <p:sorterViewPr>
    <p:cViewPr>
      <p:scale>
        <a:sx n="160" d="100"/>
        <a:sy n="160" d="100"/>
      </p:scale>
      <p:origin x="0" y="0"/>
    </p:cViewPr>
  </p:sorterViewPr>
  <p:notesViewPr>
    <p:cSldViewPr snapToGrid="0">
      <p:cViewPr>
        <p:scale>
          <a:sx n="59" d="100"/>
          <a:sy n="59" d="100"/>
        </p:scale>
        <p:origin x="-3269" y="-3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D7F957-1A9F-426E-AEAF-F0375E575312}" type="datetimeFigureOut">
              <a:rPr lang="en-GB" smtClean="0"/>
              <a:pPr/>
              <a:t>07/04/2015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06D97B-89BD-444B-A8F9-CA0CA99F07A1}" type="slidenum">
              <a:rPr lang="en-GB" smtClean="0"/>
              <a:pPr/>
              <a:t>‹#›</a:t>
            </a:fld>
            <a:endParaRPr lang="en-GB"/>
          </a:p>
        </p:txBody>
      </p:sp>
    </p:spTree>
    <p:extLst>
      <p:ext uri="{BB962C8B-B14F-4D97-AF65-F5344CB8AC3E}">
        <p14:creationId xmlns:p14="http://schemas.microsoft.com/office/powerpoint/2010/main" val="4272288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F1004-A268-4820-AAE5-D840801A2180}" type="datetimeFigureOut">
              <a:rPr lang="en-GB" smtClean="0"/>
              <a:pPr/>
              <a:t>07/04/2015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EC0B4-B3B7-4638-B05E-BFA9FE0CC5E9}" type="slidenum">
              <a:rPr lang="en-GB" smtClean="0"/>
              <a:pPr/>
              <a:t>‹#›</a:t>
            </a:fld>
            <a:endParaRPr lang="en-GB"/>
          </a:p>
        </p:txBody>
      </p:sp>
    </p:spTree>
    <p:extLst>
      <p:ext uri="{BB962C8B-B14F-4D97-AF65-F5344CB8AC3E}">
        <p14:creationId xmlns:p14="http://schemas.microsoft.com/office/powerpoint/2010/main" val="193148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22531" name="Rectangle 4"/>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D54B54BA-B278-4C31-B8BB-D5512D914EDE}" type="slidenum">
              <a:rPr lang="en-US"/>
              <a:pPr fontAlgn="base">
                <a:spcBef>
                  <a:spcPct val="0"/>
                </a:spcBef>
                <a:spcAft>
                  <a:spcPct val="0"/>
                </a:spcAft>
                <a:defRPr/>
              </a:pPr>
              <a:t>2</a:t>
            </a:fld>
            <a:endParaRPr lang="en-US"/>
          </a:p>
        </p:txBody>
      </p:sp>
      <p:sp>
        <p:nvSpPr>
          <p:cNvPr id="22532" name="Footer Placeholder 4"/>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CA" smtClean="0"/>
          </a:p>
        </p:txBody>
      </p:sp>
      <p:sp>
        <p:nvSpPr>
          <p:cNvPr id="83971" name="Slide Number Placeholder 3"/>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9E7B2CC0-D417-49BD-9679-D32908FA5C82}" type="slidenum">
              <a:rPr lang="en-US"/>
              <a:pPr fontAlgn="base">
                <a:spcBef>
                  <a:spcPct val="0"/>
                </a:spcBef>
                <a:spcAft>
                  <a:spcPct val="0"/>
                </a:spcAft>
                <a:defRPr/>
              </a:pPr>
              <a:t>14</a:t>
            </a:fld>
            <a:endParaRPr lang="en-US"/>
          </a:p>
        </p:txBody>
      </p:sp>
      <p:sp>
        <p:nvSpPr>
          <p:cNvPr id="83972" name="Footer Placeholder 4"/>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CA" smtClean="0"/>
          </a:p>
        </p:txBody>
      </p:sp>
      <p:sp>
        <p:nvSpPr>
          <p:cNvPr id="83971" name="Slide Number Placeholder 3"/>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E2BE8E57-01D2-4BEC-9101-A8AD93D3B60B}" type="slidenum">
              <a:rPr lang="en-US"/>
              <a:pPr fontAlgn="base">
                <a:spcBef>
                  <a:spcPct val="0"/>
                </a:spcBef>
                <a:spcAft>
                  <a:spcPct val="0"/>
                </a:spcAft>
                <a:defRPr/>
              </a:pPr>
              <a:t>15</a:t>
            </a:fld>
            <a:endParaRPr lang="en-US"/>
          </a:p>
        </p:txBody>
      </p:sp>
      <p:sp>
        <p:nvSpPr>
          <p:cNvPr id="83972" name="Footer Placeholder 4"/>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mtClean="0"/>
          </a:p>
        </p:txBody>
      </p:sp>
      <p:sp>
        <p:nvSpPr>
          <p:cNvPr id="63492" name="Rectangle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662EC17-178D-4D1E-BAC1-7667E1CEA1F6}" type="slidenum">
              <a:rPr lang="en-US" altLang="ja-JP"/>
              <a:pPr eaLnBrk="1" hangingPunct="1"/>
              <a:t>16</a:t>
            </a:fld>
            <a:endParaRPr lang="en-US" altLang="ja-JP"/>
          </a:p>
        </p:txBody>
      </p:sp>
      <p:sp>
        <p:nvSpPr>
          <p:cNvPr id="63493"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ja-JP"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FF31005-A7EB-4EBC-98F2-3E2323BBF792}" type="slidenum">
              <a:rPr lang="en-US" altLang="ja-JP"/>
              <a:pPr eaLnBrk="1" hangingPunct="1"/>
              <a:t>17</a:t>
            </a:fld>
            <a:endParaRPr lang="en-US" altLang="ja-JP"/>
          </a:p>
        </p:txBody>
      </p:sp>
      <p:sp>
        <p:nvSpPr>
          <p:cNvPr id="68613"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smtClean="0"/>
          </a:p>
        </p:txBody>
      </p:sp>
      <p:sp>
        <p:nvSpPr>
          <p:cNvPr id="76804" name="Rectangle 4"/>
          <p:cNvSpPr txBox="1">
            <a:spLocks noGrp="1"/>
          </p:cNvSpPr>
          <p:nvPr/>
        </p:nvSpPr>
        <p:spPr bwMode="auto">
          <a:xfrm>
            <a:off x="3884177" y="8684967"/>
            <a:ext cx="2972719" cy="45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444810C-404B-4368-9579-D5DCF682EB11}" type="slidenum">
              <a:rPr kumimoji="0" lang="en-US" altLang="ja-JP">
                <a:latin typeface="Calibri" pitchFamily="34" charset="0"/>
              </a:rPr>
              <a:pPr eaLnBrk="1" hangingPunct="1"/>
              <a:t>19</a:t>
            </a:fld>
            <a:endParaRPr kumimoji="0" lang="en-US" altLang="ja-JP">
              <a:latin typeface="Calibri" pitchFamily="34" charset="0"/>
            </a:endParaRPr>
          </a:p>
        </p:txBody>
      </p:sp>
      <p:sp>
        <p:nvSpPr>
          <p:cNvPr id="76805" name="Footer Placeholder 4"/>
          <p:cNvSpPr txBox="1">
            <a:spLocks noGrp="1"/>
          </p:cNvSpPr>
          <p:nvPr/>
        </p:nvSpPr>
        <p:spPr bwMode="auto">
          <a:xfrm>
            <a:off x="0" y="8684967"/>
            <a:ext cx="2971616" cy="45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kumimoji="0" lang="en-US" altLang="ja-JP">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ja-JP"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046593F-57A8-44CF-8700-267E766EC961}" type="slidenum">
              <a:rPr lang="en-US" altLang="ja-JP"/>
              <a:pPr eaLnBrk="1" hangingPunct="1"/>
              <a:t>20</a:t>
            </a:fld>
            <a:endParaRPr lang="en-US" altLang="ja-JP"/>
          </a:p>
        </p:txBody>
      </p:sp>
      <p:sp>
        <p:nvSpPr>
          <p:cNvPr id="80901"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ja-JP"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7D4A1AD-80F6-4926-A8D5-54152BE85A6E}" type="slidenum">
              <a:rPr lang="en-US" altLang="ja-JP"/>
              <a:pPr eaLnBrk="1" hangingPunct="1"/>
              <a:t>21</a:t>
            </a:fld>
            <a:endParaRPr lang="en-US" altLang="ja-JP"/>
          </a:p>
        </p:txBody>
      </p:sp>
      <p:sp>
        <p:nvSpPr>
          <p:cNvPr id="82949"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ja-JP"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A292E90-35F5-4D77-A541-51A5A99836D0}" type="slidenum">
              <a:rPr lang="en-US" altLang="ja-JP"/>
              <a:pPr eaLnBrk="1" hangingPunct="1"/>
              <a:t>22</a:t>
            </a:fld>
            <a:endParaRPr lang="en-US" altLang="ja-JP"/>
          </a:p>
        </p:txBody>
      </p:sp>
      <p:sp>
        <p:nvSpPr>
          <p:cNvPr id="87045"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ja-JP"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8ED2FD9-C791-46EA-891A-A6A0A041ECED}" type="slidenum">
              <a:rPr lang="en-US" altLang="ja-JP"/>
              <a:pPr eaLnBrk="1" hangingPunct="1"/>
              <a:t>23</a:t>
            </a:fld>
            <a:endParaRPr lang="en-US" altLang="ja-JP"/>
          </a:p>
        </p:txBody>
      </p:sp>
      <p:sp>
        <p:nvSpPr>
          <p:cNvPr id="89093"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ja-JP"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65466470-A8F9-4E02-8ACE-68B30E79527F}" type="slidenum">
              <a:rPr lang="en-US" altLang="ja-JP"/>
              <a:pPr eaLnBrk="1" hangingPunct="1"/>
              <a:t>24</a:t>
            </a:fld>
            <a:endParaRPr lang="en-US" altLang="ja-JP"/>
          </a:p>
        </p:txBody>
      </p:sp>
      <p:sp>
        <p:nvSpPr>
          <p:cNvPr id="92165"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26627" name="Rectangle 4"/>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BF5C446C-0B2E-491B-A7F4-706C2DE2CC45}" type="slidenum">
              <a:rPr lang="en-US"/>
              <a:pPr fontAlgn="base">
                <a:spcBef>
                  <a:spcPct val="0"/>
                </a:spcBef>
                <a:spcAft>
                  <a:spcPct val="0"/>
                </a:spcAft>
                <a:defRPr/>
              </a:pPr>
              <a:t>3</a:t>
            </a:fld>
            <a:endParaRPr lang="en-US"/>
          </a:p>
        </p:txBody>
      </p:sp>
      <p:sp>
        <p:nvSpPr>
          <p:cNvPr id="26628" name="Footer Placeholder 4"/>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ja-JP"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34B5F41A-61AF-48F0-8B94-79302C69110B}" type="slidenum">
              <a:rPr lang="en-US" altLang="ja-JP"/>
              <a:pPr eaLnBrk="1" hangingPunct="1"/>
              <a:t>25</a:t>
            </a:fld>
            <a:endParaRPr lang="en-US" altLang="ja-JP"/>
          </a:p>
        </p:txBody>
      </p:sp>
      <p:sp>
        <p:nvSpPr>
          <p:cNvPr id="94213"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ja-JP"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77366B7-43FE-4AC4-838E-5070F77FEA8E}" type="slidenum">
              <a:rPr lang="en-US" altLang="ja-JP"/>
              <a:pPr eaLnBrk="1" hangingPunct="1"/>
              <a:t>26</a:t>
            </a:fld>
            <a:endParaRPr lang="en-US" altLang="ja-JP"/>
          </a:p>
        </p:txBody>
      </p:sp>
      <p:sp>
        <p:nvSpPr>
          <p:cNvPr id="95237"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ja-JP"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6032AC6-F728-4F22-8F0D-EF08B072A93D}" type="slidenum">
              <a:rPr lang="en-US" altLang="ja-JP"/>
              <a:pPr eaLnBrk="1" hangingPunct="1"/>
              <a:t>27</a:t>
            </a:fld>
            <a:endParaRPr lang="en-US" altLang="ja-JP"/>
          </a:p>
        </p:txBody>
      </p:sp>
      <p:sp>
        <p:nvSpPr>
          <p:cNvPr id="98309"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ja-JP"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3F4FE701-0C92-4221-9D53-C2D25699602B}" type="slidenum">
              <a:rPr lang="en-US" altLang="ja-JP"/>
              <a:pPr eaLnBrk="1" hangingPunct="1"/>
              <a:t>28</a:t>
            </a:fld>
            <a:endParaRPr lang="en-US" altLang="ja-JP"/>
          </a:p>
        </p:txBody>
      </p:sp>
      <p:sp>
        <p:nvSpPr>
          <p:cNvPr id="99333"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xfrm>
            <a:off x="686352" y="4342485"/>
            <a:ext cx="5486400" cy="4116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CA" altLang="ja-JP"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E1F20EB-807A-4D67-9FE1-20019BF20CF3}" type="slidenum">
              <a:rPr lang="en-US" altLang="ja-JP"/>
              <a:pPr eaLnBrk="1" hangingPunct="1"/>
              <a:t>29</a:t>
            </a:fld>
            <a:endParaRPr lang="en-US" altLang="ja-JP"/>
          </a:p>
        </p:txBody>
      </p:sp>
      <p:sp>
        <p:nvSpPr>
          <p:cNvPr id="100357" name="Footer Placeholder 4"/>
          <p:cNvSpPr>
            <a:spLocks noGrp="1"/>
          </p:cNvSpPr>
          <p:nvPr>
            <p:ph type="ftr" sz="quarter" idx="4294967295"/>
          </p:nvPr>
        </p:nvSpPr>
        <p:spPr bwMode="auto">
          <a:xfrm>
            <a:off x="0" y="8684967"/>
            <a:ext cx="2971616" cy="456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CA" smtClean="0"/>
          </a:p>
        </p:txBody>
      </p:sp>
      <p:sp>
        <p:nvSpPr>
          <p:cNvPr id="32771" name="Slide Number Placeholder 3"/>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692DEDFB-6598-4BAA-9CA9-12FD8DE2A442}" type="slidenum">
              <a:rPr lang="en-US"/>
              <a:pPr fontAlgn="base">
                <a:spcBef>
                  <a:spcPct val="0"/>
                </a:spcBef>
                <a:spcAft>
                  <a:spcPct val="0"/>
                </a:spcAft>
                <a:defRPr/>
              </a:pPr>
              <a:t>5</a:t>
            </a:fld>
            <a:endParaRPr lang="en-US"/>
          </a:p>
        </p:txBody>
      </p:sp>
      <p:sp>
        <p:nvSpPr>
          <p:cNvPr id="32772" name="Footer Placeholder 4"/>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CA" smtClean="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48F749F-F4EF-48E3-B0B5-6B4C4248123B}"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CA" smtClean="0"/>
          </a:p>
        </p:txBody>
      </p:sp>
      <p:sp>
        <p:nvSpPr>
          <p:cNvPr id="39939" name="Slide Number Placeholder 3"/>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B0BCA14F-CAFD-40A0-A7EA-713E079376C1}" type="slidenum">
              <a:rPr lang="en-US"/>
              <a:pPr fontAlgn="base">
                <a:spcBef>
                  <a:spcPct val="0"/>
                </a:spcBef>
                <a:spcAft>
                  <a:spcPct val="0"/>
                </a:spcAft>
                <a:defRPr/>
              </a:pPr>
              <a:t>8</a:t>
            </a:fld>
            <a:endParaRPr lang="en-US"/>
          </a:p>
        </p:txBody>
      </p:sp>
      <p:sp>
        <p:nvSpPr>
          <p:cNvPr id="39940" name="Footer Placeholder 4"/>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CA" smtClean="0"/>
          </a:p>
        </p:txBody>
      </p:sp>
      <p:sp>
        <p:nvSpPr>
          <p:cNvPr id="58371" name="Slide Number Placeholder 3"/>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F27C802B-ADFE-4083-945F-617D9FD5EBB2}" type="slidenum">
              <a:rPr lang="en-US"/>
              <a:pPr fontAlgn="base">
                <a:spcBef>
                  <a:spcPct val="0"/>
                </a:spcBef>
                <a:spcAft>
                  <a:spcPct val="0"/>
                </a:spcAft>
                <a:defRPr/>
              </a:pPr>
              <a:t>10</a:t>
            </a:fld>
            <a:endParaRPr lang="en-US"/>
          </a:p>
        </p:txBody>
      </p:sp>
      <p:sp>
        <p:nvSpPr>
          <p:cNvPr id="58372" name="Footer Placeholder 4"/>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CA" smtClean="0"/>
          </a:p>
        </p:txBody>
      </p:sp>
      <p:sp>
        <p:nvSpPr>
          <p:cNvPr id="58371" name="Slide Number Placeholder 3"/>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7AEED001-165A-418C-9F85-B0048B8695B8}" type="slidenum">
              <a:rPr lang="en-US"/>
              <a:pPr fontAlgn="base">
                <a:spcBef>
                  <a:spcPct val="0"/>
                </a:spcBef>
                <a:spcAft>
                  <a:spcPct val="0"/>
                </a:spcAft>
                <a:defRPr/>
              </a:pPr>
              <a:t>11</a:t>
            </a:fld>
            <a:endParaRPr lang="en-US"/>
          </a:p>
        </p:txBody>
      </p:sp>
      <p:sp>
        <p:nvSpPr>
          <p:cNvPr id="58372" name="Footer Placeholder 4"/>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CA" smtClean="0"/>
          </a:p>
        </p:txBody>
      </p:sp>
      <p:sp>
        <p:nvSpPr>
          <p:cNvPr id="68611" name="Slide Number Placeholder 3"/>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11A292C9-2866-478E-9343-4FC1CE94F8EE}" type="slidenum">
              <a:rPr lang="en-US"/>
              <a:pPr fontAlgn="base">
                <a:spcBef>
                  <a:spcPct val="0"/>
                </a:spcBef>
                <a:spcAft>
                  <a:spcPct val="0"/>
                </a:spcAft>
                <a:defRPr/>
              </a:pPr>
              <a:t>12</a:t>
            </a:fld>
            <a:endParaRPr lang="en-US"/>
          </a:p>
        </p:txBody>
      </p:sp>
      <p:sp>
        <p:nvSpPr>
          <p:cNvPr id="68612" name="Footer Placeholder 4"/>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CA" smtClean="0"/>
          </a:p>
        </p:txBody>
      </p:sp>
      <p:sp>
        <p:nvSpPr>
          <p:cNvPr id="71683" name="Slide Number Placeholder 3"/>
          <p:cNvSpPr>
            <a:spLocks noGrp="1"/>
          </p:cNvSpPr>
          <p:nvPr>
            <p:ph type="sldNum" sz="quarter" idx="5"/>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fld id="{329479D6-D8A6-4FE0-9C1D-7B8D31577854}" type="slidenum">
              <a:rPr lang="en-US"/>
              <a:pPr fontAlgn="base">
                <a:spcBef>
                  <a:spcPct val="0"/>
                </a:spcBef>
                <a:spcAft>
                  <a:spcPct val="0"/>
                </a:spcAft>
                <a:defRPr/>
              </a:pPr>
              <a:t>13</a:t>
            </a:fld>
            <a:endParaRPr lang="en-US"/>
          </a:p>
        </p:txBody>
      </p:sp>
      <p:sp>
        <p:nvSpPr>
          <p:cNvPr id="71684" name="Footer Placeholder 4"/>
          <p:cNvSpPr>
            <a:spLocks noGrp="1"/>
          </p:cNvSpPr>
          <p:nvPr>
            <p:ph type="ftr" sz="quarter" idx="4"/>
          </p:nvPr>
        </p:nvSpPr>
        <p:spPr bwMode="auto">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defRP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1D9AE4-42E0-42AC-A9D6-A6080391F1CB}" type="datetime1">
              <a:rPr lang="en-GB" smtClean="0"/>
              <a:pPr/>
              <a:t>07/04/2015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BF571B6A-E55D-4FAF-9E41-71C925381B74}" type="slidenum">
              <a:rPr lang="en-GB" smtClean="0"/>
              <a:pPr/>
              <a:t>‹#›</a:t>
            </a:fld>
            <a:endParaRPr lang="en-GB"/>
          </a:p>
        </p:txBody>
      </p:sp>
    </p:spTree>
    <p:extLst>
      <p:ext uri="{BB962C8B-B14F-4D97-AF65-F5344CB8AC3E}">
        <p14:creationId xmlns:p14="http://schemas.microsoft.com/office/powerpoint/2010/main" val="12964991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235537-AE01-4E5D-BE32-2B3BDB949BBF}" type="datetime1">
              <a:rPr lang="en-GB" smtClean="0"/>
              <a:pPr/>
              <a:t>07/04/2015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571B6A-E55D-4FAF-9E41-71C925381B74}" type="slidenum">
              <a:rPr lang="en-GB" smtClean="0"/>
              <a:pPr/>
              <a:t>‹#›</a:t>
            </a:fld>
            <a:endParaRPr lang="en-GB"/>
          </a:p>
        </p:txBody>
      </p:sp>
    </p:spTree>
    <p:extLst>
      <p:ext uri="{BB962C8B-B14F-4D97-AF65-F5344CB8AC3E}">
        <p14:creationId xmlns:p14="http://schemas.microsoft.com/office/powerpoint/2010/main" val="177763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1B9DAC-84AB-41A6-8C73-082CC9F1C9BC}" type="datetime1">
              <a:rPr lang="en-GB" smtClean="0"/>
              <a:pPr/>
              <a:t>07/04/2015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571B6A-E55D-4FAF-9E41-71C925381B74}" type="slidenum">
              <a:rPr lang="en-GB" smtClean="0"/>
              <a:pPr/>
              <a:t>‹#›</a:t>
            </a:fld>
            <a:endParaRPr lang="en-GB"/>
          </a:p>
        </p:txBody>
      </p:sp>
    </p:spTree>
    <p:extLst>
      <p:ext uri="{BB962C8B-B14F-4D97-AF65-F5344CB8AC3E}">
        <p14:creationId xmlns:p14="http://schemas.microsoft.com/office/powerpoint/2010/main" val="224861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a:xfrm>
            <a:off x="8610600" y="381000"/>
            <a:ext cx="533400" cy="5867400"/>
          </a:xfrm>
          <a:prstGeom prst="rect">
            <a:avLst/>
          </a:prstGeom>
        </p:spPr>
        <p:txBody>
          <a:bodyPr>
            <a:noAutofit/>
          </a:bodyPr>
          <a:lstStyle>
            <a:lvl1pPr>
              <a:defRPr sz="3200"/>
            </a:lvl1pPr>
            <a:extLst/>
          </a:lstStyle>
          <a:p>
            <a:r>
              <a:rPr lang="en-US" dirty="0" smtClean="0"/>
              <a:t>Click to edit Master title style</a:t>
            </a:r>
            <a:endParaRPr lang="en-US" dirty="0"/>
          </a:p>
        </p:txBody>
      </p:sp>
      <p:sp>
        <p:nvSpPr>
          <p:cNvPr id="9" name="Text Placeholder 8"/>
          <p:cNvSpPr>
            <a:spLocks noGrp="1"/>
          </p:cNvSpPr>
          <p:nvPr>
            <p:ph type="body" sz="quarter" idx="13"/>
          </p:nvPr>
        </p:nvSpPr>
        <p:spPr>
          <a:xfrm>
            <a:off x="304800" y="381000"/>
            <a:ext cx="3962400" cy="311696"/>
          </a:xfrm>
          <a:prstGeom prst="rect">
            <a:avLst/>
          </a:prstGeom>
          <a:solidFill>
            <a:schemeClr val="accent6">
              <a:shade val="75000"/>
            </a:schemeClr>
          </a:solidFill>
        </p:spPr>
        <p:txBody>
          <a:bodyPr>
            <a:noAutofit/>
          </a:bodyPr>
          <a:lstStyle>
            <a:lvl1pPr>
              <a:defRPr sz="1600" b="1">
                <a:solidFill>
                  <a:schemeClr val="bg1"/>
                </a:solidFill>
              </a:defRPr>
            </a:lvl1pPr>
            <a:extLst/>
          </a:lstStyle>
          <a:p>
            <a:pPr lvl="0"/>
            <a:r>
              <a:rPr lang="en-US" dirty="0" smtClean="0"/>
              <a:t>Click to edit Master text styles</a:t>
            </a:r>
          </a:p>
        </p:txBody>
      </p:sp>
      <p:sp>
        <p:nvSpPr>
          <p:cNvPr id="18" name="Rectangle 11"/>
          <p:cNvSpPr>
            <a:spLocks noGrp="1"/>
          </p:cNvSpPr>
          <p:nvPr>
            <p:ph sz="quarter" idx="15"/>
          </p:nvPr>
        </p:nvSpPr>
        <p:spPr>
          <a:xfrm>
            <a:off x="304800" y="764704"/>
            <a:ext cx="3962400" cy="2551520"/>
          </a:xfrm>
          <a:prstGeom prst="rect">
            <a:avLst/>
          </a:prstGeom>
        </p:spPr>
        <p:txBody>
          <a:bodyPr>
            <a:normAutofit/>
          </a:bodyPr>
          <a:lstStyle>
            <a:lvl1pPr>
              <a:defRPr sz="1600"/>
            </a:lvl1pPr>
            <a:lvl2pPr>
              <a:defRPr sz="1600"/>
            </a:lvl2pPr>
            <a:lvl3pPr>
              <a:defRPr sz="16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Rectangle 8"/>
          <p:cNvSpPr>
            <a:spLocks noGrp="1"/>
          </p:cNvSpPr>
          <p:nvPr>
            <p:ph type="body" sz="quarter" idx="16"/>
          </p:nvPr>
        </p:nvSpPr>
        <p:spPr>
          <a:xfrm>
            <a:off x="301752" y="3319272"/>
            <a:ext cx="3965448" cy="311696"/>
          </a:xfrm>
          <a:prstGeom prst="rect">
            <a:avLst/>
          </a:prstGeom>
          <a:solidFill>
            <a:schemeClr val="accent6">
              <a:shade val="75000"/>
            </a:schemeClr>
          </a:solidFill>
        </p:spPr>
        <p:txBody>
          <a:bodyPr>
            <a:noAutofit/>
          </a:bodyPr>
          <a:lstStyle>
            <a:lvl1pPr>
              <a:defRPr sz="1600" b="1">
                <a:solidFill>
                  <a:schemeClr val="bg1"/>
                </a:solidFill>
              </a:defRPr>
            </a:lvl1pPr>
            <a:extLst/>
          </a:lstStyle>
          <a:p>
            <a:pPr lvl="0"/>
            <a:r>
              <a:rPr lang="en-US" dirty="0" smtClean="0"/>
              <a:t>Click to edit Master text styles</a:t>
            </a:r>
          </a:p>
        </p:txBody>
      </p:sp>
      <p:sp>
        <p:nvSpPr>
          <p:cNvPr id="17" name="Rectangle 11"/>
          <p:cNvSpPr>
            <a:spLocks noGrp="1"/>
          </p:cNvSpPr>
          <p:nvPr>
            <p:ph sz="quarter" idx="17"/>
          </p:nvPr>
        </p:nvSpPr>
        <p:spPr>
          <a:xfrm>
            <a:off x="301752" y="3702976"/>
            <a:ext cx="3965448" cy="2551520"/>
          </a:xfrm>
          <a:prstGeom prst="rect">
            <a:avLst/>
          </a:prstGeom>
        </p:spPr>
        <p:txBody>
          <a:bodyPr>
            <a:normAutofit/>
          </a:bodyPr>
          <a:lstStyle>
            <a:lvl1pPr>
              <a:defRPr sz="1600"/>
            </a:lvl1pPr>
            <a:lvl2pPr>
              <a:defRPr sz="1600"/>
            </a:lvl2pPr>
            <a:lvl3pPr>
              <a:defRPr sz="16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Rectangle 8"/>
          <p:cNvSpPr>
            <a:spLocks noGrp="1"/>
          </p:cNvSpPr>
          <p:nvPr>
            <p:ph type="body" sz="quarter" idx="18"/>
          </p:nvPr>
        </p:nvSpPr>
        <p:spPr>
          <a:xfrm>
            <a:off x="4416552" y="381000"/>
            <a:ext cx="3965448" cy="311696"/>
          </a:xfrm>
          <a:prstGeom prst="rect">
            <a:avLst/>
          </a:prstGeom>
          <a:solidFill>
            <a:schemeClr val="accent6">
              <a:shade val="75000"/>
            </a:schemeClr>
          </a:solidFill>
        </p:spPr>
        <p:txBody>
          <a:bodyPr>
            <a:noAutofit/>
          </a:bodyPr>
          <a:lstStyle>
            <a:lvl1pPr>
              <a:defRPr sz="1600" b="1">
                <a:solidFill>
                  <a:schemeClr val="bg1"/>
                </a:solidFill>
              </a:defRPr>
            </a:lvl1pPr>
            <a:extLst/>
          </a:lstStyle>
          <a:p>
            <a:pPr lvl="0"/>
            <a:r>
              <a:rPr lang="en-US" dirty="0" smtClean="0"/>
              <a:t>Click to edit Master text styles</a:t>
            </a:r>
          </a:p>
        </p:txBody>
      </p:sp>
      <p:sp>
        <p:nvSpPr>
          <p:cNvPr id="21" name="Rectangle 11"/>
          <p:cNvSpPr>
            <a:spLocks noGrp="1"/>
          </p:cNvSpPr>
          <p:nvPr>
            <p:ph sz="quarter" idx="19"/>
          </p:nvPr>
        </p:nvSpPr>
        <p:spPr>
          <a:xfrm>
            <a:off x="4416552" y="764704"/>
            <a:ext cx="3962400" cy="5483695"/>
          </a:xfrm>
          <a:prstGeom prst="rect">
            <a:avLst/>
          </a:prstGeom>
        </p:spPr>
        <p:txBody>
          <a:bodyPr>
            <a:normAutofit/>
          </a:bodyPr>
          <a:lstStyle>
            <a:lvl1pPr>
              <a:defRPr sz="1600"/>
            </a:lvl1pPr>
            <a:lvl2pPr>
              <a:defRPr sz="1600"/>
            </a:lvl2pPr>
            <a:lvl3pPr>
              <a:defRPr sz="16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13"/>
          <p:cNvSpPr>
            <a:spLocks noGrp="1"/>
          </p:cNvSpPr>
          <p:nvPr>
            <p:ph type="dt" sz="half" idx="20"/>
          </p:nvPr>
        </p:nvSpPr>
        <p:spPr>
          <a:xfrm>
            <a:off x="7010400" y="76200"/>
            <a:ext cx="1371600" cy="228600"/>
          </a:xfrm>
          <a:prstGeom prst="rect">
            <a:avLst/>
          </a:prstGeom>
        </p:spPr>
        <p:txBody>
          <a:bodyPr/>
          <a:lstStyle>
            <a:lvl1pPr>
              <a:defRPr/>
            </a:lvl1pPr>
            <a:extLst/>
          </a:lstStyle>
          <a:p>
            <a:pPr>
              <a:defRPr/>
            </a:pPr>
            <a:fld id="{38390603-54FC-4D04-B584-398614B28DD4}" type="datetime1">
              <a:rPr lang="en-US" altLang="ja-JP"/>
              <a:pPr>
                <a:defRPr/>
              </a:pPr>
              <a:t>07/04/2015</a:t>
            </a:fld>
            <a:endParaRPr lang="en-US"/>
          </a:p>
        </p:txBody>
      </p:sp>
      <p:sp>
        <p:nvSpPr>
          <p:cNvPr id="11" name="Rectangle 19"/>
          <p:cNvSpPr>
            <a:spLocks noGrp="1"/>
          </p:cNvSpPr>
          <p:nvPr>
            <p:ph type="sldNum" sz="quarter" idx="21"/>
          </p:nvPr>
        </p:nvSpPr>
        <p:spPr>
          <a:xfrm>
            <a:off x="6503988" y="6473825"/>
            <a:ext cx="990600" cy="304800"/>
          </a:xfrm>
          <a:prstGeom prst="rect">
            <a:avLst/>
          </a:prstGeom>
        </p:spPr>
        <p:txBody>
          <a:bodyPr/>
          <a:lstStyle>
            <a:lvl1pPr>
              <a:defRPr/>
            </a:lvl1pPr>
            <a:extLst/>
          </a:lstStyle>
          <a:p>
            <a:pPr>
              <a:defRPr/>
            </a:pPr>
            <a:fld id="{5D57FC1A-3369-477F-ACE6-C68A00F84A45}" type="slidenum">
              <a:rPr lang="en-US"/>
              <a:pPr>
                <a:defRPr/>
              </a:pPr>
              <a:t>‹#›</a:t>
            </a:fld>
            <a:endParaRPr lang="en-US" dirty="0"/>
          </a:p>
        </p:txBody>
      </p:sp>
      <p:sp>
        <p:nvSpPr>
          <p:cNvPr id="12" name="Rectangle 22"/>
          <p:cNvSpPr>
            <a:spLocks noGrp="1"/>
          </p:cNvSpPr>
          <p:nvPr>
            <p:ph type="ftr" sz="quarter" idx="22"/>
          </p:nvPr>
        </p:nvSpPr>
        <p:spPr>
          <a:xfrm>
            <a:off x="2705100" y="6477000"/>
            <a:ext cx="3733800" cy="304800"/>
          </a:xfrm>
          <a:prstGeom prst="rect">
            <a:avLst/>
          </a:prstGeom>
        </p:spPr>
        <p:txBody>
          <a:bodyPr/>
          <a:lstStyle>
            <a:lvl1pPr algn="r">
              <a:defRPr b="1" i="1"/>
            </a:lvl1pPr>
            <a:extLst/>
          </a:lstStyle>
          <a:p>
            <a:pPr>
              <a:defRPr/>
            </a:pPr>
            <a:endParaRPr lang="en-US"/>
          </a:p>
        </p:txBody>
      </p:sp>
    </p:spTree>
    <p:extLst>
      <p:ext uri="{BB962C8B-B14F-4D97-AF65-F5344CB8AC3E}">
        <p14:creationId xmlns:p14="http://schemas.microsoft.com/office/powerpoint/2010/main" val="2423614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381000"/>
            <a:ext cx="533400" cy="5867400"/>
          </a:xfrm>
          <a:prstGeom prst="rect">
            <a:avLst/>
          </a:prstGeom>
        </p:spPr>
        <p:txBody>
          <a:bodyPr>
            <a:noAutofit/>
          </a:bodyPr>
          <a:lstStyle>
            <a:lvl1pPr>
              <a:defRPr sz="3200"/>
            </a:lvl1pPr>
            <a:extLst/>
          </a:lstStyle>
          <a:p>
            <a:r>
              <a:rPr lang="en-US" dirty="0" smtClean="0"/>
              <a:t>Click to edit Master title style</a:t>
            </a:r>
            <a:endParaRPr lang="en-US" dirty="0"/>
          </a:p>
        </p:txBody>
      </p:sp>
      <p:sp>
        <p:nvSpPr>
          <p:cNvPr id="19" name="Rectangle 8"/>
          <p:cNvSpPr>
            <a:spLocks noGrp="1"/>
          </p:cNvSpPr>
          <p:nvPr>
            <p:ph type="body" sz="quarter" idx="13"/>
          </p:nvPr>
        </p:nvSpPr>
        <p:spPr>
          <a:xfrm>
            <a:off x="304800" y="381000"/>
            <a:ext cx="8077200" cy="383704"/>
          </a:xfrm>
          <a:prstGeom prst="rect">
            <a:avLst/>
          </a:prstGeom>
          <a:solidFill>
            <a:schemeClr val="accent6">
              <a:shade val="75000"/>
            </a:schemeClr>
          </a:solidFill>
        </p:spPr>
        <p:txBody>
          <a:bodyPr>
            <a:noAutofit/>
          </a:bodyPr>
          <a:lstStyle>
            <a:lvl1pPr>
              <a:defRPr sz="1800" b="1">
                <a:solidFill>
                  <a:schemeClr val="bg1"/>
                </a:solidFill>
              </a:defRPr>
            </a:lvl1pPr>
            <a:extLst/>
          </a:lstStyle>
          <a:p>
            <a:pPr lvl="0"/>
            <a:r>
              <a:rPr lang="en-US" dirty="0" smtClean="0"/>
              <a:t>Click to edit Master text styles</a:t>
            </a:r>
          </a:p>
        </p:txBody>
      </p:sp>
      <p:sp>
        <p:nvSpPr>
          <p:cNvPr id="4" name="Rectangle 7"/>
          <p:cNvSpPr>
            <a:spLocks noGrp="1"/>
          </p:cNvSpPr>
          <p:nvPr>
            <p:ph type="dt" sz="half" idx="14"/>
          </p:nvPr>
        </p:nvSpPr>
        <p:spPr>
          <a:xfrm>
            <a:off x="7010400" y="76200"/>
            <a:ext cx="1371600" cy="228600"/>
          </a:xfrm>
          <a:prstGeom prst="rect">
            <a:avLst/>
          </a:prstGeom>
        </p:spPr>
        <p:txBody>
          <a:bodyPr/>
          <a:lstStyle>
            <a:lvl1pPr>
              <a:defRPr/>
            </a:lvl1pPr>
            <a:extLst/>
          </a:lstStyle>
          <a:p>
            <a:pPr>
              <a:defRPr/>
            </a:pPr>
            <a:fld id="{F2777A41-5DC6-4306-B88B-AC8C7B87B429}" type="datetime1">
              <a:rPr lang="en-US" altLang="ja-JP"/>
              <a:pPr>
                <a:defRPr/>
              </a:pPr>
              <a:t>07/04/2015</a:t>
            </a:fld>
            <a:endParaRPr lang="en-US"/>
          </a:p>
        </p:txBody>
      </p:sp>
      <p:sp>
        <p:nvSpPr>
          <p:cNvPr id="5" name="Rectangle 8"/>
          <p:cNvSpPr>
            <a:spLocks noGrp="1"/>
          </p:cNvSpPr>
          <p:nvPr>
            <p:ph type="sldNum" sz="quarter" idx="15"/>
          </p:nvPr>
        </p:nvSpPr>
        <p:spPr>
          <a:xfrm>
            <a:off x="6503988" y="6473825"/>
            <a:ext cx="990600" cy="304800"/>
          </a:xfrm>
          <a:prstGeom prst="rect">
            <a:avLst/>
          </a:prstGeom>
        </p:spPr>
        <p:txBody>
          <a:bodyPr/>
          <a:lstStyle>
            <a:lvl1pPr>
              <a:defRPr/>
            </a:lvl1pPr>
            <a:extLst/>
          </a:lstStyle>
          <a:p>
            <a:pPr>
              <a:defRPr/>
            </a:pPr>
            <a:fld id="{CF6A60FE-65A0-4258-B94B-0FEF3D3B3FD5}" type="slidenum">
              <a:rPr lang="en-US"/>
              <a:pPr>
                <a:defRPr/>
              </a:pPr>
              <a:t>‹#›</a:t>
            </a:fld>
            <a:endParaRPr lang="en-US" dirty="0"/>
          </a:p>
        </p:txBody>
      </p:sp>
      <p:sp>
        <p:nvSpPr>
          <p:cNvPr id="6" name="Rectangle 9"/>
          <p:cNvSpPr>
            <a:spLocks noGrp="1"/>
          </p:cNvSpPr>
          <p:nvPr>
            <p:ph type="ftr" sz="quarter" idx="16"/>
          </p:nvPr>
        </p:nvSpPr>
        <p:spPr>
          <a:xfrm>
            <a:off x="2705100" y="6477000"/>
            <a:ext cx="3733800" cy="304800"/>
          </a:xfrm>
          <a:prstGeom prst="rect">
            <a:avLst/>
          </a:prstGeom>
        </p:spPr>
        <p:txBody>
          <a:bodyPr/>
          <a:lstStyle>
            <a:lvl1pPr algn="r">
              <a:defRPr b="1" i="0"/>
            </a:lvl1pPr>
            <a:extLst/>
          </a:lstStyle>
          <a:p>
            <a:pPr>
              <a:defRPr/>
            </a:pPr>
            <a:endParaRPr lang="en-US"/>
          </a:p>
        </p:txBody>
      </p:sp>
    </p:spTree>
    <p:extLst>
      <p:ext uri="{BB962C8B-B14F-4D97-AF65-F5344CB8AC3E}">
        <p14:creationId xmlns:p14="http://schemas.microsoft.com/office/powerpoint/2010/main" val="3863564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3_Section Header">
    <p:spTree>
      <p:nvGrpSpPr>
        <p:cNvPr id="1" name=""/>
        <p:cNvGrpSpPr/>
        <p:nvPr/>
      </p:nvGrpSpPr>
      <p:grpSpPr>
        <a:xfrm>
          <a:off x="0" y="0"/>
          <a:ext cx="0" cy="0"/>
          <a:chOff x="0" y="0"/>
          <a:chExt cx="0" cy="0"/>
        </a:xfrm>
      </p:grpSpPr>
      <p:sp>
        <p:nvSpPr>
          <p:cNvPr id="3" name="Rectangle 15"/>
          <p:cNvSpPr/>
          <p:nvPr userDrawn="1"/>
        </p:nvSpPr>
        <p:spPr>
          <a:xfrm>
            <a:off x="0" y="0"/>
            <a:ext cx="9144000" cy="40767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pic>
        <p:nvPicPr>
          <p:cNvPr id="5" name="Picture 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7596188" y="6237288"/>
            <a:ext cx="909637" cy="549275"/>
          </a:xfrm>
          <a:prstGeom prst="rect">
            <a:avLst/>
          </a:prstGeom>
          <a:noFill/>
          <a:ln w="9525">
            <a:noFill/>
            <a:miter lim="800000"/>
            <a:headEnd/>
            <a:tailEnd/>
          </a:ln>
        </p:spPr>
      </p:pic>
      <p:sp>
        <p:nvSpPr>
          <p:cNvPr id="6" name="Rectangle 10"/>
          <p:cNvSpPr/>
          <p:nvPr userDrawn="1"/>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fontAlgn="auto">
              <a:spcBef>
                <a:spcPts val="0"/>
              </a:spcBef>
              <a:spcAft>
                <a:spcPts val="0"/>
              </a:spcAft>
              <a:defRPr/>
            </a:pPr>
            <a:endParaRPr lang="en-US" dirty="0"/>
          </a:p>
        </p:txBody>
      </p:sp>
      <p:sp>
        <p:nvSpPr>
          <p:cNvPr id="14" name="Title 13"/>
          <p:cNvSpPr>
            <a:spLocks noGrp="1"/>
          </p:cNvSpPr>
          <p:nvPr>
            <p:ph type="ctrTitle"/>
          </p:nvPr>
        </p:nvSpPr>
        <p:spPr>
          <a:xfrm>
            <a:off x="228600" y="4114800"/>
            <a:ext cx="7239000" cy="533400"/>
          </a:xfrm>
          <a:prstGeom prst="rect">
            <a:avLst/>
          </a:prstGeom>
          <a:noFill/>
        </p:spPr>
        <p:txBody>
          <a:bodyPr vert="horz">
            <a:noAutofit/>
          </a:bodyPr>
          <a:lstStyle>
            <a:lvl1pPr algn="l">
              <a:defRPr sz="3200" b="0" cap="all" spc="150" baseline="0">
                <a:solidFill>
                  <a:schemeClr val="bg1"/>
                </a:solidFill>
              </a:defRPr>
            </a:lvl1pPr>
            <a:extLst/>
          </a:lstStyle>
          <a:p>
            <a:r>
              <a:rPr lang="en-US" dirty="0" smtClean="0"/>
              <a:t>Click to edit Master title style</a:t>
            </a:r>
            <a:endParaRPr lang="en-US" dirty="0"/>
          </a:p>
        </p:txBody>
      </p:sp>
      <p:sp>
        <p:nvSpPr>
          <p:cNvPr id="7" name="Rectangle 3"/>
          <p:cNvSpPr>
            <a:spLocks noGrp="1"/>
          </p:cNvSpPr>
          <p:nvPr>
            <p:ph type="dt" sz="half" idx="10"/>
          </p:nvPr>
        </p:nvSpPr>
        <p:spPr>
          <a:xfrm>
            <a:off x="228600" y="6477000"/>
            <a:ext cx="1600200" cy="304800"/>
          </a:xfrm>
          <a:prstGeom prst="rect">
            <a:avLst/>
          </a:prstGeom>
        </p:spPr>
        <p:txBody>
          <a:bodyPr anchor="ctr"/>
          <a:lstStyle>
            <a:lvl1pPr algn="l">
              <a:defRPr>
                <a:solidFill>
                  <a:srgbClr val="A0A0A0"/>
                </a:solidFill>
              </a:defRPr>
            </a:lvl1pPr>
            <a:extLst/>
          </a:lstStyle>
          <a:p>
            <a:pPr>
              <a:defRPr/>
            </a:pPr>
            <a:fld id="{15F55658-E17C-4C34-BA0D-86DAE426BEDB}" type="datetime1">
              <a:rPr lang="en-US" altLang="ja-JP"/>
              <a:pPr>
                <a:defRPr/>
              </a:pPr>
              <a:t>07/04/2015</a:t>
            </a:fld>
            <a:endParaRPr lang="en-US" dirty="0"/>
          </a:p>
        </p:txBody>
      </p:sp>
      <p:sp>
        <p:nvSpPr>
          <p:cNvPr id="8" name="Rectangle 4"/>
          <p:cNvSpPr>
            <a:spLocks noGrp="1"/>
          </p:cNvSpPr>
          <p:nvPr>
            <p:ph type="ftr" sz="quarter" idx="11"/>
          </p:nvPr>
        </p:nvSpPr>
        <p:spPr>
          <a:xfrm>
            <a:off x="2705100" y="6477000"/>
            <a:ext cx="3733800" cy="304800"/>
          </a:xfrm>
          <a:prstGeom prst="rect">
            <a:avLst/>
          </a:prstGeom>
        </p:spPr>
        <p:txBody>
          <a:bodyPr/>
          <a:lstStyle>
            <a:lvl1pPr algn="ctr">
              <a:defRPr i="0">
                <a:solidFill>
                  <a:schemeClr val="bg1"/>
                </a:solidFill>
              </a:defRPr>
            </a:lvl1pPr>
            <a:extLst/>
          </a:lstStyle>
          <a:p>
            <a:pPr>
              <a:defRPr/>
            </a:pPr>
            <a:endParaRPr lang="en-US"/>
          </a:p>
        </p:txBody>
      </p:sp>
      <p:sp>
        <p:nvSpPr>
          <p:cNvPr id="9" name="Slide Number Placeholder 12"/>
          <p:cNvSpPr>
            <a:spLocks noGrp="1"/>
          </p:cNvSpPr>
          <p:nvPr>
            <p:ph type="sldNum" sz="quarter" idx="12"/>
          </p:nvPr>
        </p:nvSpPr>
        <p:spPr>
          <a:xfrm>
            <a:off x="6477000" y="6477000"/>
            <a:ext cx="1020763" cy="304800"/>
          </a:xfrm>
          <a:prstGeom prst="rect">
            <a:avLst/>
          </a:prstGeom>
        </p:spPr>
        <p:txBody>
          <a:bodyPr/>
          <a:lstStyle>
            <a:lvl1pPr>
              <a:defRPr/>
            </a:lvl1pPr>
            <a:extLst/>
          </a:lstStyle>
          <a:p>
            <a:pPr>
              <a:defRPr/>
            </a:pPr>
            <a:fld id="{F1F3386D-96A1-4B7F-B64B-C206A007AAC9}" type="slidenum">
              <a:rPr lang="en-US"/>
              <a:pPr>
                <a:defRPr/>
              </a:pPr>
              <a:t>‹#›</a:t>
            </a:fld>
            <a:endParaRPr lang="en-US" dirty="0"/>
          </a:p>
        </p:txBody>
      </p:sp>
    </p:spTree>
    <p:extLst>
      <p:ext uri="{BB962C8B-B14F-4D97-AF65-F5344CB8AC3E}">
        <p14:creationId xmlns:p14="http://schemas.microsoft.com/office/powerpoint/2010/main" val="3750823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6_Section Header">
    <p:spTree>
      <p:nvGrpSpPr>
        <p:cNvPr id="1" name=""/>
        <p:cNvGrpSpPr/>
        <p:nvPr/>
      </p:nvGrpSpPr>
      <p:grpSpPr>
        <a:xfrm>
          <a:off x="0" y="0"/>
          <a:ext cx="0" cy="0"/>
          <a:chOff x="0" y="0"/>
          <a:chExt cx="0" cy="0"/>
        </a:xfrm>
      </p:grpSpPr>
      <p:sp>
        <p:nvSpPr>
          <p:cNvPr id="3" name="Rectangle 15"/>
          <p:cNvSpPr/>
          <p:nvPr userDrawn="1"/>
        </p:nvSpPr>
        <p:spPr>
          <a:xfrm>
            <a:off x="1" y="0"/>
            <a:ext cx="9144000" cy="407596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endParaRPr kumimoji="0" lang="en-CA" altLang="ja-JP">
              <a:solidFill>
                <a:srgbClr val="FFFFFF"/>
              </a:solidFill>
              <a:latin typeface="Calibri" pitchFamily="34" charset="0"/>
            </a:endParaRPr>
          </a:p>
        </p:txBody>
      </p:sp>
      <p:sp>
        <p:nvSpPr>
          <p:cNvPr id="4" name="Rectangle 8"/>
          <p:cNvSpPr/>
          <p:nvPr userDrawn="1"/>
        </p:nvSpPr>
        <p:spPr>
          <a:xfrm>
            <a:off x="1" y="4039361"/>
            <a:ext cx="9144000" cy="609565"/>
          </a:xfrm>
          <a:prstGeom prst="rect">
            <a:avLst/>
          </a:prstGeom>
          <a:solidFill>
            <a:schemeClr val="accent6">
              <a:shade val="75000"/>
            </a:schemeClr>
          </a:solidFill>
          <a:ln w="25400" cap="rnd" cmpd="sng" algn="ctr">
            <a:noFill/>
            <a:prstDash val="solid"/>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lIns="91430" tIns="45715" rIns="91430" bIns="45715"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endParaRPr kumimoji="0" lang="en-US" altLang="ja-JP">
              <a:solidFill>
                <a:srgbClr val="000000"/>
              </a:solidFill>
              <a:latin typeface="Calibri" pitchFamily="34" charset="0"/>
            </a:endParaRPr>
          </a:p>
        </p:txBody>
      </p:sp>
      <p:pic>
        <p:nvPicPr>
          <p:cNvPr id="5" name="Picture 7"/>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5809" y="6237295"/>
            <a:ext cx="909562" cy="54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p:nvPr userDrawn="1"/>
        </p:nvSpPr>
        <p:spPr>
          <a:xfrm>
            <a:off x="1" y="4647333"/>
            <a:ext cx="9144000" cy="2705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lIns="91430" tIns="45715" rIns="91430" bIns="45715"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endParaRPr kumimoji="0" lang="en-US" altLang="ja-JP">
              <a:solidFill>
                <a:srgbClr val="000000"/>
              </a:solidFill>
              <a:latin typeface="Calibri" pitchFamily="34" charset="0"/>
            </a:endParaRPr>
          </a:p>
        </p:txBody>
      </p:sp>
      <p:sp>
        <p:nvSpPr>
          <p:cNvPr id="14" name="Title 13"/>
          <p:cNvSpPr>
            <a:spLocks noGrp="1"/>
          </p:cNvSpPr>
          <p:nvPr>
            <p:ph type="ctrTitle"/>
          </p:nvPr>
        </p:nvSpPr>
        <p:spPr>
          <a:xfrm>
            <a:off x="228601" y="4114800"/>
            <a:ext cx="7239000" cy="533400"/>
          </a:xfrm>
          <a:prstGeom prst="rect">
            <a:avLst/>
          </a:prstGeom>
          <a:noFill/>
        </p:spPr>
        <p:txBody>
          <a:bodyPr vert="horz" lIns="92364" tIns="46182" rIns="92364" bIns="46182">
            <a:noAutofit/>
          </a:bodyPr>
          <a:lstStyle>
            <a:lvl1pPr algn="l">
              <a:defRPr sz="3200" b="0" cap="all" spc="149" baseline="0">
                <a:solidFill>
                  <a:schemeClr val="bg1"/>
                </a:solidFill>
              </a:defRPr>
            </a:lvl1pPr>
            <a:extLst/>
          </a:lstStyle>
          <a:p>
            <a:r>
              <a:rPr lang="en-US" dirty="0" smtClean="0"/>
              <a:t>Click to edit Master title style</a:t>
            </a:r>
            <a:endParaRPr lang="en-US" dirty="0"/>
          </a:p>
        </p:txBody>
      </p:sp>
      <p:sp>
        <p:nvSpPr>
          <p:cNvPr id="7" name="Rectangle 3"/>
          <p:cNvSpPr>
            <a:spLocks noGrp="1"/>
          </p:cNvSpPr>
          <p:nvPr>
            <p:ph type="dt" sz="half" idx="10"/>
          </p:nvPr>
        </p:nvSpPr>
        <p:spPr>
          <a:xfrm>
            <a:off x="229003" y="6477619"/>
            <a:ext cx="1599797" cy="303987"/>
          </a:xfrm>
          <a:prstGeom prst="rect">
            <a:avLst/>
          </a:prstGeom>
        </p:spPr>
        <p:txBody>
          <a:bodyPr lIns="92364" tIns="46182" rIns="92364" bIns="46182" anchor="ctr"/>
          <a:lstStyle>
            <a:lvl1pPr algn="l">
              <a:defRPr/>
            </a:lvl1pPr>
          </a:lstStyle>
          <a:p>
            <a:fld id="{677678F8-B9A7-4AAB-9DDD-C583DBD71EC7}" type="datetime1">
              <a:rPr lang="en-US" altLang="ja-JP"/>
              <a:pPr/>
              <a:t>07/04/2015</a:t>
            </a:fld>
            <a:endParaRPr lang="en-US" altLang="ja-JP"/>
          </a:p>
        </p:txBody>
      </p:sp>
      <p:sp>
        <p:nvSpPr>
          <p:cNvPr id="8" name="Rectangle 4"/>
          <p:cNvSpPr>
            <a:spLocks noGrp="1"/>
          </p:cNvSpPr>
          <p:nvPr>
            <p:ph type="ftr" sz="quarter" idx="11"/>
          </p:nvPr>
        </p:nvSpPr>
        <p:spPr>
          <a:xfrm>
            <a:off x="2704496" y="6477619"/>
            <a:ext cx="3735010" cy="303987"/>
          </a:xfrm>
          <a:prstGeom prst="rect">
            <a:avLst/>
          </a:prstGeom>
        </p:spPr>
        <p:txBody>
          <a:bodyPr lIns="92364" tIns="46182" rIns="92364" bIns="46182"/>
          <a:lstStyle>
            <a:lvl1pPr algn="ctr">
              <a:defRPr i="0">
                <a:solidFill>
                  <a:schemeClr val="bg1"/>
                </a:solidFill>
              </a:defRPr>
            </a:lvl1pPr>
          </a:lstStyle>
          <a:p>
            <a:endParaRPr lang="en-US" altLang="ja-JP"/>
          </a:p>
        </p:txBody>
      </p:sp>
      <p:sp>
        <p:nvSpPr>
          <p:cNvPr id="9" name="Slide Number Placeholder 12"/>
          <p:cNvSpPr>
            <a:spLocks noGrp="1"/>
          </p:cNvSpPr>
          <p:nvPr>
            <p:ph type="sldNum" sz="quarter" idx="12"/>
          </p:nvPr>
        </p:nvSpPr>
        <p:spPr>
          <a:xfrm>
            <a:off x="6476597" y="6477619"/>
            <a:ext cx="1020839" cy="303987"/>
          </a:xfrm>
          <a:prstGeom prst="rect">
            <a:avLst/>
          </a:prstGeom>
        </p:spPr>
        <p:txBody>
          <a:bodyPr lIns="92364" tIns="46182" rIns="92364" bIns="46182"/>
          <a:lstStyle>
            <a:lvl1pPr>
              <a:defRPr/>
            </a:lvl1pPr>
          </a:lstStyle>
          <a:p>
            <a:fld id="{C21E0616-9912-4972-95ED-4DB14D58D7EB}" type="slidenum">
              <a:rPr lang="en-US" altLang="ja-JP"/>
              <a:pPr/>
              <a:t>‹#›</a:t>
            </a:fld>
            <a:endParaRPr lang="en-US" altLang="ja-JP"/>
          </a:p>
        </p:txBody>
      </p:sp>
    </p:spTree>
    <p:extLst>
      <p:ext uri="{BB962C8B-B14F-4D97-AF65-F5344CB8AC3E}">
        <p14:creationId xmlns:p14="http://schemas.microsoft.com/office/powerpoint/2010/main" val="51750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9800"/>
            <a:ext cx="8229600" cy="4778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52D3628-C997-47EE-B47F-5B965A3B7CE1}" type="datetime1">
              <a:rPr lang="en-GB" smtClean="0"/>
              <a:pPr/>
              <a:t>07/04/2015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BF571B6A-E55D-4FAF-9E41-71C925381B74}" type="slidenum">
              <a:rPr lang="en-GB" smtClean="0"/>
              <a:pPr/>
              <a:t>‹#›</a:t>
            </a:fld>
            <a:endParaRPr lang="en-GB"/>
          </a:p>
        </p:txBody>
      </p:sp>
    </p:spTree>
    <p:extLst>
      <p:ext uri="{BB962C8B-B14F-4D97-AF65-F5344CB8AC3E}">
        <p14:creationId xmlns:p14="http://schemas.microsoft.com/office/powerpoint/2010/main" val="17904692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89D6B2F-0297-4576-A371-0A5B344043C7}" type="datetime1">
              <a:rPr lang="en-GB" smtClean="0"/>
              <a:pPr/>
              <a:t>07/04/2015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F571B6A-E55D-4FAF-9E41-71C925381B74}" type="slidenum">
              <a:rPr lang="en-GB" smtClean="0"/>
              <a:pPr/>
              <a:t>‹#›</a:t>
            </a:fld>
            <a:endParaRPr lang="en-GB"/>
          </a:p>
        </p:txBody>
      </p:sp>
    </p:spTree>
    <p:extLst>
      <p:ext uri="{BB962C8B-B14F-4D97-AF65-F5344CB8AC3E}">
        <p14:creationId xmlns:p14="http://schemas.microsoft.com/office/powerpoint/2010/main" val="250263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8205CF3-C89B-4795-BBF8-A1A22BB19C70}" type="datetime1">
              <a:rPr lang="en-GB" smtClean="0"/>
              <a:pPr/>
              <a:t>07/04/2015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F571B6A-E55D-4FAF-9E41-71C925381B74}" type="slidenum">
              <a:rPr lang="en-GB" smtClean="0"/>
              <a:pPr/>
              <a:t>‹#›</a:t>
            </a:fld>
            <a:endParaRPr lang="en-GB"/>
          </a:p>
        </p:txBody>
      </p:sp>
    </p:spTree>
    <p:extLst>
      <p:ext uri="{BB962C8B-B14F-4D97-AF65-F5344CB8AC3E}">
        <p14:creationId xmlns:p14="http://schemas.microsoft.com/office/powerpoint/2010/main" val="291272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50FFC14-9BFF-47A0-9B10-CF958289D82D}" type="datetime1">
              <a:rPr lang="en-GB" smtClean="0"/>
              <a:pPr/>
              <a:t>07/04/2015</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F571B6A-E55D-4FAF-9E41-71C925381B74}" type="slidenum">
              <a:rPr lang="en-GB" smtClean="0"/>
              <a:pPr/>
              <a:t>‹#›</a:t>
            </a:fld>
            <a:endParaRPr lang="en-GB"/>
          </a:p>
        </p:txBody>
      </p:sp>
    </p:spTree>
    <p:extLst>
      <p:ext uri="{BB962C8B-B14F-4D97-AF65-F5344CB8AC3E}">
        <p14:creationId xmlns:p14="http://schemas.microsoft.com/office/powerpoint/2010/main" val="160900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6007D7C-B9BF-4FBD-A82C-7781F090A87D}" type="datetime1">
              <a:rPr lang="en-GB" smtClean="0"/>
              <a:pPr/>
              <a:t>07/04/2015</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F571B6A-E55D-4FAF-9E41-71C925381B74}" type="slidenum">
              <a:rPr lang="en-GB" smtClean="0"/>
              <a:pPr/>
              <a:t>‹#›</a:t>
            </a:fld>
            <a:endParaRPr lang="en-GB"/>
          </a:p>
        </p:txBody>
      </p:sp>
    </p:spTree>
    <p:extLst>
      <p:ext uri="{BB962C8B-B14F-4D97-AF65-F5344CB8AC3E}">
        <p14:creationId xmlns:p14="http://schemas.microsoft.com/office/powerpoint/2010/main" val="23296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894E7B2-0568-442E-A0F8-053E19EB3CCA}" type="datetime1">
              <a:rPr lang="en-GB" smtClean="0"/>
              <a:pPr/>
              <a:t>07/04/2015</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F571B6A-E55D-4FAF-9E41-71C925381B74}" type="slidenum">
              <a:rPr lang="en-GB" smtClean="0"/>
              <a:pPr/>
              <a:t>‹#›</a:t>
            </a:fld>
            <a:endParaRPr lang="en-GB"/>
          </a:p>
        </p:txBody>
      </p:sp>
    </p:spTree>
    <p:extLst>
      <p:ext uri="{BB962C8B-B14F-4D97-AF65-F5344CB8AC3E}">
        <p14:creationId xmlns:p14="http://schemas.microsoft.com/office/powerpoint/2010/main" val="317574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634FB2A-A28F-4777-A94F-26123865B520}" type="datetime1">
              <a:rPr lang="en-GB" smtClean="0"/>
              <a:pPr/>
              <a:t>07/04/2015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F571B6A-E55D-4FAF-9E41-71C925381B74}" type="slidenum">
              <a:rPr lang="en-GB" smtClean="0"/>
              <a:pPr/>
              <a:t>‹#›</a:t>
            </a:fld>
            <a:endParaRPr lang="en-GB"/>
          </a:p>
        </p:txBody>
      </p:sp>
    </p:spTree>
    <p:extLst>
      <p:ext uri="{BB962C8B-B14F-4D97-AF65-F5344CB8AC3E}">
        <p14:creationId xmlns:p14="http://schemas.microsoft.com/office/powerpoint/2010/main" val="106355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680F52-2D46-4522-A7DE-F06E464EB4D2}" type="datetime1">
              <a:rPr lang="en-GB" smtClean="0"/>
              <a:pPr/>
              <a:t>07/04/2015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F571B6A-E55D-4FAF-9E41-71C925381B74}" type="slidenum">
              <a:rPr lang="en-GB" smtClean="0"/>
              <a:pPr/>
              <a:t>‹#›</a:t>
            </a:fld>
            <a:endParaRPr lang="en-GB"/>
          </a:p>
        </p:txBody>
      </p:sp>
    </p:spTree>
    <p:extLst>
      <p:ext uri="{BB962C8B-B14F-4D97-AF65-F5344CB8AC3E}">
        <p14:creationId xmlns:p14="http://schemas.microsoft.com/office/powerpoint/2010/main" val="292518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874187"/>
          </a:xfrm>
          <a:prstGeom prst="rect">
            <a:avLst/>
          </a:prstGeom>
        </p:spPr>
      </p:pic>
    </p:spTree>
    <p:extLst>
      <p:ext uri="{BB962C8B-B14F-4D97-AF65-F5344CB8AC3E}">
        <p14:creationId xmlns:p14="http://schemas.microsoft.com/office/powerpoint/2010/main" val="360496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 id="2147483668"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jpeg"/><Relationship Id="rId11" Type="http://schemas.openxmlformats.org/officeDocument/2006/relationships/image" Target="../media/image7.png"/><Relationship Id="rId5" Type="http://schemas.openxmlformats.org/officeDocument/2006/relationships/image" Target="../media/image16.jpeg"/><Relationship Id="rId10" Type="http://schemas.openxmlformats.org/officeDocument/2006/relationships/hyperlink" Target="http://kotagedecrafts.multiply.com/" TargetMode="External"/><Relationship Id="rId4" Type="http://schemas.openxmlformats.org/officeDocument/2006/relationships/image" Target="../media/image15.jpe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savethechildren.org.uk/en/docs/Delivering_Money_low_res.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gif"/><Relationship Id="rId7" Type="http://schemas.openxmlformats.org/officeDocument/2006/relationships/hyperlink" Target="http://crs.org/kenya/finding-peace-post-conflict/" TargetMode="Externa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p:cNvSpPr>
          <p:nvPr/>
        </p:nvSpPr>
        <p:spPr bwMode="auto">
          <a:xfrm>
            <a:off x="1173808" y="9305292"/>
            <a:ext cx="305650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130006" bIns="0"/>
          <a:lstStyle/>
          <a:p>
            <a:r>
              <a:rPr lang="en-US" sz="1200" dirty="0" smtClean="0">
                <a:solidFill>
                  <a:srgbClr val="908A84"/>
                </a:solidFill>
                <a:ea typeface="ＭＳ Ｐゴシック" charset="0"/>
                <a:cs typeface="Arial" charset="0"/>
              </a:rPr>
              <a:t>Mo Hamza</a:t>
            </a:r>
            <a:endParaRPr lang="en-US" sz="1200" dirty="0">
              <a:solidFill>
                <a:srgbClr val="908A84"/>
              </a:solidFill>
              <a:ea typeface="ＭＳ Ｐゴシック" charset="0"/>
              <a:cs typeface="Arial" charset="0"/>
            </a:endParaRPr>
          </a:p>
        </p:txBody>
      </p:sp>
      <p:sp>
        <p:nvSpPr>
          <p:cNvPr id="8" name="Rectangle 3"/>
          <p:cNvSpPr>
            <a:spLocks/>
          </p:cNvSpPr>
          <p:nvPr/>
        </p:nvSpPr>
        <p:spPr bwMode="auto">
          <a:xfrm>
            <a:off x="8374608" y="9305292"/>
            <a:ext cx="2880320" cy="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130006" bIns="0" anchor="b"/>
          <a:lstStyle/>
          <a:p>
            <a:r>
              <a:rPr lang="en-US" sz="1200" dirty="0" smtClean="0">
                <a:solidFill>
                  <a:srgbClr val="908A84"/>
                </a:solidFill>
                <a:ea typeface="ＭＳ Ｐゴシック" charset="0"/>
                <a:cs typeface="Arial" charset="0"/>
              </a:rPr>
              <a:t>14 May 2012</a:t>
            </a:r>
            <a:endParaRPr lang="en-US" sz="1200" dirty="0">
              <a:solidFill>
                <a:srgbClr val="908A84"/>
              </a:solidFill>
              <a:ea typeface="ＭＳ Ｐゴシック" charset="0"/>
              <a:cs typeface="Arial" charset="0"/>
            </a:endParaRPr>
          </a:p>
        </p:txBody>
      </p:sp>
      <p:sp>
        <p:nvSpPr>
          <p:cNvPr id="9" name="Line 4"/>
          <p:cNvSpPr>
            <a:spLocks noChangeShapeType="1"/>
          </p:cNvSpPr>
          <p:nvPr/>
        </p:nvSpPr>
        <p:spPr bwMode="auto">
          <a:xfrm>
            <a:off x="4126136" y="9023352"/>
            <a:ext cx="1587" cy="730250"/>
          </a:xfrm>
          <a:prstGeom prst="line">
            <a:avLst/>
          </a:prstGeom>
          <a:noFill/>
          <a:ln w="12700" cap="flat">
            <a:solidFill>
              <a:srgbClr val="908A84"/>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Line 5"/>
          <p:cNvSpPr>
            <a:spLocks noChangeShapeType="1"/>
          </p:cNvSpPr>
          <p:nvPr/>
        </p:nvSpPr>
        <p:spPr bwMode="auto">
          <a:xfrm>
            <a:off x="8275639" y="9023352"/>
            <a:ext cx="3174" cy="730250"/>
          </a:xfrm>
          <a:prstGeom prst="line">
            <a:avLst/>
          </a:prstGeom>
          <a:noFill/>
          <a:ln w="12700" cap="flat">
            <a:solidFill>
              <a:srgbClr val="908A84"/>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Rectangle 1"/>
          <p:cNvSpPr>
            <a:spLocks/>
          </p:cNvSpPr>
          <p:nvPr/>
        </p:nvSpPr>
        <p:spPr bwMode="auto">
          <a:xfrm>
            <a:off x="1326208" y="9457692"/>
            <a:ext cx="305650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130006" bIns="0"/>
          <a:lstStyle/>
          <a:p>
            <a:r>
              <a:rPr lang="en-US" sz="1200" dirty="0" smtClean="0">
                <a:solidFill>
                  <a:srgbClr val="908A84"/>
                </a:solidFill>
                <a:ea typeface="ＭＳ Ｐゴシック" charset="0"/>
                <a:cs typeface="Arial" charset="0"/>
              </a:rPr>
              <a:t>Mo Hamza</a:t>
            </a:r>
            <a:endParaRPr lang="en-US" sz="1200" dirty="0">
              <a:solidFill>
                <a:srgbClr val="908A84"/>
              </a:solidFill>
              <a:ea typeface="ＭＳ Ｐゴシック" charset="0"/>
              <a:cs typeface="Arial" charset="0"/>
            </a:endParaRPr>
          </a:p>
        </p:txBody>
      </p:sp>
      <p:sp>
        <p:nvSpPr>
          <p:cNvPr id="12" name="Rectangle 3"/>
          <p:cNvSpPr>
            <a:spLocks/>
          </p:cNvSpPr>
          <p:nvPr/>
        </p:nvSpPr>
        <p:spPr bwMode="auto">
          <a:xfrm>
            <a:off x="8527008" y="9457692"/>
            <a:ext cx="2880320" cy="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130006" bIns="0" anchor="b"/>
          <a:lstStyle/>
          <a:p>
            <a:r>
              <a:rPr lang="en-US" sz="1200" dirty="0" smtClean="0">
                <a:solidFill>
                  <a:srgbClr val="908A84"/>
                </a:solidFill>
                <a:ea typeface="ＭＳ Ｐゴシック" charset="0"/>
                <a:cs typeface="Arial" charset="0"/>
              </a:rPr>
              <a:t>14 May 2012</a:t>
            </a:r>
            <a:endParaRPr lang="en-US" sz="1200" dirty="0">
              <a:solidFill>
                <a:srgbClr val="908A84"/>
              </a:solidFill>
              <a:ea typeface="ＭＳ Ｐゴシック" charset="0"/>
              <a:cs typeface="Arial" charset="0"/>
            </a:endParaRPr>
          </a:p>
        </p:txBody>
      </p:sp>
      <p:sp>
        <p:nvSpPr>
          <p:cNvPr id="13" name="Line 4"/>
          <p:cNvSpPr>
            <a:spLocks noChangeShapeType="1"/>
          </p:cNvSpPr>
          <p:nvPr/>
        </p:nvSpPr>
        <p:spPr bwMode="auto">
          <a:xfrm>
            <a:off x="4278536" y="9175752"/>
            <a:ext cx="1587" cy="730250"/>
          </a:xfrm>
          <a:prstGeom prst="line">
            <a:avLst/>
          </a:prstGeom>
          <a:noFill/>
          <a:ln w="12700" cap="flat">
            <a:solidFill>
              <a:srgbClr val="908A84"/>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Line 5"/>
          <p:cNvSpPr>
            <a:spLocks noChangeShapeType="1"/>
          </p:cNvSpPr>
          <p:nvPr/>
        </p:nvSpPr>
        <p:spPr bwMode="auto">
          <a:xfrm>
            <a:off x="8428039" y="9175752"/>
            <a:ext cx="3174" cy="730250"/>
          </a:xfrm>
          <a:prstGeom prst="line">
            <a:avLst/>
          </a:prstGeom>
          <a:noFill/>
          <a:ln w="12700" cap="flat">
            <a:solidFill>
              <a:srgbClr val="908A84"/>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Title 14"/>
          <p:cNvSpPr txBox="1">
            <a:spLocks/>
          </p:cNvSpPr>
          <p:nvPr/>
        </p:nvSpPr>
        <p:spPr>
          <a:xfrm>
            <a:off x="754608" y="3319397"/>
            <a:ext cx="7772400" cy="22422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990099"/>
                </a:solidFill>
                <a:effectLst>
                  <a:outerShdw blurRad="38100" dist="38100" dir="2700000" algn="tl">
                    <a:srgbClr val="000000">
                      <a:alpha val="43137"/>
                    </a:srgbClr>
                  </a:outerShdw>
                </a:effectLst>
                <a:latin typeface="+mn-lt"/>
                <a:cs typeface="Candara"/>
              </a:rPr>
              <a:t>Sectoral Programs for </a:t>
            </a:r>
            <a:r>
              <a:rPr lang="en-US" sz="4000" b="1" dirty="0" smtClean="0">
                <a:solidFill>
                  <a:srgbClr val="990099"/>
                </a:solidFill>
                <a:effectLst>
                  <a:outerShdw blurRad="38100" dist="38100" dir="2700000" algn="tl">
                    <a:srgbClr val="000000">
                      <a:alpha val="43137"/>
                    </a:srgbClr>
                  </a:outerShdw>
                </a:effectLst>
                <a:latin typeface="+mn-lt"/>
                <a:cs typeface="Candara"/>
              </a:rPr>
              <a:t>                     Socio-Economic </a:t>
            </a:r>
            <a:r>
              <a:rPr lang="en-US" sz="4000" b="1" dirty="0">
                <a:solidFill>
                  <a:srgbClr val="990099"/>
                </a:solidFill>
                <a:effectLst>
                  <a:outerShdw blurRad="38100" dist="38100" dir="2700000" algn="tl">
                    <a:srgbClr val="000000">
                      <a:alpha val="43137"/>
                    </a:srgbClr>
                  </a:outerShdw>
                </a:effectLst>
                <a:latin typeface="+mn-lt"/>
                <a:cs typeface="Candara"/>
              </a:rPr>
              <a:t>Development</a:t>
            </a:r>
            <a:endParaRPr lang="en-GB" sz="4000" b="1" dirty="0" smtClean="0">
              <a:solidFill>
                <a:srgbClr val="990099"/>
              </a:solidFill>
              <a:effectLst>
                <a:outerShdw blurRad="38100" dist="38100" dir="2700000" algn="tl">
                  <a:srgbClr val="000000">
                    <a:alpha val="43137"/>
                  </a:srgbClr>
                </a:outerShdw>
              </a:effectLst>
              <a:latin typeface="+mn-lt"/>
            </a:endParaRPr>
          </a:p>
        </p:txBody>
      </p:sp>
      <p:sp>
        <p:nvSpPr>
          <p:cNvPr id="28"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grpSp>
        <p:nvGrpSpPr>
          <p:cNvPr id="30" name="Group 4"/>
          <p:cNvGrpSpPr>
            <a:grpSpLocks/>
          </p:cNvGrpSpPr>
          <p:nvPr/>
        </p:nvGrpSpPr>
        <p:grpSpPr bwMode="auto">
          <a:xfrm>
            <a:off x="-47626" y="-1"/>
            <a:ext cx="9191624" cy="1293868"/>
            <a:chOff x="-36006" y="93623"/>
            <a:chExt cx="9190356" cy="1294056"/>
          </a:xfrm>
        </p:grpSpPr>
        <p:grpSp>
          <p:nvGrpSpPr>
            <p:cNvPr id="33" name="Group 7"/>
            <p:cNvGrpSpPr>
              <a:grpSpLocks/>
            </p:cNvGrpSpPr>
            <p:nvPr/>
          </p:nvGrpSpPr>
          <p:grpSpPr bwMode="auto">
            <a:xfrm>
              <a:off x="-36006" y="772093"/>
              <a:ext cx="9180006" cy="615586"/>
              <a:chOff x="0" y="750215"/>
              <a:chExt cx="9144000" cy="662941"/>
            </a:xfrm>
          </p:grpSpPr>
          <p:sp>
            <p:nvSpPr>
              <p:cNvPr id="38" name="Rectangle 12"/>
              <p:cNvSpPr>
                <a:spLocks noChangeArrowheads="1"/>
              </p:cNvSpPr>
              <p:nvPr/>
            </p:nvSpPr>
            <p:spPr bwMode="auto">
              <a:xfrm>
                <a:off x="0" y="1207540"/>
                <a:ext cx="9144000" cy="205616"/>
              </a:xfrm>
              <a:prstGeom prst="rect">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sz="1000">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39" name="Rectangle 38"/>
              <p:cNvSpPr>
                <a:spLocks noChangeArrowheads="1"/>
              </p:cNvSpPr>
              <p:nvPr/>
            </p:nvSpPr>
            <p:spPr bwMode="auto">
              <a:xfrm>
                <a:off x="11068" y="749726"/>
                <a:ext cx="9132175" cy="458245"/>
              </a:xfrm>
              <a:prstGeom prst="rect">
                <a:avLst/>
              </a:prstGeom>
              <a:solidFill>
                <a:schemeClr val="tx1"/>
              </a:solidFill>
              <a:ln w="9525">
                <a:solidFill>
                  <a:schemeClr val="tx2">
                    <a:lumMod val="60000"/>
                    <a:lumOff val="40000"/>
                  </a:schemeClr>
                </a:solidFill>
                <a:miter lim="800000"/>
                <a:headEnd/>
                <a:tailEnd/>
              </a:ln>
            </p:spPr>
            <p:txBody>
              <a:bodyPr/>
              <a:lstStyle/>
              <a:p>
                <a:pPr>
                  <a:spcAft>
                    <a:spcPts val="0"/>
                  </a:spcAft>
                  <a:defRPr/>
                </a:pPr>
                <a:endParaRPr lang="en-US" sz="2000" dirty="0">
                  <a:latin typeface="Times New Roman"/>
                  <a:ea typeface="Times New Roman"/>
                </a:endParaRPr>
              </a:p>
            </p:txBody>
          </p:sp>
        </p:grpSp>
        <p:pic>
          <p:nvPicPr>
            <p:cNvPr id="36" name="Picture 10"/>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5260" y="93623"/>
              <a:ext cx="2629090" cy="7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itle 14"/>
          <p:cNvSpPr txBox="1">
            <a:spLocks/>
          </p:cNvSpPr>
          <p:nvPr/>
        </p:nvSpPr>
        <p:spPr>
          <a:xfrm>
            <a:off x="0" y="0"/>
            <a:ext cx="6514545" cy="677916"/>
          </a:xfrm>
          <a:prstGeom prst="rect">
            <a:avLst/>
          </a:prstGeom>
          <a:solidFill>
            <a:schemeClr val="bg1"/>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2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5"/>
            <a:ext cx="1971675" cy="6743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국민안전처"/>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411" y="86722"/>
            <a:ext cx="2143125" cy="533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2717" y="69282"/>
            <a:ext cx="1914525" cy="54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9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Text Placeholder 2"/>
          <p:cNvSpPr>
            <a:spLocks noGrp="1"/>
          </p:cNvSpPr>
          <p:nvPr>
            <p:ph type="body" sz="quarter" idx="13"/>
          </p:nvPr>
        </p:nvSpPr>
        <p:spPr>
          <a:xfrm>
            <a:off x="3132138" y="87313"/>
            <a:ext cx="6011861" cy="877887"/>
          </a:xfrm>
          <a:solidFill>
            <a:srgbClr val="92D050"/>
          </a:solidFill>
          <a:ln>
            <a:solidFill>
              <a:srgbClr val="92D050"/>
            </a:solidFill>
          </a:ln>
        </p:spPr>
        <p:txBody>
          <a:bodyPr/>
          <a:lstStyle/>
          <a:p>
            <a:pPr marL="0" indent="0" algn="ctr" eaLnBrk="1" hangingPunct="1">
              <a:buNone/>
            </a:pPr>
            <a:r>
              <a:rPr lang="en-US" sz="2400" i="1" dirty="0" smtClean="0"/>
              <a:t>Case:  Improving relevancy of livelihood interventions through market analysis in Haiti</a:t>
            </a:r>
            <a:endParaRPr lang="en-CA" sz="2400" i="1" dirty="0" smtClean="0"/>
          </a:p>
        </p:txBody>
      </p:sp>
      <p:pic>
        <p:nvPicPr>
          <p:cNvPr id="56323" name="Picture 1"/>
          <p:cNvPicPr>
            <a:picLocks noChangeAspect="1" noChangeArrowheads="1"/>
          </p:cNvPicPr>
          <p:nvPr/>
        </p:nvPicPr>
        <p:blipFill>
          <a:blip r:embed="rId3" cstate="print">
            <a:clrChange>
              <a:clrFrom>
                <a:srgbClr val="FFFFFF"/>
              </a:clrFrom>
              <a:clrTo>
                <a:srgbClr val="FFFFFF">
                  <a:alpha val="0"/>
                </a:srgbClr>
              </a:clrTo>
            </a:clrChange>
            <a:lum bright="-30000" contrast="30000"/>
          </a:blip>
          <a:srcRect/>
          <a:stretch>
            <a:fillRect/>
          </a:stretch>
        </p:blipFill>
        <p:spPr bwMode="auto">
          <a:xfrm>
            <a:off x="239713" y="2557463"/>
            <a:ext cx="8120062" cy="2401887"/>
          </a:xfrm>
          <a:prstGeom prst="rect">
            <a:avLst/>
          </a:prstGeom>
          <a:noFill/>
          <a:ln w="9525">
            <a:noFill/>
            <a:miter lim="800000"/>
            <a:headEnd/>
            <a:tailEnd/>
          </a:ln>
        </p:spPr>
      </p:pic>
      <p:sp>
        <p:nvSpPr>
          <p:cNvPr id="12" name="TextBox 11"/>
          <p:cNvSpPr txBox="1">
            <a:spLocks noChangeArrowheads="1"/>
          </p:cNvSpPr>
          <p:nvPr/>
        </p:nvSpPr>
        <p:spPr bwMode="auto">
          <a:xfrm>
            <a:off x="280988" y="965200"/>
            <a:ext cx="3922712" cy="338138"/>
          </a:xfrm>
          <a:prstGeom prst="rect">
            <a:avLst/>
          </a:prstGeom>
          <a:solidFill>
            <a:schemeClr val="bg1"/>
          </a:solidFill>
          <a:ln w="9525">
            <a:noFill/>
            <a:miter lim="800000"/>
            <a:headEnd/>
            <a:tailEnd/>
          </a:ln>
        </p:spPr>
        <p:txBody>
          <a:bodyPr wrap="none">
            <a:spAutoFit/>
          </a:bodyPr>
          <a:lstStyle/>
          <a:p>
            <a:r>
              <a:rPr lang="en-US" sz="1600" b="1"/>
              <a:t>Condition Post Floods and Landslides</a:t>
            </a:r>
            <a:endParaRPr lang="en-CA" sz="1600" b="1"/>
          </a:p>
        </p:txBody>
      </p:sp>
      <p:sp>
        <p:nvSpPr>
          <p:cNvPr id="13" name="Multiply 12"/>
          <p:cNvSpPr/>
          <p:nvPr/>
        </p:nvSpPr>
        <p:spPr>
          <a:xfrm>
            <a:off x="3222625" y="3841750"/>
            <a:ext cx="579438" cy="579438"/>
          </a:xfrm>
          <a:prstGeom prst="mathMultiply">
            <a:avLst>
              <a:gd name="adj1" fmla="val 108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4" name="Multiply 13"/>
          <p:cNvSpPr/>
          <p:nvPr/>
        </p:nvSpPr>
        <p:spPr>
          <a:xfrm>
            <a:off x="4818063" y="3638550"/>
            <a:ext cx="581025" cy="579438"/>
          </a:xfrm>
          <a:prstGeom prst="mathMultiply">
            <a:avLst>
              <a:gd name="adj1" fmla="val 108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5" name="Multiply 14"/>
          <p:cNvSpPr/>
          <p:nvPr/>
        </p:nvSpPr>
        <p:spPr>
          <a:xfrm>
            <a:off x="4803775" y="2606675"/>
            <a:ext cx="581025" cy="581025"/>
          </a:xfrm>
          <a:prstGeom prst="mathMultiply">
            <a:avLst>
              <a:gd name="adj1" fmla="val 108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 name="TextBox 15"/>
          <p:cNvSpPr>
            <a:spLocks noChangeArrowheads="1"/>
          </p:cNvSpPr>
          <p:nvPr/>
        </p:nvSpPr>
        <p:spPr bwMode="auto">
          <a:xfrm>
            <a:off x="285750" y="4581525"/>
            <a:ext cx="3448050" cy="522288"/>
          </a:xfrm>
          <a:prstGeom prst="wedgeRectCallout">
            <a:avLst>
              <a:gd name="adj1" fmla="val 28454"/>
              <a:gd name="adj2" fmla="val -108083"/>
            </a:avLst>
          </a:prstGeom>
          <a:solidFill>
            <a:schemeClr val="bg1"/>
          </a:solidFill>
          <a:ln w="9525">
            <a:solidFill>
              <a:srgbClr val="C00000"/>
            </a:solidFill>
            <a:miter lim="800000"/>
            <a:headEnd/>
            <a:tailEnd/>
          </a:ln>
        </p:spPr>
        <p:txBody>
          <a:bodyPr>
            <a:spAutoFit/>
          </a:bodyPr>
          <a:lstStyle/>
          <a:p>
            <a:r>
              <a:rPr lang="en-US" sz="1400"/>
              <a:t>Transport and Storage Facility Destroyed </a:t>
            </a:r>
          </a:p>
          <a:p>
            <a:r>
              <a:rPr lang="en-US" sz="1400"/>
              <a:t>Left with debt to pay</a:t>
            </a:r>
            <a:endParaRPr lang="en-CA" sz="1400"/>
          </a:p>
        </p:txBody>
      </p:sp>
      <p:sp>
        <p:nvSpPr>
          <p:cNvPr id="17" name="TextBox 16"/>
          <p:cNvSpPr>
            <a:spLocks noChangeArrowheads="1"/>
          </p:cNvSpPr>
          <p:nvPr/>
        </p:nvSpPr>
        <p:spPr bwMode="auto">
          <a:xfrm>
            <a:off x="3005138" y="1549400"/>
            <a:ext cx="2860675" cy="522288"/>
          </a:xfrm>
          <a:prstGeom prst="wedgeRectCallout">
            <a:avLst>
              <a:gd name="adj1" fmla="val -40139"/>
              <a:gd name="adj2" fmla="val 141500"/>
            </a:avLst>
          </a:prstGeom>
          <a:solidFill>
            <a:schemeClr val="bg1"/>
          </a:solidFill>
          <a:ln w="9525">
            <a:solidFill>
              <a:srgbClr val="C00000"/>
            </a:solidFill>
            <a:miter lim="800000"/>
            <a:headEnd/>
            <a:tailEnd/>
          </a:ln>
        </p:spPr>
        <p:txBody>
          <a:bodyPr>
            <a:spAutoFit/>
          </a:bodyPr>
          <a:lstStyle/>
          <a:p>
            <a:r>
              <a:rPr lang="en-US" sz="1400"/>
              <a:t>Lost Pack Animal for transports and stock</a:t>
            </a:r>
            <a:endParaRPr lang="en-CA" sz="1400"/>
          </a:p>
        </p:txBody>
      </p:sp>
      <p:sp>
        <p:nvSpPr>
          <p:cNvPr id="18" name="TextBox 17"/>
          <p:cNvSpPr>
            <a:spLocks noChangeArrowheads="1"/>
          </p:cNvSpPr>
          <p:nvPr/>
        </p:nvSpPr>
        <p:spPr bwMode="auto">
          <a:xfrm>
            <a:off x="4175125" y="4543425"/>
            <a:ext cx="2860675" cy="522288"/>
          </a:xfrm>
          <a:prstGeom prst="wedgeRectCallout">
            <a:avLst>
              <a:gd name="adj1" fmla="val -34213"/>
              <a:gd name="adj2" fmla="val -107236"/>
            </a:avLst>
          </a:prstGeom>
          <a:solidFill>
            <a:schemeClr val="bg1"/>
          </a:solidFill>
          <a:ln w="9525">
            <a:solidFill>
              <a:srgbClr val="C00000"/>
            </a:solidFill>
            <a:miter lim="800000"/>
            <a:headEnd/>
            <a:tailEnd/>
          </a:ln>
        </p:spPr>
        <p:txBody>
          <a:bodyPr>
            <a:spAutoFit/>
          </a:bodyPr>
          <a:lstStyle/>
          <a:p>
            <a:r>
              <a:rPr lang="en-US" sz="1400"/>
              <a:t>Lost Pack Animal for transports and stock</a:t>
            </a:r>
            <a:endParaRPr lang="en-CA" sz="1400"/>
          </a:p>
        </p:txBody>
      </p:sp>
      <p:grpSp>
        <p:nvGrpSpPr>
          <p:cNvPr id="21" name="Group 20"/>
          <p:cNvGrpSpPr>
            <a:grpSpLocks/>
          </p:cNvGrpSpPr>
          <p:nvPr/>
        </p:nvGrpSpPr>
        <p:grpSpPr bwMode="auto">
          <a:xfrm>
            <a:off x="7045325" y="3297238"/>
            <a:ext cx="1454150" cy="1565275"/>
            <a:chOff x="7045376" y="3297837"/>
            <a:chExt cx="1454047" cy="1564095"/>
          </a:xfrm>
        </p:grpSpPr>
        <p:sp>
          <p:nvSpPr>
            <p:cNvPr id="19" name="Oval 18"/>
            <p:cNvSpPr/>
            <p:nvPr/>
          </p:nvSpPr>
          <p:spPr>
            <a:xfrm>
              <a:off x="7181891" y="3635719"/>
              <a:ext cx="1227051" cy="1226213"/>
            </a:xfrm>
            <a:prstGeom prst="ellipse">
              <a:avLst/>
            </a:prstGeom>
            <a:solidFill>
              <a:srgbClr val="FF99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6337" name="TextBox 19"/>
            <p:cNvSpPr txBox="1">
              <a:spLocks noChangeArrowheads="1"/>
            </p:cNvSpPr>
            <p:nvPr/>
          </p:nvSpPr>
          <p:spPr bwMode="auto">
            <a:xfrm>
              <a:off x="7045376" y="3297837"/>
              <a:ext cx="1454047" cy="523220"/>
            </a:xfrm>
            <a:prstGeom prst="rect">
              <a:avLst/>
            </a:prstGeom>
            <a:noFill/>
            <a:ln w="9525">
              <a:noFill/>
              <a:miter lim="800000"/>
              <a:headEnd/>
              <a:tailEnd/>
            </a:ln>
          </p:spPr>
          <p:txBody>
            <a:bodyPr>
              <a:spAutoFit/>
            </a:bodyPr>
            <a:lstStyle/>
            <a:p>
              <a:pPr algn="ctr"/>
              <a:r>
                <a:rPr lang="en-US" sz="1400" b="1"/>
                <a:t>Purchasing power reduced</a:t>
              </a:r>
              <a:endParaRPr lang="en-CA" sz="1400" b="1"/>
            </a:p>
          </p:txBody>
        </p:sp>
      </p:grpSp>
      <p:grpSp>
        <p:nvGrpSpPr>
          <p:cNvPr id="24" name="Group 23"/>
          <p:cNvGrpSpPr>
            <a:grpSpLocks/>
          </p:cNvGrpSpPr>
          <p:nvPr/>
        </p:nvGrpSpPr>
        <p:grpSpPr bwMode="auto">
          <a:xfrm>
            <a:off x="184150" y="2520950"/>
            <a:ext cx="1497013" cy="1501775"/>
            <a:chOff x="183942" y="2520846"/>
            <a:chExt cx="1497454" cy="1502634"/>
          </a:xfrm>
        </p:grpSpPr>
        <p:sp>
          <p:nvSpPr>
            <p:cNvPr id="22" name="Oval 21"/>
            <p:cNvSpPr/>
            <p:nvPr/>
          </p:nvSpPr>
          <p:spPr>
            <a:xfrm>
              <a:off x="183942" y="2708278"/>
              <a:ext cx="1314837" cy="1315202"/>
            </a:xfrm>
            <a:prstGeom prst="ellipse">
              <a:avLst/>
            </a:prstGeom>
            <a:solidFill>
              <a:srgbClr val="99CCFF">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6335" name="TextBox 22"/>
            <p:cNvSpPr txBox="1">
              <a:spLocks noChangeArrowheads="1"/>
            </p:cNvSpPr>
            <p:nvPr/>
          </p:nvSpPr>
          <p:spPr bwMode="auto">
            <a:xfrm>
              <a:off x="227349" y="2520846"/>
              <a:ext cx="1454047" cy="307777"/>
            </a:xfrm>
            <a:prstGeom prst="rect">
              <a:avLst/>
            </a:prstGeom>
            <a:noFill/>
            <a:ln w="9525">
              <a:noFill/>
              <a:miter lim="800000"/>
              <a:headEnd/>
              <a:tailEnd/>
            </a:ln>
          </p:spPr>
          <p:txBody>
            <a:bodyPr>
              <a:spAutoFit/>
            </a:bodyPr>
            <a:lstStyle/>
            <a:p>
              <a:pPr algn="ctr"/>
              <a:r>
                <a:rPr lang="en-US" sz="1400" b="1"/>
                <a:t>Unaffected</a:t>
              </a:r>
              <a:endParaRPr lang="en-CA" sz="1400" b="1"/>
            </a:p>
          </p:txBody>
        </p:sp>
      </p:grpSp>
      <p:sp>
        <p:nvSpPr>
          <p:cNvPr id="25" name="スライド番号プレースホルダ 24"/>
          <p:cNvSpPr>
            <a:spLocks noGrp="1"/>
          </p:cNvSpPr>
          <p:nvPr>
            <p:ph type="sldNum" sz="quarter" idx="21"/>
          </p:nvPr>
        </p:nvSpPr>
        <p:spPr/>
        <p:txBody>
          <a:bodyPr/>
          <a:lstStyle/>
          <a:p>
            <a:pPr>
              <a:defRPr/>
            </a:pPr>
            <a:fld id="{79A04607-C7DF-489E-B530-049E295AC806}" type="slidenum">
              <a:rPr lang="en-US" smtClean="0"/>
              <a:pPr>
                <a:defRPr/>
              </a:pPr>
              <a:t>10</a:t>
            </a:fld>
            <a:endParaRPr lang="en-US" dirty="0"/>
          </a:p>
        </p:txBody>
      </p:sp>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
          <p:cNvSpPr>
            <a:spLocks noChangeArrowheads="1"/>
          </p:cNvSpPr>
          <p:nvPr/>
        </p:nvSpPr>
        <p:spPr bwMode="auto">
          <a:xfrm>
            <a:off x="0" y="6538586"/>
            <a:ext cx="9144000" cy="31941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6268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Text Placeholder 2"/>
          <p:cNvSpPr>
            <a:spLocks noGrp="1"/>
          </p:cNvSpPr>
          <p:nvPr>
            <p:ph type="body" sz="quarter" idx="13"/>
          </p:nvPr>
        </p:nvSpPr>
        <p:spPr>
          <a:xfrm>
            <a:off x="3281820" y="87313"/>
            <a:ext cx="5774498" cy="858837"/>
          </a:xfrm>
          <a:solidFill>
            <a:srgbClr val="92D050"/>
          </a:solidFill>
          <a:ln>
            <a:solidFill>
              <a:srgbClr val="92D050"/>
            </a:solidFill>
          </a:ln>
        </p:spPr>
        <p:txBody>
          <a:bodyPr/>
          <a:lstStyle/>
          <a:p>
            <a:pPr marL="0" indent="0" algn="ctr" eaLnBrk="1" hangingPunct="1">
              <a:buNone/>
            </a:pPr>
            <a:r>
              <a:rPr lang="en-US" sz="2400" i="1" dirty="0" smtClean="0"/>
              <a:t>Case:  Improving relevancy of livelihood interventions through market analysis in Haiti</a:t>
            </a:r>
            <a:endParaRPr lang="en-CA" sz="2400" i="1" dirty="0" smtClean="0"/>
          </a:p>
        </p:txBody>
      </p:sp>
      <p:pic>
        <p:nvPicPr>
          <p:cNvPr id="58371" name="Picture 1"/>
          <p:cNvPicPr>
            <a:picLocks noChangeAspect="1" noChangeArrowheads="1"/>
          </p:cNvPicPr>
          <p:nvPr/>
        </p:nvPicPr>
        <p:blipFill>
          <a:blip r:embed="rId3" cstate="print">
            <a:clrChange>
              <a:clrFrom>
                <a:srgbClr val="FFFFFF"/>
              </a:clrFrom>
              <a:clrTo>
                <a:srgbClr val="FFFFFF">
                  <a:alpha val="0"/>
                </a:srgbClr>
              </a:clrTo>
            </a:clrChange>
            <a:lum bright="-30000" contrast="30000"/>
          </a:blip>
          <a:srcRect/>
          <a:stretch>
            <a:fillRect/>
          </a:stretch>
        </p:blipFill>
        <p:spPr bwMode="auto">
          <a:xfrm>
            <a:off x="239713" y="2557463"/>
            <a:ext cx="8120062" cy="2401887"/>
          </a:xfrm>
          <a:prstGeom prst="rect">
            <a:avLst/>
          </a:prstGeom>
          <a:noFill/>
          <a:ln w="9525">
            <a:noFill/>
            <a:miter lim="800000"/>
            <a:headEnd/>
            <a:tailEnd/>
          </a:ln>
        </p:spPr>
      </p:pic>
      <p:sp>
        <p:nvSpPr>
          <p:cNvPr id="58372" name="TextBox 11"/>
          <p:cNvSpPr txBox="1">
            <a:spLocks noChangeArrowheads="1"/>
          </p:cNvSpPr>
          <p:nvPr/>
        </p:nvSpPr>
        <p:spPr bwMode="auto">
          <a:xfrm>
            <a:off x="280988" y="965200"/>
            <a:ext cx="1531937" cy="338138"/>
          </a:xfrm>
          <a:prstGeom prst="rect">
            <a:avLst/>
          </a:prstGeom>
          <a:solidFill>
            <a:schemeClr val="bg1"/>
          </a:solidFill>
          <a:ln w="9525">
            <a:noFill/>
            <a:miter lim="800000"/>
            <a:headEnd/>
            <a:tailEnd/>
          </a:ln>
        </p:spPr>
        <p:txBody>
          <a:bodyPr wrap="none">
            <a:spAutoFit/>
          </a:bodyPr>
          <a:lstStyle/>
          <a:p>
            <a:r>
              <a:rPr lang="en-US" sz="1600" b="1"/>
              <a:t>Interventions </a:t>
            </a:r>
            <a:endParaRPr lang="en-CA" sz="1600" b="1"/>
          </a:p>
        </p:txBody>
      </p:sp>
      <p:sp>
        <p:nvSpPr>
          <p:cNvPr id="58373" name="TextBox 15"/>
          <p:cNvSpPr>
            <a:spLocks noChangeArrowheads="1"/>
          </p:cNvSpPr>
          <p:nvPr/>
        </p:nvSpPr>
        <p:spPr bwMode="auto">
          <a:xfrm>
            <a:off x="1422400" y="4581525"/>
            <a:ext cx="2019300" cy="522288"/>
          </a:xfrm>
          <a:prstGeom prst="wedgeRectCallout">
            <a:avLst>
              <a:gd name="adj1" fmla="val 31931"/>
              <a:gd name="adj2" fmla="val -115366"/>
            </a:avLst>
          </a:prstGeom>
          <a:solidFill>
            <a:schemeClr val="bg1"/>
          </a:solidFill>
          <a:ln w="9525">
            <a:solidFill>
              <a:srgbClr val="C00000"/>
            </a:solidFill>
            <a:miter lim="800000"/>
            <a:headEnd/>
            <a:tailEnd/>
          </a:ln>
        </p:spPr>
        <p:txBody>
          <a:bodyPr>
            <a:spAutoFit/>
          </a:bodyPr>
          <a:lstStyle/>
          <a:p>
            <a:r>
              <a:rPr lang="en-US" sz="1400"/>
              <a:t>Wealthy community, no need for assistance</a:t>
            </a:r>
            <a:endParaRPr lang="en-CA" sz="1400"/>
          </a:p>
        </p:txBody>
      </p:sp>
      <p:sp>
        <p:nvSpPr>
          <p:cNvPr id="58374" name="TextBox 17"/>
          <p:cNvSpPr>
            <a:spLocks noChangeArrowheads="1"/>
          </p:cNvSpPr>
          <p:nvPr/>
        </p:nvSpPr>
        <p:spPr bwMode="auto">
          <a:xfrm>
            <a:off x="4175125" y="4543425"/>
            <a:ext cx="2860675" cy="314325"/>
          </a:xfrm>
          <a:prstGeom prst="wedgeRectCallout">
            <a:avLst>
              <a:gd name="adj1" fmla="val -37319"/>
              <a:gd name="adj2" fmla="val -160880"/>
            </a:avLst>
          </a:prstGeom>
          <a:solidFill>
            <a:schemeClr val="bg1"/>
          </a:solidFill>
          <a:ln w="9525">
            <a:solidFill>
              <a:srgbClr val="C00000"/>
            </a:solidFill>
            <a:miter lim="800000"/>
            <a:headEnd/>
            <a:tailEnd/>
          </a:ln>
        </p:spPr>
        <p:txBody>
          <a:bodyPr>
            <a:spAutoFit/>
          </a:bodyPr>
          <a:lstStyle/>
          <a:p>
            <a:r>
              <a:rPr lang="en-US" sz="1400"/>
              <a:t>Cash Voucher to rebuild business</a:t>
            </a:r>
            <a:endParaRPr lang="en-CA" sz="1400"/>
          </a:p>
        </p:txBody>
      </p:sp>
      <p:grpSp>
        <p:nvGrpSpPr>
          <p:cNvPr id="58375" name="Group 20"/>
          <p:cNvGrpSpPr>
            <a:grpSpLocks/>
          </p:cNvGrpSpPr>
          <p:nvPr/>
        </p:nvGrpSpPr>
        <p:grpSpPr bwMode="auto">
          <a:xfrm>
            <a:off x="7026275" y="3106738"/>
            <a:ext cx="1660525" cy="2433637"/>
            <a:chOff x="7026326" y="3297837"/>
            <a:chExt cx="1660474" cy="2433657"/>
          </a:xfrm>
        </p:grpSpPr>
        <p:sp>
          <p:nvSpPr>
            <p:cNvPr id="19" name="Oval 18"/>
            <p:cNvSpPr/>
            <p:nvPr/>
          </p:nvSpPr>
          <p:spPr>
            <a:xfrm>
              <a:off x="7075537" y="3639152"/>
              <a:ext cx="1439818" cy="1371611"/>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CFW</a:t>
              </a:r>
              <a:endParaRPr lang="en-CA" sz="3200" b="1" dirty="0">
                <a:solidFill>
                  <a:schemeClr val="bg1"/>
                </a:solidFill>
              </a:endParaRPr>
            </a:p>
          </p:txBody>
        </p:sp>
        <p:sp>
          <p:nvSpPr>
            <p:cNvPr id="58382" name="TextBox 19"/>
            <p:cNvSpPr txBox="1">
              <a:spLocks noChangeArrowheads="1"/>
            </p:cNvSpPr>
            <p:nvPr/>
          </p:nvSpPr>
          <p:spPr bwMode="auto">
            <a:xfrm>
              <a:off x="7045376" y="3297837"/>
              <a:ext cx="1603324" cy="738664"/>
            </a:xfrm>
            <a:prstGeom prst="rect">
              <a:avLst/>
            </a:prstGeom>
            <a:noFill/>
            <a:ln w="9525">
              <a:noFill/>
              <a:miter lim="800000"/>
              <a:headEnd/>
              <a:tailEnd/>
            </a:ln>
          </p:spPr>
          <p:txBody>
            <a:bodyPr>
              <a:spAutoFit/>
            </a:bodyPr>
            <a:lstStyle/>
            <a:p>
              <a:pPr algn="ctr"/>
              <a:r>
                <a:rPr lang="en-US" sz="1400"/>
                <a:t>Improving Purchasing Power through </a:t>
              </a:r>
              <a:endParaRPr lang="en-CA" sz="1400"/>
            </a:p>
          </p:txBody>
        </p:sp>
        <p:sp>
          <p:nvSpPr>
            <p:cNvPr id="58383" name="TextBox 20"/>
            <p:cNvSpPr txBox="1">
              <a:spLocks noChangeArrowheads="1"/>
            </p:cNvSpPr>
            <p:nvPr/>
          </p:nvSpPr>
          <p:spPr bwMode="auto">
            <a:xfrm>
              <a:off x="7026326" y="4777387"/>
              <a:ext cx="1660474" cy="954107"/>
            </a:xfrm>
            <a:prstGeom prst="rect">
              <a:avLst/>
            </a:prstGeom>
            <a:noFill/>
            <a:ln w="9525">
              <a:noFill/>
              <a:miter lim="800000"/>
              <a:headEnd/>
              <a:tailEnd/>
            </a:ln>
          </p:spPr>
          <p:txBody>
            <a:bodyPr>
              <a:spAutoFit/>
            </a:bodyPr>
            <a:lstStyle/>
            <a:p>
              <a:pPr algn="ctr"/>
              <a:r>
                <a:rPr lang="en-US" sz="1400"/>
                <a:t>Rehabilitation Infrastructure connected to local market</a:t>
              </a:r>
              <a:endParaRPr lang="en-CA" sz="1400"/>
            </a:p>
          </p:txBody>
        </p:sp>
      </p:grpSp>
      <p:sp>
        <p:nvSpPr>
          <p:cNvPr id="58376" name="TextBox 25"/>
          <p:cNvSpPr>
            <a:spLocks noChangeArrowheads="1"/>
          </p:cNvSpPr>
          <p:nvPr/>
        </p:nvSpPr>
        <p:spPr bwMode="auto">
          <a:xfrm>
            <a:off x="427038" y="1308100"/>
            <a:ext cx="3408362" cy="738188"/>
          </a:xfrm>
          <a:prstGeom prst="wedgeRectCallout">
            <a:avLst>
              <a:gd name="adj1" fmla="val -35782"/>
              <a:gd name="adj2" fmla="val 71625"/>
            </a:avLst>
          </a:prstGeom>
          <a:solidFill>
            <a:schemeClr val="bg1"/>
          </a:solidFill>
          <a:ln w="9525">
            <a:solidFill>
              <a:srgbClr val="C00000"/>
            </a:solidFill>
            <a:miter lim="800000"/>
            <a:headEnd/>
            <a:tailEnd/>
          </a:ln>
        </p:spPr>
        <p:txBody>
          <a:bodyPr>
            <a:spAutoFit/>
          </a:bodyPr>
          <a:lstStyle/>
          <a:p>
            <a:r>
              <a:rPr lang="en-US" sz="1400"/>
              <a:t>Strengthening and preparing farmer for the next season crops, ensuring available stock for customers</a:t>
            </a:r>
            <a:endParaRPr lang="en-CA" sz="1400"/>
          </a:p>
        </p:txBody>
      </p:sp>
      <p:sp>
        <p:nvSpPr>
          <p:cNvPr id="58377" name="TextBox 26"/>
          <p:cNvSpPr txBox="1">
            <a:spLocks noChangeArrowheads="1"/>
          </p:cNvSpPr>
          <p:nvPr/>
        </p:nvSpPr>
        <p:spPr bwMode="auto">
          <a:xfrm>
            <a:off x="419100" y="2095500"/>
            <a:ext cx="966788" cy="369888"/>
          </a:xfrm>
          <a:prstGeom prst="rect">
            <a:avLst/>
          </a:prstGeom>
          <a:noFill/>
          <a:ln w="9525">
            <a:noFill/>
            <a:miter lim="800000"/>
            <a:headEnd/>
            <a:tailEnd/>
          </a:ln>
        </p:spPr>
        <p:txBody>
          <a:bodyPr wrap="none">
            <a:spAutoFit/>
          </a:bodyPr>
          <a:lstStyle/>
          <a:p>
            <a:r>
              <a:rPr lang="en-US" b="1"/>
              <a:t>Farmer</a:t>
            </a:r>
            <a:endParaRPr lang="en-CA" b="1"/>
          </a:p>
        </p:txBody>
      </p:sp>
      <p:sp>
        <p:nvSpPr>
          <p:cNvPr id="28" name="Right Arrow 27"/>
          <p:cNvSpPr/>
          <p:nvPr/>
        </p:nvSpPr>
        <p:spPr>
          <a:xfrm rot="5400000">
            <a:off x="622300" y="2590800"/>
            <a:ext cx="482600" cy="203200"/>
          </a:xfrm>
          <a:prstGeom prst="rightArrow">
            <a:avLst>
              <a:gd name="adj1" fmla="val 27143"/>
              <a:gd name="adj2" fmla="val 9857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8379" name="TextBox 16"/>
          <p:cNvSpPr>
            <a:spLocks noChangeArrowheads="1"/>
          </p:cNvSpPr>
          <p:nvPr/>
        </p:nvSpPr>
        <p:spPr bwMode="auto">
          <a:xfrm>
            <a:off x="3005138" y="1955800"/>
            <a:ext cx="2860675" cy="314325"/>
          </a:xfrm>
          <a:prstGeom prst="wedgeRectCallout">
            <a:avLst>
              <a:gd name="adj1" fmla="val -40139"/>
              <a:gd name="adj2" fmla="val 141500"/>
            </a:avLst>
          </a:prstGeom>
          <a:solidFill>
            <a:schemeClr val="bg1"/>
          </a:solidFill>
          <a:ln w="9525">
            <a:solidFill>
              <a:srgbClr val="C00000"/>
            </a:solidFill>
            <a:miter lim="800000"/>
            <a:headEnd/>
            <a:tailEnd/>
          </a:ln>
        </p:spPr>
        <p:txBody>
          <a:bodyPr>
            <a:spAutoFit/>
          </a:bodyPr>
          <a:lstStyle/>
          <a:p>
            <a:r>
              <a:rPr lang="en-US" sz="1400"/>
              <a:t>Cash Voucher to rebuild business</a:t>
            </a:r>
            <a:endParaRPr lang="en-CA" sz="1400"/>
          </a:p>
        </p:txBody>
      </p:sp>
      <p:sp>
        <p:nvSpPr>
          <p:cNvPr id="22" name="スライド番号プレースホルダ 21"/>
          <p:cNvSpPr>
            <a:spLocks noGrp="1"/>
          </p:cNvSpPr>
          <p:nvPr>
            <p:ph type="sldNum" sz="quarter" idx="21"/>
          </p:nvPr>
        </p:nvSpPr>
        <p:spPr/>
        <p:txBody>
          <a:bodyPr/>
          <a:lstStyle/>
          <a:p>
            <a:pPr>
              <a:defRPr/>
            </a:pPr>
            <a:fld id="{6CBB6B4D-8F4D-4B97-B530-3B5D30C5BCCB}" type="slidenum">
              <a:rPr lang="en-US" smtClean="0"/>
              <a:pPr>
                <a:defRPr/>
              </a:pPr>
              <a:t>11</a:t>
            </a:fld>
            <a:endParaRPr lang="en-US" dirty="0"/>
          </a:p>
        </p:txBody>
      </p:sp>
      <p:pic>
        <p:nvPicPr>
          <p:cNvPr id="16"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2"/>
          <p:cNvSpPr>
            <a:spLocks noChangeArrowheads="1"/>
          </p:cNvSpPr>
          <p:nvPr/>
        </p:nvSpPr>
        <p:spPr bwMode="auto">
          <a:xfrm>
            <a:off x="0" y="6538586"/>
            <a:ext cx="9144000" cy="31941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30872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0657" name="Group 37"/>
          <p:cNvGrpSpPr>
            <a:grpSpLocks/>
          </p:cNvGrpSpPr>
          <p:nvPr/>
        </p:nvGrpSpPr>
        <p:grpSpPr bwMode="auto">
          <a:xfrm>
            <a:off x="63500" y="1719058"/>
            <a:ext cx="4927600" cy="1535113"/>
            <a:chOff x="63749" y="1262965"/>
            <a:chExt cx="4831271" cy="1505635"/>
          </a:xfrm>
        </p:grpSpPr>
        <p:pic>
          <p:nvPicPr>
            <p:cNvPr id="70671" name="Picture 7" descr="http://t3.gstatic.com/images?q=tbn:ANd9GcSI8SBVwN7p37odaXBHHBFfTgXqUZVcnnQwuKpaKBJXRn_2PzhZ1g"/>
            <p:cNvPicPr>
              <a:picLocks noChangeAspect="1" noChangeArrowheads="1"/>
            </p:cNvPicPr>
            <p:nvPr/>
          </p:nvPicPr>
          <p:blipFill>
            <a:blip r:embed="rId3" cstate="print"/>
            <a:srcRect/>
            <a:stretch>
              <a:fillRect/>
            </a:stretch>
          </p:blipFill>
          <p:spPr bwMode="auto">
            <a:xfrm>
              <a:off x="63749" y="1262965"/>
              <a:ext cx="955449" cy="1505634"/>
            </a:xfrm>
            <a:prstGeom prst="rect">
              <a:avLst/>
            </a:prstGeom>
            <a:noFill/>
            <a:ln w="9525">
              <a:noFill/>
              <a:miter lim="800000"/>
              <a:headEnd/>
              <a:tailEnd/>
            </a:ln>
          </p:spPr>
        </p:pic>
        <p:pic>
          <p:nvPicPr>
            <p:cNvPr id="70672" name="Picture 11" descr="http://multiply.com/mu/kotagedecrafts/image/9/photos/7/500x500/2/kawung-on-silver-oval-earring-copy.jpg?et=%2CHBaGWPdbTUiXeagmCPJkg&amp;nmid=89223714"/>
            <p:cNvPicPr>
              <a:picLocks noChangeAspect="1" noChangeArrowheads="1"/>
            </p:cNvPicPr>
            <p:nvPr/>
          </p:nvPicPr>
          <p:blipFill>
            <a:blip r:embed="rId4" cstate="print"/>
            <a:srcRect/>
            <a:stretch>
              <a:fillRect/>
            </a:stretch>
          </p:blipFill>
          <p:spPr bwMode="auto">
            <a:xfrm>
              <a:off x="1040542" y="1262965"/>
              <a:ext cx="956233" cy="1505634"/>
            </a:xfrm>
            <a:prstGeom prst="rect">
              <a:avLst/>
            </a:prstGeom>
            <a:noFill/>
            <a:ln w="9525">
              <a:noFill/>
              <a:miter lim="800000"/>
              <a:headEnd/>
              <a:tailEnd/>
            </a:ln>
          </p:spPr>
        </p:pic>
        <p:pic>
          <p:nvPicPr>
            <p:cNvPr id="70673" name="Picture 13" descr="http://multiply.com/mu/kotagedecrafts/image/7/photos/14/600x600/1/choker-batu-jambu-berbunga-copy.jpg?et=28Q9nNnrEG37s2hHo%2CdUcA&amp;nmid=132639104"/>
            <p:cNvPicPr>
              <a:picLocks noChangeAspect="1" noChangeArrowheads="1"/>
            </p:cNvPicPr>
            <p:nvPr/>
          </p:nvPicPr>
          <p:blipFill>
            <a:blip r:embed="rId5" cstate="print"/>
            <a:srcRect/>
            <a:stretch>
              <a:fillRect/>
            </a:stretch>
          </p:blipFill>
          <p:spPr bwMode="auto">
            <a:xfrm>
              <a:off x="2005668" y="1262965"/>
              <a:ext cx="957189" cy="1505635"/>
            </a:xfrm>
            <a:prstGeom prst="rect">
              <a:avLst/>
            </a:prstGeom>
            <a:noFill/>
            <a:ln w="9525">
              <a:noFill/>
              <a:miter lim="800000"/>
              <a:headEnd/>
              <a:tailEnd/>
            </a:ln>
          </p:spPr>
        </p:pic>
        <p:pic>
          <p:nvPicPr>
            <p:cNvPr id="70674" name="Picture 15" descr="http://multiply.com/mu/kotagedecrafts/image/6/photos/20/600x600/5/anting-moon-princess.jpg?et=vBQ5QHDhr%2BAAzaGg918v2w&amp;nmid=136489389"/>
            <p:cNvPicPr>
              <a:picLocks noChangeAspect="1" noChangeArrowheads="1"/>
            </p:cNvPicPr>
            <p:nvPr/>
          </p:nvPicPr>
          <p:blipFill>
            <a:blip r:embed="rId6" cstate="print"/>
            <a:srcRect/>
            <a:stretch>
              <a:fillRect/>
            </a:stretch>
          </p:blipFill>
          <p:spPr bwMode="auto">
            <a:xfrm>
              <a:off x="2971750" y="1262965"/>
              <a:ext cx="957189" cy="1505635"/>
            </a:xfrm>
            <a:prstGeom prst="rect">
              <a:avLst/>
            </a:prstGeom>
            <a:noFill/>
            <a:ln w="9525">
              <a:noFill/>
              <a:miter lim="800000"/>
              <a:headEnd/>
              <a:tailEnd/>
            </a:ln>
          </p:spPr>
        </p:pic>
        <p:pic>
          <p:nvPicPr>
            <p:cNvPr id="70675" name="Picture 17" descr="http://multiply.com/mu/kotagedecrafts/image/9/photos/5/600x600/1/Bawono-on-silver-small-copy.jpg?et=Khmn3fr6D57j0XvKFu9Lkg&amp;nmid=89222156"/>
            <p:cNvPicPr>
              <a:picLocks noChangeAspect="1" noChangeArrowheads="1"/>
            </p:cNvPicPr>
            <p:nvPr/>
          </p:nvPicPr>
          <p:blipFill>
            <a:blip r:embed="rId7" cstate="print"/>
            <a:srcRect/>
            <a:stretch>
              <a:fillRect/>
            </a:stretch>
          </p:blipFill>
          <p:spPr bwMode="auto">
            <a:xfrm>
              <a:off x="3937831" y="1262965"/>
              <a:ext cx="957189" cy="1505635"/>
            </a:xfrm>
            <a:prstGeom prst="rect">
              <a:avLst/>
            </a:prstGeom>
            <a:noFill/>
            <a:ln w="9525">
              <a:noFill/>
              <a:miter lim="800000"/>
              <a:headEnd/>
              <a:tailEnd/>
            </a:ln>
          </p:spPr>
        </p:pic>
      </p:grpSp>
      <p:sp>
        <p:nvSpPr>
          <p:cNvPr id="70658" name="Text Placeholder 2"/>
          <p:cNvSpPr>
            <a:spLocks noGrp="1"/>
          </p:cNvSpPr>
          <p:nvPr>
            <p:ph type="body" sz="quarter" idx="13"/>
          </p:nvPr>
        </p:nvSpPr>
        <p:spPr>
          <a:xfrm>
            <a:off x="3530320" y="-1"/>
            <a:ext cx="5613680" cy="963479"/>
          </a:xfrm>
          <a:solidFill>
            <a:srgbClr val="92D050"/>
          </a:solidFill>
          <a:ln>
            <a:solidFill>
              <a:srgbClr val="92D050"/>
            </a:solidFill>
          </a:ln>
        </p:spPr>
        <p:txBody>
          <a:bodyPr/>
          <a:lstStyle/>
          <a:p>
            <a:pPr marL="0" indent="0" eaLnBrk="1" hangingPunct="1">
              <a:buNone/>
            </a:pPr>
            <a:r>
              <a:rPr lang="en-US" sz="2400" dirty="0" smtClean="0"/>
              <a:t>Case:  Engaging Universities and the Private Sector in Yogyakarta</a:t>
            </a:r>
            <a:endParaRPr lang="en-CA" sz="2400" dirty="0" smtClean="0"/>
          </a:p>
          <a:p>
            <a:pPr marL="0" indent="0" eaLnBrk="1" hangingPunct="1">
              <a:buNone/>
            </a:pPr>
            <a:endParaRPr lang="en-CA" sz="2400" dirty="0" smtClean="0"/>
          </a:p>
        </p:txBody>
      </p:sp>
      <p:grpSp>
        <p:nvGrpSpPr>
          <p:cNvPr id="70659" name="Group 31"/>
          <p:cNvGrpSpPr>
            <a:grpSpLocks/>
          </p:cNvGrpSpPr>
          <p:nvPr/>
        </p:nvGrpSpPr>
        <p:grpSpPr bwMode="auto">
          <a:xfrm>
            <a:off x="-30937" y="960066"/>
            <a:ext cx="9067800" cy="5683250"/>
            <a:chOff x="-23956" y="813240"/>
            <a:chExt cx="8893318" cy="6037497"/>
          </a:xfrm>
        </p:grpSpPr>
        <p:sp>
          <p:nvSpPr>
            <p:cNvPr id="20" name="Rectangle 19"/>
            <p:cNvSpPr/>
            <p:nvPr/>
          </p:nvSpPr>
          <p:spPr>
            <a:xfrm>
              <a:off x="13255" y="828023"/>
              <a:ext cx="7217294" cy="7288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70664" name="Picture 2" descr="http://multiply.com/mu/kotagedecrafts/image/1/photos/upload/1200x1200/SRfI-goKCmgAAF6bN7s1/animo-pengunjung-1.jpg?et=EcjFVn9gbg67%2CDHv48ksRg&amp;nmid=0"/>
            <p:cNvPicPr>
              <a:picLocks noChangeAspect="1" noChangeArrowheads="1"/>
            </p:cNvPicPr>
            <p:nvPr/>
          </p:nvPicPr>
          <p:blipFill>
            <a:blip r:embed="rId8" cstate="print"/>
            <a:srcRect b="43704"/>
            <a:stretch>
              <a:fillRect/>
            </a:stretch>
          </p:blipFill>
          <p:spPr bwMode="auto">
            <a:xfrm>
              <a:off x="15875" y="3516987"/>
              <a:ext cx="8853487" cy="3333750"/>
            </a:xfrm>
            <a:prstGeom prst="rect">
              <a:avLst/>
            </a:prstGeom>
            <a:noFill/>
            <a:ln w="9525">
              <a:noFill/>
              <a:miter lim="800000"/>
              <a:headEnd/>
              <a:tailEnd/>
            </a:ln>
          </p:spPr>
        </p:pic>
        <p:sp>
          <p:nvSpPr>
            <p:cNvPr id="70665" name="Rectangle 11"/>
            <p:cNvSpPr>
              <a:spLocks noChangeArrowheads="1"/>
            </p:cNvSpPr>
            <p:nvPr/>
          </p:nvSpPr>
          <p:spPr bwMode="auto">
            <a:xfrm>
              <a:off x="0" y="3509050"/>
              <a:ext cx="3730625" cy="257945"/>
            </a:xfrm>
            <a:prstGeom prst="rect">
              <a:avLst/>
            </a:prstGeom>
            <a:noFill/>
            <a:ln w="9525">
              <a:noFill/>
              <a:miter lim="800000"/>
              <a:headEnd/>
              <a:tailEnd/>
            </a:ln>
          </p:spPr>
          <p:txBody>
            <a:bodyPr>
              <a:spAutoFit/>
            </a:bodyPr>
            <a:lstStyle/>
            <a:p>
              <a:r>
                <a:rPr lang="en-CA" sz="1200" b="1">
                  <a:solidFill>
                    <a:schemeClr val="bg1"/>
                  </a:solidFill>
                </a:rPr>
                <a:t>Exhibition TexCraft 2008  </a:t>
              </a:r>
            </a:p>
          </p:txBody>
        </p:sp>
        <p:pic>
          <p:nvPicPr>
            <p:cNvPr id="70666" name="Picture 9" descr="Slide13"/>
            <p:cNvPicPr>
              <a:picLocks noChangeAspect="1" noChangeArrowheads="1"/>
            </p:cNvPicPr>
            <p:nvPr/>
          </p:nvPicPr>
          <p:blipFill>
            <a:blip r:embed="rId9" cstate="print"/>
            <a:srcRect t="15465"/>
            <a:stretch>
              <a:fillRect/>
            </a:stretch>
          </p:blipFill>
          <p:spPr bwMode="auto">
            <a:xfrm>
              <a:off x="4819650" y="830937"/>
              <a:ext cx="4049712" cy="2681288"/>
            </a:xfrm>
            <a:prstGeom prst="rect">
              <a:avLst/>
            </a:prstGeom>
            <a:noFill/>
            <a:ln w="9525">
              <a:noFill/>
              <a:miter lim="800000"/>
              <a:headEnd/>
              <a:tailEnd/>
            </a:ln>
          </p:spPr>
        </p:pic>
        <p:sp>
          <p:nvSpPr>
            <p:cNvPr id="24" name="Rectangle 13"/>
            <p:cNvSpPr>
              <a:spLocks noChangeArrowheads="1"/>
            </p:cNvSpPr>
            <p:nvPr/>
          </p:nvSpPr>
          <p:spPr bwMode="auto">
            <a:xfrm>
              <a:off x="34961" y="813240"/>
              <a:ext cx="4784689" cy="848659"/>
            </a:xfrm>
            <a:prstGeom prst="rect">
              <a:avLst/>
            </a:prstGeom>
            <a:noFill/>
            <a:ln w="9525">
              <a:noFill/>
              <a:miter lim="800000"/>
              <a:headEnd/>
              <a:tailEnd/>
            </a:ln>
          </p:spPr>
          <p:txBody>
            <a:bodyPr wrap="square">
              <a:spAutoFit/>
            </a:bodyPr>
            <a:lstStyle/>
            <a:p>
              <a:pPr algn="just">
                <a:defRPr/>
              </a:pPr>
              <a:r>
                <a:rPr lang="en-CA" sz="1600" b="1" dirty="0">
                  <a:solidFill>
                    <a:schemeClr val="bg1"/>
                  </a:solidFill>
                  <a:latin typeface="+mj-lt"/>
                </a:rPr>
                <a:t>Preliminary Survey for targeting the beneficiaries collaborated with Heritage District Management Organization </a:t>
              </a:r>
              <a:r>
                <a:rPr lang="en-CA" sz="1400" dirty="0"/>
                <a:t> </a:t>
              </a:r>
            </a:p>
          </p:txBody>
        </p:sp>
        <p:sp>
          <p:nvSpPr>
            <p:cNvPr id="70668" name="Rectangle 21"/>
            <p:cNvSpPr>
              <a:spLocks noChangeArrowheads="1"/>
            </p:cNvSpPr>
            <p:nvPr/>
          </p:nvSpPr>
          <p:spPr bwMode="auto">
            <a:xfrm>
              <a:off x="658237" y="3259803"/>
              <a:ext cx="3535499" cy="257945"/>
            </a:xfrm>
            <a:prstGeom prst="rect">
              <a:avLst/>
            </a:prstGeom>
            <a:noFill/>
            <a:ln w="9525">
              <a:noFill/>
              <a:miter lim="800000"/>
              <a:headEnd/>
              <a:tailEnd/>
            </a:ln>
          </p:spPr>
          <p:txBody>
            <a:bodyPr>
              <a:spAutoFit/>
            </a:bodyPr>
            <a:lstStyle/>
            <a:p>
              <a:r>
                <a:rPr lang="en-CA" sz="1200">
                  <a:hlinkClick r:id="rId10"/>
                </a:rPr>
                <a:t>http://kotagedecrafts.multiply.com/</a:t>
              </a:r>
              <a:endParaRPr lang="en-CA" sz="1200"/>
            </a:p>
          </p:txBody>
        </p:sp>
        <p:sp>
          <p:nvSpPr>
            <p:cNvPr id="70669" name="Rectangle 11"/>
            <p:cNvSpPr>
              <a:spLocks noChangeArrowheads="1"/>
            </p:cNvSpPr>
            <p:nvPr/>
          </p:nvSpPr>
          <p:spPr bwMode="auto">
            <a:xfrm>
              <a:off x="-23956" y="1604996"/>
              <a:ext cx="3730625" cy="257945"/>
            </a:xfrm>
            <a:prstGeom prst="rect">
              <a:avLst/>
            </a:prstGeom>
            <a:noFill/>
            <a:ln w="9525">
              <a:noFill/>
              <a:miter lim="800000"/>
              <a:headEnd/>
              <a:tailEnd/>
            </a:ln>
          </p:spPr>
          <p:txBody>
            <a:bodyPr>
              <a:spAutoFit/>
            </a:bodyPr>
            <a:lstStyle/>
            <a:p>
              <a:r>
                <a:rPr lang="en-CA" sz="1200" b="1"/>
                <a:t>The Designs</a:t>
              </a:r>
            </a:p>
          </p:txBody>
        </p:sp>
        <p:sp>
          <p:nvSpPr>
            <p:cNvPr id="70670" name="Rectangle 11"/>
            <p:cNvSpPr>
              <a:spLocks noChangeArrowheads="1"/>
            </p:cNvSpPr>
            <p:nvPr/>
          </p:nvSpPr>
          <p:spPr bwMode="auto">
            <a:xfrm>
              <a:off x="4863028" y="1924310"/>
              <a:ext cx="4006334" cy="257945"/>
            </a:xfrm>
            <a:prstGeom prst="rect">
              <a:avLst/>
            </a:prstGeom>
            <a:noFill/>
            <a:ln w="9525">
              <a:noFill/>
              <a:miter lim="800000"/>
              <a:headEnd/>
              <a:tailEnd/>
            </a:ln>
          </p:spPr>
          <p:txBody>
            <a:bodyPr>
              <a:spAutoFit/>
            </a:bodyPr>
            <a:lstStyle/>
            <a:p>
              <a:pPr algn="r"/>
              <a:r>
                <a:rPr lang="en-CA" sz="1200" b="1">
                  <a:solidFill>
                    <a:schemeClr val="bg1"/>
                  </a:solidFill>
                </a:rPr>
                <a:t>University Visit to affected Crafters</a:t>
              </a:r>
            </a:p>
          </p:txBody>
        </p:sp>
      </p:grpSp>
      <p:sp>
        <p:nvSpPr>
          <p:cNvPr id="70660" name="Rectangle 39"/>
          <p:cNvSpPr>
            <a:spLocks noChangeArrowheads="1"/>
          </p:cNvSpPr>
          <p:nvPr/>
        </p:nvSpPr>
        <p:spPr bwMode="auto">
          <a:xfrm>
            <a:off x="63500" y="3003550"/>
            <a:ext cx="866775" cy="276225"/>
          </a:xfrm>
          <a:prstGeom prst="rect">
            <a:avLst/>
          </a:prstGeom>
          <a:noFill/>
          <a:ln w="9525">
            <a:noFill/>
            <a:miter lim="800000"/>
            <a:headEnd/>
            <a:tailEnd/>
          </a:ln>
        </p:spPr>
        <p:txBody>
          <a:bodyPr wrap="none">
            <a:spAutoFit/>
          </a:bodyPr>
          <a:lstStyle/>
          <a:p>
            <a:r>
              <a:rPr lang="en-CA" sz="1200" b="1"/>
              <a:t>Website: </a:t>
            </a:r>
          </a:p>
        </p:txBody>
      </p:sp>
      <p:sp>
        <p:nvSpPr>
          <p:cNvPr id="25" name="スライド番号プレースホルダ 24"/>
          <p:cNvSpPr>
            <a:spLocks noGrp="1"/>
          </p:cNvSpPr>
          <p:nvPr>
            <p:ph type="sldNum" sz="quarter" idx="21"/>
          </p:nvPr>
        </p:nvSpPr>
        <p:spPr/>
        <p:txBody>
          <a:bodyPr/>
          <a:lstStyle/>
          <a:p>
            <a:pPr>
              <a:defRPr/>
            </a:pPr>
            <a:fld id="{E33295A0-A0F4-41A4-A2DC-58D7947DF85F}" type="slidenum">
              <a:rPr lang="en-US" smtClean="0"/>
              <a:pPr>
                <a:defRPr/>
              </a:pPr>
              <a:t>12</a:t>
            </a:fld>
            <a:endParaRPr lang="en-US" dirty="0"/>
          </a:p>
        </p:txBody>
      </p:sp>
      <p:sp>
        <p:nvSpPr>
          <p:cNvPr id="21"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22" name="Picture 2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432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Text Placeholder 2"/>
          <p:cNvSpPr>
            <a:spLocks noGrp="1"/>
          </p:cNvSpPr>
          <p:nvPr>
            <p:ph type="body" sz="quarter" idx="13"/>
          </p:nvPr>
        </p:nvSpPr>
        <p:spPr>
          <a:xfrm>
            <a:off x="3306870" y="0"/>
            <a:ext cx="5291029" cy="946150"/>
          </a:xfrm>
          <a:solidFill>
            <a:srgbClr val="92D050"/>
          </a:solidFill>
          <a:ln>
            <a:solidFill>
              <a:srgbClr val="92D050"/>
            </a:solidFill>
          </a:ln>
        </p:spPr>
        <p:txBody>
          <a:bodyPr/>
          <a:lstStyle/>
          <a:p>
            <a:pPr marL="0" indent="0" eaLnBrk="1" hangingPunct="1">
              <a:buNone/>
            </a:pPr>
            <a:r>
              <a:rPr lang="en-US" sz="2400" dirty="0" smtClean="0"/>
              <a:t>Case:  Tailoring Loans for Farmers in Bangladesh, 2005</a:t>
            </a:r>
            <a:endParaRPr lang="en-CA" sz="2400" i="1" dirty="0" smtClean="0"/>
          </a:p>
        </p:txBody>
      </p:sp>
      <p:sp>
        <p:nvSpPr>
          <p:cNvPr id="6" name="Content Placeholder 5"/>
          <p:cNvSpPr>
            <a:spLocks noGrp="1"/>
          </p:cNvSpPr>
          <p:nvPr>
            <p:ph sz="quarter" idx="17"/>
          </p:nvPr>
        </p:nvSpPr>
        <p:spPr>
          <a:xfrm>
            <a:off x="100208" y="1390389"/>
            <a:ext cx="9043792" cy="4572000"/>
          </a:xfrm>
        </p:spPr>
        <p:txBody>
          <a:bodyPr>
            <a:noAutofit/>
          </a:bodyPr>
          <a:lstStyle/>
          <a:p>
            <a:pPr marL="0" indent="0" eaLnBrk="1" fontAlgn="auto" hangingPunct="1">
              <a:spcAft>
                <a:spcPts val="0"/>
              </a:spcAft>
              <a:defRPr/>
            </a:pPr>
            <a:r>
              <a:rPr lang="en-CA" sz="2000" dirty="0" smtClean="0"/>
              <a:t>The International Fund for Agricultural Development (IFAD) and the Government of Bangladesh joined forces with the </a:t>
            </a:r>
            <a:r>
              <a:rPr lang="en-CA" sz="2000" dirty="0" err="1" smtClean="0"/>
              <a:t>Palli</a:t>
            </a:r>
            <a:r>
              <a:rPr lang="en-CA" sz="2000" dirty="0" smtClean="0"/>
              <a:t> Karma-</a:t>
            </a:r>
            <a:r>
              <a:rPr lang="en-CA" sz="2000" dirty="0" err="1" smtClean="0"/>
              <a:t>Sahayak</a:t>
            </a:r>
            <a:r>
              <a:rPr lang="en-CA" sz="2000" dirty="0" smtClean="0"/>
              <a:t> Foundation (PKSF), </a:t>
            </a:r>
            <a:r>
              <a:rPr lang="en-US" sz="2000" dirty="0" smtClean="0"/>
              <a:t>provided credit to farming communities through local NGOs, the project has introduced </a:t>
            </a:r>
            <a:r>
              <a:rPr lang="en-US" sz="2000" b="1" dirty="0" smtClean="0">
                <a:solidFill>
                  <a:srgbClr val="0070C0"/>
                </a:solidFill>
              </a:rPr>
              <a:t>flexible financial services that meet the needs of smallholder farmers</a:t>
            </a:r>
            <a:r>
              <a:rPr lang="en-US" sz="2000" dirty="0" smtClean="0"/>
              <a:t> while solving problems encountered by microfinance projects in the past. Innovations include:</a:t>
            </a:r>
            <a:endParaRPr lang="en-CA" sz="2000" dirty="0" smtClean="0"/>
          </a:p>
          <a:p>
            <a:pPr eaLnBrk="1" fontAlgn="auto" hangingPunct="1">
              <a:spcAft>
                <a:spcPts val="0"/>
              </a:spcAft>
              <a:buFont typeface="+mj-lt"/>
              <a:buAutoNum type="arabicPeriod"/>
              <a:defRPr/>
            </a:pPr>
            <a:r>
              <a:rPr lang="en-US" sz="2000" dirty="0" smtClean="0"/>
              <a:t>extending the grace period before repayment starts</a:t>
            </a:r>
            <a:endParaRPr lang="en-CA" sz="2000" dirty="0" smtClean="0"/>
          </a:p>
          <a:p>
            <a:pPr eaLnBrk="1" fontAlgn="auto" hangingPunct="1">
              <a:spcAft>
                <a:spcPts val="0"/>
              </a:spcAft>
              <a:buFont typeface="+mj-lt"/>
              <a:buAutoNum type="arabicPeriod"/>
              <a:defRPr/>
            </a:pPr>
            <a:r>
              <a:rPr lang="en-US" sz="2000" dirty="0" smtClean="0"/>
              <a:t>extending the period between payments from weekly to fortnightly, monthly or even quarterly</a:t>
            </a:r>
            <a:endParaRPr lang="en-CA" sz="2000" dirty="0" smtClean="0"/>
          </a:p>
          <a:p>
            <a:pPr eaLnBrk="1" fontAlgn="auto" hangingPunct="1">
              <a:spcAft>
                <a:spcPts val="0"/>
              </a:spcAft>
              <a:buFont typeface="+mj-lt"/>
              <a:buAutoNum type="arabicPeriod"/>
              <a:defRPr/>
            </a:pPr>
            <a:r>
              <a:rPr lang="en-US" sz="2000" dirty="0" smtClean="0"/>
              <a:t>requiring regular payments only of service charges during the first part of the loan period</a:t>
            </a:r>
            <a:endParaRPr lang="en-CA" sz="2000" dirty="0" smtClean="0"/>
          </a:p>
          <a:p>
            <a:pPr eaLnBrk="1" fontAlgn="auto" hangingPunct="1">
              <a:spcAft>
                <a:spcPts val="0"/>
              </a:spcAft>
              <a:buFont typeface="+mj-lt"/>
              <a:buAutoNum type="arabicPeriod"/>
              <a:defRPr/>
            </a:pPr>
            <a:r>
              <a:rPr lang="en-US" sz="2000" dirty="0" smtClean="0"/>
              <a:t>offering seasonal loans with lump-sum repayment after harvest</a:t>
            </a:r>
          </a:p>
          <a:p>
            <a:pPr eaLnBrk="1" fontAlgn="auto" hangingPunct="1">
              <a:spcAft>
                <a:spcPts val="0"/>
              </a:spcAft>
              <a:defRPr/>
            </a:pPr>
            <a:endParaRPr lang="en-CA" sz="2000" dirty="0"/>
          </a:p>
        </p:txBody>
      </p:sp>
      <p:sp>
        <p:nvSpPr>
          <p:cNvPr id="7" name="スライド番号プレースホルダ 6"/>
          <p:cNvSpPr>
            <a:spLocks noGrp="1"/>
          </p:cNvSpPr>
          <p:nvPr>
            <p:ph type="sldNum" sz="quarter" idx="21"/>
          </p:nvPr>
        </p:nvSpPr>
        <p:spPr/>
        <p:txBody>
          <a:bodyPr/>
          <a:lstStyle/>
          <a:p>
            <a:pPr>
              <a:defRPr/>
            </a:pPr>
            <a:fld id="{E3826FFE-DFEA-4D65-AD46-FC3F561C12E7}" type="slidenum">
              <a:rPr lang="en-US" smtClean="0"/>
              <a:pPr>
                <a:defRPr/>
              </a:pPr>
              <a:t>13</a:t>
            </a:fld>
            <a:endParaRPr lang="en-US" dirty="0"/>
          </a:p>
        </p:txBody>
      </p:sp>
      <p:sp>
        <p:nvSpPr>
          <p:cNvPr id="8"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749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Text Placeholder 2"/>
          <p:cNvSpPr>
            <a:spLocks noGrp="1"/>
          </p:cNvSpPr>
          <p:nvPr>
            <p:ph type="body" sz="quarter" idx="13"/>
          </p:nvPr>
        </p:nvSpPr>
        <p:spPr>
          <a:xfrm>
            <a:off x="3132138" y="626302"/>
            <a:ext cx="5741401" cy="438410"/>
          </a:xfrm>
          <a:solidFill>
            <a:srgbClr val="92D050"/>
          </a:solidFill>
          <a:ln>
            <a:solidFill>
              <a:srgbClr val="92D050"/>
            </a:solidFill>
          </a:ln>
        </p:spPr>
        <p:txBody>
          <a:bodyPr/>
          <a:lstStyle/>
          <a:p>
            <a:pPr marL="0" indent="0" eaLnBrk="1" hangingPunct="1">
              <a:buNone/>
            </a:pPr>
            <a:r>
              <a:rPr lang="en-US" sz="1800" dirty="0" smtClean="0"/>
              <a:t>Case: New market for traditional livelihoods in Sri Lanka</a:t>
            </a:r>
            <a:endParaRPr lang="en-CA" sz="1800" dirty="0" smtClean="0"/>
          </a:p>
        </p:txBody>
      </p:sp>
      <p:sp>
        <p:nvSpPr>
          <p:cNvPr id="82947" name="Content Placeholder 5"/>
          <p:cNvSpPr>
            <a:spLocks noGrp="1"/>
          </p:cNvSpPr>
          <p:nvPr>
            <p:ph sz="quarter" idx="17"/>
          </p:nvPr>
        </p:nvSpPr>
        <p:spPr>
          <a:xfrm>
            <a:off x="73025" y="1215024"/>
            <a:ext cx="8870559" cy="4334005"/>
          </a:xfrm>
        </p:spPr>
        <p:txBody>
          <a:bodyPr>
            <a:noAutofit/>
          </a:bodyPr>
          <a:lstStyle/>
          <a:p>
            <a:pPr marL="0" indent="0" algn="just" eaLnBrk="1" hangingPunct="1">
              <a:lnSpc>
                <a:spcPct val="90000"/>
              </a:lnSpc>
              <a:buNone/>
            </a:pPr>
            <a:r>
              <a:rPr lang="en-US" sz="2000" dirty="0" smtClean="0"/>
              <a:t>The 2004 tsunami hit the industry coconut and </a:t>
            </a:r>
            <a:r>
              <a:rPr lang="en-US" sz="2000" b="1" dirty="0" smtClean="0"/>
              <a:t>coir industry</a:t>
            </a:r>
            <a:r>
              <a:rPr lang="en-US" sz="2000" dirty="0" smtClean="0"/>
              <a:t> hard, wiping out coconut palm trees, spinning equipment, coir mills, and soaking pits. Oxfam intervened immediately to help the women restore their incomes by:</a:t>
            </a:r>
          </a:p>
          <a:p>
            <a:pPr marL="0" indent="0" algn="just" eaLnBrk="1" hangingPunct="1">
              <a:lnSpc>
                <a:spcPct val="90000"/>
              </a:lnSpc>
              <a:buFont typeface="Calibri" pitchFamily="34" charset="0"/>
              <a:buAutoNum type="arabicPeriod"/>
            </a:pPr>
            <a:r>
              <a:rPr lang="en-US" sz="2000" dirty="0" smtClean="0"/>
              <a:t>Collaboration with </a:t>
            </a:r>
            <a:r>
              <a:rPr lang="en-US" sz="2000" b="1" dirty="0" smtClean="0"/>
              <a:t>National Institute of Business Management</a:t>
            </a:r>
            <a:r>
              <a:rPr lang="en-US" sz="2000" dirty="0" smtClean="0"/>
              <a:t> carried out a market chain analysis to learn how the spinners could eventually increase their profits.</a:t>
            </a:r>
          </a:p>
          <a:p>
            <a:pPr marL="0" indent="0" algn="just" eaLnBrk="1" hangingPunct="1">
              <a:lnSpc>
                <a:spcPct val="90000"/>
              </a:lnSpc>
              <a:buFont typeface="Calibri" pitchFamily="34" charset="0"/>
              <a:buAutoNum type="arabicPeriod"/>
            </a:pPr>
            <a:r>
              <a:rPr lang="en-US" sz="2000" dirty="0" smtClean="0"/>
              <a:t>The research proposed women learn to manufacture value-added products like doormats, brooms, and planters, which they could sell at higher prices than simple twine, creating a </a:t>
            </a:r>
            <a:r>
              <a:rPr lang="en-US" sz="2000" b="1" dirty="0" smtClean="0"/>
              <a:t>worker-controlled company</a:t>
            </a:r>
            <a:r>
              <a:rPr lang="en-US" sz="2000" dirty="0" smtClean="0"/>
              <a:t> that would represent the interests of village-level coir spinners and improve their leverage in the marketplace. </a:t>
            </a:r>
          </a:p>
          <a:p>
            <a:pPr marL="0" indent="0" algn="just" eaLnBrk="1" hangingPunct="1">
              <a:lnSpc>
                <a:spcPct val="90000"/>
              </a:lnSpc>
              <a:buFont typeface="Calibri" pitchFamily="34" charset="0"/>
              <a:buAutoNum type="arabicPeriod"/>
            </a:pPr>
            <a:r>
              <a:rPr lang="en-US" sz="2000" dirty="0" smtClean="0"/>
              <a:t>The Oxfam following up the research by providing training on </a:t>
            </a:r>
            <a:r>
              <a:rPr lang="en-US" sz="2000" b="1" dirty="0" smtClean="0"/>
              <a:t>how to create value-added products</a:t>
            </a:r>
            <a:r>
              <a:rPr lang="en-US" sz="2000" dirty="0" smtClean="0"/>
              <a:t> and run small businesses, and developing and distributing mechanized equipment to help the women boost their production and ensure greater consistency in their products</a:t>
            </a:r>
          </a:p>
          <a:p>
            <a:pPr marL="0" indent="0" algn="just" eaLnBrk="1" hangingPunct="1">
              <a:lnSpc>
                <a:spcPct val="90000"/>
              </a:lnSpc>
              <a:buFont typeface="Calibri" pitchFamily="34" charset="0"/>
              <a:buAutoNum type="arabicPeriod"/>
            </a:pPr>
            <a:endParaRPr lang="en-CA" sz="1800" dirty="0" smtClean="0"/>
          </a:p>
          <a:p>
            <a:pPr marL="0" indent="0" algn="just" eaLnBrk="1" hangingPunct="1">
              <a:lnSpc>
                <a:spcPct val="90000"/>
              </a:lnSpc>
            </a:pPr>
            <a:endParaRPr lang="en-CA" dirty="0" smtClean="0"/>
          </a:p>
        </p:txBody>
      </p:sp>
      <p:sp>
        <p:nvSpPr>
          <p:cNvPr id="82948" name="Content Placeholder 7"/>
          <p:cNvSpPr>
            <a:spLocks noGrp="1"/>
          </p:cNvSpPr>
          <p:nvPr>
            <p:ph sz="quarter" idx="19"/>
          </p:nvPr>
        </p:nvSpPr>
        <p:spPr>
          <a:xfrm>
            <a:off x="319087" y="5686816"/>
            <a:ext cx="8505825" cy="797773"/>
          </a:xfrm>
          <a:ln w="3175">
            <a:solidFill>
              <a:schemeClr val="tx1"/>
            </a:solidFill>
          </a:ln>
        </p:spPr>
        <p:txBody>
          <a:bodyPr>
            <a:noAutofit/>
          </a:bodyPr>
          <a:lstStyle/>
          <a:p>
            <a:pPr marL="0" indent="0"/>
            <a:r>
              <a:rPr lang="en-US" sz="2400" dirty="0" smtClean="0"/>
              <a:t>Partnering with business and economic experts can help to expose new viable markets for traditional livelihoods.</a:t>
            </a:r>
            <a:endParaRPr lang="en-CA" sz="2400" dirty="0" smtClean="0"/>
          </a:p>
        </p:txBody>
      </p:sp>
      <p:sp>
        <p:nvSpPr>
          <p:cNvPr id="7" name="スライド番号プレースホルダ 6"/>
          <p:cNvSpPr>
            <a:spLocks noGrp="1"/>
          </p:cNvSpPr>
          <p:nvPr>
            <p:ph type="sldNum" sz="quarter" idx="21"/>
          </p:nvPr>
        </p:nvSpPr>
        <p:spPr/>
        <p:txBody>
          <a:bodyPr/>
          <a:lstStyle/>
          <a:p>
            <a:pPr>
              <a:defRPr/>
            </a:pPr>
            <a:fld id="{C66969C4-E8F9-4A53-83FE-3C0BCBAC9809}" type="slidenum">
              <a:rPr lang="en-US" smtClean="0"/>
              <a:pPr>
                <a:defRPr/>
              </a:pPr>
              <a:t>14</a:t>
            </a:fld>
            <a:endParaRPr lang="en-US" dirty="0"/>
          </a:p>
        </p:txBody>
      </p:sp>
      <p:sp>
        <p:nvSpPr>
          <p:cNvPr id="8"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193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7" name="Text Placeholder 2"/>
          <p:cNvSpPr>
            <a:spLocks noGrp="1"/>
          </p:cNvSpPr>
          <p:nvPr>
            <p:ph type="body" sz="quarter" idx="13"/>
          </p:nvPr>
        </p:nvSpPr>
        <p:spPr>
          <a:xfrm>
            <a:off x="3670126" y="0"/>
            <a:ext cx="5473874" cy="946150"/>
          </a:xfrm>
          <a:solidFill>
            <a:srgbClr val="92D050"/>
          </a:solidFill>
          <a:ln>
            <a:solidFill>
              <a:srgbClr val="92D050"/>
            </a:solidFill>
          </a:ln>
        </p:spPr>
        <p:txBody>
          <a:bodyPr/>
          <a:lstStyle/>
          <a:p>
            <a:pPr marL="0" indent="0" algn="ctr" eaLnBrk="1" hangingPunct="1">
              <a:buNone/>
            </a:pPr>
            <a:r>
              <a:rPr lang="en-US" sz="2800" dirty="0" smtClean="0"/>
              <a:t>Case:  Creating commodity associations in Zimbabwe</a:t>
            </a:r>
            <a:endParaRPr lang="en-CA" sz="2800" dirty="0" smtClean="0"/>
          </a:p>
        </p:txBody>
      </p:sp>
      <p:sp>
        <p:nvSpPr>
          <p:cNvPr id="86019" name="Content Placeholder 5"/>
          <p:cNvSpPr>
            <a:spLocks noGrp="1"/>
          </p:cNvSpPr>
          <p:nvPr>
            <p:ph sz="quarter" idx="17"/>
          </p:nvPr>
        </p:nvSpPr>
        <p:spPr>
          <a:xfrm>
            <a:off x="87313" y="1390389"/>
            <a:ext cx="9056687" cy="3356975"/>
          </a:xfrm>
        </p:spPr>
        <p:txBody>
          <a:bodyPr>
            <a:noAutofit/>
          </a:bodyPr>
          <a:lstStyle/>
          <a:p>
            <a:pPr marL="0" indent="0" algn="just" eaLnBrk="1" hangingPunct="1">
              <a:buNone/>
            </a:pPr>
            <a:r>
              <a:rPr lang="en-US" sz="2000" b="1" dirty="0" smtClean="0"/>
              <a:t>Challenge: </a:t>
            </a:r>
            <a:r>
              <a:rPr lang="en-CA" sz="2000" dirty="0" smtClean="0"/>
              <a:t>lack of knowledge about markets has worked to the middle-person's advantage to offer </a:t>
            </a:r>
            <a:r>
              <a:rPr lang="en-CA" sz="2000" b="1" dirty="0" smtClean="0"/>
              <a:t>ready cash at half the market price</a:t>
            </a:r>
            <a:r>
              <a:rPr lang="en-CA" sz="2000" dirty="0" smtClean="0"/>
              <a:t> to the desperate and unsuspecting farmer - only to sell the commodity at double the price.</a:t>
            </a:r>
            <a:r>
              <a:rPr lang="en-US" sz="2000" dirty="0" smtClean="0"/>
              <a:t> </a:t>
            </a:r>
          </a:p>
          <a:p>
            <a:pPr marL="0" indent="0" algn="just" eaLnBrk="1" hangingPunct="1">
              <a:buFont typeface="Calibri" pitchFamily="34" charset="0"/>
              <a:buAutoNum type="arabicPeriod"/>
            </a:pPr>
            <a:r>
              <a:rPr lang="en-US" sz="2000" dirty="0" smtClean="0"/>
              <a:t>Commodity associations are platforms where </a:t>
            </a:r>
            <a:r>
              <a:rPr lang="en-US" sz="2000" b="1" dirty="0" smtClean="0"/>
              <a:t>farmers share knowledge</a:t>
            </a:r>
            <a:r>
              <a:rPr lang="en-US" sz="2000" dirty="0" smtClean="0"/>
              <a:t> on the use of appropriate and affordable technologies aimed at increasing their agricultural produce. </a:t>
            </a:r>
          </a:p>
          <a:p>
            <a:pPr marL="0" indent="0" algn="just" eaLnBrk="1" hangingPunct="1">
              <a:buFont typeface="Calibri" pitchFamily="34" charset="0"/>
              <a:buAutoNum type="arabicPeriod"/>
            </a:pPr>
            <a:r>
              <a:rPr lang="en-US" sz="2000" dirty="0" smtClean="0"/>
              <a:t>Built the capacity of small-scale producer communities to use commodity associations when lobbying/demanding for increase of support from service delivery institutions such as the </a:t>
            </a:r>
            <a:r>
              <a:rPr lang="en-US" sz="2000" b="1" dirty="0" smtClean="0"/>
              <a:t>Zimbabwe Farmers' Union</a:t>
            </a:r>
            <a:r>
              <a:rPr lang="en-US" sz="2000" dirty="0" smtClean="0"/>
              <a:t> (ZFU).</a:t>
            </a:r>
            <a:endParaRPr lang="en-US" sz="2000" b="1" dirty="0" smtClean="0"/>
          </a:p>
          <a:p>
            <a:pPr marL="0" indent="0" algn="just" eaLnBrk="1" hangingPunct="1"/>
            <a:endParaRPr lang="en-CA" sz="2000" dirty="0" smtClean="0"/>
          </a:p>
        </p:txBody>
      </p:sp>
      <p:sp>
        <p:nvSpPr>
          <p:cNvPr id="86020" name="Content Placeholder 7"/>
          <p:cNvSpPr>
            <a:spLocks noGrp="1"/>
          </p:cNvSpPr>
          <p:nvPr>
            <p:ph sz="quarter" idx="19"/>
          </p:nvPr>
        </p:nvSpPr>
        <p:spPr>
          <a:xfrm>
            <a:off x="0" y="4885151"/>
            <a:ext cx="9144000" cy="1787112"/>
          </a:xfrm>
        </p:spPr>
        <p:txBody>
          <a:bodyPr>
            <a:normAutofit/>
          </a:bodyPr>
          <a:lstStyle/>
          <a:p>
            <a:pPr marL="0" indent="0" algn="just" eaLnBrk="1" hangingPunct="1">
              <a:buFontTx/>
              <a:buChar char="•"/>
            </a:pPr>
            <a:r>
              <a:rPr lang="en-US" sz="1800" dirty="0" smtClean="0"/>
              <a:t>Developing the organizational and institutional capacity of individuals sharing similar livelihoods can create a </a:t>
            </a:r>
            <a:r>
              <a:rPr lang="en-US" sz="1800" b="1" dirty="0" smtClean="0"/>
              <a:t>community of practice</a:t>
            </a:r>
            <a:r>
              <a:rPr lang="en-US" sz="1800" dirty="0" smtClean="0"/>
              <a:t> in which each member enhances their own knowledge and capabilities through the shared experience of others.</a:t>
            </a:r>
            <a:endParaRPr lang="en-CA" sz="1800" dirty="0" smtClean="0"/>
          </a:p>
          <a:p>
            <a:pPr marL="0" indent="0" algn="just" eaLnBrk="1" hangingPunct="1">
              <a:buFontTx/>
              <a:buChar char="•"/>
            </a:pPr>
            <a:r>
              <a:rPr lang="en-US" sz="1800" dirty="0" smtClean="0"/>
              <a:t>By working as a collective, individuals </a:t>
            </a:r>
            <a:r>
              <a:rPr lang="en-US" sz="1800" b="1" dirty="0" smtClean="0"/>
              <a:t>increase their political capital</a:t>
            </a:r>
            <a:r>
              <a:rPr lang="en-US" sz="1800" dirty="0" smtClean="0"/>
              <a:t>, enabling them to better advocate for changes that make their livelihoods more sustainable</a:t>
            </a:r>
            <a:endParaRPr lang="en-CA" sz="1800" dirty="0" smtClean="0"/>
          </a:p>
        </p:txBody>
      </p:sp>
      <p:sp>
        <p:nvSpPr>
          <p:cNvPr id="7" name="スライド番号プレースホルダ 6"/>
          <p:cNvSpPr>
            <a:spLocks noGrp="1"/>
          </p:cNvSpPr>
          <p:nvPr>
            <p:ph type="sldNum" sz="quarter" idx="21"/>
          </p:nvPr>
        </p:nvSpPr>
        <p:spPr/>
        <p:txBody>
          <a:bodyPr/>
          <a:lstStyle/>
          <a:p>
            <a:pPr>
              <a:defRPr/>
            </a:pPr>
            <a:fld id="{CB8D6FF3-1B63-45E7-8925-44AC4B67B02E}" type="slidenum">
              <a:rPr lang="en-US" smtClean="0"/>
              <a:pPr>
                <a:defRPr/>
              </a:pPr>
              <a:t>15</a:t>
            </a:fld>
            <a:endParaRPr lang="en-US" dirty="0"/>
          </a:p>
        </p:txBody>
      </p:sp>
      <p:sp>
        <p:nvSpPr>
          <p:cNvPr id="8"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18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1137990" y="2204581"/>
            <a:ext cx="6839454" cy="1557794"/>
          </a:xfrm>
        </p:spPr>
        <p:txBody>
          <a:bodyPr wrap="square" lIns="92364" tIns="46182" rIns="92364" bIns="46182" numCol="1" anchorCtr="0" compatLnSpc="1">
            <a:prstTxWarp prst="textNoShape">
              <a:avLst/>
            </a:prstTxWarp>
          </a:bodyPr>
          <a:lstStyle/>
          <a:p>
            <a:pPr>
              <a:defRPr/>
            </a:pPr>
            <a:r>
              <a:rPr lang="en-US" b="1" dirty="0" smtClean="0">
                <a:solidFill>
                  <a:srgbClr val="990099"/>
                </a:solidFill>
                <a:effectLst>
                  <a:outerShdw blurRad="38100" dist="38100" dir="2700000" algn="tl">
                    <a:srgbClr val="000000">
                      <a:alpha val="43137"/>
                    </a:srgbClr>
                  </a:outerShdw>
                </a:effectLst>
              </a:rPr>
              <a:t>Essential 5</a:t>
            </a:r>
            <a:br>
              <a:rPr lang="en-US" b="1" dirty="0" smtClean="0">
                <a:solidFill>
                  <a:srgbClr val="990099"/>
                </a:solidFill>
                <a:effectLst>
                  <a:outerShdw blurRad="38100" dist="38100" dir="2700000" algn="tl">
                    <a:srgbClr val="000000">
                      <a:alpha val="43137"/>
                    </a:srgbClr>
                  </a:outerShdw>
                </a:effectLst>
              </a:rPr>
            </a:br>
            <a:r>
              <a:rPr lang="en-US" b="1" dirty="0" smtClean="0">
                <a:solidFill>
                  <a:srgbClr val="990099"/>
                </a:solidFill>
                <a:effectLst>
                  <a:outerShdw blurRad="38100" dist="38100" dir="2700000" algn="tl">
                    <a:srgbClr val="000000">
                      <a:alpha val="43137"/>
                    </a:srgbClr>
                  </a:outerShdw>
                </a:effectLst>
              </a:rPr>
              <a:t>HEALTH</a:t>
            </a:r>
            <a:endParaRPr lang="en-US" b="1" dirty="0">
              <a:solidFill>
                <a:srgbClr val="990099"/>
              </a:solidFill>
              <a:effectLst>
                <a:outerShdw blurRad="38100" dist="38100" dir="2700000" algn="tl">
                  <a:srgbClr val="000000">
                    <a:alpha val="43137"/>
                  </a:srgbClr>
                </a:outerShdw>
              </a:effectLst>
            </a:endParaRPr>
          </a:p>
        </p:txBody>
      </p:sp>
      <p:sp>
        <p:nvSpPr>
          <p:cNvPr id="4" name="スライド番号プレースホルダ 3"/>
          <p:cNvSpPr>
            <a:spLocks noGrp="1"/>
          </p:cNvSpPr>
          <p:nvPr>
            <p:ph type="sldNum" sz="quarter" idx="10"/>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F9360A0A-7D86-49FE-ABDC-68195B0FC056}" type="slidenum">
              <a:rPr kumimoji="0" lang="en-US" altLang="ja-JP">
                <a:latin typeface="Calibri" pitchFamily="34" charset="0"/>
              </a:rPr>
              <a:pPr eaLnBrk="1" hangingPunct="1"/>
              <a:t>16</a:t>
            </a:fld>
            <a:endParaRPr kumimoji="0" lang="en-US" altLang="ja-JP">
              <a:latin typeface="Calibri"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400800"/>
            <a:ext cx="9144000" cy="4572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3742094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Placeholder 2"/>
          <p:cNvSpPr>
            <a:spLocks noGrp="1"/>
          </p:cNvSpPr>
          <p:nvPr>
            <p:ph type="body" sz="quarter" idx="13"/>
          </p:nvPr>
        </p:nvSpPr>
        <p:spPr>
          <a:xfrm>
            <a:off x="3482236" y="120958"/>
            <a:ext cx="5661763" cy="825192"/>
          </a:xfrm>
          <a:solidFill>
            <a:srgbClr val="92D050"/>
          </a:solidFill>
          <a:ln>
            <a:solidFill>
              <a:srgbClr val="92D050"/>
            </a:solidFill>
            <a:miter lim="800000"/>
            <a:headEnd/>
            <a:tailEnd/>
          </a:ln>
        </p:spPr>
        <p:txBody>
          <a:bodyPr lIns="92364" tIns="46182" rIns="92364" bIns="46182"/>
          <a:lstStyle/>
          <a:p>
            <a:pPr marL="0" indent="0">
              <a:buNone/>
            </a:pPr>
            <a:r>
              <a:rPr lang="en-US" altLang="ja-JP" sz="2400" i="1" dirty="0" smtClean="0"/>
              <a:t>Case: Impact of Tsunami on Women and Children, Indian Ocean tsunami in 2004</a:t>
            </a:r>
            <a:endParaRPr lang="ja-JP" altLang="ja-JP" sz="2400" i="1" dirty="0" smtClean="0"/>
          </a:p>
          <a:p>
            <a:pPr marL="0" indent="0">
              <a:buNone/>
            </a:pPr>
            <a:endParaRPr lang="ja-JP" altLang="ja-JP" sz="2400" i="1" dirty="0" smtClean="0"/>
          </a:p>
          <a:p>
            <a:pPr marL="0" indent="0">
              <a:buNone/>
            </a:pPr>
            <a:endParaRPr lang="en-CA" altLang="ja-JP" sz="2400" b="0" dirty="0"/>
          </a:p>
        </p:txBody>
      </p:sp>
      <p:sp>
        <p:nvSpPr>
          <p:cNvPr id="26629" name="Content Placeholder 7"/>
          <p:cNvSpPr>
            <a:spLocks noGrp="1"/>
          </p:cNvSpPr>
          <p:nvPr>
            <p:ph sz="quarter" idx="19"/>
          </p:nvPr>
        </p:nvSpPr>
        <p:spPr>
          <a:xfrm>
            <a:off x="283835" y="1102289"/>
            <a:ext cx="8860165" cy="1871665"/>
          </a:xfrm>
        </p:spPr>
        <p:txBody>
          <a:bodyPr lIns="92364" tIns="46182" rIns="92364" bIns="46182">
            <a:normAutofit fontScale="92500"/>
          </a:bodyPr>
          <a:lstStyle/>
          <a:p>
            <a:pPr marL="513131" indent="-513131" algn="just">
              <a:lnSpc>
                <a:spcPct val="90000"/>
              </a:lnSpc>
              <a:buFontTx/>
              <a:buChar char="•"/>
            </a:pPr>
            <a:r>
              <a:rPr lang="en-US" altLang="ja-JP" sz="2800" b="1" dirty="0"/>
              <a:t>High mortality among women</a:t>
            </a:r>
            <a:r>
              <a:rPr lang="en-US" altLang="ja-JP" sz="2800" dirty="0"/>
              <a:t> in the population may lead to more orphans</a:t>
            </a:r>
            <a:endParaRPr lang="ja-JP" altLang="ja-JP" sz="2800" dirty="0"/>
          </a:p>
          <a:p>
            <a:pPr marL="513131" indent="-513131" algn="just">
              <a:lnSpc>
                <a:spcPct val="90000"/>
              </a:lnSpc>
              <a:buFontTx/>
              <a:buChar char="•"/>
            </a:pPr>
            <a:r>
              <a:rPr lang="en-US" altLang="ja-JP" sz="2800" dirty="0"/>
              <a:t>Past studies have shown that </a:t>
            </a:r>
            <a:r>
              <a:rPr lang="en-US" altLang="ja-JP" sz="2800" b="1" dirty="0"/>
              <a:t>orphans</a:t>
            </a:r>
            <a:r>
              <a:rPr lang="en-US" altLang="ja-JP" sz="2800" dirty="0"/>
              <a:t> are highly vulnerable and exhibit higher mortality rates than their peers</a:t>
            </a:r>
            <a:endParaRPr lang="en-CA" altLang="ja-JP" sz="2800" dirty="0"/>
          </a:p>
        </p:txBody>
      </p:sp>
      <p:sp>
        <p:nvSpPr>
          <p:cNvPr id="24581" name="Text Placeholder 2"/>
          <p:cNvSpPr>
            <a:spLocks/>
          </p:cNvSpPr>
          <p:nvPr/>
        </p:nvSpPr>
        <p:spPr bwMode="auto">
          <a:xfrm>
            <a:off x="340280" y="2973955"/>
            <a:ext cx="8119936" cy="334226"/>
          </a:xfrm>
          <a:prstGeom prst="rect">
            <a:avLst/>
          </a:prstGeom>
          <a:solidFill>
            <a:srgbClr val="92D050"/>
          </a:solidFill>
          <a:ln w="9525">
            <a:solidFill>
              <a:srgbClr val="92D050"/>
            </a:solidFill>
            <a:miter lim="800000"/>
            <a:headEnd/>
            <a:tailEnd/>
          </a:ln>
        </p:spPr>
        <p:txBody>
          <a:bodyPr lIns="91430" tIns="45715" rIns="91430" bIns="45715"/>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spcBef>
                <a:spcPct val="20000"/>
              </a:spcBef>
            </a:pPr>
            <a:r>
              <a:rPr kumimoji="0" lang="en-US" altLang="ja-JP" sz="1600" b="1" i="1" dirty="0" smtClean="0">
                <a:solidFill>
                  <a:schemeClr val="bg1"/>
                </a:solidFill>
                <a:latin typeface="Calibri" pitchFamily="34" charset="0"/>
              </a:rPr>
              <a:t>Case: </a:t>
            </a:r>
            <a:r>
              <a:rPr kumimoji="0" lang="en-US" altLang="ja-JP" sz="1600" b="1" i="1" dirty="0">
                <a:solidFill>
                  <a:schemeClr val="bg1"/>
                </a:solidFill>
                <a:latin typeface="Calibri" pitchFamily="34" charset="0"/>
              </a:rPr>
              <a:t>Children, women and elderly more vulnerable in disasters</a:t>
            </a:r>
            <a:endParaRPr kumimoji="0" lang="en-CA" altLang="ja-JP" sz="1400" dirty="0">
              <a:solidFill>
                <a:schemeClr val="bg1"/>
              </a:solidFill>
              <a:latin typeface="Calibri" pitchFamily="34" charset="0"/>
            </a:endParaRPr>
          </a:p>
        </p:txBody>
      </p:sp>
      <p:sp>
        <p:nvSpPr>
          <p:cNvPr id="24582" name="Content Placeholder 7"/>
          <p:cNvSpPr>
            <a:spLocks/>
          </p:cNvSpPr>
          <p:nvPr/>
        </p:nvSpPr>
        <p:spPr bwMode="auto">
          <a:xfrm>
            <a:off x="322540" y="3339077"/>
            <a:ext cx="8821460" cy="155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452438" indent="-452438"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just">
              <a:spcBef>
                <a:spcPct val="20000"/>
              </a:spcBef>
              <a:buFont typeface="Arial" charset="0"/>
              <a:buChar char="•"/>
            </a:pPr>
            <a:r>
              <a:rPr kumimoji="0" lang="en-US" altLang="ja-JP" sz="2000" b="1" dirty="0">
                <a:latin typeface="Calibri" pitchFamily="34" charset="0"/>
              </a:rPr>
              <a:t>High mortality rates among children</a:t>
            </a:r>
            <a:r>
              <a:rPr kumimoji="0" lang="en-US" altLang="ja-JP" sz="2000" dirty="0">
                <a:latin typeface="Calibri" pitchFamily="34" charset="0"/>
              </a:rPr>
              <a:t> under 15 years old and individuals over 50 years old</a:t>
            </a:r>
            <a:endParaRPr kumimoji="0" lang="ja-JP" altLang="ja-JP" sz="2000" dirty="0">
              <a:latin typeface="Calibri" pitchFamily="34" charset="0"/>
            </a:endParaRPr>
          </a:p>
          <a:p>
            <a:pPr algn="just">
              <a:spcBef>
                <a:spcPct val="20000"/>
              </a:spcBef>
              <a:buFont typeface="Arial" charset="0"/>
              <a:buChar char="•"/>
            </a:pPr>
            <a:r>
              <a:rPr kumimoji="0" lang="en-US" altLang="ja-JP" sz="2000" dirty="0">
                <a:latin typeface="Calibri" pitchFamily="34" charset="0"/>
              </a:rPr>
              <a:t>Women ages 15-50 years old are more vulnerable than men</a:t>
            </a:r>
            <a:endParaRPr kumimoji="0" lang="ja-JP" altLang="ja-JP" sz="2000" dirty="0">
              <a:latin typeface="Calibri" pitchFamily="34" charset="0"/>
            </a:endParaRPr>
          </a:p>
          <a:p>
            <a:pPr algn="just">
              <a:spcBef>
                <a:spcPct val="20000"/>
              </a:spcBef>
              <a:buFont typeface="Arial" charset="0"/>
              <a:buChar char="•"/>
            </a:pPr>
            <a:r>
              <a:rPr kumimoji="0" lang="en-US" altLang="ja-JP" sz="2000" b="1" dirty="0">
                <a:latin typeface="Calibri" pitchFamily="34" charset="0"/>
              </a:rPr>
              <a:t>Swimming ability reduces</a:t>
            </a:r>
            <a:r>
              <a:rPr kumimoji="0" lang="en-US" altLang="ja-JP" sz="2000" dirty="0">
                <a:latin typeface="Calibri" pitchFamily="34" charset="0"/>
              </a:rPr>
              <a:t> mortality rate by 60% in flooding disasters</a:t>
            </a:r>
            <a:endParaRPr kumimoji="0" lang="en-CA" altLang="ja-JP" sz="2000" dirty="0">
              <a:latin typeface="Calibri" pitchFamily="34" charset="0"/>
            </a:endParaRPr>
          </a:p>
        </p:txBody>
      </p:sp>
      <p:sp>
        <p:nvSpPr>
          <p:cNvPr id="24583" name="Content Placeholder 7"/>
          <p:cNvSpPr>
            <a:spLocks/>
          </p:cNvSpPr>
          <p:nvPr/>
        </p:nvSpPr>
        <p:spPr bwMode="auto">
          <a:xfrm>
            <a:off x="293512" y="4881292"/>
            <a:ext cx="8850488" cy="169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452438" indent="-452438"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just">
              <a:spcBef>
                <a:spcPct val="20000"/>
              </a:spcBef>
              <a:buFont typeface="Arial" charset="0"/>
              <a:buChar char="•"/>
            </a:pPr>
            <a:r>
              <a:rPr kumimoji="0" lang="en-US" altLang="ja-JP" sz="2000" dirty="0">
                <a:latin typeface="Calibri" pitchFamily="34" charset="0"/>
              </a:rPr>
              <a:t>Women and </a:t>
            </a:r>
            <a:r>
              <a:rPr kumimoji="0" lang="en-US" altLang="ja-JP" sz="2000" b="1" dirty="0">
                <a:latin typeface="Calibri" pitchFamily="34" charset="0"/>
              </a:rPr>
              <a:t>girls responsible for young children</a:t>
            </a:r>
            <a:r>
              <a:rPr kumimoji="0" lang="en-US" altLang="ja-JP" sz="2000" dirty="0">
                <a:latin typeface="Calibri" pitchFamily="34" charset="0"/>
              </a:rPr>
              <a:t> have higher mortality rates because of limited mobility</a:t>
            </a:r>
            <a:endParaRPr kumimoji="0" lang="ja-JP" altLang="ja-JP" sz="2000" dirty="0">
              <a:latin typeface="Calibri" pitchFamily="34" charset="0"/>
            </a:endParaRPr>
          </a:p>
          <a:p>
            <a:pPr algn="just">
              <a:spcBef>
                <a:spcPct val="20000"/>
              </a:spcBef>
              <a:buFont typeface="Arial" charset="0"/>
              <a:buChar char="•"/>
            </a:pPr>
            <a:r>
              <a:rPr kumimoji="0" lang="en-US" altLang="ja-JP" sz="2000" b="1" dirty="0">
                <a:latin typeface="Calibri" pitchFamily="34" charset="0"/>
              </a:rPr>
              <a:t>Children under 5 years old</a:t>
            </a:r>
            <a:r>
              <a:rPr kumimoji="0" lang="en-US" altLang="ja-JP" sz="2000" dirty="0">
                <a:latin typeface="Calibri" pitchFamily="34" charset="0"/>
              </a:rPr>
              <a:t> are main victims of sanitation-related illnesses because of less developed immunity and greater exposure to pathogens</a:t>
            </a:r>
            <a:endParaRPr kumimoji="0" lang="en-CA" altLang="ja-JP" sz="2000" dirty="0">
              <a:latin typeface="Calibri" pitchFamily="34" charset="0"/>
            </a:endParaRPr>
          </a:p>
        </p:txBody>
      </p:sp>
      <p:sp>
        <p:nvSpPr>
          <p:cNvPr id="8" name="スライド番号プレースホルダ 7"/>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EDCF033-F218-4E82-99C6-293D78ACB1E0}" type="slidenum">
              <a:rPr kumimoji="0" lang="en-US" altLang="ja-JP">
                <a:latin typeface="Calibri" pitchFamily="34" charset="0"/>
              </a:rPr>
              <a:pPr eaLnBrk="1" hangingPunct="1"/>
              <a:t>17</a:t>
            </a:fld>
            <a:endParaRPr kumimoji="0" lang="en-US" altLang="ja-JP">
              <a:latin typeface="Calibri" pitchFamily="34" charset="0"/>
            </a:endParaRPr>
          </a:p>
        </p:txBody>
      </p:sp>
      <p:sp>
        <p:nvSpPr>
          <p:cNvPr id="9"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963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369500" y="0"/>
            <a:ext cx="5774499" cy="946149"/>
          </a:xfrm>
        </p:spPr>
        <p:txBody>
          <a:bodyPr lIns="92364" tIns="46182" rIns="92364" bIns="46182"/>
          <a:lstStyle/>
          <a:p>
            <a:pPr marL="0" indent="0">
              <a:buNone/>
            </a:pPr>
            <a:r>
              <a:rPr lang="en-US" altLang="ja-JP" sz="2800" dirty="0"/>
              <a:t>Sub </a:t>
            </a:r>
            <a:r>
              <a:rPr lang="en-US" altLang="ja-JP" sz="2800" dirty="0" smtClean="0"/>
              <a:t>Issue: </a:t>
            </a:r>
            <a:r>
              <a:rPr lang="en-US" altLang="ja-JP" sz="2800" dirty="0"/>
              <a:t>Impacts on Creating New Health Risks</a:t>
            </a:r>
            <a:endParaRPr lang="ja-JP" altLang="ja-JP" sz="2800" dirty="0"/>
          </a:p>
        </p:txBody>
      </p:sp>
      <p:sp>
        <p:nvSpPr>
          <p:cNvPr id="32771" name="Content Placeholder 3"/>
          <p:cNvSpPr>
            <a:spLocks noGrp="1"/>
          </p:cNvSpPr>
          <p:nvPr>
            <p:ph sz="quarter" idx="15"/>
          </p:nvPr>
        </p:nvSpPr>
        <p:spPr>
          <a:xfrm>
            <a:off x="162176" y="1672273"/>
            <a:ext cx="8981824" cy="419574"/>
          </a:xfrm>
        </p:spPr>
        <p:txBody>
          <a:bodyPr lIns="92364" tIns="46182" rIns="92364" bIns="46182"/>
          <a:lstStyle/>
          <a:p>
            <a:pPr marL="0" indent="0">
              <a:lnSpc>
                <a:spcPct val="90000"/>
              </a:lnSpc>
            </a:pPr>
            <a:r>
              <a:rPr lang="en-US" altLang="ja-JP" sz="1900" dirty="0"/>
              <a:t>Disaster can often expose individuals to new and potentially dangerous health risk. </a:t>
            </a:r>
            <a:endParaRPr lang="ja-JP" altLang="ja-JP" sz="1900" dirty="0"/>
          </a:p>
          <a:p>
            <a:pPr marL="272601" lvl="2" indent="-272601">
              <a:lnSpc>
                <a:spcPct val="90000"/>
              </a:lnSpc>
              <a:buNone/>
            </a:pPr>
            <a:endParaRPr lang="ja-JP" altLang="ja-JP" sz="1700" b="1" dirty="0"/>
          </a:p>
          <a:p>
            <a:pPr marL="272601" lvl="2" indent="-272601">
              <a:lnSpc>
                <a:spcPct val="90000"/>
              </a:lnSpc>
              <a:buNone/>
            </a:pPr>
            <a:endParaRPr lang="en-US" altLang="ja-JP" sz="1700" dirty="0"/>
          </a:p>
        </p:txBody>
      </p:sp>
      <p:sp>
        <p:nvSpPr>
          <p:cNvPr id="32772" name="Content Placeholder 3"/>
          <p:cNvSpPr>
            <a:spLocks noGrp="1"/>
          </p:cNvSpPr>
          <p:nvPr>
            <p:ph sz="quarter" idx="15"/>
          </p:nvPr>
        </p:nvSpPr>
        <p:spPr>
          <a:xfrm>
            <a:off x="137786" y="2054268"/>
            <a:ext cx="9006213" cy="4577732"/>
          </a:xfrm>
        </p:spPr>
        <p:txBody>
          <a:bodyPr lIns="92364" tIns="46182" rIns="92364" bIns="46182">
            <a:normAutofit/>
          </a:bodyPr>
          <a:lstStyle/>
          <a:p>
            <a:pPr marL="0" indent="0" algn="just">
              <a:lnSpc>
                <a:spcPct val="80000"/>
              </a:lnSpc>
            </a:pPr>
            <a:r>
              <a:rPr lang="en-US" altLang="ja-JP" sz="1900" dirty="0"/>
              <a:t>The May 12, 2008 earthquake in Sichuan, China, destroyed many buildings including hospitals, schools, government offices and private homes. The external walls, roofs, window awnings and bathrooms in many of these buildings had been made using asbestos cement sheets – commonly known as “fibro” or “fibro cement”. </a:t>
            </a:r>
          </a:p>
          <a:p>
            <a:pPr marL="0" indent="0" algn="just">
              <a:lnSpc>
                <a:spcPct val="80000"/>
              </a:lnSpc>
            </a:pPr>
            <a:r>
              <a:rPr lang="en-US" altLang="ja-JP" sz="1900" dirty="0"/>
              <a:t>The earthquake broke the fibro into many small pieces, releasing fine fibers of asbestos at the broken edges. During clean up operations, there is the risk of liberating substantial quantities of asbestos fibers, particularly if heavy plant and equipment are used to demolish damaged structures and load rubble into vehicles. These asbestos fibers are a significant risk to public health.</a:t>
            </a:r>
            <a:endParaRPr lang="ja-JP" altLang="ja-JP" sz="1900" dirty="0"/>
          </a:p>
          <a:p>
            <a:pPr marL="0" indent="0" algn="just">
              <a:lnSpc>
                <a:spcPct val="80000"/>
              </a:lnSpc>
            </a:pPr>
            <a:r>
              <a:rPr lang="en-US" altLang="ja-JP" sz="1900" dirty="0"/>
              <a:t>As a result of the cleanup operations there may be an accumulation of asbestos containing waste that will present a hazard to people in the local environment and those living in close proximity to the site of final disposal.</a:t>
            </a:r>
            <a:r>
              <a:rPr lang="en-US" altLang="ja-JP" sz="1900" b="1" dirty="0"/>
              <a:t> </a:t>
            </a:r>
          </a:p>
          <a:p>
            <a:pPr marL="0" indent="0">
              <a:lnSpc>
                <a:spcPct val="80000"/>
              </a:lnSpc>
            </a:pPr>
            <a:endParaRPr lang="en-US" altLang="ja-JP" sz="1900" dirty="0"/>
          </a:p>
          <a:p>
            <a:pPr marL="0" indent="0" algn="just">
              <a:lnSpc>
                <a:spcPct val="80000"/>
              </a:lnSpc>
              <a:buFontTx/>
              <a:buChar char="•"/>
            </a:pPr>
            <a:r>
              <a:rPr lang="en-US" altLang="ja-JP" sz="2100" dirty="0"/>
              <a:t>Disasters can expose populations to </a:t>
            </a:r>
            <a:r>
              <a:rPr lang="en-US" altLang="ja-JP" sz="2100" b="1" dirty="0"/>
              <a:t>additional health risks</a:t>
            </a:r>
            <a:r>
              <a:rPr lang="en-US" altLang="ja-JP" sz="2100" dirty="0"/>
              <a:t> such as </a:t>
            </a:r>
            <a:r>
              <a:rPr lang="en-US" altLang="ja-JP" sz="2100" b="1" dirty="0"/>
              <a:t>asbestos</a:t>
            </a:r>
            <a:r>
              <a:rPr lang="en-US" altLang="ja-JP" sz="2100" dirty="0"/>
              <a:t> release from buildings</a:t>
            </a:r>
            <a:endParaRPr lang="ja-JP" altLang="ja-JP" sz="2100" dirty="0"/>
          </a:p>
          <a:p>
            <a:pPr marL="0" indent="0" algn="just">
              <a:lnSpc>
                <a:spcPct val="80000"/>
              </a:lnSpc>
              <a:buFontTx/>
              <a:buChar char="•"/>
            </a:pPr>
            <a:r>
              <a:rPr lang="en-US" altLang="ja-JP" sz="2100" b="1" dirty="0"/>
              <a:t>Clean-up workers are especially vulnerable</a:t>
            </a:r>
            <a:r>
              <a:rPr lang="en-US" altLang="ja-JP" sz="2100" dirty="0"/>
              <a:t> to exposure to asbestos and other hazardous building materials because of a lack of protective gear</a:t>
            </a:r>
            <a:endParaRPr lang="ja-JP" altLang="ja-JP" sz="2100" dirty="0"/>
          </a:p>
        </p:txBody>
      </p:sp>
      <p:sp>
        <p:nvSpPr>
          <p:cNvPr id="7" name="Text Placeholder 4"/>
          <p:cNvSpPr>
            <a:spLocks noGrp="1"/>
          </p:cNvSpPr>
          <p:nvPr>
            <p:ph type="body" sz="quarter" idx="16"/>
          </p:nvPr>
        </p:nvSpPr>
        <p:spPr>
          <a:xfrm>
            <a:off x="0" y="5022936"/>
            <a:ext cx="9139237" cy="271302"/>
          </a:xfrm>
          <a:solidFill>
            <a:schemeClr val="bg1">
              <a:lumMod val="85000"/>
            </a:schemeClr>
          </a:solidFill>
        </p:spPr>
        <p:txBody>
          <a:bodyPr lIns="92364" tIns="46182" rIns="92364" bIns="46182"/>
          <a:lstStyle/>
          <a:p>
            <a:pPr marL="0" indent="0"/>
            <a:r>
              <a:rPr lang="en-US" altLang="ja-JP" smtClean="0">
                <a:solidFill>
                  <a:srgbClr val="000000"/>
                </a:solidFill>
              </a:rPr>
              <a:t>Lessons</a:t>
            </a:r>
            <a:endParaRPr lang="en-CA" altLang="ja-JP" smtClean="0">
              <a:solidFill>
                <a:srgbClr val="000000"/>
              </a:solidFill>
            </a:endParaRPr>
          </a:p>
        </p:txBody>
      </p:sp>
      <p:sp>
        <p:nvSpPr>
          <p:cNvPr id="32774" name="Text Placeholder 2"/>
          <p:cNvSpPr>
            <a:spLocks noGrp="1"/>
          </p:cNvSpPr>
          <p:nvPr>
            <p:ph type="body" sz="quarter" idx="13"/>
          </p:nvPr>
        </p:nvSpPr>
        <p:spPr>
          <a:xfrm>
            <a:off x="296097" y="1096463"/>
            <a:ext cx="8847903" cy="540853"/>
          </a:xfrm>
          <a:solidFill>
            <a:srgbClr val="92D050"/>
          </a:solidFill>
          <a:ln>
            <a:solidFill>
              <a:srgbClr val="92D050"/>
            </a:solidFill>
            <a:miter lim="800000"/>
            <a:headEnd/>
            <a:tailEnd/>
          </a:ln>
        </p:spPr>
        <p:txBody>
          <a:bodyPr lIns="92364" tIns="46182" rIns="92364" bIns="46182"/>
          <a:lstStyle/>
          <a:p>
            <a:pPr marL="0" indent="0" algn="ctr">
              <a:buNone/>
            </a:pPr>
            <a:r>
              <a:rPr lang="en-US" altLang="ja-JP" sz="2400" i="1" dirty="0" smtClean="0"/>
              <a:t>Case: Asbestos in Sichuan Earthquake in China, 2008</a:t>
            </a:r>
            <a:endParaRPr lang="ja-JP" altLang="ja-JP" sz="2400" i="1" dirty="0" smtClean="0"/>
          </a:p>
          <a:p>
            <a:pPr marL="0" indent="0" algn="ctr">
              <a:buNone/>
            </a:pPr>
            <a:endParaRPr lang="en-CA" altLang="ja-JP" sz="2400" i="1" dirty="0"/>
          </a:p>
        </p:txBody>
      </p:sp>
      <p:sp>
        <p:nvSpPr>
          <p:cNvPr id="8" name="スライド番号プレースホルダ 7"/>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B3D276CD-583F-42CF-B132-0EFEB7D131EB}" type="slidenum">
              <a:rPr kumimoji="0" lang="en-US" altLang="ja-JP">
                <a:latin typeface="Calibri" pitchFamily="34" charset="0"/>
              </a:rPr>
              <a:pPr eaLnBrk="1" hangingPunct="1"/>
              <a:t>18</a:t>
            </a:fld>
            <a:endParaRPr kumimoji="0" lang="en-US" altLang="ja-JP">
              <a:latin typeface="Calibri" pitchFamily="34" charset="0"/>
            </a:endParaRPr>
          </a:p>
        </p:txBody>
      </p:sp>
      <p:sp>
        <p:nvSpPr>
          <p:cNvPr id="9"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38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141321" y="2498305"/>
            <a:ext cx="8914997" cy="1748018"/>
          </a:xfrm>
          <a:prstGeom prst="rect">
            <a:avLst/>
          </a:prstGeom>
        </p:spPr>
        <p:txBody>
          <a:bodyPr vert="horz" wrap="square" lIns="92364" tIns="46182" rIns="92364" bIns="46182" numCol="1" anchorCtr="0" compatLnSpc="1">
            <a:prstTxWarp prst="textNoShape">
              <a:avLst/>
            </a:prstTxWarp>
            <a:noAutofit/>
          </a:bodyPr>
          <a:lstStyle/>
          <a:p>
            <a:pPr>
              <a:defRPr/>
            </a:pPr>
            <a:r>
              <a:rPr lang="en-US" sz="4800" b="1" dirty="0" smtClean="0">
                <a:solidFill>
                  <a:srgbClr val="990099"/>
                </a:solidFill>
                <a:effectLst>
                  <a:outerShdw blurRad="38100" dist="38100" dir="2700000" algn="tl">
                    <a:srgbClr val="000000">
                      <a:alpha val="43137"/>
                    </a:srgbClr>
                  </a:outerShdw>
                </a:effectLst>
              </a:rPr>
              <a:t>Mainstreaming DRR into health programs</a:t>
            </a:r>
            <a:endParaRPr lang="en-US" sz="4800" b="1" dirty="0">
              <a:solidFill>
                <a:srgbClr val="990099"/>
              </a:solidFill>
              <a:effectLst>
                <a:outerShdw blurRad="38100" dist="38100" dir="2700000" algn="tl">
                  <a:srgbClr val="000000">
                    <a:alpha val="43137"/>
                  </a:srgbClr>
                </a:outerShdw>
              </a:effectLst>
            </a:endParaRPr>
          </a:p>
        </p:txBody>
      </p:sp>
      <p:sp>
        <p:nvSpPr>
          <p:cNvPr id="4" name="スライド番号プレースホルダ 3"/>
          <p:cNvSpPr>
            <a:spLocks noGrp="1"/>
          </p:cNvSpPr>
          <p:nvPr>
            <p:ph type="sldNum" sz="quarter" idx="12"/>
          </p:nvPr>
        </p:nvSpPr>
        <p:spPr/>
        <p:txBody>
          <a:bodyPr/>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CBF81FC-4F48-4214-805F-70CF825766C8}" type="slidenum">
              <a:rPr kumimoji="0" lang="en-US" altLang="ja-JP">
                <a:latin typeface="Calibri" pitchFamily="34" charset="0"/>
              </a:rPr>
              <a:pPr eaLnBrk="1" hangingPunct="1"/>
              <a:t>19</a:t>
            </a:fld>
            <a:endParaRPr kumimoji="0" lang="en-US" altLang="ja-JP">
              <a:latin typeface="Calibri" pitchFamily="34"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538586"/>
            <a:ext cx="9144000" cy="31941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4046306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1151731" y="2492679"/>
            <a:ext cx="7315864" cy="1540702"/>
          </a:xfrm>
        </p:spPr>
        <p:txBody>
          <a:bodyPr/>
          <a:lstStyle>
            <a:extLst/>
          </a:lstStyle>
          <a:p>
            <a:pPr>
              <a:defRPr/>
            </a:pPr>
            <a:r>
              <a:rPr lang="pt-BR" sz="4800" b="1" dirty="0" smtClean="0">
                <a:solidFill>
                  <a:srgbClr val="990099"/>
                </a:solidFill>
                <a:effectLst>
                  <a:outerShdw blurRad="38100" dist="38100" dir="2700000" algn="tl">
                    <a:srgbClr val="000000">
                      <a:alpha val="43137"/>
                    </a:srgbClr>
                  </a:outerShdw>
                </a:effectLst>
              </a:rPr>
              <a:t>Essential 10</a:t>
            </a:r>
            <a:br>
              <a:rPr lang="pt-BR" sz="4800" b="1" dirty="0" smtClean="0">
                <a:solidFill>
                  <a:srgbClr val="990099"/>
                </a:solidFill>
                <a:effectLst>
                  <a:outerShdw blurRad="38100" dist="38100" dir="2700000" algn="tl">
                    <a:srgbClr val="000000">
                      <a:alpha val="43137"/>
                    </a:srgbClr>
                  </a:outerShdw>
                </a:effectLst>
              </a:rPr>
            </a:br>
            <a:r>
              <a:rPr lang="pt-BR" sz="4800" b="1" dirty="0" smtClean="0">
                <a:solidFill>
                  <a:srgbClr val="990099"/>
                </a:solidFill>
                <a:effectLst>
                  <a:outerShdw blurRad="38100" dist="38100" dir="2700000" algn="tl">
                    <a:srgbClr val="000000">
                      <a:alpha val="43137"/>
                    </a:srgbClr>
                  </a:outerShdw>
                </a:effectLst>
              </a:rPr>
              <a:t>LIVELIHOODS</a:t>
            </a:r>
            <a:endParaRPr lang="en-US" sz="4800" b="1" dirty="0">
              <a:solidFill>
                <a:srgbClr val="990099"/>
              </a:solidFill>
              <a:effectLst>
                <a:outerShdw blurRad="38100" dist="38100" dir="2700000" algn="tl">
                  <a:srgbClr val="000000">
                    <a:alpha val="43137"/>
                  </a:srgbClr>
                </a:outerShdw>
              </a:effectLst>
            </a:endParaRPr>
          </a:p>
        </p:txBody>
      </p:sp>
      <p:sp>
        <p:nvSpPr>
          <p:cNvPr id="3" name="Rectangle 3"/>
          <p:cNvSpPr>
            <a:spLocks noGrp="1"/>
          </p:cNvSpPr>
          <p:nvPr>
            <p:ph type="subTitle" idx="1"/>
          </p:nvPr>
        </p:nvSpPr>
        <p:spPr>
          <a:xfrm>
            <a:off x="1763713" y="4292600"/>
            <a:ext cx="7380287" cy="379413"/>
          </a:xfrm>
          <a:noFill/>
        </p:spPr>
        <p:txBody>
          <a:bodyPr/>
          <a:lstStyle/>
          <a:p>
            <a:pPr eaLnBrk="1" hangingPunct="1">
              <a:defRPr/>
            </a:pPr>
            <a:endParaRPr lang="en-US" dirty="0" smtClean="0">
              <a:solidFill>
                <a:srgbClr val="BFBFBF"/>
              </a:solidFill>
            </a:endParaRPr>
          </a:p>
          <a:p>
            <a:pPr eaLnBrk="1" hangingPunct="1">
              <a:defRPr/>
            </a:pPr>
            <a:endParaRPr lang="en-US" dirty="0" smtClean="0">
              <a:solidFill>
                <a:srgbClr val="BFBFBF"/>
              </a:solidFill>
            </a:endParaRPr>
          </a:p>
          <a:p>
            <a:pPr eaLnBrk="1" hangingPunct="1">
              <a:defRPr/>
            </a:pPr>
            <a:endParaRPr lang="en-US" dirty="0" smtClean="0">
              <a:solidFill>
                <a:srgbClr val="BFBFBF"/>
              </a:solidFill>
            </a:endParaRPr>
          </a:p>
          <a:p>
            <a:pPr eaLnBrk="1" hangingPunct="1">
              <a:defRPr/>
            </a:pPr>
            <a:endParaRPr lang="en-US" dirty="0" smtClean="0">
              <a:solidFill>
                <a:schemeClr val="tx1">
                  <a:lumMod val="75000"/>
                  <a:lumOff val="25000"/>
                </a:schemeClr>
              </a:solidFill>
            </a:endParaRPr>
          </a:p>
        </p:txBody>
      </p:sp>
      <p:sp>
        <p:nvSpPr>
          <p:cNvPr id="5" name="スライド番号プレースホルダ 4"/>
          <p:cNvSpPr>
            <a:spLocks noGrp="1"/>
          </p:cNvSpPr>
          <p:nvPr>
            <p:ph type="sldNum" sz="quarter" idx="10"/>
          </p:nvPr>
        </p:nvSpPr>
        <p:spPr/>
        <p:txBody>
          <a:bodyPr/>
          <a:lstStyle/>
          <a:p>
            <a:pPr>
              <a:defRPr/>
            </a:pPr>
            <a:fld id="{FD0602A6-A408-41B8-8374-3C6866878A30}" type="slidenum">
              <a:rPr lang="en-US" smtClean="0"/>
              <a:pPr>
                <a:defRPr/>
              </a:pPr>
              <a:t>2</a:t>
            </a:fld>
            <a:endParaRPr lang="en-US"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0" y="6475956"/>
            <a:ext cx="9144000" cy="38204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561356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Content Placeholder 3"/>
          <p:cNvSpPr>
            <a:spLocks noGrp="1"/>
          </p:cNvSpPr>
          <p:nvPr>
            <p:ph sz="quarter" idx="15"/>
          </p:nvPr>
        </p:nvSpPr>
        <p:spPr>
          <a:xfrm>
            <a:off x="137786" y="1047750"/>
            <a:ext cx="9006214" cy="2697531"/>
          </a:xfrm>
          <a:ln>
            <a:solidFill>
              <a:srgbClr val="92D050"/>
            </a:solidFill>
          </a:ln>
        </p:spPr>
        <p:txBody>
          <a:bodyPr lIns="92364" tIns="46182" rIns="92364" bIns="46182">
            <a:normAutofit/>
          </a:bodyPr>
          <a:lstStyle/>
          <a:p>
            <a:pPr marL="0" indent="0">
              <a:lnSpc>
                <a:spcPct val="70000"/>
              </a:lnSpc>
              <a:buNone/>
            </a:pPr>
            <a:r>
              <a:rPr lang="en-US" altLang="ja-JP" sz="2000" dirty="0" smtClean="0"/>
              <a:t>Several </a:t>
            </a:r>
            <a:r>
              <a:rPr lang="en-US" altLang="ja-JP" sz="2000" dirty="0"/>
              <a:t>measures were taken to ensure that hospitals are safer </a:t>
            </a:r>
            <a:r>
              <a:rPr lang="en-US" altLang="ja-JP" sz="2000" dirty="0" smtClean="0"/>
              <a:t>in </a:t>
            </a:r>
            <a:r>
              <a:rPr lang="en-US" altLang="ja-JP" sz="2000" dirty="0"/>
              <a:t>the future</a:t>
            </a:r>
            <a:r>
              <a:rPr lang="en-US" altLang="ja-JP" sz="2000" dirty="0" smtClean="0"/>
              <a:t>:</a:t>
            </a:r>
          </a:p>
          <a:p>
            <a:pPr marL="0" indent="0">
              <a:lnSpc>
                <a:spcPct val="70000"/>
              </a:lnSpc>
              <a:buNone/>
            </a:pPr>
            <a:endParaRPr lang="ja-JP" altLang="ja-JP" sz="2000" dirty="0"/>
          </a:p>
          <a:p>
            <a:pPr marL="457008" indent="-457008">
              <a:lnSpc>
                <a:spcPct val="70000"/>
              </a:lnSpc>
              <a:buFontTx/>
              <a:buChar char="•"/>
            </a:pPr>
            <a:r>
              <a:rPr lang="en-US" altLang="ja-JP" sz="2000" dirty="0"/>
              <a:t>Systematic </a:t>
            </a:r>
            <a:r>
              <a:rPr lang="en-US" altLang="ja-JP" sz="2000" b="1" dirty="0"/>
              <a:t>survey of health facilities</a:t>
            </a:r>
            <a:endParaRPr lang="ja-JP" altLang="ja-JP" sz="2000" b="1" dirty="0"/>
          </a:p>
          <a:p>
            <a:pPr marL="457008" indent="-457008">
              <a:lnSpc>
                <a:spcPct val="70000"/>
              </a:lnSpc>
              <a:buFontTx/>
              <a:buChar char="•"/>
            </a:pPr>
            <a:r>
              <a:rPr lang="en-US" altLang="ja-JP" sz="2000" b="1" dirty="0"/>
              <a:t>Vulnerability</a:t>
            </a:r>
            <a:r>
              <a:rPr lang="en-US" altLang="ja-JP" sz="2000" dirty="0"/>
              <a:t> and impact </a:t>
            </a:r>
            <a:r>
              <a:rPr lang="en-US" altLang="ja-JP" sz="2000" b="1" dirty="0"/>
              <a:t>analysis </a:t>
            </a:r>
            <a:r>
              <a:rPr lang="en-US" altLang="ja-JP" sz="2000" dirty="0"/>
              <a:t>of health facilities</a:t>
            </a:r>
            <a:endParaRPr lang="ja-JP" altLang="ja-JP" sz="2000" dirty="0"/>
          </a:p>
          <a:p>
            <a:pPr marL="457008" indent="-457008">
              <a:lnSpc>
                <a:spcPct val="70000"/>
              </a:lnSpc>
              <a:buFontTx/>
              <a:buChar char="•"/>
            </a:pPr>
            <a:r>
              <a:rPr lang="en-US" altLang="ja-JP" sz="2000" dirty="0"/>
              <a:t>Rehabilitation of health facilities, including </a:t>
            </a:r>
            <a:r>
              <a:rPr lang="en-US" altLang="ja-JP" sz="2000" b="1" dirty="0"/>
              <a:t>repair, strengthening, new construction</a:t>
            </a:r>
            <a:r>
              <a:rPr lang="en-US" altLang="ja-JP" sz="2000" dirty="0"/>
              <a:t> as per new revised norms of earthquake safety, and </a:t>
            </a:r>
            <a:r>
              <a:rPr lang="en-US" altLang="ja-JP" sz="2000" b="1" dirty="0"/>
              <a:t>retrofitting</a:t>
            </a:r>
            <a:endParaRPr lang="ja-JP" altLang="ja-JP" sz="2000" b="1" dirty="0"/>
          </a:p>
          <a:p>
            <a:pPr marL="457008" indent="-457008" algn="just">
              <a:lnSpc>
                <a:spcPct val="70000"/>
              </a:lnSpc>
              <a:buFontTx/>
              <a:buChar char="•"/>
            </a:pPr>
            <a:r>
              <a:rPr lang="en-US" altLang="ja-JP" sz="2000" dirty="0"/>
              <a:t>Guidelines developed for buildings according to earthquake seismic zones</a:t>
            </a:r>
            <a:endParaRPr lang="ja-JP" altLang="ja-JP" sz="2000" dirty="0"/>
          </a:p>
          <a:p>
            <a:pPr marL="457008" indent="-457008">
              <a:lnSpc>
                <a:spcPct val="70000"/>
              </a:lnSpc>
              <a:buFontTx/>
              <a:buChar char="•"/>
            </a:pPr>
            <a:r>
              <a:rPr lang="en-US" altLang="ja-JP" sz="2000" b="1" dirty="0"/>
              <a:t>Seismic zoning</a:t>
            </a:r>
            <a:r>
              <a:rPr lang="en-US" altLang="ja-JP" sz="2000" dirty="0"/>
              <a:t> of the </a:t>
            </a:r>
            <a:r>
              <a:rPr lang="en-US" altLang="ja-JP" sz="2000" dirty="0" smtClean="0"/>
              <a:t>state</a:t>
            </a:r>
            <a:endParaRPr lang="ja-JP" altLang="ja-JP" sz="2000" dirty="0"/>
          </a:p>
          <a:p>
            <a:pPr marL="457008" indent="-457008">
              <a:lnSpc>
                <a:spcPct val="70000"/>
              </a:lnSpc>
              <a:buFontTx/>
              <a:buChar char="•"/>
            </a:pPr>
            <a:r>
              <a:rPr lang="en-US" altLang="ja-JP" sz="2000" dirty="0"/>
              <a:t>Training and mock drills</a:t>
            </a:r>
            <a:endParaRPr lang="ja-JP" altLang="ja-JP" sz="2000" dirty="0"/>
          </a:p>
          <a:p>
            <a:pPr marL="457008" indent="-457008">
              <a:lnSpc>
                <a:spcPct val="70000"/>
              </a:lnSpc>
              <a:buFontTx/>
              <a:buChar char="•"/>
            </a:pPr>
            <a:endParaRPr lang="en-CA" altLang="ja-JP" sz="1800" dirty="0"/>
          </a:p>
        </p:txBody>
      </p:sp>
      <p:sp>
        <p:nvSpPr>
          <p:cNvPr id="5" name="Text Placeholder 4"/>
          <p:cNvSpPr>
            <a:spLocks noGrp="1"/>
          </p:cNvSpPr>
          <p:nvPr>
            <p:ph type="body" sz="quarter" idx="16"/>
          </p:nvPr>
        </p:nvSpPr>
        <p:spPr>
          <a:xfrm>
            <a:off x="167720" y="3845131"/>
            <a:ext cx="9101539" cy="288457"/>
          </a:xfrm>
          <a:solidFill>
            <a:schemeClr val="bg1">
              <a:lumMod val="85000"/>
            </a:schemeClr>
          </a:solidFill>
        </p:spPr>
        <p:txBody>
          <a:bodyPr lIns="92364" tIns="46182" rIns="92364" bIns="46182"/>
          <a:lstStyle/>
          <a:p>
            <a:pPr marL="0" indent="0">
              <a:buNone/>
            </a:pPr>
            <a:r>
              <a:rPr lang="en-US" altLang="ja-JP" smtClean="0">
                <a:solidFill>
                  <a:srgbClr val="000000"/>
                </a:solidFill>
              </a:rPr>
              <a:t>Lessons </a:t>
            </a:r>
            <a:endParaRPr lang="en-CA" altLang="ja-JP" smtClean="0">
              <a:solidFill>
                <a:srgbClr val="000000"/>
              </a:solidFill>
            </a:endParaRPr>
          </a:p>
        </p:txBody>
      </p:sp>
      <p:sp>
        <p:nvSpPr>
          <p:cNvPr id="7" name="Text Placeholder 6"/>
          <p:cNvSpPr>
            <a:spLocks noGrp="1"/>
          </p:cNvSpPr>
          <p:nvPr>
            <p:ph type="body" sz="quarter" idx="18"/>
          </p:nvPr>
        </p:nvSpPr>
        <p:spPr>
          <a:xfrm>
            <a:off x="3132138" y="0"/>
            <a:ext cx="6011862" cy="510889"/>
          </a:xfrm>
          <a:solidFill>
            <a:schemeClr val="bg1">
              <a:lumMod val="85000"/>
            </a:schemeClr>
          </a:solidFill>
        </p:spPr>
        <p:txBody>
          <a:bodyPr lIns="92364" tIns="46182" rIns="92364" bIns="46182"/>
          <a:lstStyle/>
          <a:p>
            <a:pPr marL="0" indent="0" algn="ctr">
              <a:buNone/>
            </a:pPr>
            <a:r>
              <a:rPr lang="en-US" altLang="ja-JP" sz="2400" i="1" dirty="0" smtClean="0">
                <a:solidFill>
                  <a:schemeClr val="tx1"/>
                </a:solidFill>
              </a:rPr>
              <a:t>Safer Facilities in the Future</a:t>
            </a:r>
            <a:endParaRPr lang="ja-JP" altLang="ja-JP" sz="2400" dirty="0" smtClean="0">
              <a:solidFill>
                <a:schemeClr val="tx1"/>
              </a:solidFill>
            </a:endParaRPr>
          </a:p>
          <a:p>
            <a:pPr marL="0" indent="0" algn="ctr">
              <a:buNone/>
            </a:pPr>
            <a:endParaRPr lang="ja-JP" altLang="ja-JP" dirty="0" smtClean="0"/>
          </a:p>
        </p:txBody>
      </p:sp>
      <p:sp>
        <p:nvSpPr>
          <p:cNvPr id="37894" name="Content Placeholder 7"/>
          <p:cNvSpPr>
            <a:spLocks noGrp="1"/>
          </p:cNvSpPr>
          <p:nvPr>
            <p:ph sz="quarter" idx="19"/>
          </p:nvPr>
        </p:nvSpPr>
        <p:spPr>
          <a:xfrm>
            <a:off x="193675" y="4339556"/>
            <a:ext cx="8405384" cy="1975519"/>
          </a:xfrm>
        </p:spPr>
        <p:txBody>
          <a:bodyPr lIns="92364" tIns="46182" rIns="92364" bIns="46182"/>
          <a:lstStyle/>
          <a:p>
            <a:pPr marL="457008" indent="-457008" algn="just">
              <a:lnSpc>
                <a:spcPct val="80000"/>
              </a:lnSpc>
              <a:buFontTx/>
              <a:buChar char="•"/>
            </a:pPr>
            <a:r>
              <a:rPr lang="en-US" altLang="ja-JP" sz="1900" dirty="0"/>
              <a:t>When rebuilding </a:t>
            </a:r>
            <a:r>
              <a:rPr lang="en-US" altLang="ja-JP" sz="1900" dirty="0" smtClean="0"/>
              <a:t>medical </a:t>
            </a:r>
            <a:r>
              <a:rPr lang="en-US" altLang="ja-JP" sz="1900" dirty="0"/>
              <a:t>facilities </a:t>
            </a:r>
            <a:r>
              <a:rPr lang="en-US" altLang="ja-JP" sz="1900" dirty="0" smtClean="0"/>
              <a:t>it </a:t>
            </a:r>
            <a:r>
              <a:rPr lang="en-US" altLang="ja-JP" sz="1900" dirty="0"/>
              <a:t>is important to incorporate disaster resilient measures into the </a:t>
            </a:r>
            <a:r>
              <a:rPr lang="en-US" altLang="ja-JP" sz="1900" b="1" dirty="0"/>
              <a:t>siting, construction and repair</a:t>
            </a:r>
            <a:r>
              <a:rPr lang="en-US" altLang="ja-JP" sz="1900" dirty="0"/>
              <a:t> </a:t>
            </a:r>
            <a:r>
              <a:rPr lang="en-US" altLang="ja-JP" sz="1900" dirty="0" smtClean="0"/>
              <a:t>so </a:t>
            </a:r>
            <a:r>
              <a:rPr lang="en-US" altLang="ja-JP" sz="1900" dirty="0"/>
              <a:t>that they can survive the next disaster</a:t>
            </a:r>
            <a:endParaRPr lang="ja-JP" altLang="ja-JP" sz="1900" dirty="0"/>
          </a:p>
          <a:p>
            <a:pPr marL="457008" indent="-457008" algn="just">
              <a:lnSpc>
                <a:spcPct val="80000"/>
              </a:lnSpc>
              <a:buFontTx/>
              <a:buChar char="•"/>
            </a:pPr>
            <a:r>
              <a:rPr lang="en-US" altLang="ja-JP" sz="1900" dirty="0" smtClean="0"/>
              <a:t>Preparedness </a:t>
            </a:r>
            <a:r>
              <a:rPr lang="en-US" altLang="ja-JP" sz="1900" dirty="0"/>
              <a:t>measures should be included in the </a:t>
            </a:r>
            <a:r>
              <a:rPr lang="en-US" altLang="ja-JP" sz="1900" dirty="0" smtClean="0"/>
              <a:t>DRR activities </a:t>
            </a:r>
            <a:r>
              <a:rPr lang="en-US" altLang="ja-JP" sz="1900" dirty="0"/>
              <a:t>including </a:t>
            </a:r>
            <a:r>
              <a:rPr lang="en-US" altLang="ja-JP" sz="1900" b="1" dirty="0"/>
              <a:t>conducting preparedness exercises</a:t>
            </a:r>
            <a:r>
              <a:rPr lang="en-US" altLang="ja-JP" sz="1900" dirty="0"/>
              <a:t> in health facilities, linking with other sectors and engaging the community</a:t>
            </a:r>
            <a:endParaRPr lang="en-CA" altLang="ja-JP" sz="1900" dirty="0"/>
          </a:p>
        </p:txBody>
      </p:sp>
      <p:sp>
        <p:nvSpPr>
          <p:cNvPr id="8" name="スライド番号プレースホルダ 7"/>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1AE74BB-3304-49B2-B5F8-23A5A074ABD6}" type="slidenum">
              <a:rPr kumimoji="0" lang="en-US" altLang="ja-JP">
                <a:latin typeface="Calibri" pitchFamily="34" charset="0"/>
              </a:rPr>
              <a:pPr eaLnBrk="1" hangingPunct="1"/>
              <a:t>20</a:t>
            </a:fld>
            <a:endParaRPr kumimoji="0" lang="en-US" altLang="ja-JP">
              <a:latin typeface="Calibri" pitchFamily="34" charset="0"/>
            </a:endParaRPr>
          </a:p>
        </p:txBody>
      </p:sp>
      <p:sp>
        <p:nvSpPr>
          <p:cNvPr id="9"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578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Placeholder 2"/>
          <p:cNvSpPr>
            <a:spLocks noGrp="1"/>
          </p:cNvSpPr>
          <p:nvPr>
            <p:ph type="body" sz="quarter" idx="13"/>
          </p:nvPr>
        </p:nvSpPr>
        <p:spPr>
          <a:xfrm>
            <a:off x="3132138" y="0"/>
            <a:ext cx="6011862" cy="1202499"/>
          </a:xfrm>
          <a:solidFill>
            <a:srgbClr val="92D050"/>
          </a:solidFill>
          <a:ln>
            <a:solidFill>
              <a:srgbClr val="92D050"/>
            </a:solidFill>
            <a:miter lim="800000"/>
            <a:headEnd/>
            <a:tailEnd/>
          </a:ln>
        </p:spPr>
        <p:txBody>
          <a:bodyPr lIns="92364" tIns="46182" rIns="92364" bIns="46182"/>
          <a:lstStyle/>
          <a:p>
            <a:pPr marL="0" indent="0">
              <a:buNone/>
            </a:pPr>
            <a:r>
              <a:rPr lang="en-US" altLang="ja-JP" sz="2400" i="1" dirty="0" smtClean="0"/>
              <a:t>Case: Support for communication with the hearing impaired and others, Great Hanshin-Awaji Earthquake, 1995</a:t>
            </a:r>
            <a:endParaRPr lang="ja-JP" altLang="ja-JP" sz="2400" i="1" dirty="0" smtClean="0"/>
          </a:p>
        </p:txBody>
      </p:sp>
      <p:sp>
        <p:nvSpPr>
          <p:cNvPr id="39939" name="Content Placeholder 3"/>
          <p:cNvSpPr>
            <a:spLocks noGrp="1"/>
          </p:cNvSpPr>
          <p:nvPr>
            <p:ph sz="quarter" idx="15"/>
          </p:nvPr>
        </p:nvSpPr>
        <p:spPr>
          <a:xfrm>
            <a:off x="4763" y="1290182"/>
            <a:ext cx="9139237" cy="2691554"/>
          </a:xfrm>
          <a:ln>
            <a:solidFill>
              <a:srgbClr val="92D050"/>
            </a:solidFill>
            <a:miter lim="800000"/>
            <a:headEnd/>
            <a:tailEnd/>
          </a:ln>
        </p:spPr>
        <p:txBody>
          <a:bodyPr lIns="92364" tIns="46182" rIns="92364" bIns="46182">
            <a:noAutofit/>
          </a:bodyPr>
          <a:lstStyle/>
          <a:p>
            <a:pPr marL="0" indent="0">
              <a:buNone/>
            </a:pPr>
            <a:r>
              <a:rPr lang="en-US" altLang="ja-JP" sz="2400" dirty="0"/>
              <a:t>To ensure the </a:t>
            </a:r>
            <a:r>
              <a:rPr lang="en-US" altLang="ja-JP" sz="2400" b="1" dirty="0"/>
              <a:t>availability of and dispatch sign-language interpreters</a:t>
            </a:r>
            <a:r>
              <a:rPr lang="en-US" altLang="ja-JP" sz="2400" dirty="0"/>
              <a:t>, the </a:t>
            </a:r>
            <a:r>
              <a:rPr lang="en-US" altLang="ja-JP" sz="2400" b="1" dirty="0"/>
              <a:t>Hyogo Sign-Language Interpretation Center</a:t>
            </a:r>
            <a:r>
              <a:rPr lang="en-US" altLang="ja-JP" sz="2400" dirty="0"/>
              <a:t> was established as a means of developing a support system for communication with people who are hearing impaired. It also trains emergency disaster-relief specialist volunteers (sign-language interpreters). </a:t>
            </a:r>
            <a:r>
              <a:rPr lang="en-US" altLang="ja-JP" sz="2400" b="1" dirty="0"/>
              <a:t>Information Center for the Hearing Impaired</a:t>
            </a:r>
            <a:r>
              <a:rPr lang="en-US" altLang="ja-JP" sz="2400" dirty="0"/>
              <a:t> is opened to assume the function of a base for relief activities during disasters.</a:t>
            </a:r>
            <a:endParaRPr lang="ja-JP" altLang="ja-JP" sz="2400" dirty="0"/>
          </a:p>
          <a:p>
            <a:pPr marL="0" indent="0"/>
            <a:endParaRPr lang="en-CA" altLang="ja-JP" sz="2400" dirty="0" smtClean="0"/>
          </a:p>
        </p:txBody>
      </p:sp>
      <p:sp>
        <p:nvSpPr>
          <p:cNvPr id="5" name="Text Placeholder 4"/>
          <p:cNvSpPr>
            <a:spLocks noGrp="1"/>
          </p:cNvSpPr>
          <p:nvPr>
            <p:ph type="body" sz="quarter" idx="16"/>
          </p:nvPr>
        </p:nvSpPr>
        <p:spPr>
          <a:xfrm>
            <a:off x="0" y="4310360"/>
            <a:ext cx="9144000" cy="336796"/>
          </a:xfrm>
          <a:solidFill>
            <a:schemeClr val="bg1">
              <a:lumMod val="85000"/>
            </a:schemeClr>
          </a:solidFill>
        </p:spPr>
        <p:txBody>
          <a:bodyPr lIns="92364" tIns="46182" rIns="92364" bIns="46182"/>
          <a:lstStyle/>
          <a:p>
            <a:pPr marL="0" indent="0">
              <a:buNone/>
            </a:pPr>
            <a:r>
              <a:rPr lang="en-US" altLang="ja-JP" sz="2000" smtClean="0">
                <a:solidFill>
                  <a:srgbClr val="000000"/>
                </a:solidFill>
              </a:rPr>
              <a:t>Lessons </a:t>
            </a:r>
            <a:endParaRPr lang="en-CA" altLang="ja-JP" sz="2000" smtClean="0">
              <a:solidFill>
                <a:srgbClr val="000000"/>
              </a:solidFill>
            </a:endParaRPr>
          </a:p>
        </p:txBody>
      </p:sp>
      <p:sp>
        <p:nvSpPr>
          <p:cNvPr id="39941" name="Content Placeholder 7"/>
          <p:cNvSpPr>
            <a:spLocks noGrp="1"/>
          </p:cNvSpPr>
          <p:nvPr>
            <p:ph sz="quarter" idx="19"/>
          </p:nvPr>
        </p:nvSpPr>
        <p:spPr>
          <a:xfrm>
            <a:off x="4764" y="5141298"/>
            <a:ext cx="9139236" cy="1488102"/>
          </a:xfrm>
        </p:spPr>
        <p:txBody>
          <a:bodyPr lIns="92364" tIns="46182" rIns="92364" bIns="46182">
            <a:normAutofit/>
          </a:bodyPr>
          <a:lstStyle/>
          <a:p>
            <a:pPr marL="0" indent="0">
              <a:buFontTx/>
              <a:buChar char="•"/>
            </a:pPr>
            <a:r>
              <a:rPr lang="en-US" altLang="ja-JP" sz="2400" dirty="0"/>
              <a:t>Establish disability support </a:t>
            </a:r>
            <a:r>
              <a:rPr lang="en-US" altLang="ja-JP" sz="2400" b="1" dirty="0"/>
              <a:t>institutions and capabilities pre-disaster</a:t>
            </a:r>
            <a:endParaRPr lang="ja-JP" altLang="ja-JP" sz="2400" b="1" dirty="0"/>
          </a:p>
          <a:p>
            <a:pPr marL="0" indent="0">
              <a:buFontTx/>
              <a:buChar char="•"/>
            </a:pPr>
            <a:r>
              <a:rPr lang="en-US" altLang="ja-JP" sz="2400" dirty="0"/>
              <a:t> </a:t>
            </a:r>
            <a:r>
              <a:rPr lang="en-US" altLang="ja-JP" sz="2400" b="1" dirty="0"/>
              <a:t>Interpreters are critical</a:t>
            </a:r>
            <a:r>
              <a:rPr lang="en-US" altLang="ja-JP" sz="2400" dirty="0"/>
              <a:t> to recovery for hearing impaired people</a:t>
            </a:r>
            <a:endParaRPr lang="en-CA" altLang="ja-JP" sz="2400" dirty="0"/>
          </a:p>
        </p:txBody>
      </p:sp>
      <p:sp>
        <p:nvSpPr>
          <p:cNvPr id="7" name="スライド番号プレースホルダ 6"/>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B29E9F0C-6514-47AC-8059-062C82F26073}" type="slidenum">
              <a:rPr kumimoji="0" lang="en-US" altLang="ja-JP">
                <a:latin typeface="Calibri" pitchFamily="34" charset="0"/>
              </a:rPr>
              <a:pPr eaLnBrk="1" hangingPunct="1"/>
              <a:t>21</a:t>
            </a:fld>
            <a:endParaRPr kumimoji="0" lang="en-US" altLang="ja-JP">
              <a:latin typeface="Calibri" pitchFamily="34" charset="0"/>
            </a:endParaRPr>
          </a:p>
        </p:txBody>
      </p:sp>
      <p:sp>
        <p:nvSpPr>
          <p:cNvPr id="8"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863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Placeholder 2"/>
          <p:cNvSpPr>
            <a:spLocks noGrp="1"/>
          </p:cNvSpPr>
          <p:nvPr>
            <p:ph type="body" sz="quarter" idx="13"/>
          </p:nvPr>
        </p:nvSpPr>
        <p:spPr>
          <a:xfrm>
            <a:off x="3294344" y="558636"/>
            <a:ext cx="5849656" cy="689139"/>
          </a:xfrm>
          <a:solidFill>
            <a:srgbClr val="92D050"/>
          </a:solidFill>
          <a:ln>
            <a:solidFill>
              <a:srgbClr val="92D050"/>
            </a:solidFill>
            <a:miter lim="800000"/>
            <a:headEnd/>
            <a:tailEnd/>
          </a:ln>
        </p:spPr>
        <p:txBody>
          <a:bodyPr lIns="92364" tIns="46182" rIns="92364" bIns="46182"/>
          <a:lstStyle/>
          <a:p>
            <a:pPr marL="0" indent="0">
              <a:buNone/>
            </a:pPr>
            <a:r>
              <a:rPr lang="en-US" altLang="ja-JP" sz="2000" dirty="0" smtClean="0"/>
              <a:t>Case: Short- and Long-term policy strategies for getting medicines for HIV/AIDS-affected populations </a:t>
            </a:r>
            <a:endParaRPr lang="ja-JP" altLang="ja-JP" sz="2000" i="1" dirty="0" smtClean="0"/>
          </a:p>
        </p:txBody>
      </p:sp>
      <p:sp>
        <p:nvSpPr>
          <p:cNvPr id="45059" name="Content Placeholder 3"/>
          <p:cNvSpPr>
            <a:spLocks noGrp="1"/>
          </p:cNvSpPr>
          <p:nvPr>
            <p:ph sz="quarter" idx="15"/>
          </p:nvPr>
        </p:nvSpPr>
        <p:spPr>
          <a:xfrm>
            <a:off x="62630" y="1352550"/>
            <a:ext cx="9018740" cy="3570179"/>
          </a:xfrm>
          <a:ln>
            <a:solidFill>
              <a:srgbClr val="92D050"/>
            </a:solidFill>
            <a:miter lim="800000"/>
            <a:headEnd/>
            <a:tailEnd/>
          </a:ln>
        </p:spPr>
        <p:txBody>
          <a:bodyPr lIns="92364" tIns="46182" rIns="92364" bIns="46182">
            <a:noAutofit/>
          </a:bodyPr>
          <a:lstStyle/>
          <a:p>
            <a:pPr marL="0" indent="0" algn="just">
              <a:lnSpc>
                <a:spcPct val="80000"/>
              </a:lnSpc>
              <a:buNone/>
            </a:pPr>
            <a:r>
              <a:rPr lang="en-US" altLang="ja-JP" sz="1800" b="1" dirty="0"/>
              <a:t>Short-term policy response (end 2008)</a:t>
            </a:r>
            <a:endParaRPr lang="ja-JP" altLang="ja-JP" sz="1800" dirty="0"/>
          </a:p>
          <a:p>
            <a:pPr marL="0" indent="0" algn="just">
              <a:lnSpc>
                <a:spcPct val="80000"/>
              </a:lnSpc>
              <a:buFontTx/>
              <a:buChar char="•"/>
            </a:pPr>
            <a:r>
              <a:rPr lang="en-US" altLang="ja-JP" sz="1800" dirty="0"/>
              <a:t>A supply chain management assessment (procurement, delivery, storage, distribution and monitoring) should be done in conjunction with any health systems assessment.</a:t>
            </a:r>
            <a:endParaRPr lang="ja-JP" altLang="ja-JP" sz="1800" dirty="0"/>
          </a:p>
          <a:p>
            <a:pPr marL="0" indent="0" algn="just">
              <a:lnSpc>
                <a:spcPct val="80000"/>
              </a:lnSpc>
              <a:buFontTx/>
              <a:buChar char="•"/>
            </a:pPr>
            <a:r>
              <a:rPr lang="en-US" altLang="ja-JP" sz="1800" dirty="0"/>
              <a:t>Provincial centers for disease control and health bureaus must determine where service delivery breaks have occurred and ensure access to anti-retro-</a:t>
            </a:r>
            <a:r>
              <a:rPr lang="en-US" altLang="ja-JP" sz="1800" dirty="0" err="1"/>
              <a:t>virals</a:t>
            </a:r>
            <a:r>
              <a:rPr lang="en-US" altLang="ja-JP" sz="1800" dirty="0"/>
              <a:t> for all people living with HIV/AIDS.</a:t>
            </a:r>
            <a:endParaRPr lang="ja-JP" altLang="ja-JP" sz="1800" dirty="0"/>
          </a:p>
          <a:p>
            <a:pPr marL="0" indent="0" algn="just">
              <a:lnSpc>
                <a:spcPct val="80000"/>
              </a:lnSpc>
              <a:buFontTx/>
              <a:buChar char="•"/>
            </a:pPr>
            <a:endParaRPr lang="en-US" altLang="ja-JP" sz="1800" b="1" dirty="0"/>
          </a:p>
          <a:p>
            <a:pPr marL="0" indent="0" algn="just">
              <a:lnSpc>
                <a:spcPct val="80000"/>
              </a:lnSpc>
              <a:buNone/>
            </a:pPr>
            <a:r>
              <a:rPr lang="en-US" altLang="ja-JP" sz="1800" b="1" dirty="0"/>
              <a:t>Long-term policy response (2009-2010</a:t>
            </a:r>
            <a:r>
              <a:rPr lang="en-US" altLang="ja-JP" sz="1800" dirty="0"/>
              <a:t>)</a:t>
            </a:r>
            <a:endParaRPr lang="ja-JP" altLang="ja-JP" sz="1800" dirty="0"/>
          </a:p>
          <a:p>
            <a:pPr marL="0" indent="0" algn="just">
              <a:lnSpc>
                <a:spcPct val="80000"/>
              </a:lnSpc>
              <a:buFontTx/>
              <a:buChar char="•"/>
            </a:pPr>
            <a:r>
              <a:rPr lang="en-US" altLang="ja-JP" sz="1800" dirty="0"/>
              <a:t>A re-evaluation of the supply chain systems should be completed, and priority should be given to ensuring timely procurement and delivery to people with AIDS.</a:t>
            </a:r>
            <a:endParaRPr lang="ja-JP" altLang="ja-JP" sz="1800" dirty="0"/>
          </a:p>
          <a:p>
            <a:pPr marL="0" indent="0" algn="just">
              <a:lnSpc>
                <a:spcPct val="80000"/>
              </a:lnSpc>
              <a:buFontTx/>
              <a:buChar char="•"/>
            </a:pPr>
            <a:r>
              <a:rPr lang="en-US" altLang="ja-JP" sz="1800" dirty="0"/>
              <a:t>Financing for the </a:t>
            </a:r>
            <a:r>
              <a:rPr lang="en-US" altLang="ja-JP" sz="1800" b="1" dirty="0"/>
              <a:t>establishment of a supply chain system to rural areas</a:t>
            </a:r>
            <a:r>
              <a:rPr lang="en-US" altLang="ja-JP" sz="1800" dirty="0"/>
              <a:t> should be done. </a:t>
            </a:r>
            <a:endParaRPr lang="ja-JP" altLang="ja-JP" sz="1800" dirty="0"/>
          </a:p>
          <a:p>
            <a:pPr marL="0" indent="0" algn="just">
              <a:lnSpc>
                <a:spcPct val="80000"/>
              </a:lnSpc>
              <a:buFontTx/>
              <a:buChar char="•"/>
            </a:pPr>
            <a:r>
              <a:rPr lang="en-US" altLang="ja-JP" sz="1800" dirty="0"/>
              <a:t>Development of an “Emergency Preparedness Drug Supply Chain Systems Strategy”.</a:t>
            </a:r>
            <a:endParaRPr lang="ja-JP" altLang="ja-JP" sz="1800" dirty="0"/>
          </a:p>
        </p:txBody>
      </p:sp>
      <p:sp>
        <p:nvSpPr>
          <p:cNvPr id="5" name="Text Placeholder 4"/>
          <p:cNvSpPr>
            <a:spLocks noGrp="1"/>
          </p:cNvSpPr>
          <p:nvPr>
            <p:ph type="body" sz="quarter" idx="16"/>
          </p:nvPr>
        </p:nvSpPr>
        <p:spPr>
          <a:xfrm>
            <a:off x="422003" y="4863432"/>
            <a:ext cx="8299993" cy="422552"/>
          </a:xfrm>
          <a:solidFill>
            <a:schemeClr val="bg1">
              <a:lumMod val="85000"/>
            </a:schemeClr>
          </a:solidFill>
        </p:spPr>
        <p:txBody>
          <a:bodyPr lIns="92364" tIns="46182" rIns="92364" bIns="46182"/>
          <a:lstStyle/>
          <a:p>
            <a:pPr marL="0" indent="0">
              <a:buNone/>
            </a:pPr>
            <a:r>
              <a:rPr lang="en-US" altLang="ja-JP" sz="2000" smtClean="0">
                <a:solidFill>
                  <a:srgbClr val="000000"/>
                </a:solidFill>
              </a:rPr>
              <a:t>Lessons </a:t>
            </a:r>
            <a:endParaRPr lang="en-CA" altLang="ja-JP" sz="2000" smtClean="0">
              <a:solidFill>
                <a:srgbClr val="000000"/>
              </a:solidFill>
            </a:endParaRPr>
          </a:p>
        </p:txBody>
      </p:sp>
      <p:sp>
        <p:nvSpPr>
          <p:cNvPr id="45061" name="Content Placeholder 7"/>
          <p:cNvSpPr>
            <a:spLocks noGrp="1"/>
          </p:cNvSpPr>
          <p:nvPr>
            <p:ph sz="quarter" idx="19"/>
          </p:nvPr>
        </p:nvSpPr>
        <p:spPr>
          <a:xfrm>
            <a:off x="337054" y="5330110"/>
            <a:ext cx="8806945" cy="1239819"/>
          </a:xfrm>
        </p:spPr>
        <p:txBody>
          <a:bodyPr lIns="92364" tIns="46182" rIns="92364" bIns="46182"/>
          <a:lstStyle/>
          <a:p>
            <a:pPr marL="0" indent="0" algn="just">
              <a:lnSpc>
                <a:spcPct val="90000"/>
              </a:lnSpc>
              <a:buFontTx/>
              <a:buChar char="•"/>
            </a:pPr>
            <a:r>
              <a:rPr lang="en-US" altLang="ja-JP" sz="1800" dirty="0"/>
              <a:t>Short-term strategies meet the immediate medicine needs of patients</a:t>
            </a:r>
            <a:endParaRPr lang="ja-JP" altLang="ja-JP" sz="1800" dirty="0"/>
          </a:p>
          <a:p>
            <a:pPr marL="0" indent="0" algn="just">
              <a:lnSpc>
                <a:spcPct val="90000"/>
              </a:lnSpc>
              <a:buFontTx/>
              <a:buChar char="•"/>
            </a:pPr>
            <a:r>
              <a:rPr lang="en-US" altLang="ja-JP" sz="1800" dirty="0"/>
              <a:t>Long-term strategies are designed to </a:t>
            </a:r>
            <a:r>
              <a:rPr lang="en-US" altLang="ja-JP" sz="1800" b="1" dirty="0"/>
              <a:t>improve and enhance procurement and delivery of medicines</a:t>
            </a:r>
            <a:r>
              <a:rPr lang="en-US" altLang="ja-JP" sz="1800" dirty="0"/>
              <a:t> and financing of the supply chain based on an evaluation of the existing practices</a:t>
            </a:r>
            <a:endParaRPr lang="en-CA" altLang="ja-JP" sz="2000" dirty="0"/>
          </a:p>
        </p:txBody>
      </p:sp>
      <p:sp>
        <p:nvSpPr>
          <p:cNvPr id="3" name="Text Placeholder 2"/>
          <p:cNvSpPr>
            <a:spLocks/>
          </p:cNvSpPr>
          <p:nvPr/>
        </p:nvSpPr>
        <p:spPr bwMode="auto">
          <a:xfrm>
            <a:off x="3294344" y="0"/>
            <a:ext cx="5849655" cy="558636"/>
          </a:xfrm>
          <a:prstGeom prst="rect">
            <a:avLst/>
          </a:prstGeom>
          <a:solidFill>
            <a:srgbClr val="434343"/>
          </a:solidFill>
          <a:ln w="9525">
            <a:noFill/>
            <a:miter lim="800000"/>
            <a:headEnd/>
            <a:tailEnd/>
          </a:ln>
        </p:spPr>
        <p:txBody>
          <a:bodyPr lIns="91430" tIns="45715" rIns="91430" bIns="45715"/>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a:spcBef>
                <a:spcPct val="20000"/>
              </a:spcBef>
            </a:pPr>
            <a:r>
              <a:rPr kumimoji="0" lang="en-US" altLang="ja-JP" sz="2400" b="1" dirty="0">
                <a:solidFill>
                  <a:schemeClr val="bg1"/>
                </a:solidFill>
                <a:latin typeface="Calibri" pitchFamily="34" charset="0"/>
              </a:rPr>
              <a:t>Sub </a:t>
            </a:r>
            <a:r>
              <a:rPr kumimoji="0" lang="en-US" altLang="ja-JP" sz="2400" b="1" dirty="0" smtClean="0">
                <a:solidFill>
                  <a:schemeClr val="bg1"/>
                </a:solidFill>
                <a:latin typeface="Calibri" pitchFamily="34" charset="0"/>
              </a:rPr>
              <a:t>Issue: </a:t>
            </a:r>
            <a:r>
              <a:rPr kumimoji="0" lang="en-US" altLang="ja-JP" sz="2400" b="1" dirty="0">
                <a:solidFill>
                  <a:schemeClr val="bg1"/>
                </a:solidFill>
                <a:latin typeface="Calibri" pitchFamily="34" charset="0"/>
              </a:rPr>
              <a:t>Medicines and technology</a:t>
            </a:r>
            <a:endParaRPr kumimoji="0" lang="ja-JP" altLang="ja-JP" sz="2400" b="1" dirty="0">
              <a:solidFill>
                <a:schemeClr val="bg1"/>
              </a:solidFill>
              <a:latin typeface="Calibri" pitchFamily="34" charset="0"/>
            </a:endParaRPr>
          </a:p>
        </p:txBody>
      </p:sp>
      <p:sp>
        <p:nvSpPr>
          <p:cNvPr id="9" name="スライド番号プレースホルダ 8"/>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7E2CAA3-2CAE-4825-8392-B4BCEC9B0215}" type="slidenum">
              <a:rPr kumimoji="0" lang="en-US" altLang="ja-JP">
                <a:latin typeface="Calibri" pitchFamily="34" charset="0"/>
              </a:rPr>
              <a:pPr eaLnBrk="1" hangingPunct="1"/>
              <a:t>22</a:t>
            </a:fld>
            <a:endParaRPr kumimoji="0" lang="en-US" altLang="ja-JP">
              <a:latin typeface="Calibri" pitchFamily="34" charset="0"/>
            </a:endParaRPr>
          </a:p>
        </p:txBody>
      </p:sp>
      <p:sp>
        <p:nvSpPr>
          <p:cNvPr id="8"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730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Placeholder 2"/>
          <p:cNvSpPr>
            <a:spLocks noGrp="1"/>
          </p:cNvSpPr>
          <p:nvPr>
            <p:ph type="body" sz="quarter" idx="13"/>
          </p:nvPr>
        </p:nvSpPr>
        <p:spPr>
          <a:xfrm>
            <a:off x="3356975" y="472281"/>
            <a:ext cx="5787025" cy="705166"/>
          </a:xfrm>
          <a:solidFill>
            <a:srgbClr val="92D050"/>
          </a:solidFill>
          <a:ln>
            <a:solidFill>
              <a:srgbClr val="92D050"/>
            </a:solidFill>
            <a:miter lim="800000"/>
            <a:headEnd/>
            <a:tailEnd/>
          </a:ln>
        </p:spPr>
        <p:txBody>
          <a:bodyPr lIns="92364" tIns="46182" rIns="92364" bIns="46182"/>
          <a:lstStyle/>
          <a:p>
            <a:pPr marL="0" indent="0">
              <a:buNone/>
            </a:pPr>
            <a:r>
              <a:rPr lang="en-US" altLang="ja-JP" sz="2000" i="1" dirty="0" smtClean="0"/>
              <a:t>Case: Community-based health and first aid (CBHFA), Cyclone </a:t>
            </a:r>
            <a:r>
              <a:rPr lang="en-US" altLang="ja-JP" sz="2000" i="1" dirty="0" err="1" smtClean="0"/>
              <a:t>Nargis</a:t>
            </a:r>
            <a:r>
              <a:rPr lang="en-US" altLang="ja-JP" sz="2000" i="1" dirty="0" smtClean="0"/>
              <a:t>, Myanmar</a:t>
            </a:r>
            <a:endParaRPr lang="ja-JP" altLang="ja-JP" sz="2000" i="1" dirty="0" smtClean="0"/>
          </a:p>
        </p:txBody>
      </p:sp>
      <p:sp>
        <p:nvSpPr>
          <p:cNvPr id="47107" name="Content Placeholder 3"/>
          <p:cNvSpPr>
            <a:spLocks noGrp="1"/>
          </p:cNvSpPr>
          <p:nvPr>
            <p:ph sz="quarter" idx="15"/>
          </p:nvPr>
        </p:nvSpPr>
        <p:spPr>
          <a:xfrm>
            <a:off x="100208" y="1240076"/>
            <a:ext cx="8956110" cy="3817167"/>
          </a:xfrm>
          <a:ln>
            <a:solidFill>
              <a:srgbClr val="92D050"/>
            </a:solidFill>
          </a:ln>
        </p:spPr>
        <p:txBody>
          <a:bodyPr lIns="92364" tIns="46182" rIns="92364" bIns="46182">
            <a:normAutofit/>
          </a:bodyPr>
          <a:lstStyle/>
          <a:p>
            <a:pPr marL="0" indent="0" algn="just">
              <a:lnSpc>
                <a:spcPct val="70000"/>
              </a:lnSpc>
            </a:pPr>
            <a:r>
              <a:rPr lang="en-US" altLang="ja-JP" sz="2000" b="1" dirty="0"/>
              <a:t>Community-based health and first aid (CBHFA)</a:t>
            </a:r>
            <a:r>
              <a:rPr lang="en-US" altLang="ja-JP" sz="2000" dirty="0"/>
              <a:t> activities have progressed well despite the heavy rains and difficulties in </a:t>
            </a:r>
            <a:r>
              <a:rPr lang="en-US" altLang="ja-JP" sz="2000" b="1" dirty="0"/>
              <a:t>accessing communities in remote areas</a:t>
            </a:r>
            <a:r>
              <a:rPr lang="en-US" altLang="ja-JP" sz="2000" dirty="0"/>
              <a:t>. </a:t>
            </a:r>
            <a:endParaRPr lang="ja-JP" altLang="ja-JP" sz="2000" dirty="0"/>
          </a:p>
          <a:p>
            <a:pPr marL="0" indent="0" algn="just">
              <a:lnSpc>
                <a:spcPct val="70000"/>
              </a:lnSpc>
            </a:pPr>
            <a:r>
              <a:rPr lang="en-US" altLang="ja-JP" sz="2000" b="1" dirty="0"/>
              <a:t>Community activities and beneficiaries reached</a:t>
            </a:r>
            <a:endParaRPr lang="ja-JP" altLang="ja-JP" sz="2000" dirty="0"/>
          </a:p>
          <a:p>
            <a:pPr marL="0" indent="0" algn="just">
              <a:lnSpc>
                <a:spcPct val="70000"/>
              </a:lnSpc>
            </a:pPr>
            <a:r>
              <a:rPr lang="en-US" altLang="ja-JP" sz="2000" dirty="0"/>
              <a:t>56,573 beneficiaries were reached through community-oriented and community initiated activities such as hygiene promotions in schools and communities, as well as health education for communities. Hygiene promotions have included hand-washing exercises and clean-up campaigns, while health education has covered discussions on disease awareness and prevention, immunizations and malaria-prevention activities.</a:t>
            </a:r>
            <a:endParaRPr lang="ja-JP" altLang="ja-JP" sz="2000" dirty="0"/>
          </a:p>
          <a:p>
            <a:pPr marL="0" indent="0" algn="just">
              <a:lnSpc>
                <a:spcPct val="70000"/>
              </a:lnSpc>
            </a:pPr>
            <a:r>
              <a:rPr lang="en-US" altLang="ja-JP" sz="2000" b="1" dirty="0"/>
              <a:t>Community mobilization by CBHFA-trained volunteers</a:t>
            </a:r>
            <a:endParaRPr lang="ja-JP" altLang="ja-JP" sz="2000" dirty="0"/>
          </a:p>
          <a:p>
            <a:pPr marL="0" indent="0" algn="just">
              <a:lnSpc>
                <a:spcPct val="70000"/>
              </a:lnSpc>
            </a:pPr>
            <a:r>
              <a:rPr lang="en-US" altLang="ja-JP" sz="2000" dirty="0"/>
              <a:t>The total number of community volunteers who have received CBHFA training is 2,730.</a:t>
            </a:r>
            <a:endParaRPr lang="ja-JP" altLang="ja-JP" sz="2000" dirty="0"/>
          </a:p>
          <a:p>
            <a:pPr marL="0" indent="0" algn="just">
              <a:lnSpc>
                <a:spcPct val="70000"/>
              </a:lnSpc>
            </a:pPr>
            <a:r>
              <a:rPr lang="en-US" altLang="ja-JP" sz="2000" b="1" dirty="0"/>
              <a:t>Collaboration with the water, sanitation and hygiene promotion programme</a:t>
            </a:r>
            <a:endParaRPr lang="ja-JP" altLang="ja-JP" sz="2000" dirty="0"/>
          </a:p>
          <a:p>
            <a:pPr marL="0" indent="0" algn="just">
              <a:lnSpc>
                <a:spcPct val="70000"/>
              </a:lnSpc>
            </a:pPr>
            <a:r>
              <a:rPr lang="en-US" altLang="ja-JP" sz="2000" dirty="0"/>
              <a:t>The CBHFA programme has collaborated with the water, sanitation and hygiene promotion programme, in hygiene promotion activities during latrine constructions. </a:t>
            </a:r>
            <a:endParaRPr lang="ja-JP" altLang="ja-JP" sz="2000" dirty="0"/>
          </a:p>
        </p:txBody>
      </p:sp>
      <p:sp>
        <p:nvSpPr>
          <p:cNvPr id="7" name="Text Placeholder 6"/>
          <p:cNvSpPr>
            <a:spLocks noGrp="1"/>
          </p:cNvSpPr>
          <p:nvPr>
            <p:ph type="body" sz="quarter" idx="18"/>
          </p:nvPr>
        </p:nvSpPr>
        <p:spPr>
          <a:xfrm>
            <a:off x="3344448" y="0"/>
            <a:ext cx="5799552" cy="510889"/>
          </a:xfrm>
          <a:solidFill>
            <a:schemeClr val="bg1">
              <a:lumMod val="85000"/>
            </a:schemeClr>
          </a:solidFill>
        </p:spPr>
        <p:txBody>
          <a:bodyPr lIns="92364" tIns="46182" rIns="92364" bIns="46182"/>
          <a:lstStyle/>
          <a:p>
            <a:pPr marL="0" indent="0" algn="ctr">
              <a:buNone/>
            </a:pPr>
            <a:r>
              <a:rPr lang="en-US" altLang="ja-JP" sz="2400" dirty="0" smtClean="0">
                <a:solidFill>
                  <a:schemeClr val="tx1"/>
                </a:solidFill>
              </a:rPr>
              <a:t>  Community-based outreach</a:t>
            </a:r>
            <a:endParaRPr lang="ja-JP" altLang="ja-JP" sz="2400" dirty="0" smtClean="0">
              <a:solidFill>
                <a:schemeClr val="tx1"/>
              </a:solidFill>
            </a:endParaRPr>
          </a:p>
          <a:p>
            <a:pPr marL="0" indent="0" algn="ctr">
              <a:buNone/>
            </a:pPr>
            <a:endParaRPr lang="ja-JP" altLang="ja-JP" sz="2400" dirty="0" smtClean="0">
              <a:solidFill>
                <a:schemeClr val="tx1"/>
              </a:solidFill>
            </a:endParaRPr>
          </a:p>
          <a:p>
            <a:pPr marL="0" indent="0" algn="ctr">
              <a:buNone/>
            </a:pPr>
            <a:endParaRPr lang="ja-JP" altLang="ja-JP" sz="2400" dirty="0" smtClean="0"/>
          </a:p>
        </p:txBody>
      </p:sp>
      <p:sp>
        <p:nvSpPr>
          <p:cNvPr id="9" name="Text Placeholder 4"/>
          <p:cNvSpPr txBox="1">
            <a:spLocks/>
          </p:cNvSpPr>
          <p:nvPr/>
        </p:nvSpPr>
        <p:spPr bwMode="auto">
          <a:xfrm>
            <a:off x="0" y="5057244"/>
            <a:ext cx="9144000" cy="273747"/>
          </a:xfrm>
          <a:prstGeom prst="rect">
            <a:avLst/>
          </a:prstGeom>
          <a:solidFill>
            <a:schemeClr val="bg1">
              <a:lumMod val="85000"/>
            </a:schemeClr>
          </a:solidFill>
          <a:ln w="9525">
            <a:noFill/>
            <a:miter lim="800000"/>
            <a:headEnd/>
            <a:tailEnd/>
          </a:ln>
        </p:spPr>
        <p:txBody>
          <a:bodyPr lIns="91430" tIns="45715" rIns="91430" bIns="45715"/>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20000"/>
              </a:spcBef>
            </a:pPr>
            <a:r>
              <a:rPr kumimoji="0" lang="en-US" altLang="ja-JP" sz="1600" b="1">
                <a:solidFill>
                  <a:srgbClr val="000000"/>
                </a:solidFill>
                <a:latin typeface="Calibri" pitchFamily="34" charset="0"/>
              </a:rPr>
              <a:t>Lessons </a:t>
            </a:r>
            <a:endParaRPr kumimoji="0" lang="en-CA" altLang="ja-JP" sz="1600" b="1">
              <a:solidFill>
                <a:srgbClr val="000000"/>
              </a:solidFill>
              <a:latin typeface="Calibri" pitchFamily="34" charset="0"/>
            </a:endParaRPr>
          </a:p>
        </p:txBody>
      </p:sp>
      <p:sp>
        <p:nvSpPr>
          <p:cNvPr id="47110" name="Content Placeholder 7"/>
          <p:cNvSpPr>
            <a:spLocks noGrp="1"/>
          </p:cNvSpPr>
          <p:nvPr>
            <p:ph sz="quarter" idx="19"/>
          </p:nvPr>
        </p:nvSpPr>
        <p:spPr>
          <a:xfrm>
            <a:off x="191911" y="5361140"/>
            <a:ext cx="8952089" cy="1268260"/>
          </a:xfrm>
        </p:spPr>
        <p:txBody>
          <a:bodyPr lIns="92364" tIns="46182" rIns="92364" bIns="46182">
            <a:normAutofit lnSpcReduction="10000"/>
          </a:bodyPr>
          <a:lstStyle/>
          <a:p>
            <a:pPr marL="457008" indent="-457008" algn="just">
              <a:lnSpc>
                <a:spcPct val="90000"/>
              </a:lnSpc>
              <a:buFontTx/>
              <a:buChar char="•"/>
            </a:pPr>
            <a:r>
              <a:rPr lang="en-US" altLang="ja-JP" sz="2000" dirty="0"/>
              <a:t>Community-based health and first aid (CBHFA) programs are an </a:t>
            </a:r>
            <a:r>
              <a:rPr lang="en-US" altLang="ja-JP" sz="2000" b="1" dirty="0"/>
              <a:t>effective method for reaching targeted </a:t>
            </a:r>
            <a:r>
              <a:rPr lang="en-US" altLang="ja-JP" sz="2000" b="1" dirty="0" smtClean="0"/>
              <a:t>populations</a:t>
            </a:r>
            <a:endParaRPr lang="ja-JP" altLang="ja-JP" sz="2000" dirty="0"/>
          </a:p>
          <a:p>
            <a:pPr marL="457008" indent="-457008" algn="just">
              <a:lnSpc>
                <a:spcPct val="90000"/>
              </a:lnSpc>
              <a:buFontTx/>
              <a:buChar char="•"/>
            </a:pPr>
            <a:r>
              <a:rPr lang="en-US" altLang="ja-JP" sz="2000" dirty="0"/>
              <a:t>Programs </a:t>
            </a:r>
            <a:r>
              <a:rPr lang="en-US" altLang="ja-JP" sz="2000" b="1" dirty="0"/>
              <a:t>promote good health activities  and disease prevention</a:t>
            </a:r>
            <a:endParaRPr lang="ja-JP" altLang="ja-JP" sz="2000" b="1" dirty="0"/>
          </a:p>
          <a:p>
            <a:pPr marL="457008" indent="-457008" algn="just">
              <a:lnSpc>
                <a:spcPct val="90000"/>
              </a:lnSpc>
              <a:buFontTx/>
              <a:buChar char="•"/>
            </a:pPr>
            <a:r>
              <a:rPr lang="en-US" altLang="ja-JP" sz="2000" b="1" dirty="0"/>
              <a:t>Trained volunteers</a:t>
            </a:r>
            <a:r>
              <a:rPr lang="en-US" altLang="ja-JP" sz="2000" dirty="0"/>
              <a:t> critical to reaching all targeted populations</a:t>
            </a:r>
            <a:endParaRPr lang="en-CA" altLang="ja-JP" sz="2000" dirty="0"/>
          </a:p>
        </p:txBody>
      </p:sp>
      <p:sp>
        <p:nvSpPr>
          <p:cNvPr id="8" name="スライド番号プレースホルダ 7"/>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4CC5832F-B947-421C-87AB-6066B7329BDA}" type="slidenum">
              <a:rPr kumimoji="0" lang="en-US" altLang="ja-JP">
                <a:latin typeface="Calibri" pitchFamily="34" charset="0"/>
              </a:rPr>
              <a:pPr eaLnBrk="1" hangingPunct="1"/>
              <a:t>23</a:t>
            </a:fld>
            <a:endParaRPr kumimoji="0" lang="en-US" altLang="ja-JP">
              <a:latin typeface="Calibri" pitchFamily="34" charset="0"/>
            </a:endParaRPr>
          </a:p>
        </p:txBody>
      </p:sp>
      <p:sp>
        <p:nvSpPr>
          <p:cNvPr id="10"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3650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Placeholder 2"/>
          <p:cNvSpPr>
            <a:spLocks noGrp="1"/>
          </p:cNvSpPr>
          <p:nvPr>
            <p:ph type="body" sz="quarter" idx="13"/>
          </p:nvPr>
        </p:nvSpPr>
        <p:spPr>
          <a:xfrm>
            <a:off x="0" y="946150"/>
            <a:ext cx="9144000" cy="845072"/>
          </a:xfrm>
          <a:solidFill>
            <a:srgbClr val="92D050"/>
          </a:solidFill>
          <a:ln>
            <a:solidFill>
              <a:srgbClr val="92D050"/>
            </a:solidFill>
            <a:miter lim="800000"/>
            <a:headEnd/>
            <a:tailEnd/>
          </a:ln>
        </p:spPr>
        <p:txBody>
          <a:bodyPr lIns="92364" tIns="46182" rIns="92364" bIns="46182"/>
          <a:lstStyle/>
          <a:p>
            <a:pPr marL="0" indent="0" algn="ctr">
              <a:buNone/>
            </a:pPr>
            <a:r>
              <a:rPr lang="en-US" altLang="ja-JP" sz="2400" dirty="0" smtClean="0"/>
              <a:t>Case: Support for medical patients and public and for private medical facilities, Great Hanshin Earthquake 1995</a:t>
            </a:r>
            <a:endParaRPr lang="ja-JP" altLang="ja-JP" sz="2400" dirty="0" smtClean="0"/>
          </a:p>
          <a:p>
            <a:pPr marL="0" indent="0" algn="ctr">
              <a:buNone/>
            </a:pPr>
            <a:endParaRPr lang="ja-JP" altLang="ja-JP" sz="2400" i="1" dirty="0" smtClean="0"/>
          </a:p>
          <a:p>
            <a:pPr marL="0" indent="0" algn="ctr">
              <a:buNone/>
            </a:pPr>
            <a:endParaRPr lang="ja-JP" altLang="ja-JP" sz="2400" i="1" dirty="0" smtClean="0"/>
          </a:p>
          <a:p>
            <a:pPr marL="0" indent="0" algn="ctr">
              <a:buNone/>
            </a:pPr>
            <a:endParaRPr lang="ja-JP" altLang="ja-JP" sz="2400" i="1" dirty="0" smtClean="0"/>
          </a:p>
        </p:txBody>
      </p:sp>
      <p:sp>
        <p:nvSpPr>
          <p:cNvPr id="50179" name="Content Placeholder 3"/>
          <p:cNvSpPr>
            <a:spLocks noGrp="1"/>
          </p:cNvSpPr>
          <p:nvPr>
            <p:ph sz="quarter" idx="15"/>
          </p:nvPr>
        </p:nvSpPr>
        <p:spPr>
          <a:xfrm>
            <a:off x="4764" y="1828800"/>
            <a:ext cx="9139236" cy="2009775"/>
          </a:xfrm>
          <a:ln>
            <a:solidFill>
              <a:srgbClr val="92D050"/>
            </a:solidFill>
            <a:miter lim="800000"/>
            <a:headEnd/>
            <a:tailEnd/>
          </a:ln>
        </p:spPr>
        <p:txBody>
          <a:bodyPr lIns="92364" tIns="46182" rIns="92364" bIns="46182">
            <a:normAutofit/>
          </a:bodyPr>
          <a:lstStyle/>
          <a:p>
            <a:pPr marL="0" indent="0"/>
            <a:r>
              <a:rPr lang="en-US" altLang="ja-JP" sz="2000" dirty="0"/>
              <a:t>In the areas impacted by the Great Hanshin Earthquake, private medical facilities were also severely affected. Doctors, dentists, their families, staff, hospitalized patients, and their homes suffered great damage by the earthquake and fires. </a:t>
            </a:r>
            <a:endParaRPr lang="ja-JP" altLang="ja-JP" sz="2000" dirty="0"/>
          </a:p>
          <a:p>
            <a:pPr marL="0" indent="0"/>
            <a:r>
              <a:rPr lang="en-US" altLang="ja-JP" sz="2000" dirty="0"/>
              <a:t>Finding out how serious the damage wrought by the earthquake was, the </a:t>
            </a:r>
            <a:r>
              <a:rPr lang="en-US" altLang="ja-JP" sz="2000" b="1" dirty="0"/>
              <a:t>national government decided to assist the </a:t>
            </a:r>
            <a:r>
              <a:rPr lang="en-US" altLang="ja-JP" sz="2000" b="1" dirty="0" smtClean="0"/>
              <a:t>private </a:t>
            </a:r>
            <a:r>
              <a:rPr lang="en-US" altLang="ja-JP" sz="2000" b="1" dirty="0"/>
              <a:t>medical facilities</a:t>
            </a:r>
            <a:r>
              <a:rPr lang="en-US" altLang="ja-JP" sz="2000" dirty="0"/>
              <a:t>.  </a:t>
            </a:r>
            <a:endParaRPr lang="ja-JP" altLang="ja-JP" sz="2000" dirty="0"/>
          </a:p>
          <a:p>
            <a:pPr marL="0" indent="0">
              <a:buNone/>
            </a:pPr>
            <a:endParaRPr lang="ja-JP" altLang="ja-JP" sz="2000" dirty="0"/>
          </a:p>
        </p:txBody>
      </p:sp>
      <p:sp>
        <p:nvSpPr>
          <p:cNvPr id="7" name="Text Placeholder 6"/>
          <p:cNvSpPr>
            <a:spLocks noGrp="1"/>
          </p:cNvSpPr>
          <p:nvPr>
            <p:ph type="body" sz="quarter" idx="18"/>
          </p:nvPr>
        </p:nvSpPr>
        <p:spPr>
          <a:xfrm>
            <a:off x="3132138" y="225468"/>
            <a:ext cx="6011862" cy="526094"/>
          </a:xfrm>
          <a:solidFill>
            <a:schemeClr val="bg1">
              <a:lumMod val="85000"/>
            </a:schemeClr>
          </a:solidFill>
        </p:spPr>
        <p:txBody>
          <a:bodyPr lIns="92364" tIns="46182" rIns="92364" bIns="46182"/>
          <a:lstStyle/>
          <a:p>
            <a:pPr marL="0" indent="0" algn="ctr">
              <a:buNone/>
            </a:pPr>
            <a:r>
              <a:rPr lang="en-US" altLang="ja-JP" sz="2400" i="1" dirty="0" smtClean="0">
                <a:solidFill>
                  <a:schemeClr val="tx1"/>
                </a:solidFill>
              </a:rPr>
              <a:t>Supporting private health care facilities</a:t>
            </a:r>
            <a:endParaRPr lang="ja-JP" altLang="ja-JP" sz="2400" dirty="0" smtClean="0">
              <a:solidFill>
                <a:schemeClr val="tx1"/>
              </a:solidFill>
            </a:endParaRPr>
          </a:p>
          <a:p>
            <a:pPr marL="0" indent="0" algn="ctr">
              <a:buNone/>
            </a:pPr>
            <a:endParaRPr lang="ja-JP" altLang="ja-JP" sz="2400" dirty="0" smtClean="0">
              <a:solidFill>
                <a:schemeClr val="tx1"/>
              </a:solidFill>
            </a:endParaRPr>
          </a:p>
          <a:p>
            <a:pPr marL="0" indent="0" algn="ctr">
              <a:buNone/>
            </a:pPr>
            <a:endParaRPr lang="ja-JP" altLang="ja-JP" sz="2400" dirty="0" smtClean="0"/>
          </a:p>
        </p:txBody>
      </p:sp>
      <p:sp>
        <p:nvSpPr>
          <p:cNvPr id="9" name="Text Placeholder 4"/>
          <p:cNvSpPr txBox="1">
            <a:spLocks/>
          </p:cNvSpPr>
          <p:nvPr/>
        </p:nvSpPr>
        <p:spPr bwMode="auto">
          <a:xfrm>
            <a:off x="4763" y="4087451"/>
            <a:ext cx="9144000" cy="394727"/>
          </a:xfrm>
          <a:prstGeom prst="rect">
            <a:avLst/>
          </a:prstGeom>
          <a:solidFill>
            <a:schemeClr val="bg1">
              <a:lumMod val="85000"/>
            </a:schemeClr>
          </a:solidFill>
          <a:ln w="9525">
            <a:noFill/>
            <a:miter lim="800000"/>
            <a:headEnd/>
            <a:tailEnd/>
          </a:ln>
        </p:spPr>
        <p:txBody>
          <a:bodyPr lIns="91430" tIns="45715" rIns="91430" bIns="45715"/>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20000"/>
              </a:spcBef>
            </a:pPr>
            <a:r>
              <a:rPr kumimoji="0" lang="en-US" altLang="ja-JP" sz="2000" b="1">
                <a:solidFill>
                  <a:srgbClr val="000000"/>
                </a:solidFill>
                <a:latin typeface="Calibri" pitchFamily="34" charset="0"/>
              </a:rPr>
              <a:t>Lessons </a:t>
            </a:r>
            <a:endParaRPr kumimoji="0" lang="en-CA" altLang="ja-JP" sz="2000" b="1">
              <a:solidFill>
                <a:srgbClr val="000000"/>
              </a:solidFill>
              <a:latin typeface="Calibri" pitchFamily="34" charset="0"/>
            </a:endParaRPr>
          </a:p>
        </p:txBody>
      </p:sp>
      <p:sp>
        <p:nvSpPr>
          <p:cNvPr id="50182" name="Content Placeholder 7"/>
          <p:cNvSpPr>
            <a:spLocks noGrp="1"/>
          </p:cNvSpPr>
          <p:nvPr>
            <p:ph sz="quarter" idx="19"/>
          </p:nvPr>
        </p:nvSpPr>
        <p:spPr>
          <a:xfrm>
            <a:off x="100718" y="4706655"/>
            <a:ext cx="8952089" cy="1694145"/>
          </a:xfrm>
        </p:spPr>
        <p:txBody>
          <a:bodyPr lIns="92364" tIns="46182" rIns="92364" bIns="46182"/>
          <a:lstStyle/>
          <a:p>
            <a:pPr marL="457008" indent="-457008" algn="just">
              <a:buFontTx/>
              <a:buChar char="•"/>
            </a:pPr>
            <a:r>
              <a:rPr lang="en-US" altLang="ja-JP" sz="2000" dirty="0"/>
              <a:t>Government </a:t>
            </a:r>
            <a:r>
              <a:rPr lang="en-US" altLang="ja-JP" sz="2000" b="1" dirty="0"/>
              <a:t>funding may be needed to rehabilitate private sector</a:t>
            </a:r>
            <a:r>
              <a:rPr lang="en-US" altLang="ja-JP" sz="2000" dirty="0"/>
              <a:t> medical </a:t>
            </a:r>
            <a:r>
              <a:rPr lang="en-US" altLang="ja-JP" sz="2000" dirty="0" smtClean="0"/>
              <a:t>facilities</a:t>
            </a:r>
            <a:endParaRPr lang="ja-JP" altLang="ja-JP" sz="2000" dirty="0"/>
          </a:p>
          <a:p>
            <a:pPr marL="457008" indent="-457008" algn="just">
              <a:buFontTx/>
              <a:buChar char="•"/>
            </a:pPr>
            <a:r>
              <a:rPr lang="en-US" altLang="ja-JP" sz="2000" b="1" dirty="0"/>
              <a:t>Opportunity for government to demand that private sector medical facilities incorporate mitigation measures</a:t>
            </a:r>
            <a:r>
              <a:rPr lang="en-US" altLang="ja-JP" sz="2000" dirty="0"/>
              <a:t> </a:t>
            </a:r>
            <a:r>
              <a:rPr lang="en-US" altLang="ja-JP" sz="2000" dirty="0" smtClean="0"/>
              <a:t>in </a:t>
            </a:r>
            <a:r>
              <a:rPr lang="en-US" altLang="ja-JP" sz="2000" dirty="0"/>
              <a:t>order to build safer facilities</a:t>
            </a:r>
            <a:endParaRPr lang="en-CA" altLang="ja-JP" sz="2000" dirty="0"/>
          </a:p>
        </p:txBody>
      </p:sp>
      <p:sp>
        <p:nvSpPr>
          <p:cNvPr id="8" name="スライド番号プレースホルダ 7"/>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BBDC096B-9785-4D54-AC32-1905ED32245A}" type="slidenum">
              <a:rPr kumimoji="0" lang="en-US" altLang="ja-JP">
                <a:latin typeface="Calibri" pitchFamily="34" charset="0"/>
              </a:rPr>
              <a:pPr eaLnBrk="1" hangingPunct="1"/>
              <a:t>24</a:t>
            </a:fld>
            <a:endParaRPr kumimoji="0" lang="en-US" altLang="ja-JP">
              <a:latin typeface="Calibri" pitchFamily="34" charset="0"/>
            </a:endParaRPr>
          </a:p>
        </p:txBody>
      </p:sp>
      <p:sp>
        <p:nvSpPr>
          <p:cNvPr id="10"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826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Placeholder 2"/>
          <p:cNvSpPr>
            <a:spLocks noGrp="1"/>
          </p:cNvSpPr>
          <p:nvPr>
            <p:ph type="body" sz="quarter" idx="13"/>
          </p:nvPr>
        </p:nvSpPr>
        <p:spPr>
          <a:xfrm>
            <a:off x="3306871" y="0"/>
            <a:ext cx="5837128" cy="946150"/>
          </a:xfrm>
          <a:solidFill>
            <a:srgbClr val="92D050"/>
          </a:solidFill>
          <a:ln>
            <a:solidFill>
              <a:srgbClr val="92D050"/>
            </a:solidFill>
            <a:miter lim="800000"/>
            <a:headEnd/>
            <a:tailEnd/>
          </a:ln>
        </p:spPr>
        <p:txBody>
          <a:bodyPr lIns="92364" tIns="46182" rIns="92364" bIns="46182"/>
          <a:lstStyle/>
          <a:p>
            <a:pPr marL="0" indent="0">
              <a:buNone/>
            </a:pPr>
            <a:r>
              <a:rPr lang="en-US" altLang="ja-JP" sz="2800" i="1" dirty="0" smtClean="0"/>
              <a:t>Case: Management of healthcare waste in Port-au-Prince, Haiti earthquake</a:t>
            </a:r>
            <a:endParaRPr lang="ja-JP" altLang="ja-JP" sz="2800" i="1" dirty="0" smtClean="0"/>
          </a:p>
        </p:txBody>
      </p:sp>
      <p:sp>
        <p:nvSpPr>
          <p:cNvPr id="52227" name="Content Placeholder 3"/>
          <p:cNvSpPr>
            <a:spLocks noGrp="1"/>
          </p:cNvSpPr>
          <p:nvPr>
            <p:ph sz="quarter" idx="15"/>
          </p:nvPr>
        </p:nvSpPr>
        <p:spPr>
          <a:xfrm>
            <a:off x="4763" y="1240076"/>
            <a:ext cx="9144000" cy="2917725"/>
          </a:xfrm>
          <a:ln>
            <a:solidFill>
              <a:srgbClr val="92D050"/>
            </a:solidFill>
            <a:miter lim="800000"/>
            <a:headEnd/>
            <a:tailEnd/>
          </a:ln>
        </p:spPr>
        <p:txBody>
          <a:bodyPr lIns="92364" tIns="46182" rIns="92364" bIns="46182">
            <a:normAutofit/>
          </a:bodyPr>
          <a:lstStyle/>
          <a:p>
            <a:pPr marL="0" indent="0">
              <a:lnSpc>
                <a:spcPct val="80000"/>
              </a:lnSpc>
            </a:pPr>
            <a:r>
              <a:rPr lang="en-US" altLang="ja-JP" sz="2000" dirty="0"/>
              <a:t>Among the concerns for environmental experts was the lack of adequate facilities for the management of healthcare waste in Haiti.</a:t>
            </a:r>
          </a:p>
          <a:p>
            <a:pPr marL="0" indent="0">
              <a:lnSpc>
                <a:spcPct val="80000"/>
              </a:lnSpc>
            </a:pPr>
            <a:endParaRPr lang="ja-JP" altLang="ja-JP" sz="2000" dirty="0"/>
          </a:p>
          <a:p>
            <a:pPr marL="0" indent="0">
              <a:lnSpc>
                <a:spcPct val="80000"/>
              </a:lnSpc>
            </a:pPr>
            <a:r>
              <a:rPr lang="en-US" altLang="ja-JP" sz="2000" dirty="0"/>
              <a:t>This matter was discussed between UNEP, the World Health Organization (WHO), and the Haitian Government, and it was agreed that a </a:t>
            </a:r>
            <a:r>
              <a:rPr lang="en-US" altLang="ja-JP" sz="2000" b="1" dirty="0"/>
              <a:t>temporary facility</a:t>
            </a:r>
            <a:r>
              <a:rPr lang="en-US" altLang="ja-JP" sz="2000" dirty="0"/>
              <a:t> to dispose of medical wastes would be created </a:t>
            </a:r>
            <a:r>
              <a:rPr lang="en-US" altLang="ja-JP" sz="2000" b="1" dirty="0"/>
              <a:t>within the municipal landfill</a:t>
            </a:r>
            <a:r>
              <a:rPr lang="en-US" altLang="ja-JP" sz="2000" dirty="0"/>
              <a:t> in </a:t>
            </a:r>
            <a:r>
              <a:rPr lang="en-US" altLang="ja-JP" sz="2000" dirty="0" err="1"/>
              <a:t>Titanye</a:t>
            </a:r>
            <a:r>
              <a:rPr lang="en-US" altLang="ja-JP" sz="2000" dirty="0"/>
              <a:t>. A design for the same was provided and the facility was promptly constructed. Additional steps to </a:t>
            </a:r>
            <a:r>
              <a:rPr lang="en-US" altLang="ja-JP" sz="2000" b="1" dirty="0"/>
              <a:t>train staff</a:t>
            </a:r>
            <a:r>
              <a:rPr lang="en-US" altLang="ja-JP" sz="2000" dirty="0"/>
              <a:t>, equip them with the required personal protective equipment (PPE), and to provide </a:t>
            </a:r>
            <a:r>
              <a:rPr lang="en-US" altLang="ja-JP" sz="2000" b="1" dirty="0"/>
              <a:t>suitable containers for</a:t>
            </a:r>
            <a:r>
              <a:rPr lang="en-US" altLang="ja-JP" sz="2000" dirty="0"/>
              <a:t> the collection of healthcare waste were also agreed.</a:t>
            </a:r>
            <a:endParaRPr lang="ja-JP" altLang="ja-JP" sz="2000" dirty="0"/>
          </a:p>
          <a:p>
            <a:pPr marL="0" indent="0">
              <a:lnSpc>
                <a:spcPct val="80000"/>
              </a:lnSpc>
            </a:pPr>
            <a:endParaRPr lang="ja-JP" altLang="ja-JP" sz="2000" dirty="0"/>
          </a:p>
        </p:txBody>
      </p:sp>
      <p:sp>
        <p:nvSpPr>
          <p:cNvPr id="9" name="Text Placeholder 4"/>
          <p:cNvSpPr txBox="1">
            <a:spLocks/>
          </p:cNvSpPr>
          <p:nvPr/>
        </p:nvSpPr>
        <p:spPr bwMode="auto">
          <a:xfrm>
            <a:off x="4763" y="4157802"/>
            <a:ext cx="9144000" cy="426304"/>
          </a:xfrm>
          <a:prstGeom prst="rect">
            <a:avLst/>
          </a:prstGeom>
          <a:solidFill>
            <a:schemeClr val="bg1">
              <a:lumMod val="85000"/>
            </a:schemeClr>
          </a:solidFill>
          <a:ln w="9525">
            <a:noFill/>
            <a:miter lim="800000"/>
            <a:headEnd/>
            <a:tailEnd/>
          </a:ln>
        </p:spPr>
        <p:txBody>
          <a:bodyPr lIns="91430" tIns="45715" rIns="91430" bIns="45715"/>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20000"/>
              </a:spcBef>
            </a:pPr>
            <a:r>
              <a:rPr kumimoji="0" lang="en-US" altLang="ja-JP" sz="2000" b="1">
                <a:solidFill>
                  <a:srgbClr val="000000"/>
                </a:solidFill>
                <a:latin typeface="Calibri" pitchFamily="34" charset="0"/>
              </a:rPr>
              <a:t>Lessons </a:t>
            </a:r>
            <a:endParaRPr kumimoji="0" lang="en-CA" altLang="ja-JP" sz="2000" b="1">
              <a:solidFill>
                <a:srgbClr val="000000"/>
              </a:solidFill>
              <a:latin typeface="Calibri" pitchFamily="34" charset="0"/>
            </a:endParaRPr>
          </a:p>
        </p:txBody>
      </p:sp>
      <p:sp>
        <p:nvSpPr>
          <p:cNvPr id="52229" name="Content Placeholder 7"/>
          <p:cNvSpPr>
            <a:spLocks noGrp="1"/>
          </p:cNvSpPr>
          <p:nvPr>
            <p:ph sz="quarter" idx="19"/>
          </p:nvPr>
        </p:nvSpPr>
        <p:spPr>
          <a:xfrm>
            <a:off x="177398" y="4709786"/>
            <a:ext cx="8966601" cy="1928580"/>
          </a:xfrm>
        </p:spPr>
        <p:txBody>
          <a:bodyPr lIns="92364" tIns="46182" rIns="92364" bIns="46182">
            <a:normAutofit lnSpcReduction="10000"/>
          </a:bodyPr>
          <a:lstStyle/>
          <a:p>
            <a:pPr marL="457008" indent="-457008" algn="just">
              <a:buFontTx/>
              <a:buChar char="•"/>
            </a:pPr>
            <a:r>
              <a:rPr lang="en-US" altLang="ja-JP" sz="2000" dirty="0"/>
              <a:t>Collection and </a:t>
            </a:r>
            <a:r>
              <a:rPr lang="en-US" altLang="ja-JP" sz="2000" b="1" dirty="0"/>
              <a:t>disposal of medical waste</a:t>
            </a:r>
            <a:r>
              <a:rPr lang="en-US" altLang="ja-JP" sz="2000" dirty="0"/>
              <a:t> is an often overlooked but critical function</a:t>
            </a:r>
            <a:endParaRPr lang="ja-JP" altLang="ja-JP" sz="2000" dirty="0"/>
          </a:p>
          <a:p>
            <a:pPr marL="457008" indent="-457008" algn="just">
              <a:buFontTx/>
              <a:buChar char="•"/>
            </a:pPr>
            <a:r>
              <a:rPr lang="en-US" altLang="ja-JP" sz="2000" b="1" dirty="0"/>
              <a:t>Multiple partners</a:t>
            </a:r>
            <a:r>
              <a:rPr lang="en-US" altLang="ja-JP" sz="2000" dirty="0"/>
              <a:t> may be needed to design and implement an efficient and effective medical waste disposal capability</a:t>
            </a:r>
            <a:endParaRPr lang="ja-JP" altLang="ja-JP" sz="2000" dirty="0"/>
          </a:p>
          <a:p>
            <a:pPr marL="457008" indent="-457008" algn="just">
              <a:buFontTx/>
              <a:buChar char="•"/>
            </a:pPr>
            <a:r>
              <a:rPr lang="en-US" altLang="ja-JP" sz="2000" dirty="0"/>
              <a:t>Major elements of a medical waste disposal operation include </a:t>
            </a:r>
            <a:r>
              <a:rPr lang="en-US" altLang="ja-JP" sz="2000" b="1" dirty="0"/>
              <a:t>assessment, equipment and training</a:t>
            </a:r>
            <a:endParaRPr lang="en-CA" altLang="ja-JP" sz="2000" b="1" dirty="0"/>
          </a:p>
        </p:txBody>
      </p:sp>
      <p:sp>
        <p:nvSpPr>
          <p:cNvPr id="7" name="スライド番号プレースホルダ 6"/>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DC35C18B-AEF8-45B0-9AF3-CD4F68FF4095}" type="slidenum">
              <a:rPr kumimoji="0" lang="en-US" altLang="ja-JP">
                <a:latin typeface="Calibri" pitchFamily="34" charset="0"/>
              </a:rPr>
              <a:pPr eaLnBrk="1" hangingPunct="1"/>
              <a:t>25</a:t>
            </a:fld>
            <a:endParaRPr kumimoji="0" lang="en-US" altLang="ja-JP">
              <a:latin typeface="Calibri" pitchFamily="34" charset="0"/>
            </a:endParaRPr>
          </a:p>
        </p:txBody>
      </p:sp>
      <p:sp>
        <p:nvSpPr>
          <p:cNvPr id="8" name="Rectangle 2"/>
          <p:cNvSpPr>
            <a:spLocks noChangeArrowheads="1"/>
          </p:cNvSpPr>
          <p:nvPr/>
        </p:nvSpPr>
        <p:spPr bwMode="auto">
          <a:xfrm>
            <a:off x="0" y="6538586"/>
            <a:ext cx="9144000" cy="31941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3365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Content Placeholder 3"/>
          <p:cNvSpPr>
            <a:spLocks noGrp="1"/>
          </p:cNvSpPr>
          <p:nvPr>
            <p:ph sz="quarter" idx="15"/>
          </p:nvPr>
        </p:nvSpPr>
        <p:spPr>
          <a:xfrm>
            <a:off x="0" y="1019176"/>
            <a:ext cx="9143999" cy="1685924"/>
          </a:xfrm>
          <a:ln>
            <a:solidFill>
              <a:srgbClr val="92D050"/>
            </a:solidFill>
            <a:miter lim="800000"/>
            <a:headEnd/>
            <a:tailEnd/>
          </a:ln>
        </p:spPr>
        <p:txBody>
          <a:bodyPr lIns="92364" tIns="46182" rIns="92364" bIns="46182">
            <a:normAutofit/>
          </a:bodyPr>
          <a:lstStyle/>
          <a:p>
            <a:pPr marL="266187" indent="-266187">
              <a:lnSpc>
                <a:spcPct val="90000"/>
              </a:lnSpc>
            </a:pPr>
            <a:r>
              <a:rPr lang="en-US" altLang="ja-JP" sz="1800" dirty="0"/>
              <a:t>It was realized that Gujarat Government need to provide long term intervention in terms </a:t>
            </a:r>
            <a:r>
              <a:rPr lang="en-US" altLang="ja-JP" sz="1800" dirty="0" smtClean="0"/>
              <a:t>of:</a:t>
            </a:r>
          </a:p>
          <a:p>
            <a:pPr marL="0" indent="0">
              <a:lnSpc>
                <a:spcPct val="90000"/>
              </a:lnSpc>
              <a:buNone/>
            </a:pPr>
            <a:endParaRPr lang="en-US" altLang="ja-JP" sz="1800" dirty="0"/>
          </a:p>
          <a:p>
            <a:pPr marL="266187" indent="-266187">
              <a:lnSpc>
                <a:spcPct val="90000"/>
              </a:lnSpc>
              <a:buFontTx/>
              <a:buAutoNum type="arabicPeriod"/>
            </a:pPr>
            <a:r>
              <a:rPr lang="en-US" altLang="ja-JP" sz="1800" dirty="0" smtClean="0"/>
              <a:t>Fitting </a:t>
            </a:r>
            <a:r>
              <a:rPr lang="en-US" altLang="ja-JP" sz="1800" dirty="0"/>
              <a:t>of </a:t>
            </a:r>
            <a:r>
              <a:rPr lang="en-US" altLang="ja-JP" sz="1800" b="1" dirty="0"/>
              <a:t>prosthetic devices</a:t>
            </a:r>
            <a:r>
              <a:rPr lang="en-US" altLang="ja-JP" sz="1800" dirty="0"/>
              <a:t> and rehabilitation aids: </a:t>
            </a:r>
          </a:p>
          <a:p>
            <a:pPr marL="266187" indent="-266187">
              <a:lnSpc>
                <a:spcPct val="90000"/>
              </a:lnSpc>
              <a:buFontTx/>
              <a:buAutoNum type="arabicPeriod"/>
            </a:pPr>
            <a:r>
              <a:rPr lang="en-US" altLang="ja-JP" sz="1800" dirty="0"/>
              <a:t>Physiotherapy Services: They started physiotherapy Centers at appropriate locations with the involvement and participation of local NGOs. </a:t>
            </a:r>
          </a:p>
        </p:txBody>
      </p:sp>
      <p:sp>
        <p:nvSpPr>
          <p:cNvPr id="7" name="Text Placeholder 6"/>
          <p:cNvSpPr>
            <a:spLocks noGrp="1"/>
          </p:cNvSpPr>
          <p:nvPr>
            <p:ph type="body" sz="quarter" idx="18"/>
          </p:nvPr>
        </p:nvSpPr>
        <p:spPr>
          <a:xfrm>
            <a:off x="3132138" y="0"/>
            <a:ext cx="6011862" cy="472281"/>
          </a:xfrm>
          <a:solidFill>
            <a:schemeClr val="bg1">
              <a:lumMod val="85000"/>
            </a:schemeClr>
          </a:solidFill>
        </p:spPr>
        <p:txBody>
          <a:bodyPr lIns="92364" tIns="46182" rIns="92364" bIns="46182"/>
          <a:lstStyle/>
          <a:p>
            <a:pPr marL="0" indent="0" algn="ctr">
              <a:buNone/>
            </a:pPr>
            <a:r>
              <a:rPr lang="en-US" altLang="ja-JP" sz="2400" dirty="0" smtClean="0">
                <a:solidFill>
                  <a:schemeClr val="tx1"/>
                </a:solidFill>
              </a:rPr>
              <a:t>Providing long-term rehabilitation services</a:t>
            </a:r>
            <a:endParaRPr lang="ja-JP" altLang="ja-JP" sz="2400" dirty="0" smtClean="0">
              <a:solidFill>
                <a:schemeClr val="tx1"/>
              </a:solidFill>
            </a:endParaRPr>
          </a:p>
          <a:p>
            <a:pPr marL="0" indent="0" algn="ctr">
              <a:buNone/>
            </a:pPr>
            <a:endParaRPr lang="ja-JP" altLang="ja-JP" sz="2400" dirty="0" smtClean="0"/>
          </a:p>
        </p:txBody>
      </p:sp>
      <p:sp>
        <p:nvSpPr>
          <p:cNvPr id="9" name="Text Placeholder 4"/>
          <p:cNvSpPr txBox="1">
            <a:spLocks/>
          </p:cNvSpPr>
          <p:nvPr/>
        </p:nvSpPr>
        <p:spPr bwMode="auto">
          <a:xfrm>
            <a:off x="0" y="2980781"/>
            <a:ext cx="9144000" cy="403335"/>
          </a:xfrm>
          <a:prstGeom prst="rect">
            <a:avLst/>
          </a:prstGeom>
          <a:solidFill>
            <a:schemeClr val="bg1">
              <a:lumMod val="85000"/>
            </a:schemeClr>
          </a:solidFill>
          <a:ln w="9525">
            <a:noFill/>
            <a:miter lim="800000"/>
            <a:headEnd/>
            <a:tailEnd/>
          </a:ln>
        </p:spPr>
        <p:txBody>
          <a:bodyPr lIns="91430" tIns="45715" rIns="91430" bIns="45715"/>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20000"/>
              </a:spcBef>
            </a:pPr>
            <a:r>
              <a:rPr kumimoji="0" lang="en-US" altLang="ja-JP" sz="2000" b="1">
                <a:solidFill>
                  <a:srgbClr val="000000"/>
                </a:solidFill>
                <a:latin typeface="Calibri" pitchFamily="34" charset="0"/>
              </a:rPr>
              <a:t>Lessons </a:t>
            </a:r>
            <a:endParaRPr kumimoji="0" lang="en-CA" altLang="ja-JP" sz="2000" b="1">
              <a:solidFill>
                <a:srgbClr val="000000"/>
              </a:solidFill>
              <a:latin typeface="Calibri" pitchFamily="34" charset="0"/>
            </a:endParaRPr>
          </a:p>
        </p:txBody>
      </p:sp>
      <p:sp>
        <p:nvSpPr>
          <p:cNvPr id="53254" name="Content Placeholder 7"/>
          <p:cNvSpPr>
            <a:spLocks noGrp="1"/>
          </p:cNvSpPr>
          <p:nvPr>
            <p:ph sz="quarter" idx="19"/>
          </p:nvPr>
        </p:nvSpPr>
        <p:spPr>
          <a:xfrm>
            <a:off x="228599" y="3725710"/>
            <a:ext cx="8686801" cy="1841326"/>
          </a:xfrm>
        </p:spPr>
        <p:txBody>
          <a:bodyPr lIns="92364" tIns="46182" rIns="92364" bIns="46182">
            <a:normAutofit/>
          </a:bodyPr>
          <a:lstStyle/>
          <a:p>
            <a:pPr marL="457008" indent="-457008" algn="just">
              <a:buFontTx/>
              <a:buChar char="•"/>
            </a:pPr>
            <a:r>
              <a:rPr lang="en-US" altLang="ja-JP" sz="2200" dirty="0"/>
              <a:t>Post-disaster there will be a </a:t>
            </a:r>
            <a:r>
              <a:rPr lang="en-US" altLang="ja-JP" sz="2200" b="1" dirty="0"/>
              <a:t>need for long-term rehabilitation</a:t>
            </a:r>
            <a:r>
              <a:rPr lang="en-US" altLang="ja-JP" sz="2200" dirty="0"/>
              <a:t> for those individuals suffering crippling injuries</a:t>
            </a:r>
            <a:endParaRPr lang="ja-JP" altLang="ja-JP" sz="2200" dirty="0"/>
          </a:p>
          <a:p>
            <a:pPr marL="457008" indent="-457008" algn="just">
              <a:buFontTx/>
              <a:buChar char="•"/>
            </a:pPr>
            <a:r>
              <a:rPr lang="en-US" altLang="ja-JP" sz="2200" dirty="0"/>
              <a:t>Often short-term medical services outstrip immediate health needs but </a:t>
            </a:r>
            <a:r>
              <a:rPr lang="en-US" altLang="ja-JP" sz="2200" b="1" dirty="0"/>
              <a:t>long-term medical needs often outstrip available medical services</a:t>
            </a:r>
            <a:endParaRPr lang="ja-JP" altLang="ja-JP" sz="2200" b="1" dirty="0"/>
          </a:p>
        </p:txBody>
      </p:sp>
      <p:sp>
        <p:nvSpPr>
          <p:cNvPr id="8" name="スライド番号プレースホルダ 7"/>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5FD01E67-C1AB-4DB4-BFFE-79307B277C1E}" type="slidenum">
              <a:rPr kumimoji="0" lang="en-US" altLang="ja-JP">
                <a:latin typeface="Calibri" pitchFamily="34" charset="0"/>
              </a:rPr>
              <a:pPr eaLnBrk="1" hangingPunct="1"/>
              <a:t>26</a:t>
            </a:fld>
            <a:endParaRPr kumimoji="0" lang="en-US" altLang="ja-JP">
              <a:latin typeface="Calibri" pitchFamily="34" charset="0"/>
            </a:endParaRPr>
          </a:p>
        </p:txBody>
      </p:sp>
      <p:sp>
        <p:nvSpPr>
          <p:cNvPr id="10" name="Rectangle 2"/>
          <p:cNvSpPr>
            <a:spLocks noChangeArrowheads="1"/>
          </p:cNvSpPr>
          <p:nvPr/>
        </p:nvSpPr>
        <p:spPr bwMode="auto">
          <a:xfrm>
            <a:off x="0" y="6538586"/>
            <a:ext cx="9144000" cy="31941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4049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Placeholder 2"/>
          <p:cNvSpPr>
            <a:spLocks noGrp="1"/>
          </p:cNvSpPr>
          <p:nvPr>
            <p:ph type="body" sz="quarter" idx="13"/>
          </p:nvPr>
        </p:nvSpPr>
        <p:spPr>
          <a:xfrm>
            <a:off x="3281819" y="0"/>
            <a:ext cx="5862180" cy="946150"/>
          </a:xfrm>
          <a:solidFill>
            <a:srgbClr val="92D050"/>
          </a:solidFill>
          <a:ln>
            <a:solidFill>
              <a:srgbClr val="92D050"/>
            </a:solidFill>
            <a:miter lim="800000"/>
            <a:headEnd/>
            <a:tailEnd/>
          </a:ln>
        </p:spPr>
        <p:txBody>
          <a:bodyPr lIns="92364" tIns="46182" rIns="92364" bIns="46182"/>
          <a:lstStyle/>
          <a:p>
            <a:pPr marL="0" indent="0">
              <a:buNone/>
            </a:pPr>
            <a:r>
              <a:rPr lang="en-US" altLang="ja-JP" sz="2400" i="1" dirty="0" smtClean="0"/>
              <a:t>Case: Hospital retrofit in Costa Rica, 1990 and El Salvador, 2001</a:t>
            </a:r>
            <a:endParaRPr lang="ja-JP" altLang="ja-JP" sz="2400" i="1" dirty="0" smtClean="0"/>
          </a:p>
          <a:p>
            <a:pPr marL="0" indent="0">
              <a:buNone/>
            </a:pPr>
            <a:endParaRPr lang="ja-JP" altLang="ja-JP" sz="2400" i="1" dirty="0" smtClean="0"/>
          </a:p>
        </p:txBody>
      </p:sp>
      <p:sp>
        <p:nvSpPr>
          <p:cNvPr id="57347" name="Content Placeholder 3"/>
          <p:cNvSpPr>
            <a:spLocks noGrp="1"/>
          </p:cNvSpPr>
          <p:nvPr>
            <p:ph sz="quarter" idx="15"/>
          </p:nvPr>
        </p:nvSpPr>
        <p:spPr>
          <a:xfrm>
            <a:off x="0" y="1114817"/>
            <a:ext cx="9143999" cy="3047608"/>
          </a:xfrm>
          <a:ln>
            <a:solidFill>
              <a:srgbClr val="92D050"/>
            </a:solidFill>
            <a:miter lim="800000"/>
            <a:headEnd/>
            <a:tailEnd/>
          </a:ln>
        </p:spPr>
        <p:txBody>
          <a:bodyPr lIns="92364" tIns="46182" rIns="92364" bIns="46182"/>
          <a:lstStyle/>
          <a:p>
            <a:pPr marL="0" indent="0"/>
            <a:r>
              <a:rPr lang="en-US" altLang="ja-JP" sz="1800" dirty="0" smtClean="0"/>
              <a:t>An </a:t>
            </a:r>
            <a:r>
              <a:rPr lang="en-US" altLang="ja-JP" sz="1800" dirty="0"/>
              <a:t>ambitious </a:t>
            </a:r>
            <a:r>
              <a:rPr lang="en-US" altLang="ja-JP" sz="1800" b="1" dirty="0"/>
              <a:t>program to retrofit</a:t>
            </a:r>
            <a:r>
              <a:rPr lang="en-US" altLang="ja-JP" sz="1800" dirty="0"/>
              <a:t> five major hospitals was </a:t>
            </a:r>
            <a:r>
              <a:rPr lang="en-US" altLang="ja-JP" sz="1800" b="1" dirty="0"/>
              <a:t>underway</a:t>
            </a:r>
            <a:r>
              <a:rPr lang="en-US" altLang="ja-JP" sz="1800" dirty="0"/>
              <a:t> in Costa Rica when a 6.8 magnitude earthquake struck in 1990. The partial retrofitting of one hospital is credited with </a:t>
            </a:r>
            <a:r>
              <a:rPr lang="en-US" altLang="ja-JP" sz="1800" b="1" dirty="0"/>
              <a:t>saving the facility and its occupants</a:t>
            </a:r>
            <a:r>
              <a:rPr lang="en-US" altLang="ja-JP" sz="1800" dirty="0"/>
              <a:t>. In other hospitals, those parts of the facility that had already been retrofitted came through the quake in excellent condition, while other parts which had not yet been reinforced showed evidence of structural failure. </a:t>
            </a:r>
          </a:p>
          <a:p>
            <a:pPr marL="0" indent="0"/>
            <a:endParaRPr lang="en-US" altLang="ja-JP" sz="1800" dirty="0" smtClean="0"/>
          </a:p>
          <a:p>
            <a:pPr marL="0" indent="0"/>
            <a:r>
              <a:rPr lang="en-US" altLang="ja-JP" sz="1800" dirty="0" smtClean="0"/>
              <a:t>The </a:t>
            </a:r>
            <a:r>
              <a:rPr lang="en-US" altLang="ja-JP" sz="1800" dirty="0"/>
              <a:t>286-bed Benjamin Bloom Children’s Hospital in El Salvador’s capital, San Salvador, was seriously damaged in a 1986 earthquake and was </a:t>
            </a:r>
            <a:r>
              <a:rPr lang="en-US" altLang="ja-JP" sz="1800" b="1" dirty="0"/>
              <a:t>repaired adhering to anti-seismic norms</a:t>
            </a:r>
            <a:r>
              <a:rPr lang="en-US" altLang="ja-JP" sz="1800" dirty="0"/>
              <a:t>. Fifteen years later when major quakes once again struck in 2001, this hospital suffered mostly cosmetic damage.</a:t>
            </a:r>
          </a:p>
        </p:txBody>
      </p:sp>
      <p:sp>
        <p:nvSpPr>
          <p:cNvPr id="9" name="Text Placeholder 4"/>
          <p:cNvSpPr txBox="1">
            <a:spLocks/>
          </p:cNvSpPr>
          <p:nvPr/>
        </p:nvSpPr>
        <p:spPr bwMode="auto">
          <a:xfrm>
            <a:off x="83860" y="4285416"/>
            <a:ext cx="8976279" cy="449461"/>
          </a:xfrm>
          <a:prstGeom prst="rect">
            <a:avLst/>
          </a:prstGeom>
          <a:solidFill>
            <a:schemeClr val="bg1">
              <a:lumMod val="85000"/>
            </a:schemeClr>
          </a:solidFill>
          <a:ln w="9525">
            <a:noFill/>
            <a:miter lim="800000"/>
            <a:headEnd/>
            <a:tailEnd/>
          </a:ln>
        </p:spPr>
        <p:txBody>
          <a:bodyPr lIns="91430" tIns="45715" rIns="91430" bIns="45715"/>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20000"/>
              </a:spcBef>
            </a:pPr>
            <a:r>
              <a:rPr kumimoji="0" lang="en-US" altLang="ja-JP" sz="2000" b="1">
                <a:solidFill>
                  <a:srgbClr val="000000"/>
                </a:solidFill>
                <a:latin typeface="Calibri" pitchFamily="34" charset="0"/>
              </a:rPr>
              <a:t>Lessons </a:t>
            </a:r>
            <a:endParaRPr kumimoji="0" lang="en-CA" altLang="ja-JP" sz="2000" b="1">
              <a:solidFill>
                <a:srgbClr val="000000"/>
              </a:solidFill>
              <a:latin typeface="Calibri" pitchFamily="34" charset="0"/>
            </a:endParaRPr>
          </a:p>
        </p:txBody>
      </p:sp>
      <p:sp>
        <p:nvSpPr>
          <p:cNvPr id="57349" name="Content Placeholder 7"/>
          <p:cNvSpPr>
            <a:spLocks noGrp="1"/>
          </p:cNvSpPr>
          <p:nvPr>
            <p:ph sz="quarter" idx="19"/>
          </p:nvPr>
        </p:nvSpPr>
        <p:spPr>
          <a:xfrm>
            <a:off x="242886" y="4899601"/>
            <a:ext cx="8658225" cy="1324659"/>
          </a:xfrm>
        </p:spPr>
        <p:txBody>
          <a:bodyPr lIns="92364" tIns="46182" rIns="92364" bIns="46182">
            <a:normAutofit fontScale="92500" lnSpcReduction="10000"/>
          </a:bodyPr>
          <a:lstStyle/>
          <a:p>
            <a:pPr marL="457008" indent="-457008" algn="just">
              <a:buFontTx/>
              <a:buChar char="•"/>
            </a:pPr>
            <a:r>
              <a:rPr lang="en-US" altLang="ja-JP" sz="2000" dirty="0"/>
              <a:t>You can retrofit a facility to reduce the impacts of a disaster</a:t>
            </a:r>
            <a:endParaRPr lang="ja-JP" altLang="ja-JP" sz="2000" dirty="0"/>
          </a:p>
          <a:p>
            <a:pPr marL="457008" indent="-457008" algn="just">
              <a:buFontTx/>
              <a:buChar char="•"/>
            </a:pPr>
            <a:r>
              <a:rPr lang="en-US" altLang="ja-JP" sz="2000" dirty="0"/>
              <a:t>Retrofits can save money and lives by ensuring the hospital will remain functioning after a disaster</a:t>
            </a:r>
          </a:p>
          <a:p>
            <a:pPr marL="457008" indent="-457008" algn="just">
              <a:buFontTx/>
              <a:buChar char="•"/>
            </a:pPr>
            <a:r>
              <a:rPr lang="en-US" altLang="ja-JP" sz="2000" dirty="0"/>
              <a:t>Guides easily available - PAHO</a:t>
            </a:r>
            <a:endParaRPr lang="en-CA" altLang="ja-JP" sz="2000" dirty="0"/>
          </a:p>
        </p:txBody>
      </p:sp>
      <p:sp>
        <p:nvSpPr>
          <p:cNvPr id="7" name="スライド番号プレースホルダ 6"/>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C82DF7A6-6136-446F-BDFC-64DABF0D8673}" type="slidenum">
              <a:rPr kumimoji="0" lang="en-US" altLang="ja-JP">
                <a:latin typeface="Calibri" pitchFamily="34" charset="0"/>
              </a:rPr>
              <a:pPr eaLnBrk="1" hangingPunct="1"/>
              <a:t>27</a:t>
            </a:fld>
            <a:endParaRPr kumimoji="0" lang="en-US" altLang="ja-JP">
              <a:latin typeface="Calibri" pitchFamily="34" charset="0"/>
            </a:endParaRPr>
          </a:p>
        </p:txBody>
      </p:sp>
      <p:sp>
        <p:nvSpPr>
          <p:cNvPr id="8"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a:spLocks noChangeArrowheads="1"/>
          </p:cNvSpPr>
          <p:nvPr/>
        </p:nvSpPr>
        <p:spPr bwMode="auto">
          <a:xfrm>
            <a:off x="0" y="6538586"/>
            <a:ext cx="9144000" cy="31941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649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Placeholder 2"/>
          <p:cNvSpPr>
            <a:spLocks noGrp="1"/>
          </p:cNvSpPr>
          <p:nvPr>
            <p:ph type="body" sz="quarter" idx="13"/>
          </p:nvPr>
        </p:nvSpPr>
        <p:spPr>
          <a:xfrm>
            <a:off x="3127375" y="0"/>
            <a:ext cx="6016625" cy="826718"/>
          </a:xfrm>
          <a:solidFill>
            <a:srgbClr val="92D050"/>
          </a:solidFill>
          <a:ln>
            <a:solidFill>
              <a:srgbClr val="92D050"/>
            </a:solidFill>
            <a:miter lim="800000"/>
            <a:headEnd/>
            <a:tailEnd/>
          </a:ln>
        </p:spPr>
        <p:txBody>
          <a:bodyPr lIns="92364" tIns="46182" rIns="92364" bIns="46182"/>
          <a:lstStyle/>
          <a:p>
            <a:pPr marL="0" indent="0">
              <a:buNone/>
            </a:pPr>
            <a:r>
              <a:rPr lang="en-US" altLang="ja-JP" sz="2400" i="1" dirty="0" smtClean="0"/>
              <a:t>Case: Program to reduce impact of future events on medical infrastructure, Nepal </a:t>
            </a:r>
            <a:endParaRPr lang="ja-JP" altLang="ja-JP" sz="2400" i="1" dirty="0" smtClean="0"/>
          </a:p>
          <a:p>
            <a:pPr marL="0" indent="0">
              <a:buNone/>
            </a:pPr>
            <a:endParaRPr lang="ja-JP" altLang="ja-JP" sz="2400" i="1" dirty="0" smtClean="0"/>
          </a:p>
        </p:txBody>
      </p:sp>
      <p:sp>
        <p:nvSpPr>
          <p:cNvPr id="58371" name="Content Placeholder 3"/>
          <p:cNvSpPr>
            <a:spLocks noGrp="1"/>
          </p:cNvSpPr>
          <p:nvPr>
            <p:ph sz="quarter" idx="15"/>
          </p:nvPr>
        </p:nvSpPr>
        <p:spPr>
          <a:xfrm>
            <a:off x="0" y="947738"/>
            <a:ext cx="9143999" cy="2833687"/>
          </a:xfrm>
          <a:ln>
            <a:solidFill>
              <a:srgbClr val="92D050"/>
            </a:solidFill>
            <a:miter lim="800000"/>
            <a:headEnd/>
            <a:tailEnd/>
          </a:ln>
        </p:spPr>
        <p:txBody>
          <a:bodyPr lIns="92364" tIns="46182" rIns="92364" bIns="46182">
            <a:normAutofit/>
          </a:bodyPr>
          <a:lstStyle/>
          <a:p>
            <a:pPr marL="0" indent="0">
              <a:buNone/>
            </a:pPr>
            <a:r>
              <a:rPr lang="en-US" altLang="ja-JP" sz="2000" dirty="0"/>
              <a:t>Recognizing the gap between current hospital capacity and predicted medical needs in a post earthquake scenario, a </a:t>
            </a:r>
            <a:r>
              <a:rPr lang="en-US" altLang="ja-JP" sz="2000" b="1" dirty="0"/>
              <a:t>seismic assessment</a:t>
            </a:r>
            <a:r>
              <a:rPr lang="en-US" altLang="ja-JP" sz="2000" dirty="0"/>
              <a:t> </a:t>
            </a:r>
            <a:r>
              <a:rPr lang="en-US" altLang="ja-JP" sz="2000" dirty="0" smtClean="0"/>
              <a:t>(</a:t>
            </a:r>
            <a:r>
              <a:rPr lang="en-US" altLang="ja-JP" sz="2000" b="1" dirty="0" smtClean="0"/>
              <a:t>Stress Test</a:t>
            </a:r>
            <a:r>
              <a:rPr lang="en-US" altLang="ja-JP" sz="2000" dirty="0" smtClean="0"/>
              <a:t>) of </a:t>
            </a:r>
            <a:r>
              <a:rPr lang="en-US" altLang="ja-JP" sz="2000" dirty="0"/>
              <a:t>14 hospitals was conducted in 2001 in Kathmandu </a:t>
            </a:r>
            <a:r>
              <a:rPr lang="en-US" altLang="ja-JP" sz="2000" dirty="0" smtClean="0"/>
              <a:t>Valley. It </a:t>
            </a:r>
            <a:r>
              <a:rPr lang="en-US" altLang="ja-JP" sz="2000" dirty="0"/>
              <a:t>was almost a foregone conclusion that a major earthquake would leave the hospital unable to function due to structural and non-structural damage. To find out, an earthquake </a:t>
            </a:r>
            <a:r>
              <a:rPr lang="en-US" altLang="ja-JP" sz="2000" b="1" dirty="0"/>
              <a:t>mass casualty scenario</a:t>
            </a:r>
            <a:r>
              <a:rPr lang="en-US" altLang="ja-JP" sz="2000" dirty="0"/>
              <a:t> was used for Kathmandu Valley to estimate the number of people that would require hospital services, based on: (1) </a:t>
            </a:r>
            <a:r>
              <a:rPr lang="en-US" altLang="ja-JP" sz="2000" b="1" dirty="0"/>
              <a:t>expected damage</a:t>
            </a:r>
            <a:r>
              <a:rPr lang="en-US" altLang="ja-JP" sz="2000" dirty="0"/>
              <a:t> to buildings; (2) a one-to-five ratio of deaths to injuries; and (3) the Kathmandu Valley’s population of 1.5 million (in 2002).</a:t>
            </a:r>
            <a:r>
              <a:rPr lang="en-US" altLang="ja-JP" sz="2000" dirty="0" smtClean="0"/>
              <a:t>  </a:t>
            </a:r>
          </a:p>
          <a:p>
            <a:pPr marL="0" indent="0"/>
            <a:endParaRPr lang="ja-JP" altLang="ja-JP" sz="2000" dirty="0" smtClean="0"/>
          </a:p>
        </p:txBody>
      </p:sp>
      <p:sp>
        <p:nvSpPr>
          <p:cNvPr id="9" name="Text Placeholder 4"/>
          <p:cNvSpPr txBox="1">
            <a:spLocks/>
          </p:cNvSpPr>
          <p:nvPr/>
        </p:nvSpPr>
        <p:spPr bwMode="auto">
          <a:xfrm>
            <a:off x="0" y="3933303"/>
            <a:ext cx="9144000" cy="438763"/>
          </a:xfrm>
          <a:prstGeom prst="rect">
            <a:avLst/>
          </a:prstGeom>
          <a:solidFill>
            <a:schemeClr val="bg1">
              <a:lumMod val="85000"/>
            </a:schemeClr>
          </a:solidFill>
          <a:ln w="9525">
            <a:noFill/>
            <a:miter lim="800000"/>
            <a:headEnd/>
            <a:tailEnd/>
          </a:ln>
        </p:spPr>
        <p:txBody>
          <a:bodyPr lIns="91430" tIns="45715" rIns="91430" bIns="45715"/>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20000"/>
              </a:spcBef>
            </a:pPr>
            <a:r>
              <a:rPr kumimoji="0" lang="en-US" altLang="ja-JP" sz="2000" b="1">
                <a:solidFill>
                  <a:srgbClr val="000000"/>
                </a:solidFill>
                <a:latin typeface="Calibri" pitchFamily="34" charset="0"/>
              </a:rPr>
              <a:t>Lessons </a:t>
            </a:r>
            <a:endParaRPr kumimoji="0" lang="en-CA" altLang="ja-JP" sz="2000" b="1">
              <a:solidFill>
                <a:srgbClr val="000000"/>
              </a:solidFill>
              <a:latin typeface="Calibri" pitchFamily="34" charset="0"/>
            </a:endParaRPr>
          </a:p>
        </p:txBody>
      </p:sp>
      <p:sp>
        <p:nvSpPr>
          <p:cNvPr id="58373" name="Content Placeholder 7"/>
          <p:cNvSpPr>
            <a:spLocks noGrp="1"/>
          </p:cNvSpPr>
          <p:nvPr>
            <p:ph sz="quarter" idx="19"/>
          </p:nvPr>
        </p:nvSpPr>
        <p:spPr>
          <a:xfrm>
            <a:off x="118997" y="4581263"/>
            <a:ext cx="8906005" cy="1490597"/>
          </a:xfrm>
        </p:spPr>
        <p:txBody>
          <a:bodyPr lIns="92364" tIns="46182" rIns="92364" bIns="46182"/>
          <a:lstStyle/>
          <a:p>
            <a:pPr marL="0" indent="0">
              <a:lnSpc>
                <a:spcPct val="90000"/>
              </a:lnSpc>
              <a:buFontTx/>
              <a:buChar char="•"/>
            </a:pPr>
            <a:r>
              <a:rPr lang="en-US" altLang="ja-JP" sz="2400" b="1" dirty="0"/>
              <a:t>Understanding the hazard risk</a:t>
            </a:r>
            <a:r>
              <a:rPr lang="en-US" altLang="ja-JP" sz="2400" dirty="0"/>
              <a:t> to a hospital can help you plan for whether that hospital will survive a disaster and identify those preparedness measures that you must put in place to deal with the damage to the hospital and retain some functionality post-disaster</a:t>
            </a:r>
            <a:endParaRPr lang="en-CA" altLang="ja-JP" sz="2400" dirty="0"/>
          </a:p>
        </p:txBody>
      </p:sp>
      <p:sp>
        <p:nvSpPr>
          <p:cNvPr id="7" name="スライド番号プレースホルダ 6"/>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F5B866B9-FF50-4609-B27D-BD79FBC0072E}" type="slidenum">
              <a:rPr kumimoji="0" lang="en-US" altLang="ja-JP">
                <a:latin typeface="Calibri" pitchFamily="34" charset="0"/>
              </a:rPr>
              <a:pPr eaLnBrk="1" hangingPunct="1"/>
              <a:t>28</a:t>
            </a:fld>
            <a:endParaRPr kumimoji="0" lang="en-US" altLang="ja-JP">
              <a:latin typeface="Calibri" pitchFamily="34" charset="0"/>
            </a:endParaRPr>
          </a:p>
        </p:txBody>
      </p:sp>
      <p:sp>
        <p:nvSpPr>
          <p:cNvPr id="8" name="Rectangle 2"/>
          <p:cNvSpPr>
            <a:spLocks noChangeArrowheads="1"/>
          </p:cNvSpPr>
          <p:nvPr/>
        </p:nvSpPr>
        <p:spPr bwMode="auto">
          <a:xfrm>
            <a:off x="0" y="6538586"/>
            <a:ext cx="9144000" cy="31941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275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Placeholder 2"/>
          <p:cNvSpPr>
            <a:spLocks noGrp="1"/>
          </p:cNvSpPr>
          <p:nvPr>
            <p:ph type="body" sz="quarter" idx="13"/>
          </p:nvPr>
        </p:nvSpPr>
        <p:spPr>
          <a:xfrm>
            <a:off x="3269293" y="0"/>
            <a:ext cx="5874707" cy="851770"/>
          </a:xfrm>
          <a:solidFill>
            <a:srgbClr val="92D050"/>
          </a:solidFill>
          <a:ln>
            <a:solidFill>
              <a:srgbClr val="92D050"/>
            </a:solidFill>
            <a:miter lim="800000"/>
            <a:headEnd/>
            <a:tailEnd/>
          </a:ln>
        </p:spPr>
        <p:txBody>
          <a:bodyPr lIns="92364" tIns="46182" rIns="92364" bIns="46182"/>
          <a:lstStyle/>
          <a:p>
            <a:pPr marL="0" indent="0">
              <a:buNone/>
            </a:pPr>
            <a:r>
              <a:rPr lang="en-US" altLang="ja-JP" sz="2400" i="1" dirty="0" smtClean="0"/>
              <a:t>Case: Preparedness training for hospital workers, 2004 Tsunami in Sri Lanka</a:t>
            </a:r>
            <a:endParaRPr lang="ja-JP" altLang="ja-JP" sz="2400" i="1" dirty="0" smtClean="0"/>
          </a:p>
          <a:p>
            <a:pPr marL="0" indent="0">
              <a:buNone/>
            </a:pPr>
            <a:endParaRPr lang="ja-JP" altLang="ja-JP" sz="2400" i="1" dirty="0" smtClean="0"/>
          </a:p>
        </p:txBody>
      </p:sp>
      <p:sp>
        <p:nvSpPr>
          <p:cNvPr id="59395" name="Content Placeholder 3"/>
          <p:cNvSpPr>
            <a:spLocks noGrp="1"/>
          </p:cNvSpPr>
          <p:nvPr>
            <p:ph sz="quarter" idx="15"/>
          </p:nvPr>
        </p:nvSpPr>
        <p:spPr>
          <a:xfrm>
            <a:off x="0" y="835004"/>
            <a:ext cx="9144000" cy="3203596"/>
          </a:xfrm>
          <a:ln>
            <a:solidFill>
              <a:srgbClr val="92D050"/>
            </a:solidFill>
            <a:miter lim="800000"/>
            <a:headEnd/>
            <a:tailEnd/>
          </a:ln>
        </p:spPr>
        <p:txBody>
          <a:bodyPr lIns="92364" tIns="46182" rIns="92364" bIns="46182">
            <a:noAutofit/>
          </a:bodyPr>
          <a:lstStyle/>
          <a:p>
            <a:pPr marL="0" indent="0">
              <a:buNone/>
            </a:pPr>
            <a:r>
              <a:rPr lang="en-US" altLang="ja-JP" sz="2000" dirty="0" err="1"/>
              <a:t>Ampara</a:t>
            </a:r>
            <a:r>
              <a:rPr lang="en-US" altLang="ja-JP" sz="2000" dirty="0"/>
              <a:t> General Hospital was the tertiary care institution in Sri Lanka that managed the highest number of tsunami victims. Fortunately, training in disaster preparedness and response had just been completed.</a:t>
            </a:r>
            <a:endParaRPr lang="ja-JP" altLang="ja-JP" sz="2000" dirty="0"/>
          </a:p>
          <a:p>
            <a:pPr marL="0" indent="0">
              <a:buNone/>
            </a:pPr>
            <a:r>
              <a:rPr lang="en-US" altLang="ja-JP" sz="2000" b="1" dirty="0"/>
              <a:t>Preparedness</a:t>
            </a:r>
            <a:endParaRPr lang="ja-JP" altLang="ja-JP" sz="2000" b="1" dirty="0"/>
          </a:p>
          <a:p>
            <a:pPr marL="0" indent="0"/>
            <a:r>
              <a:rPr lang="en-US" altLang="ja-JP" sz="2000" dirty="0"/>
              <a:t>For over five years now, the annual “Public Health and Emergency Management in Asia and Pacific” (PHEMAP) course has been introducing participants to the concepts of health action in times of disaster.</a:t>
            </a:r>
            <a:endParaRPr lang="ja-JP" altLang="ja-JP" sz="2000" dirty="0"/>
          </a:p>
          <a:p>
            <a:pPr marL="0" indent="0"/>
            <a:r>
              <a:rPr lang="en-US" altLang="ja-JP" sz="2000" dirty="0"/>
              <a:t>As a result of the preparedness measures, when the tsunami on 26 December. 2004, the </a:t>
            </a:r>
            <a:r>
              <a:rPr lang="en-US" altLang="ja-JP" sz="2000" dirty="0" err="1"/>
              <a:t>Ampara</a:t>
            </a:r>
            <a:r>
              <a:rPr lang="en-US" altLang="ja-JP" sz="2000" dirty="0"/>
              <a:t> General Hospital </a:t>
            </a:r>
            <a:r>
              <a:rPr lang="en-US" altLang="ja-JP" sz="2000" b="1" dirty="0"/>
              <a:t>staff were well aware of what their duties</a:t>
            </a:r>
            <a:r>
              <a:rPr lang="en-US" altLang="ja-JP" sz="2000" dirty="0"/>
              <a:t> </a:t>
            </a:r>
            <a:r>
              <a:rPr lang="en-US" altLang="ja-JP" sz="2000" b="1" dirty="0"/>
              <a:t>were</a:t>
            </a:r>
            <a:r>
              <a:rPr lang="en-US" altLang="ja-JP" sz="2000" dirty="0" smtClean="0"/>
              <a:t>. </a:t>
            </a:r>
            <a:endParaRPr lang="ja-JP" altLang="ja-JP" sz="2000" dirty="0"/>
          </a:p>
        </p:txBody>
      </p:sp>
      <p:sp>
        <p:nvSpPr>
          <p:cNvPr id="9" name="Text Placeholder 4"/>
          <p:cNvSpPr txBox="1">
            <a:spLocks/>
          </p:cNvSpPr>
          <p:nvPr/>
        </p:nvSpPr>
        <p:spPr bwMode="auto">
          <a:xfrm>
            <a:off x="0" y="4072634"/>
            <a:ext cx="9144000" cy="381973"/>
          </a:xfrm>
          <a:prstGeom prst="rect">
            <a:avLst/>
          </a:prstGeom>
          <a:solidFill>
            <a:schemeClr val="bg1">
              <a:lumMod val="85000"/>
            </a:schemeClr>
          </a:solidFill>
          <a:ln w="9525">
            <a:noFill/>
            <a:miter lim="800000"/>
            <a:headEnd/>
            <a:tailEnd/>
          </a:ln>
        </p:spPr>
        <p:txBody>
          <a:bodyPr lIns="91430" tIns="45715" rIns="91430" bIns="45715"/>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20000"/>
              </a:spcBef>
            </a:pPr>
            <a:r>
              <a:rPr kumimoji="0" lang="en-US" altLang="ja-JP" sz="2000" b="1">
                <a:solidFill>
                  <a:srgbClr val="000000"/>
                </a:solidFill>
                <a:latin typeface="Calibri" pitchFamily="34" charset="0"/>
              </a:rPr>
              <a:t>Lessons </a:t>
            </a:r>
            <a:endParaRPr kumimoji="0" lang="en-CA" altLang="ja-JP" sz="2000" b="1">
              <a:solidFill>
                <a:srgbClr val="000000"/>
              </a:solidFill>
              <a:latin typeface="Calibri" pitchFamily="34" charset="0"/>
            </a:endParaRPr>
          </a:p>
        </p:txBody>
      </p:sp>
      <p:sp>
        <p:nvSpPr>
          <p:cNvPr id="59397" name="Content Placeholder 7"/>
          <p:cNvSpPr>
            <a:spLocks noGrp="1"/>
          </p:cNvSpPr>
          <p:nvPr>
            <p:ph sz="quarter" idx="19"/>
          </p:nvPr>
        </p:nvSpPr>
        <p:spPr>
          <a:xfrm>
            <a:off x="103212" y="4569880"/>
            <a:ext cx="8937575" cy="1797011"/>
          </a:xfrm>
        </p:spPr>
        <p:txBody>
          <a:bodyPr lIns="92364" tIns="46182" rIns="92364" bIns="46182"/>
          <a:lstStyle/>
          <a:p>
            <a:pPr marL="457008" indent="-457008" algn="just">
              <a:lnSpc>
                <a:spcPct val="80000"/>
              </a:lnSpc>
              <a:buFontTx/>
              <a:buChar char="•"/>
            </a:pPr>
            <a:r>
              <a:rPr lang="en-US" altLang="ja-JP" sz="2000" dirty="0"/>
              <a:t>Preparedness </a:t>
            </a:r>
            <a:r>
              <a:rPr lang="en-US" altLang="ja-JP" sz="2000" b="1" dirty="0"/>
              <a:t>training</a:t>
            </a:r>
            <a:r>
              <a:rPr lang="en-US" altLang="ja-JP" sz="2000" dirty="0"/>
              <a:t> for health workers and first responders enhances capacity health sector in disasters</a:t>
            </a:r>
            <a:endParaRPr lang="ja-JP" altLang="ja-JP" sz="2000" dirty="0"/>
          </a:p>
          <a:p>
            <a:pPr marL="457008" indent="-457008" algn="just">
              <a:lnSpc>
                <a:spcPct val="80000"/>
              </a:lnSpc>
              <a:buFontTx/>
              <a:buChar char="•"/>
            </a:pPr>
            <a:r>
              <a:rPr lang="en-US" altLang="ja-JP" sz="2000" dirty="0"/>
              <a:t>Pre-disaster </a:t>
            </a:r>
            <a:r>
              <a:rPr lang="en-US" altLang="ja-JP" sz="2000" b="1" dirty="0"/>
              <a:t>drills</a:t>
            </a:r>
            <a:r>
              <a:rPr lang="en-US" altLang="ja-JP" sz="2000" dirty="0"/>
              <a:t> introduce health workers and first responders to mass casualty management system</a:t>
            </a:r>
            <a:endParaRPr lang="ja-JP" altLang="ja-JP" sz="2000" dirty="0"/>
          </a:p>
          <a:p>
            <a:pPr marL="457008" indent="-457008" algn="just">
              <a:lnSpc>
                <a:spcPct val="80000"/>
              </a:lnSpc>
              <a:buFontTx/>
              <a:buChar char="•"/>
            </a:pPr>
            <a:r>
              <a:rPr lang="en-US" altLang="ja-JP" sz="2000" b="1" dirty="0"/>
              <a:t>Mass casualty management training</a:t>
            </a:r>
            <a:r>
              <a:rPr lang="en-US" altLang="ja-JP" sz="2000" dirty="0"/>
              <a:t> and drills strengthen communication, coordination and collaboration among key stakeholders</a:t>
            </a:r>
            <a:endParaRPr lang="ja-JP" altLang="ja-JP" sz="2000" dirty="0"/>
          </a:p>
        </p:txBody>
      </p:sp>
      <p:sp>
        <p:nvSpPr>
          <p:cNvPr id="7" name="スライド番号プレースホルダ 6"/>
          <p:cNvSpPr>
            <a:spLocks noGrp="1"/>
          </p:cNvSpPr>
          <p:nvPr>
            <p:ph type="sldNum" sz="quarter" idx="21"/>
          </p:nvPr>
        </p:nvSpPr>
        <p:spPr/>
        <p:txBody>
          <a:bodyPr lIns="92364" tIns="46182" rIns="92364" bIns="46182"/>
          <a:lstStyle>
            <a:lvl1pPr eaLnBrk="0" hangingPunct="0">
              <a:defRPr kumimoji="1">
                <a:solidFill>
                  <a:schemeClr val="tx1"/>
                </a:solidFill>
                <a:latin typeface="Arial" charset="0"/>
                <a:ea typeface="ＭＳ Ｐゴシック" pitchFamily="50" charset="-128"/>
              </a:defRPr>
            </a:lvl1pPr>
            <a:lvl2pPr marL="750454" indent="-288636" eaLnBrk="0" hangingPunct="0">
              <a:defRPr kumimoji="1">
                <a:solidFill>
                  <a:schemeClr val="tx1"/>
                </a:solidFill>
                <a:latin typeface="Arial" charset="0"/>
                <a:ea typeface="ＭＳ Ｐゴシック" pitchFamily="50" charset="-128"/>
              </a:defRPr>
            </a:lvl2pPr>
            <a:lvl3pPr marL="1154544" indent="-230909" eaLnBrk="0" hangingPunct="0">
              <a:defRPr kumimoji="1">
                <a:solidFill>
                  <a:schemeClr val="tx1"/>
                </a:solidFill>
                <a:latin typeface="Arial" charset="0"/>
                <a:ea typeface="ＭＳ Ｐゴシック" pitchFamily="50" charset="-128"/>
              </a:defRPr>
            </a:lvl3pPr>
            <a:lvl4pPr marL="1616362" indent="-230909" eaLnBrk="0" hangingPunct="0">
              <a:defRPr kumimoji="1">
                <a:solidFill>
                  <a:schemeClr val="tx1"/>
                </a:solidFill>
                <a:latin typeface="Arial" charset="0"/>
                <a:ea typeface="ＭＳ Ｐゴシック" pitchFamily="50" charset="-128"/>
              </a:defRPr>
            </a:lvl4pPr>
            <a:lvl5pPr marL="2078180" indent="-230909" eaLnBrk="0" hangingPunct="0">
              <a:defRPr kumimoji="1">
                <a:solidFill>
                  <a:schemeClr val="tx1"/>
                </a:solidFill>
                <a:latin typeface="Arial" charset="0"/>
                <a:ea typeface="ＭＳ Ｐゴシック" pitchFamily="50" charset="-128"/>
              </a:defRPr>
            </a:lvl5pPr>
            <a:lvl6pPr marL="2539997" indent="-230909" eaLnBrk="0" fontAlgn="base" hangingPunct="0">
              <a:spcBef>
                <a:spcPct val="0"/>
              </a:spcBef>
              <a:spcAft>
                <a:spcPct val="0"/>
              </a:spcAft>
              <a:defRPr kumimoji="1">
                <a:solidFill>
                  <a:schemeClr val="tx1"/>
                </a:solidFill>
                <a:latin typeface="Arial" charset="0"/>
                <a:ea typeface="ＭＳ Ｐゴシック" pitchFamily="50" charset="-128"/>
              </a:defRPr>
            </a:lvl6pPr>
            <a:lvl7pPr marL="3001815" indent="-230909" eaLnBrk="0" fontAlgn="base" hangingPunct="0">
              <a:spcBef>
                <a:spcPct val="0"/>
              </a:spcBef>
              <a:spcAft>
                <a:spcPct val="0"/>
              </a:spcAft>
              <a:defRPr kumimoji="1">
                <a:solidFill>
                  <a:schemeClr val="tx1"/>
                </a:solidFill>
                <a:latin typeface="Arial" charset="0"/>
                <a:ea typeface="ＭＳ Ｐゴシック" pitchFamily="50" charset="-128"/>
              </a:defRPr>
            </a:lvl7pPr>
            <a:lvl8pPr marL="3463633" indent="-230909" eaLnBrk="0" fontAlgn="base" hangingPunct="0">
              <a:spcBef>
                <a:spcPct val="0"/>
              </a:spcBef>
              <a:spcAft>
                <a:spcPct val="0"/>
              </a:spcAft>
              <a:defRPr kumimoji="1">
                <a:solidFill>
                  <a:schemeClr val="tx1"/>
                </a:solidFill>
                <a:latin typeface="Arial" charset="0"/>
                <a:ea typeface="ＭＳ Ｐゴシック" pitchFamily="50" charset="-128"/>
              </a:defRPr>
            </a:lvl8pPr>
            <a:lvl9pPr marL="3925451" indent="-230909"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70EBA73-7CB8-498F-8E7C-3AB1ED698570}" type="slidenum">
              <a:rPr kumimoji="0" lang="en-US" altLang="ja-JP">
                <a:latin typeface="Calibri" pitchFamily="34" charset="0"/>
              </a:rPr>
              <a:pPr eaLnBrk="1" hangingPunct="1"/>
              <a:t>29</a:t>
            </a:fld>
            <a:endParaRPr kumimoji="0" lang="en-US" altLang="ja-JP">
              <a:latin typeface="Calibri" pitchFamily="34" charset="0"/>
            </a:endParaRPr>
          </a:p>
        </p:txBody>
      </p:sp>
      <p:sp>
        <p:nvSpPr>
          <p:cNvPr id="8" name="Rectangle 2"/>
          <p:cNvSpPr>
            <a:spLocks noChangeArrowheads="1"/>
          </p:cNvSpPr>
          <p:nvPr/>
        </p:nvSpPr>
        <p:spPr bwMode="auto">
          <a:xfrm>
            <a:off x="0" y="6538586"/>
            <a:ext cx="9144000" cy="31941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211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Grp="1"/>
          </p:cNvSpPr>
          <p:nvPr>
            <p:ph type="ctrTitle"/>
          </p:nvPr>
        </p:nvSpPr>
        <p:spPr>
          <a:xfrm>
            <a:off x="114300" y="2060531"/>
            <a:ext cx="8915400" cy="1108554"/>
          </a:xfrm>
        </p:spPr>
        <p:txBody>
          <a:bodyPr/>
          <a:lstStyle>
            <a:extLst/>
          </a:lstStyle>
          <a:p>
            <a:pPr algn="ctr">
              <a:defRPr/>
            </a:pPr>
            <a:r>
              <a:rPr lang="en-US" sz="3600" b="1" dirty="0">
                <a:solidFill>
                  <a:srgbClr val="990099"/>
                </a:solidFill>
              </a:rPr>
              <a:t>Enabling Livelihood </a:t>
            </a:r>
            <a:r>
              <a:rPr lang="en-US" sz="3600" b="1" dirty="0" smtClean="0">
                <a:solidFill>
                  <a:srgbClr val="990099"/>
                </a:solidFill>
              </a:rPr>
              <a:t/>
            </a:r>
            <a:br>
              <a:rPr lang="en-US" sz="3600" b="1" dirty="0" smtClean="0">
                <a:solidFill>
                  <a:srgbClr val="990099"/>
                </a:solidFill>
              </a:rPr>
            </a:br>
            <a:r>
              <a:rPr lang="en-US" sz="3600" b="1" dirty="0" smtClean="0">
                <a:solidFill>
                  <a:srgbClr val="990099"/>
                </a:solidFill>
              </a:rPr>
              <a:t>Protection</a:t>
            </a:r>
            <a:endParaRPr lang="en-US" sz="3600" b="1" dirty="0">
              <a:solidFill>
                <a:srgbClr val="990099"/>
              </a:solidFill>
            </a:endParaRPr>
          </a:p>
        </p:txBody>
      </p:sp>
      <p:sp>
        <p:nvSpPr>
          <p:cNvPr id="4" name="スライド番号プレースホルダ 3"/>
          <p:cNvSpPr>
            <a:spLocks noGrp="1"/>
          </p:cNvSpPr>
          <p:nvPr>
            <p:ph type="sldNum" sz="quarter" idx="12"/>
          </p:nvPr>
        </p:nvSpPr>
        <p:spPr/>
        <p:txBody>
          <a:bodyPr/>
          <a:lstStyle/>
          <a:p>
            <a:pPr>
              <a:defRPr/>
            </a:pPr>
            <a:fld id="{7BE6D1E7-5693-42E0-BF2F-06817A95EB31}" type="slidenum">
              <a:rPr lang="en-US" smtClean="0"/>
              <a:pPr>
                <a:defRPr/>
              </a:pPr>
              <a:t>3</a:t>
            </a:fld>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538586"/>
            <a:ext cx="9144000" cy="319414"/>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920280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3"/>
          <p:cNvSpPr>
            <a:spLocks noGrp="1"/>
          </p:cNvSpPr>
          <p:nvPr>
            <p:ph type="body" idx="4294967295"/>
          </p:nvPr>
        </p:nvSpPr>
        <p:spPr>
          <a:xfrm>
            <a:off x="533400" y="2631967"/>
            <a:ext cx="8077200" cy="1063211"/>
          </a:xfrm>
          <a:prstGeom prst="rect">
            <a:avLst/>
          </a:prstGeom>
        </p:spPr>
        <p:txBody>
          <a:bodyPr/>
          <a:lstStyle/>
          <a:p>
            <a:pPr marL="0" indent="0" algn="ctr">
              <a:buNone/>
            </a:pPr>
            <a:r>
              <a:rPr lang="en-US" altLang="en-US" sz="4800" b="1" dirty="0" smtClean="0">
                <a:solidFill>
                  <a:srgbClr val="990099"/>
                </a:solidFill>
                <a:ea typeface="ＭＳ Ｐゴシック" pitchFamily="50" charset="-128"/>
              </a:rPr>
              <a:t>Thank you</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5" name="Rectangle 2"/>
          <p:cNvSpPr>
            <a:spLocks noChangeArrowheads="1"/>
          </p:cNvSpPr>
          <p:nvPr/>
        </p:nvSpPr>
        <p:spPr bwMode="auto">
          <a:xfrm>
            <a:off x="0" y="6438378"/>
            <a:ext cx="9144000" cy="419622"/>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776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607496" y="0"/>
            <a:ext cx="5536504" cy="845942"/>
          </a:xfrm>
        </p:spPr>
        <p:txBody>
          <a:bodyPr/>
          <a:lstStyle/>
          <a:p>
            <a:pPr marL="0" indent="0" eaLnBrk="1" fontAlgn="auto" hangingPunct="1">
              <a:spcAft>
                <a:spcPts val="0"/>
              </a:spcAft>
              <a:buNone/>
              <a:defRPr/>
            </a:pPr>
            <a:r>
              <a:rPr lang="en-CA" sz="2800" dirty="0" smtClean="0"/>
              <a:t>Issue : </a:t>
            </a:r>
            <a:r>
              <a:rPr lang="en-US" sz="2800" dirty="0" smtClean="0"/>
              <a:t>Protecting and replacing productive assets</a:t>
            </a:r>
            <a:endParaRPr lang="en-CA" sz="2800" dirty="0" smtClean="0"/>
          </a:p>
        </p:txBody>
      </p:sp>
      <p:sp>
        <p:nvSpPr>
          <p:cNvPr id="24579" name="Content Placeholder 3"/>
          <p:cNvSpPr>
            <a:spLocks noGrp="1"/>
          </p:cNvSpPr>
          <p:nvPr>
            <p:ph sz="quarter" idx="15"/>
          </p:nvPr>
        </p:nvSpPr>
        <p:spPr>
          <a:xfrm>
            <a:off x="312216" y="1134039"/>
            <a:ext cx="8185150" cy="5148263"/>
          </a:xfrm>
        </p:spPr>
        <p:txBody>
          <a:bodyPr/>
          <a:lstStyle/>
          <a:p>
            <a:pPr marL="273050" lvl="2" indent="-273050" eaLnBrk="1" hangingPunct="1">
              <a:buFont typeface="Wingdings" pitchFamily="2" charset="2"/>
              <a:buChar char="§"/>
            </a:pPr>
            <a:r>
              <a:rPr lang="en-US" sz="2400" b="1" dirty="0" smtClean="0"/>
              <a:t>Establishing Assets to generate Income </a:t>
            </a:r>
          </a:p>
          <a:p>
            <a:pPr marL="273050" lvl="2" indent="-273050" eaLnBrk="1" hangingPunct="1">
              <a:buFont typeface="Arial" charset="0"/>
              <a:buNone/>
            </a:pPr>
            <a:r>
              <a:rPr lang="en-US" sz="2400" dirty="0" smtClean="0"/>
              <a:t>	Without an income, individuals and households are obliged to rely on friends, family, and available assistance to meet their most basic needs of food and shelter. </a:t>
            </a:r>
          </a:p>
          <a:p>
            <a:pPr marL="273050" lvl="2" indent="-273050" eaLnBrk="1" hangingPunct="1">
              <a:buFont typeface="Wingdings" pitchFamily="2" charset="2"/>
              <a:buChar char="§"/>
            </a:pPr>
            <a:r>
              <a:rPr lang="en-US" sz="2400" b="1" dirty="0" smtClean="0"/>
              <a:t>Prevent assets depletion</a:t>
            </a:r>
          </a:p>
          <a:p>
            <a:pPr marL="273050" lvl="2" indent="-273050" eaLnBrk="1" hangingPunct="1">
              <a:buFont typeface="Arial" charset="0"/>
              <a:buNone/>
            </a:pPr>
            <a:r>
              <a:rPr lang="en-US" sz="2400" dirty="0" smtClean="0"/>
              <a:t>	Since assets may not be immediately available, continued livelihood provisioning may be necessary to prevent asset depletion.  </a:t>
            </a:r>
            <a:endParaRPr lang="en-CA" sz="2400" dirty="0" smtClean="0"/>
          </a:p>
          <a:p>
            <a:pPr marL="273050" lvl="2" indent="-273050" eaLnBrk="1" hangingPunct="1">
              <a:buFont typeface="Wingdings" pitchFamily="2" charset="2"/>
              <a:buChar char="§"/>
            </a:pPr>
            <a:r>
              <a:rPr lang="en-US" sz="2400" dirty="0" smtClean="0"/>
              <a:t>To address the asset needs of affected populations, recovery actors have developed and applied a range of different approaches include: </a:t>
            </a:r>
            <a:r>
              <a:rPr lang="en-US" sz="2400" b="1" i="1" dirty="0" smtClean="0"/>
              <a:t>cash grants, in-kind assistance, and temporary employment</a:t>
            </a:r>
            <a:r>
              <a:rPr lang="en-US" sz="2400" dirty="0" smtClean="0"/>
              <a:t>.</a:t>
            </a:r>
            <a:endParaRPr lang="en-CA" sz="2400" dirty="0" smtClean="0"/>
          </a:p>
        </p:txBody>
      </p:sp>
      <p:sp>
        <p:nvSpPr>
          <p:cNvPr id="5" name="スライド番号プレースホルダ 4"/>
          <p:cNvSpPr>
            <a:spLocks noGrp="1"/>
          </p:cNvSpPr>
          <p:nvPr>
            <p:ph type="sldNum" sz="quarter" idx="21"/>
          </p:nvPr>
        </p:nvSpPr>
        <p:spPr/>
        <p:txBody>
          <a:bodyPr/>
          <a:lstStyle/>
          <a:p>
            <a:pPr>
              <a:defRPr/>
            </a:pPr>
            <a:fld id="{A31C3C9E-84C4-415D-88B6-E34DBD5DFA63}" type="slidenum">
              <a:rPr lang="en-US" smtClean="0"/>
              <a:pPr>
                <a:defRPr/>
              </a:pPr>
              <a:t>4</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0" y="6679504"/>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708807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Placeholder 2"/>
          <p:cNvSpPr>
            <a:spLocks noGrp="1"/>
          </p:cNvSpPr>
          <p:nvPr>
            <p:ph type="body" sz="quarter" idx="13"/>
          </p:nvPr>
        </p:nvSpPr>
        <p:spPr>
          <a:xfrm>
            <a:off x="3820438" y="0"/>
            <a:ext cx="5323562" cy="946150"/>
          </a:xfrm>
          <a:solidFill>
            <a:srgbClr val="92D050"/>
          </a:solidFill>
          <a:ln>
            <a:solidFill>
              <a:srgbClr val="92D050"/>
            </a:solidFill>
          </a:ln>
        </p:spPr>
        <p:txBody>
          <a:bodyPr/>
          <a:lstStyle/>
          <a:p>
            <a:pPr marL="0" indent="0" eaLnBrk="1" hangingPunct="1">
              <a:buNone/>
            </a:pPr>
            <a:r>
              <a:rPr lang="en-US" sz="2700" i="1" dirty="0" smtClean="0"/>
              <a:t>Case:  Village livelihood grants in China</a:t>
            </a:r>
            <a:endParaRPr lang="en-CA" sz="2700" i="1" dirty="0" smtClean="0"/>
          </a:p>
        </p:txBody>
      </p:sp>
      <p:sp>
        <p:nvSpPr>
          <p:cNvPr id="26628" name="Content Placeholder 5"/>
          <p:cNvSpPr>
            <a:spLocks noGrp="1"/>
          </p:cNvSpPr>
          <p:nvPr>
            <p:ph sz="quarter" idx="17"/>
          </p:nvPr>
        </p:nvSpPr>
        <p:spPr>
          <a:xfrm>
            <a:off x="4763" y="1422140"/>
            <a:ext cx="9143999" cy="1408742"/>
          </a:xfrm>
        </p:spPr>
        <p:txBody>
          <a:bodyPr>
            <a:normAutofit/>
          </a:bodyPr>
          <a:lstStyle/>
          <a:p>
            <a:pPr marL="174625" indent="-174625" algn="just" eaLnBrk="1" hangingPunct="1">
              <a:buFontTx/>
              <a:buChar char="•"/>
            </a:pPr>
            <a:r>
              <a:rPr lang="en-US" sz="2000" dirty="0" smtClean="0"/>
              <a:t>This program was started on March 6, 2009, involving over 30 villagers in </a:t>
            </a:r>
            <a:r>
              <a:rPr lang="en-US" sz="2000" dirty="0" err="1" smtClean="0"/>
              <a:t>Mingyue</a:t>
            </a:r>
            <a:r>
              <a:rPr lang="en-US" sz="2000" dirty="0" smtClean="0"/>
              <a:t> Village at </a:t>
            </a:r>
            <a:r>
              <a:rPr lang="en-US" sz="2000" dirty="0" err="1" smtClean="0"/>
              <a:t>Anxian</a:t>
            </a:r>
            <a:r>
              <a:rPr lang="en-US" sz="2000" dirty="0" smtClean="0"/>
              <a:t> of Sichuan. </a:t>
            </a:r>
            <a:r>
              <a:rPr lang="en-US" sz="2000" b="1" u="sng" dirty="0" smtClean="0">
                <a:solidFill>
                  <a:srgbClr val="0070C0"/>
                </a:solidFill>
              </a:rPr>
              <a:t>Challenge: Rebuilding their homes was costly, most of their money was gone and they were having difficulty resuming agricultural activities</a:t>
            </a:r>
          </a:p>
          <a:p>
            <a:pPr marL="174625" indent="-174625" algn="just" eaLnBrk="1" hangingPunct="1">
              <a:buFontTx/>
              <a:buChar char="•"/>
            </a:pPr>
            <a:endParaRPr lang="en-CA" sz="2000" b="1" u="sng" dirty="0" smtClean="0">
              <a:solidFill>
                <a:srgbClr val="0070C0"/>
              </a:solidFill>
            </a:endParaRPr>
          </a:p>
        </p:txBody>
      </p:sp>
      <p:sp>
        <p:nvSpPr>
          <p:cNvPr id="26629" name="Content Placeholder 7"/>
          <p:cNvSpPr>
            <a:spLocks noGrp="1"/>
          </p:cNvSpPr>
          <p:nvPr>
            <p:ph sz="quarter" idx="19"/>
          </p:nvPr>
        </p:nvSpPr>
        <p:spPr>
          <a:xfrm>
            <a:off x="101437" y="3304653"/>
            <a:ext cx="8941126" cy="2830882"/>
          </a:xfrm>
        </p:spPr>
        <p:txBody>
          <a:bodyPr>
            <a:noAutofit/>
          </a:bodyPr>
          <a:lstStyle/>
          <a:p>
            <a:pPr marL="276225" indent="-276225" algn="just" eaLnBrk="1" hangingPunct="1">
              <a:buFontTx/>
              <a:buChar char="•"/>
            </a:pPr>
            <a:r>
              <a:rPr lang="en-US" sz="2400" dirty="0" smtClean="0"/>
              <a:t>By </a:t>
            </a:r>
            <a:r>
              <a:rPr lang="en-US" sz="2400" b="1" dirty="0" smtClean="0"/>
              <a:t>placing the communities at the center of identifying needs and designing and implementing potential solutions</a:t>
            </a:r>
            <a:r>
              <a:rPr lang="en-US" sz="2400" dirty="0" smtClean="0"/>
              <a:t>, the initiative benefits from their intimate knowledge of available assets, local market opportunities, and viable livelihood strategies</a:t>
            </a:r>
            <a:r>
              <a:rPr lang="en-CA" sz="2400" dirty="0" smtClean="0"/>
              <a:t>.</a:t>
            </a:r>
          </a:p>
          <a:p>
            <a:pPr marL="276225" indent="-276225" algn="just" eaLnBrk="1" hangingPunct="1">
              <a:buFontTx/>
              <a:buChar char="•"/>
            </a:pPr>
            <a:r>
              <a:rPr lang="en-US" sz="2400" dirty="0" smtClean="0"/>
              <a:t>By establishing working relationships with local experts, </a:t>
            </a:r>
            <a:r>
              <a:rPr lang="en-US" sz="2400" b="1" dirty="0" smtClean="0"/>
              <a:t>the women may still have access to technical support once the project has terminated</a:t>
            </a:r>
          </a:p>
        </p:txBody>
      </p:sp>
      <p:sp>
        <p:nvSpPr>
          <p:cNvPr id="26630" name="Rectangle 6"/>
          <p:cNvSpPr>
            <a:spLocks noChangeArrowheads="1"/>
          </p:cNvSpPr>
          <p:nvPr/>
        </p:nvSpPr>
        <p:spPr bwMode="auto">
          <a:xfrm>
            <a:off x="9615488" y="585788"/>
            <a:ext cx="4797425" cy="369887"/>
          </a:xfrm>
          <a:prstGeom prst="rect">
            <a:avLst/>
          </a:prstGeom>
          <a:noFill/>
          <a:ln w="9525">
            <a:noFill/>
            <a:miter lim="800000"/>
            <a:headEnd/>
            <a:tailEnd/>
          </a:ln>
        </p:spPr>
        <p:txBody>
          <a:bodyPr>
            <a:spAutoFit/>
          </a:bodyPr>
          <a:lstStyle/>
          <a:p>
            <a:endParaRPr lang="en-CA"/>
          </a:p>
        </p:txBody>
      </p:sp>
      <p:sp>
        <p:nvSpPr>
          <p:cNvPr id="8" name="スライド番号プレースホルダ 7"/>
          <p:cNvSpPr>
            <a:spLocks noGrp="1"/>
          </p:cNvSpPr>
          <p:nvPr>
            <p:ph type="sldNum" sz="quarter" idx="21"/>
          </p:nvPr>
        </p:nvSpPr>
        <p:spPr/>
        <p:txBody>
          <a:bodyPr/>
          <a:lstStyle/>
          <a:p>
            <a:pPr>
              <a:defRPr/>
            </a:pPr>
            <a:fld id="{91ADE8AC-8572-4B2B-92E7-B039BC29C5CB}" type="slidenum">
              <a:rPr lang="en-US" smtClean="0"/>
              <a:pPr>
                <a:defRPr/>
              </a:pPr>
              <a:t>5</a:t>
            </a:fld>
            <a:endParaRPr lang="en-US" dirty="0"/>
          </a:p>
        </p:txBody>
      </p:sp>
      <p:sp>
        <p:nvSpPr>
          <p:cNvPr id="9"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59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Placeholder 2"/>
          <p:cNvSpPr>
            <a:spLocks noGrp="1"/>
          </p:cNvSpPr>
          <p:nvPr>
            <p:ph type="body" sz="quarter" idx="13"/>
          </p:nvPr>
        </p:nvSpPr>
        <p:spPr>
          <a:xfrm>
            <a:off x="3757808" y="0"/>
            <a:ext cx="5386192" cy="946150"/>
          </a:xfrm>
          <a:solidFill>
            <a:srgbClr val="92D050"/>
          </a:solidFill>
        </p:spPr>
        <p:txBody>
          <a:bodyPr/>
          <a:lstStyle/>
          <a:p>
            <a:pPr marL="0" indent="0">
              <a:buNone/>
            </a:pPr>
            <a:r>
              <a:rPr lang="en-US" sz="2800" dirty="0" smtClean="0"/>
              <a:t>Linking Cash Based Program with Financial Institutions</a:t>
            </a:r>
            <a:endParaRPr lang="en-CA" sz="2800" dirty="0" smtClean="0"/>
          </a:p>
        </p:txBody>
      </p:sp>
      <p:sp>
        <p:nvSpPr>
          <p:cNvPr id="31748" name="Rectangle 4"/>
          <p:cNvSpPr>
            <a:spLocks noChangeArrowheads="1"/>
          </p:cNvSpPr>
          <p:nvPr/>
        </p:nvSpPr>
        <p:spPr bwMode="auto">
          <a:xfrm>
            <a:off x="165100" y="1501101"/>
            <a:ext cx="8978899" cy="4524315"/>
          </a:xfrm>
          <a:prstGeom prst="rect">
            <a:avLst/>
          </a:prstGeom>
          <a:noFill/>
          <a:ln w="9525">
            <a:noFill/>
            <a:miter lim="800000"/>
            <a:headEnd/>
            <a:tailEnd/>
          </a:ln>
        </p:spPr>
        <p:txBody>
          <a:bodyPr wrap="square">
            <a:spAutoFit/>
          </a:bodyPr>
          <a:lstStyle/>
          <a:p>
            <a:r>
              <a:rPr lang="en-CA" sz="2400" b="1" u="sng" dirty="0">
                <a:latin typeface="Calibri" pitchFamily="34" charset="0"/>
              </a:rPr>
              <a:t>Kenya, </a:t>
            </a:r>
            <a:r>
              <a:rPr lang="en-CA" sz="2400" dirty="0">
                <a:latin typeface="Calibri" pitchFamily="34" charset="0"/>
              </a:rPr>
              <a:t>as part of the Hunger Safety Net Programme (HSNP), cash is delivered using a </a:t>
            </a:r>
            <a:r>
              <a:rPr lang="en-CA" sz="2400" b="1" dirty="0">
                <a:latin typeface="Calibri" pitchFamily="34" charset="0"/>
              </a:rPr>
              <a:t>smart card system</a:t>
            </a:r>
            <a:r>
              <a:rPr lang="en-CA" sz="2400" dirty="0">
                <a:latin typeface="Calibri" pitchFamily="34" charset="0"/>
              </a:rPr>
              <a:t>. Recipients have their </a:t>
            </a:r>
            <a:r>
              <a:rPr lang="en-CA" sz="2400" b="1" dirty="0">
                <a:solidFill>
                  <a:srgbClr val="0070C0"/>
                </a:solidFill>
                <a:latin typeface="Calibri" pitchFamily="34" charset="0"/>
              </a:rPr>
              <a:t>fingerprints scanned and receive a smart card that they take to  a local trader or agent to get their cash</a:t>
            </a:r>
            <a:r>
              <a:rPr lang="en-CA" sz="2400" b="1" dirty="0">
                <a:latin typeface="Calibri" pitchFamily="34" charset="0"/>
              </a:rPr>
              <a:t>. </a:t>
            </a:r>
            <a:r>
              <a:rPr lang="en-CA" sz="2400" dirty="0">
                <a:latin typeface="Calibri" pitchFamily="34" charset="0"/>
              </a:rPr>
              <a:t>The local trader or agent uses a Point of Sale device to verify recipients’ identities. People are also able to get their cash from a branch of Equity Bank. In urban slum areas of Kenya, in response to food price increases and post-election violence, Concern  and Oxfam in conjunction with the government  of Kenya are using mobile phones to transfer  cash. Recipients are provided with a SIM card (and sometimes a mobile phone, if they do not  have one), and they can retrieve the cash at any participating M-PESA/</a:t>
            </a:r>
            <a:r>
              <a:rPr lang="en-CA" sz="2400" dirty="0" err="1">
                <a:latin typeface="Calibri" pitchFamily="34" charset="0"/>
              </a:rPr>
              <a:t>Safaricom</a:t>
            </a:r>
            <a:r>
              <a:rPr lang="en-CA" sz="2400" dirty="0">
                <a:latin typeface="Calibri" pitchFamily="34" charset="0"/>
              </a:rPr>
              <a:t> agent.</a:t>
            </a:r>
          </a:p>
        </p:txBody>
      </p:sp>
      <p:sp>
        <p:nvSpPr>
          <p:cNvPr id="31749" name="Rectangle 6"/>
          <p:cNvSpPr>
            <a:spLocks noChangeArrowheads="1"/>
          </p:cNvSpPr>
          <p:nvPr/>
        </p:nvSpPr>
        <p:spPr bwMode="auto">
          <a:xfrm>
            <a:off x="4763" y="6285456"/>
            <a:ext cx="9026503" cy="307975"/>
          </a:xfrm>
          <a:prstGeom prst="rect">
            <a:avLst/>
          </a:prstGeom>
          <a:noFill/>
          <a:ln w="9525">
            <a:noFill/>
            <a:miter lim="800000"/>
            <a:headEnd/>
            <a:tailEnd/>
          </a:ln>
        </p:spPr>
        <p:txBody>
          <a:bodyPr wrap="square">
            <a:spAutoFit/>
          </a:bodyPr>
          <a:lstStyle/>
          <a:p>
            <a:pPr algn="ctr"/>
            <a:r>
              <a:rPr lang="en-CA" sz="1400" b="1" i="1" dirty="0">
                <a:solidFill>
                  <a:schemeClr val="bg1"/>
                </a:solidFill>
                <a:hlinkClick r:id="rId3"/>
              </a:rPr>
              <a:t>Source: http://www.savethechildren.org.uk/en/docs/Delivering_Money_low_res.pdf</a:t>
            </a:r>
            <a:endParaRPr lang="en-CA" sz="1400" b="1" i="1" dirty="0">
              <a:solidFill>
                <a:schemeClr val="bg1"/>
              </a:solidFill>
            </a:endParaRPr>
          </a:p>
        </p:txBody>
      </p:sp>
      <p:sp>
        <p:nvSpPr>
          <p:cNvPr id="8" name="スライド番号プレースホルダ 7"/>
          <p:cNvSpPr>
            <a:spLocks noGrp="1"/>
          </p:cNvSpPr>
          <p:nvPr>
            <p:ph type="sldNum" sz="quarter" idx="15"/>
          </p:nvPr>
        </p:nvSpPr>
        <p:spPr/>
        <p:txBody>
          <a:bodyPr/>
          <a:lstStyle/>
          <a:p>
            <a:pPr>
              <a:defRPr/>
            </a:pPr>
            <a:fld id="{6EF59599-46E1-4DFB-B4BF-3C28158046F3}" type="slidenum">
              <a:rPr lang="en-US" smtClean="0"/>
              <a:pPr>
                <a:defRPr/>
              </a:pPr>
              <a:t>6</a:t>
            </a:fld>
            <a:endParaRPr lang="en-US" dirty="0"/>
          </a:p>
        </p:txBody>
      </p:sp>
      <p:sp>
        <p:nvSpPr>
          <p:cNvPr id="7" name="Rectangle 2"/>
          <p:cNvSpPr>
            <a:spLocks noChangeArrowheads="1"/>
          </p:cNvSpPr>
          <p:nvPr/>
        </p:nvSpPr>
        <p:spPr bwMode="auto">
          <a:xfrm>
            <a:off x="0" y="6593431"/>
            <a:ext cx="9144000" cy="264569"/>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845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5841" name="Group 62"/>
          <p:cNvGrpSpPr>
            <a:grpSpLocks/>
          </p:cNvGrpSpPr>
          <p:nvPr/>
        </p:nvGrpSpPr>
        <p:grpSpPr bwMode="auto">
          <a:xfrm>
            <a:off x="5529263" y="620713"/>
            <a:ext cx="1644650" cy="1755775"/>
            <a:chOff x="232229" y="1233485"/>
            <a:chExt cx="2231587" cy="2383674"/>
          </a:xfrm>
        </p:grpSpPr>
        <p:pic>
          <p:nvPicPr>
            <p:cNvPr id="35879" name="Picture 3" descr="\\irp\share\Access_Hub\DESIGNS &amp; COVERS\PUBLICATION PICTURES\Flexi VOUCHER CSF.png"/>
            <p:cNvPicPr>
              <a:picLocks noChangeAspect="1" noChangeArrowheads="1"/>
            </p:cNvPicPr>
            <p:nvPr/>
          </p:nvPicPr>
          <p:blipFill>
            <a:blip r:embed="rId2" cstate="print"/>
            <a:srcRect l="13142" t="2667" r="2571"/>
            <a:stretch>
              <a:fillRect/>
            </a:stretch>
          </p:blipFill>
          <p:spPr bwMode="auto">
            <a:xfrm rot="2010438">
              <a:off x="332433" y="1233485"/>
              <a:ext cx="2131383" cy="1845995"/>
            </a:xfrm>
            <a:prstGeom prst="rect">
              <a:avLst/>
            </a:prstGeom>
            <a:noFill/>
            <a:ln w="9525">
              <a:noFill/>
              <a:miter lim="800000"/>
              <a:headEnd/>
              <a:tailEnd/>
            </a:ln>
          </p:spPr>
        </p:pic>
        <p:sp>
          <p:nvSpPr>
            <p:cNvPr id="62" name="Rectangle 61"/>
            <p:cNvSpPr/>
            <p:nvPr/>
          </p:nvSpPr>
          <p:spPr>
            <a:xfrm>
              <a:off x="232229" y="2791709"/>
              <a:ext cx="2089420" cy="8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35843" name="Text Placeholder 9"/>
          <p:cNvSpPr>
            <a:spLocks noGrp="1"/>
          </p:cNvSpPr>
          <p:nvPr>
            <p:ph type="body" sz="quarter" idx="13"/>
          </p:nvPr>
        </p:nvSpPr>
        <p:spPr>
          <a:xfrm>
            <a:off x="3629024" y="0"/>
            <a:ext cx="5000625" cy="384175"/>
          </a:xfrm>
          <a:solidFill>
            <a:srgbClr val="92D050"/>
          </a:solidFill>
        </p:spPr>
        <p:txBody>
          <a:bodyPr/>
          <a:lstStyle/>
          <a:p>
            <a:pPr marL="0" indent="0" algn="ctr"/>
            <a:r>
              <a:rPr lang="en-US" sz="2000" i="1" smtClean="0"/>
              <a:t>Flexi-Voucher Malawi</a:t>
            </a:r>
            <a:endParaRPr lang="en-CA" sz="2000" i="1" smtClean="0"/>
          </a:p>
        </p:txBody>
      </p:sp>
      <p:pic>
        <p:nvPicPr>
          <p:cNvPr id="35844" name="Picture 10" descr="http://www.biology-blog.com/images/blogs/10-2007/fertilizer-1510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52091" y="4671150"/>
            <a:ext cx="1227138" cy="1289050"/>
          </a:xfrm>
          <a:prstGeom prst="rect">
            <a:avLst/>
          </a:prstGeom>
          <a:noFill/>
          <a:ln w="9525">
            <a:noFill/>
            <a:miter lim="800000"/>
            <a:headEnd/>
            <a:tailEnd/>
          </a:ln>
        </p:spPr>
      </p:pic>
      <p:pic>
        <p:nvPicPr>
          <p:cNvPr id="35845" name="Picture 14" descr="http://www.ifdc.org/getfile/c6802f70-6850-40b1-bbf0-bc14f8c2c3e1/agribusiness.aspx?width=660"/>
          <p:cNvPicPr>
            <a:picLocks noChangeAspect="1" noChangeArrowheads="1"/>
          </p:cNvPicPr>
          <p:nvPr/>
        </p:nvPicPr>
        <p:blipFill>
          <a:blip r:embed="rId4" cstate="print"/>
          <a:srcRect/>
          <a:stretch>
            <a:fillRect/>
          </a:stretch>
        </p:blipFill>
        <p:spPr bwMode="auto">
          <a:xfrm>
            <a:off x="4443413" y="2203450"/>
            <a:ext cx="3795712" cy="1639888"/>
          </a:xfrm>
          <a:prstGeom prst="rect">
            <a:avLst/>
          </a:prstGeom>
          <a:noFill/>
          <a:ln w="9525">
            <a:noFill/>
            <a:miter lim="800000"/>
            <a:headEnd/>
            <a:tailEnd/>
          </a:ln>
        </p:spPr>
      </p:pic>
      <p:grpSp>
        <p:nvGrpSpPr>
          <p:cNvPr id="35846" name="Group 55"/>
          <p:cNvGrpSpPr>
            <a:grpSpLocks/>
          </p:cNvGrpSpPr>
          <p:nvPr/>
        </p:nvGrpSpPr>
        <p:grpSpPr bwMode="auto">
          <a:xfrm>
            <a:off x="5883275" y="4319793"/>
            <a:ext cx="1157288" cy="1377950"/>
            <a:chOff x="5479142" y="3138713"/>
            <a:chExt cx="1689101" cy="2012128"/>
          </a:xfrm>
        </p:grpSpPr>
        <p:pic>
          <p:nvPicPr>
            <p:cNvPr id="35877" name="Picture 5" descr="C:\Users\Nisa\AppData\Local\Microsoft\Windows\Temporary Internet Files\Content.IE5\I3GMIZIW\MC900334794[1].wmf"/>
            <p:cNvPicPr>
              <a:picLocks noChangeAspect="1" noChangeArrowheads="1"/>
            </p:cNvPicPr>
            <p:nvPr/>
          </p:nvPicPr>
          <p:blipFill>
            <a:blip r:embed="rId5" cstate="print"/>
            <a:srcRect/>
            <a:stretch>
              <a:fillRect/>
            </a:stretch>
          </p:blipFill>
          <p:spPr bwMode="auto">
            <a:xfrm flipH="1">
              <a:off x="5479142" y="3138713"/>
              <a:ext cx="1689101" cy="1880295"/>
            </a:xfrm>
            <a:prstGeom prst="rect">
              <a:avLst/>
            </a:prstGeom>
            <a:noFill/>
            <a:ln w="9525">
              <a:noFill/>
              <a:miter lim="800000"/>
              <a:headEnd/>
              <a:tailEnd/>
            </a:ln>
          </p:spPr>
        </p:pic>
        <p:sp>
          <p:nvSpPr>
            <p:cNvPr id="35878" name="TextBox 53"/>
            <p:cNvSpPr txBox="1">
              <a:spLocks noChangeArrowheads="1"/>
            </p:cNvSpPr>
            <p:nvPr/>
          </p:nvSpPr>
          <p:spPr bwMode="auto">
            <a:xfrm>
              <a:off x="5747657" y="4746172"/>
              <a:ext cx="993405" cy="404669"/>
            </a:xfrm>
            <a:prstGeom prst="rect">
              <a:avLst/>
            </a:prstGeom>
            <a:noFill/>
            <a:ln w="9525">
              <a:noFill/>
              <a:miter lim="800000"/>
              <a:headEnd/>
              <a:tailEnd/>
            </a:ln>
          </p:spPr>
          <p:txBody>
            <a:bodyPr wrap="none">
              <a:spAutoFit/>
            </a:bodyPr>
            <a:lstStyle/>
            <a:p>
              <a:r>
                <a:rPr lang="en-US" sz="1200" b="1"/>
                <a:t>Seeds </a:t>
              </a:r>
              <a:endParaRPr lang="en-CA" sz="1200" b="1"/>
            </a:p>
          </p:txBody>
        </p:sp>
      </p:grpSp>
      <p:grpSp>
        <p:nvGrpSpPr>
          <p:cNvPr id="35847" name="Group 60"/>
          <p:cNvGrpSpPr>
            <a:grpSpLocks/>
          </p:cNvGrpSpPr>
          <p:nvPr/>
        </p:nvGrpSpPr>
        <p:grpSpPr bwMode="auto">
          <a:xfrm>
            <a:off x="4219398" y="4530556"/>
            <a:ext cx="1847850" cy="1406525"/>
            <a:chOff x="2390776" y="3935640"/>
            <a:chExt cx="3463596" cy="2635759"/>
          </a:xfrm>
        </p:grpSpPr>
        <p:pic>
          <p:nvPicPr>
            <p:cNvPr id="35875" name="Picture 19" descr="http://www.inkity.com/catalog/img/4/54.jpg"/>
            <p:cNvPicPr>
              <a:picLocks noChangeAspect="1" noChangeArrowheads="1"/>
            </p:cNvPicPr>
            <p:nvPr/>
          </p:nvPicPr>
          <p:blipFill>
            <a:blip r:embed="rId6" cstate="print"/>
            <a:srcRect/>
            <a:stretch>
              <a:fillRect/>
            </a:stretch>
          </p:blipFill>
          <p:spPr bwMode="auto">
            <a:xfrm>
              <a:off x="2390776" y="3935640"/>
              <a:ext cx="2600325" cy="2428875"/>
            </a:xfrm>
            <a:prstGeom prst="rect">
              <a:avLst/>
            </a:prstGeom>
            <a:noFill/>
            <a:ln w="9525">
              <a:noFill/>
              <a:miter lim="800000"/>
              <a:headEnd/>
              <a:tailEnd/>
            </a:ln>
          </p:spPr>
        </p:pic>
        <p:sp>
          <p:nvSpPr>
            <p:cNvPr id="35876" name="TextBox 59"/>
            <p:cNvSpPr txBox="1">
              <a:spLocks noChangeArrowheads="1"/>
            </p:cNvSpPr>
            <p:nvPr/>
          </p:nvSpPr>
          <p:spPr bwMode="auto">
            <a:xfrm>
              <a:off x="3222172" y="5994399"/>
              <a:ext cx="2632200" cy="577000"/>
            </a:xfrm>
            <a:prstGeom prst="rect">
              <a:avLst/>
            </a:prstGeom>
            <a:noFill/>
            <a:ln w="9525">
              <a:noFill/>
              <a:miter lim="800000"/>
              <a:headEnd/>
              <a:tailEnd/>
            </a:ln>
          </p:spPr>
          <p:txBody>
            <a:bodyPr wrap="none">
              <a:spAutoFit/>
            </a:bodyPr>
            <a:lstStyle/>
            <a:p>
              <a:r>
                <a:rPr lang="en-US" sz="1400" b="1"/>
                <a:t>Farming Tools</a:t>
              </a:r>
              <a:endParaRPr lang="en-CA" sz="1400" b="1"/>
            </a:p>
          </p:txBody>
        </p:sp>
      </p:grpSp>
      <p:grpSp>
        <p:nvGrpSpPr>
          <p:cNvPr id="35848" name="Group 69"/>
          <p:cNvGrpSpPr>
            <a:grpSpLocks/>
          </p:cNvGrpSpPr>
          <p:nvPr/>
        </p:nvGrpSpPr>
        <p:grpSpPr bwMode="auto">
          <a:xfrm>
            <a:off x="493713" y="652463"/>
            <a:ext cx="3055937" cy="1054100"/>
            <a:chOff x="493486" y="1095375"/>
            <a:chExt cx="3056669" cy="1052739"/>
          </a:xfrm>
        </p:grpSpPr>
        <p:grpSp>
          <p:nvGrpSpPr>
            <p:cNvPr id="35869" name="Group 66"/>
            <p:cNvGrpSpPr>
              <a:grpSpLocks/>
            </p:cNvGrpSpPr>
            <p:nvPr/>
          </p:nvGrpSpPr>
          <p:grpSpPr bwMode="auto">
            <a:xfrm>
              <a:off x="493486" y="1095375"/>
              <a:ext cx="3056669" cy="1052739"/>
              <a:chOff x="493485" y="1095375"/>
              <a:chExt cx="4151086" cy="1052739"/>
            </a:xfrm>
          </p:grpSpPr>
          <p:sp>
            <p:nvSpPr>
              <p:cNvPr id="64" name="Rounded Rectangle 63"/>
              <p:cNvSpPr/>
              <p:nvPr/>
            </p:nvSpPr>
            <p:spPr>
              <a:xfrm>
                <a:off x="493485" y="1103302"/>
                <a:ext cx="4151086" cy="1044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5" name="Rounded Rectangle 64"/>
              <p:cNvSpPr/>
              <p:nvPr/>
            </p:nvSpPr>
            <p:spPr>
              <a:xfrm>
                <a:off x="495641" y="1095375"/>
                <a:ext cx="4148930" cy="638936"/>
              </a:xfrm>
              <a:prstGeom prst="roundRect">
                <a:avLst>
                  <a:gd name="adj" fmla="val 276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6" name="Rectangle 65"/>
              <p:cNvSpPr/>
              <p:nvPr/>
            </p:nvSpPr>
            <p:spPr>
              <a:xfrm>
                <a:off x="527988" y="1466370"/>
                <a:ext cx="4090707" cy="382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35870" name="TextBox 67"/>
            <p:cNvSpPr txBox="1">
              <a:spLocks noChangeArrowheads="1"/>
            </p:cNvSpPr>
            <p:nvPr/>
          </p:nvSpPr>
          <p:spPr bwMode="auto">
            <a:xfrm>
              <a:off x="514350" y="1104900"/>
              <a:ext cx="2950680" cy="307777"/>
            </a:xfrm>
            <a:prstGeom prst="rect">
              <a:avLst/>
            </a:prstGeom>
            <a:noFill/>
            <a:ln w="9525">
              <a:noFill/>
              <a:miter lim="800000"/>
              <a:headEnd/>
              <a:tailEnd/>
            </a:ln>
          </p:spPr>
          <p:txBody>
            <a:bodyPr wrap="none">
              <a:spAutoFit/>
            </a:bodyPr>
            <a:lstStyle/>
            <a:p>
              <a:r>
                <a:rPr lang="en-US" sz="1400" b="1"/>
                <a:t>Delivering Agricultural Vouchers</a:t>
              </a:r>
              <a:endParaRPr lang="en-CA" sz="1400" b="1"/>
            </a:p>
          </p:txBody>
        </p:sp>
        <p:sp>
          <p:nvSpPr>
            <p:cNvPr id="35871" name="TextBox 68"/>
            <p:cNvSpPr txBox="1">
              <a:spLocks noChangeArrowheads="1"/>
            </p:cNvSpPr>
            <p:nvPr/>
          </p:nvSpPr>
          <p:spPr bwMode="auto">
            <a:xfrm>
              <a:off x="512446" y="1503045"/>
              <a:ext cx="3005138" cy="523220"/>
            </a:xfrm>
            <a:prstGeom prst="rect">
              <a:avLst/>
            </a:prstGeom>
            <a:noFill/>
            <a:ln w="9525">
              <a:noFill/>
              <a:miter lim="800000"/>
              <a:headEnd/>
              <a:tailEnd/>
            </a:ln>
          </p:spPr>
          <p:txBody>
            <a:bodyPr>
              <a:spAutoFit/>
            </a:bodyPr>
            <a:lstStyle/>
            <a:p>
              <a:r>
                <a:rPr lang="en-US" sz="1400"/>
                <a:t>The vouchers can be exchanges for seeds, fertilizers and farming tools</a:t>
              </a:r>
              <a:endParaRPr lang="en-CA" sz="1400"/>
            </a:p>
          </p:txBody>
        </p:sp>
      </p:grpSp>
      <p:grpSp>
        <p:nvGrpSpPr>
          <p:cNvPr id="35849" name="Group 70"/>
          <p:cNvGrpSpPr>
            <a:grpSpLocks/>
          </p:cNvGrpSpPr>
          <p:nvPr/>
        </p:nvGrpSpPr>
        <p:grpSpPr bwMode="auto">
          <a:xfrm>
            <a:off x="493713" y="2159000"/>
            <a:ext cx="3135312" cy="1347788"/>
            <a:chOff x="493486" y="1095375"/>
            <a:chExt cx="3135571" cy="1360805"/>
          </a:xfrm>
        </p:grpSpPr>
        <p:grpSp>
          <p:nvGrpSpPr>
            <p:cNvPr id="35863" name="Group 71"/>
            <p:cNvGrpSpPr>
              <a:grpSpLocks/>
            </p:cNvGrpSpPr>
            <p:nvPr/>
          </p:nvGrpSpPr>
          <p:grpSpPr bwMode="auto">
            <a:xfrm>
              <a:off x="493486" y="1095375"/>
              <a:ext cx="3056669" cy="1360805"/>
              <a:chOff x="493485" y="1095375"/>
              <a:chExt cx="4151086" cy="1360805"/>
            </a:xfrm>
          </p:grpSpPr>
          <p:sp>
            <p:nvSpPr>
              <p:cNvPr id="75" name="Rounded Rectangle 74"/>
              <p:cNvSpPr/>
              <p:nvPr/>
            </p:nvSpPr>
            <p:spPr>
              <a:xfrm>
                <a:off x="493485" y="1103390"/>
                <a:ext cx="4150434" cy="1352790"/>
              </a:xfrm>
              <a:prstGeom prst="roundRect">
                <a:avLst/>
              </a:prstGeom>
              <a:solidFill>
                <a:srgbClr val="AFD7FF"/>
              </a:solidFill>
              <a:ln>
                <a:solidFill>
                  <a:srgbClr val="2D9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6" name="Rounded Rectangle 75"/>
              <p:cNvSpPr/>
              <p:nvPr/>
            </p:nvSpPr>
            <p:spPr>
              <a:xfrm>
                <a:off x="495640" y="1095375"/>
                <a:ext cx="4148279" cy="637927"/>
              </a:xfrm>
              <a:prstGeom prst="roundRect">
                <a:avLst>
                  <a:gd name="adj" fmla="val 27612"/>
                </a:avLst>
              </a:prstGeom>
              <a:solidFill>
                <a:schemeClr val="bg1"/>
              </a:solidFill>
              <a:ln>
                <a:solidFill>
                  <a:srgbClr val="2D9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7" name="Rectangle 76"/>
              <p:cNvSpPr/>
              <p:nvPr/>
            </p:nvSpPr>
            <p:spPr>
              <a:xfrm>
                <a:off x="527982" y="1475247"/>
                <a:ext cx="4090064" cy="379871"/>
              </a:xfrm>
              <a:prstGeom prst="rect">
                <a:avLst/>
              </a:prstGeom>
              <a:solidFill>
                <a:srgbClr val="AFD7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35864" name="TextBox 72"/>
            <p:cNvSpPr txBox="1">
              <a:spLocks noChangeArrowheads="1"/>
            </p:cNvSpPr>
            <p:nvPr/>
          </p:nvSpPr>
          <p:spPr bwMode="auto">
            <a:xfrm>
              <a:off x="539750" y="1147293"/>
              <a:ext cx="3089307" cy="307777"/>
            </a:xfrm>
            <a:prstGeom prst="rect">
              <a:avLst/>
            </a:prstGeom>
            <a:noFill/>
            <a:ln w="9525">
              <a:noFill/>
              <a:miter lim="800000"/>
              <a:headEnd/>
              <a:tailEnd/>
            </a:ln>
          </p:spPr>
          <p:txBody>
            <a:bodyPr wrap="none">
              <a:spAutoFit/>
            </a:bodyPr>
            <a:lstStyle/>
            <a:p>
              <a:r>
                <a:rPr lang="en-US" sz="1400" b="1"/>
                <a:t>Utilize Local Stores for Delivering </a:t>
              </a:r>
              <a:endParaRPr lang="en-CA" sz="1400" b="1"/>
            </a:p>
          </p:txBody>
        </p:sp>
        <p:sp>
          <p:nvSpPr>
            <p:cNvPr id="35865" name="TextBox 73"/>
            <p:cNvSpPr txBox="1">
              <a:spLocks noChangeArrowheads="1"/>
            </p:cNvSpPr>
            <p:nvPr/>
          </p:nvSpPr>
          <p:spPr bwMode="auto">
            <a:xfrm>
              <a:off x="512446" y="1464945"/>
              <a:ext cx="3043554" cy="963161"/>
            </a:xfrm>
            <a:prstGeom prst="rect">
              <a:avLst/>
            </a:prstGeom>
            <a:noFill/>
            <a:ln w="9525">
              <a:noFill/>
              <a:miter lim="800000"/>
              <a:headEnd/>
              <a:tailEnd/>
            </a:ln>
          </p:spPr>
          <p:txBody>
            <a:bodyPr>
              <a:spAutoFit/>
            </a:bodyPr>
            <a:lstStyle/>
            <a:p>
              <a:r>
                <a:rPr lang="en-CA" sz="1400"/>
                <a:t>Utilization of local retail outlets for distribution instead of distribution of pre-packaged inputs increases availability of desired.</a:t>
              </a:r>
            </a:p>
          </p:txBody>
        </p:sp>
      </p:grpSp>
      <p:sp>
        <p:nvSpPr>
          <p:cNvPr id="78" name="Down Arrow 77"/>
          <p:cNvSpPr/>
          <p:nvPr/>
        </p:nvSpPr>
        <p:spPr>
          <a:xfrm>
            <a:off x="1600200" y="1779588"/>
            <a:ext cx="7493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2" name="Down Arrow 81"/>
          <p:cNvSpPr/>
          <p:nvPr/>
        </p:nvSpPr>
        <p:spPr>
          <a:xfrm>
            <a:off x="5969000" y="1855788"/>
            <a:ext cx="749300"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3" name="Down Arrow 82"/>
          <p:cNvSpPr/>
          <p:nvPr/>
        </p:nvSpPr>
        <p:spPr>
          <a:xfrm>
            <a:off x="1600200" y="3663950"/>
            <a:ext cx="749300"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84" name="Down Arrow 83"/>
          <p:cNvSpPr/>
          <p:nvPr/>
        </p:nvSpPr>
        <p:spPr>
          <a:xfrm>
            <a:off x="5969000" y="3917950"/>
            <a:ext cx="749300"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nvGrpSpPr>
          <p:cNvPr id="35854" name="Group 84"/>
          <p:cNvGrpSpPr>
            <a:grpSpLocks/>
          </p:cNvGrpSpPr>
          <p:nvPr/>
        </p:nvGrpSpPr>
        <p:grpSpPr bwMode="auto">
          <a:xfrm>
            <a:off x="493713" y="3989388"/>
            <a:ext cx="3055937" cy="2263775"/>
            <a:chOff x="493486" y="1095375"/>
            <a:chExt cx="3056669" cy="1360805"/>
          </a:xfrm>
        </p:grpSpPr>
        <p:grpSp>
          <p:nvGrpSpPr>
            <p:cNvPr id="35857" name="Group 85"/>
            <p:cNvGrpSpPr>
              <a:grpSpLocks/>
            </p:cNvGrpSpPr>
            <p:nvPr/>
          </p:nvGrpSpPr>
          <p:grpSpPr bwMode="auto">
            <a:xfrm>
              <a:off x="493486" y="1095375"/>
              <a:ext cx="3056669" cy="1360805"/>
              <a:chOff x="493485" y="1095375"/>
              <a:chExt cx="4151086" cy="1360805"/>
            </a:xfrm>
          </p:grpSpPr>
          <p:sp>
            <p:nvSpPr>
              <p:cNvPr id="89" name="Rounded Rectangle 88"/>
              <p:cNvSpPr/>
              <p:nvPr/>
            </p:nvSpPr>
            <p:spPr>
              <a:xfrm>
                <a:off x="493485" y="1103009"/>
                <a:ext cx="4151086" cy="1353171"/>
              </a:xfrm>
              <a:prstGeom prst="roundRect">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0" name="Rounded Rectangle 89"/>
              <p:cNvSpPr/>
              <p:nvPr/>
            </p:nvSpPr>
            <p:spPr>
              <a:xfrm>
                <a:off x="495641" y="1095375"/>
                <a:ext cx="4148930" cy="638414"/>
              </a:xfrm>
              <a:prstGeom prst="roundRect">
                <a:avLst>
                  <a:gd name="adj" fmla="val 27612"/>
                </a:avLst>
              </a:pr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91" name="Rectangle 90"/>
              <p:cNvSpPr/>
              <p:nvPr/>
            </p:nvSpPr>
            <p:spPr>
              <a:xfrm>
                <a:off x="527988" y="1318677"/>
                <a:ext cx="4090707" cy="7357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grpSp>
        <p:sp>
          <p:nvSpPr>
            <p:cNvPr id="35858" name="TextBox 86"/>
            <p:cNvSpPr txBox="1">
              <a:spLocks noChangeArrowheads="1"/>
            </p:cNvSpPr>
            <p:nvPr/>
          </p:nvSpPr>
          <p:spPr bwMode="auto">
            <a:xfrm>
              <a:off x="1149350" y="1147293"/>
              <a:ext cx="1803699" cy="256841"/>
            </a:xfrm>
            <a:prstGeom prst="rect">
              <a:avLst/>
            </a:prstGeom>
            <a:noFill/>
            <a:ln w="9525">
              <a:noFill/>
              <a:miter lim="800000"/>
              <a:headEnd/>
              <a:tailEnd/>
            </a:ln>
          </p:spPr>
          <p:txBody>
            <a:bodyPr wrap="none">
              <a:spAutoFit/>
            </a:bodyPr>
            <a:lstStyle/>
            <a:p>
              <a:pPr algn="ctr"/>
              <a:r>
                <a:rPr lang="en-US" sz="1400" b="1"/>
                <a:t>Livelihood Impacts</a:t>
              </a:r>
              <a:endParaRPr lang="en-CA" sz="1400" b="1"/>
            </a:p>
          </p:txBody>
        </p:sp>
        <p:sp>
          <p:nvSpPr>
            <p:cNvPr id="35859" name="TextBox 87"/>
            <p:cNvSpPr txBox="1">
              <a:spLocks noChangeArrowheads="1"/>
            </p:cNvSpPr>
            <p:nvPr/>
          </p:nvSpPr>
          <p:spPr bwMode="auto">
            <a:xfrm>
              <a:off x="512446" y="1334111"/>
              <a:ext cx="3016567" cy="1091697"/>
            </a:xfrm>
            <a:prstGeom prst="rect">
              <a:avLst/>
            </a:prstGeom>
            <a:noFill/>
            <a:ln w="9525">
              <a:noFill/>
              <a:miter lim="800000"/>
              <a:headEnd/>
              <a:tailEnd/>
            </a:ln>
          </p:spPr>
          <p:txBody>
            <a:bodyPr>
              <a:spAutoFit/>
            </a:bodyPr>
            <a:lstStyle/>
            <a:p>
              <a:pPr marL="177800" indent="-177800">
                <a:buFont typeface="Arial" charset="0"/>
                <a:buChar char="•"/>
              </a:pPr>
              <a:r>
                <a:rPr lang="en-CA" sz="1400"/>
                <a:t>Households had more freedom in the selection of goods, increasing of livelihood recovery options.</a:t>
              </a:r>
            </a:p>
            <a:p>
              <a:pPr marL="177800" indent="-177800">
                <a:buFont typeface="Arial" charset="0"/>
                <a:buChar char="•"/>
              </a:pPr>
              <a:r>
                <a:rPr lang="en-US" sz="1400"/>
                <a:t>Better access of seeds and fertilizers in local level.</a:t>
              </a:r>
              <a:endParaRPr lang="en-CA" sz="1400"/>
            </a:p>
            <a:p>
              <a:pPr marL="177800" indent="-177800">
                <a:buFont typeface="Arial" charset="0"/>
                <a:buChar char="•"/>
              </a:pPr>
              <a:r>
                <a:rPr lang="en-CA" sz="1400"/>
                <a:t>Utilization of local retail benefited local market and directly assisted the livelihoods within community</a:t>
              </a:r>
            </a:p>
          </p:txBody>
        </p:sp>
      </p:grpSp>
      <p:sp>
        <p:nvSpPr>
          <p:cNvPr id="35855" name="Rectangle 91"/>
          <p:cNvSpPr>
            <a:spLocks noChangeArrowheads="1"/>
          </p:cNvSpPr>
          <p:nvPr/>
        </p:nvSpPr>
        <p:spPr bwMode="auto">
          <a:xfrm>
            <a:off x="3356975" y="6129618"/>
            <a:ext cx="5787025" cy="430887"/>
          </a:xfrm>
          <a:prstGeom prst="rect">
            <a:avLst/>
          </a:prstGeom>
          <a:noFill/>
          <a:ln w="9525">
            <a:noFill/>
            <a:miter lim="800000"/>
            <a:headEnd/>
            <a:tailEnd/>
          </a:ln>
        </p:spPr>
        <p:txBody>
          <a:bodyPr wrap="square">
            <a:spAutoFit/>
          </a:bodyPr>
          <a:lstStyle/>
          <a:p>
            <a:pPr algn="ctr"/>
            <a:r>
              <a:rPr lang="en-CA" sz="2200" dirty="0">
                <a:hlinkClick r:id="rId7"/>
              </a:rPr>
              <a:t>http://crs.org/kenya/finding-peace-post-conflict/</a:t>
            </a:r>
            <a:endParaRPr lang="en-CA" sz="2200" dirty="0"/>
          </a:p>
        </p:txBody>
      </p:sp>
      <p:sp>
        <p:nvSpPr>
          <p:cNvPr id="42" name="スライド番号プレースホルダ 41"/>
          <p:cNvSpPr>
            <a:spLocks noGrp="1"/>
          </p:cNvSpPr>
          <p:nvPr>
            <p:ph type="sldNum" sz="quarter" idx="15"/>
          </p:nvPr>
        </p:nvSpPr>
        <p:spPr/>
        <p:txBody>
          <a:bodyPr/>
          <a:lstStyle/>
          <a:p>
            <a:pPr>
              <a:defRPr/>
            </a:pPr>
            <a:fld id="{98EC731E-6A4C-4AE3-8ECE-DB097E40588E}" type="slidenum">
              <a:rPr lang="en-US" smtClean="0"/>
              <a:pPr>
                <a:defRPr/>
              </a:pPr>
              <a:t>7</a:t>
            </a:fld>
            <a:endParaRPr lang="en-US" dirty="0"/>
          </a:p>
        </p:txBody>
      </p:sp>
      <p:pic>
        <p:nvPicPr>
          <p:cNvPr id="43" name="Picture 4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3417424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Placeholder 2"/>
          <p:cNvSpPr>
            <a:spLocks noGrp="1"/>
          </p:cNvSpPr>
          <p:nvPr>
            <p:ph type="body" sz="quarter" idx="13"/>
          </p:nvPr>
        </p:nvSpPr>
        <p:spPr>
          <a:xfrm>
            <a:off x="3494762" y="0"/>
            <a:ext cx="5649238" cy="946150"/>
          </a:xfrm>
          <a:solidFill>
            <a:srgbClr val="92D050"/>
          </a:solidFill>
          <a:ln>
            <a:solidFill>
              <a:srgbClr val="92D050"/>
            </a:solidFill>
          </a:ln>
        </p:spPr>
        <p:txBody>
          <a:bodyPr/>
          <a:lstStyle/>
          <a:p>
            <a:pPr marL="0" indent="0" eaLnBrk="1" hangingPunct="1">
              <a:buNone/>
            </a:pPr>
            <a:r>
              <a:rPr lang="en-US" sz="2800" i="1" dirty="0" smtClean="0"/>
              <a:t>Case:  Uncoordinated provision of fishing boats</a:t>
            </a:r>
            <a:endParaRPr lang="en-CA" sz="2800" i="1" dirty="0" smtClean="0"/>
          </a:p>
          <a:p>
            <a:pPr marL="0" indent="0" eaLnBrk="1" hangingPunct="1">
              <a:buNone/>
            </a:pPr>
            <a:endParaRPr lang="en-CA" sz="2800" dirty="0" smtClean="0"/>
          </a:p>
        </p:txBody>
      </p:sp>
      <p:sp>
        <p:nvSpPr>
          <p:cNvPr id="39940" name="Content Placeholder 5"/>
          <p:cNvSpPr>
            <a:spLocks noGrp="1"/>
          </p:cNvSpPr>
          <p:nvPr>
            <p:ph sz="quarter" idx="17"/>
          </p:nvPr>
        </p:nvSpPr>
        <p:spPr>
          <a:xfrm>
            <a:off x="112734" y="1453019"/>
            <a:ext cx="9031266" cy="2016692"/>
          </a:xfrm>
        </p:spPr>
        <p:txBody>
          <a:bodyPr>
            <a:noAutofit/>
          </a:bodyPr>
          <a:lstStyle/>
          <a:p>
            <a:pPr marL="0" indent="0" algn="just" eaLnBrk="1" hangingPunct="1">
              <a:buFont typeface="Calibri" pitchFamily="34" charset="0"/>
              <a:buAutoNum type="arabicPeriod"/>
            </a:pPr>
            <a:r>
              <a:rPr lang="en-US" sz="2000" dirty="0" smtClean="0"/>
              <a:t>Assistance to replace damaged boats has been forthcoming from many donors and the number of boats is already close to pre-tsunami levels</a:t>
            </a:r>
          </a:p>
          <a:p>
            <a:pPr marL="0" indent="0" algn="just" eaLnBrk="1" hangingPunct="1">
              <a:buFont typeface="Calibri" pitchFamily="34" charset="0"/>
              <a:buAutoNum type="arabicPeriod"/>
            </a:pPr>
            <a:r>
              <a:rPr lang="en-US" sz="2000" dirty="0" smtClean="0"/>
              <a:t>The uncoordinated replacement of fishing vessels in some locations has resulted in a larger number of smaller vessels than before the tsunami, potentially leading to overfishing</a:t>
            </a:r>
          </a:p>
          <a:p>
            <a:pPr marL="0" indent="0" algn="just" eaLnBrk="1" hangingPunct="1">
              <a:buNone/>
            </a:pPr>
            <a:r>
              <a:rPr lang="en-US" sz="2000" dirty="0" smtClean="0">
                <a:sym typeface="Wingdings" pitchFamily="2" charset="2"/>
              </a:rPr>
              <a:t> </a:t>
            </a:r>
            <a:r>
              <a:rPr lang="en-US" sz="2000" b="1" dirty="0" smtClean="0">
                <a:solidFill>
                  <a:srgbClr val="FF0000"/>
                </a:solidFill>
              </a:rPr>
              <a:t>Drawback of material assistance</a:t>
            </a:r>
            <a:endParaRPr lang="en-CA" sz="2000" b="1" dirty="0" smtClean="0">
              <a:solidFill>
                <a:srgbClr val="FF0000"/>
              </a:solidFill>
            </a:endParaRPr>
          </a:p>
        </p:txBody>
      </p:sp>
      <p:sp>
        <p:nvSpPr>
          <p:cNvPr id="39941" name="Content Placeholder 7"/>
          <p:cNvSpPr>
            <a:spLocks noGrp="1"/>
          </p:cNvSpPr>
          <p:nvPr>
            <p:ph sz="quarter" idx="19"/>
          </p:nvPr>
        </p:nvSpPr>
        <p:spPr>
          <a:xfrm>
            <a:off x="118214" y="3958225"/>
            <a:ext cx="8940800" cy="2295394"/>
          </a:xfrm>
        </p:spPr>
        <p:txBody>
          <a:bodyPr>
            <a:normAutofit/>
          </a:bodyPr>
          <a:lstStyle/>
          <a:p>
            <a:pPr marL="276225" indent="-276225" algn="just" eaLnBrk="1" hangingPunct="1">
              <a:buFontTx/>
              <a:buChar char="•"/>
            </a:pPr>
            <a:r>
              <a:rPr lang="en-US" sz="2000" dirty="0" smtClean="0"/>
              <a:t>Without actively engaging the fishermen in determining the design requirements, assistance providers failed to recognize the complex effects on the marine ecosystem and the local economy</a:t>
            </a:r>
          </a:p>
          <a:p>
            <a:pPr marL="276225" indent="-276225" algn="just" eaLnBrk="1" hangingPunct="1">
              <a:buFontTx/>
              <a:buChar char="•"/>
            </a:pPr>
            <a:r>
              <a:rPr lang="en-US" sz="2000" dirty="0" smtClean="0"/>
              <a:t>It is extremely important to have </a:t>
            </a:r>
            <a:r>
              <a:rPr lang="en-US" sz="2000" b="1" u="sng" dirty="0" smtClean="0"/>
              <a:t>consultations at the village and community </a:t>
            </a:r>
            <a:r>
              <a:rPr lang="en-US" sz="2000" dirty="0" smtClean="0"/>
              <a:t>levels to identify the real needs and the best ways to meet those needs.</a:t>
            </a:r>
            <a:endParaRPr lang="en-CA" sz="2000" dirty="0" smtClean="0"/>
          </a:p>
        </p:txBody>
      </p:sp>
      <p:sp>
        <p:nvSpPr>
          <p:cNvPr id="7" name="スライド番号プレースホルダ 6"/>
          <p:cNvSpPr>
            <a:spLocks noGrp="1"/>
          </p:cNvSpPr>
          <p:nvPr>
            <p:ph type="sldNum" sz="quarter" idx="21"/>
          </p:nvPr>
        </p:nvSpPr>
        <p:spPr/>
        <p:txBody>
          <a:bodyPr/>
          <a:lstStyle/>
          <a:p>
            <a:pPr>
              <a:defRPr/>
            </a:pPr>
            <a:fld id="{25E25BDD-7EE6-468B-934D-E1294AB6CDE6}" type="slidenum">
              <a:rPr lang="en-US" smtClean="0"/>
              <a:pPr>
                <a:defRPr/>
              </a:pPr>
              <a:t>8</a:t>
            </a:fld>
            <a:endParaRPr lang="en-US" dirty="0"/>
          </a:p>
        </p:txBody>
      </p:sp>
      <p:sp>
        <p:nvSpPr>
          <p:cNvPr id="8" name="Rectangle 2"/>
          <p:cNvSpPr>
            <a:spLocks noChangeArrowheads="1"/>
          </p:cNvSpPr>
          <p:nvPr/>
        </p:nvSpPr>
        <p:spPr bwMode="auto">
          <a:xfrm>
            <a:off x="0" y="6526060"/>
            <a:ext cx="9144000" cy="33194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568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557392" y="-1588"/>
            <a:ext cx="5586608" cy="947738"/>
          </a:xfrm>
        </p:spPr>
        <p:txBody>
          <a:bodyPr/>
          <a:lstStyle/>
          <a:p>
            <a:pPr marL="0" indent="0">
              <a:buNone/>
              <a:defRPr/>
            </a:pPr>
            <a:r>
              <a:rPr lang="en-US" sz="2400" dirty="0" smtClean="0"/>
              <a:t>Recommended  Public Work  Employment Scheme </a:t>
            </a:r>
            <a:r>
              <a:rPr lang="en-US" sz="2400" dirty="0" err="1" smtClean="0"/>
              <a:t>Donnges</a:t>
            </a:r>
            <a:r>
              <a:rPr lang="en-US" sz="2400" dirty="0" smtClean="0"/>
              <a:t>, 2009 (ADB)</a:t>
            </a:r>
            <a:endParaRPr lang="en-CA" sz="2400" dirty="0" smtClean="0"/>
          </a:p>
        </p:txBody>
      </p:sp>
      <p:graphicFrame>
        <p:nvGraphicFramePr>
          <p:cNvPr id="13" name="Table 12"/>
          <p:cNvGraphicFramePr>
            <a:graphicFrameLocks noGrp="1"/>
          </p:cNvGraphicFramePr>
          <p:nvPr>
            <p:extLst>
              <p:ext uri="{D42A27DB-BD31-4B8C-83A1-F6EECF244321}">
                <p14:modId xmlns:p14="http://schemas.microsoft.com/office/powerpoint/2010/main" val="2186391210"/>
              </p:ext>
            </p:extLst>
          </p:nvPr>
        </p:nvGraphicFramePr>
        <p:xfrm>
          <a:off x="100208" y="946150"/>
          <a:ext cx="9043791" cy="5567385"/>
        </p:xfrm>
        <a:graphic>
          <a:graphicData uri="http://schemas.openxmlformats.org/drawingml/2006/table">
            <a:tbl>
              <a:tblPr/>
              <a:tblGrid>
                <a:gridCol w="4615476"/>
                <a:gridCol w="4428315"/>
              </a:tblGrid>
              <a:tr h="2226954">
                <a:tc>
                  <a:txBody>
                    <a:bodyPr/>
                    <a:lstStyle/>
                    <a:p>
                      <a:pPr marL="261938" marR="0" lvl="0" indent="-204788" algn="l" defTabSz="914400" rtl="0" eaLnBrk="1" fontAlgn="base" latinLnBrk="0" hangingPunct="1">
                        <a:lnSpc>
                          <a:spcPct val="115000"/>
                        </a:lnSpc>
                        <a:spcBef>
                          <a:spcPct val="0"/>
                        </a:spcBef>
                        <a:spcAft>
                          <a:spcPts val="600"/>
                        </a:spcAft>
                        <a:buClrTx/>
                        <a:buSzTx/>
                        <a:buFontTx/>
                        <a:buChar char="•"/>
                        <a:tabLst/>
                      </a:pPr>
                      <a:r>
                        <a:rPr kumimoji="0" lang="en-US" sz="2000" b="1"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rPr>
                        <a:t>Construction of large dams and irrigation structure</a:t>
                      </a:r>
                      <a:r>
                        <a:rPr kumimoji="0" lang="en-US" sz="2000" b="0"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rPr>
                        <a:t>s (including lining of canals); Construction and maintenance of ports, railways and airport runways, and dredging channels.</a:t>
                      </a:r>
                      <a:endParaRPr kumimoji="0" lang="en-CA" sz="2000" b="0"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endParaRPr>
                    </a:p>
                  </a:txBody>
                  <a:tcPr marL="88590" marR="88590" marT="0" marB="0"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261938" marR="0" lvl="0" indent="-204788" algn="l" defTabSz="914400" rtl="0" eaLnBrk="1" fontAlgn="base" latinLnBrk="0" hangingPunct="1">
                        <a:lnSpc>
                          <a:spcPct val="115000"/>
                        </a:lnSpc>
                        <a:spcBef>
                          <a:spcPct val="0"/>
                        </a:spcBef>
                        <a:spcAft>
                          <a:spcPts val="600"/>
                        </a:spcAft>
                        <a:buClrTx/>
                        <a:buSzTx/>
                        <a:buFontTx/>
                        <a:buChar char="•"/>
                        <a:tabLst/>
                      </a:pPr>
                      <a:r>
                        <a:rPr kumimoji="0" lang="en-US" sz="2000" b="1"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rPr>
                        <a:t>Agricultural terracing and land development</a:t>
                      </a:r>
                      <a:r>
                        <a:rPr kumimoji="0" lang="en-US" sz="2000" b="0"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rPr>
                        <a:t>, and cleaning irrigation cannels, fish pond development; and water and soil conservation, flood protection, river training and drainage works, irrigation works.</a:t>
                      </a:r>
                      <a:endParaRPr kumimoji="0" lang="en-CA" sz="2000" b="0"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endParaRPr>
                    </a:p>
                  </a:txBody>
                  <a:tcPr marL="88590" marR="88590" marT="0" marB="0"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r h="1113477">
                <a:tc>
                  <a:txBody>
                    <a:bodyPr/>
                    <a:lstStyle/>
                    <a:p>
                      <a:pPr marL="261938" marR="0" lvl="0" indent="-204788" algn="l" defTabSz="914400" rtl="0" eaLnBrk="1" fontAlgn="base" latinLnBrk="0" hangingPunct="1">
                        <a:lnSpc>
                          <a:spcPct val="115000"/>
                        </a:lnSpc>
                        <a:spcBef>
                          <a:spcPct val="0"/>
                        </a:spcBef>
                        <a:spcAft>
                          <a:spcPts val="600"/>
                        </a:spcAft>
                        <a:buClrTx/>
                        <a:buSzTx/>
                        <a:buFontTx/>
                        <a:buChar char="•"/>
                        <a:tabLst/>
                      </a:pPr>
                      <a:r>
                        <a:rPr kumimoji="0" lang="en-US" sz="2000" b="1"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rPr>
                        <a:t>Low-volume unsealed roads </a:t>
                      </a:r>
                      <a:r>
                        <a:rPr kumimoji="0" lang="en-US" sz="2000" b="0"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rPr>
                        <a:t>(construction and maintenance) and high-volume roads (maintenance);</a:t>
                      </a:r>
                      <a:endParaRPr kumimoji="0" lang="en-CA" sz="2000" b="0"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endParaRPr>
                    </a:p>
                  </a:txBody>
                  <a:tcPr marL="88590" marR="88590" marT="0" marB="0"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261938" marR="0" lvl="0" indent="-204788" algn="l" defTabSz="914400" rtl="0" eaLnBrk="1" fontAlgn="base" latinLnBrk="0" hangingPunct="1">
                        <a:lnSpc>
                          <a:spcPct val="115000"/>
                        </a:lnSpc>
                        <a:spcBef>
                          <a:spcPct val="0"/>
                        </a:spcBef>
                        <a:spcAft>
                          <a:spcPts val="600"/>
                        </a:spcAft>
                        <a:buClrTx/>
                        <a:buSzTx/>
                        <a:buFontTx/>
                        <a:buChar char="•"/>
                        <a:tabLst/>
                      </a:pPr>
                      <a:r>
                        <a:rPr kumimoji="0" lang="en-US" sz="2000" b="1"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rPr>
                        <a:t>Rehabilitation and maintenance of public offices</a:t>
                      </a:r>
                      <a:r>
                        <a:rPr kumimoji="0" lang="en-US" sz="2000" b="0"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rPr>
                        <a:t>, parks, playing fields, parking areas, etc;</a:t>
                      </a:r>
                      <a:endParaRPr kumimoji="0" lang="en-CA" sz="2000" b="0"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endParaRPr>
                    </a:p>
                  </a:txBody>
                  <a:tcPr marL="88590" marR="88590" marT="0" marB="0"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r h="1113477">
                <a:tc>
                  <a:txBody>
                    <a:bodyPr/>
                    <a:lstStyle/>
                    <a:p>
                      <a:pPr marL="261938" marR="0" lvl="0" indent="-204788" algn="l" defTabSz="914400" rtl="0" eaLnBrk="1" fontAlgn="base" latinLnBrk="0" hangingPunct="1">
                        <a:lnSpc>
                          <a:spcPct val="115000"/>
                        </a:lnSpc>
                        <a:spcBef>
                          <a:spcPct val="0"/>
                        </a:spcBef>
                        <a:spcAft>
                          <a:spcPts val="600"/>
                        </a:spcAft>
                        <a:buClrTx/>
                        <a:buSzTx/>
                        <a:buFontTx/>
                        <a:buChar char="•"/>
                        <a:tabLst/>
                      </a:pPr>
                      <a:r>
                        <a:rPr kumimoji="0" lang="en-US" sz="2000" b="1"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rPr>
                        <a:t>Water and sanitation, electrification and telecommunication</a:t>
                      </a:r>
                      <a:r>
                        <a:rPr kumimoji="0" lang="en-US" sz="2000" b="0"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rPr>
                        <a:t> (trenches for laying pipe and cable)</a:t>
                      </a:r>
                      <a:endParaRPr kumimoji="0" lang="en-CA" sz="2000" b="0"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endParaRPr>
                    </a:p>
                  </a:txBody>
                  <a:tcPr marL="88590" marR="88590" marT="0" marB="0"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261938" marR="0" lvl="0" indent="-204788" algn="l" defTabSz="914400" rtl="0" eaLnBrk="1" fontAlgn="base" latinLnBrk="0" hangingPunct="1">
                        <a:lnSpc>
                          <a:spcPct val="115000"/>
                        </a:lnSpc>
                        <a:spcBef>
                          <a:spcPct val="0"/>
                        </a:spcBef>
                        <a:spcAft>
                          <a:spcPts val="600"/>
                        </a:spcAft>
                        <a:buClrTx/>
                        <a:buSzTx/>
                        <a:buFontTx/>
                        <a:buChar char="•"/>
                        <a:tabLst/>
                      </a:pPr>
                      <a:r>
                        <a:rPr kumimoji="0" lang="en-US" sz="2000" b="1"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rPr>
                        <a:t>Construction and maintenance of markets</a:t>
                      </a:r>
                      <a:r>
                        <a:rPr kumimoji="0" lang="en-US" sz="2000" b="0"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rPr>
                        <a:t>, workshops and other economic infrastructure;</a:t>
                      </a:r>
                      <a:endParaRPr kumimoji="0" lang="en-CA" sz="2000" b="0"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endParaRPr>
                    </a:p>
                  </a:txBody>
                  <a:tcPr marL="88590" marR="88590" marT="0" marB="0"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r h="1113477">
                <a:tc>
                  <a:txBody>
                    <a:bodyPr/>
                    <a:lstStyle/>
                    <a:p>
                      <a:pPr marL="261938" marR="0" lvl="0" indent="-204788" algn="l" defTabSz="914400" rtl="0" eaLnBrk="1" fontAlgn="base" latinLnBrk="0" hangingPunct="1">
                        <a:lnSpc>
                          <a:spcPct val="115000"/>
                        </a:lnSpc>
                        <a:spcBef>
                          <a:spcPct val="0"/>
                        </a:spcBef>
                        <a:spcAft>
                          <a:spcPts val="600"/>
                        </a:spcAft>
                        <a:buClrTx/>
                        <a:buSzTx/>
                        <a:buFontTx/>
                        <a:buChar char="•"/>
                        <a:tabLst/>
                      </a:pPr>
                      <a:r>
                        <a:rPr kumimoji="0" lang="en-US" sz="2000" b="1"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rPr>
                        <a:t>Social infrastructure </a:t>
                      </a:r>
                      <a:r>
                        <a:rPr kumimoji="0" lang="en-US" sz="2000" b="0"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rPr>
                        <a:t>(construction and maintenance of schools, clinics); Construction of sanitation systems;</a:t>
                      </a:r>
                      <a:endParaRPr kumimoji="0" lang="en-CA" sz="2000" b="0" i="0" u="none" strike="noStrike" cap="none" normalizeH="0" baseline="0" smtClean="0">
                        <a:ln>
                          <a:noFill/>
                        </a:ln>
                        <a:solidFill>
                          <a:schemeClr val="tx1"/>
                        </a:solidFill>
                        <a:effectLst/>
                        <a:latin typeface="Calibri" pitchFamily="34" charset="0"/>
                        <a:ea typeface="ＭＳ 明朝" pitchFamily="49" charset="-128"/>
                        <a:cs typeface="Times New Roman" pitchFamily="18" charset="0"/>
                      </a:endParaRPr>
                    </a:p>
                  </a:txBody>
                  <a:tcPr marL="88590" marR="88590" marT="0" marB="0"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c>
                  <a:txBody>
                    <a:bodyPr/>
                    <a:lstStyle/>
                    <a:p>
                      <a:pPr marL="261938" marR="0" lvl="0" indent="-204788" algn="l" defTabSz="914400" rtl="0" eaLnBrk="1" fontAlgn="base" latinLnBrk="0" hangingPunct="1">
                        <a:lnSpc>
                          <a:spcPct val="115000"/>
                        </a:lnSpc>
                        <a:spcBef>
                          <a:spcPct val="0"/>
                        </a:spcBef>
                        <a:spcAft>
                          <a:spcPts val="600"/>
                        </a:spcAft>
                        <a:buClrTx/>
                        <a:buSzTx/>
                        <a:buFontTx/>
                        <a:buChar char="•"/>
                        <a:tabLst/>
                      </a:pPr>
                      <a:r>
                        <a:rPr kumimoji="0" lang="en-US" sz="2000" b="1"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rPr>
                        <a:t>Construction of primary and secondary roads and bridges</a:t>
                      </a:r>
                      <a:r>
                        <a:rPr kumimoji="0" lang="en-US" sz="2000" b="0"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rPr>
                        <a:t>;</a:t>
                      </a:r>
                      <a:endParaRPr kumimoji="0" lang="en-CA" sz="2000" b="0" i="0" u="none" strike="noStrike" cap="none" normalizeH="0" baseline="0" dirty="0" smtClean="0">
                        <a:ln>
                          <a:noFill/>
                        </a:ln>
                        <a:solidFill>
                          <a:schemeClr val="tx1"/>
                        </a:solidFill>
                        <a:effectLst/>
                        <a:latin typeface="Calibri" pitchFamily="34" charset="0"/>
                        <a:ea typeface="ＭＳ 明朝" pitchFamily="49" charset="-128"/>
                        <a:cs typeface="Times New Roman" pitchFamily="18" charset="0"/>
                      </a:endParaRPr>
                    </a:p>
                  </a:txBody>
                  <a:tcPr marL="88590" marR="88590" marT="0" marB="0" horzOverflow="overflow">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lnTlToBr>
                      <a:noFill/>
                    </a:lnTlToBr>
                    <a:lnBlToTr>
                      <a:noFill/>
                    </a:lnBlToTr>
                    <a:noFill/>
                  </a:tcPr>
                </a:tc>
              </a:tr>
            </a:tbl>
          </a:graphicData>
        </a:graphic>
      </p:graphicFrame>
      <p:sp>
        <p:nvSpPr>
          <p:cNvPr id="5" name="スライド番号プレースホルダ 4"/>
          <p:cNvSpPr>
            <a:spLocks noGrp="1"/>
          </p:cNvSpPr>
          <p:nvPr>
            <p:ph type="sldNum" sz="quarter" idx="15"/>
          </p:nvPr>
        </p:nvSpPr>
        <p:spPr/>
        <p:txBody>
          <a:bodyPr/>
          <a:lstStyle/>
          <a:p>
            <a:pPr>
              <a:defRPr/>
            </a:pPr>
            <a:fld id="{89514721-EE59-470E-9CAC-875C99321E35}" type="slidenum">
              <a:rPr lang="en-US" smtClean="0"/>
              <a:pPr>
                <a:defRPr/>
              </a:pPr>
              <a:t>9</a:t>
            </a:fld>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0" y="6513534"/>
            <a:ext cx="9144000" cy="344466"/>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2177117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5632</TotalTime>
  <Words>3136</Words>
  <Application>Microsoft Office PowerPoint</Application>
  <PresentationFormat>On-screen Show (4:3)</PresentationFormat>
  <Paragraphs>255</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Essential 10 LIVELIHOODS</vt:lpstr>
      <vt:lpstr>Enabling Livelihood  Protection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Essential 5 HEALTH</vt:lpstr>
      <vt:lpstr>PowerPoint Presentation</vt:lpstr>
      <vt:lpstr>PowerPoint Presentation</vt:lpstr>
      <vt:lpstr>Mainstreaming DRR into health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Armen Grigoryan</dc:creator>
  <cp:lastModifiedBy>Armen Rostomyan</cp:lastModifiedBy>
  <cp:revision>413</cp:revision>
  <dcterms:created xsi:type="dcterms:W3CDTF">2012-06-11T10:52:33Z</dcterms:created>
  <dcterms:modified xsi:type="dcterms:W3CDTF">2015-04-07T05:22:05Z</dcterms:modified>
</cp:coreProperties>
</file>