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92" r:id="rId2"/>
    <p:sldId id="275" r:id="rId3"/>
    <p:sldId id="276" r:id="rId4"/>
    <p:sldId id="290" r:id="rId5"/>
    <p:sldId id="278" r:id="rId6"/>
    <p:sldId id="279" r:id="rId7"/>
    <p:sldId id="280" r:id="rId8"/>
    <p:sldId id="281" r:id="rId9"/>
    <p:sldId id="282" r:id="rId10"/>
    <p:sldId id="291" r:id="rId11"/>
    <p:sldId id="284" r:id="rId12"/>
    <p:sldId id="285" r:id="rId13"/>
    <p:sldId id="286" r:id="rId14"/>
    <p:sldId id="287" r:id="rId15"/>
    <p:sldId id="288" r:id="rId16"/>
    <p:sldId id="289" r:id="rId17"/>
    <p:sldId id="274" r:id="rId18"/>
    <p:sldId id="265" r:id="rId19"/>
    <p:sldId id="266" r:id="rId20"/>
    <p:sldId id="267" r:id="rId21"/>
    <p:sldId id="273" r:id="rId22"/>
    <p:sldId id="269" r:id="rId23"/>
    <p:sldId id="270" r:id="rId24"/>
    <p:sldId id="271" r:id="rId25"/>
    <p:sldId id="272"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4" d="100"/>
          <a:sy n="104" d="100"/>
        </p:scale>
        <p:origin x="-90" y="-18"/>
      </p:cViewPr>
      <p:guideLst>
        <p:guide orient="horz" pos="2160"/>
        <p:guide pos="2880"/>
      </p:guideLst>
    </p:cSldViewPr>
  </p:slideViewPr>
  <p:notesTextViewPr>
    <p:cViewPr>
      <p:scale>
        <a:sx n="1" d="1"/>
        <a:sy n="1" d="1"/>
      </p:scale>
      <p:origin x="0" y="0"/>
    </p:cViewPr>
  </p:notesTextViewPr>
  <p:sorterViewPr>
    <p:cViewPr>
      <p:scale>
        <a:sx n="100" d="100"/>
        <a:sy n="100" d="100"/>
      </p:scale>
      <p:origin x="0" y="26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EFB1C0-EA52-4B6C-A1C4-86144588DBCD}" type="datetimeFigureOut">
              <a:rPr lang="en-US" smtClean="0"/>
              <a:t>07/04/2015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1D0C1F-3DCA-4513-924B-342006ED6901}" type="slidenum">
              <a:rPr lang="en-US" smtClean="0"/>
              <a:t>‹#›</a:t>
            </a:fld>
            <a:endParaRPr lang="en-US"/>
          </a:p>
        </p:txBody>
      </p:sp>
    </p:spTree>
    <p:extLst>
      <p:ext uri="{BB962C8B-B14F-4D97-AF65-F5344CB8AC3E}">
        <p14:creationId xmlns:p14="http://schemas.microsoft.com/office/powerpoint/2010/main" val="2426578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TextEdi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altLang="ja-JP" smtClean="0"/>
          </a:p>
        </p:txBody>
      </p:sp>
      <p:sp>
        <p:nvSpPr>
          <p:cNvPr id="50180" name="Rectangl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90CACB41-7DF6-4704-A3AF-5028025CFD2F}" type="slidenum">
              <a:rPr kumimoji="0" lang="en-US" altLang="ja-JP">
                <a:latin typeface="Calibri" pitchFamily="34" charset="0"/>
              </a:rPr>
              <a:pPr eaLnBrk="1" hangingPunct="1"/>
              <a:t>2</a:t>
            </a:fld>
            <a:endParaRPr kumimoji="0" lang="en-US" altLang="ja-JP">
              <a:latin typeface="Calibri" pitchFamily="34" charset="0"/>
            </a:endParaRPr>
          </a:p>
        </p:txBody>
      </p:sp>
      <p:sp>
        <p:nvSpPr>
          <p:cNvPr id="5018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TextEdi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altLang="ja-JP" smtClean="0"/>
          </a:p>
        </p:txBody>
      </p:sp>
      <p:sp>
        <p:nvSpPr>
          <p:cNvPr id="50180" name="Rectangl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90CACB41-7DF6-4704-A3AF-5028025CFD2F}" type="slidenum">
              <a:rPr kumimoji="0" lang="en-US" altLang="ja-JP">
                <a:latin typeface="Calibri" pitchFamily="34" charset="0"/>
              </a:rPr>
              <a:pPr eaLnBrk="1" hangingPunct="1"/>
              <a:t>4</a:t>
            </a:fld>
            <a:endParaRPr kumimoji="0" lang="en-US" altLang="ja-JP">
              <a:latin typeface="Calibri" pitchFamily="34" charset="0"/>
            </a:endParaRPr>
          </a:p>
        </p:txBody>
      </p:sp>
      <p:sp>
        <p:nvSpPr>
          <p:cNvPr id="5018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447CCEEF-07C1-4551-AF05-0A0223B065BF}" type="slidenum">
              <a:rPr kumimoji="0" lang="en-US" altLang="ja-JP">
                <a:latin typeface="Calibri" pitchFamily="34" charset="0"/>
              </a:rPr>
              <a:pPr eaLnBrk="1" hangingPunct="1"/>
              <a:t>5</a:t>
            </a:fld>
            <a:endParaRPr kumimoji="0" lang="en-US" altLang="ja-JP">
              <a:latin typeface="Calibri" pitchFamily="34" charset="0"/>
            </a:endParaRPr>
          </a:p>
        </p:txBody>
      </p:sp>
      <p:sp>
        <p:nvSpPr>
          <p:cNvPr id="5222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B6922704-0246-4D86-8C2C-2F6C076E0B56}" type="slidenum">
              <a:rPr kumimoji="0" lang="en-US" altLang="ja-JP">
                <a:latin typeface="Calibri" pitchFamily="34" charset="0"/>
              </a:rPr>
              <a:pPr eaLnBrk="1" hangingPunct="1"/>
              <a:t>7</a:t>
            </a:fld>
            <a:endParaRPr kumimoji="0" lang="en-US" altLang="ja-JP">
              <a:latin typeface="Calibri" pitchFamily="34" charset="0"/>
            </a:endParaRPr>
          </a:p>
        </p:txBody>
      </p:sp>
      <p:sp>
        <p:nvSpPr>
          <p:cNvPr id="532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57DF12B1-03D5-4B08-A9D4-40270BA34D8A}" type="slidenum">
              <a:rPr kumimoji="0" lang="en-US" altLang="ja-JP">
                <a:latin typeface="Calibri" pitchFamily="34" charset="0"/>
              </a:rPr>
              <a:pPr eaLnBrk="1" hangingPunct="1"/>
              <a:t>8</a:t>
            </a:fld>
            <a:endParaRPr kumimoji="0" lang="en-US" altLang="ja-JP">
              <a:latin typeface="Calibri" pitchFamily="34" charset="0"/>
            </a:endParaRPr>
          </a:p>
        </p:txBody>
      </p:sp>
      <p:sp>
        <p:nvSpPr>
          <p:cNvPr id="5427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TextEdi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altLang="ja-JP" smtClean="0"/>
          </a:p>
        </p:txBody>
      </p:sp>
      <p:sp>
        <p:nvSpPr>
          <p:cNvPr id="50180" name="Rectangl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90CACB41-7DF6-4704-A3AF-5028025CFD2F}" type="slidenum">
              <a:rPr kumimoji="0" lang="en-US" altLang="ja-JP">
                <a:latin typeface="Calibri" pitchFamily="34" charset="0"/>
              </a:rPr>
              <a:pPr eaLnBrk="1" hangingPunct="1"/>
              <a:t>10</a:t>
            </a:fld>
            <a:endParaRPr kumimoji="0" lang="en-US" altLang="ja-JP">
              <a:latin typeface="Calibri" pitchFamily="34" charset="0"/>
            </a:endParaRPr>
          </a:p>
        </p:txBody>
      </p:sp>
      <p:sp>
        <p:nvSpPr>
          <p:cNvPr id="5018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FEF6CD95-E68A-4D01-AF79-242772A3415C}" type="slidenum">
              <a:rPr kumimoji="0" lang="en-US" altLang="ja-JP">
                <a:latin typeface="Calibri" pitchFamily="34" charset="0"/>
              </a:rPr>
              <a:pPr eaLnBrk="1" hangingPunct="1"/>
              <a:t>12</a:t>
            </a:fld>
            <a:endParaRPr kumimoji="0" lang="en-US" altLang="ja-JP">
              <a:latin typeface="Calibri" pitchFamily="34" charset="0"/>
            </a:endParaRPr>
          </a:p>
        </p:txBody>
      </p:sp>
      <p:sp>
        <p:nvSpPr>
          <p:cNvPr id="5632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kumimoji="0" lang="en-US" altLang="ja-JP">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73E6CE-8FCA-430A-9BCD-3554C11E3476}" type="datetimeFigureOut">
              <a:rPr lang="en-US" smtClean="0"/>
              <a:t>07/04/2015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8FF9E7-72D4-4864-8CA1-7581FF782645}" type="slidenum">
              <a:rPr lang="en-US" smtClean="0"/>
              <a:t>‹#›</a:t>
            </a:fld>
            <a:endParaRPr lang="en-US"/>
          </a:p>
        </p:txBody>
      </p:sp>
    </p:spTree>
    <p:extLst>
      <p:ext uri="{BB962C8B-B14F-4D97-AF65-F5344CB8AC3E}">
        <p14:creationId xmlns:p14="http://schemas.microsoft.com/office/powerpoint/2010/main" val="2455705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73E6CE-8FCA-430A-9BCD-3554C11E3476}" type="datetimeFigureOut">
              <a:rPr lang="en-US" smtClean="0"/>
              <a:t>07/04/2015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8FF9E7-72D4-4864-8CA1-7581FF782645}" type="slidenum">
              <a:rPr lang="en-US" smtClean="0"/>
              <a:t>‹#›</a:t>
            </a:fld>
            <a:endParaRPr lang="en-US"/>
          </a:p>
        </p:txBody>
      </p:sp>
    </p:spTree>
    <p:extLst>
      <p:ext uri="{BB962C8B-B14F-4D97-AF65-F5344CB8AC3E}">
        <p14:creationId xmlns:p14="http://schemas.microsoft.com/office/powerpoint/2010/main" val="701660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73E6CE-8FCA-430A-9BCD-3554C11E3476}" type="datetimeFigureOut">
              <a:rPr lang="en-US" smtClean="0"/>
              <a:t>07/04/2015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8FF9E7-72D4-4864-8CA1-7581FF782645}" type="slidenum">
              <a:rPr lang="en-US" smtClean="0"/>
              <a:t>‹#›</a:t>
            </a:fld>
            <a:endParaRPr lang="en-US"/>
          </a:p>
        </p:txBody>
      </p:sp>
    </p:spTree>
    <p:extLst>
      <p:ext uri="{BB962C8B-B14F-4D97-AF65-F5344CB8AC3E}">
        <p14:creationId xmlns:p14="http://schemas.microsoft.com/office/powerpoint/2010/main" val="3987919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3-Up: 2 left, 1 right">
    <p:spTree>
      <p:nvGrpSpPr>
        <p:cNvPr id="1" name=""/>
        <p:cNvGrpSpPr/>
        <p:nvPr/>
      </p:nvGrpSpPr>
      <p:grpSpPr>
        <a:xfrm>
          <a:off x="0" y="0"/>
          <a:ext cx="0" cy="0"/>
          <a:chOff x="0" y="0"/>
          <a:chExt cx="0" cy="0"/>
        </a:xfrm>
      </p:grpSpPr>
      <p:sp>
        <p:nvSpPr>
          <p:cNvPr id="28" name="Rectangle 2"/>
          <p:cNvSpPr>
            <a:spLocks noGrp="1"/>
          </p:cNvSpPr>
          <p:nvPr>
            <p:ph type="title"/>
          </p:nvPr>
        </p:nvSpPr>
        <p:spPr>
          <a:xfrm>
            <a:off x="8610600" y="381000"/>
            <a:ext cx="533400" cy="5867400"/>
          </a:xfrm>
          <a:prstGeom prst="rect">
            <a:avLst/>
          </a:prstGeom>
        </p:spPr>
        <p:txBody>
          <a:bodyPr>
            <a:noAutofit/>
          </a:bodyPr>
          <a:lstStyle>
            <a:lvl1pPr>
              <a:defRPr sz="3200"/>
            </a:lvl1pPr>
            <a:extLst/>
          </a:lstStyle>
          <a:p>
            <a:r>
              <a:rPr lang="en-US" dirty="0" smtClean="0"/>
              <a:t>Click to edit Master title style</a:t>
            </a:r>
            <a:endParaRPr lang="en-US" dirty="0"/>
          </a:p>
        </p:txBody>
      </p:sp>
      <p:sp>
        <p:nvSpPr>
          <p:cNvPr id="9" name="Text Placeholder 8"/>
          <p:cNvSpPr>
            <a:spLocks noGrp="1"/>
          </p:cNvSpPr>
          <p:nvPr>
            <p:ph type="body" sz="quarter" idx="13"/>
          </p:nvPr>
        </p:nvSpPr>
        <p:spPr>
          <a:xfrm>
            <a:off x="304800" y="381000"/>
            <a:ext cx="3962400" cy="311696"/>
          </a:xfrm>
          <a:prstGeom prst="rect">
            <a:avLst/>
          </a:prstGeom>
          <a:solidFill>
            <a:schemeClr val="accent6">
              <a:shade val="75000"/>
            </a:schemeClr>
          </a:solidFill>
        </p:spPr>
        <p:txBody>
          <a:bodyPr>
            <a:noAutofit/>
          </a:bodyPr>
          <a:lstStyle>
            <a:lvl1pPr>
              <a:defRPr sz="1600" b="1">
                <a:solidFill>
                  <a:schemeClr val="bg1"/>
                </a:solidFill>
              </a:defRPr>
            </a:lvl1pPr>
            <a:extLst/>
          </a:lstStyle>
          <a:p>
            <a:pPr lvl="0"/>
            <a:r>
              <a:rPr lang="en-US" dirty="0" smtClean="0"/>
              <a:t>Click to edit Master text styles</a:t>
            </a:r>
          </a:p>
        </p:txBody>
      </p:sp>
      <p:sp>
        <p:nvSpPr>
          <p:cNvPr id="18" name="Rectangle 11"/>
          <p:cNvSpPr>
            <a:spLocks noGrp="1"/>
          </p:cNvSpPr>
          <p:nvPr>
            <p:ph sz="quarter" idx="15"/>
          </p:nvPr>
        </p:nvSpPr>
        <p:spPr>
          <a:xfrm>
            <a:off x="304800" y="764704"/>
            <a:ext cx="3962400" cy="2551520"/>
          </a:xfrm>
          <a:prstGeom prst="rect">
            <a:avLst/>
          </a:prstGeom>
        </p:spPr>
        <p:txBody>
          <a:bodyPr>
            <a:normAutofit/>
          </a:bodyPr>
          <a:lstStyle>
            <a:lvl1pPr>
              <a:defRPr sz="1600"/>
            </a:lvl1pPr>
            <a:lvl2pPr>
              <a:defRPr sz="1600"/>
            </a:lvl2pPr>
            <a:lvl3pPr>
              <a:defRPr sz="16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Rectangle 8"/>
          <p:cNvSpPr>
            <a:spLocks noGrp="1"/>
          </p:cNvSpPr>
          <p:nvPr>
            <p:ph type="body" sz="quarter" idx="16"/>
          </p:nvPr>
        </p:nvSpPr>
        <p:spPr>
          <a:xfrm>
            <a:off x="301752" y="3319272"/>
            <a:ext cx="3965448" cy="311696"/>
          </a:xfrm>
          <a:prstGeom prst="rect">
            <a:avLst/>
          </a:prstGeom>
          <a:solidFill>
            <a:schemeClr val="accent6">
              <a:shade val="75000"/>
            </a:schemeClr>
          </a:solidFill>
        </p:spPr>
        <p:txBody>
          <a:bodyPr>
            <a:noAutofit/>
          </a:bodyPr>
          <a:lstStyle>
            <a:lvl1pPr>
              <a:defRPr sz="1600" b="1">
                <a:solidFill>
                  <a:schemeClr val="bg1"/>
                </a:solidFill>
              </a:defRPr>
            </a:lvl1pPr>
            <a:extLst/>
          </a:lstStyle>
          <a:p>
            <a:pPr lvl="0"/>
            <a:r>
              <a:rPr lang="en-US" dirty="0" smtClean="0"/>
              <a:t>Click to edit Master text styles</a:t>
            </a:r>
          </a:p>
        </p:txBody>
      </p:sp>
      <p:sp>
        <p:nvSpPr>
          <p:cNvPr id="17" name="Rectangle 11"/>
          <p:cNvSpPr>
            <a:spLocks noGrp="1"/>
          </p:cNvSpPr>
          <p:nvPr>
            <p:ph sz="quarter" idx="17"/>
          </p:nvPr>
        </p:nvSpPr>
        <p:spPr>
          <a:xfrm>
            <a:off x="301752" y="3702976"/>
            <a:ext cx="3965448" cy="2551520"/>
          </a:xfrm>
          <a:prstGeom prst="rect">
            <a:avLst/>
          </a:prstGeom>
        </p:spPr>
        <p:txBody>
          <a:bodyPr>
            <a:normAutofit/>
          </a:bodyPr>
          <a:lstStyle>
            <a:lvl1pPr>
              <a:defRPr sz="1600"/>
            </a:lvl1pPr>
            <a:lvl2pPr>
              <a:defRPr sz="1600"/>
            </a:lvl2pPr>
            <a:lvl3pPr>
              <a:defRPr sz="16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Rectangle 8"/>
          <p:cNvSpPr>
            <a:spLocks noGrp="1"/>
          </p:cNvSpPr>
          <p:nvPr>
            <p:ph type="body" sz="quarter" idx="18"/>
          </p:nvPr>
        </p:nvSpPr>
        <p:spPr>
          <a:xfrm>
            <a:off x="4416552" y="381000"/>
            <a:ext cx="3965448" cy="311696"/>
          </a:xfrm>
          <a:prstGeom prst="rect">
            <a:avLst/>
          </a:prstGeom>
          <a:solidFill>
            <a:schemeClr val="accent6">
              <a:shade val="75000"/>
            </a:schemeClr>
          </a:solidFill>
        </p:spPr>
        <p:txBody>
          <a:bodyPr>
            <a:noAutofit/>
          </a:bodyPr>
          <a:lstStyle>
            <a:lvl1pPr>
              <a:defRPr sz="1600" b="1">
                <a:solidFill>
                  <a:schemeClr val="bg1"/>
                </a:solidFill>
              </a:defRPr>
            </a:lvl1pPr>
            <a:extLst/>
          </a:lstStyle>
          <a:p>
            <a:pPr lvl="0"/>
            <a:r>
              <a:rPr lang="en-US" dirty="0" smtClean="0"/>
              <a:t>Click to edit Master text styles</a:t>
            </a:r>
          </a:p>
        </p:txBody>
      </p:sp>
      <p:sp>
        <p:nvSpPr>
          <p:cNvPr id="21" name="Rectangle 11"/>
          <p:cNvSpPr>
            <a:spLocks noGrp="1"/>
          </p:cNvSpPr>
          <p:nvPr>
            <p:ph sz="quarter" idx="19"/>
          </p:nvPr>
        </p:nvSpPr>
        <p:spPr>
          <a:xfrm>
            <a:off x="4416552" y="764704"/>
            <a:ext cx="3962400" cy="5483695"/>
          </a:xfrm>
          <a:prstGeom prst="rect">
            <a:avLst/>
          </a:prstGeom>
        </p:spPr>
        <p:txBody>
          <a:bodyPr>
            <a:normAutofit/>
          </a:bodyPr>
          <a:lstStyle>
            <a:lvl1pPr>
              <a:defRPr sz="1600"/>
            </a:lvl1pPr>
            <a:lvl2pPr>
              <a:defRPr sz="1600"/>
            </a:lvl2pPr>
            <a:lvl3pPr>
              <a:defRPr sz="1600"/>
            </a:lvl3pPr>
            <a:lvl4pPr>
              <a:defRPr sz="1600"/>
            </a:lvl4pPr>
            <a:lvl5pPr>
              <a:defRPr sz="1600"/>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Rectangle 13"/>
          <p:cNvSpPr>
            <a:spLocks noGrp="1"/>
          </p:cNvSpPr>
          <p:nvPr>
            <p:ph type="dt" sz="half" idx="20"/>
          </p:nvPr>
        </p:nvSpPr>
        <p:spPr>
          <a:xfrm>
            <a:off x="7010400" y="76200"/>
            <a:ext cx="1371600" cy="228600"/>
          </a:xfrm>
          <a:prstGeom prst="rect">
            <a:avLst/>
          </a:prstGeom>
        </p:spPr>
        <p:txBody>
          <a:bodyPr/>
          <a:lstStyle>
            <a:lvl1pPr>
              <a:defRPr/>
            </a:lvl1pPr>
            <a:extLst/>
          </a:lstStyle>
          <a:p>
            <a:pPr>
              <a:defRPr/>
            </a:pPr>
            <a:fld id="{38390603-54FC-4D04-B584-398614B28DD4}" type="datetime1">
              <a:rPr lang="en-US" altLang="ja-JP"/>
              <a:pPr>
                <a:defRPr/>
              </a:pPr>
              <a:t>07/04/2015</a:t>
            </a:fld>
            <a:endParaRPr lang="en-US"/>
          </a:p>
        </p:txBody>
      </p:sp>
      <p:sp>
        <p:nvSpPr>
          <p:cNvPr id="11" name="Rectangle 19"/>
          <p:cNvSpPr>
            <a:spLocks noGrp="1"/>
          </p:cNvSpPr>
          <p:nvPr>
            <p:ph type="sldNum" sz="quarter" idx="21"/>
          </p:nvPr>
        </p:nvSpPr>
        <p:spPr>
          <a:xfrm>
            <a:off x="6503988" y="6473825"/>
            <a:ext cx="990600" cy="304800"/>
          </a:xfrm>
          <a:prstGeom prst="rect">
            <a:avLst/>
          </a:prstGeom>
        </p:spPr>
        <p:txBody>
          <a:bodyPr/>
          <a:lstStyle>
            <a:lvl1pPr>
              <a:defRPr/>
            </a:lvl1pPr>
            <a:extLst/>
          </a:lstStyle>
          <a:p>
            <a:pPr>
              <a:defRPr/>
            </a:pPr>
            <a:fld id="{5D57FC1A-3369-477F-ACE6-C68A00F84A45}" type="slidenum">
              <a:rPr lang="en-US"/>
              <a:pPr>
                <a:defRPr/>
              </a:pPr>
              <a:t>‹#›</a:t>
            </a:fld>
            <a:endParaRPr lang="en-US" dirty="0"/>
          </a:p>
        </p:txBody>
      </p:sp>
      <p:sp>
        <p:nvSpPr>
          <p:cNvPr id="12" name="Rectangle 22"/>
          <p:cNvSpPr>
            <a:spLocks noGrp="1"/>
          </p:cNvSpPr>
          <p:nvPr>
            <p:ph type="ftr" sz="quarter" idx="22"/>
          </p:nvPr>
        </p:nvSpPr>
        <p:spPr>
          <a:xfrm>
            <a:off x="2705100" y="6477000"/>
            <a:ext cx="3733800" cy="304800"/>
          </a:xfrm>
          <a:prstGeom prst="rect">
            <a:avLst/>
          </a:prstGeom>
        </p:spPr>
        <p:txBody>
          <a:bodyPr/>
          <a:lstStyle>
            <a:lvl1pPr algn="r">
              <a:defRPr b="1" i="1"/>
            </a:lvl1pPr>
            <a:extLst/>
          </a:lstStyle>
          <a:p>
            <a:pPr>
              <a:defRPr/>
            </a:pPr>
            <a:endParaRPr lang="en-US"/>
          </a:p>
        </p:txBody>
      </p:sp>
    </p:spTree>
    <p:extLst>
      <p:ext uri="{BB962C8B-B14F-4D97-AF65-F5344CB8AC3E}">
        <p14:creationId xmlns:p14="http://schemas.microsoft.com/office/powerpoint/2010/main" val="18168882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3-Up: 1 Top, 2 Bottom">
    <p:spTree>
      <p:nvGrpSpPr>
        <p:cNvPr id="1" name=""/>
        <p:cNvGrpSpPr/>
        <p:nvPr/>
      </p:nvGrpSpPr>
      <p:grpSpPr>
        <a:xfrm>
          <a:off x="0" y="0"/>
          <a:ext cx="0" cy="0"/>
          <a:chOff x="0" y="0"/>
          <a:chExt cx="0" cy="0"/>
        </a:xfrm>
      </p:grpSpPr>
      <p:sp>
        <p:nvSpPr>
          <p:cNvPr id="28" name="Rectangle 2"/>
          <p:cNvSpPr>
            <a:spLocks noGrp="1"/>
          </p:cNvSpPr>
          <p:nvPr>
            <p:ph type="title"/>
          </p:nvPr>
        </p:nvSpPr>
        <p:spPr>
          <a:xfrm>
            <a:off x="8610197" y="380382"/>
            <a:ext cx="533803" cy="5868053"/>
          </a:xfrm>
          <a:prstGeom prst="rect">
            <a:avLst/>
          </a:prstGeom>
        </p:spPr>
        <p:txBody>
          <a:bodyPr lIns="92364" tIns="46182" rIns="92364" bIns="46182">
            <a:noAutofit/>
          </a:bodyPr>
          <a:lstStyle>
            <a:lvl1pPr>
              <a:defRPr sz="2800" b="1"/>
            </a:lvl1pPr>
            <a:extLst/>
          </a:lstStyle>
          <a:p>
            <a:r>
              <a:rPr lang="en-US" dirty="0" smtClean="0"/>
              <a:t>Click to edit Master title style</a:t>
            </a:r>
            <a:endParaRPr lang="en-US" dirty="0"/>
          </a:p>
        </p:txBody>
      </p:sp>
      <p:sp>
        <p:nvSpPr>
          <p:cNvPr id="13" name="Rectangle 8"/>
          <p:cNvSpPr>
            <a:spLocks noGrp="1"/>
          </p:cNvSpPr>
          <p:nvPr>
            <p:ph type="body" sz="quarter" idx="13"/>
          </p:nvPr>
        </p:nvSpPr>
        <p:spPr>
          <a:xfrm>
            <a:off x="304800" y="381001"/>
            <a:ext cx="8077200" cy="325752"/>
          </a:xfrm>
          <a:prstGeom prst="rect">
            <a:avLst/>
          </a:prstGeom>
          <a:solidFill>
            <a:schemeClr val="accent6">
              <a:shade val="75000"/>
            </a:schemeClr>
          </a:solidFill>
        </p:spPr>
        <p:txBody>
          <a:bodyPr lIns="92364" tIns="46182" rIns="92364" bIns="46182">
            <a:noAutofit/>
          </a:bodyPr>
          <a:lstStyle>
            <a:lvl1pPr>
              <a:defRPr sz="1800" b="1">
                <a:solidFill>
                  <a:schemeClr val="bg1"/>
                </a:solidFill>
              </a:defRPr>
            </a:lvl1pPr>
            <a:extLst/>
          </a:lstStyle>
          <a:p>
            <a:pPr lvl="0"/>
            <a:r>
              <a:rPr lang="en-US" dirty="0" smtClean="0"/>
              <a:t>Click to edit Master text styles</a:t>
            </a:r>
          </a:p>
        </p:txBody>
      </p:sp>
      <p:sp>
        <p:nvSpPr>
          <p:cNvPr id="15" name="Rectangle 11"/>
          <p:cNvSpPr>
            <a:spLocks noGrp="1"/>
          </p:cNvSpPr>
          <p:nvPr>
            <p:ph sz="quarter" idx="15"/>
          </p:nvPr>
        </p:nvSpPr>
        <p:spPr>
          <a:xfrm>
            <a:off x="301752" y="764704"/>
            <a:ext cx="8074152" cy="1800200"/>
          </a:xfrm>
          <a:prstGeom prst="rect">
            <a:avLst/>
          </a:prstGeom>
        </p:spPr>
        <p:txBody>
          <a:bodyPr lIns="92364" tIns="46182" rIns="92364" bIns="46182"/>
          <a:lstStyle>
            <a:lvl1pPr>
              <a:spcBef>
                <a:spcPts val="300"/>
              </a:spcBef>
              <a:spcAft>
                <a:spcPts val="300"/>
              </a:spcAft>
              <a:defRPr/>
            </a:lvl1pPr>
            <a:lvl2pPr>
              <a:spcBef>
                <a:spcPts val="300"/>
              </a:spcBef>
              <a:spcAft>
                <a:spcPts val="300"/>
              </a:spcAft>
              <a:defRPr/>
            </a:lvl2pPr>
            <a:lvl3pPr>
              <a:spcBef>
                <a:spcPts val="300"/>
              </a:spcBef>
              <a:spcAft>
                <a:spcPts val="300"/>
              </a:spcAft>
              <a:defRPr/>
            </a:lvl3pPr>
            <a:lvl4pPr>
              <a:spcBef>
                <a:spcPts val="300"/>
              </a:spcBef>
              <a:spcAft>
                <a:spcPts val="300"/>
              </a:spcAft>
              <a:defRPr/>
            </a:lvl4pPr>
            <a:lvl5pPr>
              <a:spcBef>
                <a:spcPts val="300"/>
              </a:spcBef>
              <a:spcAft>
                <a:spcPts val="300"/>
              </a:spcAft>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Rectangle 8"/>
          <p:cNvSpPr>
            <a:spLocks noGrp="1"/>
          </p:cNvSpPr>
          <p:nvPr>
            <p:ph type="body" sz="quarter" idx="16"/>
          </p:nvPr>
        </p:nvSpPr>
        <p:spPr>
          <a:xfrm>
            <a:off x="301752" y="2636913"/>
            <a:ext cx="8086672" cy="325752"/>
          </a:xfrm>
          <a:prstGeom prst="rect">
            <a:avLst/>
          </a:prstGeom>
          <a:solidFill>
            <a:schemeClr val="accent6">
              <a:shade val="75000"/>
            </a:schemeClr>
          </a:solidFill>
        </p:spPr>
        <p:txBody>
          <a:bodyPr lIns="92364" tIns="46182" rIns="92364" bIns="46182">
            <a:noAutofit/>
          </a:bodyPr>
          <a:lstStyle>
            <a:lvl1pPr>
              <a:defRPr sz="1800" b="1">
                <a:solidFill>
                  <a:schemeClr val="bg1"/>
                </a:solidFill>
              </a:defRPr>
            </a:lvl1pPr>
            <a:extLst/>
          </a:lstStyle>
          <a:p>
            <a:pPr lvl="0"/>
            <a:r>
              <a:rPr lang="en-US" dirty="0" smtClean="0"/>
              <a:t>Click to edit Master text styles</a:t>
            </a:r>
          </a:p>
        </p:txBody>
      </p:sp>
      <p:sp>
        <p:nvSpPr>
          <p:cNvPr id="18" name="Rectangle 11"/>
          <p:cNvSpPr>
            <a:spLocks noGrp="1"/>
          </p:cNvSpPr>
          <p:nvPr>
            <p:ph sz="quarter" idx="17"/>
          </p:nvPr>
        </p:nvSpPr>
        <p:spPr>
          <a:xfrm>
            <a:off x="301752" y="2996952"/>
            <a:ext cx="8086672" cy="3257544"/>
          </a:xfrm>
          <a:prstGeom prst="rect">
            <a:avLst/>
          </a:prstGeom>
        </p:spPr>
        <p:txBody>
          <a:bodyPr lIns="92364" tIns="46182" rIns="92364" bIns="46182"/>
          <a:lstStyle>
            <a:lvl1pPr>
              <a:spcBef>
                <a:spcPts val="300"/>
              </a:spcBef>
              <a:spcAft>
                <a:spcPts val="300"/>
              </a:spcAft>
              <a:defRPr/>
            </a:lvl1pPr>
            <a:lvl2pPr>
              <a:spcBef>
                <a:spcPts val="300"/>
              </a:spcBef>
              <a:spcAft>
                <a:spcPts val="300"/>
              </a:spcAft>
              <a:defRPr/>
            </a:lvl2pPr>
            <a:lvl3pPr>
              <a:spcBef>
                <a:spcPts val="300"/>
              </a:spcBef>
              <a:spcAft>
                <a:spcPts val="300"/>
              </a:spcAft>
              <a:defRPr/>
            </a:lvl3pPr>
            <a:lvl4pPr>
              <a:spcBef>
                <a:spcPts val="300"/>
              </a:spcBef>
              <a:spcAft>
                <a:spcPts val="300"/>
              </a:spcAft>
              <a:defRPr/>
            </a:lvl4pPr>
            <a:lvl5pPr>
              <a:spcBef>
                <a:spcPts val="300"/>
              </a:spcBef>
              <a:spcAft>
                <a:spcPts val="300"/>
              </a:spcAft>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p:cNvSpPr>
          <p:nvPr>
            <p:ph type="dt" sz="half" idx="18"/>
          </p:nvPr>
        </p:nvSpPr>
        <p:spPr>
          <a:xfrm>
            <a:off x="7010401" y="76394"/>
            <a:ext cx="1370794" cy="229184"/>
          </a:xfrm>
          <a:prstGeom prst="rect">
            <a:avLst/>
          </a:prstGeom>
        </p:spPr>
        <p:txBody>
          <a:bodyPr lIns="92364" tIns="46182" rIns="92364" bIns="46182"/>
          <a:lstStyle>
            <a:lvl1pPr>
              <a:defRPr/>
            </a:lvl1pPr>
          </a:lstStyle>
          <a:p>
            <a:fld id="{ABF59DB5-F753-40D9-AD2D-6EF68AF45DEC}" type="datetime1">
              <a:rPr lang="en-US" altLang="ja-JP"/>
              <a:pPr/>
              <a:t>07/04/2015</a:t>
            </a:fld>
            <a:endParaRPr lang="en-US" altLang="ja-JP"/>
          </a:p>
        </p:txBody>
      </p:sp>
      <p:sp>
        <p:nvSpPr>
          <p:cNvPr id="8" name="Rectangle 20"/>
          <p:cNvSpPr>
            <a:spLocks noGrp="1"/>
          </p:cNvSpPr>
          <p:nvPr>
            <p:ph type="sldNum" sz="quarter" idx="19"/>
          </p:nvPr>
        </p:nvSpPr>
        <p:spPr>
          <a:xfrm>
            <a:off x="6504014" y="6474436"/>
            <a:ext cx="990197" cy="303987"/>
          </a:xfrm>
          <a:prstGeom prst="rect">
            <a:avLst/>
          </a:prstGeom>
        </p:spPr>
        <p:txBody>
          <a:bodyPr lIns="92364" tIns="46182" rIns="92364" bIns="46182"/>
          <a:lstStyle>
            <a:lvl1pPr>
              <a:defRPr/>
            </a:lvl1pPr>
          </a:lstStyle>
          <a:p>
            <a:fld id="{5B688817-6C9D-4D8E-BB47-44D168D26075}" type="slidenum">
              <a:rPr lang="en-US" altLang="ja-JP"/>
              <a:pPr/>
              <a:t>‹#›</a:t>
            </a:fld>
            <a:endParaRPr lang="en-US" altLang="ja-JP"/>
          </a:p>
        </p:txBody>
      </p:sp>
      <p:sp>
        <p:nvSpPr>
          <p:cNvPr id="9" name="Rectangle 22"/>
          <p:cNvSpPr>
            <a:spLocks noGrp="1"/>
          </p:cNvSpPr>
          <p:nvPr>
            <p:ph type="ftr" sz="quarter" idx="20"/>
          </p:nvPr>
        </p:nvSpPr>
        <p:spPr>
          <a:xfrm>
            <a:off x="2704496" y="6477619"/>
            <a:ext cx="3735010" cy="303987"/>
          </a:xfrm>
          <a:prstGeom prst="rect">
            <a:avLst/>
          </a:prstGeom>
        </p:spPr>
        <p:txBody>
          <a:bodyPr lIns="92364" tIns="46182" rIns="92364" bIns="46182"/>
          <a:lstStyle>
            <a:lvl1pPr>
              <a:defRPr b="1"/>
            </a:lvl1pPr>
          </a:lstStyle>
          <a:p>
            <a:endParaRPr lang="en-US" altLang="ja-JP"/>
          </a:p>
        </p:txBody>
      </p:sp>
    </p:spTree>
    <p:extLst>
      <p:ext uri="{BB962C8B-B14F-4D97-AF65-F5344CB8AC3E}">
        <p14:creationId xmlns:p14="http://schemas.microsoft.com/office/powerpoint/2010/main" val="199677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73E6CE-8FCA-430A-9BCD-3554C11E3476}" type="datetimeFigureOut">
              <a:rPr lang="en-US" smtClean="0"/>
              <a:t>07/04/2015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8FF9E7-72D4-4864-8CA1-7581FF782645}" type="slidenum">
              <a:rPr lang="en-US" smtClean="0"/>
              <a:t>‹#›</a:t>
            </a:fld>
            <a:endParaRPr lang="en-US"/>
          </a:p>
        </p:txBody>
      </p:sp>
    </p:spTree>
    <p:extLst>
      <p:ext uri="{BB962C8B-B14F-4D97-AF65-F5344CB8AC3E}">
        <p14:creationId xmlns:p14="http://schemas.microsoft.com/office/powerpoint/2010/main" val="1172836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73E6CE-8FCA-430A-9BCD-3554C11E3476}" type="datetimeFigureOut">
              <a:rPr lang="en-US" smtClean="0"/>
              <a:t>07/04/2015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8FF9E7-72D4-4864-8CA1-7581FF782645}" type="slidenum">
              <a:rPr lang="en-US" smtClean="0"/>
              <a:t>‹#›</a:t>
            </a:fld>
            <a:endParaRPr lang="en-US"/>
          </a:p>
        </p:txBody>
      </p:sp>
    </p:spTree>
    <p:extLst>
      <p:ext uri="{BB962C8B-B14F-4D97-AF65-F5344CB8AC3E}">
        <p14:creationId xmlns:p14="http://schemas.microsoft.com/office/powerpoint/2010/main" val="2662590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73E6CE-8FCA-430A-9BCD-3554C11E3476}" type="datetimeFigureOut">
              <a:rPr lang="en-US" smtClean="0"/>
              <a:t>07/04/2015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8FF9E7-72D4-4864-8CA1-7581FF782645}" type="slidenum">
              <a:rPr lang="en-US" smtClean="0"/>
              <a:t>‹#›</a:t>
            </a:fld>
            <a:endParaRPr lang="en-US"/>
          </a:p>
        </p:txBody>
      </p:sp>
    </p:spTree>
    <p:extLst>
      <p:ext uri="{BB962C8B-B14F-4D97-AF65-F5344CB8AC3E}">
        <p14:creationId xmlns:p14="http://schemas.microsoft.com/office/powerpoint/2010/main" val="1816573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73E6CE-8FCA-430A-9BCD-3554C11E3476}" type="datetimeFigureOut">
              <a:rPr lang="en-US" smtClean="0"/>
              <a:t>07/04/2015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8FF9E7-72D4-4864-8CA1-7581FF782645}" type="slidenum">
              <a:rPr lang="en-US" smtClean="0"/>
              <a:t>‹#›</a:t>
            </a:fld>
            <a:endParaRPr lang="en-US"/>
          </a:p>
        </p:txBody>
      </p:sp>
    </p:spTree>
    <p:extLst>
      <p:ext uri="{BB962C8B-B14F-4D97-AF65-F5344CB8AC3E}">
        <p14:creationId xmlns:p14="http://schemas.microsoft.com/office/powerpoint/2010/main" val="92746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73E6CE-8FCA-430A-9BCD-3554C11E3476}" type="datetimeFigureOut">
              <a:rPr lang="en-US" smtClean="0"/>
              <a:t>07/04/2015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8FF9E7-72D4-4864-8CA1-7581FF782645}" type="slidenum">
              <a:rPr lang="en-US" smtClean="0"/>
              <a:t>‹#›</a:t>
            </a:fld>
            <a:endParaRPr lang="en-US"/>
          </a:p>
        </p:txBody>
      </p:sp>
    </p:spTree>
    <p:extLst>
      <p:ext uri="{BB962C8B-B14F-4D97-AF65-F5344CB8AC3E}">
        <p14:creationId xmlns:p14="http://schemas.microsoft.com/office/powerpoint/2010/main" val="2828640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73E6CE-8FCA-430A-9BCD-3554C11E3476}" type="datetimeFigureOut">
              <a:rPr lang="en-US" smtClean="0"/>
              <a:t>07/04/2015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8FF9E7-72D4-4864-8CA1-7581FF782645}" type="slidenum">
              <a:rPr lang="en-US" smtClean="0"/>
              <a:t>‹#›</a:t>
            </a:fld>
            <a:endParaRPr lang="en-US"/>
          </a:p>
        </p:txBody>
      </p:sp>
    </p:spTree>
    <p:extLst>
      <p:ext uri="{BB962C8B-B14F-4D97-AF65-F5344CB8AC3E}">
        <p14:creationId xmlns:p14="http://schemas.microsoft.com/office/powerpoint/2010/main" val="1588117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73E6CE-8FCA-430A-9BCD-3554C11E3476}" type="datetimeFigureOut">
              <a:rPr lang="en-US" smtClean="0"/>
              <a:t>07/04/2015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8FF9E7-72D4-4864-8CA1-7581FF782645}" type="slidenum">
              <a:rPr lang="en-US" smtClean="0"/>
              <a:t>‹#›</a:t>
            </a:fld>
            <a:endParaRPr lang="en-US"/>
          </a:p>
        </p:txBody>
      </p:sp>
    </p:spTree>
    <p:extLst>
      <p:ext uri="{BB962C8B-B14F-4D97-AF65-F5344CB8AC3E}">
        <p14:creationId xmlns:p14="http://schemas.microsoft.com/office/powerpoint/2010/main" val="824625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73E6CE-8FCA-430A-9BCD-3554C11E3476}" type="datetimeFigureOut">
              <a:rPr lang="en-US" smtClean="0"/>
              <a:t>07/04/2015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8FF9E7-72D4-4864-8CA1-7581FF782645}" type="slidenum">
              <a:rPr lang="en-US" smtClean="0"/>
              <a:t>‹#›</a:t>
            </a:fld>
            <a:endParaRPr lang="en-US"/>
          </a:p>
        </p:txBody>
      </p:sp>
    </p:spTree>
    <p:extLst>
      <p:ext uri="{BB962C8B-B14F-4D97-AF65-F5344CB8AC3E}">
        <p14:creationId xmlns:p14="http://schemas.microsoft.com/office/powerpoint/2010/main" val="3104914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73E6CE-8FCA-430A-9BCD-3554C11E3476}" type="datetimeFigureOut">
              <a:rPr lang="en-US" smtClean="0"/>
              <a:t>07/04/2015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8FF9E7-72D4-4864-8CA1-7581FF782645}" type="slidenum">
              <a:rPr lang="en-US" smtClean="0"/>
              <a:t>‹#›</a:t>
            </a:fld>
            <a:endParaRPr lang="en-US"/>
          </a:p>
        </p:txBody>
      </p:sp>
    </p:spTree>
    <p:extLst>
      <p:ext uri="{BB962C8B-B14F-4D97-AF65-F5344CB8AC3E}">
        <p14:creationId xmlns:p14="http://schemas.microsoft.com/office/powerpoint/2010/main" val="22862571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hyperlink" Target="http://www.sc.gov.cn/zwgk/gggs/js/200912/P020091208339336834603.doc" TargetMode="External"/><Relationship Id="rId2" Type="http://schemas.openxmlformats.org/officeDocument/2006/relationships/hyperlink" Target="http://www.pon.nic.in/tsunami/esmf.pdf" TargetMode="Externa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
          <p:cNvSpPr>
            <a:spLocks/>
          </p:cNvSpPr>
          <p:nvPr/>
        </p:nvSpPr>
        <p:spPr bwMode="auto">
          <a:xfrm>
            <a:off x="1173808" y="9305292"/>
            <a:ext cx="3056509" cy="216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130006" bIns="0"/>
          <a:lstStyle/>
          <a:p>
            <a:r>
              <a:rPr lang="en-US" sz="1200" dirty="0" smtClean="0">
                <a:solidFill>
                  <a:srgbClr val="908A84"/>
                </a:solidFill>
                <a:ea typeface="ＭＳ Ｐゴシック" charset="0"/>
                <a:cs typeface="Arial" charset="0"/>
              </a:rPr>
              <a:t>Mo Hamza</a:t>
            </a:r>
            <a:endParaRPr lang="en-US" sz="1200" dirty="0">
              <a:solidFill>
                <a:srgbClr val="908A84"/>
              </a:solidFill>
              <a:ea typeface="ＭＳ Ｐゴシック" charset="0"/>
              <a:cs typeface="Arial" charset="0"/>
            </a:endParaRPr>
          </a:p>
        </p:txBody>
      </p:sp>
      <p:sp>
        <p:nvSpPr>
          <p:cNvPr id="8" name="Rectangle 3"/>
          <p:cNvSpPr>
            <a:spLocks/>
          </p:cNvSpPr>
          <p:nvPr/>
        </p:nvSpPr>
        <p:spPr bwMode="auto">
          <a:xfrm>
            <a:off x="8374608" y="9305292"/>
            <a:ext cx="2880320" cy="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130006" bIns="0" anchor="b"/>
          <a:lstStyle/>
          <a:p>
            <a:r>
              <a:rPr lang="en-US" sz="1200" dirty="0" smtClean="0">
                <a:solidFill>
                  <a:srgbClr val="908A84"/>
                </a:solidFill>
                <a:ea typeface="ＭＳ Ｐゴシック" charset="0"/>
                <a:cs typeface="Arial" charset="0"/>
              </a:rPr>
              <a:t>14 May 2012</a:t>
            </a:r>
            <a:endParaRPr lang="en-US" sz="1200" dirty="0">
              <a:solidFill>
                <a:srgbClr val="908A84"/>
              </a:solidFill>
              <a:ea typeface="ＭＳ Ｐゴシック" charset="0"/>
              <a:cs typeface="Arial" charset="0"/>
            </a:endParaRPr>
          </a:p>
        </p:txBody>
      </p:sp>
      <p:sp>
        <p:nvSpPr>
          <p:cNvPr id="9" name="Line 4"/>
          <p:cNvSpPr>
            <a:spLocks noChangeShapeType="1"/>
          </p:cNvSpPr>
          <p:nvPr/>
        </p:nvSpPr>
        <p:spPr bwMode="auto">
          <a:xfrm>
            <a:off x="4126136" y="9023352"/>
            <a:ext cx="1587" cy="730250"/>
          </a:xfrm>
          <a:prstGeom prst="line">
            <a:avLst/>
          </a:prstGeom>
          <a:noFill/>
          <a:ln w="12700" cap="flat">
            <a:solidFill>
              <a:srgbClr val="908A84"/>
            </a:solidFill>
            <a:prstDash val="sysDot"/>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0" name="Line 5"/>
          <p:cNvSpPr>
            <a:spLocks noChangeShapeType="1"/>
          </p:cNvSpPr>
          <p:nvPr/>
        </p:nvSpPr>
        <p:spPr bwMode="auto">
          <a:xfrm>
            <a:off x="8275639" y="9023352"/>
            <a:ext cx="3174" cy="730250"/>
          </a:xfrm>
          <a:prstGeom prst="line">
            <a:avLst/>
          </a:prstGeom>
          <a:noFill/>
          <a:ln w="12700" cap="flat">
            <a:solidFill>
              <a:srgbClr val="908A84"/>
            </a:solidFill>
            <a:prstDash val="sysDot"/>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1" name="Rectangle 1"/>
          <p:cNvSpPr>
            <a:spLocks/>
          </p:cNvSpPr>
          <p:nvPr/>
        </p:nvSpPr>
        <p:spPr bwMode="auto">
          <a:xfrm>
            <a:off x="1326208" y="9457692"/>
            <a:ext cx="3056509" cy="216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130006" bIns="0"/>
          <a:lstStyle/>
          <a:p>
            <a:r>
              <a:rPr lang="en-US" sz="1200" dirty="0" smtClean="0">
                <a:solidFill>
                  <a:srgbClr val="908A84"/>
                </a:solidFill>
                <a:ea typeface="ＭＳ Ｐゴシック" charset="0"/>
                <a:cs typeface="Arial" charset="0"/>
              </a:rPr>
              <a:t>Mo Hamza</a:t>
            </a:r>
            <a:endParaRPr lang="en-US" sz="1200" dirty="0">
              <a:solidFill>
                <a:srgbClr val="908A84"/>
              </a:solidFill>
              <a:ea typeface="ＭＳ Ｐゴシック" charset="0"/>
              <a:cs typeface="Arial" charset="0"/>
            </a:endParaRPr>
          </a:p>
        </p:txBody>
      </p:sp>
      <p:sp>
        <p:nvSpPr>
          <p:cNvPr id="12" name="Rectangle 3"/>
          <p:cNvSpPr>
            <a:spLocks/>
          </p:cNvSpPr>
          <p:nvPr/>
        </p:nvSpPr>
        <p:spPr bwMode="auto">
          <a:xfrm>
            <a:off x="8527008" y="9457692"/>
            <a:ext cx="2880320" cy="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130006" bIns="0" anchor="b"/>
          <a:lstStyle/>
          <a:p>
            <a:r>
              <a:rPr lang="en-US" sz="1200" dirty="0" smtClean="0">
                <a:solidFill>
                  <a:srgbClr val="908A84"/>
                </a:solidFill>
                <a:ea typeface="ＭＳ Ｐゴシック" charset="0"/>
                <a:cs typeface="Arial" charset="0"/>
              </a:rPr>
              <a:t>14 May 2012</a:t>
            </a:r>
            <a:endParaRPr lang="en-US" sz="1200" dirty="0">
              <a:solidFill>
                <a:srgbClr val="908A84"/>
              </a:solidFill>
              <a:ea typeface="ＭＳ Ｐゴシック" charset="0"/>
              <a:cs typeface="Arial" charset="0"/>
            </a:endParaRPr>
          </a:p>
        </p:txBody>
      </p:sp>
      <p:sp>
        <p:nvSpPr>
          <p:cNvPr id="13" name="Line 4"/>
          <p:cNvSpPr>
            <a:spLocks noChangeShapeType="1"/>
          </p:cNvSpPr>
          <p:nvPr/>
        </p:nvSpPr>
        <p:spPr bwMode="auto">
          <a:xfrm>
            <a:off x="4278536" y="9175752"/>
            <a:ext cx="1587" cy="730250"/>
          </a:xfrm>
          <a:prstGeom prst="line">
            <a:avLst/>
          </a:prstGeom>
          <a:noFill/>
          <a:ln w="12700" cap="flat">
            <a:solidFill>
              <a:srgbClr val="908A84"/>
            </a:solidFill>
            <a:prstDash val="sysDot"/>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 name="Line 5"/>
          <p:cNvSpPr>
            <a:spLocks noChangeShapeType="1"/>
          </p:cNvSpPr>
          <p:nvPr/>
        </p:nvSpPr>
        <p:spPr bwMode="auto">
          <a:xfrm>
            <a:off x="8428039" y="9175752"/>
            <a:ext cx="3174" cy="730250"/>
          </a:xfrm>
          <a:prstGeom prst="line">
            <a:avLst/>
          </a:prstGeom>
          <a:noFill/>
          <a:ln w="12700" cap="flat">
            <a:solidFill>
              <a:srgbClr val="908A84"/>
            </a:solidFill>
            <a:prstDash val="sysDot"/>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5" name="Title 14"/>
          <p:cNvSpPr>
            <a:spLocks noGrp="1"/>
          </p:cNvSpPr>
          <p:nvPr>
            <p:ph type="ctrTitle"/>
          </p:nvPr>
        </p:nvSpPr>
        <p:spPr>
          <a:xfrm>
            <a:off x="483243" y="1844824"/>
            <a:ext cx="8119533" cy="778933"/>
          </a:xfrm>
        </p:spPr>
        <p:txBody>
          <a:bodyPr/>
          <a:lstStyle/>
          <a:p>
            <a:r>
              <a:rPr lang="en-GB" sz="3600" b="1" i="1" dirty="0" smtClean="0"/>
              <a:t>Essential 8</a:t>
            </a:r>
            <a:endParaRPr lang="en-US" dirty="0"/>
          </a:p>
        </p:txBody>
      </p:sp>
      <p:sp>
        <p:nvSpPr>
          <p:cNvPr id="17" name="Title 14"/>
          <p:cNvSpPr txBox="1">
            <a:spLocks/>
          </p:cNvSpPr>
          <p:nvPr/>
        </p:nvSpPr>
        <p:spPr>
          <a:xfrm>
            <a:off x="786716" y="2996952"/>
            <a:ext cx="7772400" cy="1872208"/>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a:solidFill>
                  <a:srgbClr val="990099"/>
                </a:solidFill>
                <a:effectLst>
                  <a:outerShdw blurRad="38100" dist="38100" dir="2700000" algn="tl">
                    <a:srgbClr val="000000">
                      <a:alpha val="43137"/>
                    </a:srgbClr>
                  </a:outerShdw>
                </a:effectLst>
                <a:latin typeface="+mn-lt"/>
                <a:cs typeface="Candara"/>
              </a:rPr>
              <a:t>Sectoral Programs for </a:t>
            </a:r>
            <a:r>
              <a:rPr lang="en-US" sz="4000" b="1" dirty="0" smtClean="0">
                <a:solidFill>
                  <a:srgbClr val="990099"/>
                </a:solidFill>
                <a:effectLst>
                  <a:outerShdw blurRad="38100" dist="38100" dir="2700000" algn="tl">
                    <a:srgbClr val="000000">
                      <a:alpha val="43137"/>
                    </a:srgbClr>
                  </a:outerShdw>
                </a:effectLst>
                <a:latin typeface="+mn-lt"/>
                <a:cs typeface="Candara"/>
              </a:rPr>
              <a:t>                     Socio-Economic Development</a:t>
            </a:r>
          </a:p>
          <a:p>
            <a:endParaRPr lang="en-GB" sz="800" b="1" dirty="0" smtClean="0">
              <a:solidFill>
                <a:srgbClr val="990099"/>
              </a:solidFill>
              <a:effectLst>
                <a:outerShdw blurRad="38100" dist="38100" dir="2700000" algn="tl">
                  <a:srgbClr val="000000">
                    <a:alpha val="43137"/>
                  </a:srgbClr>
                </a:outerShdw>
              </a:effectLst>
              <a:latin typeface="+mn-lt"/>
            </a:endParaRPr>
          </a:p>
        </p:txBody>
      </p:sp>
      <p:sp>
        <p:nvSpPr>
          <p:cNvPr id="28"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grpSp>
        <p:nvGrpSpPr>
          <p:cNvPr id="30" name="Group 4"/>
          <p:cNvGrpSpPr>
            <a:grpSpLocks/>
          </p:cNvGrpSpPr>
          <p:nvPr/>
        </p:nvGrpSpPr>
        <p:grpSpPr bwMode="auto">
          <a:xfrm>
            <a:off x="-47626" y="-1"/>
            <a:ext cx="9191624" cy="1293868"/>
            <a:chOff x="-36006" y="93623"/>
            <a:chExt cx="9190356" cy="1294056"/>
          </a:xfrm>
        </p:grpSpPr>
        <p:grpSp>
          <p:nvGrpSpPr>
            <p:cNvPr id="33" name="Group 7"/>
            <p:cNvGrpSpPr>
              <a:grpSpLocks/>
            </p:cNvGrpSpPr>
            <p:nvPr/>
          </p:nvGrpSpPr>
          <p:grpSpPr bwMode="auto">
            <a:xfrm>
              <a:off x="-36006" y="772093"/>
              <a:ext cx="9180006" cy="615586"/>
              <a:chOff x="0" y="750215"/>
              <a:chExt cx="9144000" cy="662941"/>
            </a:xfrm>
          </p:grpSpPr>
          <p:sp>
            <p:nvSpPr>
              <p:cNvPr id="38" name="Rectangle 12"/>
              <p:cNvSpPr>
                <a:spLocks noChangeArrowheads="1"/>
              </p:cNvSpPr>
              <p:nvPr/>
            </p:nvSpPr>
            <p:spPr bwMode="auto">
              <a:xfrm>
                <a:off x="0" y="1207540"/>
                <a:ext cx="9144000" cy="205616"/>
              </a:xfrm>
              <a:prstGeom prst="rect">
                <a:avLst/>
              </a:prstGeom>
              <a:solidFill>
                <a:srgbClr val="9900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r>
                  <a:rPr lang="en-GB" sz="1000">
                    <a:solidFill>
                      <a:srgbClr val="000000"/>
                    </a:solidFill>
                    <a:latin typeface="Times New Roman" pitchFamily="18" charset="0"/>
                    <a:cs typeface="Times New Roman" pitchFamily="18" charset="0"/>
                  </a:rPr>
                  <a:t> </a:t>
                </a:r>
                <a:endParaRPr lang="en-US" sz="1200">
                  <a:latin typeface="Times New Roman" pitchFamily="18" charset="0"/>
                  <a:cs typeface="Times New Roman" pitchFamily="18" charset="0"/>
                </a:endParaRPr>
              </a:p>
            </p:txBody>
          </p:sp>
          <p:sp>
            <p:nvSpPr>
              <p:cNvPr id="39" name="Rectangle 38"/>
              <p:cNvSpPr>
                <a:spLocks noChangeArrowheads="1"/>
              </p:cNvSpPr>
              <p:nvPr/>
            </p:nvSpPr>
            <p:spPr bwMode="auto">
              <a:xfrm>
                <a:off x="11068" y="749726"/>
                <a:ext cx="9132175" cy="458245"/>
              </a:xfrm>
              <a:prstGeom prst="rect">
                <a:avLst/>
              </a:prstGeom>
              <a:solidFill>
                <a:schemeClr val="tx1"/>
              </a:solidFill>
              <a:ln w="9525">
                <a:solidFill>
                  <a:schemeClr val="tx2">
                    <a:lumMod val="60000"/>
                    <a:lumOff val="40000"/>
                  </a:schemeClr>
                </a:solidFill>
                <a:miter lim="800000"/>
                <a:headEnd/>
                <a:tailEnd/>
              </a:ln>
            </p:spPr>
            <p:txBody>
              <a:bodyPr/>
              <a:lstStyle/>
              <a:p>
                <a:pPr>
                  <a:spcAft>
                    <a:spcPts val="0"/>
                  </a:spcAft>
                  <a:defRPr/>
                </a:pPr>
                <a:r>
                  <a:rPr lang="en-GB" sz="2000" b="1" dirty="0">
                    <a:solidFill>
                      <a:srgbClr val="FFFFFF"/>
                    </a:solidFill>
                    <a:latin typeface="Calibri"/>
                    <a:ea typeface="Times New Roman"/>
                    <a:cs typeface="Times New Roman"/>
                  </a:rPr>
                  <a:t>         Capacity Development for Making Cities Resilient</a:t>
                </a:r>
                <a:endParaRPr lang="en-US" sz="2000" dirty="0">
                  <a:latin typeface="Times New Roman"/>
                  <a:ea typeface="Times New Roman"/>
                </a:endParaRPr>
              </a:p>
            </p:txBody>
          </p:sp>
        </p:grpSp>
        <p:pic>
          <p:nvPicPr>
            <p:cNvPr id="36" name="Picture 10"/>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6525260" y="93623"/>
              <a:ext cx="2629090" cy="70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4" name="Rectangle 2"/>
          <p:cNvSpPr txBox="1">
            <a:spLocks/>
          </p:cNvSpPr>
          <p:nvPr/>
        </p:nvSpPr>
        <p:spPr>
          <a:xfrm>
            <a:off x="1252708" y="4581128"/>
            <a:ext cx="6840415" cy="98955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5400" b="1" dirty="0" smtClean="0">
                <a:solidFill>
                  <a:srgbClr val="990099"/>
                </a:solidFill>
                <a:effectLst>
                  <a:outerShdw blurRad="38100" dist="38100" dir="2700000" algn="tl">
                    <a:srgbClr val="000000">
                      <a:alpha val="43137"/>
                    </a:srgbClr>
                  </a:outerShdw>
                </a:effectLst>
              </a:rPr>
              <a:t>Environment </a:t>
            </a:r>
            <a:endParaRPr lang="en-US" sz="5400" b="1" dirty="0">
              <a:solidFill>
                <a:srgbClr val="990099"/>
              </a:solidFill>
              <a:effectLst>
                <a:outerShdw blurRad="38100" dist="38100" dir="2700000" algn="tl">
                  <a:srgbClr val="000000">
                    <a:alpha val="43137"/>
                  </a:srgbClr>
                </a:outerShdw>
              </a:effectLst>
            </a:endParaRPr>
          </a:p>
        </p:txBody>
      </p:sp>
      <p:pic>
        <p:nvPicPr>
          <p:cNvPr id="20" name="Picture 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282" y="-1"/>
            <a:ext cx="1800430" cy="647029"/>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0" descr="국민안전처"/>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34504" y="138288"/>
            <a:ext cx="1941070" cy="483111"/>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87514" y="128764"/>
            <a:ext cx="1734023" cy="4917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55535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ctrTitle"/>
          </p:nvPr>
        </p:nvSpPr>
        <p:spPr>
          <a:xfrm>
            <a:off x="1087918" y="2132856"/>
            <a:ext cx="6840415" cy="1440159"/>
          </a:xfrm>
        </p:spPr>
        <p:txBody>
          <a:bodyPr>
            <a:normAutofit/>
          </a:bodyPr>
          <a:lstStyle>
            <a:extLst/>
          </a:lstStyle>
          <a:p>
            <a:r>
              <a:rPr lang="en-US" sz="4000" b="1" dirty="0" smtClean="0">
                <a:solidFill>
                  <a:srgbClr val="990099"/>
                </a:solidFill>
                <a:effectLst>
                  <a:outerShdw blurRad="38100" dist="38100" dir="2700000" algn="tl">
                    <a:srgbClr val="000000">
                      <a:alpha val="43137"/>
                    </a:srgbClr>
                  </a:outerShdw>
                </a:effectLst>
              </a:rPr>
              <a:t>ENVIRONMENTALLY SOUND </a:t>
            </a:r>
            <a:br>
              <a:rPr lang="en-US" sz="4000" b="1" dirty="0" smtClean="0">
                <a:solidFill>
                  <a:srgbClr val="990099"/>
                </a:solidFill>
                <a:effectLst>
                  <a:outerShdw blurRad="38100" dist="38100" dir="2700000" algn="tl">
                    <a:srgbClr val="000000">
                      <a:alpha val="43137"/>
                    </a:srgbClr>
                  </a:outerShdw>
                </a:effectLst>
              </a:rPr>
            </a:br>
            <a:r>
              <a:rPr lang="en-US" sz="4000" b="1" dirty="0" smtClean="0">
                <a:solidFill>
                  <a:srgbClr val="990099"/>
                </a:solidFill>
                <a:effectLst>
                  <a:outerShdw blurRad="38100" dist="38100" dir="2700000" algn="tl">
                    <a:srgbClr val="000000">
                      <a:alpha val="43137"/>
                    </a:srgbClr>
                  </a:outerShdw>
                </a:effectLst>
              </a:rPr>
              <a:t>CONSTRUCTION </a:t>
            </a:r>
            <a:endParaRPr lang="en-US" sz="4000" b="1" dirty="0">
              <a:solidFill>
                <a:srgbClr val="990099"/>
              </a:solidFill>
              <a:effectLst>
                <a:outerShdw blurRad="38100" dist="38100" dir="2700000" algn="tl">
                  <a:srgbClr val="000000">
                    <a:alpha val="43137"/>
                  </a:srgbClr>
                </a:outerShdw>
              </a:effectLst>
            </a:endParaRPr>
          </a:p>
        </p:txBody>
      </p:sp>
      <p:sp>
        <p:nvSpPr>
          <p:cNvPr id="18436" name="スライド番号プレースホルダ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9885CBFB-E667-4AB0-BA6B-710BB8925E46}" type="slidenum">
              <a:rPr kumimoji="0" lang="en-US" altLang="ja-JP">
                <a:latin typeface="Calibri" pitchFamily="34" charset="0"/>
              </a:rPr>
              <a:pPr eaLnBrk="1" hangingPunct="1"/>
              <a:t>10</a:t>
            </a:fld>
            <a:endParaRPr kumimoji="0" lang="en-US" altLang="ja-JP">
              <a:latin typeface="Calibri" pitchFamily="34" charset="0"/>
            </a:endParaRPr>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
        <p:nvSpPr>
          <p:cNvPr id="6"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7"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048087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bwMode="auto"/>
        <p:txBody>
          <a:bodyPr vert="eaVert" wrap="square" lIns="91440" tIns="45720" rIns="91440" bIns="45720" numCol="1" anchorCtr="0" compatLnSpc="1">
            <a:prstTxWarp prst="textNoShape">
              <a:avLst/>
            </a:prstTxWarp>
          </a:bodyPr>
          <a:lstStyle/>
          <a:p>
            <a:pPr eaLnBrk="1" hangingPunct="1"/>
            <a:r>
              <a:rPr lang="en-CA" altLang="ja-JP" b="1" cap="none" smtClean="0"/>
              <a:t>     </a:t>
            </a:r>
          </a:p>
        </p:txBody>
      </p:sp>
      <p:sp>
        <p:nvSpPr>
          <p:cNvPr id="3" name="Text Placeholder 2"/>
          <p:cNvSpPr>
            <a:spLocks noGrp="1"/>
          </p:cNvSpPr>
          <p:nvPr>
            <p:ph type="body" sz="quarter" idx="13"/>
          </p:nvPr>
        </p:nvSpPr>
        <p:spPr>
          <a:xfrm>
            <a:off x="3127374" y="0"/>
            <a:ext cx="6016626" cy="826718"/>
          </a:xfrm>
        </p:spPr>
        <p:txBody>
          <a:bodyPr/>
          <a:lstStyle/>
          <a:p>
            <a:pPr marL="0" indent="0" eaLnBrk="1" hangingPunct="1">
              <a:buNone/>
              <a:defRPr/>
            </a:pPr>
            <a:r>
              <a:rPr lang="en-US" altLang="ja-JP" sz="2400" dirty="0" smtClean="0"/>
              <a:t>Issue: Implementing environmentally sound construction</a:t>
            </a:r>
            <a:endParaRPr lang="ja-JP" altLang="ja-JP" sz="2400" dirty="0" smtClean="0"/>
          </a:p>
        </p:txBody>
      </p:sp>
      <p:sp>
        <p:nvSpPr>
          <p:cNvPr id="30724" name="Content Placeholder 3"/>
          <p:cNvSpPr>
            <a:spLocks noGrp="1"/>
          </p:cNvSpPr>
          <p:nvPr>
            <p:ph sz="quarter" idx="15"/>
          </p:nvPr>
        </p:nvSpPr>
        <p:spPr>
          <a:xfrm>
            <a:off x="87682" y="1052186"/>
            <a:ext cx="9056318" cy="1703540"/>
          </a:xfrm>
        </p:spPr>
        <p:txBody>
          <a:bodyPr>
            <a:normAutofit/>
          </a:bodyPr>
          <a:lstStyle/>
          <a:p>
            <a:pPr marL="400050" indent="-400050" eaLnBrk="1" hangingPunct="1">
              <a:buClr>
                <a:srgbClr val="92D050"/>
              </a:buClr>
              <a:buFont typeface="Wingdings" pitchFamily="2" charset="2"/>
              <a:buChar char="Ø"/>
            </a:pPr>
            <a:r>
              <a:rPr lang="en-US" altLang="ja-JP" sz="2000" dirty="0" smtClean="0"/>
              <a:t>Site selection</a:t>
            </a:r>
          </a:p>
          <a:p>
            <a:pPr marL="400050" indent="-400050" eaLnBrk="1" hangingPunct="1">
              <a:buClr>
                <a:srgbClr val="92D050"/>
              </a:buClr>
              <a:buFont typeface="Wingdings" pitchFamily="2" charset="2"/>
              <a:buChar char="Ø"/>
            </a:pPr>
            <a:r>
              <a:rPr lang="en-US" altLang="ja-JP" sz="2000" dirty="0" smtClean="0"/>
              <a:t>Local procurement of building materials</a:t>
            </a:r>
          </a:p>
          <a:p>
            <a:pPr marL="400050" indent="-400050" eaLnBrk="1" hangingPunct="1">
              <a:buClr>
                <a:srgbClr val="92D050"/>
              </a:buClr>
              <a:buFont typeface="Wingdings" pitchFamily="2" charset="2"/>
              <a:buChar char="Ø"/>
            </a:pPr>
            <a:r>
              <a:rPr lang="en-US" altLang="ja-JP" sz="2000" dirty="0" smtClean="0"/>
              <a:t>Alternative building materials and technologies</a:t>
            </a:r>
            <a:endParaRPr lang="ja-JP" altLang="ja-JP" sz="2000" dirty="0" smtClean="0"/>
          </a:p>
          <a:p>
            <a:pPr marL="400050" indent="-400050" eaLnBrk="1" hangingPunct="1">
              <a:buClr>
                <a:srgbClr val="92D050"/>
              </a:buClr>
              <a:buFont typeface="Wingdings" pitchFamily="2" charset="2"/>
              <a:buChar char="Ø"/>
            </a:pPr>
            <a:r>
              <a:rPr lang="en-US" altLang="ja-JP" sz="2000" dirty="0" smtClean="0"/>
              <a:t>Strategic environmental and social framework</a:t>
            </a:r>
            <a:endParaRPr lang="ja-JP" altLang="ja-JP" sz="2000" dirty="0" smtClean="0"/>
          </a:p>
          <a:p>
            <a:pPr marL="400050" indent="-400050" eaLnBrk="1" hangingPunct="1">
              <a:buClr>
                <a:srgbClr val="92D050"/>
              </a:buClr>
            </a:pPr>
            <a:endParaRPr lang="ja-JP" altLang="ja-JP" sz="2000" dirty="0" smtClean="0"/>
          </a:p>
        </p:txBody>
      </p:sp>
      <p:sp>
        <p:nvSpPr>
          <p:cNvPr id="10" name="Text Placeholder 2"/>
          <p:cNvSpPr>
            <a:spLocks noGrp="1"/>
          </p:cNvSpPr>
          <p:nvPr>
            <p:ph type="body" sz="quarter" idx="13"/>
          </p:nvPr>
        </p:nvSpPr>
        <p:spPr>
          <a:xfrm>
            <a:off x="0" y="2893512"/>
            <a:ext cx="9143999" cy="313151"/>
          </a:xfrm>
        </p:spPr>
        <p:txBody>
          <a:bodyPr/>
          <a:lstStyle/>
          <a:p>
            <a:pPr marL="0" indent="0" algn="ctr" eaLnBrk="1" hangingPunct="1">
              <a:lnSpc>
                <a:spcPts val="1700"/>
              </a:lnSpc>
              <a:buNone/>
              <a:defRPr/>
            </a:pPr>
            <a:r>
              <a:rPr lang="en-CA" altLang="ja-JP" sz="2400" i="1" dirty="0" smtClean="0"/>
              <a:t>Sub Issue: </a:t>
            </a:r>
            <a:r>
              <a:rPr lang="en-US" altLang="ja-JP" sz="2400" i="1" dirty="0" smtClean="0"/>
              <a:t>Site selection</a:t>
            </a:r>
            <a:endParaRPr lang="ja-JP" altLang="ja-JP" sz="2400" i="1" dirty="0" smtClean="0"/>
          </a:p>
        </p:txBody>
      </p:sp>
      <p:sp>
        <p:nvSpPr>
          <p:cNvPr id="30726" name="Content Placeholder 3"/>
          <p:cNvSpPr>
            <a:spLocks noGrp="1"/>
          </p:cNvSpPr>
          <p:nvPr>
            <p:ph sz="quarter" idx="15"/>
          </p:nvPr>
        </p:nvSpPr>
        <p:spPr>
          <a:xfrm>
            <a:off x="125760" y="3284984"/>
            <a:ext cx="8892480" cy="3024336"/>
          </a:xfrm>
        </p:spPr>
        <p:txBody>
          <a:bodyPr>
            <a:noAutofit/>
          </a:bodyPr>
          <a:lstStyle/>
          <a:p>
            <a:pPr marL="400050" indent="-400050" eaLnBrk="1" hangingPunct="1">
              <a:buClr>
                <a:srgbClr val="92D050"/>
              </a:buClr>
              <a:buFont typeface="Wingdings" pitchFamily="2" charset="2"/>
              <a:buChar char="Ø"/>
            </a:pPr>
            <a:r>
              <a:rPr lang="en-US" altLang="ja-JP" sz="2400" dirty="0" smtClean="0"/>
              <a:t>In the rush to provide transitional shelter to the thousands of homeless of Sri Lanka and southern India following the 2004 tsunami, authorities chose </a:t>
            </a:r>
            <a:r>
              <a:rPr lang="en-US" altLang="ja-JP" sz="2400" b="1" dirty="0" smtClean="0"/>
              <a:t>low-lying sites</a:t>
            </a:r>
            <a:r>
              <a:rPr lang="en-US" altLang="ja-JP" sz="2400" dirty="0" smtClean="0"/>
              <a:t> that later </a:t>
            </a:r>
            <a:r>
              <a:rPr lang="en-US" altLang="ja-JP" sz="2400" b="1" dirty="0" smtClean="0"/>
              <a:t>flooded</a:t>
            </a:r>
            <a:r>
              <a:rPr lang="en-US" altLang="ja-JP" sz="2400" dirty="0" smtClean="0"/>
              <a:t> during the monsoons </a:t>
            </a:r>
          </a:p>
          <a:p>
            <a:pPr marL="400050" indent="-400050" eaLnBrk="1" hangingPunct="1">
              <a:buClr>
                <a:srgbClr val="92D050"/>
              </a:buClr>
              <a:buFont typeface="Wingdings" pitchFamily="2" charset="2"/>
              <a:buChar char="Ø"/>
            </a:pPr>
            <a:r>
              <a:rPr lang="en-US" altLang="ja-JP" sz="2400" dirty="0" smtClean="0"/>
              <a:t>In Indonesia, permanent housing settlements were developed in </a:t>
            </a:r>
            <a:r>
              <a:rPr lang="en-US" altLang="ja-JP" sz="2400" b="1" dirty="0" smtClean="0"/>
              <a:t>flood plains</a:t>
            </a:r>
            <a:r>
              <a:rPr lang="en-US" altLang="ja-JP" sz="2400" dirty="0" smtClean="0"/>
              <a:t> and barricaded from the ocean by a sea wall that </a:t>
            </a:r>
            <a:r>
              <a:rPr lang="en-US" altLang="ja-JP" sz="2400" b="1" dirty="0" smtClean="0"/>
              <a:t>blocked the surface flow of water</a:t>
            </a:r>
            <a:r>
              <a:rPr lang="en-US" altLang="ja-JP" sz="2400" dirty="0" smtClean="0"/>
              <a:t> and regularly flooded the entire settlement</a:t>
            </a:r>
          </a:p>
          <a:p>
            <a:pPr marL="400050" indent="-400050" eaLnBrk="1" hangingPunct="1">
              <a:buClr>
                <a:srgbClr val="92D050"/>
              </a:buClr>
              <a:buFont typeface="Wingdings" pitchFamily="2" charset="2"/>
              <a:buChar char="Ø"/>
            </a:pPr>
            <a:endParaRPr lang="ja-JP" altLang="ja-JP" sz="1400" dirty="0" smtClean="0"/>
          </a:p>
        </p:txBody>
      </p:sp>
      <p:sp>
        <p:nvSpPr>
          <p:cNvPr id="30727" name="スライド番号プレースホルダ 6"/>
          <p:cNvSpPr>
            <a:spLocks noGrp="1"/>
          </p:cNvSpPr>
          <p:nvPr>
            <p:ph type="sldNum" sz="quarter" idx="2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B469DA58-2050-4B0D-8CB5-8BE94B04293B}" type="slidenum">
              <a:rPr kumimoji="0" lang="en-US" altLang="ja-JP">
                <a:latin typeface="Calibri" pitchFamily="34" charset="0"/>
              </a:rPr>
              <a:pPr eaLnBrk="1" hangingPunct="1"/>
              <a:t>11</a:t>
            </a:fld>
            <a:endParaRPr kumimoji="0" lang="en-US" altLang="ja-JP">
              <a:latin typeface="Calibri" pitchFamily="34" charset="0"/>
            </a:endParaRPr>
          </a:p>
        </p:txBody>
      </p:sp>
      <p:sp>
        <p:nvSpPr>
          <p:cNvPr id="8"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9"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894884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ext Placeholder 2"/>
          <p:cNvSpPr>
            <a:spLocks noGrp="1"/>
          </p:cNvSpPr>
          <p:nvPr>
            <p:ph type="body" sz="quarter" idx="13"/>
          </p:nvPr>
        </p:nvSpPr>
        <p:spPr>
          <a:xfrm>
            <a:off x="3219189" y="0"/>
            <a:ext cx="5924811" cy="947738"/>
          </a:xfrm>
          <a:solidFill>
            <a:srgbClr val="92D050"/>
          </a:solidFill>
          <a:ln>
            <a:solidFill>
              <a:srgbClr val="92D050"/>
            </a:solidFill>
            <a:miter lim="800000"/>
            <a:headEnd/>
            <a:tailEnd/>
          </a:ln>
        </p:spPr>
        <p:txBody>
          <a:bodyPr/>
          <a:lstStyle/>
          <a:p>
            <a:pPr marL="0" indent="0" algn="ctr" eaLnBrk="1" hangingPunct="1">
              <a:buNone/>
            </a:pPr>
            <a:r>
              <a:rPr lang="en-US" altLang="ja-JP" sz="2800" dirty="0" smtClean="0">
                <a:solidFill>
                  <a:schemeClr val="tx1"/>
                </a:solidFill>
              </a:rPr>
              <a:t>Case: Fast track environmental assessment tool in Aceh</a:t>
            </a:r>
            <a:endParaRPr lang="en-CA" altLang="ja-JP" sz="2800" dirty="0" smtClean="0">
              <a:solidFill>
                <a:schemeClr val="tx1"/>
              </a:solidFill>
            </a:endParaRPr>
          </a:p>
        </p:txBody>
      </p:sp>
      <p:sp>
        <p:nvSpPr>
          <p:cNvPr id="5" name="Text Placeholder 4"/>
          <p:cNvSpPr>
            <a:spLocks noGrp="1"/>
          </p:cNvSpPr>
          <p:nvPr>
            <p:ph type="body" sz="quarter" idx="16"/>
          </p:nvPr>
        </p:nvSpPr>
        <p:spPr>
          <a:xfrm>
            <a:off x="0" y="3469709"/>
            <a:ext cx="9144000" cy="368063"/>
          </a:xfrm>
          <a:solidFill>
            <a:schemeClr val="bg2">
              <a:lumMod val="90000"/>
            </a:schemeClr>
          </a:solidFill>
        </p:spPr>
        <p:txBody>
          <a:bodyPr/>
          <a:lstStyle/>
          <a:p>
            <a:pPr marL="0" indent="0" eaLnBrk="1" hangingPunct="1">
              <a:buNone/>
              <a:defRPr/>
            </a:pPr>
            <a:r>
              <a:rPr lang="en-US" altLang="ja-JP" sz="2000" dirty="0" smtClean="0">
                <a:solidFill>
                  <a:srgbClr val="000000"/>
                </a:solidFill>
              </a:rPr>
              <a:t>Lessons</a:t>
            </a:r>
            <a:endParaRPr lang="en-CA" altLang="ja-JP" sz="2000" dirty="0" smtClean="0">
              <a:solidFill>
                <a:srgbClr val="000000"/>
              </a:solidFill>
            </a:endParaRPr>
          </a:p>
        </p:txBody>
      </p:sp>
      <p:sp>
        <p:nvSpPr>
          <p:cNvPr id="31749" name="Content Placeholder 5"/>
          <p:cNvSpPr>
            <a:spLocks noGrp="1"/>
          </p:cNvSpPr>
          <p:nvPr>
            <p:ph sz="quarter" idx="17"/>
          </p:nvPr>
        </p:nvSpPr>
        <p:spPr>
          <a:xfrm>
            <a:off x="125260" y="1327759"/>
            <a:ext cx="9018739" cy="2129424"/>
          </a:xfrm>
        </p:spPr>
        <p:txBody>
          <a:bodyPr/>
          <a:lstStyle/>
          <a:p>
            <a:pPr marL="0" indent="0" algn="just" eaLnBrk="1" hangingPunct="1">
              <a:spcBef>
                <a:spcPts val="600"/>
              </a:spcBef>
              <a:spcAft>
                <a:spcPts val="600"/>
              </a:spcAft>
              <a:buFont typeface="Calibri" pitchFamily="34" charset="0"/>
              <a:buAutoNum type="arabicPeriod"/>
            </a:pPr>
            <a:r>
              <a:rPr lang="en-US" altLang="ja-JP" sz="2000" dirty="0" smtClean="0"/>
              <a:t>The Indonesian Environment Ministry agreed to the </a:t>
            </a:r>
            <a:r>
              <a:rPr lang="en-US" altLang="ja-JP" sz="2000" b="1" dirty="0" smtClean="0"/>
              <a:t>fast-track assessment method</a:t>
            </a:r>
            <a:r>
              <a:rPr lang="en-US" altLang="ja-JP" sz="2000" dirty="0" smtClean="0"/>
              <a:t>.</a:t>
            </a:r>
          </a:p>
          <a:p>
            <a:pPr marL="0" indent="0" algn="just" eaLnBrk="1" hangingPunct="1">
              <a:spcBef>
                <a:spcPts val="600"/>
              </a:spcBef>
              <a:spcAft>
                <a:spcPts val="600"/>
              </a:spcAft>
              <a:buFont typeface="Calibri" pitchFamily="34" charset="0"/>
              <a:buAutoNum type="arabicPeriod"/>
            </a:pPr>
            <a:r>
              <a:rPr lang="en-US" altLang="ja-JP" sz="2000" dirty="0" smtClean="0"/>
              <a:t>The fast-track method </a:t>
            </a:r>
            <a:r>
              <a:rPr lang="en-US" altLang="ja-JP" sz="2000" b="1" dirty="0" smtClean="0"/>
              <a:t>cut the assessment time in half</a:t>
            </a:r>
            <a:r>
              <a:rPr lang="en-US" altLang="ja-JP" sz="2000" dirty="0" smtClean="0"/>
              <a:t>.  When all the formalities had been dealt with, SLGSR workers and the environmental authority organized a public consultation with the nearby village community with nearly 300 people attending, to ensure public agreement before developing the waste site. </a:t>
            </a:r>
            <a:endParaRPr lang="en-CA" altLang="ja-JP" sz="2000" dirty="0" smtClean="0"/>
          </a:p>
        </p:txBody>
      </p:sp>
      <p:sp>
        <p:nvSpPr>
          <p:cNvPr id="31750" name="Content Placeholder 7"/>
          <p:cNvSpPr>
            <a:spLocks noGrp="1"/>
          </p:cNvSpPr>
          <p:nvPr>
            <p:ph sz="quarter" idx="19"/>
          </p:nvPr>
        </p:nvSpPr>
        <p:spPr>
          <a:xfrm>
            <a:off x="131523" y="4005064"/>
            <a:ext cx="8880954" cy="2279737"/>
          </a:xfrm>
        </p:spPr>
        <p:txBody>
          <a:bodyPr>
            <a:normAutofit lnSpcReduction="10000"/>
          </a:bodyPr>
          <a:lstStyle/>
          <a:p>
            <a:pPr algn="just">
              <a:spcBef>
                <a:spcPts val="600"/>
              </a:spcBef>
              <a:spcAft>
                <a:spcPts val="600"/>
              </a:spcAft>
            </a:pPr>
            <a:r>
              <a:rPr lang="en-US" altLang="ja-JP" sz="2000" dirty="0" smtClean="0"/>
              <a:t>It took </a:t>
            </a:r>
            <a:r>
              <a:rPr lang="en-US" altLang="ja-JP" sz="2000" b="1" dirty="0" smtClean="0"/>
              <a:t>two years</a:t>
            </a:r>
            <a:r>
              <a:rPr lang="en-US" altLang="ja-JP" sz="2000" dirty="0" smtClean="0"/>
              <a:t> from the day the decision was made to develop a fast-track environmental impact assessment. By then, reconstruction work in Aceh had already progressed so far that the new method was only of use for some of the projects. </a:t>
            </a:r>
          </a:p>
          <a:p>
            <a:pPr algn="just">
              <a:spcBef>
                <a:spcPts val="600"/>
              </a:spcBef>
              <a:spcAft>
                <a:spcPts val="600"/>
              </a:spcAft>
            </a:pPr>
            <a:r>
              <a:rPr lang="en-US" altLang="ja-JP" sz="2000" dirty="0" smtClean="0"/>
              <a:t>Identifying or developing such a tool </a:t>
            </a:r>
            <a:r>
              <a:rPr lang="en-US" altLang="ja-JP" sz="2000" b="1" dirty="0" smtClean="0"/>
              <a:t>prior to a disaster</a:t>
            </a:r>
            <a:r>
              <a:rPr lang="en-US" altLang="ja-JP" sz="2000" dirty="0" smtClean="0"/>
              <a:t>, can expedite environmental assessments; speeding up recovery efforts while protecting important ecosystems</a:t>
            </a:r>
            <a:endParaRPr lang="ja-JP" altLang="ja-JP" sz="2000" dirty="0" smtClean="0"/>
          </a:p>
        </p:txBody>
      </p:sp>
      <p:sp>
        <p:nvSpPr>
          <p:cNvPr id="31751" name="スライド番号プレースホルダ 6"/>
          <p:cNvSpPr>
            <a:spLocks noGrp="1"/>
          </p:cNvSpPr>
          <p:nvPr>
            <p:ph type="sldNum" sz="quarter" idx="2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950E0C39-E679-4CFC-96ED-4AF57A292305}" type="slidenum">
              <a:rPr kumimoji="0" lang="en-US" altLang="ja-JP">
                <a:latin typeface="Calibri" pitchFamily="34" charset="0"/>
              </a:rPr>
              <a:pPr eaLnBrk="1" hangingPunct="1"/>
              <a:t>12</a:t>
            </a:fld>
            <a:endParaRPr kumimoji="0" lang="en-US" altLang="ja-JP">
              <a:latin typeface="Calibri" pitchFamily="34" charset="0"/>
            </a:endParaRPr>
          </a:p>
        </p:txBody>
      </p:sp>
      <p:sp>
        <p:nvSpPr>
          <p:cNvPr id="7"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8"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074430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bwMode="auto">
          <a:xfrm>
            <a:off x="8610600" y="381000"/>
            <a:ext cx="533400" cy="6477000"/>
          </a:xfrm>
        </p:spPr>
        <p:txBody>
          <a:bodyPr vert="eaVert" wrap="square" lIns="91440" tIns="45720" rIns="91440" bIns="45720" numCol="1" anchorCtr="0" compatLnSpc="1">
            <a:prstTxWarp prst="textNoShape">
              <a:avLst/>
            </a:prstTxWarp>
          </a:bodyPr>
          <a:lstStyle/>
          <a:p>
            <a:pPr eaLnBrk="1" hangingPunct="1"/>
            <a:r>
              <a:rPr lang="en-CA" altLang="ja-JP" sz="2400" b="1" cap="none" smtClean="0"/>
              <a:t/>
            </a:r>
            <a:br>
              <a:rPr lang="en-CA" altLang="ja-JP" sz="2400" b="1" cap="none" smtClean="0"/>
            </a:br>
            <a:endParaRPr lang="en-CA" altLang="ja-JP" sz="2400" b="1" cap="none" smtClean="0"/>
          </a:p>
        </p:txBody>
      </p:sp>
      <p:sp>
        <p:nvSpPr>
          <p:cNvPr id="3" name="Text Placeholder 2"/>
          <p:cNvSpPr>
            <a:spLocks noGrp="1"/>
          </p:cNvSpPr>
          <p:nvPr>
            <p:ph type="body" sz="quarter" idx="13"/>
          </p:nvPr>
        </p:nvSpPr>
        <p:spPr>
          <a:xfrm>
            <a:off x="3432132" y="0"/>
            <a:ext cx="5711868" cy="947738"/>
          </a:xfrm>
        </p:spPr>
        <p:txBody>
          <a:bodyPr/>
          <a:lstStyle/>
          <a:p>
            <a:pPr marL="0" indent="0" eaLnBrk="1" hangingPunct="1">
              <a:buNone/>
              <a:defRPr/>
            </a:pPr>
            <a:r>
              <a:rPr lang="en-US" altLang="ja-JP" sz="2800" i="1" dirty="0" smtClean="0"/>
              <a:t>Sub Issue: Local procurement of building materials</a:t>
            </a:r>
            <a:endParaRPr lang="ja-JP" altLang="ja-JP" sz="2800" i="1" dirty="0" smtClean="0"/>
          </a:p>
        </p:txBody>
      </p:sp>
      <p:sp>
        <p:nvSpPr>
          <p:cNvPr id="32772" name="Content Placeholder 3"/>
          <p:cNvSpPr>
            <a:spLocks noGrp="1"/>
          </p:cNvSpPr>
          <p:nvPr>
            <p:ph sz="quarter" idx="15"/>
          </p:nvPr>
        </p:nvSpPr>
        <p:spPr>
          <a:xfrm>
            <a:off x="125260" y="1052186"/>
            <a:ext cx="9018740" cy="1766170"/>
          </a:xfrm>
        </p:spPr>
        <p:txBody>
          <a:bodyPr>
            <a:normAutofit/>
          </a:bodyPr>
          <a:lstStyle/>
          <a:p>
            <a:pPr marL="400050" indent="-400050" algn="just" eaLnBrk="1" hangingPunct="1">
              <a:lnSpc>
                <a:spcPct val="90000"/>
              </a:lnSpc>
              <a:buClr>
                <a:srgbClr val="92D050"/>
              </a:buClr>
              <a:buFont typeface="Wingdings" pitchFamily="2" charset="2"/>
              <a:buChar char="Ø"/>
            </a:pPr>
            <a:r>
              <a:rPr lang="en-US" altLang="ja-JP" sz="1800" dirty="0" smtClean="0"/>
              <a:t>Local sourcing of construction materials immediately creates jobs and injects cash into disrupted economies.   </a:t>
            </a:r>
          </a:p>
          <a:p>
            <a:pPr marL="400050" indent="-400050" algn="just" eaLnBrk="1" hangingPunct="1">
              <a:lnSpc>
                <a:spcPct val="90000"/>
              </a:lnSpc>
              <a:buClr>
                <a:srgbClr val="92D050"/>
              </a:buClr>
              <a:buFont typeface="Wingdings" pitchFamily="2" charset="2"/>
              <a:buChar char="Ø"/>
            </a:pPr>
            <a:r>
              <a:rPr lang="en-US" altLang="ja-JP" sz="1800" dirty="0" smtClean="0"/>
              <a:t>Local materials can be acquired quickly and cheaply, without the logistic and administrative challenges that come with importing large amounts of goods. </a:t>
            </a:r>
          </a:p>
          <a:p>
            <a:pPr marL="400050" indent="-400050" algn="just" eaLnBrk="1" hangingPunct="1">
              <a:lnSpc>
                <a:spcPct val="90000"/>
              </a:lnSpc>
              <a:buClr>
                <a:srgbClr val="92D050"/>
              </a:buClr>
              <a:buFont typeface="Wingdings" pitchFamily="2" charset="2"/>
              <a:buChar char="Ø"/>
            </a:pPr>
            <a:r>
              <a:rPr lang="en-US" altLang="ja-JP" sz="1800" dirty="0" smtClean="0"/>
              <a:t>However, these benefits, combined with the urgency to begin rebuilding, commonly overshadow the damaging consequences of massive resource extraction.</a:t>
            </a:r>
            <a:endParaRPr lang="ja-JP" altLang="ja-JP" sz="1800" dirty="0" smtClean="0"/>
          </a:p>
        </p:txBody>
      </p:sp>
      <p:sp>
        <p:nvSpPr>
          <p:cNvPr id="32773" name="Text Placeholder 2"/>
          <p:cNvSpPr>
            <a:spLocks noGrp="1"/>
          </p:cNvSpPr>
          <p:nvPr>
            <p:ph type="body" sz="quarter" idx="13"/>
          </p:nvPr>
        </p:nvSpPr>
        <p:spPr>
          <a:xfrm>
            <a:off x="0" y="2956143"/>
            <a:ext cx="9231682" cy="463463"/>
          </a:xfrm>
          <a:solidFill>
            <a:srgbClr val="92D050"/>
          </a:solidFill>
          <a:ln>
            <a:solidFill>
              <a:srgbClr val="92D050"/>
            </a:solidFill>
            <a:miter lim="800000"/>
            <a:headEnd/>
            <a:tailEnd/>
          </a:ln>
        </p:spPr>
        <p:txBody>
          <a:bodyPr/>
          <a:lstStyle/>
          <a:p>
            <a:pPr marL="0" indent="0" algn="ctr" eaLnBrk="1" hangingPunct="1">
              <a:buNone/>
            </a:pPr>
            <a:r>
              <a:rPr lang="en-US" altLang="ja-JP" sz="2200" dirty="0" smtClean="0">
                <a:solidFill>
                  <a:schemeClr val="tx1"/>
                </a:solidFill>
              </a:rPr>
              <a:t>Case: Raw material extraction for construction in Indonesia</a:t>
            </a:r>
            <a:endParaRPr lang="ja-JP" altLang="ja-JP" sz="2200" dirty="0" smtClean="0">
              <a:solidFill>
                <a:schemeClr val="tx1"/>
              </a:solidFill>
            </a:endParaRPr>
          </a:p>
        </p:txBody>
      </p:sp>
      <p:sp>
        <p:nvSpPr>
          <p:cNvPr id="32774" name="Content Placeholder 5"/>
          <p:cNvSpPr>
            <a:spLocks noGrp="1"/>
          </p:cNvSpPr>
          <p:nvPr>
            <p:ph sz="quarter" idx="17"/>
          </p:nvPr>
        </p:nvSpPr>
        <p:spPr>
          <a:xfrm>
            <a:off x="100209" y="3532339"/>
            <a:ext cx="9043792" cy="2906039"/>
          </a:xfrm>
        </p:spPr>
        <p:txBody>
          <a:bodyPr>
            <a:normAutofit lnSpcReduction="10000"/>
          </a:bodyPr>
          <a:lstStyle/>
          <a:p>
            <a:pPr marL="0" indent="0" eaLnBrk="1" hangingPunct="1"/>
            <a:r>
              <a:rPr lang="en-US" altLang="ja-JP" sz="1800" dirty="0" smtClean="0"/>
              <a:t>In order to </a:t>
            </a:r>
            <a:r>
              <a:rPr lang="en-US" altLang="ja-JP" sz="1800" b="1" dirty="0" smtClean="0"/>
              <a:t>reduce illegal deforestation</a:t>
            </a:r>
            <a:r>
              <a:rPr lang="en-US" altLang="ja-JP" sz="1800" dirty="0" smtClean="0"/>
              <a:t>, many turned to </a:t>
            </a:r>
            <a:r>
              <a:rPr lang="en-US" altLang="ja-JP" sz="1800" b="1" dirty="0" smtClean="0"/>
              <a:t>alternative means</a:t>
            </a:r>
            <a:r>
              <a:rPr lang="en-US" altLang="ja-JP" sz="1800" dirty="0" smtClean="0"/>
              <a:t> - through the </a:t>
            </a:r>
            <a:r>
              <a:rPr lang="en-US" altLang="ja-JP" sz="1800" b="1" dirty="0" smtClean="0"/>
              <a:t>import of timber (higher costs)</a:t>
            </a:r>
            <a:r>
              <a:rPr lang="en-US" altLang="ja-JP" sz="1800" dirty="0" smtClean="0"/>
              <a:t>, import of </a:t>
            </a:r>
            <a:r>
              <a:rPr lang="en-US" altLang="ja-JP" sz="1800" b="1" dirty="0" smtClean="0"/>
              <a:t>pre-fabricated houses</a:t>
            </a:r>
            <a:r>
              <a:rPr lang="en-US" altLang="ja-JP" sz="1800" dirty="0" smtClean="0"/>
              <a:t> (higher costs and locally </a:t>
            </a:r>
            <a:r>
              <a:rPr lang="en-US" altLang="ja-JP" sz="1800" b="1" dirty="0" smtClean="0"/>
              <a:t>unacceptable designs</a:t>
            </a:r>
            <a:r>
              <a:rPr lang="en-US" altLang="ja-JP" sz="1800" dirty="0" smtClean="0"/>
              <a:t>), </a:t>
            </a:r>
            <a:r>
              <a:rPr lang="en-US" altLang="ja-JP" sz="1800" b="1" dirty="0" smtClean="0"/>
              <a:t>new housing designs</a:t>
            </a:r>
            <a:r>
              <a:rPr lang="en-US" altLang="ja-JP" sz="1800" dirty="0" smtClean="0"/>
              <a:t> that specified reduced usage of timber products. </a:t>
            </a:r>
          </a:p>
          <a:p>
            <a:pPr marL="0" indent="0" eaLnBrk="1" hangingPunct="1">
              <a:buFontTx/>
              <a:buChar char="•"/>
            </a:pPr>
            <a:r>
              <a:rPr lang="ja-JP" altLang="en-US" sz="2000" dirty="0" smtClean="0"/>
              <a:t>Where extensive amount of damage has occurred, determining appropriate procurement methods will necessitate </a:t>
            </a:r>
            <a:r>
              <a:rPr lang="ja-JP" altLang="en-US" sz="2000" b="1" dirty="0" smtClean="0"/>
              <a:t>trade-offs</a:t>
            </a:r>
            <a:r>
              <a:rPr lang="ja-JP" altLang="en-US" sz="2000" dirty="0" smtClean="0"/>
              <a:t> with respect to time, cost, environmental impact, and social feasibility.  </a:t>
            </a:r>
          </a:p>
          <a:p>
            <a:pPr marL="0" indent="0" eaLnBrk="1" hangingPunct="1">
              <a:buFontTx/>
              <a:buChar char="•"/>
            </a:pPr>
            <a:r>
              <a:rPr lang="ja-JP" altLang="en-US" sz="2000" dirty="0" smtClean="0"/>
              <a:t>Innovative </a:t>
            </a:r>
            <a:r>
              <a:rPr lang="ja-JP" altLang="en-US" sz="2000" b="1" dirty="0" smtClean="0"/>
              <a:t>alternatives in building design</a:t>
            </a:r>
            <a:r>
              <a:rPr lang="ja-JP" altLang="en-US" sz="2000" dirty="0" smtClean="0"/>
              <a:t> and </a:t>
            </a:r>
            <a:r>
              <a:rPr lang="ja-JP" altLang="en-US" sz="2000" b="1" dirty="0" smtClean="0"/>
              <a:t>building materials</a:t>
            </a:r>
            <a:r>
              <a:rPr lang="ja-JP" altLang="en-US" sz="2000" dirty="0" smtClean="0"/>
              <a:t> design can reduce the overall environmental impact.  An ADB report noted that a combination of timber and brick or the use of hollow concrete blocks could greatly reduce the amount of timber required.</a:t>
            </a:r>
            <a:endParaRPr lang="ja-JP" altLang="ja-JP" sz="2000" dirty="0" smtClean="0"/>
          </a:p>
          <a:p>
            <a:pPr marL="0" indent="0" eaLnBrk="1" hangingPunct="1">
              <a:buFont typeface="Calibri" pitchFamily="34" charset="0"/>
              <a:buAutoNum type="arabicPeriod"/>
            </a:pPr>
            <a:endParaRPr lang="en-CA" altLang="ja-JP" sz="2000" dirty="0" smtClean="0"/>
          </a:p>
        </p:txBody>
      </p:sp>
      <p:sp>
        <p:nvSpPr>
          <p:cNvPr id="32775" name="スライド番号プレースホルダ 6"/>
          <p:cNvSpPr>
            <a:spLocks noGrp="1"/>
          </p:cNvSpPr>
          <p:nvPr>
            <p:ph type="sldNum" sz="quarter" idx="2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F7FABDC6-672A-4601-9694-F4DC4B966D47}" type="slidenum">
              <a:rPr kumimoji="0" lang="en-US" altLang="ja-JP">
                <a:latin typeface="Calibri" pitchFamily="34" charset="0"/>
              </a:rPr>
              <a:pPr eaLnBrk="1" hangingPunct="1"/>
              <a:t>13</a:t>
            </a:fld>
            <a:endParaRPr kumimoji="0" lang="en-US" altLang="ja-JP">
              <a:latin typeface="Calibri" pitchFamily="34" charset="0"/>
            </a:endParaRPr>
          </a:p>
        </p:txBody>
      </p:sp>
      <p:sp>
        <p:nvSpPr>
          <p:cNvPr id="8"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9"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497508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3244240" y="0"/>
            <a:ext cx="5899760" cy="947738"/>
          </a:xfrm>
        </p:spPr>
        <p:txBody>
          <a:bodyPr/>
          <a:lstStyle/>
          <a:p>
            <a:pPr marL="0" indent="0" eaLnBrk="1" hangingPunct="1">
              <a:buNone/>
              <a:defRPr/>
            </a:pPr>
            <a:r>
              <a:rPr lang="en-US" altLang="ja-JP" sz="2800" dirty="0" smtClean="0"/>
              <a:t>Sub Issue: Alternative building materials and technologies</a:t>
            </a:r>
            <a:endParaRPr lang="ja-JP" altLang="ja-JP" sz="2800" i="1" dirty="0" smtClean="0"/>
          </a:p>
        </p:txBody>
      </p:sp>
      <p:sp>
        <p:nvSpPr>
          <p:cNvPr id="33796" name="Content Placeholder 3"/>
          <p:cNvSpPr>
            <a:spLocks noGrp="1"/>
          </p:cNvSpPr>
          <p:nvPr>
            <p:ph sz="quarter" idx="15"/>
          </p:nvPr>
        </p:nvSpPr>
        <p:spPr>
          <a:xfrm>
            <a:off x="1" y="1052186"/>
            <a:ext cx="9144000" cy="1515650"/>
          </a:xfrm>
        </p:spPr>
        <p:txBody>
          <a:bodyPr>
            <a:normAutofit/>
          </a:bodyPr>
          <a:lstStyle/>
          <a:p>
            <a:pPr marL="0" indent="0" eaLnBrk="1" hangingPunct="1">
              <a:spcBef>
                <a:spcPts val="600"/>
              </a:spcBef>
              <a:buNone/>
            </a:pPr>
            <a:r>
              <a:rPr lang="en-US" altLang="ja-JP" dirty="0" smtClean="0"/>
              <a:t>1. The use of recycled materials or non-traditional, yet </a:t>
            </a:r>
            <a:r>
              <a:rPr lang="en-US" altLang="ja-JP" b="1" dirty="0" smtClean="0"/>
              <a:t>abundant natural resources</a:t>
            </a:r>
            <a:r>
              <a:rPr lang="en-US" altLang="ja-JP" dirty="0" smtClean="0"/>
              <a:t> (e.g. bamboo)</a:t>
            </a:r>
            <a:endParaRPr lang="ja-JP" altLang="ja-JP" dirty="0" smtClean="0"/>
          </a:p>
          <a:p>
            <a:pPr marL="0" indent="0" eaLnBrk="1" hangingPunct="1">
              <a:spcBef>
                <a:spcPts val="600"/>
              </a:spcBef>
              <a:buFont typeface="Calibri" pitchFamily="34" charset="0"/>
              <a:buNone/>
            </a:pPr>
            <a:r>
              <a:rPr lang="en-US" altLang="ja-JP" dirty="0" smtClean="0"/>
              <a:t>2. The development of </a:t>
            </a:r>
            <a:r>
              <a:rPr lang="en-US" altLang="ja-JP" b="1" dirty="0" smtClean="0"/>
              <a:t>environmentally-friendly methods</a:t>
            </a:r>
            <a:r>
              <a:rPr lang="en-US" altLang="ja-JP" dirty="0" smtClean="0"/>
              <a:t> to produce building materials (e.g. improved brick kiln designs)</a:t>
            </a:r>
            <a:endParaRPr lang="ja-JP" altLang="ja-JP" dirty="0" smtClean="0"/>
          </a:p>
          <a:p>
            <a:pPr marL="0" indent="0" eaLnBrk="1" hangingPunct="1">
              <a:spcBef>
                <a:spcPts val="600"/>
              </a:spcBef>
              <a:buFont typeface="Calibri" pitchFamily="34" charset="0"/>
              <a:buNone/>
            </a:pPr>
            <a:r>
              <a:rPr lang="en-US" altLang="ja-JP" dirty="0" smtClean="0"/>
              <a:t>3. The </a:t>
            </a:r>
            <a:r>
              <a:rPr lang="en-US" altLang="ja-JP" b="1" dirty="0" smtClean="0"/>
              <a:t>adaptation of designs</a:t>
            </a:r>
            <a:r>
              <a:rPr lang="en-US" altLang="ja-JP" dirty="0" smtClean="0"/>
              <a:t> that minimize environmental damage (e.g. solar-generated electricity, communal sanitation systems)</a:t>
            </a:r>
            <a:endParaRPr lang="ja-JP" altLang="ja-JP" dirty="0" smtClean="0"/>
          </a:p>
        </p:txBody>
      </p:sp>
      <p:sp>
        <p:nvSpPr>
          <p:cNvPr id="33797" name="Text Placeholder 2"/>
          <p:cNvSpPr>
            <a:spLocks noGrp="1"/>
          </p:cNvSpPr>
          <p:nvPr>
            <p:ph type="body" sz="quarter" idx="13"/>
          </p:nvPr>
        </p:nvSpPr>
        <p:spPr>
          <a:xfrm>
            <a:off x="43220" y="2506336"/>
            <a:ext cx="9144000" cy="424754"/>
          </a:xfrm>
          <a:solidFill>
            <a:srgbClr val="92D050"/>
          </a:solidFill>
          <a:ln>
            <a:solidFill>
              <a:srgbClr val="92D050"/>
            </a:solidFill>
            <a:miter lim="800000"/>
            <a:headEnd/>
            <a:tailEnd/>
          </a:ln>
        </p:spPr>
        <p:txBody>
          <a:bodyPr/>
          <a:lstStyle/>
          <a:p>
            <a:pPr marL="0" indent="0" eaLnBrk="1" hangingPunct="1">
              <a:buNone/>
            </a:pPr>
            <a:r>
              <a:rPr lang="en-US" altLang="ja-JP" sz="2400" dirty="0" smtClean="0">
                <a:solidFill>
                  <a:schemeClr val="tx1"/>
                </a:solidFill>
              </a:rPr>
              <a:t>Case: Building to scale with 'eco-materials' in Cuba</a:t>
            </a:r>
            <a:endParaRPr lang="ja-JP" altLang="ja-JP" sz="2400" dirty="0" smtClean="0">
              <a:solidFill>
                <a:schemeClr val="tx1"/>
              </a:solidFill>
            </a:endParaRPr>
          </a:p>
        </p:txBody>
      </p:sp>
      <p:sp>
        <p:nvSpPr>
          <p:cNvPr id="33798" name="Content Placeholder 5"/>
          <p:cNvSpPr>
            <a:spLocks noGrp="1"/>
          </p:cNvSpPr>
          <p:nvPr>
            <p:ph sz="quarter" idx="17"/>
          </p:nvPr>
        </p:nvSpPr>
        <p:spPr>
          <a:xfrm>
            <a:off x="43220" y="3006247"/>
            <a:ext cx="9163410" cy="1315232"/>
          </a:xfrm>
        </p:spPr>
        <p:txBody>
          <a:bodyPr>
            <a:normAutofit fontScale="92500" lnSpcReduction="20000"/>
          </a:bodyPr>
          <a:lstStyle/>
          <a:p>
            <a:pPr marL="0" indent="0" algn="just" eaLnBrk="1" hangingPunct="1">
              <a:spcBef>
                <a:spcPts val="600"/>
              </a:spcBef>
              <a:spcAft>
                <a:spcPts val="600"/>
              </a:spcAft>
              <a:buFontTx/>
              <a:buChar char="•"/>
            </a:pPr>
            <a:r>
              <a:rPr lang="en-US" altLang="ja-JP" sz="1800" dirty="0" smtClean="0"/>
              <a:t>CIDEM developed a product (CP40) made with </a:t>
            </a:r>
            <a:r>
              <a:rPr lang="en-US" altLang="ja-JP" sz="1800" b="1" dirty="0" smtClean="0"/>
              <a:t>recycled wastes from the sugar industry</a:t>
            </a:r>
            <a:r>
              <a:rPr lang="en-US" altLang="ja-JP" sz="1800" dirty="0" smtClean="0"/>
              <a:t>. </a:t>
            </a:r>
          </a:p>
          <a:p>
            <a:pPr marL="0" indent="0" algn="just" eaLnBrk="1" hangingPunct="1">
              <a:spcBef>
                <a:spcPts val="600"/>
              </a:spcBef>
              <a:spcAft>
                <a:spcPts val="600"/>
              </a:spcAft>
              <a:buFontTx/>
              <a:buChar char="•"/>
            </a:pPr>
            <a:r>
              <a:rPr lang="en-US" altLang="ja-JP" sz="1800" dirty="0" smtClean="0"/>
              <a:t>CIDEM provides </a:t>
            </a:r>
            <a:r>
              <a:rPr lang="en-US" altLang="ja-JP" sz="1800" b="1" dirty="0" smtClean="0"/>
              <a:t>training </a:t>
            </a:r>
            <a:r>
              <a:rPr lang="en-US" altLang="ja-JP" sz="1800" dirty="0" smtClean="0"/>
              <a:t>and support.  </a:t>
            </a:r>
          </a:p>
          <a:p>
            <a:pPr marL="0" indent="0" algn="just" eaLnBrk="1" hangingPunct="1">
              <a:spcBef>
                <a:spcPts val="600"/>
              </a:spcBef>
              <a:spcAft>
                <a:spcPts val="600"/>
              </a:spcAft>
              <a:buFontTx/>
              <a:buChar char="•"/>
            </a:pPr>
            <a:r>
              <a:rPr lang="en-US" altLang="ja-JP" sz="1800" dirty="0" smtClean="0"/>
              <a:t>The municipalities co-operate with </a:t>
            </a:r>
            <a:r>
              <a:rPr lang="en-US" altLang="ja-JP" sz="1800" b="1" dirty="0" smtClean="0"/>
              <a:t>local banks to finance</a:t>
            </a:r>
            <a:r>
              <a:rPr lang="en-US" altLang="ja-JP" sz="1800" dirty="0" smtClean="0"/>
              <a:t> house owners willing to repair using materials from these local workshops.   </a:t>
            </a:r>
            <a:endParaRPr lang="ja-JP" altLang="ja-JP" sz="1800" dirty="0" smtClean="0"/>
          </a:p>
          <a:p>
            <a:pPr marL="0" indent="0" algn="just" eaLnBrk="1" hangingPunct="1">
              <a:spcBef>
                <a:spcPts val="600"/>
              </a:spcBef>
              <a:spcAft>
                <a:spcPts val="600"/>
              </a:spcAft>
              <a:buFontTx/>
              <a:buChar char="•"/>
            </a:pPr>
            <a:endParaRPr lang="ja-JP" altLang="ja-JP" sz="1800" dirty="0" smtClean="0"/>
          </a:p>
        </p:txBody>
      </p:sp>
      <p:sp>
        <p:nvSpPr>
          <p:cNvPr id="33799" name="Text Placeholder 4"/>
          <p:cNvSpPr>
            <a:spLocks/>
          </p:cNvSpPr>
          <p:nvPr/>
        </p:nvSpPr>
        <p:spPr bwMode="auto">
          <a:xfrm>
            <a:off x="43220" y="4321479"/>
            <a:ext cx="9100780" cy="375781"/>
          </a:xfrm>
          <a:prstGeom prst="rect">
            <a:avLst/>
          </a:prstGeom>
          <a:solidFill>
            <a:srgbClr val="DFDFD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spcBef>
                <a:spcPct val="20000"/>
              </a:spcBef>
            </a:pPr>
            <a:r>
              <a:rPr kumimoji="0" lang="en-US" altLang="ja-JP" sz="2000" b="1">
                <a:solidFill>
                  <a:srgbClr val="000000"/>
                </a:solidFill>
                <a:latin typeface="Calibri" pitchFamily="34" charset="0"/>
              </a:rPr>
              <a:t>Lessons</a:t>
            </a:r>
            <a:endParaRPr kumimoji="0" lang="en-CA" altLang="ja-JP" sz="2000" b="1">
              <a:solidFill>
                <a:srgbClr val="000000"/>
              </a:solidFill>
              <a:latin typeface="Calibri" pitchFamily="34" charset="0"/>
            </a:endParaRPr>
          </a:p>
        </p:txBody>
      </p:sp>
      <p:sp>
        <p:nvSpPr>
          <p:cNvPr id="33800" name="Content Placeholder 7"/>
          <p:cNvSpPr>
            <a:spLocks/>
          </p:cNvSpPr>
          <p:nvPr/>
        </p:nvSpPr>
        <p:spPr bwMode="auto">
          <a:xfrm>
            <a:off x="43220" y="4697260"/>
            <a:ext cx="9226040" cy="1741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spcBef>
                <a:spcPct val="20000"/>
              </a:spcBef>
              <a:buFontTx/>
              <a:buChar char="•"/>
            </a:pPr>
            <a:r>
              <a:rPr kumimoji="0" lang="en-US" altLang="ja-JP" sz="2000" dirty="0">
                <a:latin typeface="Calibri" pitchFamily="34" charset="0"/>
              </a:rPr>
              <a:t>Materials are produced locally - </a:t>
            </a:r>
            <a:r>
              <a:rPr kumimoji="0" lang="en-US" altLang="ja-JP" sz="2000" b="1" dirty="0">
                <a:latin typeface="Calibri" pitchFamily="34" charset="0"/>
              </a:rPr>
              <a:t>diminishes transportation costs</a:t>
            </a:r>
            <a:r>
              <a:rPr kumimoji="0" lang="en-US" altLang="ja-JP" sz="2000" dirty="0">
                <a:latin typeface="Calibri" pitchFamily="34" charset="0"/>
              </a:rPr>
              <a:t> </a:t>
            </a:r>
          </a:p>
          <a:p>
            <a:pPr eaLnBrk="1" hangingPunct="1">
              <a:spcBef>
                <a:spcPct val="20000"/>
              </a:spcBef>
              <a:buFontTx/>
              <a:buChar char="•"/>
            </a:pPr>
            <a:r>
              <a:rPr kumimoji="0" lang="en-US" altLang="ja-JP" sz="2000" dirty="0">
                <a:latin typeface="Calibri" pitchFamily="34" charset="0"/>
              </a:rPr>
              <a:t>Recycling of hazardous waste materials presents a </a:t>
            </a:r>
            <a:r>
              <a:rPr kumimoji="0" lang="en-US" altLang="ja-JP" sz="2000" b="1" dirty="0">
                <a:latin typeface="Calibri" pitchFamily="34" charset="0"/>
              </a:rPr>
              <a:t>viable alternative</a:t>
            </a:r>
            <a:r>
              <a:rPr kumimoji="0" lang="en-US" altLang="ja-JP" sz="2000" dirty="0">
                <a:latin typeface="Calibri" pitchFamily="34" charset="0"/>
              </a:rPr>
              <a:t>.</a:t>
            </a:r>
            <a:endParaRPr kumimoji="0" lang="ja-JP" altLang="ja-JP" sz="2000" dirty="0">
              <a:latin typeface="Calibri" pitchFamily="34" charset="0"/>
            </a:endParaRPr>
          </a:p>
          <a:p>
            <a:pPr eaLnBrk="1" hangingPunct="1">
              <a:spcBef>
                <a:spcPct val="20000"/>
              </a:spcBef>
              <a:buFontTx/>
              <a:buChar char="•"/>
            </a:pPr>
            <a:r>
              <a:rPr kumimoji="0" lang="en-US" altLang="ja-JP" sz="2000" dirty="0">
                <a:latin typeface="Calibri" pitchFamily="34" charset="0"/>
              </a:rPr>
              <a:t>Management of the projects by </a:t>
            </a:r>
            <a:r>
              <a:rPr kumimoji="0" lang="en-US" altLang="ja-JP" sz="2000" b="1" dirty="0">
                <a:latin typeface="Calibri" pitchFamily="34" charset="0"/>
              </a:rPr>
              <a:t>local governments</a:t>
            </a:r>
            <a:r>
              <a:rPr kumimoji="0" lang="en-US" altLang="ja-JP" sz="2000" dirty="0">
                <a:latin typeface="Calibri" pitchFamily="34" charset="0"/>
              </a:rPr>
              <a:t> can ensure that environmental benefits extend beyond the disaster reconstruction phase and become </a:t>
            </a:r>
            <a:r>
              <a:rPr kumimoji="0" lang="en-US" altLang="ja-JP" sz="2000" b="1" dirty="0">
                <a:latin typeface="Calibri" pitchFamily="34" charset="0"/>
              </a:rPr>
              <a:t>integrated in development planning</a:t>
            </a:r>
            <a:endParaRPr kumimoji="0" lang="en-CA" altLang="ja-JP" sz="2000" b="1" dirty="0">
              <a:latin typeface="Calibri" pitchFamily="34" charset="0"/>
            </a:endParaRPr>
          </a:p>
        </p:txBody>
      </p:sp>
      <p:sp>
        <p:nvSpPr>
          <p:cNvPr id="33801" name="スライド番号プレースホルダ 8"/>
          <p:cNvSpPr>
            <a:spLocks noGrp="1"/>
          </p:cNvSpPr>
          <p:nvPr>
            <p:ph type="sldNum" sz="quarter" idx="2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C11E98E2-A715-42AF-BA37-ADFCF6595D01}" type="slidenum">
              <a:rPr kumimoji="0" lang="en-US" altLang="ja-JP">
                <a:latin typeface="Calibri" pitchFamily="34" charset="0"/>
              </a:rPr>
              <a:pPr eaLnBrk="1" hangingPunct="1"/>
              <a:t>14</a:t>
            </a:fld>
            <a:endParaRPr kumimoji="0" lang="en-US" altLang="ja-JP">
              <a:latin typeface="Calibri" pitchFamily="34" charset="0"/>
            </a:endParaRPr>
          </a:p>
        </p:txBody>
      </p:sp>
      <p:sp>
        <p:nvSpPr>
          <p:cNvPr id="9"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1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539568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3244240" y="1"/>
            <a:ext cx="5899760" cy="1127342"/>
          </a:xfrm>
        </p:spPr>
        <p:txBody>
          <a:bodyPr/>
          <a:lstStyle/>
          <a:p>
            <a:pPr marL="0" indent="0" eaLnBrk="1" hangingPunct="1">
              <a:buNone/>
              <a:defRPr/>
            </a:pPr>
            <a:r>
              <a:rPr lang="en-US" altLang="ja-JP" sz="2800" i="1" dirty="0" smtClean="0"/>
              <a:t>Sub Issue: Strategic environmental and social framework</a:t>
            </a:r>
            <a:endParaRPr lang="ja-JP" altLang="ja-JP" sz="2800" i="1" dirty="0" smtClean="0"/>
          </a:p>
        </p:txBody>
      </p:sp>
      <p:sp>
        <p:nvSpPr>
          <p:cNvPr id="34819" name="コンテンツ プレースホルダ 15"/>
          <p:cNvSpPr>
            <a:spLocks noGrp="1"/>
          </p:cNvSpPr>
          <p:nvPr>
            <p:ph sz="quarter" idx="17"/>
          </p:nvPr>
        </p:nvSpPr>
        <p:spPr>
          <a:xfrm>
            <a:off x="0" y="1327759"/>
            <a:ext cx="9144000" cy="5110619"/>
          </a:xfrm>
        </p:spPr>
        <p:txBody>
          <a:bodyPr>
            <a:normAutofit/>
          </a:bodyPr>
          <a:lstStyle/>
          <a:p>
            <a:pPr marL="0" indent="0" algn="just" eaLnBrk="1" hangingPunct="1">
              <a:lnSpc>
                <a:spcPct val="90000"/>
              </a:lnSpc>
              <a:buNone/>
            </a:pPr>
            <a:r>
              <a:rPr lang="en-US" altLang="ja-JP" sz="2400" dirty="0" smtClean="0"/>
              <a:t>Following the 2004 tsunami, the Indonesian government developed the </a:t>
            </a:r>
            <a:r>
              <a:rPr lang="en-US" altLang="ja-JP" sz="2400" b="1" dirty="0" smtClean="0"/>
              <a:t>Strategic Environmental Framework (SEF)</a:t>
            </a:r>
            <a:r>
              <a:rPr lang="en-US" altLang="ja-JP" sz="2400" dirty="0" smtClean="0"/>
              <a:t> whose objectives included </a:t>
            </a:r>
            <a:r>
              <a:rPr lang="en-US" altLang="ja-JP" sz="2400" b="1" dirty="0" smtClean="0"/>
              <a:t>supporting environmentally sound investments</a:t>
            </a:r>
            <a:r>
              <a:rPr lang="en-US" altLang="ja-JP" sz="2400" dirty="0" smtClean="0"/>
              <a:t>; ensuring that environmental aspects, are considered at an early stage in the reconstruction planning process. The SEF is designed to assist decision-making in the project cycle’s early stages and to provide a </a:t>
            </a:r>
            <a:r>
              <a:rPr lang="en-US" altLang="ja-JP" sz="2400" b="1" dirty="0" smtClean="0"/>
              <a:t>practical tool</a:t>
            </a:r>
            <a:r>
              <a:rPr lang="en-US" altLang="ja-JP" sz="2400" dirty="0" smtClean="0"/>
              <a:t> for mitigating project impacts. </a:t>
            </a:r>
          </a:p>
          <a:p>
            <a:pPr marL="0" indent="0" algn="just" eaLnBrk="1" hangingPunct="1">
              <a:lnSpc>
                <a:spcPct val="90000"/>
              </a:lnSpc>
              <a:buNone/>
            </a:pPr>
            <a:endParaRPr lang="ja-JP" altLang="ja-JP" sz="2100" dirty="0" smtClean="0"/>
          </a:p>
          <a:p>
            <a:pPr marL="0" indent="0" eaLnBrk="1" hangingPunct="1">
              <a:lnSpc>
                <a:spcPct val="90000"/>
              </a:lnSpc>
              <a:buNone/>
            </a:pPr>
            <a:r>
              <a:rPr lang="en-US" altLang="ja-JP" sz="1400" i="1" dirty="0" smtClean="0"/>
              <a:t>Environmental and Social Management Framework- Indian state governments of Pondicherry and Tamil Nadu</a:t>
            </a:r>
            <a:endParaRPr lang="ja-JP" altLang="ja-JP" sz="1400" dirty="0" smtClean="0"/>
          </a:p>
          <a:p>
            <a:pPr marL="0" indent="0" eaLnBrk="1" hangingPunct="1">
              <a:lnSpc>
                <a:spcPct val="90000"/>
              </a:lnSpc>
              <a:buNone/>
            </a:pPr>
            <a:r>
              <a:rPr lang="en-US" altLang="ja-JP" sz="1400" dirty="0" smtClean="0">
                <a:hlinkClick r:id="rId2"/>
              </a:rPr>
              <a:t>http://www.pon.nic.in/tsunami/esmf.pdf</a:t>
            </a:r>
            <a:endParaRPr lang="en-US" altLang="ja-JP" sz="1400" dirty="0" smtClean="0"/>
          </a:p>
          <a:p>
            <a:pPr marL="0" indent="0" eaLnBrk="1" hangingPunct="1">
              <a:lnSpc>
                <a:spcPct val="90000"/>
              </a:lnSpc>
              <a:buNone/>
            </a:pPr>
            <a:endParaRPr lang="ja-JP" altLang="ja-JP" sz="1400" dirty="0" smtClean="0"/>
          </a:p>
          <a:p>
            <a:pPr marL="0" indent="0" eaLnBrk="1" hangingPunct="1">
              <a:lnSpc>
                <a:spcPct val="90000"/>
              </a:lnSpc>
              <a:buNone/>
            </a:pPr>
            <a:r>
              <a:rPr lang="en-US" altLang="ja-JP" sz="1400" i="1" dirty="0" smtClean="0"/>
              <a:t>Environmental and Social Safeguards Screening and Assessment Framework (ESSAF)-Government of China</a:t>
            </a:r>
            <a:endParaRPr lang="ja-JP" altLang="ja-JP" sz="1400" dirty="0" smtClean="0"/>
          </a:p>
          <a:p>
            <a:pPr marL="0" indent="0" eaLnBrk="1" hangingPunct="1">
              <a:lnSpc>
                <a:spcPct val="90000"/>
              </a:lnSpc>
              <a:buNone/>
            </a:pPr>
            <a:r>
              <a:rPr lang="en-US" altLang="ja-JP" sz="1400" i="1" dirty="0" smtClean="0">
                <a:hlinkClick r:id="rId3"/>
              </a:rPr>
              <a:t>www.sc.gov.cn/zwgk/gggs/js/200912/P020091208339336834603.doc</a:t>
            </a:r>
            <a:endParaRPr lang="ja-JP" altLang="ja-JP" sz="1400" dirty="0" smtClean="0"/>
          </a:p>
          <a:p>
            <a:pPr marL="0" indent="0" eaLnBrk="1" hangingPunct="1">
              <a:lnSpc>
                <a:spcPct val="90000"/>
              </a:lnSpc>
            </a:pPr>
            <a:endParaRPr lang="ja-JP" altLang="ja-JP" sz="1500" dirty="0" smtClean="0"/>
          </a:p>
          <a:p>
            <a:pPr marL="0" indent="0" eaLnBrk="1" hangingPunct="1">
              <a:lnSpc>
                <a:spcPct val="90000"/>
              </a:lnSpc>
            </a:pPr>
            <a:endParaRPr kumimoji="1" lang="ja-JP" altLang="en-US" sz="1500" dirty="0" smtClean="0"/>
          </a:p>
        </p:txBody>
      </p:sp>
      <p:sp>
        <p:nvSpPr>
          <p:cNvPr id="34821" name="スライド番号プレースホルダ 4"/>
          <p:cNvSpPr>
            <a:spLocks noGrp="1"/>
          </p:cNvSpPr>
          <p:nvPr>
            <p:ph type="sldNum" sz="quarter" idx="2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5FD97473-B496-4100-8F73-F8FB3CBE0122}" type="slidenum">
              <a:rPr kumimoji="0" lang="en-US" altLang="ja-JP">
                <a:latin typeface="Calibri" pitchFamily="34" charset="0"/>
              </a:rPr>
              <a:pPr eaLnBrk="1" hangingPunct="1"/>
              <a:t>15</a:t>
            </a:fld>
            <a:endParaRPr kumimoji="0" lang="en-US" altLang="ja-JP">
              <a:latin typeface="Calibri" pitchFamily="34" charset="0"/>
            </a:endParaRPr>
          </a:p>
        </p:txBody>
      </p:sp>
      <p:sp>
        <p:nvSpPr>
          <p:cNvPr id="5"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6"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592684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p:cNvSpPr>
          <p:nvPr>
            <p:ph type="body" idx="4294967295"/>
          </p:nvPr>
        </p:nvSpPr>
        <p:spPr>
          <a:xfrm>
            <a:off x="0" y="1139868"/>
            <a:ext cx="9143999" cy="5298509"/>
          </a:xfrm>
          <a:prstGeom prst="rect">
            <a:avLst/>
          </a:prstGeom>
        </p:spPr>
        <p:txBody>
          <a:bodyPr/>
          <a:lstStyle/>
          <a:p>
            <a:pPr>
              <a:spcBef>
                <a:spcPts val="600"/>
              </a:spcBef>
              <a:spcAft>
                <a:spcPts val="600"/>
              </a:spcAft>
            </a:pPr>
            <a:r>
              <a:rPr lang="en-US" altLang="en-US" sz="1900" dirty="0" smtClean="0">
                <a:ea typeface="ＭＳ Ｐゴシック" pitchFamily="50" charset="-128"/>
              </a:rPr>
              <a:t>Flash flooding throughout Bamako, Mali, in August 1999, caused death, destruction, and significant economic losses for several thousand families. </a:t>
            </a:r>
          </a:p>
          <a:p>
            <a:pPr>
              <a:spcBef>
                <a:spcPts val="600"/>
              </a:spcBef>
              <a:spcAft>
                <a:spcPts val="600"/>
              </a:spcAft>
            </a:pPr>
            <a:r>
              <a:rPr lang="en-US" altLang="en-US" sz="1900" dirty="0" smtClean="0">
                <a:ea typeface="ＭＳ Ｐゴシック" pitchFamily="50" charset="-128"/>
              </a:rPr>
              <a:t>One of the </a:t>
            </a:r>
            <a:r>
              <a:rPr lang="en-US" altLang="en-US" sz="1900" b="1" dirty="0" smtClean="0">
                <a:ea typeface="ＭＳ Ｐゴシック" pitchFamily="50" charset="-128"/>
              </a:rPr>
              <a:t>primary causes of flooding</a:t>
            </a:r>
            <a:r>
              <a:rPr lang="en-US" altLang="en-US" sz="1900" dirty="0" smtClean="0">
                <a:ea typeface="ＭＳ Ｐゴシック" pitchFamily="50" charset="-128"/>
              </a:rPr>
              <a:t> in Bamako, as in many cities, was the </a:t>
            </a:r>
            <a:r>
              <a:rPr lang="en-US" altLang="en-US" sz="1900" b="1" dirty="0" smtClean="0">
                <a:ea typeface="ＭＳ Ｐゴシック" pitchFamily="50" charset="-128"/>
              </a:rPr>
              <a:t>disposal of solid waste in waterways</a:t>
            </a:r>
            <a:r>
              <a:rPr lang="en-US" altLang="en-US" sz="1900" dirty="0" smtClean="0">
                <a:ea typeface="ＭＳ Ｐゴシック" pitchFamily="50" charset="-128"/>
              </a:rPr>
              <a:t>, which </a:t>
            </a:r>
            <a:r>
              <a:rPr lang="en-US" altLang="en-US" sz="1900" b="1" dirty="0" smtClean="0">
                <a:ea typeface="ＭＳ Ｐゴシック" pitchFamily="50" charset="-128"/>
              </a:rPr>
              <a:t>reduced the storm water capacity</a:t>
            </a:r>
            <a:r>
              <a:rPr lang="en-US" altLang="en-US" sz="1900" dirty="0" smtClean="0">
                <a:ea typeface="ＭＳ Ｐゴシック" pitchFamily="50" charset="-128"/>
              </a:rPr>
              <a:t> of  waterways. The project, which aimed to reduce flooding risks by improving storm water management and solid waste management. </a:t>
            </a:r>
          </a:p>
          <a:p>
            <a:pPr>
              <a:spcBef>
                <a:spcPts val="600"/>
              </a:spcBef>
              <a:spcAft>
                <a:spcPts val="600"/>
              </a:spcAft>
            </a:pPr>
            <a:r>
              <a:rPr lang="en-US" altLang="en-US" sz="1900" dirty="0" smtClean="0">
                <a:ea typeface="ＭＳ Ｐゴシック" pitchFamily="50" charset="-128"/>
              </a:rPr>
              <a:t>Watershed management techniques included improving storm water retention, removing debris from the drainage system, and expanding solid waste management </a:t>
            </a:r>
            <a:r>
              <a:rPr lang="en-US" altLang="en-US" sz="1900" b="1" dirty="0" smtClean="0">
                <a:ea typeface="ＭＳ Ｐゴシック" pitchFamily="50" charset="-128"/>
              </a:rPr>
              <a:t>using local collection teams</a:t>
            </a:r>
            <a:r>
              <a:rPr lang="en-US" altLang="en-US" sz="1900" dirty="0" smtClean="0">
                <a:ea typeface="ＭＳ Ｐゴシック" pitchFamily="50" charset="-128"/>
              </a:rPr>
              <a:t>. The project </a:t>
            </a:r>
            <a:r>
              <a:rPr lang="en-US" altLang="en-US" sz="1900" b="1" dirty="0" smtClean="0">
                <a:ea typeface="ＭＳ Ｐゴシック" pitchFamily="50" charset="-128"/>
              </a:rPr>
              <a:t>generated livelihood opportunities</a:t>
            </a:r>
            <a:r>
              <a:rPr lang="en-US" altLang="en-US" sz="1900" dirty="0" smtClean="0">
                <a:ea typeface="ＭＳ Ｐゴシック" pitchFamily="50" charset="-128"/>
              </a:rPr>
              <a:t> for unemployed youth, and quickly became self-sustaining, with </a:t>
            </a:r>
            <a:r>
              <a:rPr lang="en-US" altLang="en-US" sz="1900" b="1" dirty="0" smtClean="0">
                <a:ea typeface="ＭＳ Ｐゴシック" pitchFamily="50" charset="-128"/>
              </a:rPr>
              <a:t>fees more than offsetting costs. </a:t>
            </a:r>
          </a:p>
          <a:p>
            <a:pPr>
              <a:spcBef>
                <a:spcPts val="600"/>
              </a:spcBef>
              <a:spcAft>
                <a:spcPts val="600"/>
              </a:spcAft>
            </a:pPr>
            <a:r>
              <a:rPr lang="en-US" altLang="en-US" sz="2000" dirty="0" smtClean="0">
                <a:ea typeface="ＭＳ Ｐゴシック" pitchFamily="50" charset="-128"/>
              </a:rPr>
              <a:t>As a consequence, Bamako has not since had a similar flood disaster. The project had other </a:t>
            </a:r>
            <a:r>
              <a:rPr lang="en-US" altLang="en-US" sz="2000" b="1" dirty="0" smtClean="0">
                <a:ea typeface="ＭＳ Ｐゴシック" pitchFamily="50" charset="-128"/>
              </a:rPr>
              <a:t>unanticipated impacts</a:t>
            </a:r>
            <a:r>
              <a:rPr lang="en-US" altLang="en-US" sz="2000" dirty="0" smtClean="0">
                <a:ea typeface="ＭＳ Ｐゴシック" pitchFamily="50" charset="-128"/>
              </a:rPr>
              <a:t>, including the </a:t>
            </a:r>
            <a:r>
              <a:rPr lang="en-US" altLang="en-US" sz="2000" b="1" dirty="0" smtClean="0">
                <a:ea typeface="ＭＳ Ｐゴシック" pitchFamily="50" charset="-128"/>
              </a:rPr>
              <a:t>reduction</a:t>
            </a:r>
            <a:r>
              <a:rPr lang="en-US" altLang="en-US" sz="2000" dirty="0" smtClean="0">
                <a:ea typeface="ＭＳ Ｐゴシック" pitchFamily="50" charset="-128"/>
              </a:rPr>
              <a:t> in the incidence of </a:t>
            </a:r>
            <a:r>
              <a:rPr lang="en-US" altLang="en-US" sz="2000" b="1" dirty="0" smtClean="0">
                <a:ea typeface="ＭＳ Ｐゴシック" pitchFamily="50" charset="-128"/>
              </a:rPr>
              <a:t>water- and mosquito-borne illnesses</a:t>
            </a:r>
            <a:r>
              <a:rPr lang="en-US" altLang="en-US" sz="2000" dirty="0" smtClean="0">
                <a:ea typeface="ＭＳ Ｐゴシック" pitchFamily="50" charset="-128"/>
              </a:rPr>
              <a:t> by </a:t>
            </a:r>
            <a:r>
              <a:rPr lang="en-US" altLang="en-US" sz="2000" b="1" dirty="0" smtClean="0">
                <a:ea typeface="ＭＳ Ｐゴシック" pitchFamily="50" charset="-128"/>
              </a:rPr>
              <a:t>33 percent to 40 percent</a:t>
            </a:r>
            <a:r>
              <a:rPr lang="en-US" altLang="en-US" sz="2000" dirty="0" smtClean="0">
                <a:ea typeface="ＭＳ Ｐゴシック" pitchFamily="50" charset="-128"/>
              </a:rPr>
              <a:t> in the project area.</a:t>
            </a:r>
          </a:p>
        </p:txBody>
      </p:sp>
      <p:sp>
        <p:nvSpPr>
          <p:cNvPr id="35844" name="Text Placeholder 2"/>
          <p:cNvSpPr>
            <a:spLocks/>
          </p:cNvSpPr>
          <p:nvPr/>
        </p:nvSpPr>
        <p:spPr bwMode="auto">
          <a:xfrm>
            <a:off x="3127375" y="0"/>
            <a:ext cx="5878839" cy="1152395"/>
          </a:xfrm>
          <a:prstGeom prst="rect">
            <a:avLst/>
          </a:prstGeom>
          <a:solidFill>
            <a:srgbClr val="92D050"/>
          </a:solidFill>
          <a:ln w="9525">
            <a:solidFill>
              <a:srgbClr val="92D050"/>
            </a:solidFill>
            <a:miter lim="800000"/>
            <a:headEnd/>
            <a:tailEnd/>
          </a:ln>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spcBef>
                <a:spcPct val="20000"/>
              </a:spcBef>
            </a:pPr>
            <a:r>
              <a:rPr kumimoji="0" lang="en-US" altLang="en-US" sz="2400" i="1" dirty="0">
                <a:latin typeface="Calibri" pitchFamily="34" charset="0"/>
              </a:rPr>
              <a:t>1999 Floods, Bamako, Mali </a:t>
            </a:r>
            <a:r>
              <a:rPr kumimoji="0" lang="en-US" altLang="en-US" sz="2400" b="1" i="1" dirty="0">
                <a:latin typeface="Calibri" pitchFamily="34" charset="0"/>
              </a:rPr>
              <a:t>Disaster Risk Management as Sustainable Local Development</a:t>
            </a:r>
            <a:endParaRPr kumimoji="0" lang="en-CA" altLang="ja-JP" sz="2400" b="1" i="1" dirty="0">
              <a:latin typeface="Calibri" pitchFamily="34" charset="0"/>
            </a:endParaRPr>
          </a:p>
        </p:txBody>
      </p:sp>
      <p:sp>
        <p:nvSpPr>
          <p:cNvPr id="4"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229506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p:cNvSpPr>
          <p:nvPr>
            <p:ph type="body" idx="4294967295"/>
          </p:nvPr>
        </p:nvSpPr>
        <p:spPr>
          <a:xfrm>
            <a:off x="533400" y="2132857"/>
            <a:ext cx="8077200" cy="1562322"/>
          </a:xfrm>
          <a:prstGeom prst="rect">
            <a:avLst/>
          </a:prstGeom>
        </p:spPr>
        <p:txBody>
          <a:bodyPr>
            <a:normAutofit fontScale="92500"/>
          </a:bodyPr>
          <a:lstStyle/>
          <a:p>
            <a:pPr marL="0" indent="0" algn="ctr">
              <a:buNone/>
            </a:pPr>
            <a:r>
              <a:rPr lang="en-US" altLang="ja-JP" sz="4800" b="1" cap="none" dirty="0" smtClean="0">
                <a:solidFill>
                  <a:srgbClr val="990099"/>
                </a:solidFill>
                <a:effectLst>
                  <a:outerShdw blurRad="38100" dist="38100" dir="2700000" algn="tl">
                    <a:srgbClr val="C0C0C0"/>
                  </a:outerShdw>
                </a:effectLst>
              </a:rPr>
              <a:t>ENVIRONMENTALLY SUSTAINABLE </a:t>
            </a:r>
            <a:br>
              <a:rPr lang="en-US" altLang="ja-JP" sz="4800" b="1" cap="none" dirty="0" smtClean="0">
                <a:solidFill>
                  <a:srgbClr val="990099"/>
                </a:solidFill>
                <a:effectLst>
                  <a:outerShdw blurRad="38100" dist="38100" dir="2700000" algn="tl">
                    <a:srgbClr val="C0C0C0"/>
                  </a:outerShdw>
                </a:effectLst>
              </a:rPr>
            </a:br>
            <a:r>
              <a:rPr lang="en-US" altLang="ja-JP" sz="4800" b="1" cap="none" dirty="0" smtClean="0">
                <a:solidFill>
                  <a:srgbClr val="990099"/>
                </a:solidFill>
                <a:effectLst>
                  <a:outerShdw blurRad="38100" dist="38100" dir="2700000" algn="tl">
                    <a:srgbClr val="C0C0C0"/>
                  </a:outerShdw>
                </a:effectLst>
              </a:rPr>
              <a:t>LIVELIHOODS</a:t>
            </a:r>
            <a:endParaRPr lang="en-US" altLang="en-US" sz="4800" b="1" dirty="0" smtClean="0">
              <a:solidFill>
                <a:srgbClr val="990099"/>
              </a:solidFill>
              <a:ea typeface="ＭＳ Ｐゴシック" pitchFamily="50" charset="-128"/>
            </a:endParaRP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
        <p:nvSpPr>
          <p:cNvPr id="5"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434948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3127374" y="1"/>
            <a:ext cx="6016626" cy="947738"/>
          </a:xfrm>
        </p:spPr>
        <p:txBody>
          <a:bodyPr/>
          <a:lstStyle/>
          <a:p>
            <a:pPr marL="0" indent="0" eaLnBrk="1" hangingPunct="1">
              <a:buNone/>
              <a:defRPr/>
            </a:pPr>
            <a:r>
              <a:rPr lang="en-US" altLang="ja-JP" sz="2800" i="1" dirty="0" smtClean="0"/>
              <a:t>Sub Issue: Learning from indigenous practices</a:t>
            </a:r>
            <a:endParaRPr lang="ja-JP" altLang="ja-JP" sz="2800" i="1" dirty="0" smtClean="0"/>
          </a:p>
          <a:p>
            <a:pPr marL="0" indent="0" eaLnBrk="1" hangingPunct="1">
              <a:buNone/>
              <a:defRPr/>
            </a:pPr>
            <a:endParaRPr lang="ja-JP" altLang="ja-JP" sz="2800" i="1" dirty="0" smtClean="0"/>
          </a:p>
        </p:txBody>
      </p:sp>
      <p:sp>
        <p:nvSpPr>
          <p:cNvPr id="37891" name="Content Placeholder 3"/>
          <p:cNvSpPr>
            <a:spLocks noGrp="1"/>
          </p:cNvSpPr>
          <p:nvPr>
            <p:ph sz="quarter" idx="15"/>
          </p:nvPr>
        </p:nvSpPr>
        <p:spPr>
          <a:xfrm>
            <a:off x="0" y="947738"/>
            <a:ext cx="9144000" cy="1031374"/>
          </a:xfrm>
        </p:spPr>
        <p:txBody>
          <a:bodyPr/>
          <a:lstStyle/>
          <a:p>
            <a:pPr marL="400050" indent="-400050" algn="just" eaLnBrk="1" hangingPunct="1">
              <a:buClr>
                <a:srgbClr val="92D050"/>
              </a:buClr>
              <a:buFont typeface="Wingdings" pitchFamily="2" charset="2"/>
              <a:buChar char="Ø"/>
            </a:pPr>
            <a:r>
              <a:rPr lang="en-US" altLang="ja-JP" sz="1800" dirty="0" smtClean="0"/>
              <a:t>Many societies have built up, through hundreds of years of experience and intimate contact with the environment, a body of knowledge - In the design of livelihood programming, building upon indigenous skills and knowledge increases sustainability of the initiative. </a:t>
            </a:r>
          </a:p>
          <a:p>
            <a:pPr marL="400050" indent="-400050" algn="just" eaLnBrk="1" hangingPunct="1">
              <a:buClr>
                <a:srgbClr val="92D050"/>
              </a:buClr>
              <a:buFont typeface="Wingdings" pitchFamily="2" charset="2"/>
              <a:buNone/>
            </a:pPr>
            <a:endParaRPr lang="ja-JP" altLang="ja-JP" sz="1800" dirty="0" smtClean="0"/>
          </a:p>
        </p:txBody>
      </p:sp>
      <p:sp>
        <p:nvSpPr>
          <p:cNvPr id="37892" name="Text Placeholder 2"/>
          <p:cNvSpPr>
            <a:spLocks noGrp="1"/>
          </p:cNvSpPr>
          <p:nvPr>
            <p:ph type="body" sz="quarter" idx="13"/>
          </p:nvPr>
        </p:nvSpPr>
        <p:spPr>
          <a:xfrm>
            <a:off x="24208" y="2016690"/>
            <a:ext cx="9119792" cy="596248"/>
          </a:xfrm>
          <a:solidFill>
            <a:srgbClr val="92D050"/>
          </a:solidFill>
          <a:ln>
            <a:solidFill>
              <a:srgbClr val="92D050"/>
            </a:solidFill>
            <a:miter lim="800000"/>
            <a:headEnd/>
            <a:tailEnd/>
          </a:ln>
        </p:spPr>
        <p:txBody>
          <a:bodyPr/>
          <a:lstStyle/>
          <a:p>
            <a:pPr marL="0" indent="0" algn="ctr" eaLnBrk="1" hangingPunct="1">
              <a:buNone/>
            </a:pPr>
            <a:r>
              <a:rPr lang="en-US" altLang="ja-JP" sz="2400" dirty="0" smtClean="0">
                <a:solidFill>
                  <a:schemeClr val="tx1"/>
                </a:solidFill>
              </a:rPr>
              <a:t>Case: Indigenous flood mitigation in Assam</a:t>
            </a:r>
            <a:endParaRPr lang="ja-JP" altLang="ja-JP" sz="2400" dirty="0" smtClean="0">
              <a:solidFill>
                <a:schemeClr val="tx1"/>
              </a:solidFill>
            </a:endParaRPr>
          </a:p>
        </p:txBody>
      </p:sp>
      <p:sp>
        <p:nvSpPr>
          <p:cNvPr id="14" name="Text Placeholder 6"/>
          <p:cNvSpPr>
            <a:spLocks noGrp="1"/>
          </p:cNvSpPr>
          <p:nvPr>
            <p:ph type="body" sz="quarter" idx="18"/>
          </p:nvPr>
        </p:nvSpPr>
        <p:spPr>
          <a:xfrm>
            <a:off x="0" y="4546948"/>
            <a:ext cx="9144000" cy="425884"/>
          </a:xfrm>
          <a:solidFill>
            <a:schemeClr val="bg1">
              <a:lumMod val="85000"/>
            </a:schemeClr>
          </a:solidFill>
        </p:spPr>
        <p:txBody>
          <a:bodyPr/>
          <a:lstStyle/>
          <a:p>
            <a:pPr marL="0" indent="0" eaLnBrk="1" hangingPunct="1">
              <a:buNone/>
              <a:defRPr/>
            </a:pPr>
            <a:r>
              <a:rPr lang="en-US" altLang="ja-JP" sz="2000" smtClean="0">
                <a:solidFill>
                  <a:srgbClr val="000000"/>
                </a:solidFill>
              </a:rPr>
              <a:t>Lessons</a:t>
            </a:r>
            <a:endParaRPr lang="en-CA" altLang="ja-JP" sz="2000" smtClean="0">
              <a:solidFill>
                <a:srgbClr val="000000"/>
              </a:solidFill>
            </a:endParaRPr>
          </a:p>
        </p:txBody>
      </p:sp>
      <p:sp>
        <p:nvSpPr>
          <p:cNvPr id="37894" name="Content Placeholder 5"/>
          <p:cNvSpPr>
            <a:spLocks noGrp="1"/>
          </p:cNvSpPr>
          <p:nvPr>
            <p:ph sz="quarter" idx="17"/>
          </p:nvPr>
        </p:nvSpPr>
        <p:spPr>
          <a:xfrm>
            <a:off x="0" y="4947782"/>
            <a:ext cx="9144000" cy="857482"/>
          </a:xfrm>
        </p:spPr>
        <p:txBody>
          <a:bodyPr>
            <a:normAutofit/>
          </a:bodyPr>
          <a:lstStyle/>
          <a:p>
            <a:pPr marL="0" indent="0" algn="just">
              <a:spcBef>
                <a:spcPts val="600"/>
              </a:spcBef>
              <a:spcAft>
                <a:spcPts val="600"/>
              </a:spcAft>
            </a:pPr>
            <a:r>
              <a:rPr lang="en-US" altLang="ja-JP" sz="2100" b="1" dirty="0" smtClean="0"/>
              <a:t>Indigenous practices</a:t>
            </a:r>
            <a:r>
              <a:rPr lang="en-US" altLang="ja-JP" sz="2100" dirty="0" smtClean="0"/>
              <a:t> are most often based on </a:t>
            </a:r>
            <a:r>
              <a:rPr lang="en-US" altLang="ja-JP" sz="2100" b="1" dirty="0" smtClean="0"/>
              <a:t>sound principles</a:t>
            </a:r>
            <a:r>
              <a:rPr lang="en-US" altLang="ja-JP" sz="2100" dirty="0" smtClean="0"/>
              <a:t> developed through the interaction between humans and nature over centuries.  </a:t>
            </a:r>
          </a:p>
        </p:txBody>
      </p:sp>
      <p:sp>
        <p:nvSpPr>
          <p:cNvPr id="37895" name="テキスト ボックス 15"/>
          <p:cNvSpPr txBox="1">
            <a:spLocks noChangeArrowheads="1"/>
          </p:cNvSpPr>
          <p:nvPr/>
        </p:nvSpPr>
        <p:spPr bwMode="auto">
          <a:xfrm>
            <a:off x="1" y="2580362"/>
            <a:ext cx="9143999"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just" eaLnBrk="1" hangingPunct="1">
              <a:buFont typeface="Arial" charset="0"/>
              <a:buChar char="•"/>
            </a:pPr>
            <a:r>
              <a:rPr lang="en-US" altLang="ja-JP" sz="2000" dirty="0">
                <a:latin typeface="Calibri" pitchFamily="34" charset="0"/>
              </a:rPr>
              <a:t>Planting </a:t>
            </a:r>
            <a:r>
              <a:rPr lang="en-US" altLang="ja-JP" sz="2000" b="1" dirty="0">
                <a:latin typeface="Calibri" pitchFamily="34" charset="0"/>
              </a:rPr>
              <a:t>bamboo</a:t>
            </a:r>
            <a:r>
              <a:rPr lang="en-US" altLang="ja-JP" sz="2000" dirty="0">
                <a:latin typeface="Calibri" pitchFamily="34" charset="0"/>
              </a:rPr>
              <a:t> helps to protect the bunds from being breached and along fish ponds and paddy fields </a:t>
            </a:r>
            <a:r>
              <a:rPr lang="en-US" altLang="ja-JP" sz="2000" b="1" dirty="0">
                <a:latin typeface="Calibri" pitchFamily="34" charset="0"/>
              </a:rPr>
              <a:t>prevents soil erosion</a:t>
            </a:r>
            <a:r>
              <a:rPr lang="en-US" altLang="ja-JP" sz="2000" dirty="0">
                <a:latin typeface="Calibri" pitchFamily="34" charset="0"/>
              </a:rPr>
              <a:t>. </a:t>
            </a:r>
            <a:r>
              <a:rPr lang="en-US" altLang="ja-JP" sz="2000" b="1" dirty="0">
                <a:latin typeface="Calibri" pitchFamily="34" charset="0"/>
              </a:rPr>
              <a:t>Reduction in maintenance costs.</a:t>
            </a:r>
          </a:p>
          <a:p>
            <a:pPr algn="just" eaLnBrk="1" hangingPunct="1">
              <a:buFont typeface="Arial" charset="0"/>
              <a:buChar char="•"/>
            </a:pPr>
            <a:r>
              <a:rPr lang="en-US" altLang="ja-JP" sz="2000" dirty="0">
                <a:latin typeface="Calibri" pitchFamily="34" charset="0"/>
              </a:rPr>
              <a:t>The bamboo grown within a period of 5 years is also used as material for construction, crafts making and paper making. These activities provide </a:t>
            </a:r>
            <a:r>
              <a:rPr lang="en-US" altLang="ja-JP" sz="2000" b="1" dirty="0">
                <a:latin typeface="Calibri" pitchFamily="34" charset="0"/>
              </a:rPr>
              <a:t>additional employment</a:t>
            </a:r>
            <a:r>
              <a:rPr lang="en-US" altLang="ja-JP" sz="2000" dirty="0">
                <a:latin typeface="Calibri" pitchFamily="34" charset="0"/>
              </a:rPr>
              <a:t> to the community. </a:t>
            </a:r>
          </a:p>
        </p:txBody>
      </p:sp>
      <p:sp>
        <p:nvSpPr>
          <p:cNvPr id="37897" name="スライド番号プレースホルダ 8"/>
          <p:cNvSpPr>
            <a:spLocks noGrp="1"/>
          </p:cNvSpPr>
          <p:nvPr>
            <p:ph type="sldNum" sz="quarter" idx="2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C789DFA8-2BDC-4F75-9E85-EC83BDA6C8F4}" type="slidenum">
              <a:rPr kumimoji="0" lang="en-US" altLang="ja-JP">
                <a:latin typeface="Calibri" pitchFamily="34" charset="0"/>
              </a:rPr>
              <a:pPr eaLnBrk="1" hangingPunct="1"/>
              <a:t>18</a:t>
            </a:fld>
            <a:endParaRPr kumimoji="0" lang="en-US" altLang="ja-JP">
              <a:latin typeface="Calibri" pitchFamily="34" charset="0"/>
            </a:endParaRPr>
          </a:p>
        </p:txBody>
      </p:sp>
      <p:sp>
        <p:nvSpPr>
          <p:cNvPr id="9"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1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330845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3127374" y="1"/>
            <a:ext cx="6016626" cy="947738"/>
          </a:xfrm>
        </p:spPr>
        <p:txBody>
          <a:bodyPr/>
          <a:lstStyle/>
          <a:p>
            <a:pPr marL="0" indent="0" eaLnBrk="1" hangingPunct="1">
              <a:buNone/>
              <a:defRPr/>
            </a:pPr>
            <a:r>
              <a:rPr lang="en-US" altLang="ja-JP" sz="2800" i="1" dirty="0" smtClean="0"/>
              <a:t>Sub Issue: Diversifying livelihoods to reduce pressures on the environment</a:t>
            </a:r>
            <a:endParaRPr lang="ja-JP" altLang="ja-JP" sz="2800" i="1" dirty="0" smtClean="0"/>
          </a:p>
        </p:txBody>
      </p:sp>
      <p:sp>
        <p:nvSpPr>
          <p:cNvPr id="38915" name="Content Placeholder 3"/>
          <p:cNvSpPr>
            <a:spLocks noGrp="1"/>
          </p:cNvSpPr>
          <p:nvPr>
            <p:ph sz="quarter" idx="15"/>
          </p:nvPr>
        </p:nvSpPr>
        <p:spPr>
          <a:xfrm>
            <a:off x="0" y="1123102"/>
            <a:ext cx="9144000" cy="743276"/>
          </a:xfrm>
        </p:spPr>
        <p:txBody>
          <a:bodyPr>
            <a:noAutofit/>
          </a:bodyPr>
          <a:lstStyle/>
          <a:p>
            <a:pPr marL="0" indent="0">
              <a:lnSpc>
                <a:spcPct val="80000"/>
              </a:lnSpc>
              <a:buFont typeface="Wingdings" pitchFamily="2" charset="2"/>
              <a:buChar char="Ø"/>
            </a:pPr>
            <a:r>
              <a:rPr lang="en-US" altLang="ja-JP" sz="1800" dirty="0" smtClean="0"/>
              <a:t>Livelihood diversification has been observed to </a:t>
            </a:r>
            <a:r>
              <a:rPr lang="en-US" altLang="ja-JP" sz="1800" b="1" dirty="0" smtClean="0"/>
              <a:t>reverse environmental degradation</a:t>
            </a:r>
            <a:r>
              <a:rPr lang="en-US" altLang="ja-JP" sz="1800" dirty="0" smtClean="0"/>
              <a:t> while also providing populations with a “</a:t>
            </a:r>
            <a:r>
              <a:rPr lang="en-US" altLang="ja-JP" sz="1800" b="1" dirty="0" smtClean="0"/>
              <a:t>buffer</a:t>
            </a:r>
            <a:r>
              <a:rPr lang="en-US" altLang="ja-JP" sz="1800" dirty="0" smtClean="0"/>
              <a:t>”, when natural events adversely impact an ecosystem’s productivity.</a:t>
            </a:r>
            <a:endParaRPr lang="ja-JP" altLang="ja-JP" sz="1800" dirty="0" smtClean="0"/>
          </a:p>
        </p:txBody>
      </p:sp>
      <p:sp>
        <p:nvSpPr>
          <p:cNvPr id="38916" name="Text Placeholder 2"/>
          <p:cNvSpPr>
            <a:spLocks noGrp="1"/>
          </p:cNvSpPr>
          <p:nvPr>
            <p:ph type="body" sz="quarter" idx="13"/>
          </p:nvPr>
        </p:nvSpPr>
        <p:spPr>
          <a:xfrm>
            <a:off x="0" y="1853852"/>
            <a:ext cx="9144000" cy="382436"/>
          </a:xfrm>
          <a:solidFill>
            <a:srgbClr val="92D050"/>
          </a:solidFill>
          <a:ln>
            <a:solidFill>
              <a:srgbClr val="92D050"/>
            </a:solidFill>
            <a:miter lim="800000"/>
            <a:headEnd/>
            <a:tailEnd/>
          </a:ln>
        </p:spPr>
        <p:txBody>
          <a:bodyPr/>
          <a:lstStyle/>
          <a:p>
            <a:pPr marL="0" indent="0" algn="ctr">
              <a:buNone/>
            </a:pPr>
            <a:r>
              <a:rPr lang="en-US" altLang="ja-JP" sz="2200" i="1" dirty="0" smtClean="0">
                <a:solidFill>
                  <a:schemeClr val="tx1"/>
                </a:solidFill>
              </a:rPr>
              <a:t>Case: Rehabilitating grazing land and diversifying livelihoods in Sudan</a:t>
            </a:r>
            <a:endParaRPr lang="ja-JP" altLang="ja-JP" sz="2200" i="1" dirty="0" smtClean="0">
              <a:solidFill>
                <a:schemeClr val="tx1"/>
              </a:solidFill>
            </a:endParaRPr>
          </a:p>
        </p:txBody>
      </p:sp>
      <p:sp>
        <p:nvSpPr>
          <p:cNvPr id="38917" name="Content Placeholder 5"/>
          <p:cNvSpPr>
            <a:spLocks noGrp="1"/>
          </p:cNvSpPr>
          <p:nvPr>
            <p:ph sz="quarter" idx="17"/>
          </p:nvPr>
        </p:nvSpPr>
        <p:spPr>
          <a:xfrm>
            <a:off x="0" y="4008329"/>
            <a:ext cx="9144000" cy="2430048"/>
          </a:xfrm>
        </p:spPr>
        <p:txBody>
          <a:bodyPr>
            <a:normAutofit lnSpcReduction="10000"/>
          </a:bodyPr>
          <a:lstStyle/>
          <a:p>
            <a:pPr marL="457200" indent="-457200" algn="just"/>
            <a:r>
              <a:rPr lang="en-US" altLang="ja-JP" sz="2000" dirty="0" smtClean="0"/>
              <a:t>1. </a:t>
            </a:r>
            <a:r>
              <a:rPr lang="en-US" altLang="ja-JP" sz="2000" b="1" dirty="0" smtClean="0"/>
              <a:t>Diversification</a:t>
            </a:r>
            <a:r>
              <a:rPr lang="en-US" altLang="ja-JP" sz="2000" dirty="0" smtClean="0"/>
              <a:t> of local production systems, through community development activities, </a:t>
            </a:r>
            <a:r>
              <a:rPr lang="en-US" altLang="ja-JP" sz="2000" b="1" dirty="0" smtClean="0"/>
              <a:t>eases the pressures</a:t>
            </a:r>
            <a:r>
              <a:rPr lang="en-US" altLang="ja-JP" sz="2000" dirty="0" smtClean="0"/>
              <a:t> on weakened ecosystems while developing more resilient livelihood strategies. </a:t>
            </a:r>
            <a:endParaRPr lang="ja-JP" altLang="ja-JP" sz="2000" dirty="0" smtClean="0"/>
          </a:p>
          <a:p>
            <a:pPr marL="457200" indent="-457200" algn="just"/>
            <a:r>
              <a:rPr lang="en-US" altLang="ja-JP" sz="2000" dirty="0" smtClean="0"/>
              <a:t>2. </a:t>
            </a:r>
            <a:r>
              <a:rPr lang="en-US" altLang="ja-JP" sz="2000" b="1" dirty="0" smtClean="0"/>
              <a:t>Community mobilization and training</a:t>
            </a:r>
            <a:r>
              <a:rPr lang="en-US" altLang="ja-JP" sz="2000" dirty="0" smtClean="0"/>
              <a:t> can contribute to improved land management.  This, in turn, increases the community’s resilience to climate-related shocks, such as drought. </a:t>
            </a:r>
            <a:endParaRPr lang="ja-JP" altLang="ja-JP" sz="2000" dirty="0" smtClean="0"/>
          </a:p>
          <a:p>
            <a:pPr marL="457200" indent="-457200" algn="just"/>
            <a:r>
              <a:rPr lang="en-US" altLang="ja-JP" sz="2000" dirty="0" smtClean="0"/>
              <a:t>3. </a:t>
            </a:r>
            <a:r>
              <a:rPr lang="en-US" altLang="ja-JP" sz="2000" b="1" dirty="0" smtClean="0"/>
              <a:t>Long-term improvement</a:t>
            </a:r>
            <a:r>
              <a:rPr lang="en-US" altLang="ja-JP" sz="2000" dirty="0" smtClean="0"/>
              <a:t> in natural resource management can only be accomplished by meeting the short-term survival and livelihood needs.</a:t>
            </a:r>
            <a:endParaRPr lang="ja-JP" altLang="ja-JP" sz="2100" dirty="0" smtClean="0"/>
          </a:p>
        </p:txBody>
      </p:sp>
      <p:sp>
        <p:nvSpPr>
          <p:cNvPr id="38918" name="テキスト ボックス 9"/>
          <p:cNvSpPr txBox="1">
            <a:spLocks noChangeArrowheads="1"/>
          </p:cNvSpPr>
          <p:nvPr/>
        </p:nvSpPr>
        <p:spPr bwMode="auto">
          <a:xfrm>
            <a:off x="0" y="2236288"/>
            <a:ext cx="91440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just" eaLnBrk="1" hangingPunct="1">
              <a:buFontTx/>
              <a:buChar char="•"/>
            </a:pPr>
            <a:r>
              <a:rPr lang="en-US" altLang="ja-JP" sz="2000" dirty="0">
                <a:latin typeface="Calibri" pitchFamily="34" charset="0"/>
              </a:rPr>
              <a:t>Community Based rangeland rehabilitation and management  </a:t>
            </a:r>
          </a:p>
          <a:p>
            <a:pPr algn="just" eaLnBrk="1" hangingPunct="1">
              <a:buFontTx/>
              <a:buChar char="•"/>
            </a:pPr>
            <a:r>
              <a:rPr lang="en-US" altLang="ja-JP" sz="2000" b="1" dirty="0">
                <a:latin typeface="Calibri" pitchFamily="34" charset="0"/>
              </a:rPr>
              <a:t>Training</a:t>
            </a:r>
            <a:r>
              <a:rPr lang="en-US" altLang="ja-JP" sz="2000" dirty="0">
                <a:latin typeface="Calibri" pitchFamily="34" charset="0"/>
              </a:rPr>
              <a:t> to community – </a:t>
            </a:r>
            <a:r>
              <a:rPr lang="en-US" altLang="ja-JP" sz="2000" b="1" dirty="0">
                <a:latin typeface="Calibri" pitchFamily="34" charset="0"/>
              </a:rPr>
              <a:t>soap production, range and fodder management</a:t>
            </a:r>
            <a:r>
              <a:rPr lang="en-US" altLang="ja-JP" sz="2000" dirty="0">
                <a:latin typeface="Calibri" pitchFamily="34" charset="0"/>
              </a:rPr>
              <a:t>, etc. </a:t>
            </a:r>
          </a:p>
          <a:p>
            <a:pPr algn="just" eaLnBrk="1" hangingPunct="1">
              <a:buFontTx/>
              <a:buChar char="•"/>
            </a:pPr>
            <a:r>
              <a:rPr lang="ja-JP" altLang="en-US" sz="2000" b="1" dirty="0">
                <a:latin typeface="Calibri" pitchFamily="34" charset="0"/>
              </a:rPr>
              <a:t>S</a:t>
            </a:r>
            <a:r>
              <a:rPr lang="en-US" altLang="ja-JP" sz="2000" b="1" dirty="0">
                <a:latin typeface="Calibri" pitchFamily="34" charset="0"/>
              </a:rPr>
              <a:t>and dune re-vegetation</a:t>
            </a:r>
          </a:p>
          <a:p>
            <a:pPr algn="just" eaLnBrk="1" hangingPunct="1">
              <a:buFontTx/>
              <a:buChar char="•"/>
            </a:pPr>
            <a:r>
              <a:rPr lang="en-US" altLang="ja-JP" sz="2000" dirty="0">
                <a:latin typeface="Calibri" pitchFamily="34" charset="0"/>
              </a:rPr>
              <a:t>Alternate livelihoods – </a:t>
            </a:r>
            <a:r>
              <a:rPr lang="en-US" altLang="ja-JP" sz="2000" b="1" dirty="0">
                <a:latin typeface="Calibri" pitchFamily="34" charset="0"/>
              </a:rPr>
              <a:t>sheep stocking, better seeds</a:t>
            </a:r>
            <a:endParaRPr lang="ja-JP" altLang="ja-JP" sz="2000" b="1" dirty="0">
              <a:latin typeface="Calibri" pitchFamily="34" charset="0"/>
            </a:endParaRPr>
          </a:p>
        </p:txBody>
      </p:sp>
      <p:sp>
        <p:nvSpPr>
          <p:cNvPr id="16" name="Text Placeholder 6"/>
          <p:cNvSpPr>
            <a:spLocks noGrp="1"/>
          </p:cNvSpPr>
          <p:nvPr>
            <p:ph type="body" sz="quarter" idx="18"/>
          </p:nvPr>
        </p:nvSpPr>
        <p:spPr>
          <a:xfrm>
            <a:off x="0" y="3620021"/>
            <a:ext cx="9144000" cy="389721"/>
          </a:xfrm>
          <a:solidFill>
            <a:schemeClr val="bg1">
              <a:lumMod val="85000"/>
            </a:schemeClr>
          </a:solidFill>
        </p:spPr>
        <p:txBody>
          <a:bodyPr/>
          <a:lstStyle/>
          <a:p>
            <a:pPr marL="0" indent="0" eaLnBrk="1" hangingPunct="1">
              <a:buNone/>
              <a:defRPr/>
            </a:pPr>
            <a:r>
              <a:rPr lang="en-US" altLang="ja-JP" sz="2000" smtClean="0">
                <a:solidFill>
                  <a:srgbClr val="000000"/>
                </a:solidFill>
              </a:rPr>
              <a:t>Lessons</a:t>
            </a:r>
            <a:endParaRPr lang="en-CA" altLang="ja-JP" sz="2000" smtClean="0">
              <a:solidFill>
                <a:srgbClr val="000000"/>
              </a:solidFill>
            </a:endParaRPr>
          </a:p>
        </p:txBody>
      </p:sp>
      <p:sp>
        <p:nvSpPr>
          <p:cNvPr id="38921" name="スライド番号プレースホルダ 8"/>
          <p:cNvSpPr>
            <a:spLocks noGrp="1"/>
          </p:cNvSpPr>
          <p:nvPr>
            <p:ph type="sldNum" sz="quarter" idx="2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E57D45FE-C19D-4E24-AFDB-929F1BC31ABD}" type="slidenum">
              <a:rPr kumimoji="0" lang="en-US" altLang="ja-JP">
                <a:latin typeface="Calibri" pitchFamily="34" charset="0"/>
              </a:rPr>
              <a:pPr eaLnBrk="1" hangingPunct="1"/>
              <a:t>19</a:t>
            </a:fld>
            <a:endParaRPr kumimoji="0" lang="en-US" altLang="ja-JP">
              <a:latin typeface="Calibri" pitchFamily="34" charset="0"/>
            </a:endParaRPr>
          </a:p>
        </p:txBody>
      </p:sp>
      <p:sp>
        <p:nvSpPr>
          <p:cNvPr id="9"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1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129860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ctrTitle"/>
          </p:nvPr>
        </p:nvSpPr>
        <p:spPr>
          <a:xfrm>
            <a:off x="1087918" y="2430049"/>
            <a:ext cx="6840415" cy="989555"/>
          </a:xfrm>
        </p:spPr>
        <p:txBody>
          <a:bodyPr/>
          <a:lstStyle>
            <a:extLst/>
          </a:lstStyle>
          <a:p>
            <a:pPr>
              <a:defRPr/>
            </a:pPr>
            <a:r>
              <a:rPr lang="en-US" sz="5400" b="1" dirty="0">
                <a:solidFill>
                  <a:srgbClr val="990099"/>
                </a:solidFill>
                <a:effectLst>
                  <a:outerShdw blurRad="38100" dist="38100" dir="2700000" algn="tl">
                    <a:srgbClr val="000000">
                      <a:alpha val="43137"/>
                    </a:srgbClr>
                  </a:outerShdw>
                </a:effectLst>
              </a:rPr>
              <a:t>Environment </a:t>
            </a:r>
          </a:p>
        </p:txBody>
      </p:sp>
      <p:sp>
        <p:nvSpPr>
          <p:cNvPr id="18436" name="スライド番号プレースホルダ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9885CBFB-E667-4AB0-BA6B-710BB8925E46}" type="slidenum">
              <a:rPr kumimoji="0" lang="en-US" altLang="ja-JP">
                <a:latin typeface="Calibri" pitchFamily="34" charset="0"/>
              </a:rPr>
              <a:pPr eaLnBrk="1" hangingPunct="1"/>
              <a:t>2</a:t>
            </a:fld>
            <a:endParaRPr kumimoji="0" lang="en-US" altLang="ja-JP">
              <a:latin typeface="Calibri" pitchFamily="34" charset="0"/>
            </a:endParaRPr>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
        <p:nvSpPr>
          <p:cNvPr id="6"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7"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794655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Placeholder 2"/>
          <p:cNvSpPr>
            <a:spLocks noGrp="1"/>
          </p:cNvSpPr>
          <p:nvPr>
            <p:ph type="body" sz="quarter" idx="13"/>
          </p:nvPr>
        </p:nvSpPr>
        <p:spPr>
          <a:xfrm>
            <a:off x="3127374" y="-1"/>
            <a:ext cx="6016626" cy="947739"/>
          </a:xfrm>
          <a:solidFill>
            <a:srgbClr val="92D050"/>
          </a:solidFill>
          <a:ln>
            <a:solidFill>
              <a:srgbClr val="92D050"/>
            </a:solidFill>
            <a:miter lim="800000"/>
            <a:headEnd/>
            <a:tailEnd/>
          </a:ln>
        </p:spPr>
        <p:txBody>
          <a:bodyPr/>
          <a:lstStyle/>
          <a:p>
            <a:pPr marL="0" indent="0">
              <a:buNone/>
            </a:pPr>
            <a:r>
              <a:rPr lang="en-US" altLang="ja-JP" sz="2600" i="1" dirty="0" smtClean="0">
                <a:solidFill>
                  <a:schemeClr val="tx1"/>
                </a:solidFill>
              </a:rPr>
              <a:t>Case: Transnational watershed management in Guatemala and Mexico</a:t>
            </a:r>
            <a:endParaRPr lang="ja-JP" altLang="ja-JP" sz="2600" i="1" dirty="0" smtClean="0">
              <a:solidFill>
                <a:schemeClr val="tx1"/>
              </a:solidFill>
            </a:endParaRPr>
          </a:p>
        </p:txBody>
      </p:sp>
      <p:sp>
        <p:nvSpPr>
          <p:cNvPr id="40963" name="Content Placeholder 5"/>
          <p:cNvSpPr>
            <a:spLocks noGrp="1"/>
          </p:cNvSpPr>
          <p:nvPr>
            <p:ph sz="quarter" idx="17"/>
          </p:nvPr>
        </p:nvSpPr>
        <p:spPr>
          <a:xfrm>
            <a:off x="1" y="3682652"/>
            <a:ext cx="9143998" cy="2755725"/>
          </a:xfrm>
          <a:ln>
            <a:solidFill>
              <a:srgbClr val="92D050"/>
            </a:solidFill>
            <a:miter lim="800000"/>
            <a:headEnd/>
            <a:tailEnd/>
          </a:ln>
        </p:spPr>
        <p:txBody>
          <a:bodyPr>
            <a:normAutofit/>
          </a:bodyPr>
          <a:lstStyle/>
          <a:p>
            <a:pPr marL="0" indent="0">
              <a:buNone/>
            </a:pPr>
            <a:r>
              <a:rPr lang="en-US" altLang="ja-JP" sz="2000" b="1" u="sng" dirty="0" smtClean="0"/>
              <a:t>Lessons</a:t>
            </a:r>
          </a:p>
          <a:p>
            <a:pPr marL="0" indent="0">
              <a:buFontTx/>
              <a:buChar char="•"/>
            </a:pPr>
            <a:r>
              <a:rPr lang="en-US" altLang="ja-JP" sz="2000" dirty="0" smtClean="0"/>
              <a:t> Where ecosystems have incurred severe damage, a </a:t>
            </a:r>
            <a:r>
              <a:rPr lang="en-US" altLang="ja-JP" sz="2000" b="1" dirty="0" smtClean="0"/>
              <a:t>multi-sectoral management approach</a:t>
            </a:r>
            <a:r>
              <a:rPr lang="en-US" altLang="ja-JP" sz="2000" dirty="0" smtClean="0"/>
              <a:t> is important to ensure that the </a:t>
            </a:r>
            <a:r>
              <a:rPr lang="en-US" altLang="ja-JP" sz="2000" b="1" dirty="0" smtClean="0"/>
              <a:t>links between the various livelihood and environmental aspects</a:t>
            </a:r>
            <a:r>
              <a:rPr lang="en-US" altLang="ja-JP" sz="2000" dirty="0" smtClean="0"/>
              <a:t> are recognized and addressed. </a:t>
            </a:r>
            <a:endParaRPr lang="ja-JP" altLang="ja-JP" sz="2000" dirty="0" smtClean="0"/>
          </a:p>
          <a:p>
            <a:pPr marL="0" indent="0">
              <a:buFontTx/>
              <a:buChar char="•"/>
            </a:pPr>
            <a:r>
              <a:rPr lang="en-US" altLang="ja-JP" sz="2000" dirty="0" smtClean="0"/>
              <a:t> In many cases, </a:t>
            </a:r>
            <a:r>
              <a:rPr lang="en-US" altLang="ja-JP" sz="2000" b="1" dirty="0" smtClean="0"/>
              <a:t>acute disasters</a:t>
            </a:r>
            <a:r>
              <a:rPr lang="en-US" altLang="ja-JP" sz="2000" dirty="0" smtClean="0"/>
              <a:t> are the </a:t>
            </a:r>
            <a:r>
              <a:rPr lang="en-US" altLang="ja-JP" sz="2000" b="1" dirty="0" smtClean="0"/>
              <a:t>sign of larger environmental</a:t>
            </a:r>
            <a:r>
              <a:rPr lang="en-US" altLang="ja-JP" sz="2000" dirty="0" smtClean="0"/>
              <a:t> </a:t>
            </a:r>
            <a:r>
              <a:rPr lang="en-US" altLang="ja-JP" sz="2000" b="1" dirty="0" smtClean="0"/>
              <a:t>issues</a:t>
            </a:r>
            <a:r>
              <a:rPr lang="en-US" altLang="ja-JP" sz="2000" dirty="0" smtClean="0"/>
              <a:t>. </a:t>
            </a:r>
          </a:p>
          <a:p>
            <a:pPr marL="0" indent="0">
              <a:buFontTx/>
              <a:buChar char="•"/>
            </a:pPr>
            <a:r>
              <a:rPr lang="en-US" altLang="ja-JP" sz="2000" dirty="0" smtClean="0"/>
              <a:t> Large-scale sustainable watershed management can reap economic benefits by </a:t>
            </a:r>
            <a:r>
              <a:rPr lang="en-US" altLang="ja-JP" sz="2000" b="1" dirty="0" smtClean="0"/>
              <a:t>decreasing local vulnerability</a:t>
            </a:r>
            <a:r>
              <a:rPr lang="en-US" altLang="ja-JP" sz="2000" dirty="0" smtClean="0"/>
              <a:t> to floods and storms</a:t>
            </a:r>
            <a:endParaRPr lang="ja-JP" altLang="ja-JP" sz="2000" dirty="0" smtClean="0"/>
          </a:p>
          <a:p>
            <a:pPr marL="0" indent="0" algn="just" eaLnBrk="1" hangingPunct="1">
              <a:buFontTx/>
              <a:buChar char="•"/>
            </a:pPr>
            <a:endParaRPr lang="ja-JP" altLang="ja-JP" sz="2000" dirty="0" smtClean="0"/>
          </a:p>
        </p:txBody>
      </p:sp>
      <p:sp>
        <p:nvSpPr>
          <p:cNvPr id="40965" name="Text Box 8"/>
          <p:cNvSpPr txBox="1">
            <a:spLocks noChangeArrowheads="1"/>
          </p:cNvSpPr>
          <p:nvPr/>
        </p:nvSpPr>
        <p:spPr bwMode="auto">
          <a:xfrm>
            <a:off x="175364" y="1365336"/>
            <a:ext cx="8968635"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r>
              <a:rPr lang="en-US" altLang="ja-JP" sz="2000" dirty="0"/>
              <a:t>Frustrated by repeated floods and landslides, </a:t>
            </a:r>
            <a:r>
              <a:rPr lang="en-US" altLang="ja-JP" sz="2000" b="1" dirty="0"/>
              <a:t>local communities organized</a:t>
            </a:r>
            <a:r>
              <a:rPr lang="en-US" altLang="ja-JP" sz="2000" dirty="0"/>
              <a:t> and undertook the </a:t>
            </a:r>
            <a:r>
              <a:rPr lang="en-US" altLang="ja-JP" sz="2000" dirty="0" err="1"/>
              <a:t>Tacana</a:t>
            </a:r>
            <a:r>
              <a:rPr lang="en-US" altLang="ja-JP" sz="2000" dirty="0"/>
              <a:t> watershed project, to reverse the environmental degradation. </a:t>
            </a:r>
            <a:endParaRPr lang="en-US" altLang="ja-JP" sz="2000" dirty="0" smtClean="0"/>
          </a:p>
          <a:p>
            <a:pPr eaLnBrk="1" hangingPunct="1"/>
            <a:endParaRPr lang="en-US" altLang="ja-JP" sz="2000" dirty="0"/>
          </a:p>
          <a:p>
            <a:pPr eaLnBrk="1" hangingPunct="1"/>
            <a:r>
              <a:rPr lang="en-US" altLang="ja-JP" sz="2000" dirty="0" smtClean="0"/>
              <a:t>They </a:t>
            </a:r>
            <a:r>
              <a:rPr lang="en-US" altLang="ja-JP" sz="2000" dirty="0"/>
              <a:t>established </a:t>
            </a:r>
            <a:r>
              <a:rPr lang="en-US" altLang="ja-JP" sz="2000" b="1" dirty="0"/>
              <a:t>micro-watershed councils</a:t>
            </a:r>
            <a:r>
              <a:rPr lang="en-US" altLang="ja-JP" sz="2000" dirty="0"/>
              <a:t> in the two countries of the watershed – </a:t>
            </a:r>
            <a:r>
              <a:rPr lang="en-US" altLang="ja-JP" sz="2000" b="1" dirty="0"/>
              <a:t>controlled water use</a:t>
            </a:r>
            <a:r>
              <a:rPr lang="en-US" altLang="ja-JP" sz="2000" dirty="0"/>
              <a:t>, built </a:t>
            </a:r>
            <a:r>
              <a:rPr lang="en-US" altLang="ja-JP" sz="2000" b="1" dirty="0"/>
              <a:t>greenhouses</a:t>
            </a:r>
            <a:r>
              <a:rPr lang="en-US" altLang="ja-JP" sz="2000" dirty="0"/>
              <a:t>, etc.</a:t>
            </a:r>
            <a:r>
              <a:rPr lang="en-US" altLang="ja-JP" dirty="0"/>
              <a:t> </a:t>
            </a:r>
          </a:p>
        </p:txBody>
      </p:sp>
      <p:sp>
        <p:nvSpPr>
          <p:cNvPr id="40966" name="スライド番号プレースホルダ 5"/>
          <p:cNvSpPr>
            <a:spLocks noGrp="1"/>
          </p:cNvSpPr>
          <p:nvPr>
            <p:ph type="sldNum" sz="quarter" idx="2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DA2EB7AF-6656-4A45-A3EE-6366C5790CE1}" type="slidenum">
              <a:rPr kumimoji="0" lang="en-US" altLang="ja-JP">
                <a:latin typeface="Calibri" pitchFamily="34" charset="0"/>
              </a:rPr>
              <a:pPr eaLnBrk="1" hangingPunct="1"/>
              <a:t>20</a:t>
            </a:fld>
            <a:endParaRPr kumimoji="0" lang="en-US" altLang="ja-JP">
              <a:latin typeface="Calibri" pitchFamily="34" charset="0"/>
            </a:endParaRPr>
          </a:p>
        </p:txBody>
      </p:sp>
      <p:sp>
        <p:nvSpPr>
          <p:cNvPr id="6"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887697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p:cNvSpPr>
          <p:nvPr>
            <p:ph type="body" idx="4294967295"/>
          </p:nvPr>
        </p:nvSpPr>
        <p:spPr>
          <a:xfrm>
            <a:off x="533400" y="2132857"/>
            <a:ext cx="8077200" cy="1562322"/>
          </a:xfrm>
          <a:prstGeom prst="rect">
            <a:avLst/>
          </a:prstGeom>
        </p:spPr>
        <p:txBody>
          <a:bodyPr>
            <a:normAutofit/>
          </a:bodyPr>
          <a:lstStyle/>
          <a:p>
            <a:pPr marL="0" indent="0" algn="ctr">
              <a:buNone/>
            </a:pPr>
            <a:r>
              <a:rPr lang="en-US" altLang="ja-JP" sz="4800" b="1" cap="none" dirty="0" smtClean="0">
                <a:solidFill>
                  <a:srgbClr val="990099"/>
                </a:solidFill>
                <a:effectLst>
                  <a:outerShdw blurRad="38100" dist="38100" dir="2700000" algn="tl">
                    <a:srgbClr val="000000">
                      <a:alpha val="43137"/>
                    </a:srgbClr>
                  </a:outerShdw>
                </a:effectLst>
              </a:rPr>
              <a:t>REHABILITATING </a:t>
            </a:r>
            <a:br>
              <a:rPr lang="en-US" altLang="ja-JP" sz="4800" b="1" cap="none" dirty="0" smtClean="0">
                <a:solidFill>
                  <a:srgbClr val="990099"/>
                </a:solidFill>
                <a:effectLst>
                  <a:outerShdw blurRad="38100" dist="38100" dir="2700000" algn="tl">
                    <a:srgbClr val="000000">
                      <a:alpha val="43137"/>
                    </a:srgbClr>
                  </a:outerShdw>
                </a:effectLst>
              </a:rPr>
            </a:br>
            <a:r>
              <a:rPr lang="en-US" altLang="ja-JP" sz="4800" b="1" cap="none" dirty="0" smtClean="0">
                <a:solidFill>
                  <a:srgbClr val="990099"/>
                </a:solidFill>
                <a:effectLst>
                  <a:outerShdw blurRad="38100" dist="38100" dir="2700000" algn="tl">
                    <a:srgbClr val="000000">
                      <a:alpha val="43137"/>
                    </a:srgbClr>
                  </a:outerShdw>
                </a:effectLst>
              </a:rPr>
              <a:t>ECOSYSTEMS</a:t>
            </a:r>
            <a:endParaRPr lang="en-US" altLang="en-US" sz="4800" b="1" dirty="0" smtClean="0">
              <a:solidFill>
                <a:srgbClr val="990099"/>
              </a:solidFill>
              <a:ea typeface="ＭＳ Ｐゴシック" pitchFamily="50" charset="-128"/>
            </a:endParaRP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
        <p:nvSpPr>
          <p:cNvPr id="5"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163515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Text Placeholder 2"/>
          <p:cNvSpPr>
            <a:spLocks noGrp="1"/>
          </p:cNvSpPr>
          <p:nvPr>
            <p:ph type="body" sz="quarter" idx="13"/>
          </p:nvPr>
        </p:nvSpPr>
        <p:spPr>
          <a:xfrm>
            <a:off x="3557392" y="1"/>
            <a:ext cx="5586608" cy="1150938"/>
          </a:xfrm>
          <a:solidFill>
            <a:srgbClr val="92D050"/>
          </a:solidFill>
          <a:ln>
            <a:solidFill>
              <a:srgbClr val="92D050"/>
            </a:solidFill>
            <a:miter lim="800000"/>
            <a:headEnd/>
            <a:tailEnd/>
          </a:ln>
        </p:spPr>
        <p:txBody>
          <a:bodyPr/>
          <a:lstStyle/>
          <a:p>
            <a:pPr marL="0" indent="0">
              <a:buNone/>
            </a:pPr>
            <a:r>
              <a:rPr lang="en-US" altLang="ja-JP" sz="2800" i="1" dirty="0" smtClean="0">
                <a:solidFill>
                  <a:schemeClr val="tx1"/>
                </a:solidFill>
              </a:rPr>
              <a:t>Case: Mangroves protect coastal communities of Vietnam</a:t>
            </a:r>
            <a:endParaRPr lang="ja-JP" altLang="ja-JP" sz="2800" i="1" dirty="0" smtClean="0">
              <a:solidFill>
                <a:schemeClr val="tx1"/>
              </a:solidFill>
            </a:endParaRPr>
          </a:p>
        </p:txBody>
      </p:sp>
      <p:sp>
        <p:nvSpPr>
          <p:cNvPr id="43012" name="Text Box 8"/>
          <p:cNvSpPr txBox="1">
            <a:spLocks noChangeArrowheads="1"/>
          </p:cNvSpPr>
          <p:nvPr/>
        </p:nvSpPr>
        <p:spPr bwMode="auto">
          <a:xfrm>
            <a:off x="356089" y="784226"/>
            <a:ext cx="8118231"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lang="en-US" altLang="ja-JP"/>
          </a:p>
        </p:txBody>
      </p:sp>
      <p:sp>
        <p:nvSpPr>
          <p:cNvPr id="49157" name="Text Box 9"/>
          <p:cNvSpPr txBox="1">
            <a:spLocks noChangeArrowheads="1"/>
          </p:cNvSpPr>
          <p:nvPr/>
        </p:nvSpPr>
        <p:spPr bwMode="auto">
          <a:xfrm>
            <a:off x="156354" y="1603679"/>
            <a:ext cx="9006214" cy="3600986"/>
          </a:xfrm>
          <a:prstGeom prst="rect">
            <a:avLst/>
          </a:prstGeom>
          <a:noFill/>
          <a:ln w="9525">
            <a:noFill/>
            <a:miter lim="800000"/>
            <a:headEnd/>
            <a:tailEnd/>
          </a:ln>
          <a:effectLst/>
        </p:spPr>
        <p:txBody>
          <a:bodyPr wrap="square">
            <a:spAutoFit/>
          </a:bodyPr>
          <a:lstStyle/>
          <a:p>
            <a:pPr algn="just">
              <a:spcBef>
                <a:spcPts val="1200"/>
              </a:spcBef>
              <a:spcAft>
                <a:spcPts val="1200"/>
              </a:spcAft>
              <a:defRPr/>
            </a:pPr>
            <a:r>
              <a:rPr lang="en-US" sz="2400" dirty="0">
                <a:latin typeface="+mj-lt"/>
              </a:rPr>
              <a:t>The mangrove </a:t>
            </a:r>
            <a:r>
              <a:rPr lang="en-US" sz="2400" dirty="0" err="1">
                <a:latin typeface="+mj-lt"/>
              </a:rPr>
              <a:t>programme</a:t>
            </a:r>
            <a:r>
              <a:rPr lang="en-US" sz="2400" dirty="0">
                <a:latin typeface="+mj-lt"/>
              </a:rPr>
              <a:t> proves that disaster preparedness pays:  </a:t>
            </a:r>
          </a:p>
          <a:p>
            <a:pPr marL="457200" indent="-457200" algn="just">
              <a:spcBef>
                <a:spcPts val="1200"/>
              </a:spcBef>
              <a:spcAft>
                <a:spcPts val="1200"/>
              </a:spcAft>
              <a:buFont typeface="Arial" pitchFamily="34" charset="0"/>
              <a:buChar char="•"/>
              <a:defRPr/>
            </a:pPr>
            <a:r>
              <a:rPr lang="en-US" sz="2400" dirty="0">
                <a:latin typeface="+mj-lt"/>
              </a:rPr>
              <a:t>In lives spared, one need only look to the dividend reaped during typhoon </a:t>
            </a:r>
            <a:r>
              <a:rPr lang="en-US" sz="2400" dirty="0" err="1">
                <a:latin typeface="+mj-lt"/>
              </a:rPr>
              <a:t>Wukong</a:t>
            </a:r>
            <a:r>
              <a:rPr lang="en-US" sz="2400" dirty="0">
                <a:latin typeface="+mj-lt"/>
              </a:rPr>
              <a:t> in October 2000</a:t>
            </a:r>
          </a:p>
          <a:p>
            <a:pPr marL="457200" indent="-457200" algn="just">
              <a:spcBef>
                <a:spcPts val="1200"/>
              </a:spcBef>
              <a:spcAft>
                <a:spcPts val="1200"/>
              </a:spcAft>
              <a:buFont typeface="Arial" pitchFamily="34" charset="0"/>
              <a:buChar char="•"/>
              <a:defRPr/>
            </a:pPr>
            <a:r>
              <a:rPr lang="en-US" sz="2400" dirty="0">
                <a:latin typeface="+mj-lt"/>
              </a:rPr>
              <a:t>As well as the </a:t>
            </a:r>
            <a:r>
              <a:rPr lang="en-US" sz="2400" b="1" dirty="0">
                <a:latin typeface="+mj-lt"/>
              </a:rPr>
              <a:t>lives, possessions and property saved</a:t>
            </a:r>
            <a:r>
              <a:rPr lang="en-US" sz="2400" dirty="0">
                <a:latin typeface="+mj-lt"/>
              </a:rPr>
              <a:t> from floods, family members can now earn </a:t>
            </a:r>
            <a:r>
              <a:rPr lang="en-US" sz="2400" b="1" dirty="0">
                <a:latin typeface="+mj-lt"/>
              </a:rPr>
              <a:t>additional income</a:t>
            </a:r>
            <a:r>
              <a:rPr lang="en-US" sz="2400" dirty="0">
                <a:latin typeface="+mj-lt"/>
              </a:rPr>
              <a:t> selling the crabs, shrimps and mollusks which mangrove forests harbor</a:t>
            </a:r>
          </a:p>
          <a:p>
            <a:pPr marL="457200" indent="-457200" algn="just">
              <a:spcBef>
                <a:spcPts val="1200"/>
              </a:spcBef>
              <a:spcAft>
                <a:spcPts val="1200"/>
              </a:spcAft>
              <a:buFont typeface="Arial" pitchFamily="34" charset="0"/>
              <a:buChar char="•"/>
              <a:defRPr/>
            </a:pPr>
            <a:r>
              <a:rPr lang="en-US" sz="2400" dirty="0">
                <a:latin typeface="+mj-lt"/>
              </a:rPr>
              <a:t>As well as supplementing their </a:t>
            </a:r>
            <a:r>
              <a:rPr lang="en-US" sz="2400" b="1" dirty="0">
                <a:latin typeface="+mj-lt"/>
              </a:rPr>
              <a:t>diet</a:t>
            </a:r>
            <a:r>
              <a:rPr lang="en-US" sz="2400" dirty="0">
                <a:latin typeface="+mj-lt"/>
              </a:rPr>
              <a:t>.</a:t>
            </a:r>
          </a:p>
        </p:txBody>
      </p:sp>
      <p:sp>
        <p:nvSpPr>
          <p:cNvPr id="43014" name="スライド番号プレースホルダ 5"/>
          <p:cNvSpPr>
            <a:spLocks noGrp="1"/>
          </p:cNvSpPr>
          <p:nvPr>
            <p:ph type="sldNum" sz="quarter" idx="2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EE22EC3A-E35C-4A2D-A700-4FF78605E2EE}" type="slidenum">
              <a:rPr kumimoji="0" lang="en-US" altLang="ja-JP">
                <a:latin typeface="Calibri" pitchFamily="34" charset="0"/>
              </a:rPr>
              <a:pPr eaLnBrk="1" hangingPunct="1"/>
              <a:t>22</a:t>
            </a:fld>
            <a:endParaRPr kumimoji="0" lang="en-US" altLang="ja-JP">
              <a:latin typeface="Calibri" pitchFamily="34" charset="0"/>
            </a:endParaRPr>
          </a:p>
        </p:txBody>
      </p:sp>
      <p:sp>
        <p:nvSpPr>
          <p:cNvPr id="6"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970066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Text Placeholder 2"/>
          <p:cNvSpPr>
            <a:spLocks noGrp="1"/>
          </p:cNvSpPr>
          <p:nvPr>
            <p:ph type="body" sz="quarter" idx="13"/>
          </p:nvPr>
        </p:nvSpPr>
        <p:spPr>
          <a:xfrm>
            <a:off x="3244240" y="0"/>
            <a:ext cx="5899760" cy="947738"/>
          </a:xfrm>
          <a:solidFill>
            <a:srgbClr val="92D050"/>
          </a:solidFill>
          <a:ln>
            <a:solidFill>
              <a:srgbClr val="92D050"/>
            </a:solidFill>
            <a:miter lim="800000"/>
            <a:headEnd/>
            <a:tailEnd/>
          </a:ln>
        </p:spPr>
        <p:txBody>
          <a:bodyPr/>
          <a:lstStyle/>
          <a:p>
            <a:pPr marL="0" indent="0">
              <a:buNone/>
            </a:pPr>
            <a:r>
              <a:rPr lang="en-US" altLang="ja-JP" sz="2400" i="1" dirty="0" smtClean="0">
                <a:solidFill>
                  <a:schemeClr val="tx1"/>
                </a:solidFill>
              </a:rPr>
              <a:t>Case: Reforestation to protect ecosystems and reduce disaster risk in the Philippines</a:t>
            </a:r>
            <a:endParaRPr lang="ja-JP" altLang="ja-JP" sz="2400" i="1" dirty="0" smtClean="0">
              <a:solidFill>
                <a:schemeClr val="tx1"/>
              </a:solidFill>
            </a:endParaRPr>
          </a:p>
        </p:txBody>
      </p:sp>
      <p:sp>
        <p:nvSpPr>
          <p:cNvPr id="14" name="Text Placeholder 6"/>
          <p:cNvSpPr>
            <a:spLocks noGrp="1"/>
          </p:cNvSpPr>
          <p:nvPr>
            <p:ph type="body" sz="quarter" idx="18"/>
          </p:nvPr>
        </p:nvSpPr>
        <p:spPr>
          <a:xfrm>
            <a:off x="0" y="3356976"/>
            <a:ext cx="9144000" cy="408119"/>
          </a:xfrm>
          <a:solidFill>
            <a:schemeClr val="bg1">
              <a:lumMod val="85000"/>
            </a:schemeClr>
          </a:solidFill>
        </p:spPr>
        <p:txBody>
          <a:bodyPr/>
          <a:lstStyle/>
          <a:p>
            <a:pPr marL="0" indent="0" eaLnBrk="1" hangingPunct="1">
              <a:buNone/>
              <a:defRPr/>
            </a:pPr>
            <a:r>
              <a:rPr lang="en-CA" altLang="ja-JP" sz="2000" smtClean="0">
                <a:solidFill>
                  <a:schemeClr val="tx1"/>
                </a:solidFill>
              </a:rPr>
              <a:t>Lessons</a:t>
            </a:r>
          </a:p>
        </p:txBody>
      </p:sp>
      <p:sp>
        <p:nvSpPr>
          <p:cNvPr id="44037" name="Content Placeholder 5"/>
          <p:cNvSpPr>
            <a:spLocks noGrp="1"/>
          </p:cNvSpPr>
          <p:nvPr>
            <p:ph sz="quarter" idx="17"/>
          </p:nvPr>
        </p:nvSpPr>
        <p:spPr>
          <a:xfrm>
            <a:off x="0" y="3920647"/>
            <a:ext cx="9144000" cy="2517730"/>
          </a:xfrm>
          <a:ln>
            <a:solidFill>
              <a:srgbClr val="92D050"/>
            </a:solidFill>
            <a:miter lim="800000"/>
            <a:headEnd/>
            <a:tailEnd/>
          </a:ln>
        </p:spPr>
        <p:txBody>
          <a:bodyPr>
            <a:normAutofit/>
          </a:bodyPr>
          <a:lstStyle/>
          <a:p>
            <a:pPr marL="0" indent="0">
              <a:spcBef>
                <a:spcPts val="600"/>
              </a:spcBef>
              <a:spcAft>
                <a:spcPts val="600"/>
              </a:spcAft>
              <a:buNone/>
            </a:pPr>
            <a:r>
              <a:rPr lang="en-US" altLang="ja-JP" sz="2000" dirty="0" smtClean="0"/>
              <a:t>1. Bringing together the many stakeholders needed to </a:t>
            </a:r>
            <a:r>
              <a:rPr lang="en-US" altLang="ja-JP" sz="2000" b="1" dirty="0" smtClean="0"/>
              <a:t>restore an ecosystem</a:t>
            </a:r>
            <a:r>
              <a:rPr lang="en-US" altLang="ja-JP" sz="2000" dirty="0" smtClean="0"/>
              <a:t> requires negotiating and </a:t>
            </a:r>
            <a:r>
              <a:rPr lang="en-US" altLang="ja-JP" sz="2000" b="1" dirty="0" smtClean="0"/>
              <a:t>developing innovative solutions</a:t>
            </a:r>
            <a:r>
              <a:rPr lang="en-US" altLang="ja-JP" sz="2000" dirty="0" smtClean="0"/>
              <a:t> that satisfy the needs of all concerned.  </a:t>
            </a:r>
            <a:endParaRPr lang="ja-JP" altLang="ja-JP" sz="2000" dirty="0" smtClean="0"/>
          </a:p>
          <a:p>
            <a:pPr marL="0" indent="0">
              <a:spcBef>
                <a:spcPts val="600"/>
              </a:spcBef>
              <a:spcAft>
                <a:spcPts val="600"/>
              </a:spcAft>
              <a:buNone/>
            </a:pPr>
            <a:r>
              <a:rPr lang="en-US" altLang="ja-JP" sz="2000" dirty="0" smtClean="0"/>
              <a:t>2. The health of ecosystems can influence other ecosystems.  In this case, </a:t>
            </a:r>
            <a:r>
              <a:rPr lang="en-US" altLang="ja-JP" sz="2000" b="1" dirty="0" smtClean="0"/>
              <a:t>deforested slopes</a:t>
            </a:r>
            <a:r>
              <a:rPr lang="en-US" altLang="ja-JP" sz="2000" dirty="0" smtClean="0"/>
              <a:t> not only damaged the protective and productive services of the mountainside environment, but </a:t>
            </a:r>
            <a:r>
              <a:rPr lang="en-US" altLang="ja-JP" sz="2000" b="1" dirty="0" smtClean="0"/>
              <a:t>endangered rice production</a:t>
            </a:r>
            <a:r>
              <a:rPr lang="en-US" altLang="ja-JP" sz="2000" dirty="0" smtClean="0"/>
              <a:t> in lowland areas due to siltation and flooding.  </a:t>
            </a:r>
            <a:endParaRPr lang="ja-JP" altLang="ja-JP" sz="2000" dirty="0" smtClean="0"/>
          </a:p>
        </p:txBody>
      </p:sp>
      <p:sp>
        <p:nvSpPr>
          <p:cNvPr id="44038" name="Text Box 8"/>
          <p:cNvSpPr txBox="1">
            <a:spLocks noChangeArrowheads="1"/>
          </p:cNvSpPr>
          <p:nvPr/>
        </p:nvSpPr>
        <p:spPr bwMode="auto">
          <a:xfrm>
            <a:off x="0" y="1369873"/>
            <a:ext cx="9056317"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marL="342900" indent="-342900" algn="just" eaLnBrk="1" hangingPunct="1">
              <a:spcBef>
                <a:spcPct val="20000"/>
              </a:spcBef>
              <a:buFont typeface="Arial" pitchFamily="34" charset="0"/>
              <a:buChar char="•"/>
            </a:pPr>
            <a:r>
              <a:rPr kumimoji="0" lang="en-US" altLang="ja-JP" sz="2000" dirty="0" smtClean="0"/>
              <a:t>Partnership </a:t>
            </a:r>
            <a:r>
              <a:rPr kumimoji="0" lang="en-US" altLang="ja-JP" sz="2000" dirty="0"/>
              <a:t>between Toyota Motor Company, Conservation International, Philippine Department of Environment and Natural Resources, and Local Government has resulted in the area covered with indigenous species of trees, where it was earlier 2500 ha of barren land. People grow firewood separately to prevent felling of these trees. </a:t>
            </a:r>
            <a:endParaRPr lang="en-US" altLang="ja-JP" sz="2000" dirty="0"/>
          </a:p>
        </p:txBody>
      </p:sp>
      <p:sp>
        <p:nvSpPr>
          <p:cNvPr id="44039" name="スライド番号プレースホルダ 6"/>
          <p:cNvSpPr>
            <a:spLocks noGrp="1"/>
          </p:cNvSpPr>
          <p:nvPr>
            <p:ph type="sldNum" sz="quarter" idx="2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20AFD16D-9205-4D68-955C-7FFD183D98A9}" type="slidenum">
              <a:rPr kumimoji="0" lang="en-US" altLang="ja-JP">
                <a:latin typeface="Calibri" pitchFamily="34" charset="0"/>
              </a:rPr>
              <a:pPr eaLnBrk="1" hangingPunct="1"/>
              <a:t>23</a:t>
            </a:fld>
            <a:endParaRPr kumimoji="0" lang="en-US" altLang="ja-JP">
              <a:latin typeface="Calibri" pitchFamily="34" charset="0"/>
            </a:endParaRPr>
          </a:p>
        </p:txBody>
      </p:sp>
      <p:sp>
        <p:nvSpPr>
          <p:cNvPr id="7"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308126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3127374" y="0"/>
            <a:ext cx="6016626" cy="839244"/>
          </a:xfrm>
        </p:spPr>
        <p:txBody>
          <a:bodyPr/>
          <a:lstStyle/>
          <a:p>
            <a:pPr marL="0" indent="0">
              <a:buNone/>
              <a:defRPr/>
            </a:pPr>
            <a:r>
              <a:rPr lang="en-US" altLang="ja-JP" sz="2800" i="1" dirty="0" smtClean="0"/>
              <a:t>Sub Issue: Protecting ecosystems through eco-tourism</a:t>
            </a:r>
            <a:endParaRPr lang="ja-JP" altLang="ja-JP" sz="2800" i="1" dirty="0" smtClean="0"/>
          </a:p>
          <a:p>
            <a:pPr marL="0" indent="0">
              <a:buNone/>
              <a:defRPr/>
            </a:pPr>
            <a:endParaRPr lang="ja-JP" altLang="ja-JP" sz="2800" i="1" dirty="0" smtClean="0"/>
          </a:p>
        </p:txBody>
      </p:sp>
      <p:sp>
        <p:nvSpPr>
          <p:cNvPr id="46084" name="Content Placeholder 3"/>
          <p:cNvSpPr>
            <a:spLocks noGrp="1"/>
          </p:cNvSpPr>
          <p:nvPr>
            <p:ph sz="quarter" idx="15"/>
          </p:nvPr>
        </p:nvSpPr>
        <p:spPr>
          <a:xfrm>
            <a:off x="0" y="837919"/>
            <a:ext cx="9143999" cy="985837"/>
          </a:xfrm>
        </p:spPr>
        <p:txBody>
          <a:bodyPr/>
          <a:lstStyle/>
          <a:p>
            <a:pPr marL="0" indent="0"/>
            <a:r>
              <a:rPr lang="en-US" altLang="ja-JP" sz="1800" dirty="0" smtClean="0"/>
              <a:t>The most widely used definition of ecotourism is the “travel to fragile, pristine, and usually protected areas that strive to be low impact and (usually) small scale. It helps educate the traveler and provides funds for conservation”.</a:t>
            </a:r>
            <a:r>
              <a:rPr lang="en-US" altLang="ja-JP" dirty="0" smtClean="0"/>
              <a:t>  </a:t>
            </a:r>
            <a:endParaRPr lang="ja-JP" altLang="ja-JP" dirty="0" smtClean="0"/>
          </a:p>
        </p:txBody>
      </p:sp>
      <p:sp>
        <p:nvSpPr>
          <p:cNvPr id="46085" name="Text Placeholder 2"/>
          <p:cNvSpPr>
            <a:spLocks noGrp="1"/>
          </p:cNvSpPr>
          <p:nvPr>
            <p:ph type="body" sz="quarter" idx="13"/>
          </p:nvPr>
        </p:nvSpPr>
        <p:spPr>
          <a:xfrm>
            <a:off x="0" y="1779828"/>
            <a:ext cx="9144000" cy="479424"/>
          </a:xfrm>
          <a:solidFill>
            <a:srgbClr val="92D050"/>
          </a:solidFill>
          <a:ln>
            <a:solidFill>
              <a:srgbClr val="92D050"/>
            </a:solidFill>
            <a:miter lim="800000"/>
            <a:headEnd/>
            <a:tailEnd/>
          </a:ln>
        </p:spPr>
        <p:txBody>
          <a:bodyPr/>
          <a:lstStyle/>
          <a:p>
            <a:pPr marL="0" indent="0" algn="ctr">
              <a:buNone/>
            </a:pPr>
            <a:r>
              <a:rPr lang="en-US" altLang="ja-JP" sz="2400" i="1" dirty="0" smtClean="0">
                <a:solidFill>
                  <a:schemeClr val="tx1"/>
                </a:solidFill>
              </a:rPr>
              <a:t>Case: Developing eco-tourism in post-tsunami Thailand</a:t>
            </a:r>
            <a:endParaRPr lang="ja-JP" altLang="ja-JP" sz="2400" i="1" dirty="0" smtClean="0">
              <a:solidFill>
                <a:schemeClr val="tx1"/>
              </a:solidFill>
            </a:endParaRPr>
          </a:p>
        </p:txBody>
      </p:sp>
      <p:sp>
        <p:nvSpPr>
          <p:cNvPr id="46086" name="Content Placeholder 5"/>
          <p:cNvSpPr>
            <a:spLocks noGrp="1"/>
          </p:cNvSpPr>
          <p:nvPr>
            <p:ph sz="quarter" idx="17"/>
          </p:nvPr>
        </p:nvSpPr>
        <p:spPr>
          <a:xfrm>
            <a:off x="0" y="4784941"/>
            <a:ext cx="9143999" cy="1653437"/>
          </a:xfrm>
          <a:ln>
            <a:solidFill>
              <a:srgbClr val="92D050"/>
            </a:solidFill>
            <a:miter lim="800000"/>
            <a:headEnd/>
            <a:tailEnd/>
          </a:ln>
        </p:spPr>
        <p:txBody>
          <a:bodyPr>
            <a:normAutofit fontScale="92500" lnSpcReduction="10000"/>
          </a:bodyPr>
          <a:lstStyle/>
          <a:p>
            <a:pPr marL="0" indent="0">
              <a:spcBef>
                <a:spcPts val="600"/>
              </a:spcBef>
              <a:spcAft>
                <a:spcPts val="600"/>
              </a:spcAft>
            </a:pPr>
            <a:r>
              <a:rPr lang="en-US" altLang="ja-JP" sz="2000" dirty="0" smtClean="0"/>
              <a:t> Developing productive and sustainable tourism requires </a:t>
            </a:r>
            <a:r>
              <a:rPr lang="en-US" altLang="ja-JP" sz="2000" b="1" dirty="0" smtClean="0"/>
              <a:t>balancing the economic benefits with the often heavy environmental impacts</a:t>
            </a:r>
            <a:r>
              <a:rPr lang="en-US" altLang="ja-JP" sz="2000" dirty="0" smtClean="0"/>
              <a:t> caused by tourism development.  </a:t>
            </a:r>
          </a:p>
          <a:p>
            <a:pPr marL="0" indent="0">
              <a:spcBef>
                <a:spcPts val="600"/>
              </a:spcBef>
              <a:spcAft>
                <a:spcPts val="600"/>
              </a:spcAft>
            </a:pPr>
            <a:r>
              <a:rPr lang="en-US" altLang="ja-JP" sz="2000" dirty="0" smtClean="0"/>
              <a:t>This requires planning processes based on environmental impacts, not just financial criteria, and a willingness to </a:t>
            </a:r>
            <a:r>
              <a:rPr lang="en-US" altLang="ja-JP" sz="2000" b="1" dirty="0" smtClean="0"/>
              <a:t>forego more immediate economic gains</a:t>
            </a:r>
            <a:r>
              <a:rPr lang="en-US" altLang="ja-JP" sz="2000" dirty="0" smtClean="0"/>
              <a:t> for </a:t>
            </a:r>
            <a:r>
              <a:rPr lang="en-US" altLang="ja-JP" sz="2000" b="1" u="sng" dirty="0" smtClean="0"/>
              <a:t>longer term </a:t>
            </a:r>
            <a:r>
              <a:rPr lang="en-US" altLang="ja-JP" sz="2000" dirty="0" smtClean="0"/>
              <a:t>economic and environmental sustainability.</a:t>
            </a:r>
            <a:endParaRPr lang="ja-JP" altLang="ja-JP" sz="2000" dirty="0" smtClean="0"/>
          </a:p>
        </p:txBody>
      </p:sp>
      <p:sp>
        <p:nvSpPr>
          <p:cNvPr id="16" name="Text Placeholder 6"/>
          <p:cNvSpPr>
            <a:spLocks noGrp="1"/>
          </p:cNvSpPr>
          <p:nvPr>
            <p:ph type="body" sz="quarter" idx="18"/>
          </p:nvPr>
        </p:nvSpPr>
        <p:spPr>
          <a:xfrm>
            <a:off x="0" y="4328830"/>
            <a:ext cx="9231682" cy="431061"/>
          </a:xfrm>
          <a:solidFill>
            <a:schemeClr val="bg1">
              <a:lumMod val="85000"/>
            </a:schemeClr>
          </a:solidFill>
        </p:spPr>
        <p:txBody>
          <a:bodyPr/>
          <a:lstStyle/>
          <a:p>
            <a:pPr marL="0" indent="0" eaLnBrk="1" hangingPunct="1">
              <a:buNone/>
              <a:defRPr/>
            </a:pPr>
            <a:r>
              <a:rPr lang="en-US" altLang="ja-JP" sz="2000" dirty="0" smtClean="0">
                <a:solidFill>
                  <a:srgbClr val="000000"/>
                </a:solidFill>
              </a:rPr>
              <a:t>Lessons</a:t>
            </a:r>
            <a:endParaRPr lang="en-CA" altLang="ja-JP" sz="2000" dirty="0" smtClean="0">
              <a:solidFill>
                <a:srgbClr val="000000"/>
              </a:solidFill>
            </a:endParaRPr>
          </a:p>
        </p:txBody>
      </p:sp>
      <p:sp>
        <p:nvSpPr>
          <p:cNvPr id="46088" name="Text Box 11"/>
          <p:cNvSpPr txBox="1">
            <a:spLocks noChangeArrowheads="1"/>
          </p:cNvSpPr>
          <p:nvPr/>
        </p:nvSpPr>
        <p:spPr bwMode="auto">
          <a:xfrm>
            <a:off x="1085851" y="2465388"/>
            <a:ext cx="7318131"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spcBef>
                <a:spcPct val="50000"/>
              </a:spcBef>
            </a:pPr>
            <a:endParaRPr lang="en-US" altLang="ja-JP"/>
          </a:p>
        </p:txBody>
      </p:sp>
      <p:sp>
        <p:nvSpPr>
          <p:cNvPr id="46089" name="Text Box 12"/>
          <p:cNvSpPr txBox="1">
            <a:spLocks noChangeArrowheads="1"/>
          </p:cNvSpPr>
          <p:nvPr/>
        </p:nvSpPr>
        <p:spPr bwMode="auto">
          <a:xfrm>
            <a:off x="0" y="2259252"/>
            <a:ext cx="9144000"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spcBef>
                <a:spcPts val="1200"/>
              </a:spcBef>
              <a:spcAft>
                <a:spcPts val="1200"/>
              </a:spcAft>
              <a:buFont typeface="Calibri" pitchFamily="34" charset="0"/>
              <a:buNone/>
            </a:pPr>
            <a:r>
              <a:rPr lang="en-US" altLang="ja-JP" dirty="0"/>
              <a:t>Initially UN coral clean-up program with volunteers. On </a:t>
            </a:r>
            <a:r>
              <a:rPr lang="en-US" altLang="ja-JP" dirty="0" err="1"/>
              <a:t>Lanta</a:t>
            </a:r>
            <a:r>
              <a:rPr lang="en-US" altLang="ja-JP" dirty="0"/>
              <a:t> Island, ecotourism initiatives are underway with </a:t>
            </a:r>
            <a:r>
              <a:rPr lang="en-US" altLang="ja-JP" b="1" dirty="0"/>
              <a:t>nature trails</a:t>
            </a:r>
            <a:r>
              <a:rPr lang="en-US" altLang="ja-JP" dirty="0"/>
              <a:t> being cut through the jungle, an </a:t>
            </a:r>
            <a:r>
              <a:rPr lang="en-US" altLang="ja-JP" b="1" dirty="0"/>
              <a:t>ecology </a:t>
            </a:r>
            <a:r>
              <a:rPr lang="en-US" altLang="ja-JP" b="1" dirty="0" err="1"/>
              <a:t>centre</a:t>
            </a:r>
            <a:r>
              <a:rPr lang="en-US" altLang="ja-JP" dirty="0"/>
              <a:t> is planned, and a campaign is in the works to promote sustainable tourism and fishing practices in </a:t>
            </a:r>
            <a:r>
              <a:rPr lang="en-US" altLang="ja-JP" b="1" dirty="0"/>
              <a:t>student summer camps</a:t>
            </a:r>
            <a:r>
              <a:rPr lang="en-US" altLang="ja-JP" dirty="0"/>
              <a:t>. </a:t>
            </a:r>
          </a:p>
          <a:p>
            <a:pPr eaLnBrk="1" hangingPunct="1">
              <a:spcBef>
                <a:spcPts val="1200"/>
              </a:spcBef>
              <a:spcAft>
                <a:spcPts val="1200"/>
              </a:spcAft>
              <a:buFont typeface="Calibri" pitchFamily="34" charset="0"/>
              <a:buNone/>
            </a:pPr>
            <a:r>
              <a:rPr lang="ja-JP" altLang="en-US" dirty="0"/>
              <a:t>I</a:t>
            </a:r>
            <a:r>
              <a:rPr lang="en-US" altLang="ja-JP" dirty="0"/>
              <a:t>n </a:t>
            </a:r>
            <a:r>
              <a:rPr lang="en-US" altLang="ja-JP" b="1" dirty="0"/>
              <a:t>Costa Rica</a:t>
            </a:r>
            <a:r>
              <a:rPr lang="en-US" altLang="ja-JP" dirty="0"/>
              <a:t> eco-tourism is a US$ 1.9 billion industry – one quarter of the country is national park.</a:t>
            </a:r>
          </a:p>
        </p:txBody>
      </p:sp>
      <p:sp>
        <p:nvSpPr>
          <p:cNvPr id="46090" name="スライド番号プレースホルダ 9"/>
          <p:cNvSpPr>
            <a:spLocks noGrp="1"/>
          </p:cNvSpPr>
          <p:nvPr>
            <p:ph type="sldNum" sz="quarter" idx="2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92517BF9-9822-4AD0-9CE9-D51BF9DD2AF2}" type="slidenum">
              <a:rPr kumimoji="0" lang="en-US" altLang="ja-JP">
                <a:latin typeface="Calibri" pitchFamily="34" charset="0"/>
              </a:rPr>
              <a:pPr eaLnBrk="1" hangingPunct="1"/>
              <a:t>24</a:t>
            </a:fld>
            <a:endParaRPr kumimoji="0" lang="en-US" altLang="ja-JP">
              <a:latin typeface="Calibri" pitchFamily="34" charset="0"/>
            </a:endParaRPr>
          </a:p>
        </p:txBody>
      </p:sp>
      <p:sp>
        <p:nvSpPr>
          <p:cNvPr id="10"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11"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196886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p:cNvSpPr>
          <p:nvPr>
            <p:ph type="body" idx="4294967295"/>
          </p:nvPr>
        </p:nvSpPr>
        <p:spPr>
          <a:xfrm>
            <a:off x="533400" y="2631967"/>
            <a:ext cx="8077200" cy="1063211"/>
          </a:xfrm>
          <a:prstGeom prst="rect">
            <a:avLst/>
          </a:prstGeom>
        </p:spPr>
        <p:txBody>
          <a:bodyPr/>
          <a:lstStyle/>
          <a:p>
            <a:pPr marL="0" indent="0" algn="ctr">
              <a:buNone/>
            </a:pPr>
            <a:r>
              <a:rPr lang="en-US" altLang="en-US" sz="4800" b="1" dirty="0" smtClean="0">
                <a:solidFill>
                  <a:srgbClr val="990099"/>
                </a:solidFill>
                <a:ea typeface="ＭＳ Ｐゴシック" pitchFamily="50" charset="-128"/>
              </a:rPr>
              <a:t>Thank you</a:t>
            </a: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
        <p:nvSpPr>
          <p:cNvPr id="5"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968440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3657600" y="129403"/>
            <a:ext cx="5486400" cy="688932"/>
          </a:xfrm>
        </p:spPr>
        <p:txBody>
          <a:bodyPr/>
          <a:lstStyle/>
          <a:p>
            <a:pPr marL="0" indent="0" algn="ctr" eaLnBrk="1" hangingPunct="1">
              <a:buNone/>
              <a:defRPr/>
            </a:pPr>
            <a:r>
              <a:rPr lang="en-US" altLang="ja-JP" sz="2800" dirty="0" smtClean="0"/>
              <a:t>Why Consider Environment</a:t>
            </a:r>
            <a:endParaRPr lang="en-CA" altLang="ja-JP" sz="2800" dirty="0" smtClean="0"/>
          </a:p>
        </p:txBody>
      </p:sp>
      <p:sp>
        <p:nvSpPr>
          <p:cNvPr id="19459" name="Content Placeholder 3"/>
          <p:cNvSpPr>
            <a:spLocks noGrp="1"/>
          </p:cNvSpPr>
          <p:nvPr>
            <p:ph sz="quarter" idx="15"/>
          </p:nvPr>
        </p:nvSpPr>
        <p:spPr>
          <a:xfrm>
            <a:off x="137786" y="947739"/>
            <a:ext cx="8880954" cy="5316538"/>
          </a:xfrm>
        </p:spPr>
        <p:txBody>
          <a:bodyPr/>
          <a:lstStyle/>
          <a:p>
            <a:pPr marL="457200" indent="-457200" eaLnBrk="1" hangingPunct="1">
              <a:buFont typeface="Calibri" pitchFamily="34" charset="0"/>
              <a:buAutoNum type="arabicPeriod"/>
            </a:pPr>
            <a:r>
              <a:rPr lang="en-US" altLang="ja-JP" sz="2400" dirty="0" smtClean="0"/>
              <a:t>Humans rely on the productive services of ecosystems to sustain life and livelihoods.  Poor and marginalized people often are more directly dependent on ecosystem services.</a:t>
            </a:r>
            <a:endParaRPr lang="ja-JP" altLang="ja-JP" sz="2400" dirty="0" smtClean="0"/>
          </a:p>
          <a:p>
            <a:pPr marL="457200" indent="-457200" eaLnBrk="1" hangingPunct="1">
              <a:buFont typeface="Calibri" pitchFamily="34" charset="0"/>
              <a:buAutoNum type="arabicPeriod"/>
            </a:pPr>
            <a:r>
              <a:rPr lang="en-US" altLang="ja-JP" sz="2400" dirty="0" smtClean="0"/>
              <a:t> Environmental degradation diminishes an ecosystem’s capacity to provide resources critical to human life and livelihoods.</a:t>
            </a:r>
            <a:endParaRPr lang="ja-JP" altLang="ja-JP" sz="2400" dirty="0" smtClean="0"/>
          </a:p>
          <a:p>
            <a:pPr marL="457200" indent="-457200" eaLnBrk="1" hangingPunct="1">
              <a:buFont typeface="Calibri" pitchFamily="34" charset="0"/>
              <a:buAutoNum type="arabicPeriod"/>
            </a:pPr>
            <a:r>
              <a:rPr lang="en-US" altLang="ja-JP" sz="2400" dirty="0" smtClean="0"/>
              <a:t> Environmental degradation leads to an increase in the frequency and intensity of natural disasters, and exacerbates the impacts of such disasters.</a:t>
            </a:r>
            <a:endParaRPr lang="ja-JP" altLang="ja-JP" sz="2400" dirty="0" smtClean="0"/>
          </a:p>
          <a:p>
            <a:pPr marL="457200" indent="-457200" eaLnBrk="1" hangingPunct="1">
              <a:buFont typeface="Calibri" pitchFamily="34" charset="0"/>
              <a:buAutoNum type="arabicPeriod"/>
            </a:pPr>
            <a:r>
              <a:rPr lang="en-US" altLang="ja-JP" sz="2400" dirty="0" smtClean="0"/>
              <a:t> Natural disasters weaken already strained ecosystems.</a:t>
            </a:r>
          </a:p>
          <a:p>
            <a:pPr marL="457200" indent="-457200" eaLnBrk="1" hangingPunct="1"/>
            <a:endParaRPr lang="en-US" altLang="ja-JP" sz="2400" dirty="0" smtClean="0"/>
          </a:p>
          <a:p>
            <a:pPr marL="457200" indent="-457200" eaLnBrk="1" hangingPunct="1"/>
            <a:r>
              <a:rPr lang="en-US" altLang="ja-JP" sz="2400" dirty="0" smtClean="0"/>
              <a:t>Examples: Sand dunes in Tamil Nadu, Haiti, Mississippi delta</a:t>
            </a:r>
            <a:endParaRPr lang="en-CA" altLang="ja-JP" sz="2000" dirty="0" smtClean="0"/>
          </a:p>
        </p:txBody>
      </p:sp>
      <p:sp>
        <p:nvSpPr>
          <p:cNvPr id="19460" name="スライド番号プレースホルダ 4"/>
          <p:cNvSpPr>
            <a:spLocks noGrp="1"/>
          </p:cNvSpPr>
          <p:nvPr>
            <p:ph type="sldNum" sz="quarter" idx="19"/>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B46D3D00-FECD-4068-B0BF-BEE77F437218}" type="slidenum">
              <a:rPr kumimoji="0" lang="en-US" altLang="ja-JP">
                <a:latin typeface="Calibri" pitchFamily="34" charset="0"/>
              </a:rPr>
              <a:pPr eaLnBrk="1" hangingPunct="1"/>
              <a:t>3</a:t>
            </a:fld>
            <a:endParaRPr kumimoji="0" lang="en-US" altLang="ja-JP">
              <a:latin typeface="Calibri" pitchFamily="34" charset="0"/>
            </a:endParaRPr>
          </a:p>
        </p:txBody>
      </p:sp>
      <p:sp>
        <p:nvSpPr>
          <p:cNvPr id="5"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37694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ctrTitle"/>
          </p:nvPr>
        </p:nvSpPr>
        <p:spPr>
          <a:xfrm>
            <a:off x="1087918" y="2132856"/>
            <a:ext cx="6840415" cy="1440159"/>
          </a:xfrm>
        </p:spPr>
        <p:txBody>
          <a:bodyPr>
            <a:normAutofit fontScale="90000"/>
          </a:bodyPr>
          <a:lstStyle>
            <a:extLst/>
          </a:lstStyle>
          <a:p>
            <a:r>
              <a:rPr lang="en-US" sz="5400" b="1" dirty="0" smtClean="0">
                <a:solidFill>
                  <a:srgbClr val="990099"/>
                </a:solidFill>
              </a:rPr>
              <a:t>DEALING WITH DISASTER DEBRIS</a:t>
            </a:r>
            <a:endParaRPr lang="en-US" sz="5400" b="1" dirty="0">
              <a:solidFill>
                <a:srgbClr val="990099"/>
              </a:solidFill>
            </a:endParaRPr>
          </a:p>
        </p:txBody>
      </p:sp>
      <p:sp>
        <p:nvSpPr>
          <p:cNvPr id="18436" name="スライド番号プレースホルダ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9885CBFB-E667-4AB0-BA6B-710BB8925E46}" type="slidenum">
              <a:rPr kumimoji="0" lang="en-US" altLang="ja-JP">
                <a:latin typeface="Calibri" pitchFamily="34" charset="0"/>
              </a:rPr>
              <a:pPr eaLnBrk="1" hangingPunct="1"/>
              <a:t>4</a:t>
            </a:fld>
            <a:endParaRPr kumimoji="0" lang="en-US" altLang="ja-JP">
              <a:latin typeface="Calibri" pitchFamily="34" charset="0"/>
            </a:endParaRPr>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
        <p:nvSpPr>
          <p:cNvPr id="6"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7"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785504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ext Placeholder 2"/>
          <p:cNvSpPr>
            <a:spLocks noGrp="1"/>
          </p:cNvSpPr>
          <p:nvPr>
            <p:ph type="body" sz="quarter" idx="13"/>
          </p:nvPr>
        </p:nvSpPr>
        <p:spPr>
          <a:xfrm>
            <a:off x="3269292" y="1"/>
            <a:ext cx="5874707" cy="947738"/>
          </a:xfrm>
          <a:solidFill>
            <a:srgbClr val="92D050"/>
          </a:solidFill>
          <a:ln>
            <a:solidFill>
              <a:srgbClr val="92D050"/>
            </a:solidFill>
            <a:miter lim="800000"/>
            <a:headEnd/>
            <a:tailEnd/>
          </a:ln>
        </p:spPr>
        <p:txBody>
          <a:bodyPr/>
          <a:lstStyle/>
          <a:p>
            <a:pPr marL="0" indent="0" eaLnBrk="1" hangingPunct="1">
              <a:buNone/>
            </a:pPr>
            <a:r>
              <a:rPr lang="en-US" altLang="ja-JP" sz="2000" i="1" dirty="0" smtClean="0">
                <a:solidFill>
                  <a:schemeClr val="tx1"/>
                </a:solidFill>
              </a:rPr>
              <a:t>Case: Coordination challenges and environmental impacts of post disaster waste management in Turkey – 1999 Earthquake</a:t>
            </a:r>
            <a:endParaRPr lang="en-CA" altLang="ja-JP" sz="2000" dirty="0" smtClean="0">
              <a:solidFill>
                <a:schemeClr val="tx1"/>
              </a:solidFill>
            </a:endParaRPr>
          </a:p>
        </p:txBody>
      </p:sp>
      <p:sp>
        <p:nvSpPr>
          <p:cNvPr id="5" name="Text Placeholder 4"/>
          <p:cNvSpPr>
            <a:spLocks noGrp="1"/>
          </p:cNvSpPr>
          <p:nvPr>
            <p:ph type="body" sz="quarter" idx="16"/>
          </p:nvPr>
        </p:nvSpPr>
        <p:spPr>
          <a:xfrm>
            <a:off x="0" y="4096012"/>
            <a:ext cx="9144000" cy="355928"/>
          </a:xfrm>
          <a:solidFill>
            <a:schemeClr val="bg2">
              <a:lumMod val="90000"/>
            </a:schemeClr>
          </a:solidFill>
        </p:spPr>
        <p:txBody>
          <a:bodyPr/>
          <a:lstStyle/>
          <a:p>
            <a:pPr marL="0" indent="0" eaLnBrk="1" hangingPunct="1">
              <a:buNone/>
              <a:defRPr/>
            </a:pPr>
            <a:r>
              <a:rPr lang="en-US" altLang="ja-JP" sz="2000" smtClean="0">
                <a:solidFill>
                  <a:srgbClr val="000000"/>
                </a:solidFill>
              </a:rPr>
              <a:t>Lessons</a:t>
            </a:r>
            <a:endParaRPr lang="en-CA" altLang="ja-JP" sz="2000" smtClean="0">
              <a:solidFill>
                <a:srgbClr val="000000"/>
              </a:solidFill>
            </a:endParaRPr>
          </a:p>
        </p:txBody>
      </p:sp>
      <p:sp>
        <p:nvSpPr>
          <p:cNvPr id="23557" name="Content Placeholder 5"/>
          <p:cNvSpPr>
            <a:spLocks noGrp="1"/>
          </p:cNvSpPr>
          <p:nvPr>
            <p:ph sz="quarter" idx="17"/>
          </p:nvPr>
        </p:nvSpPr>
        <p:spPr>
          <a:xfrm>
            <a:off x="125260" y="1114816"/>
            <a:ext cx="9018739" cy="3006247"/>
          </a:xfrm>
        </p:spPr>
        <p:txBody>
          <a:bodyPr>
            <a:normAutofit fontScale="85000" lnSpcReduction="20000"/>
          </a:bodyPr>
          <a:lstStyle/>
          <a:p>
            <a:pPr marL="0" indent="0" eaLnBrk="1" hangingPunct="1">
              <a:spcBef>
                <a:spcPts val="1200"/>
              </a:spcBef>
              <a:spcAft>
                <a:spcPts val="1200"/>
              </a:spcAft>
              <a:buNone/>
            </a:pPr>
            <a:r>
              <a:rPr lang="en-US" altLang="ja-JP" sz="2400" dirty="0" smtClean="0"/>
              <a:t>13 MILLION TONNES </a:t>
            </a:r>
          </a:p>
          <a:p>
            <a:pPr marL="0" indent="0" eaLnBrk="1" hangingPunct="1">
              <a:spcBef>
                <a:spcPts val="1200"/>
              </a:spcBef>
              <a:spcAft>
                <a:spcPts val="1200"/>
              </a:spcAft>
              <a:buFont typeface="Calibri" pitchFamily="34" charset="0"/>
              <a:buAutoNum type="arabicPeriod"/>
            </a:pPr>
            <a:r>
              <a:rPr lang="en-US" altLang="ja-JP" sz="2400" dirty="0" smtClean="0"/>
              <a:t>A Crisis Center (CC) was quickly established within the Ministry of Environment to assist overwhelmed municipalities manage the waste.  </a:t>
            </a:r>
          </a:p>
          <a:p>
            <a:pPr marL="0" indent="0" eaLnBrk="1" hangingPunct="1">
              <a:spcBef>
                <a:spcPts val="1200"/>
              </a:spcBef>
              <a:spcAft>
                <a:spcPts val="1200"/>
              </a:spcAft>
              <a:buFont typeface="Calibri" pitchFamily="34" charset="0"/>
              <a:buAutoNum type="arabicPeriod"/>
            </a:pPr>
            <a:r>
              <a:rPr lang="en-US" altLang="ja-JP" sz="2400" dirty="0" smtClean="0"/>
              <a:t>Technical specialists were sent by the CC in order to help local staff determine sites for the disposal of demolition waste.  </a:t>
            </a:r>
          </a:p>
          <a:p>
            <a:pPr marL="0" indent="0" eaLnBrk="1" hangingPunct="1">
              <a:spcBef>
                <a:spcPts val="1200"/>
              </a:spcBef>
              <a:spcAft>
                <a:spcPts val="1200"/>
              </a:spcAft>
              <a:buFont typeface="Calibri" pitchFamily="34" charset="0"/>
              <a:buAutoNum type="arabicPeriod"/>
            </a:pPr>
            <a:r>
              <a:rPr lang="en-US" altLang="ja-JP" sz="2400" dirty="0" smtClean="0"/>
              <a:t> The waste was used as engineering land fill for the construction of new villages and for protection occasional flooding of the river.</a:t>
            </a:r>
            <a:endParaRPr lang="en-CA" altLang="ja-JP" sz="2400" dirty="0" smtClean="0"/>
          </a:p>
          <a:p>
            <a:pPr marL="0" indent="0" eaLnBrk="1" hangingPunct="1">
              <a:spcBef>
                <a:spcPts val="1200"/>
              </a:spcBef>
              <a:spcAft>
                <a:spcPts val="1200"/>
              </a:spcAft>
              <a:buFont typeface="Calibri" pitchFamily="34" charset="0"/>
              <a:buAutoNum type="arabicPeriod"/>
            </a:pPr>
            <a:endParaRPr lang="en-CA" altLang="ja-JP" sz="2400" dirty="0" smtClean="0"/>
          </a:p>
        </p:txBody>
      </p:sp>
      <p:sp>
        <p:nvSpPr>
          <p:cNvPr id="23558" name="Content Placeholder 7"/>
          <p:cNvSpPr>
            <a:spLocks noGrp="1"/>
          </p:cNvSpPr>
          <p:nvPr>
            <p:ph sz="quarter" idx="19"/>
          </p:nvPr>
        </p:nvSpPr>
        <p:spPr>
          <a:xfrm>
            <a:off x="100208" y="4484318"/>
            <a:ext cx="9043792" cy="1954060"/>
          </a:xfrm>
        </p:spPr>
        <p:txBody>
          <a:bodyPr>
            <a:normAutofit fontScale="85000" lnSpcReduction="20000"/>
          </a:bodyPr>
          <a:lstStyle/>
          <a:p>
            <a:pPr marL="400050" indent="-400050" eaLnBrk="1" hangingPunct="1">
              <a:lnSpc>
                <a:spcPct val="110000"/>
              </a:lnSpc>
              <a:spcAft>
                <a:spcPts val="600"/>
              </a:spcAft>
              <a:buClr>
                <a:srgbClr val="92D050"/>
              </a:buClr>
              <a:buFont typeface="Wingdings" pitchFamily="2" charset="2"/>
              <a:buChar char="Ø"/>
            </a:pPr>
            <a:r>
              <a:rPr lang="en-US" altLang="ja-JP" sz="2500" b="1" dirty="0" smtClean="0"/>
              <a:t>Municipalities need technical support</a:t>
            </a:r>
            <a:r>
              <a:rPr lang="en-US" altLang="ja-JP" sz="2500" dirty="0" smtClean="0"/>
              <a:t> to manage the huge quantities of waste generated from a disaster</a:t>
            </a:r>
          </a:p>
          <a:p>
            <a:pPr marL="400050" indent="-400050" eaLnBrk="1" hangingPunct="1">
              <a:lnSpc>
                <a:spcPct val="110000"/>
              </a:lnSpc>
              <a:spcAft>
                <a:spcPts val="600"/>
              </a:spcAft>
              <a:buClr>
                <a:srgbClr val="92D050"/>
              </a:buClr>
              <a:buFont typeface="Wingdings" pitchFamily="2" charset="2"/>
              <a:buChar char="Ø"/>
            </a:pPr>
            <a:r>
              <a:rPr lang="en-US" altLang="ja-JP" sz="2500" b="1" dirty="0" smtClean="0"/>
              <a:t>Capacity analysis</a:t>
            </a:r>
            <a:r>
              <a:rPr lang="en-US" altLang="ja-JP" sz="2500" dirty="0" smtClean="0"/>
              <a:t> key to finding solutions (public/private sector trucks)</a:t>
            </a:r>
          </a:p>
          <a:p>
            <a:pPr marL="400050" indent="-400050" eaLnBrk="1" hangingPunct="1">
              <a:lnSpc>
                <a:spcPct val="110000"/>
              </a:lnSpc>
              <a:spcAft>
                <a:spcPts val="600"/>
              </a:spcAft>
              <a:buClr>
                <a:srgbClr val="92D050"/>
              </a:buClr>
              <a:buFont typeface="Wingdings" pitchFamily="2" charset="2"/>
              <a:buChar char="Ø"/>
            </a:pPr>
            <a:r>
              <a:rPr lang="en-US" altLang="ja-JP" sz="2500" dirty="0" err="1" smtClean="0"/>
              <a:t>MoE</a:t>
            </a:r>
            <a:r>
              <a:rPr lang="en-US" altLang="ja-JP" sz="2500" dirty="0" smtClean="0"/>
              <a:t> identified 17 sites but municipality forces to use more, uncontrolled and challenged logistics</a:t>
            </a:r>
          </a:p>
          <a:p>
            <a:pPr marL="400050" indent="-400050" eaLnBrk="1" hangingPunct="1">
              <a:lnSpc>
                <a:spcPct val="110000"/>
              </a:lnSpc>
              <a:spcAft>
                <a:spcPts val="600"/>
              </a:spcAft>
              <a:buClr>
                <a:srgbClr val="92D050"/>
              </a:buClr>
            </a:pPr>
            <a:endParaRPr lang="en-CA" altLang="ja-JP" sz="2500" dirty="0" smtClean="0"/>
          </a:p>
        </p:txBody>
      </p:sp>
      <p:sp>
        <p:nvSpPr>
          <p:cNvPr id="23559" name="スライド番号プレースホルダ 6"/>
          <p:cNvSpPr>
            <a:spLocks noGrp="1"/>
          </p:cNvSpPr>
          <p:nvPr>
            <p:ph type="sldNum" sz="quarter" idx="2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E9F2B019-AB2C-4FA5-AE36-79F6DC1CC093}" type="slidenum">
              <a:rPr kumimoji="0" lang="en-US" altLang="ja-JP">
                <a:latin typeface="Calibri" pitchFamily="34" charset="0"/>
              </a:rPr>
              <a:pPr eaLnBrk="1" hangingPunct="1"/>
              <a:t>5</a:t>
            </a:fld>
            <a:endParaRPr kumimoji="0" lang="en-US" altLang="ja-JP">
              <a:latin typeface="Calibri" pitchFamily="34" charset="0"/>
            </a:endParaRPr>
          </a:p>
        </p:txBody>
      </p:sp>
      <p:sp>
        <p:nvSpPr>
          <p:cNvPr id="7"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8"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993070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bwMode="auto">
          <a:xfrm>
            <a:off x="8610600" y="381000"/>
            <a:ext cx="533400" cy="6477000"/>
          </a:xfrm>
        </p:spPr>
        <p:txBody>
          <a:bodyPr vert="eaVert" wrap="square" lIns="91440" tIns="45720" rIns="91440" bIns="45720" numCol="1" anchorCtr="0" compatLnSpc="1">
            <a:prstTxWarp prst="textNoShape">
              <a:avLst/>
            </a:prstTxWarp>
          </a:bodyPr>
          <a:lstStyle/>
          <a:p>
            <a:pPr eaLnBrk="1" hangingPunct="1"/>
            <a:r>
              <a:rPr lang="en-CA" altLang="ja-JP" sz="2400" b="1" cap="none" smtClean="0"/>
              <a:t/>
            </a:r>
            <a:br>
              <a:rPr lang="en-CA" altLang="ja-JP" sz="2400" b="1" cap="none" smtClean="0"/>
            </a:br>
            <a:endParaRPr lang="en-CA" altLang="ja-JP" sz="2400" b="1" cap="none" smtClean="0"/>
          </a:p>
        </p:txBody>
      </p:sp>
      <p:sp>
        <p:nvSpPr>
          <p:cNvPr id="3" name="Text Placeholder 2"/>
          <p:cNvSpPr>
            <a:spLocks noGrp="1"/>
          </p:cNvSpPr>
          <p:nvPr>
            <p:ph type="body" sz="quarter" idx="13"/>
          </p:nvPr>
        </p:nvSpPr>
        <p:spPr>
          <a:xfrm>
            <a:off x="3407079" y="0"/>
            <a:ext cx="5736920" cy="947737"/>
          </a:xfrm>
        </p:spPr>
        <p:txBody>
          <a:bodyPr/>
          <a:lstStyle/>
          <a:p>
            <a:pPr marL="0" indent="0" algn="ctr" eaLnBrk="1" hangingPunct="1">
              <a:buNone/>
              <a:defRPr/>
            </a:pPr>
            <a:r>
              <a:rPr lang="en-US" altLang="ja-JP" sz="2800" i="1" dirty="0" smtClean="0"/>
              <a:t>Sub Issue: Managing hazardous wastes</a:t>
            </a:r>
            <a:endParaRPr lang="ja-JP" altLang="ja-JP" sz="2800" i="1" dirty="0" smtClean="0"/>
          </a:p>
        </p:txBody>
      </p:sp>
      <p:sp>
        <p:nvSpPr>
          <p:cNvPr id="24580" name="Content Placeholder 3"/>
          <p:cNvSpPr>
            <a:spLocks noGrp="1"/>
          </p:cNvSpPr>
          <p:nvPr>
            <p:ph sz="quarter" idx="15"/>
          </p:nvPr>
        </p:nvSpPr>
        <p:spPr>
          <a:xfrm>
            <a:off x="0" y="1052186"/>
            <a:ext cx="9144001" cy="2442575"/>
          </a:xfrm>
        </p:spPr>
        <p:txBody>
          <a:bodyPr>
            <a:normAutofit/>
          </a:bodyPr>
          <a:lstStyle/>
          <a:p>
            <a:pPr marL="400050" indent="-400050" algn="just" eaLnBrk="1" hangingPunct="1">
              <a:spcBef>
                <a:spcPts val="600"/>
              </a:spcBef>
              <a:spcAft>
                <a:spcPts val="600"/>
              </a:spcAft>
              <a:buClr>
                <a:srgbClr val="92D050"/>
              </a:buClr>
              <a:buFont typeface="Wingdings" pitchFamily="2" charset="2"/>
              <a:buChar char="Ø"/>
            </a:pPr>
            <a:r>
              <a:rPr lang="en-US" altLang="ja-JP" sz="2000" dirty="0" smtClean="0"/>
              <a:t>The most urgent waste concern is locating, containing and safely managing </a:t>
            </a:r>
            <a:r>
              <a:rPr lang="en-US" altLang="ja-JP" sz="2000" b="1" dirty="0" smtClean="0"/>
              <a:t>hazardous substances</a:t>
            </a:r>
            <a:r>
              <a:rPr lang="en-US" altLang="ja-JP" sz="2000" dirty="0" smtClean="0"/>
              <a:t>. </a:t>
            </a:r>
          </a:p>
          <a:p>
            <a:pPr marL="400050" indent="-400050" algn="just" eaLnBrk="1" hangingPunct="1">
              <a:spcBef>
                <a:spcPts val="600"/>
              </a:spcBef>
              <a:spcAft>
                <a:spcPts val="600"/>
              </a:spcAft>
              <a:buClr>
                <a:srgbClr val="92D050"/>
              </a:buClr>
              <a:buFont typeface="Wingdings" pitchFamily="2" charset="2"/>
              <a:buChar char="Ø"/>
            </a:pPr>
            <a:r>
              <a:rPr lang="en-US" altLang="ja-JP" sz="2000" dirty="0" smtClean="0"/>
              <a:t>Efforts to identify and control hazardous wastes commonly takes place during the emergency or relief phase, however </a:t>
            </a:r>
            <a:r>
              <a:rPr lang="en-US" altLang="ja-JP" sz="2000" b="1" dirty="0" smtClean="0"/>
              <a:t>exposure</a:t>
            </a:r>
            <a:r>
              <a:rPr lang="en-US" altLang="ja-JP" sz="2000" dirty="0" smtClean="0"/>
              <a:t> to hazardous substances can </a:t>
            </a:r>
            <a:r>
              <a:rPr lang="en-US" altLang="ja-JP" sz="2000" b="1" dirty="0" smtClean="0"/>
              <a:t>occur</a:t>
            </a:r>
            <a:r>
              <a:rPr lang="en-US" altLang="ja-JP" sz="2000" dirty="0" smtClean="0"/>
              <a:t>.</a:t>
            </a:r>
          </a:p>
          <a:p>
            <a:pPr marL="400050" indent="-400050" algn="just" eaLnBrk="1" hangingPunct="1">
              <a:spcBef>
                <a:spcPts val="600"/>
              </a:spcBef>
              <a:spcAft>
                <a:spcPts val="600"/>
              </a:spcAft>
              <a:buClr>
                <a:srgbClr val="92D050"/>
              </a:buClr>
              <a:buFont typeface="Wingdings" pitchFamily="2" charset="2"/>
              <a:buChar char="Ø"/>
            </a:pPr>
            <a:r>
              <a:rPr lang="en-US" altLang="ja-JP" sz="2000" dirty="0" smtClean="0"/>
              <a:t>One example is the exposure and inhalation of </a:t>
            </a:r>
            <a:r>
              <a:rPr lang="en-US" altLang="ja-JP" sz="2000" b="1" dirty="0" smtClean="0"/>
              <a:t>asbestos</a:t>
            </a:r>
            <a:r>
              <a:rPr lang="en-US" altLang="ja-JP" sz="2000" dirty="0" smtClean="0"/>
              <a:t> from damaged buildings which can cause serious respiratory illnesses, including lung cancer. </a:t>
            </a:r>
          </a:p>
        </p:txBody>
      </p:sp>
      <p:sp>
        <p:nvSpPr>
          <p:cNvPr id="24581" name="Text Placeholder 2"/>
          <p:cNvSpPr>
            <a:spLocks noGrp="1"/>
          </p:cNvSpPr>
          <p:nvPr>
            <p:ph type="body" sz="quarter" idx="13"/>
          </p:nvPr>
        </p:nvSpPr>
        <p:spPr>
          <a:xfrm>
            <a:off x="1" y="3532340"/>
            <a:ext cx="9144000" cy="612688"/>
          </a:xfrm>
          <a:solidFill>
            <a:srgbClr val="92D050"/>
          </a:solidFill>
          <a:ln>
            <a:solidFill>
              <a:srgbClr val="92D050"/>
            </a:solidFill>
            <a:miter lim="800000"/>
            <a:headEnd/>
            <a:tailEnd/>
          </a:ln>
        </p:spPr>
        <p:txBody>
          <a:bodyPr/>
          <a:lstStyle/>
          <a:p>
            <a:pPr marL="0" indent="0" algn="ctr" eaLnBrk="1" hangingPunct="1">
              <a:buNone/>
            </a:pPr>
            <a:r>
              <a:rPr lang="en-US" altLang="ja-JP" sz="2400" dirty="0" smtClean="0">
                <a:solidFill>
                  <a:schemeClr val="tx1"/>
                </a:solidFill>
              </a:rPr>
              <a:t>Case: Chemical spills during the Great Hanshin earthquake in Japan</a:t>
            </a:r>
            <a:endParaRPr lang="en-CA" altLang="ja-JP" sz="2400" dirty="0" smtClean="0">
              <a:solidFill>
                <a:schemeClr val="tx1"/>
              </a:solidFill>
            </a:endParaRPr>
          </a:p>
        </p:txBody>
      </p:sp>
      <p:sp>
        <p:nvSpPr>
          <p:cNvPr id="24582" name="Content Placeholder 5"/>
          <p:cNvSpPr>
            <a:spLocks noGrp="1"/>
          </p:cNvSpPr>
          <p:nvPr>
            <p:ph sz="quarter" idx="17"/>
          </p:nvPr>
        </p:nvSpPr>
        <p:spPr>
          <a:xfrm>
            <a:off x="162839" y="4108537"/>
            <a:ext cx="8981162" cy="2524038"/>
          </a:xfrm>
        </p:spPr>
        <p:txBody>
          <a:bodyPr>
            <a:normAutofit fontScale="92500" lnSpcReduction="10000"/>
          </a:bodyPr>
          <a:lstStyle/>
          <a:p>
            <a:pPr marL="0" indent="0" eaLnBrk="1" hangingPunct="1">
              <a:spcBef>
                <a:spcPts val="600"/>
              </a:spcBef>
              <a:spcAft>
                <a:spcPts val="600"/>
              </a:spcAft>
              <a:buFont typeface="Calibri" pitchFamily="34" charset="0"/>
              <a:buAutoNum type="arabicPeriod"/>
            </a:pPr>
            <a:r>
              <a:rPr lang="en-US" altLang="ja-JP" sz="2000" dirty="0" smtClean="0"/>
              <a:t>According to the study, 55 of the 377 researched sites where were found to have contaminated soil.</a:t>
            </a:r>
          </a:p>
          <a:p>
            <a:pPr marL="0" indent="0" eaLnBrk="1" hangingPunct="1">
              <a:spcBef>
                <a:spcPts val="600"/>
              </a:spcBef>
              <a:spcAft>
                <a:spcPts val="600"/>
              </a:spcAft>
              <a:buFont typeface="Calibri" pitchFamily="34" charset="0"/>
              <a:buAutoNum type="arabicPeriod"/>
            </a:pPr>
            <a:r>
              <a:rPr lang="en-US" altLang="ja-JP" sz="2000" dirty="0" smtClean="0"/>
              <a:t>In the worst case, the tetra-</a:t>
            </a:r>
            <a:r>
              <a:rPr lang="en-US" altLang="ja-JP" sz="2000" dirty="0" err="1" smtClean="0"/>
              <a:t>chloro</a:t>
            </a:r>
            <a:r>
              <a:rPr lang="en-US" altLang="ja-JP" sz="2000" dirty="0" smtClean="0"/>
              <a:t>-ethylene concentration reached 3,900 times more than the environmental quality standards.  </a:t>
            </a:r>
          </a:p>
          <a:p>
            <a:pPr marL="0" indent="0" eaLnBrk="1" hangingPunct="1">
              <a:spcBef>
                <a:spcPts val="600"/>
              </a:spcBef>
              <a:spcAft>
                <a:spcPts val="600"/>
              </a:spcAft>
              <a:buFont typeface="Calibri" pitchFamily="34" charset="0"/>
              <a:buAutoNum type="arabicPeriod"/>
            </a:pPr>
            <a:r>
              <a:rPr lang="en-US" altLang="ja-JP" sz="2000" dirty="0" smtClean="0"/>
              <a:t>In many cases reconstruction works were already underway, leaving the contaminated soil as it was – </a:t>
            </a:r>
          </a:p>
          <a:p>
            <a:pPr marL="0" indent="0" eaLnBrk="1" hangingPunct="1">
              <a:spcBef>
                <a:spcPts val="600"/>
              </a:spcBef>
              <a:spcAft>
                <a:spcPts val="600"/>
              </a:spcAft>
            </a:pPr>
            <a:r>
              <a:rPr lang="en-US" altLang="ja-JP" sz="2000" b="1" dirty="0" smtClean="0"/>
              <a:t>Know first, plan first</a:t>
            </a:r>
            <a:r>
              <a:rPr lang="en-US" altLang="ja-JP" sz="2000" dirty="0" smtClean="0"/>
              <a:t>. </a:t>
            </a:r>
          </a:p>
        </p:txBody>
      </p:sp>
      <p:sp>
        <p:nvSpPr>
          <p:cNvPr id="24583" name="スライド番号プレースホルダ 6"/>
          <p:cNvSpPr>
            <a:spLocks noGrp="1"/>
          </p:cNvSpPr>
          <p:nvPr>
            <p:ph type="sldNum" sz="quarter" idx="2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3E16CE27-CCDF-4EC2-B65E-7B6EBD01AB18}" type="slidenum">
              <a:rPr kumimoji="0" lang="en-US" altLang="ja-JP">
                <a:latin typeface="Calibri" pitchFamily="34" charset="0"/>
              </a:rPr>
              <a:pPr eaLnBrk="1" hangingPunct="1"/>
              <a:t>6</a:t>
            </a:fld>
            <a:endParaRPr kumimoji="0" lang="en-US" altLang="ja-JP">
              <a:latin typeface="Calibri" pitchFamily="34" charset="0"/>
            </a:endParaRPr>
          </a:p>
        </p:txBody>
      </p:sp>
      <p:sp>
        <p:nvSpPr>
          <p:cNvPr id="8"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9"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035029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8"/>
          </p:nvPr>
        </p:nvSpPr>
        <p:spPr>
          <a:xfrm>
            <a:off x="3127375" y="0"/>
            <a:ext cx="6016625" cy="947738"/>
          </a:xfrm>
          <a:solidFill>
            <a:schemeClr val="bg1">
              <a:lumMod val="85000"/>
            </a:schemeClr>
          </a:solidFill>
        </p:spPr>
        <p:txBody>
          <a:bodyPr/>
          <a:lstStyle/>
          <a:p>
            <a:pPr marL="0" indent="0" algn="ctr" eaLnBrk="1" hangingPunct="1">
              <a:buNone/>
              <a:defRPr/>
            </a:pPr>
            <a:r>
              <a:rPr lang="en-US" altLang="ja-JP" sz="2400" dirty="0" smtClean="0">
                <a:solidFill>
                  <a:schemeClr val="tx1"/>
                </a:solidFill>
              </a:rPr>
              <a:t>UNEP Guidelines on managing hazardous substances</a:t>
            </a:r>
            <a:endParaRPr lang="en-CA" altLang="ja-JP" sz="2400" dirty="0" smtClean="0">
              <a:solidFill>
                <a:schemeClr val="tx1"/>
              </a:solidFill>
            </a:endParaRPr>
          </a:p>
        </p:txBody>
      </p:sp>
      <p:sp>
        <p:nvSpPr>
          <p:cNvPr id="25604" name="コンテンツ プレースホルダ 13"/>
          <p:cNvSpPr>
            <a:spLocks noGrp="1"/>
          </p:cNvSpPr>
          <p:nvPr>
            <p:ph sz="quarter" idx="19"/>
          </p:nvPr>
        </p:nvSpPr>
        <p:spPr>
          <a:xfrm>
            <a:off x="1" y="1077237"/>
            <a:ext cx="9064136" cy="5361141"/>
          </a:xfrm>
        </p:spPr>
        <p:txBody>
          <a:bodyPr>
            <a:normAutofit fontScale="92500" lnSpcReduction="10000"/>
          </a:bodyPr>
          <a:lstStyle/>
          <a:p>
            <a:pPr marL="457200" indent="-457200" algn="just" eaLnBrk="1" hangingPunct="1">
              <a:spcBef>
                <a:spcPts val="600"/>
              </a:spcBef>
              <a:spcAft>
                <a:spcPts val="600"/>
              </a:spcAft>
              <a:buFontTx/>
              <a:buChar char="•"/>
            </a:pPr>
            <a:r>
              <a:rPr lang="en-US" altLang="ja-JP" sz="2400" b="1" dirty="0" smtClean="0"/>
              <a:t>Access </a:t>
            </a:r>
            <a:r>
              <a:rPr lang="en-US" altLang="ja-JP" sz="2400" dirty="0" smtClean="0"/>
              <a:t>to affected sites should be restricted until clean-up can be under taken. </a:t>
            </a:r>
            <a:endParaRPr lang="ja-JP" altLang="ja-JP" sz="2400" dirty="0" smtClean="0"/>
          </a:p>
          <a:p>
            <a:pPr marL="457200" indent="-457200" algn="just" eaLnBrk="1" hangingPunct="1">
              <a:spcBef>
                <a:spcPts val="600"/>
              </a:spcBef>
              <a:spcAft>
                <a:spcPts val="600"/>
              </a:spcAft>
              <a:buFontTx/>
              <a:buChar char="•"/>
            </a:pPr>
            <a:r>
              <a:rPr lang="en-US" altLang="ja-JP" sz="2400" dirty="0" smtClean="0"/>
              <a:t>Appropriate </a:t>
            </a:r>
            <a:r>
              <a:rPr lang="en-US" altLang="ja-JP" sz="2400" b="1" dirty="0" smtClean="0"/>
              <a:t>Personal Protective Equipment (PPE)</a:t>
            </a:r>
            <a:r>
              <a:rPr lang="en-US" altLang="ja-JP" sz="2400" dirty="0" smtClean="0"/>
              <a:t> should be used at all times by those individuals involved in assessment and clean-up activities. </a:t>
            </a:r>
            <a:endParaRPr lang="ja-JP" altLang="ja-JP" sz="2400" dirty="0" smtClean="0"/>
          </a:p>
          <a:p>
            <a:pPr marL="457200" indent="-457200" algn="just" eaLnBrk="1" hangingPunct="1">
              <a:spcBef>
                <a:spcPts val="600"/>
              </a:spcBef>
              <a:spcAft>
                <a:spcPts val="600"/>
              </a:spcAft>
              <a:buFontTx/>
              <a:buChar char="•"/>
            </a:pPr>
            <a:r>
              <a:rPr lang="en-US" altLang="ja-JP" sz="2400" dirty="0" smtClean="0"/>
              <a:t>Plan the </a:t>
            </a:r>
            <a:r>
              <a:rPr lang="en-US" altLang="ja-JP" sz="2400" b="1" dirty="0" smtClean="0"/>
              <a:t>location of emergency waste disposal sites</a:t>
            </a:r>
            <a:r>
              <a:rPr lang="en-US" altLang="ja-JP" sz="2400" dirty="0" smtClean="0"/>
              <a:t> with local authorities to avoid potential contamination of water sources and the generation of disease vectors and odors. </a:t>
            </a:r>
            <a:endParaRPr lang="ja-JP" altLang="ja-JP" sz="2400" dirty="0" smtClean="0"/>
          </a:p>
          <a:p>
            <a:pPr marL="457200" indent="-457200" algn="just" eaLnBrk="1" hangingPunct="1">
              <a:spcBef>
                <a:spcPts val="600"/>
              </a:spcBef>
              <a:spcAft>
                <a:spcPts val="600"/>
              </a:spcAft>
              <a:buFontTx/>
              <a:buChar char="•"/>
            </a:pPr>
            <a:r>
              <a:rPr lang="en-US" altLang="ja-JP" sz="2400" dirty="0" smtClean="0"/>
              <a:t>The </a:t>
            </a:r>
            <a:r>
              <a:rPr lang="en-US" altLang="ja-JP" sz="2400" b="1" dirty="0" smtClean="0"/>
              <a:t>burning of waste</a:t>
            </a:r>
            <a:r>
              <a:rPr lang="en-US" altLang="ja-JP" sz="2400" dirty="0" smtClean="0"/>
              <a:t> should, as far as is possible, be avoided due to the risk of inhalation of toxic fumes by residents and workers, particularly where plastics are being burned. Where burning is being considered a thorough risk assessment should be undertaken</a:t>
            </a:r>
            <a:endParaRPr lang="ja-JP" altLang="ja-JP" sz="2400" dirty="0" smtClean="0"/>
          </a:p>
          <a:p>
            <a:pPr marL="457200" indent="-457200" algn="just" eaLnBrk="1" hangingPunct="1">
              <a:spcBef>
                <a:spcPts val="600"/>
              </a:spcBef>
              <a:spcAft>
                <a:spcPts val="600"/>
              </a:spcAft>
              <a:buFontTx/>
              <a:buChar char="•"/>
            </a:pPr>
            <a:r>
              <a:rPr lang="en-US" altLang="ja-JP" sz="2400" dirty="0" smtClean="0"/>
              <a:t>Where appropriate facilities are not locally available for the disposal of hazardous waste, such as chemicals and hydrocarbons, </a:t>
            </a:r>
            <a:r>
              <a:rPr lang="en-US" altLang="ja-JP" sz="2400" b="1" dirty="0" smtClean="0"/>
              <a:t>temporary storage facilities</a:t>
            </a:r>
            <a:r>
              <a:rPr lang="en-US" altLang="ja-JP" sz="2400" dirty="0" smtClean="0"/>
              <a:t> should be constructed and used until such time as appropriate long-term disposal solutions are identified.</a:t>
            </a:r>
            <a:endParaRPr kumimoji="1" lang="ja-JP" altLang="en-US" sz="2400" dirty="0" smtClean="0"/>
          </a:p>
        </p:txBody>
      </p:sp>
      <p:sp>
        <p:nvSpPr>
          <p:cNvPr id="25605" name="スライド番号プレースホルダ 4"/>
          <p:cNvSpPr>
            <a:spLocks noGrp="1"/>
          </p:cNvSpPr>
          <p:nvPr>
            <p:ph type="sldNum" sz="quarter" idx="2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16D0BCA4-CB19-4FCE-98CC-C86B75CA2EC9}" type="slidenum">
              <a:rPr kumimoji="0" lang="en-US" altLang="ja-JP">
                <a:latin typeface="Calibri" pitchFamily="34" charset="0"/>
              </a:rPr>
              <a:pPr eaLnBrk="1" hangingPunct="1"/>
              <a:t>7</a:t>
            </a:fld>
            <a:endParaRPr kumimoji="0" lang="en-US" altLang="ja-JP">
              <a:latin typeface="Calibri" pitchFamily="34" charset="0"/>
            </a:endParaRPr>
          </a:p>
        </p:txBody>
      </p:sp>
      <p:sp>
        <p:nvSpPr>
          <p:cNvPr id="5"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641906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Text Placeholder 2"/>
          <p:cNvSpPr>
            <a:spLocks noGrp="1"/>
          </p:cNvSpPr>
          <p:nvPr>
            <p:ph type="body" sz="quarter" idx="13"/>
          </p:nvPr>
        </p:nvSpPr>
        <p:spPr>
          <a:xfrm>
            <a:off x="3127375" y="0"/>
            <a:ext cx="6075124" cy="947738"/>
          </a:xfrm>
          <a:solidFill>
            <a:srgbClr val="92D050"/>
          </a:solidFill>
          <a:ln>
            <a:solidFill>
              <a:srgbClr val="92D050"/>
            </a:solidFill>
            <a:miter lim="800000"/>
            <a:headEnd/>
            <a:tailEnd/>
          </a:ln>
        </p:spPr>
        <p:txBody>
          <a:bodyPr/>
          <a:lstStyle/>
          <a:p>
            <a:pPr marL="0" indent="0" eaLnBrk="1" hangingPunct="1">
              <a:buNone/>
            </a:pPr>
            <a:r>
              <a:rPr lang="en-US" altLang="ja-JP" sz="2400" dirty="0" smtClean="0">
                <a:solidFill>
                  <a:schemeClr val="tx1"/>
                </a:solidFill>
              </a:rPr>
              <a:t>Recycling waste on site:  </a:t>
            </a:r>
            <a:r>
              <a:rPr lang="en-US" altLang="ja-JP" sz="2400" i="1" dirty="0" smtClean="0">
                <a:solidFill>
                  <a:schemeClr val="tx1"/>
                </a:solidFill>
              </a:rPr>
              <a:t>Case: Homeowners salvage and sell debris in Pakistan</a:t>
            </a:r>
            <a:endParaRPr lang="en-CA" altLang="ja-JP" sz="2400" dirty="0" smtClean="0">
              <a:solidFill>
                <a:schemeClr val="tx1"/>
              </a:solidFill>
            </a:endParaRPr>
          </a:p>
        </p:txBody>
      </p:sp>
      <p:sp>
        <p:nvSpPr>
          <p:cNvPr id="5" name="Text Placeholder 4"/>
          <p:cNvSpPr>
            <a:spLocks noGrp="1"/>
          </p:cNvSpPr>
          <p:nvPr>
            <p:ph type="body" sz="quarter" idx="16"/>
          </p:nvPr>
        </p:nvSpPr>
        <p:spPr>
          <a:xfrm>
            <a:off x="0" y="4133588"/>
            <a:ext cx="9144000" cy="450937"/>
          </a:xfrm>
          <a:solidFill>
            <a:schemeClr val="bg2">
              <a:lumMod val="90000"/>
            </a:schemeClr>
          </a:solidFill>
        </p:spPr>
        <p:txBody>
          <a:bodyPr/>
          <a:lstStyle/>
          <a:p>
            <a:pPr marL="0" indent="0" eaLnBrk="1" hangingPunct="1">
              <a:buNone/>
              <a:defRPr/>
            </a:pPr>
            <a:r>
              <a:rPr lang="en-US" altLang="ja-JP" sz="2000" dirty="0" smtClean="0">
                <a:solidFill>
                  <a:srgbClr val="000000"/>
                </a:solidFill>
              </a:rPr>
              <a:t>  Lessons</a:t>
            </a:r>
            <a:endParaRPr lang="en-CA" altLang="ja-JP" sz="2000" dirty="0" smtClean="0">
              <a:solidFill>
                <a:srgbClr val="000000"/>
              </a:solidFill>
            </a:endParaRPr>
          </a:p>
        </p:txBody>
      </p:sp>
      <p:sp>
        <p:nvSpPr>
          <p:cNvPr id="27653" name="Content Placeholder 5"/>
          <p:cNvSpPr>
            <a:spLocks noGrp="1"/>
          </p:cNvSpPr>
          <p:nvPr>
            <p:ph sz="quarter" idx="17"/>
          </p:nvPr>
        </p:nvSpPr>
        <p:spPr>
          <a:xfrm>
            <a:off x="112735" y="1102290"/>
            <a:ext cx="9031265" cy="3031299"/>
          </a:xfrm>
        </p:spPr>
        <p:txBody>
          <a:bodyPr>
            <a:noAutofit/>
          </a:bodyPr>
          <a:lstStyle/>
          <a:p>
            <a:pPr marL="0" indent="0" eaLnBrk="1" hangingPunct="1">
              <a:spcBef>
                <a:spcPts val="600"/>
              </a:spcBef>
              <a:spcAft>
                <a:spcPts val="600"/>
              </a:spcAft>
              <a:buFontTx/>
              <a:buChar char="•"/>
            </a:pPr>
            <a:r>
              <a:rPr lang="en-US" altLang="ja-JP" sz="2000" b="1" dirty="0" smtClean="0"/>
              <a:t>Engaged homeowners</a:t>
            </a:r>
            <a:r>
              <a:rPr lang="en-US" altLang="ja-JP" sz="2000" dirty="0" smtClean="0"/>
              <a:t> in identifying, salvaging and recycling materials that they deemed valuable – through middle-men.  </a:t>
            </a:r>
            <a:endParaRPr lang="ja-JP" altLang="ja-JP" sz="2000" dirty="0" smtClean="0"/>
          </a:p>
          <a:p>
            <a:pPr marL="0" indent="0" eaLnBrk="1" hangingPunct="1">
              <a:spcBef>
                <a:spcPts val="600"/>
              </a:spcBef>
              <a:spcAft>
                <a:spcPts val="600"/>
              </a:spcAft>
              <a:buFontTx/>
              <a:buChar char="•"/>
            </a:pPr>
            <a:r>
              <a:rPr lang="en-US" altLang="ja-JP" sz="2000" dirty="0" smtClean="0"/>
              <a:t>An estimated </a:t>
            </a:r>
            <a:r>
              <a:rPr lang="en-US" altLang="ja-JP" sz="2000" b="1" dirty="0" smtClean="0"/>
              <a:t>20%</a:t>
            </a:r>
            <a:r>
              <a:rPr lang="en-US" altLang="ja-JP" sz="2000" dirty="0" smtClean="0"/>
              <a:t> of a demolished house was returned to the owner for reuse. </a:t>
            </a:r>
            <a:endParaRPr lang="ja-JP" altLang="ja-JP" sz="2000" dirty="0" smtClean="0"/>
          </a:p>
          <a:p>
            <a:pPr marL="0" indent="0" eaLnBrk="1" hangingPunct="1">
              <a:spcBef>
                <a:spcPts val="600"/>
              </a:spcBef>
              <a:spcAft>
                <a:spcPts val="600"/>
              </a:spcAft>
              <a:buFontTx/>
              <a:buChar char="•"/>
            </a:pPr>
            <a:r>
              <a:rPr lang="en-US" altLang="ja-JP" sz="2000" dirty="0" smtClean="0"/>
              <a:t> Homeowners reported that the money from rebar sales was used to start building a new house, pay off debts accumulated during the months since the earthquake, or help with continuing expenses.  </a:t>
            </a:r>
            <a:endParaRPr lang="ja-JP" altLang="ja-JP" sz="2000" dirty="0" smtClean="0"/>
          </a:p>
          <a:p>
            <a:pPr marL="0" indent="0" eaLnBrk="1" hangingPunct="1">
              <a:spcBef>
                <a:spcPts val="600"/>
              </a:spcBef>
              <a:spcAft>
                <a:spcPts val="600"/>
              </a:spcAft>
              <a:buFontTx/>
              <a:buChar char="•"/>
            </a:pPr>
            <a:r>
              <a:rPr lang="en-US" altLang="ja-JP" sz="2000" dirty="0" smtClean="0"/>
              <a:t> Of the 80% collected, a large part of the </a:t>
            </a:r>
            <a:r>
              <a:rPr lang="en-US" altLang="ja-JP" sz="2000" b="1" dirty="0" smtClean="0"/>
              <a:t>rubble was recycled</a:t>
            </a:r>
            <a:r>
              <a:rPr lang="en-US" altLang="ja-JP" sz="2000" dirty="0" smtClean="0"/>
              <a:t> and reused for building blocks and other building materials. </a:t>
            </a:r>
            <a:endParaRPr lang="ja-JP" altLang="ja-JP" sz="2000" dirty="0" smtClean="0"/>
          </a:p>
        </p:txBody>
      </p:sp>
      <p:sp>
        <p:nvSpPr>
          <p:cNvPr id="27654" name="Content Placeholder 7"/>
          <p:cNvSpPr>
            <a:spLocks noGrp="1"/>
          </p:cNvSpPr>
          <p:nvPr>
            <p:ph sz="quarter" idx="19"/>
          </p:nvPr>
        </p:nvSpPr>
        <p:spPr>
          <a:xfrm>
            <a:off x="112735" y="4546948"/>
            <a:ext cx="9144000" cy="2064990"/>
          </a:xfrm>
        </p:spPr>
        <p:txBody>
          <a:bodyPr>
            <a:normAutofit/>
          </a:bodyPr>
          <a:lstStyle/>
          <a:p>
            <a:pPr marL="0" indent="0" eaLnBrk="1" hangingPunct="1">
              <a:spcBef>
                <a:spcPts val="600"/>
              </a:spcBef>
              <a:spcAft>
                <a:spcPts val="600"/>
              </a:spcAft>
              <a:buClr>
                <a:srgbClr val="92D050"/>
              </a:buClr>
              <a:buFont typeface="Wingdings" pitchFamily="2" charset="2"/>
              <a:buChar char="Ø"/>
            </a:pPr>
            <a:r>
              <a:rPr lang="en-US" altLang="ja-JP" sz="2000" dirty="0" smtClean="0"/>
              <a:t> By salvaging and recycling valuable building materials, </a:t>
            </a:r>
            <a:r>
              <a:rPr lang="en-US" altLang="ja-JP" sz="2000" b="1" dirty="0" smtClean="0"/>
              <a:t>homeowners were able to earn additional income</a:t>
            </a:r>
            <a:r>
              <a:rPr lang="en-US" altLang="ja-JP" sz="2000" dirty="0" smtClean="0"/>
              <a:t> to begin reconstructing their homes.</a:t>
            </a:r>
            <a:endParaRPr lang="ja-JP" altLang="ja-JP" sz="2000" dirty="0" smtClean="0"/>
          </a:p>
          <a:p>
            <a:pPr marL="0" indent="0" eaLnBrk="1" hangingPunct="1">
              <a:spcBef>
                <a:spcPts val="600"/>
              </a:spcBef>
              <a:spcAft>
                <a:spcPts val="600"/>
              </a:spcAft>
              <a:buClr>
                <a:srgbClr val="92D050"/>
              </a:buClr>
              <a:buFont typeface="Wingdings" pitchFamily="2" charset="2"/>
              <a:buChar char="Ø"/>
            </a:pPr>
            <a:r>
              <a:rPr lang="en-US" altLang="ja-JP" sz="2000" dirty="0" smtClean="0"/>
              <a:t> Recycling debris </a:t>
            </a:r>
            <a:r>
              <a:rPr lang="en-US" altLang="ja-JP" sz="2000" b="1" dirty="0" smtClean="0"/>
              <a:t>saves builders from further exploiting the environment</a:t>
            </a:r>
            <a:r>
              <a:rPr lang="en-US" altLang="ja-JP" sz="2000" dirty="0" smtClean="0"/>
              <a:t> to extract needed building materials.  In the case of Pakistan, the extraction of building materials had caused past </a:t>
            </a:r>
            <a:r>
              <a:rPr lang="en-US" altLang="ja-JP" sz="2000" b="1" dirty="0" smtClean="0"/>
              <a:t>landslides</a:t>
            </a:r>
            <a:r>
              <a:rPr lang="en-US" altLang="ja-JP" sz="2000" dirty="0" smtClean="0"/>
              <a:t> in the region.</a:t>
            </a:r>
            <a:endParaRPr lang="ja-JP" altLang="ja-JP" sz="2000" dirty="0" smtClean="0"/>
          </a:p>
        </p:txBody>
      </p:sp>
      <p:sp>
        <p:nvSpPr>
          <p:cNvPr id="27655" name="スライド番号プレースホルダ 6"/>
          <p:cNvSpPr>
            <a:spLocks noGrp="1"/>
          </p:cNvSpPr>
          <p:nvPr>
            <p:ph type="sldNum" sz="quarter" idx="2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E3FBAF52-394D-4E62-8453-753194A7EAF5}" type="slidenum">
              <a:rPr kumimoji="0" lang="en-US" altLang="ja-JP">
                <a:latin typeface="Calibri" pitchFamily="34" charset="0"/>
              </a:rPr>
              <a:pPr eaLnBrk="1" hangingPunct="1"/>
              <a:t>8</a:t>
            </a:fld>
            <a:endParaRPr kumimoji="0" lang="en-US" altLang="ja-JP">
              <a:latin typeface="Calibri" pitchFamily="34" charset="0"/>
            </a:endParaRPr>
          </a:p>
        </p:txBody>
      </p:sp>
      <p:sp>
        <p:nvSpPr>
          <p:cNvPr id="7"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8"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891918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3127374" y="0"/>
            <a:ext cx="6016626" cy="947737"/>
          </a:xfrm>
        </p:spPr>
        <p:txBody>
          <a:bodyPr/>
          <a:lstStyle/>
          <a:p>
            <a:pPr marL="0" indent="0" eaLnBrk="1" hangingPunct="1">
              <a:buNone/>
              <a:defRPr/>
            </a:pPr>
            <a:r>
              <a:rPr lang="en-CA" altLang="ja-JP" sz="2400" i="1" dirty="0" smtClean="0"/>
              <a:t>Sub Issue : </a:t>
            </a:r>
            <a:r>
              <a:rPr lang="en-US" altLang="ja-JP" sz="2400" i="1" dirty="0" smtClean="0"/>
              <a:t>Creating employment opportunities</a:t>
            </a:r>
            <a:endParaRPr lang="ja-JP" altLang="ja-JP" sz="2400" i="1" dirty="0" smtClean="0"/>
          </a:p>
        </p:txBody>
      </p:sp>
      <p:sp>
        <p:nvSpPr>
          <p:cNvPr id="28676" name="Content Placeholder 3"/>
          <p:cNvSpPr>
            <a:spLocks noGrp="1"/>
          </p:cNvSpPr>
          <p:nvPr>
            <p:ph sz="quarter" idx="15"/>
          </p:nvPr>
        </p:nvSpPr>
        <p:spPr>
          <a:xfrm>
            <a:off x="100209" y="947738"/>
            <a:ext cx="9194104" cy="805906"/>
          </a:xfrm>
        </p:spPr>
        <p:txBody>
          <a:bodyPr>
            <a:noAutofit/>
          </a:bodyPr>
          <a:lstStyle/>
          <a:p>
            <a:pPr marL="400050" lvl="2" indent="-400050" algn="just" eaLnBrk="1" hangingPunct="1">
              <a:buClr>
                <a:srgbClr val="92D050"/>
              </a:buClr>
              <a:buFont typeface="Wingdings" pitchFamily="2" charset="2"/>
              <a:buChar char="Ø"/>
            </a:pPr>
            <a:r>
              <a:rPr lang="en-US" altLang="ja-JP" sz="2000" dirty="0" smtClean="0"/>
              <a:t>Labor intensive employment schemes have not only facilitated the cleanup process, but have provided individuals with much-needed incomes.  </a:t>
            </a:r>
            <a:endParaRPr lang="ja-JP" altLang="ja-JP" sz="2000" dirty="0" smtClean="0"/>
          </a:p>
          <a:p>
            <a:pPr marL="400050" indent="-400050" algn="just" eaLnBrk="1" hangingPunct="1">
              <a:buClr>
                <a:srgbClr val="92D050"/>
              </a:buClr>
              <a:buFont typeface="Wingdings" pitchFamily="2" charset="2"/>
              <a:buChar char="Ø"/>
            </a:pPr>
            <a:endParaRPr lang="ja-JP" altLang="ja-JP" sz="2000" dirty="0" smtClean="0"/>
          </a:p>
        </p:txBody>
      </p:sp>
      <p:sp>
        <p:nvSpPr>
          <p:cNvPr id="28677" name="Text Placeholder 2"/>
          <p:cNvSpPr>
            <a:spLocks noGrp="1"/>
          </p:cNvSpPr>
          <p:nvPr>
            <p:ph type="body" sz="quarter" idx="13"/>
          </p:nvPr>
        </p:nvSpPr>
        <p:spPr>
          <a:xfrm>
            <a:off x="6263" y="1766168"/>
            <a:ext cx="9143999" cy="638829"/>
          </a:xfrm>
          <a:solidFill>
            <a:srgbClr val="92D050"/>
          </a:solidFill>
          <a:ln>
            <a:solidFill>
              <a:srgbClr val="92D050"/>
            </a:solidFill>
            <a:miter lim="800000"/>
            <a:headEnd/>
            <a:tailEnd/>
          </a:ln>
        </p:spPr>
        <p:txBody>
          <a:bodyPr/>
          <a:lstStyle/>
          <a:p>
            <a:pPr marL="0" indent="0" eaLnBrk="1" hangingPunct="1">
              <a:buNone/>
            </a:pPr>
            <a:r>
              <a:rPr lang="en-US" altLang="ja-JP" sz="1800" dirty="0" smtClean="0">
                <a:solidFill>
                  <a:schemeClr val="tx1"/>
                </a:solidFill>
              </a:rPr>
              <a:t>Case: </a:t>
            </a:r>
            <a:r>
              <a:rPr lang="en-US" altLang="ja-JP" sz="1800" b="0" dirty="0" smtClean="0">
                <a:solidFill>
                  <a:schemeClr val="tx1"/>
                </a:solidFill>
              </a:rPr>
              <a:t>Creating livelihood opportunities in Aceh and </a:t>
            </a:r>
            <a:r>
              <a:rPr lang="en-US" altLang="ja-JP" sz="1800" b="0" dirty="0" err="1" smtClean="0">
                <a:solidFill>
                  <a:schemeClr val="tx1"/>
                </a:solidFill>
              </a:rPr>
              <a:t>Nias</a:t>
            </a:r>
            <a:r>
              <a:rPr lang="en-US" altLang="ja-JP" sz="1800" b="0" dirty="0" smtClean="0">
                <a:solidFill>
                  <a:schemeClr val="tx1"/>
                </a:solidFill>
              </a:rPr>
              <a:t> through a waste management programme</a:t>
            </a:r>
            <a:r>
              <a:rPr lang="en-US" altLang="ja-JP" sz="1800" dirty="0" smtClean="0">
                <a:solidFill>
                  <a:schemeClr val="tx1"/>
                </a:solidFill>
              </a:rPr>
              <a:t> </a:t>
            </a:r>
            <a:r>
              <a:rPr lang="en-US" altLang="ja-JP" sz="1800" b="0" dirty="0" smtClean="0">
                <a:solidFill>
                  <a:schemeClr val="tx1"/>
                </a:solidFill>
              </a:rPr>
              <a:t>the Tsunami Recovery Waste Management Programme (TRWMP)</a:t>
            </a:r>
            <a:endParaRPr lang="en-CA" altLang="ja-JP" sz="1800" dirty="0" smtClean="0">
              <a:solidFill>
                <a:schemeClr val="tx1"/>
              </a:solidFill>
            </a:endParaRPr>
          </a:p>
        </p:txBody>
      </p:sp>
      <p:sp>
        <p:nvSpPr>
          <p:cNvPr id="28678" name="Content Placeholder 5"/>
          <p:cNvSpPr>
            <a:spLocks noGrp="1"/>
          </p:cNvSpPr>
          <p:nvPr>
            <p:ph sz="quarter" idx="17"/>
          </p:nvPr>
        </p:nvSpPr>
        <p:spPr>
          <a:xfrm>
            <a:off x="0" y="2392471"/>
            <a:ext cx="9056317" cy="1803293"/>
          </a:xfrm>
          <a:ln>
            <a:solidFill>
              <a:srgbClr val="92D050"/>
            </a:solidFill>
            <a:miter lim="800000"/>
            <a:headEnd/>
            <a:tailEnd/>
          </a:ln>
        </p:spPr>
        <p:txBody>
          <a:bodyPr>
            <a:normAutofit fontScale="92500"/>
          </a:bodyPr>
          <a:lstStyle/>
          <a:p>
            <a:pPr marL="0" indent="0" eaLnBrk="1" hangingPunct="1"/>
            <a:r>
              <a:rPr lang="en-US" altLang="ja-JP" sz="1800" dirty="0" smtClean="0"/>
              <a:t>Temporary workers have been allowed to </a:t>
            </a:r>
            <a:r>
              <a:rPr lang="en-US" altLang="ja-JP" sz="1800" b="1" dirty="0" smtClean="0"/>
              <a:t>share revenues</a:t>
            </a:r>
            <a:r>
              <a:rPr lang="en-US" altLang="ja-JP" sz="1800" dirty="0" smtClean="0"/>
              <a:t> derived from the sale of immediately useful materials (metals and plastics).  This has provided an additional </a:t>
            </a:r>
            <a:r>
              <a:rPr lang="en-US" altLang="ja-JP" sz="1800" b="1" dirty="0" smtClean="0"/>
              <a:t>incentive </a:t>
            </a:r>
            <a:r>
              <a:rPr lang="en-US" altLang="ja-JP" sz="1800" dirty="0" smtClean="0"/>
              <a:t>over and above the </a:t>
            </a:r>
            <a:r>
              <a:rPr lang="en-US" altLang="ja-JP" sz="1800" b="1" dirty="0" smtClean="0"/>
              <a:t>Cash for Work wages</a:t>
            </a:r>
            <a:r>
              <a:rPr lang="en-US" altLang="ja-JP" sz="1800" dirty="0" smtClean="0"/>
              <a:t>. Materials not immediately salable (wood, stone, and concrete) have been used to </a:t>
            </a:r>
            <a:r>
              <a:rPr lang="en-US" altLang="ja-JP" sz="1800" b="1" dirty="0" smtClean="0"/>
              <a:t>assist small businesses</a:t>
            </a:r>
            <a:r>
              <a:rPr lang="en-US" altLang="ja-JP" sz="1800" dirty="0" smtClean="0"/>
              <a:t> to recover from the tsunami (e.g. provision of timber to brick kilns) or been provided to NGOs to support reconstruction efforts. A </a:t>
            </a:r>
            <a:r>
              <a:rPr lang="en-US" altLang="ja-JP" sz="1800" b="1" dirty="0" smtClean="0"/>
              <a:t>furniture workshop </a:t>
            </a:r>
            <a:r>
              <a:rPr lang="en-US" altLang="ja-JP" sz="1800" dirty="0" smtClean="0"/>
              <a:t>with 40 workers has been promoted, which reuses the waste timber to make school furniture.</a:t>
            </a:r>
            <a:r>
              <a:rPr lang="en-US" altLang="ja-JP" dirty="0" smtClean="0"/>
              <a:t> </a:t>
            </a:r>
            <a:endParaRPr lang="ja-JP" altLang="ja-JP" dirty="0" smtClean="0"/>
          </a:p>
          <a:p>
            <a:pPr marL="0" indent="0" eaLnBrk="1" hangingPunct="1">
              <a:buFont typeface="Calibri" pitchFamily="34" charset="0"/>
              <a:buAutoNum type="arabicPeriod"/>
            </a:pPr>
            <a:endParaRPr lang="ja-JP" altLang="ja-JP" dirty="0" smtClean="0"/>
          </a:p>
        </p:txBody>
      </p:sp>
      <p:sp>
        <p:nvSpPr>
          <p:cNvPr id="28679" name="Content Placeholder 7"/>
          <p:cNvSpPr>
            <a:spLocks/>
          </p:cNvSpPr>
          <p:nvPr/>
        </p:nvSpPr>
        <p:spPr bwMode="auto">
          <a:xfrm>
            <a:off x="0" y="4709786"/>
            <a:ext cx="9294313" cy="1816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lnSpc>
                <a:spcPct val="80000"/>
              </a:lnSpc>
              <a:spcBef>
                <a:spcPct val="20000"/>
              </a:spcBef>
              <a:buClr>
                <a:srgbClr val="92D050"/>
              </a:buClr>
              <a:buFont typeface="Wingdings" pitchFamily="2" charset="2"/>
              <a:buChar char="Ø"/>
            </a:pPr>
            <a:r>
              <a:rPr kumimoji="0" lang="en-US" altLang="ja-JP" dirty="0">
                <a:latin typeface="Calibri" pitchFamily="34" charset="0"/>
              </a:rPr>
              <a:t>The extensive work of clearing debris has increasingly served as an opportunity to provide </a:t>
            </a:r>
            <a:r>
              <a:rPr kumimoji="0" lang="en-US" altLang="ja-JP" b="1" dirty="0">
                <a:latin typeface="Calibri" pitchFamily="34" charset="0"/>
              </a:rPr>
              <a:t>temporary employment</a:t>
            </a:r>
            <a:r>
              <a:rPr kumimoji="0" lang="en-US" altLang="ja-JP" dirty="0">
                <a:latin typeface="Calibri" pitchFamily="34" charset="0"/>
              </a:rPr>
              <a:t> to affected populations.  Cash-for-work programs - individuals are paid to clear debris.</a:t>
            </a:r>
            <a:endParaRPr kumimoji="0" lang="ja-JP" altLang="ja-JP" dirty="0">
              <a:latin typeface="Calibri" pitchFamily="34" charset="0"/>
            </a:endParaRPr>
          </a:p>
          <a:p>
            <a:pPr eaLnBrk="1" hangingPunct="1">
              <a:lnSpc>
                <a:spcPct val="80000"/>
              </a:lnSpc>
              <a:spcBef>
                <a:spcPct val="20000"/>
              </a:spcBef>
              <a:buClr>
                <a:srgbClr val="92D050"/>
              </a:buClr>
              <a:buFont typeface="Wingdings" pitchFamily="2" charset="2"/>
              <a:buChar char="Ø"/>
            </a:pPr>
            <a:r>
              <a:rPr kumimoji="0" lang="en-US" altLang="ja-JP" dirty="0">
                <a:latin typeface="Calibri" pitchFamily="34" charset="0"/>
              </a:rPr>
              <a:t>A large extent of disaster debris can often be reused.  In addition to the utility of recycled or salvaged materials for housing and public infrastructure projects, disaster debris, such as wood and metal can serve as raw material to help reestablish the businesses of skilled trades-people.  </a:t>
            </a:r>
          </a:p>
          <a:p>
            <a:pPr eaLnBrk="1" hangingPunct="1">
              <a:lnSpc>
                <a:spcPct val="80000"/>
              </a:lnSpc>
              <a:spcBef>
                <a:spcPct val="20000"/>
              </a:spcBef>
              <a:buClr>
                <a:srgbClr val="92D050"/>
              </a:buClr>
              <a:buFont typeface="Wingdings" pitchFamily="2" charset="2"/>
              <a:buChar char="Ø"/>
            </a:pPr>
            <a:r>
              <a:rPr kumimoji="0" lang="ja-JP" altLang="en-US" dirty="0">
                <a:latin typeface="Calibri" pitchFamily="34" charset="0"/>
              </a:rPr>
              <a:t> </a:t>
            </a:r>
            <a:r>
              <a:rPr kumimoji="0" lang="en-US" altLang="ja-JP" b="1" dirty="0">
                <a:latin typeface="Calibri" pitchFamily="34" charset="0"/>
              </a:rPr>
              <a:t>Designed</a:t>
            </a:r>
            <a:r>
              <a:rPr kumimoji="0" lang="en-US" altLang="ja-JP" dirty="0">
                <a:latin typeface="Calibri" pitchFamily="34" charset="0"/>
              </a:rPr>
              <a:t> </a:t>
            </a:r>
            <a:r>
              <a:rPr kumimoji="0" lang="en-US" altLang="ja-JP" b="1" dirty="0">
                <a:latin typeface="Calibri" pitchFamily="34" charset="0"/>
              </a:rPr>
              <a:t>prior</a:t>
            </a:r>
            <a:r>
              <a:rPr kumimoji="0" lang="en-US" altLang="ja-JP" dirty="0">
                <a:latin typeface="Calibri" pitchFamily="34" charset="0"/>
              </a:rPr>
              <a:t> to the disaster</a:t>
            </a:r>
            <a:endParaRPr kumimoji="0" lang="ja-JP" altLang="ja-JP" dirty="0">
              <a:latin typeface="Calibri" pitchFamily="34" charset="0"/>
            </a:endParaRPr>
          </a:p>
        </p:txBody>
      </p:sp>
      <p:sp>
        <p:nvSpPr>
          <p:cNvPr id="28680" name="Text Placeholder 4"/>
          <p:cNvSpPr>
            <a:spLocks/>
          </p:cNvSpPr>
          <p:nvPr/>
        </p:nvSpPr>
        <p:spPr bwMode="auto">
          <a:xfrm>
            <a:off x="0" y="4230689"/>
            <a:ext cx="9056318" cy="315911"/>
          </a:xfrm>
          <a:prstGeom prst="rect">
            <a:avLst/>
          </a:prstGeom>
          <a:solidFill>
            <a:srgbClr val="DFDFD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spcBef>
                <a:spcPct val="20000"/>
              </a:spcBef>
            </a:pPr>
            <a:r>
              <a:rPr kumimoji="0" lang="en-US" altLang="ja-JP" sz="1600" b="1" dirty="0" smtClean="0">
                <a:solidFill>
                  <a:srgbClr val="000000"/>
                </a:solidFill>
                <a:latin typeface="Calibri" pitchFamily="34" charset="0"/>
              </a:rPr>
              <a:t>   Lessons</a:t>
            </a:r>
            <a:endParaRPr kumimoji="0" lang="en-CA" altLang="ja-JP" sz="1600" b="1" dirty="0">
              <a:solidFill>
                <a:srgbClr val="000000"/>
              </a:solidFill>
              <a:latin typeface="Calibri" pitchFamily="34" charset="0"/>
            </a:endParaRPr>
          </a:p>
        </p:txBody>
      </p:sp>
      <p:sp>
        <p:nvSpPr>
          <p:cNvPr id="28681" name="スライド番号プレースホルダ 8"/>
          <p:cNvSpPr>
            <a:spLocks noGrp="1"/>
          </p:cNvSpPr>
          <p:nvPr>
            <p:ph type="sldNum" sz="quarter" idx="2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46022537-F6ED-4F6D-BC55-7662CC03BE78}" type="slidenum">
              <a:rPr kumimoji="0" lang="en-US" altLang="ja-JP">
                <a:latin typeface="Calibri" pitchFamily="34" charset="0"/>
              </a:rPr>
              <a:pPr eaLnBrk="1" hangingPunct="1"/>
              <a:t>9</a:t>
            </a:fld>
            <a:endParaRPr kumimoji="0" lang="en-US" altLang="ja-JP">
              <a:latin typeface="Calibri" pitchFamily="34" charset="0"/>
            </a:endParaRPr>
          </a:p>
        </p:txBody>
      </p:sp>
      <p:sp>
        <p:nvSpPr>
          <p:cNvPr id="9" name="Rectangle 2"/>
          <p:cNvSpPr>
            <a:spLocks noChangeArrowheads="1"/>
          </p:cNvSpPr>
          <p:nvPr/>
        </p:nvSpPr>
        <p:spPr bwMode="auto">
          <a:xfrm>
            <a:off x="0" y="6526060"/>
            <a:ext cx="9144000" cy="33194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10" name="Picture 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98034"/>
            <a:ext cx="3127375" cy="749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195441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2664</Words>
  <Application>Microsoft Office PowerPoint</Application>
  <PresentationFormat>On-screen Show (4:3)</PresentationFormat>
  <Paragraphs>183</Paragraphs>
  <Slides>25</Slides>
  <Notes>7</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Essential 8</vt:lpstr>
      <vt:lpstr>Environment </vt:lpstr>
      <vt:lpstr>PowerPoint Presentation</vt:lpstr>
      <vt:lpstr>DEALING WITH DISASTER DEBRIS</vt:lpstr>
      <vt:lpstr>PowerPoint Presentation</vt:lpstr>
      <vt:lpstr> </vt:lpstr>
      <vt:lpstr>PowerPoint Presentation</vt:lpstr>
      <vt:lpstr>PowerPoint Presentation</vt:lpstr>
      <vt:lpstr>PowerPoint Presentation</vt:lpstr>
      <vt:lpstr>ENVIRONMENTALLY SOUND  CONSTRUCTION </vt:lpstr>
      <vt:lpstr>     </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United Nations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4</dc:title>
  <dc:creator>Administrator</dc:creator>
  <cp:lastModifiedBy>Armen Rostomyan</cp:lastModifiedBy>
  <cp:revision>6</cp:revision>
  <dcterms:created xsi:type="dcterms:W3CDTF">2014-04-09T06:28:32Z</dcterms:created>
  <dcterms:modified xsi:type="dcterms:W3CDTF">2015-04-07T05:23:01Z</dcterms:modified>
</cp:coreProperties>
</file>