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8" r:id="rId2"/>
    <p:sldId id="259" r:id="rId3"/>
    <p:sldId id="289" r:id="rId4"/>
    <p:sldId id="261" r:id="rId5"/>
    <p:sldId id="262" r:id="rId6"/>
    <p:sldId id="263" r:id="rId7"/>
    <p:sldId id="264" r:id="rId8"/>
    <p:sldId id="266" r:id="rId9"/>
    <p:sldId id="267" r:id="rId10"/>
    <p:sldId id="268" r:id="rId11"/>
    <p:sldId id="269" r:id="rId12"/>
    <p:sldId id="290" r:id="rId13"/>
    <p:sldId id="271" r:id="rId14"/>
    <p:sldId id="272" r:id="rId15"/>
    <p:sldId id="291" r:id="rId16"/>
    <p:sldId id="275" r:id="rId17"/>
    <p:sldId id="277" r:id="rId18"/>
    <p:sldId id="278" r:id="rId19"/>
    <p:sldId id="292" r:id="rId20"/>
    <p:sldId id="280" r:id="rId21"/>
    <p:sldId id="281" r:id="rId22"/>
    <p:sldId id="293" r:id="rId23"/>
    <p:sldId id="283" r:id="rId24"/>
    <p:sldId id="284" r:id="rId25"/>
    <p:sldId id="294" r:id="rId26"/>
    <p:sldId id="286" r:id="rId27"/>
    <p:sldId id="287" r:id="rId28"/>
    <p:sldId id="288" r:id="rId29"/>
    <p:sldId id="257" r:id="rId30"/>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90" y="-18"/>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23C16F1E-38B5-43C0-90A6-CE30B29F6C38}" type="datetimeFigureOut">
              <a:rPr lang="en-US" smtClean="0"/>
              <a:t>07/04/2015</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DF6AF3DB-DD7E-41BA-B432-83480C9FA687}" type="slidenum">
              <a:rPr lang="en-US" smtClean="0"/>
              <a:t>‹#›</a:t>
            </a:fld>
            <a:endParaRPr lang="en-US"/>
          </a:p>
        </p:txBody>
      </p:sp>
    </p:spTree>
    <p:extLst>
      <p:ext uri="{BB962C8B-B14F-4D97-AF65-F5344CB8AC3E}">
        <p14:creationId xmlns:p14="http://schemas.microsoft.com/office/powerpoint/2010/main" val="2339637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32EB1D3-C243-498D-B593-D0EDFC424A41}" type="datetimeFigureOut">
              <a:rPr lang="en-US" smtClean="0"/>
              <a:t>07/04/2015</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1CEC998-CE5C-457A-A563-910D17489392}" type="slidenum">
              <a:rPr lang="en-US" smtClean="0"/>
              <a:t>‹#›</a:t>
            </a:fld>
            <a:endParaRPr lang="en-US"/>
          </a:p>
        </p:txBody>
      </p:sp>
    </p:spTree>
    <p:extLst>
      <p:ext uri="{BB962C8B-B14F-4D97-AF65-F5344CB8AC3E}">
        <p14:creationId xmlns:p14="http://schemas.microsoft.com/office/powerpoint/2010/main" val="399664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ja-JP" sz="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634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itchFamily="34" charset="0"/>
                <a:ea typeface="ＭＳ Ｐゴシック" pitchFamily="34" charset="-128"/>
              </a:defRPr>
            </a:lvl1pPr>
            <a:lvl2pPr marL="742950" indent="-285750">
              <a:defRPr sz="1400">
                <a:solidFill>
                  <a:schemeClr val="tx1"/>
                </a:solidFill>
                <a:latin typeface="Calibri" pitchFamily="34" charset="0"/>
                <a:ea typeface="ＭＳ Ｐゴシック" pitchFamily="34" charset="-128"/>
              </a:defRPr>
            </a:lvl2pPr>
            <a:lvl3pPr marL="1143000" indent="-228600">
              <a:defRPr sz="1400">
                <a:solidFill>
                  <a:schemeClr val="tx1"/>
                </a:solidFill>
                <a:latin typeface="Calibri" pitchFamily="34" charset="0"/>
                <a:ea typeface="ＭＳ Ｐゴシック" pitchFamily="34" charset="-128"/>
              </a:defRPr>
            </a:lvl3pPr>
            <a:lvl4pPr marL="1600200" indent="-228600">
              <a:defRPr sz="1400">
                <a:solidFill>
                  <a:schemeClr val="tx1"/>
                </a:solidFill>
                <a:latin typeface="Calibri" pitchFamily="34" charset="0"/>
                <a:ea typeface="ＭＳ Ｐゴシック" pitchFamily="34" charset="-128"/>
              </a:defRPr>
            </a:lvl4pPr>
            <a:lvl5pPr marL="2057400" indent="-228600">
              <a:defRPr sz="1400">
                <a:solidFill>
                  <a:schemeClr val="tx1"/>
                </a:solidFill>
                <a:latin typeface="Calibri" pitchFamily="34" charset="0"/>
                <a:ea typeface="ＭＳ Ｐゴシック" pitchFamily="34" charset="-128"/>
              </a:defRPr>
            </a:lvl5pPr>
            <a:lvl6pPr marL="25146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6pPr>
            <a:lvl7pPr marL="29718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7pPr>
            <a:lvl8pPr marL="34290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8pPr>
            <a:lvl9pPr marL="38862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9pPr>
          </a:lstStyle>
          <a:p>
            <a:fld id="{9E2EAA16-12FD-4DE4-96DA-88B0E940EF20}" type="slidenum">
              <a:rPr lang="fr-FR" altLang="en-US" sz="1200" smtClean="0">
                <a:cs typeface="Arial" charset="0"/>
              </a:rPr>
              <a:pPr/>
              <a:t>29</a:t>
            </a:fld>
            <a:endParaRPr lang="fr-FR" altLang="en-US" sz="120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A73FC-61C2-4635-ACE1-F913502A7DC6}" type="datetimeFigureOut">
              <a:rPr lang="en-US" smtClean="0"/>
              <a:t>07/04/2015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286232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A73FC-61C2-4635-ACE1-F913502A7DC6}" type="datetimeFigureOut">
              <a:rPr lang="en-US" smtClean="0"/>
              <a:t>07/04/2015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32333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A73FC-61C2-4635-ACE1-F913502A7DC6}" type="datetimeFigureOut">
              <a:rPr lang="en-US" smtClean="0"/>
              <a:t>07/04/2015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3625435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noAutofit/>
          </a:bodyPr>
          <a:lstStyle>
            <a:lvl1pPr>
              <a:defRPr sz="2800" b="1"/>
            </a:lvl1pPr>
            <a:extLst/>
          </a:lstStyle>
          <a:p>
            <a:r>
              <a:rPr lang="en-US" dirty="0" smtClean="0"/>
              <a:t>Click to edit Master title style</a:t>
            </a:r>
            <a:endParaRPr lang="en-US" dirty="0"/>
          </a:p>
        </p:txBody>
      </p:sp>
      <p:sp>
        <p:nvSpPr>
          <p:cNvPr id="13" name="Rectangle 8"/>
          <p:cNvSpPr>
            <a:spLocks noGrp="1"/>
          </p:cNvSpPr>
          <p:nvPr>
            <p:ph type="body" sz="quarter" idx="13"/>
          </p:nvPr>
        </p:nvSpPr>
        <p:spPr>
          <a:xfrm>
            <a:off x="304800" y="381000"/>
            <a:ext cx="8077200" cy="325752"/>
          </a:xfrm>
          <a:solidFill>
            <a:schemeClr val="accent6">
              <a:shade val="75000"/>
            </a:schemeClr>
          </a:solidFill>
        </p:spPr>
        <p:txBody>
          <a:bodyPr>
            <a:noAutofit/>
          </a:bodyPr>
          <a:lstStyle>
            <a:lvl1pPr>
              <a:defRPr sz="1800" b="1">
                <a:solidFill>
                  <a:schemeClr val="bg1"/>
                </a:solidFill>
              </a:defRPr>
            </a:lvl1pPr>
            <a:extLst/>
          </a:lstStyle>
          <a:p>
            <a:pPr lvl="0"/>
            <a:r>
              <a:rPr lang="en-US" dirty="0" smtClean="0"/>
              <a:t>Click to edit Master text styles</a:t>
            </a:r>
          </a:p>
        </p:txBody>
      </p:sp>
      <p:sp>
        <p:nvSpPr>
          <p:cNvPr id="15" name="Rectangle 11"/>
          <p:cNvSpPr>
            <a:spLocks noGrp="1"/>
          </p:cNvSpPr>
          <p:nvPr>
            <p:ph sz="quarter" idx="15"/>
          </p:nvPr>
        </p:nvSpPr>
        <p:spPr>
          <a:xfrm>
            <a:off x="301752" y="764704"/>
            <a:ext cx="8074152" cy="1800200"/>
          </a:xfr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8"/>
          <p:cNvSpPr>
            <a:spLocks noGrp="1"/>
          </p:cNvSpPr>
          <p:nvPr>
            <p:ph type="body" sz="quarter" idx="16"/>
          </p:nvPr>
        </p:nvSpPr>
        <p:spPr>
          <a:xfrm>
            <a:off x="301752" y="2636912"/>
            <a:ext cx="8086672" cy="325752"/>
          </a:xfrm>
          <a:solidFill>
            <a:schemeClr val="accent6">
              <a:shade val="75000"/>
            </a:schemeClr>
          </a:solidFill>
        </p:spPr>
        <p:txBody>
          <a:bodyPr>
            <a:noAutofit/>
          </a:bodyPr>
          <a:lstStyle>
            <a:lvl1pPr>
              <a:defRPr sz="1800" b="1">
                <a:solidFill>
                  <a:schemeClr val="bg1"/>
                </a:solidFill>
              </a:defRPr>
            </a:lvl1pPr>
            <a:extLst/>
          </a:lstStyle>
          <a:p>
            <a:pPr lvl="0"/>
            <a:r>
              <a:rPr lang="en-US" dirty="0" smtClean="0"/>
              <a:t>Click to edit Master text styles</a:t>
            </a:r>
          </a:p>
        </p:txBody>
      </p:sp>
      <p:sp>
        <p:nvSpPr>
          <p:cNvPr id="18" name="Rectangle 11"/>
          <p:cNvSpPr>
            <a:spLocks noGrp="1"/>
          </p:cNvSpPr>
          <p:nvPr>
            <p:ph sz="quarter" idx="17"/>
          </p:nvPr>
        </p:nvSpPr>
        <p:spPr>
          <a:xfrm>
            <a:off x="301752" y="2996952"/>
            <a:ext cx="8086672" cy="3257544"/>
          </a:xfr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p:cNvSpPr>
          <p:nvPr>
            <p:ph type="dt" sz="half" idx="18"/>
          </p:nvPr>
        </p:nvSpPr>
        <p:spPr/>
        <p:txBody>
          <a:bodyPr/>
          <a:lstStyle>
            <a:lvl1pPr>
              <a:defRPr/>
            </a:lvl1pPr>
          </a:lstStyle>
          <a:p>
            <a:pPr>
              <a:defRPr/>
            </a:pPr>
            <a:fld id="{0AF5231C-AC43-4C4C-9C88-9269E61883C6}" type="datetime1">
              <a:rPr lang="en-US" altLang="ja-JP"/>
              <a:pPr>
                <a:defRPr/>
              </a:pPr>
              <a:t>07/04/2015</a:t>
            </a:fld>
            <a:endParaRPr lang="en-US" altLang="ja-JP"/>
          </a:p>
        </p:txBody>
      </p:sp>
      <p:sp>
        <p:nvSpPr>
          <p:cNvPr id="8" name="Rectangle 20"/>
          <p:cNvSpPr>
            <a:spLocks noGrp="1"/>
          </p:cNvSpPr>
          <p:nvPr>
            <p:ph type="sldNum" sz="quarter" idx="19"/>
          </p:nvPr>
        </p:nvSpPr>
        <p:spPr/>
        <p:txBody>
          <a:bodyPr/>
          <a:lstStyle>
            <a:lvl1pPr>
              <a:defRPr/>
            </a:lvl1pPr>
          </a:lstStyle>
          <a:p>
            <a:pPr>
              <a:defRPr/>
            </a:pPr>
            <a:fld id="{3E4D1A39-19D6-439C-9380-732844FE9FCC}" type="slidenum">
              <a:rPr lang="en-US" altLang="ja-JP"/>
              <a:pPr>
                <a:defRPr/>
              </a:pPr>
              <a:t>‹#›</a:t>
            </a:fld>
            <a:endParaRPr lang="en-US" altLang="ja-JP"/>
          </a:p>
        </p:txBody>
      </p:sp>
      <p:sp>
        <p:nvSpPr>
          <p:cNvPr id="9" name="Rectangle 22"/>
          <p:cNvSpPr>
            <a:spLocks noGrp="1"/>
          </p:cNvSpPr>
          <p:nvPr>
            <p:ph type="ftr" sz="quarter" idx="20"/>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3246290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noAutofit/>
          </a:bodyPr>
          <a:lstStyle>
            <a:lvl1pPr>
              <a:defRPr sz="3200"/>
            </a:lvl1pPr>
            <a:extLst/>
          </a:lstStyle>
          <a:p>
            <a:r>
              <a:rPr lang="en-US" dirty="0" smtClean="0"/>
              <a:t>Click to edit Master title style</a:t>
            </a:r>
            <a:endParaRPr lang="en-US" dirty="0"/>
          </a:p>
        </p:txBody>
      </p:sp>
      <p:sp>
        <p:nvSpPr>
          <p:cNvPr id="9" name="Rectangle 8"/>
          <p:cNvSpPr>
            <a:spLocks noGrp="1"/>
          </p:cNvSpPr>
          <p:nvPr>
            <p:ph type="body" sz="quarter" idx="13"/>
          </p:nvPr>
        </p:nvSpPr>
        <p:spPr>
          <a:xfrm>
            <a:off x="304800" y="381000"/>
            <a:ext cx="3962400" cy="311696"/>
          </a:xfrm>
          <a:solidFill>
            <a:schemeClr val="accent6">
              <a:shade val="75000"/>
            </a:schemeClr>
          </a:solidFill>
        </p:spPr>
        <p:txBody>
          <a:bodyPr>
            <a:noAutofit/>
          </a:bodyPr>
          <a:lstStyle>
            <a:lvl1pPr>
              <a:defRPr sz="1600" b="1">
                <a:solidFill>
                  <a:schemeClr val="bg1"/>
                </a:solidFill>
              </a:defRPr>
            </a:lvl1pPr>
            <a:extLst/>
          </a:lstStyle>
          <a:p>
            <a:pPr lvl="0"/>
            <a:r>
              <a:rPr lang="en-US" dirty="0" smtClean="0"/>
              <a:t>Click to edit Master text styles</a:t>
            </a:r>
          </a:p>
        </p:txBody>
      </p:sp>
      <p:sp>
        <p:nvSpPr>
          <p:cNvPr id="18" name="Rectangle 11"/>
          <p:cNvSpPr>
            <a:spLocks noGrp="1"/>
          </p:cNvSpPr>
          <p:nvPr>
            <p:ph sz="quarter" idx="15"/>
          </p:nvPr>
        </p:nvSpPr>
        <p:spPr>
          <a:xfrm>
            <a:off x="304800" y="764704"/>
            <a:ext cx="3962400" cy="2551520"/>
          </a:xfrm>
        </p:spPr>
        <p:txBody>
          <a:bodyPr>
            <a:normAutofit/>
          </a:bodyPr>
          <a:lstStyle>
            <a:lvl1pPr>
              <a:defRPr sz="1600"/>
            </a:lvl1pPr>
            <a:lvl2pPr>
              <a:defRPr sz="1600"/>
            </a:lvl2pPr>
            <a:lvl3pPr>
              <a:defRPr sz="16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p:nvPr>
        </p:nvSpPr>
        <p:spPr>
          <a:xfrm>
            <a:off x="301752" y="3319272"/>
            <a:ext cx="3965448" cy="311696"/>
          </a:xfrm>
          <a:solidFill>
            <a:schemeClr val="accent6">
              <a:shade val="75000"/>
            </a:schemeClr>
          </a:solidFill>
        </p:spPr>
        <p:txBody>
          <a:bodyPr>
            <a:noAutofit/>
          </a:bodyPr>
          <a:lstStyle>
            <a:lvl1pPr>
              <a:defRPr sz="1600" b="1">
                <a:solidFill>
                  <a:schemeClr val="bg1"/>
                </a:solidFill>
              </a:defRPr>
            </a:lvl1pPr>
            <a:extLst/>
          </a:lstStyle>
          <a:p>
            <a:pPr lvl="0"/>
            <a:r>
              <a:rPr lang="en-US" dirty="0" smtClean="0"/>
              <a:t>Click to edit Master text styles</a:t>
            </a:r>
          </a:p>
        </p:txBody>
      </p:sp>
      <p:sp>
        <p:nvSpPr>
          <p:cNvPr id="17" name="Rectangle 11"/>
          <p:cNvSpPr>
            <a:spLocks noGrp="1"/>
          </p:cNvSpPr>
          <p:nvPr>
            <p:ph sz="quarter" idx="17"/>
          </p:nvPr>
        </p:nvSpPr>
        <p:spPr>
          <a:xfrm>
            <a:off x="301752" y="3702976"/>
            <a:ext cx="3965448" cy="2551520"/>
          </a:xfrm>
        </p:spPr>
        <p:txBody>
          <a:bodyPr>
            <a:normAutofit/>
          </a:bodyPr>
          <a:lstStyle>
            <a:lvl1pPr>
              <a:defRPr sz="1600"/>
            </a:lvl1pPr>
            <a:lvl2pPr>
              <a:defRPr sz="1600"/>
            </a:lvl2pPr>
            <a:lvl3pPr>
              <a:defRPr sz="16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p:nvPr>
        </p:nvSpPr>
        <p:spPr>
          <a:xfrm>
            <a:off x="4416552" y="381000"/>
            <a:ext cx="3965448" cy="311696"/>
          </a:xfrm>
          <a:solidFill>
            <a:schemeClr val="accent6">
              <a:shade val="75000"/>
            </a:schemeClr>
          </a:solidFill>
        </p:spPr>
        <p:txBody>
          <a:bodyPr>
            <a:noAutofit/>
          </a:bodyPr>
          <a:lstStyle>
            <a:lvl1pPr>
              <a:defRPr sz="1600" b="1">
                <a:solidFill>
                  <a:schemeClr val="bg1"/>
                </a:solidFill>
              </a:defRPr>
            </a:lvl1pPr>
            <a:extLst/>
          </a:lstStyle>
          <a:p>
            <a:pPr lvl="0"/>
            <a:r>
              <a:rPr lang="en-US" dirty="0" smtClean="0"/>
              <a:t>Click to edit Master text styles</a:t>
            </a:r>
          </a:p>
        </p:txBody>
      </p:sp>
      <p:sp>
        <p:nvSpPr>
          <p:cNvPr id="21" name="Rectangle 11"/>
          <p:cNvSpPr>
            <a:spLocks noGrp="1"/>
          </p:cNvSpPr>
          <p:nvPr>
            <p:ph sz="quarter" idx="19"/>
          </p:nvPr>
        </p:nvSpPr>
        <p:spPr>
          <a:xfrm>
            <a:off x="4416552" y="764704"/>
            <a:ext cx="3962400" cy="5483695"/>
          </a:xfrm>
        </p:spPr>
        <p:txBody>
          <a:bodyPr>
            <a:normAutofit/>
          </a:bodyPr>
          <a:lstStyle>
            <a:lvl1pPr>
              <a:defRPr sz="1600"/>
            </a:lvl1pPr>
            <a:lvl2pPr>
              <a:defRPr sz="1600"/>
            </a:lvl2pPr>
            <a:lvl3pPr>
              <a:defRPr sz="16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13"/>
          <p:cNvSpPr>
            <a:spLocks noGrp="1"/>
          </p:cNvSpPr>
          <p:nvPr>
            <p:ph type="dt" sz="half" idx="20"/>
          </p:nvPr>
        </p:nvSpPr>
        <p:spPr/>
        <p:txBody>
          <a:bodyPr/>
          <a:lstStyle>
            <a:lvl1pPr>
              <a:defRPr/>
            </a:lvl1pPr>
          </a:lstStyle>
          <a:p>
            <a:pPr>
              <a:defRPr/>
            </a:pPr>
            <a:fld id="{14C3DF47-5ED7-457C-B364-ACA6868E7598}" type="datetime1">
              <a:rPr lang="en-US" altLang="ja-JP"/>
              <a:pPr>
                <a:defRPr/>
              </a:pPr>
              <a:t>07/04/2015</a:t>
            </a:fld>
            <a:endParaRPr lang="en-US" altLang="ja-JP"/>
          </a:p>
        </p:txBody>
      </p:sp>
      <p:sp>
        <p:nvSpPr>
          <p:cNvPr id="11" name="Rectangle 19"/>
          <p:cNvSpPr>
            <a:spLocks noGrp="1"/>
          </p:cNvSpPr>
          <p:nvPr>
            <p:ph type="sldNum" sz="quarter" idx="21"/>
          </p:nvPr>
        </p:nvSpPr>
        <p:spPr/>
        <p:txBody>
          <a:bodyPr/>
          <a:lstStyle>
            <a:lvl1pPr>
              <a:defRPr/>
            </a:lvl1pPr>
          </a:lstStyle>
          <a:p>
            <a:pPr>
              <a:defRPr/>
            </a:pPr>
            <a:fld id="{E393B620-8556-48A9-AD8A-E700223970D9}" type="slidenum">
              <a:rPr lang="en-US" altLang="ja-JP"/>
              <a:pPr>
                <a:defRPr/>
              </a:pPr>
              <a:t>‹#›</a:t>
            </a:fld>
            <a:endParaRPr lang="en-US" altLang="ja-JP"/>
          </a:p>
        </p:txBody>
      </p:sp>
      <p:sp>
        <p:nvSpPr>
          <p:cNvPr id="12" name="Rectangle 22"/>
          <p:cNvSpPr>
            <a:spLocks noGrp="1"/>
          </p:cNvSpPr>
          <p:nvPr>
            <p:ph type="ftr" sz="quarter" idx="22"/>
          </p:nvPr>
        </p:nvSpPr>
        <p:spPr/>
        <p:txBody>
          <a:bodyPr/>
          <a:lstStyle>
            <a:lvl1pPr>
              <a:defRPr b="1"/>
            </a:lvl1pPr>
          </a:lstStyle>
          <a:p>
            <a:pPr>
              <a:defRPr/>
            </a:pPr>
            <a:endParaRPr lang="en-US" altLang="ja-JP"/>
          </a:p>
        </p:txBody>
      </p:sp>
    </p:spTree>
    <p:extLst>
      <p:ext uri="{BB962C8B-B14F-4D97-AF65-F5344CB8AC3E}">
        <p14:creationId xmlns:p14="http://schemas.microsoft.com/office/powerpoint/2010/main" val="192554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A73FC-61C2-4635-ACE1-F913502A7DC6}" type="datetimeFigureOut">
              <a:rPr lang="en-US" smtClean="0"/>
              <a:t>07/04/2015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267891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A73FC-61C2-4635-ACE1-F913502A7DC6}" type="datetimeFigureOut">
              <a:rPr lang="en-US" smtClean="0"/>
              <a:t>07/04/2015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69661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A73FC-61C2-4635-ACE1-F913502A7DC6}" type="datetimeFigureOut">
              <a:rPr lang="en-US" smtClean="0"/>
              <a:t>07/04/2015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124450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A73FC-61C2-4635-ACE1-F913502A7DC6}" type="datetimeFigureOut">
              <a:rPr lang="en-US" smtClean="0"/>
              <a:t>07/04/2015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71488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A73FC-61C2-4635-ACE1-F913502A7DC6}" type="datetimeFigureOut">
              <a:rPr lang="en-US" smtClean="0"/>
              <a:t>07/04/2015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102299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A73FC-61C2-4635-ACE1-F913502A7DC6}" type="datetimeFigureOut">
              <a:rPr lang="en-US" smtClean="0"/>
              <a:t>07/04/2015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420107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A73FC-61C2-4635-ACE1-F913502A7DC6}" type="datetimeFigureOut">
              <a:rPr lang="en-US" smtClean="0"/>
              <a:t>07/04/2015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318065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A73FC-61C2-4635-ACE1-F913502A7DC6}" type="datetimeFigureOut">
              <a:rPr lang="en-US" smtClean="0"/>
              <a:t>07/04/2015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97F8C-A316-4AEA-9D6F-0B06C7F7DFDD}" type="slidenum">
              <a:rPr lang="en-US" smtClean="0"/>
              <a:t>‹#›</a:t>
            </a:fld>
            <a:endParaRPr lang="en-US"/>
          </a:p>
        </p:txBody>
      </p:sp>
    </p:spTree>
    <p:extLst>
      <p:ext uri="{BB962C8B-B14F-4D97-AF65-F5344CB8AC3E}">
        <p14:creationId xmlns:p14="http://schemas.microsoft.com/office/powerpoint/2010/main" val="70915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A73FC-61C2-4635-ACE1-F913502A7DC6}" type="datetimeFigureOut">
              <a:rPr lang="en-US" smtClean="0"/>
              <a:t>07/04/2015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97F8C-A316-4AEA-9D6F-0B06C7F7DFDD}" type="slidenum">
              <a:rPr lang="en-US" smtClean="0"/>
              <a:t>‹#›</a:t>
            </a:fld>
            <a:endParaRPr lang="en-US"/>
          </a:p>
        </p:txBody>
      </p:sp>
    </p:spTree>
    <p:extLst>
      <p:ext uri="{BB962C8B-B14F-4D97-AF65-F5344CB8AC3E}">
        <p14:creationId xmlns:p14="http://schemas.microsoft.com/office/powerpoint/2010/main" val="2173105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ecoveryplatform.org/assets/Guidance_Notes/INTERNATIONAL_CLIMATECHANGE_220910_without%20Source.pdf"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new-ag.info/focus/focusItem" TargetMode="External"/><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p:cNvSpPr>
          <p:nvPr/>
        </p:nvSpPr>
        <p:spPr bwMode="auto">
          <a:xfrm>
            <a:off x="1173163" y="9305925"/>
            <a:ext cx="3057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130006" bIns="0"/>
          <a:lstStyle/>
          <a:p>
            <a:r>
              <a:rPr lang="en-US" sz="1200">
                <a:solidFill>
                  <a:srgbClr val="908A84"/>
                </a:solidFill>
                <a:cs typeface="Arial" charset="0"/>
              </a:rPr>
              <a:t>Mo Hamza</a:t>
            </a:r>
          </a:p>
        </p:txBody>
      </p:sp>
      <p:sp>
        <p:nvSpPr>
          <p:cNvPr id="27651" name="Rectangle 3"/>
          <p:cNvSpPr>
            <a:spLocks/>
          </p:cNvSpPr>
          <p:nvPr/>
        </p:nvSpPr>
        <p:spPr bwMode="auto">
          <a:xfrm>
            <a:off x="8374063" y="9305925"/>
            <a:ext cx="28813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130006" bIns="0" anchor="b"/>
          <a:lstStyle/>
          <a:p>
            <a:r>
              <a:rPr lang="en-US" sz="1200">
                <a:solidFill>
                  <a:srgbClr val="908A84"/>
                </a:solidFill>
                <a:cs typeface="Arial" charset="0"/>
              </a:rPr>
              <a:t>14 May 2012</a:t>
            </a:r>
          </a:p>
        </p:txBody>
      </p:sp>
      <p:sp>
        <p:nvSpPr>
          <p:cNvPr id="27652" name="Line 4"/>
          <p:cNvSpPr>
            <a:spLocks noChangeShapeType="1"/>
          </p:cNvSpPr>
          <p:nvPr/>
        </p:nvSpPr>
        <p:spPr bwMode="auto">
          <a:xfrm>
            <a:off x="4125913" y="9023350"/>
            <a:ext cx="1587" cy="730250"/>
          </a:xfrm>
          <a:prstGeom prst="line">
            <a:avLst/>
          </a:prstGeom>
          <a:noFill/>
          <a:ln w="12700">
            <a:solidFill>
              <a:srgbClr val="908A84"/>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53" name="Line 5"/>
          <p:cNvSpPr>
            <a:spLocks noChangeShapeType="1"/>
          </p:cNvSpPr>
          <p:nvPr/>
        </p:nvSpPr>
        <p:spPr bwMode="auto">
          <a:xfrm>
            <a:off x="8275638" y="9023350"/>
            <a:ext cx="3175" cy="730250"/>
          </a:xfrm>
          <a:prstGeom prst="line">
            <a:avLst/>
          </a:prstGeom>
          <a:noFill/>
          <a:ln w="12700">
            <a:solidFill>
              <a:srgbClr val="908A84"/>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54" name="Rectangle 1"/>
          <p:cNvSpPr>
            <a:spLocks/>
          </p:cNvSpPr>
          <p:nvPr/>
        </p:nvSpPr>
        <p:spPr bwMode="auto">
          <a:xfrm>
            <a:off x="1325563" y="9458325"/>
            <a:ext cx="3057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130006" bIns="0"/>
          <a:lstStyle/>
          <a:p>
            <a:r>
              <a:rPr lang="en-US" sz="1200">
                <a:solidFill>
                  <a:srgbClr val="908A84"/>
                </a:solidFill>
                <a:cs typeface="Arial" charset="0"/>
              </a:rPr>
              <a:t>Mo Hamza</a:t>
            </a:r>
          </a:p>
        </p:txBody>
      </p:sp>
      <p:sp>
        <p:nvSpPr>
          <p:cNvPr id="27655" name="Rectangle 3"/>
          <p:cNvSpPr>
            <a:spLocks/>
          </p:cNvSpPr>
          <p:nvPr/>
        </p:nvSpPr>
        <p:spPr bwMode="auto">
          <a:xfrm>
            <a:off x="8526463" y="9458325"/>
            <a:ext cx="28813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130006" bIns="0" anchor="b"/>
          <a:lstStyle/>
          <a:p>
            <a:r>
              <a:rPr lang="en-US" sz="1200">
                <a:solidFill>
                  <a:srgbClr val="908A84"/>
                </a:solidFill>
                <a:cs typeface="Arial" charset="0"/>
              </a:rPr>
              <a:t>14 May 2012</a:t>
            </a:r>
          </a:p>
        </p:txBody>
      </p:sp>
      <p:sp>
        <p:nvSpPr>
          <p:cNvPr id="27656" name="Line 4"/>
          <p:cNvSpPr>
            <a:spLocks noChangeShapeType="1"/>
          </p:cNvSpPr>
          <p:nvPr/>
        </p:nvSpPr>
        <p:spPr bwMode="auto">
          <a:xfrm>
            <a:off x="4278313" y="9175750"/>
            <a:ext cx="1587" cy="730250"/>
          </a:xfrm>
          <a:prstGeom prst="line">
            <a:avLst/>
          </a:prstGeom>
          <a:noFill/>
          <a:ln w="12700">
            <a:solidFill>
              <a:srgbClr val="908A84"/>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57" name="Line 5"/>
          <p:cNvSpPr>
            <a:spLocks noChangeShapeType="1"/>
          </p:cNvSpPr>
          <p:nvPr/>
        </p:nvSpPr>
        <p:spPr bwMode="auto">
          <a:xfrm>
            <a:off x="8428038" y="9175750"/>
            <a:ext cx="3175" cy="730250"/>
          </a:xfrm>
          <a:prstGeom prst="line">
            <a:avLst/>
          </a:prstGeom>
          <a:noFill/>
          <a:ln w="12700">
            <a:solidFill>
              <a:srgbClr val="908A84"/>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58" name="Title 14"/>
          <p:cNvSpPr>
            <a:spLocks noGrp="1"/>
          </p:cNvSpPr>
          <p:nvPr>
            <p:ph type="ctrTitle"/>
          </p:nvPr>
        </p:nvSpPr>
        <p:spPr>
          <a:xfrm>
            <a:off x="677863" y="1484784"/>
            <a:ext cx="8051800" cy="3600400"/>
          </a:xfrm>
        </p:spPr>
        <p:txBody>
          <a:bodyPr>
            <a:normAutofit/>
          </a:bodyPr>
          <a:lstStyle/>
          <a:p>
            <a:r>
              <a:rPr lang="en-GB" sz="3600" b="1" i="1" dirty="0" smtClean="0"/>
              <a:t>Essential 8</a:t>
            </a:r>
            <a:r>
              <a:rPr lang="en-GB" sz="4000" b="1" i="1" dirty="0" smtClean="0"/>
              <a:t/>
            </a:r>
            <a:br>
              <a:rPr lang="en-GB" sz="4000" b="1" i="1" dirty="0" smtClean="0"/>
            </a:br>
            <a:r>
              <a:rPr lang="en-GB" sz="3200" b="1" i="1" dirty="0" smtClean="0"/>
              <a:t/>
            </a:r>
            <a:br>
              <a:rPr lang="en-GB" sz="3200" b="1" i="1" dirty="0" smtClean="0"/>
            </a:br>
            <a:r>
              <a:rPr lang="en-GB" sz="4000" b="1" dirty="0" smtClean="0">
                <a:solidFill>
                  <a:srgbClr val="A23888"/>
                </a:solidFill>
                <a:effectLst>
                  <a:outerShdw blurRad="38100" dist="38100" dir="2700000" algn="tl">
                    <a:srgbClr val="000000">
                      <a:alpha val="43137"/>
                    </a:srgbClr>
                  </a:outerShdw>
                </a:effectLst>
              </a:rPr>
              <a:t>Climate Change Adaptation</a:t>
            </a:r>
            <a:endParaRPr lang="en-US" sz="4000" dirty="0" smtClean="0">
              <a:effectLst>
                <a:outerShdw blurRad="38100" dist="38100" dir="2700000" algn="tl">
                  <a:srgbClr val="000000">
                    <a:alpha val="43137"/>
                  </a:srgbClr>
                </a:outerShdw>
              </a:effectLst>
            </a:endParaRPr>
          </a:p>
        </p:txBody>
      </p:sp>
      <p:grpSp>
        <p:nvGrpSpPr>
          <p:cNvPr id="27661" name="Group 4"/>
          <p:cNvGrpSpPr>
            <a:grpSpLocks/>
          </p:cNvGrpSpPr>
          <p:nvPr/>
        </p:nvGrpSpPr>
        <p:grpSpPr bwMode="auto">
          <a:xfrm>
            <a:off x="-36513" y="0"/>
            <a:ext cx="9191625" cy="1387475"/>
            <a:chOff x="-36006" y="1"/>
            <a:chExt cx="9190357" cy="1387678"/>
          </a:xfrm>
        </p:grpSpPr>
        <p:grpSp>
          <p:nvGrpSpPr>
            <p:cNvPr id="27664" name="Group 7"/>
            <p:cNvGrpSpPr>
              <a:grpSpLocks/>
            </p:cNvGrpSpPr>
            <p:nvPr/>
          </p:nvGrpSpPr>
          <p:grpSpPr bwMode="auto">
            <a:xfrm>
              <a:off x="-36006" y="772093"/>
              <a:ext cx="9180006" cy="615586"/>
              <a:chOff x="0" y="750215"/>
              <a:chExt cx="9144000" cy="662941"/>
            </a:xfrm>
          </p:grpSpPr>
          <p:sp>
            <p:nvSpPr>
              <p:cNvPr id="27669" name="Rectangle 12"/>
              <p:cNvSpPr>
                <a:spLocks noChangeArrowheads="1"/>
              </p:cNvSpPr>
              <p:nvPr/>
            </p:nvSpPr>
            <p:spPr bwMode="auto">
              <a:xfrm>
                <a:off x="0" y="1207540"/>
                <a:ext cx="9144000" cy="205616"/>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sz="1000">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26" name="Rectangle 25"/>
              <p:cNvSpPr>
                <a:spLocks noChangeArrowheads="1"/>
              </p:cNvSpPr>
              <p:nvPr/>
            </p:nvSpPr>
            <p:spPr bwMode="auto">
              <a:xfrm>
                <a:off x="11068" y="749726"/>
                <a:ext cx="9132175" cy="458245"/>
              </a:xfrm>
              <a:prstGeom prst="rect">
                <a:avLst/>
              </a:prstGeom>
              <a:solidFill>
                <a:schemeClr val="tx1"/>
              </a:solidFill>
              <a:ln w="9525">
                <a:solidFill>
                  <a:schemeClr val="tx2">
                    <a:lumMod val="60000"/>
                    <a:lumOff val="40000"/>
                  </a:schemeClr>
                </a:solidFill>
                <a:miter lim="800000"/>
                <a:headEnd/>
                <a:tailEnd/>
              </a:ln>
            </p:spPr>
            <p:txBody>
              <a:bodyPr/>
              <a:lstStyle/>
              <a:p>
                <a:pPr>
                  <a:spcAft>
                    <a:spcPts val="0"/>
                  </a:spcAft>
                  <a:defRPr/>
                </a:pPr>
                <a:r>
                  <a:rPr lang="en-GB" sz="2000" b="1" dirty="0">
                    <a:solidFill>
                      <a:srgbClr val="FFFFFF"/>
                    </a:solidFill>
                    <a:latin typeface="Calibri"/>
                    <a:ea typeface="Times New Roman"/>
                    <a:cs typeface="Times New Roman"/>
                  </a:rPr>
                  <a:t>         Capacity Development for Making Cities Resilient</a:t>
                </a:r>
                <a:endParaRPr lang="en-US" sz="2000" dirty="0">
                  <a:latin typeface="Times New Roman"/>
                  <a:ea typeface="Times New Roman"/>
                </a:endParaRPr>
              </a:p>
            </p:txBody>
          </p:sp>
        </p:grpSp>
        <p:pic>
          <p:nvPicPr>
            <p:cNvPr id="27667" name="Picture 1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525261" y="1"/>
              <a:ext cx="2629090" cy="80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60"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7" y="34755"/>
            <a:ext cx="2023991" cy="7273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국민안전처"/>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958" y="196365"/>
            <a:ext cx="2020477" cy="5028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970" y="186841"/>
            <a:ext cx="1804960" cy="511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568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203848" y="0"/>
            <a:ext cx="5940152" cy="946150"/>
          </a:xfrm>
          <a:solidFill>
            <a:schemeClr val="accent6">
              <a:shade val="75000"/>
            </a:schemeClr>
          </a:solidFill>
        </p:spPr>
        <p:txBody>
          <a:bodyPr>
            <a:noAutofit/>
          </a:bodyPr>
          <a:lstStyle/>
          <a:p>
            <a:pPr marL="0" indent="0" eaLnBrk="1" hangingPunct="1">
              <a:buNone/>
              <a:defRPr/>
            </a:pPr>
            <a:r>
              <a:rPr lang="en-CA" altLang="ja-JP" sz="2800" b="1" dirty="0" smtClean="0">
                <a:solidFill>
                  <a:schemeClr val="bg1"/>
                </a:solidFill>
              </a:rPr>
              <a:t>Approach: </a:t>
            </a:r>
            <a:r>
              <a:rPr lang="en-US" altLang="ja-JP" sz="2800" b="1" dirty="0" smtClean="0">
                <a:solidFill>
                  <a:schemeClr val="bg1"/>
                </a:solidFill>
              </a:rPr>
              <a:t>Innovations in Agriculture Practices		</a:t>
            </a:r>
            <a:endParaRPr lang="en-CA" altLang="ja-JP" sz="2800" b="1" dirty="0" smtClean="0">
              <a:solidFill>
                <a:schemeClr val="bg1"/>
              </a:solidFill>
            </a:endParaRPr>
          </a:p>
        </p:txBody>
      </p:sp>
      <p:sp>
        <p:nvSpPr>
          <p:cNvPr id="29699" name="Content Placeholder 3"/>
          <p:cNvSpPr>
            <a:spLocks noGrp="1"/>
          </p:cNvSpPr>
          <p:nvPr>
            <p:ph sz="quarter" idx="4294967295"/>
          </p:nvPr>
        </p:nvSpPr>
        <p:spPr>
          <a:xfrm>
            <a:off x="323528" y="1700808"/>
            <a:ext cx="8640960" cy="1368425"/>
          </a:xfrm>
        </p:spPr>
        <p:txBody>
          <a:bodyPr>
            <a:noAutofit/>
          </a:bodyPr>
          <a:lstStyle/>
          <a:p>
            <a:pPr marL="0" lvl="2" indent="0" eaLnBrk="1" hangingPunct="1">
              <a:buFont typeface="Arial" charset="0"/>
              <a:buNone/>
            </a:pPr>
            <a:r>
              <a:rPr lang="en-US" altLang="ja-JP" sz="2800" b="1" dirty="0" smtClean="0"/>
              <a:t>Human migration due to climate change is often caused by climate-change induced floods and droughts, which leaves the soil unproductive for crops.</a:t>
            </a:r>
          </a:p>
        </p:txBody>
      </p:sp>
      <p:sp>
        <p:nvSpPr>
          <p:cNvPr id="10" name="Text Placeholder 2"/>
          <p:cNvSpPr>
            <a:spLocks noGrp="1"/>
          </p:cNvSpPr>
          <p:nvPr>
            <p:ph type="body" sz="quarter" idx="4294967295"/>
          </p:nvPr>
        </p:nvSpPr>
        <p:spPr>
          <a:xfrm>
            <a:off x="67196" y="3356992"/>
            <a:ext cx="9009607" cy="406102"/>
          </a:xfrm>
          <a:solidFill>
            <a:schemeClr val="accent6">
              <a:shade val="75000"/>
            </a:schemeClr>
          </a:solidFill>
        </p:spPr>
        <p:txBody>
          <a:bodyPr>
            <a:noAutofit/>
          </a:bodyPr>
          <a:lstStyle/>
          <a:p>
            <a:pPr marL="0" indent="0" eaLnBrk="1" hangingPunct="1">
              <a:buNone/>
              <a:defRPr/>
            </a:pPr>
            <a:r>
              <a:rPr lang="en-US" altLang="ja-JP" sz="2400" b="1" smtClean="0">
                <a:solidFill>
                  <a:schemeClr val="bg1"/>
                </a:solidFill>
              </a:rPr>
              <a:t>Options </a:t>
            </a:r>
            <a:endParaRPr lang="en-CA" altLang="ja-JP" sz="2400" b="1" smtClean="0">
              <a:solidFill>
                <a:schemeClr val="bg1"/>
              </a:solidFill>
            </a:endParaRPr>
          </a:p>
        </p:txBody>
      </p:sp>
      <p:sp>
        <p:nvSpPr>
          <p:cNvPr id="29701" name="Content Placeholder 3"/>
          <p:cNvSpPr>
            <a:spLocks noGrp="1"/>
          </p:cNvSpPr>
          <p:nvPr>
            <p:ph sz="quarter" idx="4294967295"/>
          </p:nvPr>
        </p:nvSpPr>
        <p:spPr>
          <a:xfrm>
            <a:off x="4763" y="3933056"/>
            <a:ext cx="9139237" cy="2489026"/>
          </a:xfrm>
        </p:spPr>
        <p:txBody>
          <a:bodyPr>
            <a:noAutofit/>
          </a:bodyPr>
          <a:lstStyle/>
          <a:p>
            <a:pPr marL="457200" lvl="2" indent="-457200" eaLnBrk="1" hangingPunct="1">
              <a:buFont typeface="Arial" charset="0"/>
              <a:buAutoNum type="arabicPeriod"/>
            </a:pPr>
            <a:r>
              <a:rPr lang="en-CA" altLang="ja-JP" b="1" dirty="0" smtClean="0"/>
              <a:t>Pit system of gardening in areas where soil has become unusable - (Case) - </a:t>
            </a:r>
            <a:r>
              <a:rPr lang="en-US" altLang="ja-JP" b="1" dirty="0" smtClean="0"/>
              <a:t>Hope for Climate Change Refugees in Bangladesh</a:t>
            </a:r>
            <a:r>
              <a:rPr lang="en-US" altLang="ja-JP" dirty="0" smtClean="0"/>
              <a:t> - Due to recurrent sand casting, the land was unable to support crops - introduced a ‘pit system’ of agriculture on riverbanks - Holes were dug in the sand and filled with compost and mud - Sweet gourds were planted </a:t>
            </a:r>
            <a:endParaRPr lang="en-CA" altLang="ja-JP" dirty="0" smtClean="0"/>
          </a:p>
        </p:txBody>
      </p:sp>
      <p:sp>
        <p:nvSpPr>
          <p:cNvPr id="29702" name="スライド番号プレースホルダ 6"/>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9F64DD42-C16E-4CC8-8597-D7A676677CC8}" type="slidenum">
              <a:rPr lang="en-US" altLang="ja-JP" smtClean="0"/>
              <a:pPr/>
              <a:t>10</a:t>
            </a:fld>
            <a:endParaRPr lang="en-US" altLang="ja-JP" smtClean="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2617152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descr="sandbar-cropping-2466"/>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347864" y="548680"/>
            <a:ext cx="3562350" cy="2363788"/>
          </a:xfrm>
        </p:spPr>
      </p:pic>
      <p:pic>
        <p:nvPicPr>
          <p:cNvPr id="30724" name="Picture 5" descr="diary of a compost p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3181350"/>
            <a:ext cx="78898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2360702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11" name="Title 14"/>
          <p:cNvSpPr txBox="1">
            <a:spLocks/>
          </p:cNvSpPr>
          <p:nvPr/>
        </p:nvSpPr>
        <p:spPr>
          <a:xfrm>
            <a:off x="418406" y="2204864"/>
            <a:ext cx="8568952" cy="19442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3200" b="1" cap="none" dirty="0" smtClean="0">
                <a:solidFill>
                  <a:srgbClr val="993366"/>
                </a:solidFill>
                <a:effectLst>
                  <a:outerShdw blurRad="38100" dist="38100" dir="2700000" algn="tl">
                    <a:srgbClr val="000000">
                      <a:alpha val="43137"/>
                    </a:srgbClr>
                  </a:outerShdw>
                </a:effectLst>
              </a:rPr>
              <a:t>ADAPTING TO CLIMATE CHANGE: </a:t>
            </a:r>
            <a:br>
              <a:rPr lang="en-US" altLang="ja-JP" sz="3200" b="1" cap="none" dirty="0" smtClean="0">
                <a:solidFill>
                  <a:srgbClr val="993366"/>
                </a:solidFill>
                <a:effectLst>
                  <a:outerShdw blurRad="38100" dist="38100" dir="2700000" algn="tl">
                    <a:srgbClr val="000000">
                      <a:alpha val="43137"/>
                    </a:srgbClr>
                  </a:outerShdw>
                </a:effectLst>
              </a:rPr>
            </a:br>
            <a:r>
              <a:rPr lang="en-US" altLang="ja-JP" sz="3200" b="1" cap="none" dirty="0" smtClean="0">
                <a:solidFill>
                  <a:srgbClr val="993366"/>
                </a:solidFill>
                <a:effectLst>
                  <a:outerShdw blurRad="38100" dist="38100" dir="2700000" algn="tl">
                    <a:srgbClr val="000000">
                      <a:alpha val="43137"/>
                    </a:srgbClr>
                  </a:outerShdw>
                </a:effectLst>
              </a:rPr>
              <a:t>          BUILD STRONGER INFRASTRUCTURE TO REDUCE RISK</a:t>
            </a:r>
            <a:endParaRPr lang="en-US" sz="3200" dirty="0">
              <a:solidFill>
                <a:srgbClr val="9933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55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419872" y="-1588"/>
            <a:ext cx="5724128" cy="947738"/>
          </a:xfrm>
          <a:solidFill>
            <a:schemeClr val="accent6">
              <a:shade val="75000"/>
            </a:schemeClr>
          </a:solidFill>
        </p:spPr>
        <p:txBody>
          <a:bodyPr>
            <a:noAutofit/>
          </a:bodyPr>
          <a:lstStyle/>
          <a:p>
            <a:pPr marL="0" indent="0" eaLnBrk="1" hangingPunct="1">
              <a:buNone/>
              <a:defRPr/>
            </a:pPr>
            <a:r>
              <a:rPr lang="en-CA" sz="2400" b="1" dirty="0" smtClean="0">
                <a:solidFill>
                  <a:schemeClr val="bg1"/>
                </a:solidFill>
              </a:rPr>
              <a:t>Issue : </a:t>
            </a:r>
            <a:r>
              <a:rPr lang="en-US" sz="2400" b="1" dirty="0" smtClean="0">
                <a:solidFill>
                  <a:schemeClr val="bg1"/>
                </a:solidFill>
              </a:rPr>
              <a:t>Adapting to Climate Change: Build Stronger Infrastructure to Reduce Risk</a:t>
            </a:r>
          </a:p>
        </p:txBody>
      </p:sp>
      <p:sp>
        <p:nvSpPr>
          <p:cNvPr id="32771" name="Content Placeholder 3"/>
          <p:cNvSpPr>
            <a:spLocks noGrp="1"/>
          </p:cNvSpPr>
          <p:nvPr>
            <p:ph sz="quarter" idx="4294967295"/>
          </p:nvPr>
        </p:nvSpPr>
        <p:spPr>
          <a:xfrm>
            <a:off x="107504" y="1916832"/>
            <a:ext cx="9036496" cy="2913930"/>
          </a:xfrm>
        </p:spPr>
        <p:txBody>
          <a:bodyPr/>
          <a:lstStyle/>
          <a:p>
            <a:pPr marL="273050" lvl="2" indent="-273050" eaLnBrk="1" hangingPunct="1">
              <a:buFont typeface="Wingdings" pitchFamily="2" charset="2"/>
              <a:buNone/>
            </a:pPr>
            <a:r>
              <a:rPr lang="en-US" altLang="ja-JP" sz="3600" dirty="0" smtClean="0"/>
              <a:t>   </a:t>
            </a:r>
            <a:r>
              <a:rPr lang="en-US" altLang="ja-JP" sz="3200" b="1" dirty="0" smtClean="0"/>
              <a:t>If adaptations are not made or countermeasures not taken, climate change will compromise the functionality of the existing infrastructure </a:t>
            </a:r>
            <a:endParaRPr lang="en-CA" altLang="ja-JP" sz="3200" b="1" dirty="0" smtClean="0"/>
          </a:p>
        </p:txBody>
      </p:sp>
      <p:sp>
        <p:nvSpPr>
          <p:cNvPr id="32772" name="スライド番号プレースホルダ 4"/>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05464C25-2CB6-4EDB-8725-240AC7E21F14}" type="slidenum">
              <a:rPr lang="en-US" altLang="ja-JP" smtClean="0"/>
              <a:pPr/>
              <a:t>13</a:t>
            </a:fld>
            <a:endParaRPr lang="en-US" altLang="ja-JP"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2372038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4294967295"/>
          </p:nvPr>
        </p:nvSpPr>
        <p:spPr>
          <a:xfrm>
            <a:off x="323528" y="1196752"/>
            <a:ext cx="8568952" cy="432048"/>
          </a:xfrm>
          <a:solidFill>
            <a:schemeClr val="accent6">
              <a:shade val="75000"/>
            </a:schemeClr>
          </a:solidFill>
        </p:spPr>
        <p:txBody>
          <a:bodyPr>
            <a:noAutofit/>
          </a:bodyPr>
          <a:lstStyle/>
          <a:p>
            <a:pPr marL="0" indent="0" eaLnBrk="1" hangingPunct="1">
              <a:buNone/>
              <a:defRPr/>
            </a:pPr>
            <a:r>
              <a:rPr lang="en-US" altLang="ja-JP" sz="2400" b="1" smtClean="0">
                <a:solidFill>
                  <a:schemeClr val="bg1"/>
                </a:solidFill>
              </a:rPr>
              <a:t>Options </a:t>
            </a:r>
            <a:endParaRPr lang="en-CA" altLang="ja-JP" sz="2400" b="1" smtClean="0">
              <a:solidFill>
                <a:schemeClr val="bg1"/>
              </a:solidFill>
            </a:endParaRPr>
          </a:p>
        </p:txBody>
      </p:sp>
      <p:sp>
        <p:nvSpPr>
          <p:cNvPr id="33795" name="Content Placeholder 3"/>
          <p:cNvSpPr>
            <a:spLocks noGrp="1"/>
          </p:cNvSpPr>
          <p:nvPr>
            <p:ph sz="quarter" idx="4294967295"/>
          </p:nvPr>
        </p:nvSpPr>
        <p:spPr>
          <a:xfrm>
            <a:off x="4763" y="1916832"/>
            <a:ext cx="9139237" cy="4536504"/>
          </a:xfrm>
        </p:spPr>
        <p:txBody>
          <a:bodyPr>
            <a:normAutofit/>
          </a:bodyPr>
          <a:lstStyle/>
          <a:p>
            <a:pPr marL="457200" lvl="2" indent="-457200"/>
            <a:endParaRPr lang="en-CA" altLang="ja-JP" sz="2400" b="1" dirty="0" smtClean="0"/>
          </a:p>
          <a:p>
            <a:pPr marL="457200" lvl="2" indent="-457200"/>
            <a:r>
              <a:rPr lang="en-CA" altLang="ja-JP" sz="2400" b="1" dirty="0" smtClean="0"/>
              <a:t>Infrastructure design that considers future flooding (Case 17) - </a:t>
            </a:r>
            <a:r>
              <a:rPr lang="en-US" altLang="ja-JP" sz="2400" dirty="0" smtClean="0"/>
              <a:t>Infrastructure climate-proofing project in </a:t>
            </a:r>
            <a:r>
              <a:rPr lang="en-US" altLang="ja-JP" sz="2400" dirty="0" err="1" smtClean="0"/>
              <a:t>Kosrae</a:t>
            </a:r>
            <a:r>
              <a:rPr lang="en-US" altLang="ja-JP" sz="2400" dirty="0" smtClean="0"/>
              <a:t>, Micronesia - </a:t>
            </a:r>
            <a:r>
              <a:rPr lang="en-US" altLang="ja-JP" sz="2400" dirty="0" err="1" smtClean="0"/>
              <a:t>Avatiu</a:t>
            </a:r>
            <a:r>
              <a:rPr lang="en-US" altLang="ja-JP" sz="2400" dirty="0" smtClean="0"/>
              <a:t> </a:t>
            </a:r>
            <a:r>
              <a:rPr lang="en-US" altLang="ja-JP" sz="2400" b="1" dirty="0" smtClean="0"/>
              <a:t>Harbor</a:t>
            </a:r>
            <a:r>
              <a:rPr lang="en-US" altLang="ja-JP" sz="2400" dirty="0" smtClean="0"/>
              <a:t> - Consideration was given to the impacts of global warming on wave heights - Under current climate conditions, the 50-year wave height is estimated at 10.8 m. Under the climate projected for the year 2060, the 50-year wave height increases to 12.0 m. </a:t>
            </a:r>
            <a:endParaRPr lang="en-CA" altLang="ja-JP" sz="2400" b="1" dirty="0" smtClean="0"/>
          </a:p>
          <a:p>
            <a:pPr marL="457200" lvl="2" indent="-457200"/>
            <a:endParaRPr lang="en-CA" altLang="ja-JP" sz="2000" b="1" dirty="0" smtClean="0"/>
          </a:p>
        </p:txBody>
      </p:sp>
      <p:sp>
        <p:nvSpPr>
          <p:cNvPr id="33796" name="スライド番号プレースホルダ 4"/>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91D8CCC6-5EE4-4C62-9D70-05635E9023EB}" type="slidenum">
              <a:rPr lang="en-US" altLang="ja-JP" smtClean="0"/>
              <a:pPr/>
              <a:t>14</a:t>
            </a:fld>
            <a:endParaRPr lang="en-US" altLang="ja-JP"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432783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11" name="Title 14"/>
          <p:cNvSpPr txBox="1">
            <a:spLocks/>
          </p:cNvSpPr>
          <p:nvPr/>
        </p:nvSpPr>
        <p:spPr>
          <a:xfrm>
            <a:off x="418406" y="2204864"/>
            <a:ext cx="8568952" cy="19442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none" dirty="0" smtClean="0">
                <a:solidFill>
                  <a:srgbClr val="993366"/>
                </a:solidFill>
              </a:rPr>
              <a:t>STRONG INSTITUTIONAL SUPPORT</a:t>
            </a:r>
            <a:endParaRPr lang="en-US" sz="3600" dirty="0">
              <a:solidFill>
                <a:srgbClr val="9933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051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9" descr="31033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90" y="1052736"/>
            <a:ext cx="40386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3" descr="shelter_banglad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356992"/>
            <a:ext cx="4401865" cy="296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2" name="TextBox 1"/>
          <p:cNvSpPr txBox="1"/>
          <p:nvPr/>
        </p:nvSpPr>
        <p:spPr>
          <a:xfrm>
            <a:off x="5652120" y="1340768"/>
            <a:ext cx="2448272" cy="369332"/>
          </a:xfrm>
          <a:prstGeom prst="rect">
            <a:avLst/>
          </a:prstGeom>
          <a:noFill/>
        </p:spPr>
        <p:txBody>
          <a:bodyPr wrap="square" rtlCol="0">
            <a:spAutoFit/>
          </a:bodyPr>
          <a:lstStyle/>
          <a:p>
            <a:r>
              <a:rPr lang="en-US" b="1" dirty="0" smtClean="0"/>
              <a:t>Shelter Maintenance</a:t>
            </a:r>
            <a:endParaRPr lang="en-US" b="1" dirty="0"/>
          </a:p>
        </p:txBody>
      </p:sp>
    </p:spTree>
    <p:extLst>
      <p:ext uri="{BB962C8B-B14F-4D97-AF65-F5344CB8AC3E}">
        <p14:creationId xmlns:p14="http://schemas.microsoft.com/office/powerpoint/2010/main" val="950720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347864" y="0"/>
            <a:ext cx="5796136" cy="946150"/>
          </a:xfrm>
          <a:solidFill>
            <a:schemeClr val="accent6">
              <a:shade val="75000"/>
            </a:schemeClr>
          </a:solidFill>
        </p:spPr>
        <p:txBody>
          <a:bodyPr>
            <a:noAutofit/>
          </a:bodyPr>
          <a:lstStyle/>
          <a:p>
            <a:pPr marL="0" indent="0" eaLnBrk="1" hangingPunct="1">
              <a:buNone/>
              <a:defRPr/>
            </a:pPr>
            <a:r>
              <a:rPr lang="en-CA" altLang="ja-JP" sz="2400" b="1" dirty="0" smtClean="0">
                <a:solidFill>
                  <a:schemeClr val="bg1"/>
                </a:solidFill>
              </a:rPr>
              <a:t>Approach: </a:t>
            </a:r>
            <a:r>
              <a:rPr lang="en-US" altLang="ja-JP" sz="2400" b="1" dirty="0" smtClean="0">
                <a:solidFill>
                  <a:schemeClr val="bg1"/>
                </a:solidFill>
              </a:rPr>
              <a:t>Climate-Resilience Through Insurance Services</a:t>
            </a:r>
            <a:endParaRPr lang="en-CA" altLang="ja-JP" sz="2400" b="1" dirty="0" smtClean="0">
              <a:solidFill>
                <a:schemeClr val="bg1"/>
              </a:solidFill>
            </a:endParaRPr>
          </a:p>
        </p:txBody>
      </p:sp>
      <p:sp>
        <p:nvSpPr>
          <p:cNvPr id="10" name="Text Placeholder 2"/>
          <p:cNvSpPr>
            <a:spLocks noGrp="1"/>
          </p:cNvSpPr>
          <p:nvPr>
            <p:ph type="body" sz="quarter" idx="4294967295"/>
          </p:nvPr>
        </p:nvSpPr>
        <p:spPr>
          <a:xfrm>
            <a:off x="107504" y="1556792"/>
            <a:ext cx="8784976" cy="537170"/>
          </a:xfrm>
          <a:solidFill>
            <a:schemeClr val="accent6">
              <a:shade val="75000"/>
            </a:schemeClr>
          </a:solidFill>
        </p:spPr>
        <p:txBody>
          <a:bodyPr>
            <a:noAutofit/>
          </a:bodyPr>
          <a:lstStyle/>
          <a:p>
            <a:pPr marL="0" indent="0" eaLnBrk="1" hangingPunct="1">
              <a:buNone/>
              <a:defRPr/>
            </a:pPr>
            <a:r>
              <a:rPr lang="en-US" altLang="ja-JP" sz="2400" b="1" smtClean="0">
                <a:solidFill>
                  <a:schemeClr val="bg1"/>
                </a:solidFill>
              </a:rPr>
              <a:t>Options </a:t>
            </a:r>
            <a:endParaRPr lang="en-CA" altLang="ja-JP" sz="2400" b="1" smtClean="0">
              <a:solidFill>
                <a:schemeClr val="bg1"/>
              </a:solidFill>
            </a:endParaRPr>
          </a:p>
        </p:txBody>
      </p:sp>
      <p:sp>
        <p:nvSpPr>
          <p:cNvPr id="38916" name="Content Placeholder 3"/>
          <p:cNvSpPr>
            <a:spLocks noGrp="1"/>
          </p:cNvSpPr>
          <p:nvPr>
            <p:ph sz="quarter" idx="4294967295"/>
          </p:nvPr>
        </p:nvSpPr>
        <p:spPr>
          <a:xfrm>
            <a:off x="4763" y="2276872"/>
            <a:ext cx="9139237" cy="4333478"/>
          </a:xfrm>
        </p:spPr>
        <p:txBody>
          <a:bodyPr/>
          <a:lstStyle/>
          <a:p>
            <a:pPr marL="266700" indent="-266700" eaLnBrk="1" hangingPunct="1">
              <a:buFont typeface="Calibri" pitchFamily="34" charset="0"/>
              <a:buAutoNum type="arabicPeriod"/>
            </a:pPr>
            <a:r>
              <a:rPr lang="en-US" altLang="ja-JP" sz="2400" dirty="0" smtClean="0"/>
              <a:t>(Case 26)</a:t>
            </a:r>
            <a:r>
              <a:rPr lang="en-US" altLang="ja-JP" sz="2400" b="1" dirty="0" smtClean="0"/>
              <a:t> - Caribbean Catastrophe Risk Insurance Facility (CCRIF)</a:t>
            </a:r>
            <a:r>
              <a:rPr lang="en-US" altLang="ja-JP" sz="2400" dirty="0" smtClean="0"/>
              <a:t> - furnishes </a:t>
            </a:r>
            <a:r>
              <a:rPr lang="en-US" altLang="ja-JP" sz="2400" b="1" dirty="0" smtClean="0"/>
              <a:t>short-term liquidity</a:t>
            </a:r>
            <a:r>
              <a:rPr lang="en-US" altLang="ja-JP" sz="2400" dirty="0" smtClean="0"/>
              <a:t> if they suffer catastrophic losses from a hurricane or earthquake - </a:t>
            </a:r>
            <a:r>
              <a:rPr lang="en-US" altLang="ja-JP" sz="2400" b="1" dirty="0" smtClean="0"/>
              <a:t>parametric insurance</a:t>
            </a:r>
            <a:r>
              <a:rPr lang="en-US" altLang="ja-JP" sz="2400" dirty="0" smtClean="0"/>
              <a:t> - disburses funds based on the occurrence of a predefined event of a particular intensity, with­out having to wait for onsite loss assessments</a:t>
            </a:r>
          </a:p>
          <a:p>
            <a:pPr marL="266700" indent="-266700" eaLnBrk="1" hangingPunct="1">
              <a:buFont typeface="Calibri" pitchFamily="34" charset="0"/>
              <a:buAutoNum type="arabicPeriod"/>
            </a:pPr>
            <a:endParaRPr lang="en-US" altLang="ja-JP" sz="2400" b="1" dirty="0" smtClean="0"/>
          </a:p>
          <a:p>
            <a:pPr marL="266700" indent="-266700" eaLnBrk="1" hangingPunct="1">
              <a:buFont typeface="Calibri" pitchFamily="34" charset="0"/>
              <a:buAutoNum type="arabicPeriod"/>
            </a:pPr>
            <a:r>
              <a:rPr lang="en-US" altLang="ja-JP" sz="2400" dirty="0" smtClean="0"/>
              <a:t>(Case 27)</a:t>
            </a:r>
            <a:r>
              <a:rPr lang="en-US" altLang="ja-JP" sz="2400" b="1" dirty="0" smtClean="0"/>
              <a:t> Weather-indexed insurance for agriculture in Andhra Pradesh, India</a:t>
            </a:r>
            <a:r>
              <a:rPr lang="en-US" altLang="ja-JP" sz="2400" dirty="0" smtClean="0"/>
              <a:t> </a:t>
            </a:r>
            <a:r>
              <a:rPr lang="en-US" altLang="ja-JP" sz="2400" b="1" dirty="0" smtClean="0"/>
              <a:t>- </a:t>
            </a:r>
            <a:r>
              <a:rPr lang="en-US" altLang="ja-JP" sz="2400" dirty="0" smtClean="0"/>
              <a:t>Less susceptible to the problems intrinsic to traditional crop insurance - </a:t>
            </a:r>
            <a:r>
              <a:rPr lang="en-US" altLang="ja-JP" sz="2400" b="1" dirty="0" smtClean="0"/>
              <a:t>publicly available weather indicators</a:t>
            </a:r>
            <a:r>
              <a:rPr lang="en-US" altLang="ja-JP" sz="2400" dirty="0" smtClean="0"/>
              <a:t> are the automatic trigger - reduce the insurer's administrative costs </a:t>
            </a:r>
            <a:endParaRPr lang="en-US" altLang="ja-JP" sz="2400" b="1" dirty="0" smtClean="0"/>
          </a:p>
        </p:txBody>
      </p:sp>
      <p:sp>
        <p:nvSpPr>
          <p:cNvPr id="38917" name="スライド番号プレースホルダ 5"/>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D4B954E3-B0FD-4BB0-8EE3-D5B919A4BB2F}" type="slidenum">
              <a:rPr lang="en-US" altLang="ja-JP" smtClean="0"/>
              <a:pPr/>
              <a:t>17</a:t>
            </a:fld>
            <a:endParaRPr lang="en-US" altLang="ja-JP"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4291137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419872" y="0"/>
            <a:ext cx="5724128" cy="1052736"/>
          </a:xfrm>
          <a:solidFill>
            <a:schemeClr val="accent6">
              <a:shade val="75000"/>
            </a:schemeClr>
          </a:solidFill>
        </p:spPr>
        <p:txBody>
          <a:bodyPr>
            <a:noAutofit/>
          </a:bodyPr>
          <a:lstStyle/>
          <a:p>
            <a:pPr marL="0" indent="0" eaLnBrk="1" hangingPunct="1">
              <a:buNone/>
              <a:defRPr/>
            </a:pPr>
            <a:r>
              <a:rPr lang="en-CA" altLang="ja-JP" sz="2400" b="1" dirty="0" smtClean="0">
                <a:solidFill>
                  <a:schemeClr val="bg1"/>
                </a:solidFill>
              </a:rPr>
              <a:t>Approach: </a:t>
            </a:r>
            <a:r>
              <a:rPr lang="en-US" altLang="ja-JP" sz="2400" b="1" dirty="0" smtClean="0">
                <a:solidFill>
                  <a:schemeClr val="bg1"/>
                </a:solidFill>
              </a:rPr>
              <a:t>Risk Reduction Strategies with Respect to Climate Change</a:t>
            </a:r>
            <a:endParaRPr lang="en-CA" altLang="ja-JP" sz="2400" b="1" dirty="0" smtClean="0">
              <a:solidFill>
                <a:schemeClr val="bg1"/>
              </a:solidFill>
            </a:endParaRPr>
          </a:p>
        </p:txBody>
      </p:sp>
      <p:sp>
        <p:nvSpPr>
          <p:cNvPr id="39940" name="Content Placeholder 3"/>
          <p:cNvSpPr>
            <a:spLocks noGrp="1"/>
          </p:cNvSpPr>
          <p:nvPr>
            <p:ph sz="quarter" idx="4294967295"/>
          </p:nvPr>
        </p:nvSpPr>
        <p:spPr>
          <a:xfrm>
            <a:off x="0" y="2636912"/>
            <a:ext cx="9144000" cy="3643238"/>
          </a:xfrm>
        </p:spPr>
        <p:txBody>
          <a:bodyPr>
            <a:normAutofit/>
          </a:bodyPr>
          <a:lstStyle/>
          <a:p>
            <a:pPr marL="342900" lvl="2" indent="-342900" eaLnBrk="1" hangingPunct="1">
              <a:buFont typeface="Calibri" pitchFamily="34" charset="0"/>
              <a:buAutoNum type="arabicPeriod"/>
            </a:pPr>
            <a:r>
              <a:rPr lang="en-CA" altLang="ja-JP" b="1" dirty="0" smtClean="0"/>
              <a:t>Risk reduction though lifestyle adaptation </a:t>
            </a:r>
            <a:r>
              <a:rPr lang="en-CA" altLang="ja-JP" dirty="0" smtClean="0"/>
              <a:t>(Case 31)</a:t>
            </a:r>
            <a:r>
              <a:rPr lang="en-CA" altLang="ja-JP" b="1" dirty="0" smtClean="0"/>
              <a:t> - </a:t>
            </a:r>
            <a:r>
              <a:rPr lang="en-US" altLang="ja-JP" dirty="0" smtClean="0"/>
              <a:t>Saline Water Intrusion Compel Livelihood </a:t>
            </a:r>
            <a:r>
              <a:rPr lang="en-US" altLang="ja-JP" b="1" dirty="0" smtClean="0"/>
              <a:t>Shift from Agriculture to alternates</a:t>
            </a:r>
            <a:r>
              <a:rPr lang="en-US" altLang="ja-JP" dirty="0" smtClean="0"/>
              <a:t> in </a:t>
            </a:r>
            <a:r>
              <a:rPr lang="en-US" altLang="ja-JP" dirty="0" err="1" smtClean="0"/>
              <a:t>Sundarbans</a:t>
            </a:r>
            <a:r>
              <a:rPr lang="en-US" altLang="ja-JP" dirty="0" smtClean="0"/>
              <a:t>, Bangladesh - promoted new hazard/saline-resilient livelihood strategies for income and food generation, including goat, duck, and hen rearing, chicken and crab farming, tree planting, introduction of salt­water tolerant vegetable gardens, and handicraft production </a:t>
            </a:r>
            <a:endParaRPr lang="en-CA" altLang="ja-JP" dirty="0" smtClean="0"/>
          </a:p>
        </p:txBody>
      </p:sp>
      <p:sp>
        <p:nvSpPr>
          <p:cNvPr id="39941" name="スライド番号プレースホルダ 5"/>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547BCA9A-CE48-41BA-9ADF-26D63CEB0538}" type="slidenum">
              <a:rPr lang="en-US" altLang="ja-JP" smtClean="0"/>
              <a:pPr/>
              <a:t>18</a:t>
            </a:fld>
            <a:endParaRPr lang="en-US" altLang="ja-JP"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8" name="Text Placeholder 2"/>
          <p:cNvSpPr>
            <a:spLocks noGrp="1"/>
          </p:cNvSpPr>
          <p:nvPr>
            <p:ph type="body" sz="quarter" idx="4294967295"/>
          </p:nvPr>
        </p:nvSpPr>
        <p:spPr>
          <a:xfrm>
            <a:off x="179512" y="1628800"/>
            <a:ext cx="8784976" cy="537170"/>
          </a:xfrm>
          <a:solidFill>
            <a:schemeClr val="accent6">
              <a:shade val="75000"/>
            </a:schemeClr>
          </a:solidFill>
        </p:spPr>
        <p:txBody>
          <a:bodyPr>
            <a:noAutofit/>
          </a:bodyPr>
          <a:lstStyle/>
          <a:p>
            <a:pPr marL="0" indent="0" eaLnBrk="1" hangingPunct="1">
              <a:buNone/>
              <a:defRPr/>
            </a:pPr>
            <a:r>
              <a:rPr lang="en-US" altLang="ja-JP" sz="2400" b="1" smtClean="0">
                <a:solidFill>
                  <a:schemeClr val="bg1"/>
                </a:solidFill>
              </a:rPr>
              <a:t>Options </a:t>
            </a:r>
            <a:endParaRPr lang="en-CA" altLang="ja-JP" sz="2400" b="1" smtClean="0">
              <a:solidFill>
                <a:schemeClr val="bg1"/>
              </a:solidFill>
            </a:endParaRPr>
          </a:p>
        </p:txBody>
      </p:sp>
    </p:spTree>
    <p:extLst>
      <p:ext uri="{BB962C8B-B14F-4D97-AF65-F5344CB8AC3E}">
        <p14:creationId xmlns:p14="http://schemas.microsoft.com/office/powerpoint/2010/main" val="3915907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11" name="Title 14"/>
          <p:cNvSpPr txBox="1">
            <a:spLocks/>
          </p:cNvSpPr>
          <p:nvPr/>
        </p:nvSpPr>
        <p:spPr>
          <a:xfrm>
            <a:off x="418406" y="2348880"/>
            <a:ext cx="8568952" cy="1800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4000" b="1" cap="none" dirty="0" smtClean="0">
                <a:solidFill>
                  <a:srgbClr val="993366"/>
                </a:solidFill>
              </a:rPr>
              <a:t>COMMUNITY-BASED </a:t>
            </a:r>
          </a:p>
          <a:p>
            <a:r>
              <a:rPr lang="en-US" altLang="ja-JP" sz="4000" b="1" cap="none" dirty="0" smtClean="0">
                <a:solidFill>
                  <a:srgbClr val="993366"/>
                </a:solidFill>
              </a:rPr>
              <a:t>APPROACHES</a:t>
            </a:r>
            <a:endParaRPr lang="en-US" sz="4000" dirty="0">
              <a:solidFill>
                <a:srgbClr val="9933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0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 13"/>
          <p:cNvSpPr>
            <a:spLocks noGrp="1"/>
          </p:cNvSpPr>
          <p:nvPr>
            <p:ph type="body" sz="quarter" idx="13"/>
          </p:nvPr>
        </p:nvSpPr>
        <p:spPr>
          <a:xfrm>
            <a:off x="3347864" y="0"/>
            <a:ext cx="5760639" cy="880740"/>
          </a:xfrm>
        </p:spPr>
        <p:txBody>
          <a:bodyPr/>
          <a:lstStyle/>
          <a:p>
            <a:pPr marL="0" indent="0" algn="ctr">
              <a:buNone/>
              <a:defRPr/>
            </a:pPr>
            <a:r>
              <a:rPr lang="en-US" altLang="ja-JP" sz="2800" dirty="0" smtClean="0"/>
              <a:t>Why Climate Change Adaptation?</a:t>
            </a:r>
            <a:endParaRPr lang="en-CA" altLang="ja-JP" sz="2800" dirty="0" smtClean="0"/>
          </a:p>
          <a:p>
            <a:pPr marL="0" indent="0" algn="ctr">
              <a:buNone/>
              <a:defRPr/>
            </a:pPr>
            <a:endParaRPr kumimoji="1" lang="ja-JP" altLang="en-US" sz="2800" dirty="0" smtClean="0"/>
          </a:p>
        </p:txBody>
      </p:sp>
      <p:sp>
        <p:nvSpPr>
          <p:cNvPr id="20484" name="テキスト ボックス 16"/>
          <p:cNvSpPr txBox="1">
            <a:spLocks noChangeArrowheads="1"/>
          </p:cNvSpPr>
          <p:nvPr/>
        </p:nvSpPr>
        <p:spPr bwMode="auto">
          <a:xfrm>
            <a:off x="1181100" y="1308100"/>
            <a:ext cx="634322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pPr>
              <a:buFont typeface="Calibri" pitchFamily="34" charset="0"/>
              <a:buNone/>
            </a:pPr>
            <a:r>
              <a:rPr kumimoji="1" lang="en-US" altLang="ja-JP" sz="3200" b="1" dirty="0"/>
              <a:t>To enhance</a:t>
            </a:r>
            <a:r>
              <a:rPr kumimoji="1" lang="en-US" altLang="ja-JP" b="1" dirty="0"/>
              <a:t> –</a:t>
            </a:r>
          </a:p>
          <a:p>
            <a:pPr>
              <a:buFont typeface="Calibri" pitchFamily="34" charset="0"/>
              <a:buNone/>
            </a:pPr>
            <a:endParaRPr kumimoji="1" lang="en-US" altLang="ja-JP" b="1" dirty="0"/>
          </a:p>
          <a:p>
            <a:pPr>
              <a:buFont typeface="Calibri" pitchFamily="34" charset="0"/>
              <a:buChar char="•"/>
            </a:pPr>
            <a:r>
              <a:rPr kumimoji="1" lang="en-US" altLang="ja-JP" sz="3200" b="1" dirty="0"/>
              <a:t>Value of investments </a:t>
            </a:r>
          </a:p>
          <a:p>
            <a:pPr>
              <a:buFont typeface="Calibri" pitchFamily="34" charset="0"/>
              <a:buChar char="•"/>
            </a:pPr>
            <a:endParaRPr kumimoji="1" lang="en-US" altLang="ja-JP" sz="3200" b="1" dirty="0"/>
          </a:p>
          <a:p>
            <a:pPr>
              <a:buFont typeface="Calibri" pitchFamily="34" charset="0"/>
              <a:buChar char="•"/>
            </a:pPr>
            <a:r>
              <a:rPr kumimoji="1" lang="en-US" altLang="ja-JP" sz="3200" b="1" dirty="0"/>
              <a:t>Resilience of investments</a:t>
            </a:r>
          </a:p>
          <a:p>
            <a:pPr>
              <a:buFont typeface="Calibri" pitchFamily="34" charset="0"/>
              <a:buChar char="•"/>
            </a:pPr>
            <a:endParaRPr kumimoji="1" lang="en-US" altLang="ja-JP" sz="3200" b="1" dirty="0"/>
          </a:p>
          <a:p>
            <a:pPr>
              <a:buFont typeface="Calibri" pitchFamily="34" charset="0"/>
              <a:buChar char="•"/>
            </a:pPr>
            <a:r>
              <a:rPr kumimoji="1" lang="en-US" altLang="ja-JP" sz="3200" b="1" dirty="0"/>
              <a:t>Life of investments</a:t>
            </a:r>
          </a:p>
        </p:txBody>
      </p:sp>
      <p:sp>
        <p:nvSpPr>
          <p:cNvPr id="20485" name="スライド番号プレースホルダ 5"/>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86417A35-5E5F-42EF-8DCC-FFE02B3A0F68}" type="slidenum">
              <a:rPr lang="en-US" altLang="ja-JP" smtClean="0"/>
              <a:pPr/>
              <a:t>2</a:t>
            </a:fld>
            <a:endParaRPr lang="en-US" altLang="ja-JP"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4280665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491880" y="0"/>
            <a:ext cx="5652120" cy="946150"/>
          </a:xfrm>
          <a:solidFill>
            <a:schemeClr val="accent6">
              <a:shade val="75000"/>
            </a:schemeClr>
          </a:solidFill>
        </p:spPr>
        <p:txBody>
          <a:bodyPr>
            <a:noAutofit/>
          </a:bodyPr>
          <a:lstStyle/>
          <a:p>
            <a:pPr marL="0" indent="0" algn="ctr" eaLnBrk="1" hangingPunct="1">
              <a:buNone/>
              <a:defRPr/>
            </a:pPr>
            <a:r>
              <a:rPr lang="en-US" sz="2800" b="1" dirty="0" smtClean="0">
                <a:solidFill>
                  <a:schemeClr val="bg1"/>
                </a:solidFill>
              </a:rPr>
              <a:t>Community-Based Approaches</a:t>
            </a:r>
          </a:p>
        </p:txBody>
      </p:sp>
      <p:sp>
        <p:nvSpPr>
          <p:cNvPr id="41987" name="Content Placeholder 3"/>
          <p:cNvSpPr>
            <a:spLocks noGrp="1"/>
          </p:cNvSpPr>
          <p:nvPr>
            <p:ph sz="quarter" idx="4294967295"/>
          </p:nvPr>
        </p:nvSpPr>
        <p:spPr>
          <a:xfrm>
            <a:off x="15826" y="1196752"/>
            <a:ext cx="9247756" cy="1244600"/>
          </a:xfrm>
        </p:spPr>
        <p:txBody>
          <a:bodyPr>
            <a:noAutofit/>
          </a:bodyPr>
          <a:lstStyle/>
          <a:p>
            <a:pPr marL="0" indent="0" eaLnBrk="1" hangingPunct="1">
              <a:buFont typeface="Wingdings" pitchFamily="2" charset="2"/>
              <a:buNone/>
              <a:tabLst>
                <a:tab pos="0" algn="l"/>
              </a:tabLst>
            </a:pPr>
            <a:r>
              <a:rPr lang="en-US" altLang="ja-JP" sz="2400" dirty="0" smtClean="0"/>
              <a:t>Past experience has shown clearly that villagers are willingly and voluntarily collaborating to develop and apply adaptation measures by contributing their time and resources (Francisco, 2008). </a:t>
            </a:r>
          </a:p>
        </p:txBody>
      </p:sp>
      <p:sp>
        <p:nvSpPr>
          <p:cNvPr id="41988" name="Rectangle 9"/>
          <p:cNvSpPr>
            <a:spLocks noChangeArrowheads="1"/>
          </p:cNvSpPr>
          <p:nvPr/>
        </p:nvSpPr>
        <p:spPr bwMode="auto">
          <a:xfrm>
            <a:off x="-7615" y="3140968"/>
            <a:ext cx="913923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Tx/>
              <a:buAutoNum type="arabicPeriod"/>
            </a:pPr>
            <a:r>
              <a:rPr lang="en-US" altLang="ja-JP" sz="2400" b="1" dirty="0">
                <a:latin typeface="Calibri" pitchFamily="34" charset="0"/>
              </a:rPr>
              <a:t>Community-Based Adaptation to Climate Change in Vietnam</a:t>
            </a:r>
            <a:r>
              <a:rPr lang="en-US" altLang="ja-JP" sz="2400" dirty="0">
                <a:latin typeface="Calibri" pitchFamily="34" charset="0"/>
              </a:rPr>
              <a:t> (Case 34) - The main objective was to help build adaptive strategies to enable communities to deal with recurrent climatic catastrophes - </a:t>
            </a:r>
            <a:r>
              <a:rPr lang="en-US" altLang="ja-JP" sz="2400" b="1" dirty="0">
                <a:latin typeface="Calibri" pitchFamily="34" charset="0"/>
              </a:rPr>
              <a:t>Scenario building, Planning, Project implementation</a:t>
            </a:r>
          </a:p>
          <a:p>
            <a:pPr marL="457200" indent="-457200">
              <a:buFontTx/>
              <a:buAutoNum type="arabicPeriod"/>
            </a:pPr>
            <a:endParaRPr lang="en-US" altLang="ja-JP" sz="2400" b="1" dirty="0">
              <a:latin typeface="Calibri" pitchFamily="34" charset="0"/>
            </a:endParaRPr>
          </a:p>
          <a:p>
            <a:pPr marL="457200" indent="-457200">
              <a:buFontTx/>
              <a:buAutoNum type="arabicPeriod"/>
            </a:pPr>
            <a:r>
              <a:rPr lang="en-US" altLang="ja-JP" sz="2400" dirty="0">
                <a:latin typeface="Calibri" pitchFamily="34" charset="0"/>
              </a:rPr>
              <a:t>Case 36:</a:t>
            </a:r>
            <a:r>
              <a:rPr lang="en-US" altLang="ja-JP" sz="2400" b="1" dirty="0">
                <a:latin typeface="Calibri" pitchFamily="34" charset="0"/>
              </a:rPr>
              <a:t> Managing drought through rainwater harvesting initiatives in Gujarat</a:t>
            </a:r>
            <a:r>
              <a:rPr lang="en-US" altLang="ja-JP" sz="2400" dirty="0">
                <a:latin typeface="Calibri" pitchFamily="34" charset="0"/>
              </a:rPr>
              <a:t> - designed, maintained, and managed by the local </a:t>
            </a:r>
            <a:r>
              <a:rPr lang="en-US" altLang="ja-JP" sz="2400" dirty="0" smtClean="0">
                <a:latin typeface="Calibri" pitchFamily="34" charset="0"/>
              </a:rPr>
              <a:t>communities</a:t>
            </a:r>
            <a:endParaRPr lang="en-US" altLang="ja-JP" sz="2400" dirty="0"/>
          </a:p>
          <a:p>
            <a:pPr marL="457200" indent="-457200"/>
            <a:endParaRPr lang="en-US" altLang="ja-JP" sz="2400" dirty="0"/>
          </a:p>
        </p:txBody>
      </p:sp>
      <p:sp>
        <p:nvSpPr>
          <p:cNvPr id="41989" name="スライド番号プレースホルダ 5"/>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55A4C8C2-6B2A-4517-BC04-523DED32CEB5}" type="slidenum">
              <a:rPr lang="en-US" altLang="ja-JP" smtClean="0"/>
              <a:pPr/>
              <a:t>20</a:t>
            </a:fld>
            <a:endParaRPr lang="en-US" altLang="ja-JP"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8" name="Text Placeholder 2"/>
          <p:cNvSpPr>
            <a:spLocks noGrp="1"/>
          </p:cNvSpPr>
          <p:nvPr>
            <p:ph type="body" sz="quarter" idx="4294967295"/>
          </p:nvPr>
        </p:nvSpPr>
        <p:spPr>
          <a:xfrm>
            <a:off x="4763" y="2588568"/>
            <a:ext cx="8784976" cy="537170"/>
          </a:xfrm>
          <a:solidFill>
            <a:schemeClr val="accent6">
              <a:shade val="75000"/>
            </a:schemeClr>
          </a:solidFill>
        </p:spPr>
        <p:txBody>
          <a:bodyPr>
            <a:noAutofit/>
          </a:bodyPr>
          <a:lstStyle/>
          <a:p>
            <a:pPr marL="0" indent="0" eaLnBrk="1" hangingPunct="1">
              <a:buNone/>
              <a:defRPr/>
            </a:pPr>
            <a:r>
              <a:rPr lang="en-US" altLang="ja-JP" sz="2400" b="1" smtClean="0">
                <a:solidFill>
                  <a:schemeClr val="bg1"/>
                </a:solidFill>
              </a:rPr>
              <a:t>Options </a:t>
            </a:r>
            <a:endParaRPr lang="en-CA" altLang="ja-JP" sz="2400" b="1" smtClean="0">
              <a:solidFill>
                <a:schemeClr val="bg1"/>
              </a:solidFill>
            </a:endParaRPr>
          </a:p>
        </p:txBody>
      </p:sp>
    </p:spTree>
    <p:extLst>
      <p:ext uri="{BB962C8B-B14F-4D97-AF65-F5344CB8AC3E}">
        <p14:creationId xmlns:p14="http://schemas.microsoft.com/office/powerpoint/2010/main" val="2427003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419872" y="0"/>
            <a:ext cx="5724128" cy="946150"/>
          </a:xfrm>
          <a:solidFill>
            <a:schemeClr val="accent6">
              <a:shade val="75000"/>
            </a:schemeClr>
          </a:solidFill>
        </p:spPr>
        <p:txBody>
          <a:bodyPr>
            <a:noAutofit/>
          </a:bodyPr>
          <a:lstStyle/>
          <a:p>
            <a:pPr marL="0" indent="0" eaLnBrk="1" hangingPunct="1">
              <a:buNone/>
              <a:defRPr/>
            </a:pPr>
            <a:r>
              <a:rPr lang="en-CA" altLang="ja-JP" sz="2400" b="1" dirty="0" smtClean="0">
                <a:solidFill>
                  <a:schemeClr val="bg1"/>
                </a:solidFill>
              </a:rPr>
              <a:t>Approach: </a:t>
            </a:r>
            <a:r>
              <a:rPr lang="en-US" altLang="ja-JP" sz="2400" b="1" dirty="0" smtClean="0">
                <a:solidFill>
                  <a:schemeClr val="bg1"/>
                </a:solidFill>
              </a:rPr>
              <a:t>Participatory Community Learning; Climate Field Schools</a:t>
            </a:r>
            <a:endParaRPr lang="en-CA" altLang="ja-JP" sz="2400" b="1" dirty="0" smtClean="0">
              <a:solidFill>
                <a:schemeClr val="bg1"/>
              </a:solidFill>
            </a:endParaRPr>
          </a:p>
        </p:txBody>
      </p:sp>
      <p:sp>
        <p:nvSpPr>
          <p:cNvPr id="43011" name="Content Placeholder 3"/>
          <p:cNvSpPr>
            <a:spLocks noGrp="1"/>
          </p:cNvSpPr>
          <p:nvPr>
            <p:ph sz="quarter" idx="4294967295"/>
          </p:nvPr>
        </p:nvSpPr>
        <p:spPr>
          <a:xfrm>
            <a:off x="4763" y="970186"/>
            <a:ext cx="9139237" cy="2376264"/>
          </a:xfrm>
        </p:spPr>
        <p:txBody>
          <a:bodyPr>
            <a:noAutofit/>
          </a:bodyPr>
          <a:lstStyle/>
          <a:p>
            <a:pPr marL="342900" lvl="2" indent="-342900" eaLnBrk="1" hangingPunct="1">
              <a:lnSpc>
                <a:spcPct val="120000"/>
              </a:lnSpc>
              <a:spcBef>
                <a:spcPts val="600"/>
              </a:spcBef>
              <a:spcAft>
                <a:spcPts val="600"/>
              </a:spcAft>
            </a:pPr>
            <a:r>
              <a:rPr lang="en-US" altLang="ja-JP" sz="2000" b="1" dirty="0" smtClean="0"/>
              <a:t>Behavioral change in response to long-term climate change adaptation can be best achieved through participatory community learning.</a:t>
            </a:r>
          </a:p>
          <a:p>
            <a:pPr marL="342900" lvl="2" indent="-342900" eaLnBrk="1" hangingPunct="1">
              <a:lnSpc>
                <a:spcPct val="120000"/>
              </a:lnSpc>
              <a:spcBef>
                <a:spcPts val="600"/>
              </a:spcBef>
              <a:spcAft>
                <a:spcPts val="600"/>
              </a:spcAft>
            </a:pPr>
            <a:r>
              <a:rPr lang="en-US" altLang="ja-JP" sz="2000" b="1" dirty="0" smtClean="0"/>
              <a:t>A group of farmers undergo a cyclical process of being exposed to an “experience” (actual or simulated) which they observe and reflect upon (analysis), derive lessons from (principles learned), and use as the basis for planning actual applications of such lessons and principles to immediate or future problems.</a:t>
            </a:r>
          </a:p>
        </p:txBody>
      </p:sp>
      <p:sp>
        <p:nvSpPr>
          <p:cNvPr id="43013" name="Content Placeholder 3"/>
          <p:cNvSpPr>
            <a:spLocks noGrp="1"/>
          </p:cNvSpPr>
          <p:nvPr>
            <p:ph sz="quarter" idx="4294967295"/>
          </p:nvPr>
        </p:nvSpPr>
        <p:spPr>
          <a:xfrm>
            <a:off x="4763" y="4077072"/>
            <a:ext cx="9139237" cy="2376264"/>
          </a:xfrm>
        </p:spPr>
        <p:txBody>
          <a:bodyPr>
            <a:noAutofit/>
          </a:bodyPr>
          <a:lstStyle/>
          <a:p>
            <a:pPr marL="266700" indent="-266700" eaLnBrk="1" hangingPunct="1">
              <a:buFontTx/>
              <a:buAutoNum type="arabicPeriod"/>
            </a:pPr>
            <a:r>
              <a:rPr lang="en-US" altLang="ja-JP" sz="2400" dirty="0" smtClean="0"/>
              <a:t>Case 38</a:t>
            </a:r>
            <a:r>
              <a:rPr lang="en-US" altLang="ja-JP" sz="2400" b="1" dirty="0" smtClean="0"/>
              <a:t> : Indonesia’s Experience with Climate Field Schools (CFS) - translating </a:t>
            </a:r>
            <a:r>
              <a:rPr lang="en-US" altLang="ja-JP" sz="2400" dirty="0" smtClean="0"/>
              <a:t>the information from scientific language into field language - Information regarding the varying dates of onset and termination of rain in different parts of the district is instrumental in setting up a cropping strategy (e.g. dry seeding vs. wet seeding) as well as in determining the timing of planting activities. </a:t>
            </a:r>
            <a:endParaRPr lang="en-CA" altLang="ja-JP" sz="2400" dirty="0" smtClean="0"/>
          </a:p>
          <a:p>
            <a:pPr marL="342900" lvl="2" indent="-342900" eaLnBrk="1" hangingPunct="1">
              <a:buFont typeface="Calibri" pitchFamily="34" charset="0"/>
              <a:buAutoNum type="arabicPeriod"/>
            </a:pPr>
            <a:endParaRPr lang="en-CA" altLang="ja-JP" dirty="0" smtClean="0"/>
          </a:p>
        </p:txBody>
      </p:sp>
      <p:sp>
        <p:nvSpPr>
          <p:cNvPr id="43014" name="スライド番号プレースホルダ 6"/>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F38E268B-C0B8-4ECC-B7EB-F38C47962338}" type="slidenum">
              <a:rPr lang="en-US" altLang="ja-JP" smtClean="0"/>
              <a:pPr/>
              <a:t>21</a:t>
            </a:fld>
            <a:endParaRPr lang="en-US" altLang="ja-JP" smtClean="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9" name="Text Placeholder 2"/>
          <p:cNvSpPr>
            <a:spLocks noGrp="1"/>
          </p:cNvSpPr>
          <p:nvPr>
            <p:ph type="body" sz="quarter" idx="4294967295"/>
          </p:nvPr>
        </p:nvSpPr>
        <p:spPr>
          <a:xfrm>
            <a:off x="107504" y="3501008"/>
            <a:ext cx="8784976" cy="537170"/>
          </a:xfrm>
          <a:solidFill>
            <a:schemeClr val="accent6">
              <a:shade val="75000"/>
            </a:schemeClr>
          </a:solidFill>
        </p:spPr>
        <p:txBody>
          <a:bodyPr>
            <a:noAutofit/>
          </a:bodyPr>
          <a:lstStyle/>
          <a:p>
            <a:pPr marL="0" indent="0" eaLnBrk="1" hangingPunct="1">
              <a:buNone/>
              <a:defRPr/>
            </a:pPr>
            <a:r>
              <a:rPr lang="en-US" altLang="ja-JP" sz="2400" b="1" smtClean="0">
                <a:solidFill>
                  <a:schemeClr val="bg1"/>
                </a:solidFill>
              </a:rPr>
              <a:t>Options </a:t>
            </a:r>
            <a:endParaRPr lang="en-CA" altLang="ja-JP" sz="2400" b="1" smtClean="0">
              <a:solidFill>
                <a:schemeClr val="bg1"/>
              </a:solidFill>
            </a:endParaRPr>
          </a:p>
        </p:txBody>
      </p:sp>
    </p:spTree>
    <p:extLst>
      <p:ext uri="{BB962C8B-B14F-4D97-AF65-F5344CB8AC3E}">
        <p14:creationId xmlns:p14="http://schemas.microsoft.com/office/powerpoint/2010/main" val="1090301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11" name="Title 14"/>
          <p:cNvSpPr txBox="1">
            <a:spLocks/>
          </p:cNvSpPr>
          <p:nvPr/>
        </p:nvSpPr>
        <p:spPr>
          <a:xfrm>
            <a:off x="418406" y="2348880"/>
            <a:ext cx="8568952" cy="1800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4000" b="1" cap="none" dirty="0" smtClean="0">
                <a:solidFill>
                  <a:srgbClr val="993366"/>
                </a:solidFill>
              </a:rPr>
              <a:t>CLIMATE CHANGE AND HUMAN HEALTH 	</a:t>
            </a:r>
            <a:endParaRPr lang="en-US" sz="4000" dirty="0">
              <a:solidFill>
                <a:srgbClr val="9933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8263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275856" y="0"/>
            <a:ext cx="5868144" cy="620688"/>
          </a:xfrm>
          <a:solidFill>
            <a:schemeClr val="accent6">
              <a:shade val="75000"/>
            </a:schemeClr>
          </a:solidFill>
        </p:spPr>
        <p:txBody>
          <a:bodyPr>
            <a:noAutofit/>
          </a:bodyPr>
          <a:lstStyle/>
          <a:p>
            <a:pPr marL="0" indent="0" eaLnBrk="1" hangingPunct="1">
              <a:buNone/>
              <a:defRPr/>
            </a:pPr>
            <a:r>
              <a:rPr lang="en-US" sz="2800" b="1" dirty="0" smtClean="0">
                <a:solidFill>
                  <a:schemeClr val="bg1"/>
                </a:solidFill>
              </a:rPr>
              <a:t>Climate Change and Human Health</a:t>
            </a:r>
          </a:p>
        </p:txBody>
      </p:sp>
      <p:sp>
        <p:nvSpPr>
          <p:cNvPr id="45059" name="Content Placeholder 3"/>
          <p:cNvSpPr>
            <a:spLocks noGrp="1"/>
          </p:cNvSpPr>
          <p:nvPr>
            <p:ph sz="quarter" idx="4294967295"/>
          </p:nvPr>
        </p:nvSpPr>
        <p:spPr>
          <a:xfrm>
            <a:off x="4763" y="1196752"/>
            <a:ext cx="9139237" cy="5256584"/>
          </a:xfrm>
        </p:spPr>
        <p:txBody>
          <a:bodyPr>
            <a:normAutofit/>
          </a:bodyPr>
          <a:lstStyle/>
          <a:p>
            <a:pPr marL="0" indent="0" eaLnBrk="1" hangingPunct="1">
              <a:buFont typeface="Wingdings" pitchFamily="2" charset="2"/>
              <a:buNone/>
              <a:tabLst>
                <a:tab pos="0" algn="l"/>
              </a:tabLst>
            </a:pPr>
            <a:r>
              <a:rPr lang="en-US" altLang="ja-JP" sz="2400" dirty="0" smtClean="0"/>
              <a:t>Direct impacts include those due to </a:t>
            </a:r>
            <a:r>
              <a:rPr lang="en-US" altLang="ja-JP" sz="2400" b="1" dirty="0" smtClean="0"/>
              <a:t>changes in exposure</a:t>
            </a:r>
            <a:r>
              <a:rPr lang="en-US" altLang="ja-JP" sz="2400" dirty="0" smtClean="0"/>
              <a:t> to weather extremes (heat waves, winter cold); increases in other extreme weather events (floods, cyclones, storm-surges, droughts); and </a:t>
            </a:r>
            <a:r>
              <a:rPr lang="en-US" altLang="ja-JP" sz="2400" b="1" dirty="0" smtClean="0"/>
              <a:t>increased production of air pollutants</a:t>
            </a:r>
            <a:r>
              <a:rPr lang="en-US" altLang="ja-JP" sz="2400" dirty="0" smtClean="0"/>
              <a:t> and aeroallergens (spores and </a:t>
            </a:r>
            <a:r>
              <a:rPr lang="en-US" altLang="ja-JP" sz="2400" dirty="0" err="1" smtClean="0"/>
              <a:t>moulds</a:t>
            </a:r>
            <a:r>
              <a:rPr lang="en-US" altLang="ja-JP" sz="2400" dirty="0" smtClean="0"/>
              <a:t>). Additionally - </a:t>
            </a:r>
            <a:r>
              <a:rPr lang="en-US" altLang="ja-JP" sz="2400" b="1" dirty="0" smtClean="0"/>
              <a:t>vector-borne infections</a:t>
            </a:r>
            <a:r>
              <a:rPr lang="en-US" altLang="ja-JP" sz="2400" dirty="0" smtClean="0"/>
              <a:t>, the distribution and abundance of vector organisms and intermediate hosts, are affected by various physical factors, such as temperature, precipitation, humidity, surface water, and wind; and biotic factors, such as vegetation, host species, predators, competitors, parasites, and human interventions.</a:t>
            </a:r>
          </a:p>
          <a:p>
            <a:pPr marL="0" indent="0" eaLnBrk="1" hangingPunct="1">
              <a:buFont typeface="Wingdings" pitchFamily="2" charset="2"/>
              <a:buNone/>
              <a:tabLst>
                <a:tab pos="0" algn="l"/>
              </a:tabLst>
            </a:pPr>
            <a:endParaRPr lang="en-US" altLang="ja-JP" sz="2400" dirty="0" smtClean="0"/>
          </a:p>
          <a:p>
            <a:pPr marL="0" indent="0" eaLnBrk="1" hangingPunct="1">
              <a:buFont typeface="Wingdings" pitchFamily="2" charset="2"/>
              <a:buNone/>
              <a:tabLst>
                <a:tab pos="0" algn="l"/>
              </a:tabLst>
            </a:pPr>
            <a:r>
              <a:rPr lang="en-US" altLang="ja-JP" sz="2400" dirty="0" smtClean="0"/>
              <a:t>Analyses based on 57,331 admissions over a period of six years at </a:t>
            </a:r>
            <a:r>
              <a:rPr lang="en-US" altLang="ja-JP" sz="2400" b="1" dirty="0" smtClean="0"/>
              <a:t>diarrhea</a:t>
            </a:r>
            <a:r>
              <a:rPr lang="en-US" altLang="ja-JP" sz="2400" dirty="0" smtClean="0"/>
              <a:t> clinic in Lima, Peru revealed a </a:t>
            </a:r>
            <a:r>
              <a:rPr lang="en-US" altLang="ja-JP" sz="2400" b="1" dirty="0" smtClean="0"/>
              <a:t>4% increase in admissions for each 1 C increase in temperature</a:t>
            </a:r>
            <a:endParaRPr lang="en-CA" altLang="ja-JP" sz="2400" b="1" dirty="0" smtClean="0"/>
          </a:p>
        </p:txBody>
      </p:sp>
      <p:sp>
        <p:nvSpPr>
          <p:cNvPr id="45060" name="スライド番号プレースホルダ 4"/>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93614D7A-5D09-4152-84AF-861C6EBA5FFF}" type="slidenum">
              <a:rPr lang="en-US" altLang="ja-JP" smtClean="0"/>
              <a:pPr/>
              <a:t>23</a:t>
            </a:fld>
            <a:endParaRPr lang="en-US" altLang="ja-JP"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864316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203848" y="0"/>
            <a:ext cx="5940152" cy="836712"/>
          </a:xfrm>
          <a:solidFill>
            <a:schemeClr val="accent6">
              <a:shade val="75000"/>
            </a:schemeClr>
          </a:solidFill>
        </p:spPr>
        <p:txBody>
          <a:bodyPr>
            <a:noAutofit/>
          </a:bodyPr>
          <a:lstStyle/>
          <a:p>
            <a:pPr marL="0" indent="0" eaLnBrk="1" hangingPunct="1">
              <a:buNone/>
              <a:defRPr/>
            </a:pPr>
            <a:r>
              <a:rPr lang="en-CA" altLang="ja-JP" sz="2400" b="1" dirty="0" smtClean="0">
                <a:solidFill>
                  <a:schemeClr val="bg1"/>
                </a:solidFill>
              </a:rPr>
              <a:t>Approach: </a:t>
            </a:r>
            <a:r>
              <a:rPr lang="en-US" altLang="ja-JP" sz="2400" b="1" dirty="0" smtClean="0">
                <a:solidFill>
                  <a:schemeClr val="bg1"/>
                </a:solidFill>
              </a:rPr>
              <a:t>Climate-Smart Urban and Health Care Design Fostering Synergy Between Mitigation and Adaptation</a:t>
            </a:r>
            <a:endParaRPr lang="en-CA" altLang="ja-JP" sz="2400" b="1" dirty="0" smtClean="0">
              <a:solidFill>
                <a:schemeClr val="bg1"/>
              </a:solidFill>
            </a:endParaRPr>
          </a:p>
        </p:txBody>
      </p:sp>
      <p:sp>
        <p:nvSpPr>
          <p:cNvPr id="46084" name="Content Placeholder 3"/>
          <p:cNvSpPr>
            <a:spLocks noGrp="1"/>
          </p:cNvSpPr>
          <p:nvPr>
            <p:ph sz="quarter" idx="4294967295"/>
          </p:nvPr>
        </p:nvSpPr>
        <p:spPr>
          <a:xfrm>
            <a:off x="0" y="1916832"/>
            <a:ext cx="9144000" cy="4706218"/>
          </a:xfrm>
        </p:spPr>
        <p:txBody>
          <a:bodyPr>
            <a:normAutofit/>
          </a:bodyPr>
          <a:lstStyle/>
          <a:p>
            <a:pPr marL="0" indent="0">
              <a:buNone/>
            </a:pPr>
            <a:r>
              <a:rPr lang="en-US" altLang="ja-JP" sz="2000" b="1" dirty="0" smtClean="0"/>
              <a:t>1. Spain: Strengthening the Existing Health Care System as Part of the Heat Wave Program</a:t>
            </a:r>
            <a:r>
              <a:rPr lang="en-US" altLang="ja-JP" sz="2000" dirty="0" smtClean="0"/>
              <a:t> -The plan has </a:t>
            </a:r>
            <a:r>
              <a:rPr lang="en-US" altLang="ja-JP" sz="2000" b="1" dirty="0" smtClean="0"/>
              <a:t>three levels of action</a:t>
            </a:r>
            <a:r>
              <a:rPr lang="en-US" altLang="ja-JP" sz="2000" dirty="0" smtClean="0"/>
              <a:t> during the summer season: </a:t>
            </a:r>
          </a:p>
          <a:p>
            <a:pPr marL="0" indent="0">
              <a:buNone/>
            </a:pPr>
            <a:r>
              <a:rPr lang="en-US" altLang="ja-JP" sz="2000" dirty="0" smtClean="0"/>
              <a:t>-   Level 0 starts on June 1 and focuses on preparedness.</a:t>
            </a:r>
          </a:p>
          <a:p>
            <a:pPr marL="266700" indent="-266700">
              <a:buFontTx/>
              <a:buChar char="-"/>
            </a:pPr>
            <a:r>
              <a:rPr lang="en-US" altLang="ja-JP" sz="2000" dirty="0" smtClean="0"/>
              <a:t>Level 1 is triggered during July and August and focuses on meteorological assessments (including daily recordings of temperature and humidity), disease surveillance, assessment of preventive actions, etc.</a:t>
            </a:r>
          </a:p>
          <a:p>
            <a:pPr marL="266700" indent="-266700">
              <a:buFontTx/>
              <a:buChar char="-"/>
            </a:pPr>
            <a:r>
              <a:rPr lang="en-US" altLang="ja-JP" sz="2000" dirty="0" smtClean="0"/>
              <a:t>Level 2 is activated only if temperature rises above the warning threshold  (40 C in inland areas), at which point health and social care and emergency service centers are activated - the centers identify and localize vulnerable populations </a:t>
            </a:r>
          </a:p>
          <a:p>
            <a:pPr marL="0" indent="0">
              <a:buNone/>
            </a:pPr>
            <a:r>
              <a:rPr lang="en-US" altLang="ja-JP" sz="2000" dirty="0" smtClean="0"/>
              <a:t>2. </a:t>
            </a:r>
            <a:r>
              <a:rPr lang="en-US" altLang="ja-JP" sz="2000" b="1" dirty="0" smtClean="0"/>
              <a:t>Climate-smart urban design</a:t>
            </a:r>
            <a:r>
              <a:rPr lang="en-US" altLang="ja-JP" sz="2000" dirty="0" smtClean="0"/>
              <a:t> can foster synergies between mitigation and adaptation - </a:t>
            </a:r>
            <a:r>
              <a:rPr lang="en-US" altLang="ja-JP" sz="2000" b="1" dirty="0" smtClean="0"/>
              <a:t>Green spaces</a:t>
            </a:r>
            <a:r>
              <a:rPr lang="en-US" altLang="ja-JP" sz="2000" dirty="0" smtClean="0"/>
              <a:t> - </a:t>
            </a:r>
            <a:r>
              <a:rPr lang="en-US" altLang="ja-JP" sz="2000" b="1" dirty="0" smtClean="0"/>
              <a:t>Green-roofing </a:t>
            </a:r>
            <a:r>
              <a:rPr lang="en-US" altLang="ja-JP" sz="2000" dirty="0" smtClean="0"/>
              <a:t>can save energy, attenuate storm water, and provide cooling </a:t>
            </a:r>
          </a:p>
          <a:p>
            <a:pPr marL="266700" indent="-266700" eaLnBrk="1" hangingPunct="1"/>
            <a:endParaRPr lang="en-CA" altLang="ja-JP" sz="2000" dirty="0" smtClean="0"/>
          </a:p>
          <a:p>
            <a:pPr marL="266700" indent="-266700" eaLnBrk="1" hangingPunct="1">
              <a:buFontTx/>
              <a:buAutoNum type="arabicPeriod"/>
            </a:pPr>
            <a:endParaRPr lang="en-CA" altLang="ja-JP" dirty="0" smtClean="0"/>
          </a:p>
          <a:p>
            <a:pPr marL="342900" lvl="2" indent="-342900" eaLnBrk="1" hangingPunct="1">
              <a:buFont typeface="Calibri" pitchFamily="34" charset="0"/>
              <a:buAutoNum type="arabicPeriod"/>
            </a:pPr>
            <a:endParaRPr lang="en-CA" altLang="ja-JP" dirty="0" smtClean="0"/>
          </a:p>
        </p:txBody>
      </p:sp>
      <p:sp>
        <p:nvSpPr>
          <p:cNvPr id="46085" name="スライド番号プレースホルダ 5"/>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F1E88A19-97E1-4815-91EC-2E52FE4682B4}" type="slidenum">
              <a:rPr lang="en-US" altLang="ja-JP" smtClean="0"/>
              <a:pPr/>
              <a:t>24</a:t>
            </a:fld>
            <a:endParaRPr lang="en-US" altLang="ja-JP"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8" name="Text Placeholder 2"/>
          <p:cNvSpPr>
            <a:spLocks noGrp="1"/>
          </p:cNvSpPr>
          <p:nvPr>
            <p:ph type="body" sz="quarter" idx="4294967295"/>
          </p:nvPr>
        </p:nvSpPr>
        <p:spPr>
          <a:xfrm>
            <a:off x="28774" y="1196752"/>
            <a:ext cx="8784976" cy="537170"/>
          </a:xfrm>
          <a:solidFill>
            <a:schemeClr val="accent6">
              <a:shade val="75000"/>
            </a:schemeClr>
          </a:solidFill>
        </p:spPr>
        <p:txBody>
          <a:bodyPr>
            <a:noAutofit/>
          </a:bodyPr>
          <a:lstStyle/>
          <a:p>
            <a:pPr marL="0" indent="0" eaLnBrk="1" hangingPunct="1">
              <a:buNone/>
              <a:defRPr/>
            </a:pPr>
            <a:r>
              <a:rPr lang="en-US" altLang="ja-JP" sz="2400" b="1" dirty="0" smtClean="0">
                <a:solidFill>
                  <a:schemeClr val="bg1"/>
                </a:solidFill>
              </a:rPr>
              <a:t>Options </a:t>
            </a:r>
            <a:endParaRPr lang="en-CA" altLang="ja-JP" sz="2400" b="1" dirty="0" smtClean="0">
              <a:solidFill>
                <a:schemeClr val="bg1"/>
              </a:solidFill>
            </a:endParaRPr>
          </a:p>
        </p:txBody>
      </p:sp>
    </p:spTree>
    <p:extLst>
      <p:ext uri="{BB962C8B-B14F-4D97-AF65-F5344CB8AC3E}">
        <p14:creationId xmlns:p14="http://schemas.microsoft.com/office/powerpoint/2010/main" val="1282227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11" name="Title 14"/>
          <p:cNvSpPr txBox="1">
            <a:spLocks/>
          </p:cNvSpPr>
          <p:nvPr/>
        </p:nvSpPr>
        <p:spPr>
          <a:xfrm>
            <a:off x="418406" y="2348880"/>
            <a:ext cx="8568952"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4000" b="1" cap="none" dirty="0" smtClean="0">
                <a:solidFill>
                  <a:srgbClr val="993366"/>
                </a:solidFill>
              </a:rPr>
              <a:t>IMPLEMENTATION GUIDE</a:t>
            </a:r>
            <a:endParaRPr lang="en-US" sz="4000" dirty="0">
              <a:solidFill>
                <a:srgbClr val="9933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107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347864" y="0"/>
            <a:ext cx="5796136" cy="1124744"/>
          </a:xfrm>
          <a:solidFill>
            <a:schemeClr val="accent6">
              <a:shade val="75000"/>
            </a:schemeClr>
          </a:solidFill>
        </p:spPr>
        <p:txBody>
          <a:bodyPr>
            <a:noAutofit/>
          </a:bodyPr>
          <a:lstStyle/>
          <a:p>
            <a:pPr marL="0" indent="0" eaLnBrk="1" hangingPunct="1">
              <a:buNone/>
              <a:defRPr/>
            </a:pPr>
            <a:r>
              <a:rPr lang="en-US" sz="2000" b="1" dirty="0" smtClean="0">
                <a:solidFill>
                  <a:schemeClr val="bg1"/>
                </a:solidFill>
              </a:rPr>
              <a:t>Approach: Take Stock of the Available Information on Hazards Exposure, Vulnerabilities, and Risk Assessment Before Making Intervention Decisions</a:t>
            </a:r>
          </a:p>
        </p:txBody>
      </p:sp>
      <p:sp>
        <p:nvSpPr>
          <p:cNvPr id="48131" name="Content Placeholder 3"/>
          <p:cNvSpPr>
            <a:spLocks noGrp="1"/>
          </p:cNvSpPr>
          <p:nvPr>
            <p:ph sz="quarter" idx="4294967295"/>
          </p:nvPr>
        </p:nvSpPr>
        <p:spPr>
          <a:xfrm>
            <a:off x="163887" y="1340768"/>
            <a:ext cx="8964488" cy="781050"/>
          </a:xfrm>
        </p:spPr>
        <p:txBody>
          <a:bodyPr>
            <a:normAutofit lnSpcReduction="10000"/>
          </a:bodyPr>
          <a:lstStyle/>
          <a:p>
            <a:pPr marL="0" lvl="2" indent="0" eaLnBrk="1" hangingPunct="1">
              <a:buNone/>
            </a:pPr>
            <a:r>
              <a:rPr lang="en-US" altLang="ja-JP" b="1" dirty="0" smtClean="0"/>
              <a:t>Experience shows that investments in pre-disaster policy development and planning pays dividends.</a:t>
            </a:r>
            <a:endParaRPr lang="en-US" altLang="ja-JP" sz="1600" b="1" dirty="0" smtClean="0"/>
          </a:p>
        </p:txBody>
      </p:sp>
      <p:sp>
        <p:nvSpPr>
          <p:cNvPr id="48133" name="Content Placeholder 3"/>
          <p:cNvSpPr>
            <a:spLocks noGrp="1"/>
          </p:cNvSpPr>
          <p:nvPr>
            <p:ph sz="quarter" idx="4294967295"/>
          </p:nvPr>
        </p:nvSpPr>
        <p:spPr>
          <a:xfrm>
            <a:off x="4763" y="2564903"/>
            <a:ext cx="9139237" cy="3997821"/>
          </a:xfrm>
        </p:spPr>
        <p:txBody>
          <a:bodyPr/>
          <a:lstStyle/>
          <a:p>
            <a:pPr marL="292100" lvl="2" indent="-292100" eaLnBrk="1" hangingPunct="1">
              <a:buFont typeface="Arial" charset="0"/>
              <a:buNone/>
            </a:pPr>
            <a:endParaRPr lang="en-US" altLang="ja-JP" sz="1200" dirty="0" smtClean="0"/>
          </a:p>
          <a:p>
            <a:pPr marL="342900" lvl="2" indent="-342900"/>
            <a:r>
              <a:rPr lang="en-US" altLang="ja-JP" sz="2400" b="1" dirty="0" smtClean="0"/>
              <a:t>Pune City</a:t>
            </a:r>
            <a:r>
              <a:rPr lang="en-US" altLang="ja-JP" sz="2400" dirty="0" smtClean="0"/>
              <a:t> - </a:t>
            </a:r>
            <a:r>
              <a:rPr lang="en-US" altLang="ja-JP" sz="2400" b="1" dirty="0" smtClean="0"/>
              <a:t>Anticipating an increased frequency of floods</a:t>
            </a:r>
            <a:r>
              <a:rPr lang="en-US" altLang="ja-JP" sz="2400" dirty="0" smtClean="0"/>
              <a:t> owing to climate change, the city authorities have developed a  </a:t>
            </a:r>
            <a:r>
              <a:rPr lang="en-US" altLang="ja-JP" sz="2400" b="1" dirty="0" smtClean="0"/>
              <a:t>Integrated Climate Change and Flood Management Plan </a:t>
            </a:r>
          </a:p>
          <a:p>
            <a:pPr marL="0" lvl="2" indent="0">
              <a:buNone/>
            </a:pPr>
            <a:endParaRPr lang="en-US" altLang="ja-JP" sz="1200" b="1" dirty="0" smtClean="0"/>
          </a:p>
          <a:p>
            <a:pPr marL="342900" lvl="2" indent="-342900"/>
            <a:r>
              <a:rPr lang="en-US" altLang="ja-JP" sz="2400" dirty="0" smtClean="0"/>
              <a:t>Governments should ensure all </a:t>
            </a:r>
            <a:r>
              <a:rPr lang="en-US" altLang="ja-JP" sz="2400" b="1" dirty="0" smtClean="0"/>
              <a:t>regulations </a:t>
            </a:r>
            <a:r>
              <a:rPr lang="en-US" altLang="ja-JP" sz="2400" dirty="0" smtClean="0"/>
              <a:t>(e.g. building codes, public health regulations) are also climate-proofed</a:t>
            </a:r>
            <a:r>
              <a:rPr lang="en-US" altLang="ja-JP" sz="1400" dirty="0" smtClean="0"/>
              <a:t> </a:t>
            </a:r>
            <a:endParaRPr lang="en-CA" altLang="ja-JP" sz="2000" b="1" dirty="0" smtClean="0"/>
          </a:p>
          <a:p>
            <a:pPr marL="292100" lvl="2" indent="-292100" eaLnBrk="1" hangingPunct="1">
              <a:buFont typeface="Arial" charset="0"/>
              <a:buNone/>
            </a:pPr>
            <a:endParaRPr lang="en-CA" altLang="ja-JP" sz="2400" dirty="0" smtClean="0"/>
          </a:p>
        </p:txBody>
      </p:sp>
      <p:sp>
        <p:nvSpPr>
          <p:cNvPr id="48134" name="スライド番号プレースホルダ 6"/>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7A2431E9-C887-4BC6-8C35-8AEAD3A7723F}" type="slidenum">
              <a:rPr lang="en-US" altLang="ja-JP" smtClean="0"/>
              <a:pPr/>
              <a:t>26</a:t>
            </a:fld>
            <a:endParaRPr lang="en-US" altLang="ja-JP" smtClean="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9" name="Text Placeholder 2"/>
          <p:cNvSpPr>
            <a:spLocks noGrp="1"/>
          </p:cNvSpPr>
          <p:nvPr>
            <p:ph type="body" sz="quarter" idx="4294967295"/>
          </p:nvPr>
        </p:nvSpPr>
        <p:spPr>
          <a:xfrm>
            <a:off x="4763" y="2132856"/>
            <a:ext cx="8784976" cy="393154"/>
          </a:xfrm>
          <a:solidFill>
            <a:schemeClr val="accent6">
              <a:shade val="75000"/>
            </a:schemeClr>
          </a:solidFill>
        </p:spPr>
        <p:txBody>
          <a:bodyPr>
            <a:noAutofit/>
          </a:bodyPr>
          <a:lstStyle/>
          <a:p>
            <a:pPr marL="0" indent="0" eaLnBrk="1" hangingPunct="1">
              <a:buNone/>
              <a:defRPr/>
            </a:pPr>
            <a:r>
              <a:rPr lang="en-US" altLang="ja-JP" sz="2400" b="1" dirty="0" smtClean="0">
                <a:solidFill>
                  <a:schemeClr val="bg1"/>
                </a:solidFill>
              </a:rPr>
              <a:t>  Options </a:t>
            </a:r>
            <a:endParaRPr lang="en-CA" altLang="ja-JP" sz="2400" b="1" dirty="0" smtClean="0">
              <a:solidFill>
                <a:schemeClr val="bg1"/>
              </a:solidFill>
            </a:endParaRPr>
          </a:p>
        </p:txBody>
      </p:sp>
    </p:spTree>
    <p:extLst>
      <p:ext uri="{BB962C8B-B14F-4D97-AF65-F5344CB8AC3E}">
        <p14:creationId xmlns:p14="http://schemas.microsoft.com/office/powerpoint/2010/main" val="795535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type="body" idx="4294967295"/>
          </p:nvPr>
        </p:nvSpPr>
        <p:spPr>
          <a:xfrm>
            <a:off x="4763" y="2060848"/>
            <a:ext cx="9139237" cy="4392488"/>
          </a:xfrm>
        </p:spPr>
        <p:txBody>
          <a:bodyPr>
            <a:normAutofit/>
          </a:bodyPr>
          <a:lstStyle/>
          <a:p>
            <a:pPr marL="0" indent="0">
              <a:spcBef>
                <a:spcPts val="1200"/>
              </a:spcBef>
              <a:spcAft>
                <a:spcPts val="1200"/>
              </a:spcAft>
              <a:buNone/>
            </a:pPr>
            <a:r>
              <a:rPr lang="en-US" altLang="en-US" sz="2400" dirty="0" smtClean="0">
                <a:ea typeface="ＭＳ Ｐゴシック" pitchFamily="34" charset="-128"/>
              </a:rPr>
              <a:t>There is a growing effort to factor adaptation into mainstream planning. </a:t>
            </a:r>
          </a:p>
          <a:p>
            <a:pPr marL="0" indent="0">
              <a:spcBef>
                <a:spcPts val="1200"/>
              </a:spcBef>
              <a:spcAft>
                <a:spcPts val="1200"/>
              </a:spcAft>
              <a:buNone/>
            </a:pPr>
            <a:r>
              <a:rPr lang="en-US" altLang="en-US" sz="2400" dirty="0" smtClean="0">
                <a:ea typeface="ＭＳ Ｐゴシック" pitchFamily="34" charset="-128"/>
              </a:rPr>
              <a:t>In </a:t>
            </a:r>
            <a:r>
              <a:rPr lang="en-US" altLang="en-US" sz="2400" b="1" dirty="0" smtClean="0">
                <a:ea typeface="ＭＳ Ｐゴシック" pitchFamily="34" charset="-128"/>
              </a:rPr>
              <a:t>Benin</a:t>
            </a:r>
            <a:r>
              <a:rPr lang="en-US" altLang="en-US" sz="2400" dirty="0" smtClean="0">
                <a:ea typeface="ＭＳ Ｐゴシック" pitchFamily="34" charset="-128"/>
              </a:rPr>
              <a:t>, a number of municipalities have  successfully integrated risk reduction and climate change adaptation into annual development and investment plans (</a:t>
            </a:r>
            <a:r>
              <a:rPr lang="en-US" altLang="en-US" sz="2400" dirty="0" err="1" smtClean="0">
                <a:ea typeface="ＭＳ Ｐゴシック" pitchFamily="34" charset="-128"/>
              </a:rPr>
              <a:t>Olhoff</a:t>
            </a:r>
            <a:r>
              <a:rPr lang="en-US" altLang="en-US" sz="2400" dirty="0" smtClean="0">
                <a:ea typeface="ＭＳ Ｐゴシック" pitchFamily="34" charset="-128"/>
              </a:rPr>
              <a:t>, 2011), thereby strengthening technical capacity within municipal governments and establishing a system for climate risk and disaster management. </a:t>
            </a:r>
          </a:p>
          <a:p>
            <a:pPr marL="0" indent="0">
              <a:spcBef>
                <a:spcPts val="1200"/>
              </a:spcBef>
              <a:spcAft>
                <a:spcPts val="1200"/>
              </a:spcAft>
              <a:buNone/>
            </a:pPr>
            <a:r>
              <a:rPr lang="en-US" altLang="en-US" sz="2400" dirty="0" smtClean="0">
                <a:ea typeface="ＭＳ Ｐゴシック" pitchFamily="34" charset="-128"/>
              </a:rPr>
              <a:t>At the national level, </a:t>
            </a:r>
            <a:r>
              <a:rPr lang="en-US" altLang="en-US" sz="2400" b="1" dirty="0" smtClean="0">
                <a:ea typeface="ＭＳ Ｐゴシック" pitchFamily="34" charset="-128"/>
              </a:rPr>
              <a:t>Uganda </a:t>
            </a:r>
            <a:r>
              <a:rPr lang="en-US" altLang="en-US" sz="2400" dirty="0" smtClean="0">
                <a:ea typeface="ＭＳ Ｐゴシック" pitchFamily="34" charset="-128"/>
              </a:rPr>
              <a:t>has begun to integrate climate risk management into a comprehensive development and investment </a:t>
            </a:r>
            <a:r>
              <a:rPr lang="en-US" altLang="ja-JP" sz="2400" dirty="0" smtClean="0"/>
              <a:t>plan. </a:t>
            </a:r>
            <a:endParaRPr lang="en-US" altLang="en-US" sz="2400" dirty="0" smtClean="0">
              <a:ea typeface="ＭＳ Ｐゴシック" pitchFamily="34" charset="-128"/>
            </a:endParaRPr>
          </a:p>
        </p:txBody>
      </p:sp>
      <p:sp>
        <p:nvSpPr>
          <p:cNvPr id="49156" name="Text Placeholder 2"/>
          <p:cNvSpPr>
            <a:spLocks/>
          </p:cNvSpPr>
          <p:nvPr/>
        </p:nvSpPr>
        <p:spPr bwMode="auto">
          <a:xfrm>
            <a:off x="3491880" y="-1588"/>
            <a:ext cx="5652120" cy="1054323"/>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altLang="ja-JP" sz="2800" b="1" dirty="0" smtClean="0">
                <a:solidFill>
                  <a:schemeClr val="bg1"/>
                </a:solidFill>
                <a:latin typeface="Calibri" pitchFamily="34" charset="0"/>
              </a:rPr>
              <a:t>Approach: </a:t>
            </a:r>
            <a:r>
              <a:rPr lang="en-US" altLang="ja-JP" sz="2800" b="1" dirty="0">
                <a:solidFill>
                  <a:schemeClr val="bg1"/>
                </a:solidFill>
                <a:latin typeface="Calibri" pitchFamily="34" charset="0"/>
              </a:rPr>
              <a:t>Integrating CCA in Development Planning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533659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p:cNvSpPr>
          <p:nvPr>
            <p:ph type="body" idx="4294967295"/>
          </p:nvPr>
        </p:nvSpPr>
        <p:spPr>
          <a:xfrm>
            <a:off x="107504" y="1625600"/>
            <a:ext cx="8928992" cy="3975100"/>
          </a:xfrm>
        </p:spPr>
        <p:txBody>
          <a:bodyPr/>
          <a:lstStyle/>
          <a:p>
            <a:pPr marL="0" indent="0">
              <a:buNone/>
            </a:pPr>
            <a:r>
              <a:rPr lang="en-US" altLang="ja-JP" sz="3200" dirty="0" smtClean="0"/>
              <a:t>For more information : </a:t>
            </a:r>
          </a:p>
          <a:p>
            <a:endParaRPr lang="en-US" altLang="ja-JP" sz="3200" dirty="0" smtClean="0"/>
          </a:p>
          <a:p>
            <a:pPr marL="0" indent="0">
              <a:buNone/>
            </a:pPr>
            <a:r>
              <a:rPr lang="en-US" altLang="ja-JP" sz="2400" b="1" dirty="0" smtClean="0">
                <a:hlinkClick r:id="rId2"/>
              </a:rPr>
              <a:t>http://www.recoveryplatform.org/assets/Guidance_Notes/INTERNATIONAL_CLIMATECHANGE_220910_without%20Source.pdf</a:t>
            </a:r>
            <a:endParaRPr lang="en-US" altLang="ja-JP" sz="2400" b="1" dirty="0" smtClean="0"/>
          </a:p>
          <a:p>
            <a:endParaRPr lang="en-US" altLang="ja-JP" sz="3200" dirty="0" smtClean="0"/>
          </a:p>
        </p:txBody>
      </p:sp>
      <p:sp>
        <p:nvSpPr>
          <p:cNvPr id="50180" name="スライド番号プレースホルダ 3"/>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D22C85A1-222D-4F88-8C1A-9A2763910935}" type="slidenum">
              <a:rPr lang="en-US" altLang="ja-JP" smtClean="0"/>
              <a:pPr/>
              <a:t>28</a:t>
            </a:fld>
            <a:endParaRPr lang="en-US" altLang="ja-JP"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35897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ctrTitle" idx="4294967295"/>
          </p:nvPr>
        </p:nvSpPr>
        <p:spPr>
          <a:xfrm>
            <a:off x="2411760" y="2132856"/>
            <a:ext cx="4001857" cy="182860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4700" b="1" dirty="0">
                <a:solidFill>
                  <a:srgbClr val="990099"/>
                </a:solidFill>
                <a:effectLst>
                  <a:outerShdw blurRad="38100" dist="38100" dir="2700000" algn="tl">
                    <a:srgbClr val="000000">
                      <a:alpha val="43137"/>
                    </a:srgbClr>
                  </a:outerShdw>
                </a:effectLst>
                <a:latin typeface="Arial" charset="0"/>
                <a:ea typeface="ＭＳ Ｐゴシック" pitchFamily="34" charset="-128"/>
                <a:cs typeface="Arial" charset="0"/>
              </a:rPr>
              <a:t>Thank You!</a:t>
            </a:r>
          </a:p>
        </p:txBody>
      </p:sp>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77" y="228937"/>
            <a:ext cx="2835780" cy="78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230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11" name="Title 14"/>
          <p:cNvSpPr txBox="1">
            <a:spLocks/>
          </p:cNvSpPr>
          <p:nvPr/>
        </p:nvSpPr>
        <p:spPr>
          <a:xfrm>
            <a:off x="677863" y="2276872"/>
            <a:ext cx="8051800" cy="1008112"/>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none" dirty="0" smtClean="0">
                <a:solidFill>
                  <a:srgbClr val="993366"/>
                </a:solidFill>
                <a:effectLst>
                  <a:outerShdw blurRad="38100" dist="38100" dir="2700000" algn="tl">
                    <a:srgbClr val="000000">
                      <a:alpha val="43137"/>
                    </a:srgbClr>
                  </a:outerShdw>
                </a:effectLst>
              </a:rPr>
              <a:t>ENHANCING CLIMATE-RESISTANT LIVELIHOODS</a:t>
            </a:r>
            <a:endParaRPr lang="en-US" sz="5400" dirty="0">
              <a:solidFill>
                <a:srgbClr val="9933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086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3"/>
          <p:cNvSpPr>
            <a:spLocks noGrp="1"/>
          </p:cNvSpPr>
          <p:nvPr>
            <p:ph sz="quarter" idx="15"/>
          </p:nvPr>
        </p:nvSpPr>
        <p:spPr>
          <a:xfrm>
            <a:off x="467544" y="2276872"/>
            <a:ext cx="8435280" cy="1363985"/>
          </a:xfrm>
        </p:spPr>
        <p:txBody>
          <a:bodyPr/>
          <a:lstStyle/>
          <a:p>
            <a:pPr marL="273050" lvl="2" indent="-273050" eaLnBrk="1" hangingPunct="1">
              <a:buFont typeface="Wingdings" pitchFamily="2" charset="2"/>
              <a:buNone/>
            </a:pPr>
            <a:r>
              <a:rPr lang="en-CA" altLang="ja-JP" sz="3200" i="1" dirty="0" smtClean="0"/>
              <a:t>   </a:t>
            </a:r>
            <a:r>
              <a:rPr lang="en-CA" altLang="ja-JP" sz="2800" b="1" i="1" u="sng" dirty="0" smtClean="0"/>
              <a:t>Livelihoods options must consider impact of climate change on the traditional livelihoods in the area.</a:t>
            </a:r>
          </a:p>
        </p:txBody>
      </p:sp>
      <p:sp>
        <p:nvSpPr>
          <p:cNvPr id="22532" name="スライド番号プレースホルダ 4"/>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2E8A37E0-F4A4-42DA-9F97-27C199FFD31A}" type="slidenum">
              <a:rPr lang="en-US" altLang="ja-JP" smtClean="0"/>
              <a:pPr/>
              <a:t>4</a:t>
            </a:fld>
            <a:endParaRPr lang="en-US" altLang="ja-JP"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3885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347864" y="0"/>
            <a:ext cx="5796136" cy="1052736"/>
          </a:xfrm>
          <a:solidFill>
            <a:schemeClr val="accent6">
              <a:shade val="75000"/>
            </a:schemeClr>
          </a:solidFill>
        </p:spPr>
        <p:txBody>
          <a:bodyPr>
            <a:noAutofit/>
          </a:bodyPr>
          <a:lstStyle/>
          <a:p>
            <a:pPr marL="0" indent="0" eaLnBrk="1" hangingPunct="1">
              <a:buNone/>
              <a:defRPr/>
            </a:pPr>
            <a:r>
              <a:rPr lang="en-CA" altLang="ja-JP" sz="2800" b="1" dirty="0" smtClean="0">
                <a:solidFill>
                  <a:schemeClr val="bg1"/>
                </a:solidFill>
              </a:rPr>
              <a:t>Approach: </a:t>
            </a:r>
            <a:r>
              <a:rPr lang="en-US" altLang="ja-JP" sz="2800" b="1" dirty="0" smtClean="0">
                <a:solidFill>
                  <a:schemeClr val="bg1"/>
                </a:solidFill>
              </a:rPr>
              <a:t>Agricultural Coping Strategies</a:t>
            </a:r>
            <a:endParaRPr lang="en-CA" altLang="ja-JP" sz="2800" b="1" dirty="0" smtClean="0">
              <a:solidFill>
                <a:schemeClr val="bg1"/>
              </a:solidFill>
            </a:endParaRPr>
          </a:p>
        </p:txBody>
      </p:sp>
      <p:sp>
        <p:nvSpPr>
          <p:cNvPr id="4" name="Content Placeholder 3"/>
          <p:cNvSpPr>
            <a:spLocks noGrp="1"/>
          </p:cNvSpPr>
          <p:nvPr>
            <p:ph sz="quarter" idx="4294967295"/>
          </p:nvPr>
        </p:nvSpPr>
        <p:spPr>
          <a:xfrm>
            <a:off x="107504" y="1268760"/>
            <a:ext cx="9036496" cy="1728192"/>
          </a:xfrm>
        </p:spPr>
        <p:txBody>
          <a:bodyPr>
            <a:normAutofit fontScale="85000" lnSpcReduction="20000"/>
          </a:bodyPr>
          <a:lstStyle/>
          <a:p>
            <a:pPr marL="0" lvl="2" indent="0" eaLnBrk="1" hangingPunct="1">
              <a:spcBef>
                <a:spcPts val="1200"/>
              </a:spcBef>
              <a:spcAft>
                <a:spcPts val="1200"/>
              </a:spcAft>
              <a:buFont typeface="Arial" charset="0"/>
              <a:buNone/>
              <a:defRPr/>
            </a:pPr>
            <a:r>
              <a:rPr lang="en-US" altLang="ja-JP" sz="2400" dirty="0" smtClean="0"/>
              <a:t>The majority of those affected by climate change are in predominantly agricultural societies. </a:t>
            </a:r>
          </a:p>
          <a:p>
            <a:pPr marL="0" lvl="2" indent="0" eaLnBrk="1" hangingPunct="1">
              <a:spcBef>
                <a:spcPts val="1200"/>
              </a:spcBef>
              <a:spcAft>
                <a:spcPts val="1200"/>
              </a:spcAft>
              <a:buFont typeface="Arial" charset="0"/>
              <a:buNone/>
              <a:defRPr/>
            </a:pPr>
            <a:r>
              <a:rPr lang="en-US" altLang="ja-JP" sz="2400" dirty="0" smtClean="0"/>
              <a:t>During post-disaster livelihood recovery, poorer households usually cut back on non-food expenditures, selling their assets (including livestock) and borrowing to purchase food.</a:t>
            </a:r>
          </a:p>
        </p:txBody>
      </p:sp>
      <p:sp>
        <p:nvSpPr>
          <p:cNvPr id="10" name="Text Placeholder 2"/>
          <p:cNvSpPr>
            <a:spLocks noGrp="1"/>
          </p:cNvSpPr>
          <p:nvPr>
            <p:ph type="body" sz="quarter" idx="4294967295"/>
          </p:nvPr>
        </p:nvSpPr>
        <p:spPr>
          <a:xfrm>
            <a:off x="4763" y="3212976"/>
            <a:ext cx="9139237" cy="368374"/>
          </a:xfrm>
          <a:solidFill>
            <a:schemeClr val="accent6">
              <a:shade val="75000"/>
            </a:schemeClr>
          </a:solidFill>
        </p:spPr>
        <p:txBody>
          <a:bodyPr>
            <a:noAutofit/>
          </a:bodyPr>
          <a:lstStyle/>
          <a:p>
            <a:pPr marL="0" indent="0" eaLnBrk="1" hangingPunct="1">
              <a:buNone/>
              <a:defRPr/>
            </a:pPr>
            <a:r>
              <a:rPr lang="en-US" altLang="ja-JP" sz="2400" b="1" dirty="0" smtClean="0">
                <a:solidFill>
                  <a:schemeClr val="bg1"/>
                </a:solidFill>
              </a:rPr>
              <a:t>Options </a:t>
            </a:r>
            <a:endParaRPr lang="en-CA" altLang="ja-JP" sz="2400" b="1" dirty="0" smtClean="0">
              <a:solidFill>
                <a:schemeClr val="bg1"/>
              </a:solidFill>
            </a:endParaRPr>
          </a:p>
        </p:txBody>
      </p:sp>
      <p:sp>
        <p:nvSpPr>
          <p:cNvPr id="23557" name="Content Placeholder 3"/>
          <p:cNvSpPr>
            <a:spLocks noGrp="1"/>
          </p:cNvSpPr>
          <p:nvPr>
            <p:ph sz="quarter" idx="4294967295"/>
          </p:nvPr>
        </p:nvSpPr>
        <p:spPr>
          <a:xfrm>
            <a:off x="0" y="3573016"/>
            <a:ext cx="9144000" cy="2910334"/>
          </a:xfrm>
        </p:spPr>
        <p:txBody>
          <a:bodyPr>
            <a:normAutofit fontScale="85000" lnSpcReduction="10000"/>
          </a:bodyPr>
          <a:lstStyle/>
          <a:p>
            <a:pPr marL="342900" lvl="2" indent="-342900" eaLnBrk="1" hangingPunct="1">
              <a:lnSpc>
                <a:spcPct val="110000"/>
              </a:lnSpc>
              <a:spcBef>
                <a:spcPts val="1200"/>
              </a:spcBef>
              <a:spcAft>
                <a:spcPts val="1200"/>
              </a:spcAft>
              <a:buFont typeface="Calibri" pitchFamily="34" charset="0"/>
              <a:buAutoNum type="arabicPeriod"/>
            </a:pPr>
            <a:r>
              <a:rPr lang="en-CA" altLang="ja-JP" sz="2400" b="1" dirty="0" smtClean="0"/>
              <a:t>Floating gardens</a:t>
            </a:r>
            <a:r>
              <a:rPr lang="en-CA" altLang="ja-JP" sz="2400" dirty="0" smtClean="0"/>
              <a:t> provide a place for growing crops protected from flooding (Case 6) - </a:t>
            </a:r>
            <a:r>
              <a:rPr lang="en-US" altLang="ja-JP" sz="2400" dirty="0" smtClean="0"/>
              <a:t>As the land floods, the raft will float up and the vegetables will be safe. </a:t>
            </a:r>
            <a:endParaRPr lang="en-CA" altLang="ja-JP" sz="2400" dirty="0" smtClean="0"/>
          </a:p>
          <a:p>
            <a:pPr marL="342900" lvl="2" indent="-342900" eaLnBrk="1" hangingPunct="1">
              <a:lnSpc>
                <a:spcPct val="110000"/>
              </a:lnSpc>
              <a:spcBef>
                <a:spcPts val="1200"/>
              </a:spcBef>
              <a:spcAft>
                <a:spcPts val="1200"/>
              </a:spcAft>
              <a:buFont typeface="Calibri" pitchFamily="34" charset="0"/>
              <a:buAutoNum type="arabicPeriod"/>
            </a:pPr>
            <a:r>
              <a:rPr lang="en-CA" altLang="ja-JP" sz="2400" b="1" dirty="0" smtClean="0"/>
              <a:t>Cage aquaculture</a:t>
            </a:r>
            <a:r>
              <a:rPr lang="en-CA" altLang="ja-JP" sz="2400" dirty="0" smtClean="0"/>
              <a:t> makes it possible to raise fish in flood prone bodies of water (Case 7) - </a:t>
            </a:r>
            <a:r>
              <a:rPr lang="en-US" altLang="ja-JP" sz="2400" dirty="0" smtClean="0"/>
              <a:t>Why not try and use flooded land as a resource? </a:t>
            </a:r>
            <a:endParaRPr lang="en-CA" altLang="ja-JP" sz="2400" dirty="0" smtClean="0"/>
          </a:p>
          <a:p>
            <a:pPr marL="342900" lvl="2" indent="-342900" eaLnBrk="1" hangingPunct="1">
              <a:lnSpc>
                <a:spcPct val="110000"/>
              </a:lnSpc>
              <a:spcBef>
                <a:spcPts val="1200"/>
              </a:spcBef>
              <a:spcAft>
                <a:spcPts val="1200"/>
              </a:spcAft>
              <a:buFont typeface="Calibri" pitchFamily="34" charset="0"/>
              <a:buAutoNum type="arabicPeriod"/>
            </a:pPr>
            <a:r>
              <a:rPr lang="en-CA" altLang="ja-JP" sz="2400" dirty="0" smtClean="0"/>
              <a:t>Seed variety can </a:t>
            </a:r>
            <a:r>
              <a:rPr lang="en-CA" altLang="ja-JP" sz="2400" b="1" dirty="0" smtClean="0"/>
              <a:t>mitigate salinity</a:t>
            </a:r>
            <a:r>
              <a:rPr lang="en-CA" altLang="ja-JP" sz="2400" dirty="0" smtClean="0"/>
              <a:t> (Case 8) - </a:t>
            </a:r>
            <a:r>
              <a:rPr lang="en-US" altLang="ja-JP" sz="2400" dirty="0" smtClean="0"/>
              <a:t>long-forgotten traditional rice varieties that have an age-old ability to resist high salinity in soil and water</a:t>
            </a:r>
            <a:r>
              <a:rPr lang="en-US" altLang="ja-JP" sz="1400" dirty="0" smtClean="0"/>
              <a:t> </a:t>
            </a:r>
            <a:endParaRPr lang="en-CA" altLang="ja-JP" dirty="0" smtClean="0"/>
          </a:p>
          <a:p>
            <a:pPr marL="342900" lvl="2" indent="-342900" eaLnBrk="1" hangingPunct="1">
              <a:buFont typeface="Calibri" pitchFamily="34" charset="0"/>
              <a:buAutoNum type="arabicPeriod"/>
            </a:pPr>
            <a:endParaRPr lang="en-CA" altLang="ja-JP" dirty="0" smtClean="0"/>
          </a:p>
        </p:txBody>
      </p:sp>
      <p:sp>
        <p:nvSpPr>
          <p:cNvPr id="23558" name="スライド番号プレースホルダ 6"/>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7CD61348-170A-4AC8-845E-DB34CF0EAB49}" type="slidenum">
              <a:rPr lang="en-US" altLang="ja-JP" smtClean="0"/>
              <a:pPr/>
              <a:t>5</a:t>
            </a:fld>
            <a:endParaRPr lang="en-US" altLang="ja-JP" smtClean="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745065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740150" y="116632"/>
            <a:ext cx="5152330" cy="720080"/>
          </a:xfrm>
          <a:solidFill>
            <a:schemeClr val="accent6">
              <a:shade val="75000"/>
            </a:schemeClr>
          </a:solidFill>
        </p:spPr>
        <p:txBody>
          <a:bodyPr>
            <a:noAutofit/>
          </a:bodyPr>
          <a:lstStyle/>
          <a:p>
            <a:pPr marL="0" indent="0" algn="ctr" eaLnBrk="1" hangingPunct="1">
              <a:buNone/>
              <a:defRPr/>
            </a:pPr>
            <a:r>
              <a:rPr lang="en-CA" altLang="ja-JP" sz="2800" b="1" dirty="0" smtClean="0">
                <a:solidFill>
                  <a:schemeClr val="bg1"/>
                </a:solidFill>
              </a:rPr>
              <a:t>Floating gardens</a:t>
            </a:r>
            <a:endParaRPr lang="en-CA" sz="2800" b="1" dirty="0" smtClean="0">
              <a:solidFill>
                <a:schemeClr val="bg1"/>
              </a:solidFill>
            </a:endParaRPr>
          </a:p>
        </p:txBody>
      </p:sp>
      <p:sp>
        <p:nvSpPr>
          <p:cNvPr id="24579" name="Content Placeholder 3"/>
          <p:cNvSpPr>
            <a:spLocks noGrp="1"/>
          </p:cNvSpPr>
          <p:nvPr>
            <p:ph sz="quarter" idx="4294967295"/>
          </p:nvPr>
        </p:nvSpPr>
        <p:spPr>
          <a:xfrm>
            <a:off x="323528" y="1268760"/>
            <a:ext cx="8027988" cy="4102100"/>
          </a:xfrm>
        </p:spPr>
        <p:txBody>
          <a:bodyPr/>
          <a:lstStyle/>
          <a:p>
            <a:pPr marL="342900" lvl="2" indent="-342900" eaLnBrk="1" hangingPunct="1">
              <a:buFont typeface="Calibri" pitchFamily="34" charset="0"/>
              <a:buAutoNum type="arabicPeriod"/>
            </a:pPr>
            <a:r>
              <a:rPr lang="en-CA" altLang="ja-JP" sz="2400" dirty="0" smtClean="0"/>
              <a:t>Floating gardens provide a place for growing crops protected from flooding (Case 6) - </a:t>
            </a:r>
            <a:r>
              <a:rPr lang="en-US" altLang="ja-JP" sz="2400" dirty="0" smtClean="0"/>
              <a:t>As the land floods, the raft will float up and the vegetables will be safe. </a:t>
            </a:r>
            <a:endParaRPr lang="en-CA" altLang="ja-JP" sz="2400" dirty="0" smtClean="0"/>
          </a:p>
        </p:txBody>
      </p:sp>
      <p:pic>
        <p:nvPicPr>
          <p:cNvPr id="7" name="図 6" descr="Floating gardens have been designed to help farmers adapt to flooding (Practical Action)"/>
          <p:cNvPicPr/>
          <p:nvPr/>
        </p:nvPicPr>
        <p:blipFill>
          <a:blip r:embed="rId2"/>
          <a:srcRect/>
          <a:stretch>
            <a:fillRect/>
          </a:stretch>
        </p:blipFill>
        <p:spPr bwMode="auto">
          <a:xfrm>
            <a:off x="641350" y="2170113"/>
            <a:ext cx="2787650" cy="1982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81" name="テキスト ボックス 7"/>
          <p:cNvSpPr txBox="1">
            <a:spLocks noChangeArrowheads="1"/>
          </p:cNvSpPr>
          <p:nvPr/>
        </p:nvSpPr>
        <p:spPr bwMode="auto">
          <a:xfrm>
            <a:off x="609600" y="4241800"/>
            <a:ext cx="28940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r>
              <a:rPr kumimoji="1" lang="en-US" altLang="ja-JP" sz="1200">
                <a:latin typeface="Arial" charset="0"/>
              </a:rPr>
              <a:t>Source: New Agriculture</a:t>
            </a:r>
            <a:endParaRPr lang="en-US" altLang="ja-JP" sz="1200">
              <a:latin typeface="Arial" charset="0"/>
            </a:endParaRPr>
          </a:p>
          <a:p>
            <a:r>
              <a:rPr lang="en-US" altLang="ja-JP" sz="1200">
                <a:latin typeface="Arial" charset="0"/>
                <a:hlinkClick r:id="rId3"/>
              </a:rPr>
              <a:t>http://www.new-ag.info/focus/focusItem</a:t>
            </a:r>
            <a:r>
              <a:rPr lang="en-US" altLang="ja-JP" sz="1200">
                <a:latin typeface="Arial" charset="0"/>
              </a:rPr>
              <a:t>.</a:t>
            </a:r>
          </a:p>
          <a:p>
            <a:r>
              <a:rPr lang="en-US" altLang="ja-JP" sz="1200">
                <a:latin typeface="Arial" charset="0"/>
              </a:rPr>
              <a:t>php?a=941</a:t>
            </a:r>
          </a:p>
          <a:p>
            <a:endParaRPr lang="en-US" altLang="ja-JP" sz="1200">
              <a:latin typeface="Arial" charset="0"/>
            </a:endParaRPr>
          </a:p>
          <a:p>
            <a:endParaRPr kumimoji="1" lang="ja-JP" altLang="en-US" sz="1200">
              <a:latin typeface="Arial" charset="0"/>
            </a:endParaRPr>
          </a:p>
        </p:txBody>
      </p:sp>
      <p:pic>
        <p:nvPicPr>
          <p:cNvPr id="134147" name="Picture 3"/>
          <p:cNvPicPr>
            <a:picLocks noChangeAspect="1" noChangeArrowheads="1"/>
          </p:cNvPicPr>
          <p:nvPr/>
        </p:nvPicPr>
        <p:blipFill>
          <a:blip r:embed="rId4"/>
          <a:srcRect/>
          <a:stretch>
            <a:fillRect/>
          </a:stretch>
        </p:blipFill>
        <p:spPr bwMode="auto">
          <a:xfrm>
            <a:off x="3740150" y="2543175"/>
            <a:ext cx="4229100" cy="3524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83" name="テキスト ボックス 10"/>
          <p:cNvSpPr txBox="1">
            <a:spLocks noChangeArrowheads="1"/>
          </p:cNvSpPr>
          <p:nvPr/>
        </p:nvSpPr>
        <p:spPr bwMode="auto">
          <a:xfrm>
            <a:off x="2654300" y="5842000"/>
            <a:ext cx="582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endParaRPr kumimoji="1" lang="en-US" altLang="ja-JP" sz="1200">
              <a:latin typeface="Arial" charset="0"/>
            </a:endParaRPr>
          </a:p>
          <a:p>
            <a:endParaRPr kumimoji="1" lang="en-US" altLang="ja-JP" sz="1200">
              <a:latin typeface="Arial" charset="0"/>
            </a:endParaRPr>
          </a:p>
          <a:p>
            <a:r>
              <a:rPr kumimoji="1" lang="en-US" altLang="ja-JP" sz="1200">
                <a:latin typeface="Arial" charset="0"/>
              </a:rPr>
              <a:t>Source: </a:t>
            </a:r>
            <a:r>
              <a:rPr lang="en-US" altLang="ja-JP" sz="1200">
                <a:latin typeface="Arial" charset="0"/>
              </a:rPr>
              <a:t>CLIMATE CHANGE AND DISPLACEMENT</a:t>
            </a:r>
          </a:p>
          <a:p>
            <a:r>
              <a:rPr lang="en-US" altLang="ja-JP" sz="1200">
                <a:latin typeface="Arial" charset="0"/>
              </a:rPr>
              <a:t>http://www.fmreview.org/FMRpdfs/FMR31/54-55.pdf</a:t>
            </a:r>
          </a:p>
          <a:p>
            <a:endParaRPr kumimoji="1" lang="ja-JP" altLang="en-US" sz="1200">
              <a:latin typeface="Arial" charset="0"/>
            </a:endParaRPr>
          </a:p>
        </p:txBody>
      </p:sp>
      <p:sp>
        <p:nvSpPr>
          <p:cNvPr id="24584" name="スライド番号プレースホルダ 8"/>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A63E05F7-411E-48F0-A257-94DDCD019068}" type="slidenum">
              <a:rPr lang="en-US" altLang="ja-JP" smtClean="0"/>
              <a:pPr/>
              <a:t>6</a:t>
            </a:fld>
            <a:endParaRPr lang="en-US" altLang="ja-JP" smtClean="0"/>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699976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4d7f7a20-d794-4646-a2e4-3d2f1661b3dc"/>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26785" y="1052736"/>
            <a:ext cx="8552843" cy="5203190"/>
          </a:xfr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554234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563888" y="0"/>
            <a:ext cx="5580112" cy="946150"/>
          </a:xfrm>
          <a:solidFill>
            <a:schemeClr val="accent6">
              <a:shade val="75000"/>
            </a:schemeClr>
          </a:solidFill>
        </p:spPr>
        <p:txBody>
          <a:bodyPr>
            <a:noAutofit/>
          </a:bodyPr>
          <a:lstStyle/>
          <a:p>
            <a:pPr marL="0" indent="0" algn="ctr" eaLnBrk="1" hangingPunct="1">
              <a:buNone/>
              <a:defRPr/>
            </a:pPr>
            <a:r>
              <a:rPr lang="en-CA" altLang="ja-JP" sz="2800" b="1" dirty="0" smtClean="0">
                <a:solidFill>
                  <a:schemeClr val="bg1"/>
                </a:solidFill>
              </a:rPr>
              <a:t>Approach: </a:t>
            </a:r>
            <a:r>
              <a:rPr lang="en-US" altLang="ja-JP" sz="2800" b="1" dirty="0" smtClean="0">
                <a:solidFill>
                  <a:schemeClr val="bg1"/>
                </a:solidFill>
              </a:rPr>
              <a:t>Climate-Friendly Natural Resource Use</a:t>
            </a:r>
            <a:endParaRPr lang="en-CA" altLang="ja-JP" sz="2800" b="1" dirty="0" smtClean="0">
              <a:solidFill>
                <a:schemeClr val="bg1"/>
              </a:solidFill>
            </a:endParaRPr>
          </a:p>
        </p:txBody>
      </p:sp>
      <p:sp>
        <p:nvSpPr>
          <p:cNvPr id="27651" name="Content Placeholder 3"/>
          <p:cNvSpPr>
            <a:spLocks noGrp="1"/>
          </p:cNvSpPr>
          <p:nvPr>
            <p:ph sz="quarter" idx="4294967295"/>
          </p:nvPr>
        </p:nvSpPr>
        <p:spPr>
          <a:xfrm>
            <a:off x="4763" y="1412776"/>
            <a:ext cx="8867079" cy="1866007"/>
          </a:xfrm>
        </p:spPr>
        <p:txBody>
          <a:bodyPr/>
          <a:lstStyle/>
          <a:p>
            <a:pPr marL="1092200" lvl="2" eaLnBrk="1" hangingPunct="1">
              <a:buClr>
                <a:srgbClr val="92D050"/>
              </a:buClr>
              <a:buFont typeface="Wingdings" pitchFamily="2" charset="2"/>
              <a:buChar char="n"/>
            </a:pPr>
            <a:r>
              <a:rPr lang="en-US" altLang="ja-JP" b="1" dirty="0" smtClean="0"/>
              <a:t> Clean energy technologies and efficient water resource management can be used together to improve agricultural practices, enhance food security, and generate income.</a:t>
            </a:r>
          </a:p>
          <a:p>
            <a:pPr marL="1092200" lvl="2" eaLnBrk="1" hangingPunct="1">
              <a:buFont typeface="Arial" charset="0"/>
              <a:buNone/>
            </a:pPr>
            <a:endParaRPr lang="en-US" altLang="ja-JP" dirty="0" smtClean="0"/>
          </a:p>
        </p:txBody>
      </p:sp>
      <p:sp>
        <p:nvSpPr>
          <p:cNvPr id="10" name="Text Placeholder 2"/>
          <p:cNvSpPr>
            <a:spLocks noGrp="1"/>
          </p:cNvSpPr>
          <p:nvPr>
            <p:ph type="body" sz="quarter" idx="4294967295"/>
          </p:nvPr>
        </p:nvSpPr>
        <p:spPr>
          <a:xfrm>
            <a:off x="179512" y="3429000"/>
            <a:ext cx="8640960" cy="423862"/>
          </a:xfrm>
          <a:solidFill>
            <a:schemeClr val="accent6">
              <a:shade val="75000"/>
            </a:schemeClr>
          </a:solidFill>
        </p:spPr>
        <p:txBody>
          <a:bodyPr>
            <a:noAutofit/>
          </a:bodyPr>
          <a:lstStyle/>
          <a:p>
            <a:pPr marL="0" indent="0" eaLnBrk="1" hangingPunct="1">
              <a:buNone/>
              <a:defRPr/>
            </a:pPr>
            <a:r>
              <a:rPr lang="en-US" altLang="ja-JP" sz="2400" b="1" dirty="0" smtClean="0">
                <a:solidFill>
                  <a:schemeClr val="bg1"/>
                </a:solidFill>
              </a:rPr>
              <a:t>  Options </a:t>
            </a:r>
            <a:endParaRPr lang="en-CA" altLang="ja-JP" sz="2400" b="1" dirty="0" smtClean="0">
              <a:solidFill>
                <a:schemeClr val="bg1"/>
              </a:solidFill>
            </a:endParaRPr>
          </a:p>
        </p:txBody>
      </p:sp>
      <p:sp>
        <p:nvSpPr>
          <p:cNvPr id="27653" name="Content Placeholder 3"/>
          <p:cNvSpPr>
            <a:spLocks noGrp="1"/>
          </p:cNvSpPr>
          <p:nvPr>
            <p:ph sz="quarter" idx="4294967295"/>
          </p:nvPr>
        </p:nvSpPr>
        <p:spPr>
          <a:xfrm>
            <a:off x="107504" y="4221088"/>
            <a:ext cx="8928992" cy="2088232"/>
          </a:xfrm>
        </p:spPr>
        <p:txBody>
          <a:bodyPr>
            <a:normAutofit/>
          </a:bodyPr>
          <a:lstStyle/>
          <a:p>
            <a:pPr marL="342900" lvl="2" indent="-342900" eaLnBrk="1" hangingPunct="1">
              <a:buFont typeface="Calibri" pitchFamily="34" charset="0"/>
              <a:buAutoNum type="arabicPeriod"/>
            </a:pPr>
            <a:r>
              <a:rPr lang="en-CA" altLang="ja-JP" b="1" dirty="0" smtClean="0"/>
              <a:t>Photo-voltaic water pumping system</a:t>
            </a:r>
            <a:r>
              <a:rPr lang="en-CA" altLang="ja-JP" dirty="0" smtClean="0"/>
              <a:t> in </a:t>
            </a:r>
            <a:r>
              <a:rPr lang="en-CA" altLang="ja-JP" b="1" dirty="0" smtClean="0"/>
              <a:t>Brazil</a:t>
            </a:r>
            <a:r>
              <a:rPr lang="en-CA" altLang="ja-JP" dirty="0" smtClean="0"/>
              <a:t> (Case 11) – Aims </a:t>
            </a:r>
            <a:r>
              <a:rPr lang="en-US" altLang="ja-JP" dirty="0" smtClean="0"/>
              <a:t>to improve agricultural productivity in this increasingly drought-prone region through the implementation of a more efficient system of irrigation which uses a solar energy</a:t>
            </a:r>
            <a:endParaRPr lang="en-CA" altLang="ja-JP" dirty="0" smtClean="0"/>
          </a:p>
        </p:txBody>
      </p:sp>
      <p:sp>
        <p:nvSpPr>
          <p:cNvPr id="27654" name="スライド番号プレースホルダ 6"/>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750379AC-5E91-4087-BA0F-AE644E189311}" type="slidenum">
              <a:rPr lang="en-US" altLang="ja-JP" smtClean="0"/>
              <a:pPr/>
              <a:t>8</a:t>
            </a:fld>
            <a:endParaRPr lang="en-US" altLang="ja-JP" smtClean="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678248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132138" y="0"/>
            <a:ext cx="6011862" cy="946150"/>
          </a:xfrm>
          <a:solidFill>
            <a:schemeClr val="accent6">
              <a:shade val="75000"/>
            </a:schemeClr>
          </a:solidFill>
        </p:spPr>
        <p:txBody>
          <a:bodyPr>
            <a:noAutofit/>
          </a:bodyPr>
          <a:lstStyle/>
          <a:p>
            <a:pPr marL="0" indent="0" eaLnBrk="1" hangingPunct="1">
              <a:buNone/>
              <a:defRPr/>
            </a:pPr>
            <a:r>
              <a:rPr lang="en-CA" altLang="ja-JP" sz="2700" b="1" dirty="0" smtClean="0">
                <a:solidFill>
                  <a:schemeClr val="bg1"/>
                </a:solidFill>
              </a:rPr>
              <a:t>Approach: </a:t>
            </a:r>
            <a:r>
              <a:rPr lang="en-US" altLang="ja-JP" sz="2700" b="1" dirty="0" smtClean="0">
                <a:solidFill>
                  <a:schemeClr val="bg1"/>
                </a:solidFill>
              </a:rPr>
              <a:t>Composting; an Adaptation Initiative for Solid Waste Management</a:t>
            </a:r>
            <a:endParaRPr lang="en-CA" altLang="ja-JP" sz="2700" b="1" dirty="0" smtClean="0">
              <a:solidFill>
                <a:schemeClr val="bg1"/>
              </a:solidFill>
            </a:endParaRPr>
          </a:p>
        </p:txBody>
      </p:sp>
      <p:sp>
        <p:nvSpPr>
          <p:cNvPr id="28675" name="Content Placeholder 3"/>
          <p:cNvSpPr>
            <a:spLocks noGrp="1"/>
          </p:cNvSpPr>
          <p:nvPr>
            <p:ph sz="quarter" idx="4294967295"/>
          </p:nvPr>
        </p:nvSpPr>
        <p:spPr>
          <a:xfrm>
            <a:off x="0" y="1412776"/>
            <a:ext cx="8892480" cy="2088232"/>
          </a:xfrm>
        </p:spPr>
        <p:txBody>
          <a:bodyPr>
            <a:normAutofit/>
          </a:bodyPr>
          <a:lstStyle/>
          <a:p>
            <a:pPr marL="1092200" lvl="2" eaLnBrk="1" hangingPunct="1">
              <a:buClr>
                <a:srgbClr val="92D050"/>
              </a:buClr>
              <a:buFont typeface="Wingdings" pitchFamily="2" charset="2"/>
              <a:buChar char="n"/>
            </a:pPr>
            <a:r>
              <a:rPr lang="en-US" altLang="ja-JP" b="1" dirty="0" smtClean="0"/>
              <a:t>By composting organic waste, the amount of solid waste is drastically reduced.</a:t>
            </a:r>
          </a:p>
          <a:p>
            <a:pPr marL="1092200" lvl="2" eaLnBrk="1" hangingPunct="1">
              <a:buClr>
                <a:srgbClr val="92D050"/>
              </a:buClr>
              <a:buFont typeface="Wingdings" pitchFamily="2" charset="2"/>
              <a:buChar char="n"/>
            </a:pPr>
            <a:r>
              <a:rPr lang="en-US" altLang="ja-JP" b="1" dirty="0" smtClean="0"/>
              <a:t>Composting practices can be implemented at the local level and the compost can be sold to generate income.</a:t>
            </a:r>
          </a:p>
        </p:txBody>
      </p:sp>
      <p:sp>
        <p:nvSpPr>
          <p:cNvPr id="10" name="Text Placeholder 2"/>
          <p:cNvSpPr>
            <a:spLocks noGrp="1"/>
          </p:cNvSpPr>
          <p:nvPr>
            <p:ph type="body" sz="quarter" idx="4294967295"/>
          </p:nvPr>
        </p:nvSpPr>
        <p:spPr>
          <a:xfrm>
            <a:off x="107504" y="3645024"/>
            <a:ext cx="8928992" cy="465906"/>
          </a:xfrm>
          <a:solidFill>
            <a:schemeClr val="accent6">
              <a:shade val="75000"/>
            </a:schemeClr>
          </a:solidFill>
        </p:spPr>
        <p:txBody>
          <a:bodyPr>
            <a:noAutofit/>
          </a:bodyPr>
          <a:lstStyle/>
          <a:p>
            <a:pPr marL="0" indent="0" eaLnBrk="1" hangingPunct="1">
              <a:buNone/>
              <a:defRPr/>
            </a:pPr>
            <a:r>
              <a:rPr lang="en-US" altLang="ja-JP" sz="2400" b="1" smtClean="0">
                <a:solidFill>
                  <a:schemeClr val="bg1"/>
                </a:solidFill>
              </a:rPr>
              <a:t>Options </a:t>
            </a:r>
            <a:endParaRPr lang="en-CA" altLang="ja-JP" sz="2400" b="1" smtClean="0">
              <a:solidFill>
                <a:schemeClr val="bg1"/>
              </a:solidFill>
            </a:endParaRPr>
          </a:p>
        </p:txBody>
      </p:sp>
      <p:sp>
        <p:nvSpPr>
          <p:cNvPr id="28677" name="Content Placeholder 3"/>
          <p:cNvSpPr>
            <a:spLocks noGrp="1"/>
          </p:cNvSpPr>
          <p:nvPr>
            <p:ph sz="quarter" idx="4294967295"/>
          </p:nvPr>
        </p:nvSpPr>
        <p:spPr>
          <a:xfrm>
            <a:off x="107504" y="4149080"/>
            <a:ext cx="9036496" cy="2304256"/>
          </a:xfrm>
        </p:spPr>
        <p:txBody>
          <a:bodyPr>
            <a:normAutofit fontScale="92500" lnSpcReduction="10000"/>
          </a:bodyPr>
          <a:lstStyle/>
          <a:p>
            <a:pPr marL="342900" lvl="2" indent="-342900" eaLnBrk="1" hangingPunct="1">
              <a:buFont typeface="Calibri" pitchFamily="34" charset="0"/>
              <a:buAutoNum type="arabicPeriod"/>
            </a:pPr>
            <a:r>
              <a:rPr lang="en-CA" altLang="ja-JP" dirty="0" smtClean="0"/>
              <a:t>Adopting eco-friendly </a:t>
            </a:r>
            <a:r>
              <a:rPr lang="en-CA" altLang="ja-JP" b="1" dirty="0" smtClean="0"/>
              <a:t>composting </a:t>
            </a:r>
            <a:r>
              <a:rPr lang="en-CA" altLang="ja-JP" dirty="0" smtClean="0"/>
              <a:t>at the local level to reduce the amount of GHG gas emissions (Case 12) - </a:t>
            </a:r>
            <a:r>
              <a:rPr lang="en-US" altLang="ja-JP" dirty="0" err="1" smtClean="0"/>
              <a:t>Pusdakota</a:t>
            </a:r>
            <a:r>
              <a:rPr lang="en-US" altLang="ja-JP" dirty="0" smtClean="0"/>
              <a:t> (University) purchases the compost produced, which enables households to earn an income. Some people scale up their composting activities to </a:t>
            </a:r>
            <a:r>
              <a:rPr lang="en-US" altLang="ja-JP" b="1" dirty="0" smtClean="0"/>
              <a:t>increase their income</a:t>
            </a:r>
            <a:r>
              <a:rPr lang="en-US" altLang="ja-JP" dirty="0" smtClean="0"/>
              <a:t> by collecting additional organic waste from other households, gardens, and streets, and by selling seedlings, herbs, and vegetables grown with the compost.</a:t>
            </a:r>
            <a:endParaRPr lang="en-CA" altLang="ja-JP" dirty="0" smtClean="0"/>
          </a:p>
        </p:txBody>
      </p:sp>
      <p:sp>
        <p:nvSpPr>
          <p:cNvPr id="28678" name="スライド番号プレースホルダ 6"/>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eaLnBrk="0" fontAlgn="base" hangingPunct="0">
              <a:spcAft>
                <a:spcPct val="0"/>
              </a:spcAft>
              <a:buFont typeface="Arial" charset="0"/>
              <a:defRPr>
                <a:solidFill>
                  <a:schemeClr val="tx1"/>
                </a:solidFill>
                <a:latin typeface="Calibri" pitchFamily="34" charset="0"/>
                <a:ea typeface="ＭＳ Ｐゴシック" pitchFamily="34" charset="-128"/>
              </a:defRPr>
            </a:lvl6pPr>
            <a:lvl7pPr eaLnBrk="0" fontAlgn="base" hangingPunct="0">
              <a:spcAft>
                <a:spcPct val="0"/>
              </a:spcAft>
              <a:buFont typeface="Arial" charset="0"/>
              <a:defRPr>
                <a:solidFill>
                  <a:schemeClr val="tx1"/>
                </a:solidFill>
                <a:latin typeface="Calibri" pitchFamily="34" charset="0"/>
                <a:ea typeface="ＭＳ Ｐゴシック" pitchFamily="34" charset="-128"/>
              </a:defRPr>
            </a:lvl7pPr>
            <a:lvl8pPr eaLnBrk="0" fontAlgn="base" hangingPunct="0">
              <a:spcAft>
                <a:spcPct val="0"/>
              </a:spcAft>
              <a:buFont typeface="Arial" charset="0"/>
              <a:defRPr>
                <a:solidFill>
                  <a:schemeClr val="tx1"/>
                </a:solidFill>
                <a:latin typeface="Calibri" pitchFamily="34" charset="0"/>
                <a:ea typeface="ＭＳ Ｐゴシック" pitchFamily="34" charset="-128"/>
              </a:defRPr>
            </a:lvl8pPr>
            <a:lvl9pPr eaLnBrk="0" fontAlgn="base" hangingPunct="0">
              <a:spcAft>
                <a:spcPct val="0"/>
              </a:spcAft>
              <a:buFont typeface="Arial" charset="0"/>
              <a:defRPr>
                <a:solidFill>
                  <a:schemeClr val="tx1"/>
                </a:solidFill>
                <a:latin typeface="Calibri" pitchFamily="34" charset="0"/>
                <a:ea typeface="ＭＳ Ｐゴシック" pitchFamily="34" charset="-128"/>
              </a:defRPr>
            </a:lvl9pPr>
          </a:lstStyle>
          <a:p>
            <a:fld id="{AADE30A0-7C65-4BE2-9383-E8215B4AA3A0}" type="slidenum">
              <a:rPr lang="en-US" altLang="ja-JP" smtClean="0"/>
              <a:pPr/>
              <a:t>9</a:t>
            </a:fld>
            <a:endParaRPr lang="en-US" altLang="ja-JP" smtClean="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0" y="6453336"/>
            <a:ext cx="9144000" cy="40466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3083156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1569</Words>
  <Application>Microsoft Office PowerPoint</Application>
  <PresentationFormat>On-screen Show (4:3)</PresentationFormat>
  <Paragraphs>122</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Essential 8  Climate Change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United Nations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Sectoral Programmes Climate Change</dc:title>
  <dc:creator>Administrator</dc:creator>
  <cp:lastModifiedBy>Armen Rostomyan</cp:lastModifiedBy>
  <cp:revision>16</cp:revision>
  <cp:lastPrinted>2014-03-14T08:43:30Z</cp:lastPrinted>
  <dcterms:created xsi:type="dcterms:W3CDTF">2014-03-11T09:27:13Z</dcterms:created>
  <dcterms:modified xsi:type="dcterms:W3CDTF">2015-04-07T05:23:24Z</dcterms:modified>
</cp:coreProperties>
</file>