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16" r:id="rId2"/>
    <p:sldId id="294" r:id="rId3"/>
    <p:sldId id="297" r:id="rId4"/>
    <p:sldId id="279" r:id="rId5"/>
    <p:sldId id="332" r:id="rId6"/>
    <p:sldId id="336" r:id="rId7"/>
    <p:sldId id="305" r:id="rId8"/>
    <p:sldId id="274" r:id="rId9"/>
    <p:sldId id="281" r:id="rId10"/>
    <p:sldId id="340" r:id="rId11"/>
    <p:sldId id="341" r:id="rId12"/>
    <p:sldId id="347" r:id="rId13"/>
    <p:sldId id="28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9900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translate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the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graph</a:t>
            </a:r>
            <a:r>
              <a:rPr lang="pt-BR" baseline="0" dirty="0" smtClean="0"/>
              <a:t>(</a:t>
            </a:r>
            <a:r>
              <a:rPr lang="pt-BR" baseline="0" dirty="0" err="1" smtClean="0"/>
              <a:t>image</a:t>
            </a:r>
            <a:r>
              <a:rPr lang="pt-BR" baseline="0" dirty="0" smtClean="0"/>
              <a:t>)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0313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I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translate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the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graph</a:t>
            </a:r>
            <a:r>
              <a:rPr lang="pt-BR" baseline="0" dirty="0" smtClean="0"/>
              <a:t>(</a:t>
            </a:r>
            <a:r>
              <a:rPr lang="pt-BR" baseline="0" dirty="0" err="1" smtClean="0"/>
              <a:t>image</a:t>
            </a:r>
            <a:r>
              <a:rPr lang="pt-BR" baseline="0" dirty="0" smtClean="0"/>
              <a:t>)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64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Under</a:t>
            </a:r>
            <a:r>
              <a:rPr lang="pt-BR" dirty="0" smtClean="0"/>
              <a:t> “Perigos”,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the</a:t>
            </a:r>
            <a:r>
              <a:rPr lang="pt-BR" baseline="0" dirty="0" smtClean="0"/>
              <a:t> “new” </a:t>
            </a:r>
            <a:r>
              <a:rPr lang="pt-BR" baseline="0" dirty="0" err="1" smtClean="0"/>
              <a:t>is</a:t>
            </a:r>
            <a:r>
              <a:rPr lang="pt-BR" baseline="0" dirty="0" smtClean="0"/>
              <a:t> it </a:t>
            </a:r>
            <a:r>
              <a:rPr lang="pt-BR" baseline="0" dirty="0" err="1" smtClean="0"/>
              <a:t>regarding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to</a:t>
            </a:r>
            <a:r>
              <a:rPr lang="pt-BR" baseline="0" dirty="0" smtClean="0"/>
              <a:t> “</a:t>
            </a:r>
            <a:r>
              <a:rPr lang="pt-BR" baseline="0" dirty="0" err="1" smtClean="0"/>
              <a:t>Hazards</a:t>
            </a:r>
            <a:r>
              <a:rPr lang="pt-BR" baseline="0" dirty="0" smtClean="0"/>
              <a:t>”? </a:t>
            </a:r>
            <a:r>
              <a:rPr lang="pt-BR" baseline="0" dirty="0" err="1" smtClean="0"/>
              <a:t>If</a:t>
            </a:r>
            <a:r>
              <a:rPr lang="pt-BR" baseline="0" dirty="0" smtClean="0"/>
              <a:t> </a:t>
            </a:r>
            <a:r>
              <a:rPr lang="pt-BR" baseline="0" dirty="0" err="1" smtClean="0"/>
              <a:t>so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just</a:t>
            </a:r>
            <a:r>
              <a:rPr lang="pt-BR" baseline="0" dirty="0" smtClean="0"/>
              <a:t> </a:t>
            </a:r>
            <a:r>
              <a:rPr lang="pt-BR" baseline="0" dirty="0" err="1" smtClean="0"/>
              <a:t>leave</a:t>
            </a:r>
            <a:r>
              <a:rPr lang="pt-BR" baseline="0" dirty="0" smtClean="0"/>
              <a:t> it as “Novos” </a:t>
            </a:r>
            <a:r>
              <a:rPr lang="pt-BR" baseline="0" dirty="0" err="1" smtClean="0"/>
              <a:t>because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it’s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the</a:t>
            </a:r>
            <a:r>
              <a:rPr lang="pt-BR" baseline="0" dirty="0" smtClean="0"/>
              <a:t> plural </a:t>
            </a:r>
            <a:r>
              <a:rPr lang="pt-BR" baseline="0" dirty="0" err="1" smtClean="0"/>
              <a:t>of</a:t>
            </a:r>
            <a:r>
              <a:rPr lang="pt-BR" baseline="0" dirty="0" smtClean="0"/>
              <a:t> “Novo(new)”.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3029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 smtClean="0"/>
              <a:t>I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translate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the</a:t>
            </a:r>
            <a:r>
              <a:rPr lang="pt-BR" baseline="0" dirty="0" smtClean="0"/>
              <a:t> </a:t>
            </a:r>
            <a:r>
              <a:rPr lang="pt-BR" baseline="0" dirty="0" err="1" smtClean="0"/>
              <a:t>graph</a:t>
            </a:r>
            <a:r>
              <a:rPr lang="pt-BR" baseline="0" dirty="0" smtClean="0"/>
              <a:t>(</a:t>
            </a:r>
            <a:r>
              <a:rPr lang="pt-BR" baseline="0" dirty="0" err="1" smtClean="0"/>
              <a:t>image</a:t>
            </a:r>
            <a:r>
              <a:rPr lang="pt-BR" baseline="0" dirty="0" smtClean="0"/>
              <a:t>)</a:t>
            </a:r>
            <a:endParaRPr lang="pt-BR" dirty="0" smtClean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5701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 </a:t>
            </a:r>
            <a:r>
              <a:rPr lang="pt-BR" dirty="0" err="1" smtClean="0"/>
              <a:t>did</a:t>
            </a:r>
            <a:r>
              <a:rPr lang="pt-BR" dirty="0" smtClean="0"/>
              <a:t> </a:t>
            </a:r>
            <a:r>
              <a:rPr lang="pt-BR" dirty="0" err="1" smtClean="0"/>
              <a:t>not</a:t>
            </a:r>
            <a:r>
              <a:rPr lang="pt-BR" dirty="0" smtClean="0"/>
              <a:t> </a:t>
            </a:r>
            <a:r>
              <a:rPr lang="pt-BR" dirty="0" err="1" smtClean="0"/>
              <a:t>translate</a:t>
            </a:r>
            <a:r>
              <a:rPr lang="pt-BR" dirty="0" smtClean="0"/>
              <a:t> </a:t>
            </a:r>
            <a:r>
              <a:rPr lang="pt-BR" dirty="0" err="1" smtClean="0"/>
              <a:t>the</a:t>
            </a:r>
            <a:r>
              <a:rPr lang="pt-BR" dirty="0" smtClean="0"/>
              <a:t> </a:t>
            </a:r>
            <a:r>
              <a:rPr lang="pt-BR" dirty="0" err="1" smtClean="0"/>
              <a:t>Source</a:t>
            </a:r>
            <a:r>
              <a:rPr lang="pt-BR" dirty="0" smtClean="0"/>
              <a:t>, </a:t>
            </a:r>
            <a:r>
              <a:rPr lang="pt-BR" dirty="0" err="1" smtClean="0"/>
              <a:t>but</a:t>
            </a:r>
            <a:r>
              <a:rPr lang="pt-BR" dirty="0" smtClean="0"/>
              <a:t> 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you</a:t>
            </a:r>
            <a:r>
              <a:rPr lang="pt-BR" dirty="0" smtClean="0"/>
              <a:t> </a:t>
            </a:r>
            <a:r>
              <a:rPr lang="pt-BR" dirty="0" err="1" smtClean="0"/>
              <a:t>need</a:t>
            </a:r>
            <a:r>
              <a:rPr lang="pt-BR" dirty="0" smtClean="0"/>
              <a:t> it, it</a:t>
            </a:r>
            <a:r>
              <a:rPr lang="pt-BR" baseline="0" dirty="0" smtClean="0"/>
              <a:t> </a:t>
            </a:r>
            <a:r>
              <a:rPr lang="pt-BR" baseline="0" dirty="0" err="1" smtClean="0"/>
              <a:t>would</a:t>
            </a:r>
            <a:r>
              <a:rPr lang="pt-BR" baseline="0" dirty="0" smtClean="0"/>
              <a:t> </a:t>
            </a:r>
            <a:r>
              <a:rPr lang="pt-BR" baseline="0" dirty="0" err="1" smtClean="0"/>
              <a:t>be</a:t>
            </a:r>
            <a:r>
              <a:rPr lang="pt-BR" baseline="0" dirty="0" smtClean="0"/>
              <a:t>: “Fonte: </a:t>
            </a:r>
            <a:r>
              <a:rPr lang="pt-BR" baseline="0" dirty="0" err="1" smtClean="0"/>
              <a:t>Swiss</a:t>
            </a:r>
            <a:r>
              <a:rPr lang="pt-BR" baseline="0" dirty="0" smtClean="0"/>
              <a:t> Re, Pense no Risco: um ranking global das cidades sob ameaça de desastres naturais”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462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BDEA8A8-8121-4AE0-9CA0-FA50C1BCFE21}" type="slidenum">
              <a:rPr lang="en-GB" altLang="en-US" sz="1200"/>
              <a:pPr algn="r"/>
              <a:t>13</a:t>
            </a:fld>
            <a:endParaRPr lang="en-GB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  <p:extLst>
      <p:ext uri="{BB962C8B-B14F-4D97-AF65-F5344CB8AC3E}">
        <p14:creationId xmlns:p14="http://schemas.microsoft.com/office/powerpoint/2010/main" val="10831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07/04/2015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Imagen 34" descr="header.jpg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5" b="10556"/>
          <a:stretch/>
        </p:blipFill>
        <p:spPr>
          <a:xfrm>
            <a:off x="0" y="21168"/>
            <a:ext cx="9144000" cy="11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/>
          </p:cNvSpPr>
          <p:nvPr/>
        </p:nvSpPr>
        <p:spPr bwMode="auto">
          <a:xfrm>
            <a:off x="1173808" y="93052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8" name="Rectangle 3"/>
          <p:cNvSpPr>
            <a:spLocks/>
          </p:cNvSpPr>
          <p:nvPr/>
        </p:nvSpPr>
        <p:spPr bwMode="auto">
          <a:xfrm>
            <a:off x="8374608" y="93052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126136" y="90233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8275639" y="90233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1" name="Rectangle 1"/>
          <p:cNvSpPr>
            <a:spLocks/>
          </p:cNvSpPr>
          <p:nvPr/>
        </p:nvSpPr>
        <p:spPr bwMode="auto">
          <a:xfrm>
            <a:off x="1326208" y="9457692"/>
            <a:ext cx="3056509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Mo Hamza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2" name="Rectangle 3"/>
          <p:cNvSpPr>
            <a:spLocks/>
          </p:cNvSpPr>
          <p:nvPr/>
        </p:nvSpPr>
        <p:spPr bwMode="auto">
          <a:xfrm>
            <a:off x="8527008" y="9457692"/>
            <a:ext cx="2880320" cy="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130006" bIns="0" anchor="b"/>
          <a:lstStyle/>
          <a:p>
            <a:r>
              <a:rPr lang="en-US" sz="1200" dirty="0" smtClean="0">
                <a:solidFill>
                  <a:srgbClr val="908A84"/>
                </a:solidFill>
                <a:ea typeface="ＭＳ Ｐゴシック" charset="0"/>
                <a:cs typeface="Arial" charset="0"/>
              </a:rPr>
              <a:t>14 May 2012</a:t>
            </a:r>
            <a:endParaRPr lang="en-US" sz="1200" dirty="0">
              <a:solidFill>
                <a:srgbClr val="908A84"/>
              </a:solidFill>
              <a:ea typeface="ＭＳ Ｐゴシック" charset="0"/>
              <a:cs typeface="Arial" charset="0"/>
            </a:endParaRPr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4278536" y="9175752"/>
            <a:ext cx="1587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4" name="Line 5"/>
          <p:cNvSpPr>
            <a:spLocks noChangeShapeType="1"/>
          </p:cNvSpPr>
          <p:nvPr/>
        </p:nvSpPr>
        <p:spPr bwMode="auto">
          <a:xfrm>
            <a:off x="8428039" y="9175752"/>
            <a:ext cx="3174" cy="730250"/>
          </a:xfrm>
          <a:prstGeom prst="line">
            <a:avLst/>
          </a:prstGeom>
          <a:noFill/>
          <a:ln w="12700" cap="flat">
            <a:solidFill>
              <a:srgbClr val="908A84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685800" y="1721923"/>
            <a:ext cx="7772400" cy="4536374"/>
          </a:xfrm>
        </p:spPr>
        <p:txBody>
          <a:bodyPr/>
          <a:lstStyle/>
          <a:p>
            <a:r>
              <a:rPr lang="en-GB" b="1" i="1" dirty="0"/>
              <a:t/>
            </a:r>
            <a:br>
              <a:rPr lang="en-GB" b="1" i="1" dirty="0"/>
            </a:br>
            <a:r>
              <a:rPr lang="pt-BR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às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Tendências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Urbano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Redução</a:t>
            </a:r>
            <a:r>
              <a:rPr lang="en-GB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 </a:t>
            </a:r>
            <a:r>
              <a:rPr lang="en-GB" sz="40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</a:t>
            </a:r>
            <a:r>
              <a:rPr lang="en-GB" b="1" i="1" dirty="0" smtClean="0"/>
              <a:t/>
            </a:r>
            <a:br>
              <a:rPr lang="en-GB" b="1" i="1" dirty="0" smtClean="0"/>
            </a:br>
            <a:endParaRPr lang="en-US" dirty="0"/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-36513" y="0"/>
            <a:ext cx="9191625" cy="1387475"/>
            <a:chOff x="-36006" y="1"/>
            <a:chExt cx="9190357" cy="1387678"/>
          </a:xfrm>
        </p:grpSpPr>
        <p:grpSp>
          <p:nvGrpSpPr>
            <p:cNvPr id="20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25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11068" y="749726"/>
                <a:ext cx="9132175" cy="4582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        </a:t>
                </a:r>
                <a:r>
                  <a:rPr lang="en-GB" sz="2000" b="1" dirty="0" err="1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Desenvolvimento</a:t>
                </a: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de </a:t>
                </a:r>
                <a:r>
                  <a:rPr lang="en-GB" sz="2000" b="1" dirty="0" err="1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Capacidade</a:t>
                </a: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para </a:t>
                </a:r>
                <a:r>
                  <a:rPr lang="en-GB" sz="2000" b="1" dirty="0" err="1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Tornar</a:t>
                </a: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</a:t>
                </a:r>
                <a:r>
                  <a:rPr lang="en-GB" sz="2000" b="1" dirty="0" err="1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Cidades</a:t>
                </a:r>
                <a:r>
                  <a:rPr lang="en-GB" sz="2000" b="1" dirty="0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 </a:t>
                </a:r>
                <a:r>
                  <a:rPr lang="en-GB" sz="2000" b="1" dirty="0" err="1" smtClean="0">
                    <a:solidFill>
                      <a:srgbClr val="FFFFFF"/>
                    </a:solidFill>
                    <a:latin typeface="Calibri"/>
                    <a:ea typeface="Times New Roman"/>
                    <a:cs typeface="Times New Roman"/>
                  </a:rPr>
                  <a:t>Resilientes</a:t>
                </a: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23" name="Picture 10"/>
            <p:cNvPicPr>
              <a:picLocks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25261" y="1"/>
              <a:ext cx="2629090" cy="8005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" name="Picture 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469"/>
              <a:ext cx="2697681" cy="728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42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1173163" y="93059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39938" name="Rectangle 3"/>
          <p:cNvSpPr>
            <a:spLocks/>
          </p:cNvSpPr>
          <p:nvPr/>
        </p:nvSpPr>
        <p:spPr bwMode="auto">
          <a:xfrm>
            <a:off x="8374063" y="93059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39939" name="Line 4"/>
          <p:cNvSpPr>
            <a:spLocks noChangeShapeType="1"/>
          </p:cNvSpPr>
          <p:nvPr/>
        </p:nvSpPr>
        <p:spPr bwMode="auto">
          <a:xfrm>
            <a:off x="4125913" y="90233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0" name="Line 5"/>
          <p:cNvSpPr>
            <a:spLocks noChangeShapeType="1"/>
          </p:cNvSpPr>
          <p:nvPr/>
        </p:nvSpPr>
        <p:spPr bwMode="auto">
          <a:xfrm>
            <a:off x="8275638" y="90233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1" name="Rectangle 1"/>
          <p:cNvSpPr>
            <a:spLocks/>
          </p:cNvSpPr>
          <p:nvPr/>
        </p:nvSpPr>
        <p:spPr bwMode="auto">
          <a:xfrm>
            <a:off x="1325563" y="94583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39942" name="Rectangle 3"/>
          <p:cNvSpPr>
            <a:spLocks/>
          </p:cNvSpPr>
          <p:nvPr/>
        </p:nvSpPr>
        <p:spPr bwMode="auto">
          <a:xfrm>
            <a:off x="8526463" y="94583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39943" name="Line 4"/>
          <p:cNvSpPr>
            <a:spLocks noChangeShapeType="1"/>
          </p:cNvSpPr>
          <p:nvPr/>
        </p:nvSpPr>
        <p:spPr bwMode="auto">
          <a:xfrm>
            <a:off x="4278313" y="91757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944" name="Line 5"/>
          <p:cNvSpPr>
            <a:spLocks noChangeShapeType="1"/>
          </p:cNvSpPr>
          <p:nvPr/>
        </p:nvSpPr>
        <p:spPr bwMode="auto">
          <a:xfrm>
            <a:off x="8428038" y="91757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 idx="4294967295"/>
          </p:nvPr>
        </p:nvSpPr>
        <p:spPr>
          <a:xfrm>
            <a:off x="552450" y="1566863"/>
            <a:ext cx="8270875" cy="269716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GB" sz="4800" b="1" i="1" dirty="0" smtClean="0"/>
              <a:t/>
            </a:r>
            <a:br>
              <a:rPr lang="en-GB" sz="4800" b="1" i="1" dirty="0" smtClean="0"/>
            </a:br>
            <a:r>
              <a:rPr lang="en-GB" sz="4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Prioridades</a:t>
            </a:r>
            <a:r>
              <a:rPr lang="en-GB" sz="4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para </a:t>
            </a:r>
            <a:r>
              <a:rPr lang="en-GB" sz="4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Ação</a:t>
            </a:r>
            <a:r>
              <a:rPr lang="en-GB" sz="4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GB" sz="4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GB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Conforme</a:t>
            </a:r>
            <a:r>
              <a:rPr lang="en-GB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aprendidas</a:t>
            </a:r>
            <a:r>
              <a:rPr lang="en-GB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da HFA e </a:t>
            </a:r>
            <a:r>
              <a:rPr lang="en-GB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emergindo</a:t>
            </a:r>
            <a:r>
              <a:rPr lang="en-GB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</a:t>
            </a:r>
            <a:r>
              <a:rPr lang="en-GB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HFA2</a:t>
            </a:r>
            <a:r>
              <a:rPr lang="en-GB" sz="4800" b="1" i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endParaRPr lang="en-US" sz="4800" b="1" i="1" dirty="0" smtClean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994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39947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036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AutoShape 26"/>
          <p:cNvSpPr>
            <a:spLocks noChangeArrowheads="1"/>
          </p:cNvSpPr>
          <p:nvPr/>
        </p:nvSpPr>
        <p:spPr bwMode="auto">
          <a:xfrm>
            <a:off x="0" y="865188"/>
            <a:ext cx="1031875" cy="5749925"/>
          </a:xfrm>
          <a:prstGeom prst="upArrow">
            <a:avLst>
              <a:gd name="adj1" fmla="val 50000"/>
              <a:gd name="adj2" fmla="val 13580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096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13"/>
            <a:ext cx="28352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>
              <a:latin typeface="Calibri" pitchFamily="34" charset="0"/>
            </a:endParaRPr>
          </a:p>
        </p:txBody>
      </p:sp>
      <p:sp>
        <p:nvSpPr>
          <p:cNvPr id="40964" name="Text Box 6"/>
          <p:cNvSpPr txBox="1">
            <a:spLocks noChangeArrowheads="1"/>
          </p:cNvSpPr>
          <p:nvPr/>
        </p:nvSpPr>
        <p:spPr bwMode="auto">
          <a:xfrm>
            <a:off x="2790825" y="865188"/>
            <a:ext cx="3730625" cy="369332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err="1"/>
              <a:t>Desenvolvimento</a:t>
            </a:r>
            <a:r>
              <a:rPr lang="en-US" b="1" dirty="0"/>
              <a:t> </a:t>
            </a:r>
            <a:r>
              <a:rPr lang="en-US" b="1" dirty="0" err="1"/>
              <a:t>Sustentável</a:t>
            </a:r>
            <a:r>
              <a:rPr lang="en-US" dirty="0" smtClean="0"/>
              <a:t>​</a:t>
            </a:r>
            <a:endParaRPr lang="en-US" b="1" dirty="0"/>
          </a:p>
        </p:txBody>
      </p:sp>
      <p:sp>
        <p:nvSpPr>
          <p:cNvPr id="40965" name="Text Box 7"/>
          <p:cNvSpPr txBox="1">
            <a:spLocks noChangeArrowheads="1"/>
          </p:cNvSpPr>
          <p:nvPr/>
        </p:nvSpPr>
        <p:spPr bwMode="auto">
          <a:xfrm>
            <a:off x="1770063" y="1595438"/>
            <a:ext cx="6069012" cy="92333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i="1" dirty="0" smtClean="0"/>
              <a:t>Redução</a:t>
            </a:r>
            <a:r>
              <a:rPr lang="pt-BR" dirty="0" smtClean="0"/>
              <a:t> </a:t>
            </a:r>
            <a:r>
              <a:rPr lang="pt-BR" dirty="0"/>
              <a:t>substancial de </a:t>
            </a:r>
            <a:r>
              <a:rPr lang="pt-BR" b="1" i="1" dirty="0"/>
              <a:t>perdas</a:t>
            </a:r>
            <a:r>
              <a:rPr lang="pt-BR" dirty="0"/>
              <a:t> </a:t>
            </a:r>
            <a:r>
              <a:rPr lang="pt-BR" b="1" i="1" dirty="0"/>
              <a:t>por</a:t>
            </a:r>
            <a:r>
              <a:rPr lang="pt-BR" dirty="0"/>
              <a:t> </a:t>
            </a:r>
            <a:r>
              <a:rPr lang="pt-BR" b="1" i="1" dirty="0"/>
              <a:t>desastres</a:t>
            </a:r>
            <a:r>
              <a:rPr lang="pt-BR" dirty="0"/>
              <a:t>, nas vidas, nos ativos sociais, econômicos e ambientais de pessoas, comunidades e </a:t>
            </a:r>
            <a:r>
              <a:rPr lang="pt-BR" dirty="0" smtClean="0"/>
              <a:t>países</a:t>
            </a:r>
            <a:endParaRPr lang="en-US" dirty="0"/>
          </a:p>
        </p:txBody>
      </p:sp>
      <p:sp>
        <p:nvSpPr>
          <p:cNvPr id="40966" name="Text Box 9"/>
          <p:cNvSpPr txBox="1">
            <a:spLocks noChangeArrowheads="1"/>
          </p:cNvSpPr>
          <p:nvPr/>
        </p:nvSpPr>
        <p:spPr bwMode="auto">
          <a:xfrm>
            <a:off x="1781175" y="2871788"/>
            <a:ext cx="6070600" cy="1200329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i="1" dirty="0" smtClean="0"/>
              <a:t>Prevenir</a:t>
            </a:r>
            <a:r>
              <a:rPr lang="pt-BR" dirty="0" smtClean="0"/>
              <a:t> </a:t>
            </a:r>
            <a:r>
              <a:rPr lang="pt-BR" dirty="0"/>
              <a:t>a criação de risco de desastre e reduzir o risco de desastre existente através medidas </a:t>
            </a:r>
            <a:r>
              <a:rPr lang="pt-BR" dirty="0" smtClean="0"/>
              <a:t>econômicas</a:t>
            </a:r>
            <a:r>
              <a:rPr lang="pt-BR" dirty="0"/>
              <a:t>, sociais, culturais e ambientais  que enderecem exposição e vulnerabilidade, assim </a:t>
            </a:r>
            <a:r>
              <a:rPr lang="pt-BR" b="1" i="1" dirty="0"/>
              <a:t>fortalecendo</a:t>
            </a:r>
            <a:r>
              <a:rPr lang="pt-BR" dirty="0"/>
              <a:t> </a:t>
            </a:r>
            <a:r>
              <a:rPr lang="pt-BR" b="1" i="1" dirty="0"/>
              <a:t>a</a:t>
            </a:r>
            <a:r>
              <a:rPr lang="pt-BR" dirty="0"/>
              <a:t> </a:t>
            </a:r>
            <a:r>
              <a:rPr lang="pt-BR" b="1" i="1" dirty="0" smtClean="0"/>
              <a:t>resiliência</a:t>
            </a:r>
            <a:endParaRPr lang="en-US" b="1" i="1" dirty="0"/>
          </a:p>
        </p:txBody>
      </p:sp>
      <p:sp>
        <p:nvSpPr>
          <p:cNvPr id="40967" name="Text Box 10"/>
          <p:cNvSpPr txBox="1">
            <a:spLocks noChangeArrowheads="1"/>
          </p:cNvSpPr>
          <p:nvPr/>
        </p:nvSpPr>
        <p:spPr bwMode="auto">
          <a:xfrm>
            <a:off x="1074738" y="4686300"/>
            <a:ext cx="1482725" cy="92333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/>
              <a:t>Entender o risco de desastre</a:t>
            </a:r>
            <a:r>
              <a:rPr lang="pt-BR" b="1" dirty="0" smtClean="0"/>
              <a:t>​</a:t>
            </a:r>
            <a:endParaRPr lang="en-US" b="1" dirty="0"/>
          </a:p>
        </p:txBody>
      </p:sp>
      <p:sp>
        <p:nvSpPr>
          <p:cNvPr id="40968" name="Text Box 11"/>
          <p:cNvSpPr txBox="1">
            <a:spLocks noChangeArrowheads="1"/>
          </p:cNvSpPr>
          <p:nvPr/>
        </p:nvSpPr>
        <p:spPr bwMode="auto">
          <a:xfrm>
            <a:off x="2740025" y="4662488"/>
            <a:ext cx="1722438" cy="1754326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/>
              <a:t>Fortalecer </a:t>
            </a:r>
            <a:r>
              <a:rPr lang="pt-BR" b="1" dirty="0" smtClean="0"/>
              <a:t>governança e </a:t>
            </a:r>
            <a:r>
              <a:rPr lang="pt-BR" b="1" dirty="0"/>
              <a:t>instituições </a:t>
            </a:r>
            <a:r>
              <a:rPr lang="pt-BR" dirty="0"/>
              <a:t>para gerenciar o risco de </a:t>
            </a:r>
            <a:r>
              <a:rPr lang="pt-BR" dirty="0" smtClean="0"/>
              <a:t>desastres</a:t>
            </a:r>
            <a:endParaRPr lang="en-US" dirty="0"/>
          </a:p>
        </p:txBody>
      </p:sp>
      <p:sp>
        <p:nvSpPr>
          <p:cNvPr id="40969" name="Text Box 12"/>
          <p:cNvSpPr txBox="1">
            <a:spLocks noChangeArrowheads="1"/>
          </p:cNvSpPr>
          <p:nvPr/>
        </p:nvSpPr>
        <p:spPr bwMode="auto">
          <a:xfrm>
            <a:off x="4702175" y="4651375"/>
            <a:ext cx="1806575" cy="147732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/>
              <a:t>Investir em resiliência </a:t>
            </a:r>
            <a:r>
              <a:rPr lang="pt-BR" dirty="0"/>
              <a:t>econômica, social, </a:t>
            </a:r>
            <a:r>
              <a:rPr lang="pt-BR" dirty="0" smtClean="0"/>
              <a:t>cultural </a:t>
            </a:r>
            <a:r>
              <a:rPr lang="pt-BR" dirty="0"/>
              <a:t>e </a:t>
            </a:r>
            <a:r>
              <a:rPr lang="pt-BR" dirty="0" smtClean="0"/>
              <a:t>ambiental</a:t>
            </a:r>
            <a:endParaRPr lang="en-US" dirty="0"/>
          </a:p>
        </p:txBody>
      </p:sp>
      <p:sp>
        <p:nvSpPr>
          <p:cNvPr id="40970" name="Text Box 13"/>
          <p:cNvSpPr txBox="1">
            <a:spLocks noChangeArrowheads="1"/>
          </p:cNvSpPr>
          <p:nvPr/>
        </p:nvSpPr>
        <p:spPr bwMode="auto">
          <a:xfrm>
            <a:off x="6708775" y="4627563"/>
            <a:ext cx="2079625" cy="20313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/>
              <a:t>Aumentar a prevenção </a:t>
            </a:r>
            <a:r>
              <a:rPr lang="pt-BR" dirty="0"/>
              <a:t>para respostas efetivas e uma melhor reconstrução  na recuperação e reforma</a:t>
            </a:r>
            <a:r>
              <a:rPr lang="pt-BR" dirty="0" smtClean="0"/>
              <a:t>​</a:t>
            </a:r>
            <a:endParaRPr lang="en-US" dirty="0"/>
          </a:p>
        </p:txBody>
      </p:sp>
      <p:sp>
        <p:nvSpPr>
          <p:cNvPr id="40971" name="Text Box 14"/>
          <p:cNvSpPr txBox="1">
            <a:spLocks noChangeArrowheads="1"/>
          </p:cNvSpPr>
          <p:nvPr/>
        </p:nvSpPr>
        <p:spPr bwMode="auto">
          <a:xfrm rot="10800000">
            <a:off x="95191" y="2478088"/>
            <a:ext cx="800219" cy="366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dirty="0" err="1"/>
              <a:t>Desenvolvimento</a:t>
            </a:r>
            <a:r>
              <a:rPr lang="en-US" sz="2000" b="1" dirty="0"/>
              <a:t> </a:t>
            </a:r>
            <a:r>
              <a:rPr lang="en-US" sz="2000" b="1" dirty="0" smtClean="0"/>
              <a:t>de </a:t>
            </a:r>
            <a:r>
              <a:rPr lang="en-US" sz="2000" b="1" dirty="0" err="1" smtClean="0"/>
              <a:t>risco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sensitivo</a:t>
            </a:r>
            <a:endParaRPr lang="en-US" sz="2000" b="1" dirty="0"/>
          </a:p>
        </p:txBody>
      </p:sp>
      <p:sp>
        <p:nvSpPr>
          <p:cNvPr id="40972" name="AutoShape 15"/>
          <p:cNvSpPr>
            <a:spLocks noChangeArrowheads="1"/>
          </p:cNvSpPr>
          <p:nvPr/>
        </p:nvSpPr>
        <p:spPr bwMode="auto">
          <a:xfrm>
            <a:off x="4495800" y="2528888"/>
            <a:ext cx="361950" cy="3333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AutoShape 16"/>
          <p:cNvSpPr>
            <a:spLocks noChangeArrowheads="1"/>
          </p:cNvSpPr>
          <p:nvPr/>
        </p:nvSpPr>
        <p:spPr bwMode="auto">
          <a:xfrm>
            <a:off x="4479925" y="1244600"/>
            <a:ext cx="361950" cy="3333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8"/>
          <p:cNvSpPr>
            <a:spLocks noChangeShapeType="1"/>
          </p:cNvSpPr>
          <p:nvPr/>
        </p:nvSpPr>
        <p:spPr bwMode="auto">
          <a:xfrm flipV="1">
            <a:off x="1795463" y="4370388"/>
            <a:ext cx="6042025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5" name="Line 19"/>
          <p:cNvSpPr>
            <a:spLocks noChangeShapeType="1"/>
          </p:cNvSpPr>
          <p:nvPr/>
        </p:nvSpPr>
        <p:spPr bwMode="auto">
          <a:xfrm>
            <a:off x="1808163" y="4383088"/>
            <a:ext cx="1587" cy="309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6" name="Line 22"/>
          <p:cNvSpPr>
            <a:spLocks noChangeShapeType="1"/>
          </p:cNvSpPr>
          <p:nvPr/>
        </p:nvSpPr>
        <p:spPr bwMode="auto">
          <a:xfrm>
            <a:off x="5568950" y="4394200"/>
            <a:ext cx="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7" name="Line 23"/>
          <p:cNvSpPr>
            <a:spLocks noChangeShapeType="1"/>
          </p:cNvSpPr>
          <p:nvPr/>
        </p:nvSpPr>
        <p:spPr bwMode="auto">
          <a:xfrm>
            <a:off x="7826375" y="4381500"/>
            <a:ext cx="0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78" name="AutoShape 24"/>
          <p:cNvSpPr>
            <a:spLocks noChangeArrowheads="1"/>
          </p:cNvSpPr>
          <p:nvPr/>
        </p:nvSpPr>
        <p:spPr bwMode="auto">
          <a:xfrm>
            <a:off x="4498975" y="4035425"/>
            <a:ext cx="361950" cy="320675"/>
          </a:xfrm>
          <a:prstGeom prst="up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Line 25"/>
          <p:cNvSpPr>
            <a:spLocks noChangeShapeType="1"/>
          </p:cNvSpPr>
          <p:nvPr/>
        </p:nvSpPr>
        <p:spPr bwMode="auto">
          <a:xfrm>
            <a:off x="3619500" y="4378325"/>
            <a:ext cx="0" cy="260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90825" y="108456"/>
            <a:ext cx="6353175" cy="8156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 smtClean="0"/>
              <a:t> </a:t>
            </a:r>
            <a:r>
              <a:rPr lang="en-GB" sz="21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Prioridades</a:t>
            </a:r>
            <a:r>
              <a:rPr lang="en-GB" sz="2100" b="1" dirty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para </a:t>
            </a:r>
            <a:r>
              <a:rPr lang="en-GB" sz="21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Ação</a:t>
            </a:r>
            <a:r>
              <a:rPr lang="en-GB" sz="21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sz="1500" b="1" i="1" dirty="0" smtClean="0">
                <a:solidFill>
                  <a:srgbClr val="990099"/>
                </a:solidFill>
              </a:rPr>
              <a:t>(</a:t>
            </a:r>
            <a:r>
              <a:rPr lang="en-GB" sz="1500" b="1" i="1" dirty="0" err="1" smtClean="0">
                <a:solidFill>
                  <a:srgbClr val="990099"/>
                </a:solidFill>
              </a:rPr>
              <a:t>Conforme</a:t>
            </a:r>
            <a:r>
              <a:rPr lang="en-GB" sz="1500" b="1" i="1" dirty="0" smtClean="0">
                <a:solidFill>
                  <a:srgbClr val="990099"/>
                </a:solidFill>
              </a:rPr>
              <a:t> </a:t>
            </a:r>
            <a:r>
              <a:rPr lang="en-GB" sz="1500" b="1" i="1" dirty="0" err="1">
                <a:solidFill>
                  <a:srgbClr val="990099"/>
                </a:solidFill>
              </a:rPr>
              <a:t>aprendidas</a:t>
            </a:r>
            <a:r>
              <a:rPr lang="en-GB" sz="1500" b="1" i="1" dirty="0">
                <a:solidFill>
                  <a:srgbClr val="990099"/>
                </a:solidFill>
              </a:rPr>
              <a:t> da HFA e </a:t>
            </a:r>
            <a:r>
              <a:rPr lang="en-GB" sz="1500" b="1" i="1" dirty="0" err="1">
                <a:solidFill>
                  <a:srgbClr val="990099"/>
                </a:solidFill>
              </a:rPr>
              <a:t>emergindo</a:t>
            </a:r>
            <a:r>
              <a:rPr lang="en-GB" sz="1500" b="1" i="1" dirty="0">
                <a:solidFill>
                  <a:srgbClr val="990099"/>
                </a:solidFill>
              </a:rPr>
              <a:t> </a:t>
            </a:r>
            <a:r>
              <a:rPr lang="en-GB" sz="1500" b="1" i="1" dirty="0" err="1">
                <a:solidFill>
                  <a:srgbClr val="990099"/>
                </a:solidFill>
              </a:rPr>
              <a:t>na</a:t>
            </a:r>
            <a:r>
              <a:rPr lang="en-GB" sz="1500" b="1" i="1" dirty="0">
                <a:solidFill>
                  <a:srgbClr val="990099"/>
                </a:solidFill>
              </a:rPr>
              <a:t> </a:t>
            </a:r>
            <a:r>
              <a:rPr lang="en-GB" sz="1500" b="1" i="1" dirty="0" smtClean="0">
                <a:solidFill>
                  <a:srgbClr val="990099"/>
                </a:solidFill>
              </a:rPr>
              <a:t>HFA2)</a:t>
            </a:r>
            <a:endParaRPr lang="en-US" sz="1500" i="1" dirty="0"/>
          </a:p>
        </p:txBody>
      </p:sp>
    </p:spTree>
    <p:extLst>
      <p:ext uri="{BB962C8B-B14F-4D97-AF65-F5344CB8AC3E}">
        <p14:creationId xmlns:p14="http://schemas.microsoft.com/office/powerpoint/2010/main" val="2585541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00399" y="11113"/>
            <a:ext cx="5565228" cy="779462"/>
          </a:xfrm>
        </p:spPr>
        <p:txBody>
          <a:bodyPr/>
          <a:lstStyle/>
          <a:p>
            <a:r>
              <a:rPr lang="en-US" b="1" dirty="0" err="1" smtClean="0">
                <a:solidFill>
                  <a:srgbClr val="8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Conclusões</a:t>
            </a:r>
            <a:endParaRPr lang="en-US" b="1" dirty="0">
              <a:solidFill>
                <a:srgbClr val="8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7654" y="1072056"/>
            <a:ext cx="8986345" cy="5580992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dirty="0" err="1" smtClean="0"/>
              <a:t>Existe</a:t>
            </a:r>
            <a:r>
              <a:rPr lang="en-US" dirty="0" smtClean="0"/>
              <a:t> a </a:t>
            </a:r>
            <a:r>
              <a:rPr lang="en-US" dirty="0" err="1" smtClean="0"/>
              <a:t>necessidade</a:t>
            </a:r>
            <a:r>
              <a:rPr lang="en-US" dirty="0" smtClean="0"/>
              <a:t> de: 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 err="1" smtClean="0"/>
              <a:t>Focar</a:t>
            </a:r>
            <a:r>
              <a:rPr lang="en-US" b="1" dirty="0" smtClean="0"/>
              <a:t> a </a:t>
            </a:r>
            <a:r>
              <a:rPr lang="en-US" b="1" dirty="0" err="1" smtClean="0"/>
              <a:t>ação</a:t>
            </a:r>
            <a:r>
              <a:rPr lang="en-US" b="1" dirty="0" smtClean="0"/>
              <a:t> no </a:t>
            </a:r>
            <a:r>
              <a:rPr lang="en-US" b="1" dirty="0" err="1" smtClean="0"/>
              <a:t>entendimento</a:t>
            </a:r>
            <a:r>
              <a:rPr lang="en-US" b="1" dirty="0" smtClean="0"/>
              <a:t> do </a:t>
            </a:r>
            <a:r>
              <a:rPr lang="en-US" b="1" dirty="0" err="1" smtClean="0"/>
              <a:t>risco</a:t>
            </a:r>
            <a:r>
              <a:rPr lang="en-US" b="1" dirty="0" smtClean="0"/>
              <a:t> e </a:t>
            </a:r>
            <a:r>
              <a:rPr lang="en-US" b="1" dirty="0" err="1" smtClean="0"/>
              <a:t>como</a:t>
            </a:r>
            <a:r>
              <a:rPr lang="en-US" b="1" dirty="0" smtClean="0"/>
              <a:t> </a:t>
            </a:r>
            <a:r>
              <a:rPr lang="en-US" b="1" dirty="0" err="1" smtClean="0"/>
              <a:t>ele</a:t>
            </a:r>
            <a:r>
              <a:rPr lang="en-US" b="1" dirty="0" smtClean="0"/>
              <a:t> é </a:t>
            </a:r>
            <a:r>
              <a:rPr lang="en-US" b="1" dirty="0" err="1" smtClean="0"/>
              <a:t>criado</a:t>
            </a:r>
            <a:r>
              <a:rPr lang="en-US" b="1" dirty="0" smtClean="0"/>
              <a:t>; 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 err="1" smtClean="0"/>
              <a:t>Fortalecer</a:t>
            </a:r>
            <a:r>
              <a:rPr lang="en-US" b="1" dirty="0" smtClean="0"/>
              <a:t> </a:t>
            </a:r>
            <a:r>
              <a:rPr lang="en-US" b="1" dirty="0" err="1" smtClean="0"/>
              <a:t>mecanismos</a:t>
            </a:r>
            <a:r>
              <a:rPr lang="en-US" b="1" dirty="0" smtClean="0"/>
              <a:t> de </a:t>
            </a:r>
            <a:r>
              <a:rPr lang="en-US" b="1" dirty="0" err="1" smtClean="0"/>
              <a:t>governança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todos</a:t>
            </a:r>
            <a:r>
              <a:rPr lang="en-US" b="1" dirty="0" smtClean="0"/>
              <a:t> </a:t>
            </a:r>
            <a:r>
              <a:rPr lang="en-US" b="1" dirty="0" err="1" smtClean="0"/>
              <a:t>os</a:t>
            </a:r>
            <a:r>
              <a:rPr lang="en-US" b="1" dirty="0" smtClean="0"/>
              <a:t> </a:t>
            </a:r>
            <a:r>
              <a:rPr lang="en-US" b="1" dirty="0" err="1" smtClean="0"/>
              <a:t>níveis</a:t>
            </a:r>
            <a:r>
              <a:rPr lang="en-US" b="1" dirty="0" smtClean="0"/>
              <a:t>;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 err="1" smtClean="0"/>
              <a:t>Investir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resiliência</a:t>
            </a:r>
            <a:r>
              <a:rPr lang="en-US" b="1" dirty="0" smtClean="0"/>
              <a:t> </a:t>
            </a:r>
            <a:r>
              <a:rPr lang="en-US" b="1" dirty="0" err="1" smtClean="0"/>
              <a:t>econômica</a:t>
            </a:r>
            <a:r>
              <a:rPr lang="en-US" b="1" dirty="0" smtClean="0"/>
              <a:t>, social, cultural e </a:t>
            </a:r>
            <a:r>
              <a:rPr lang="en-US" b="1" dirty="0" err="1" smtClean="0"/>
              <a:t>ambiental</a:t>
            </a:r>
            <a:r>
              <a:rPr lang="en-US" b="1" dirty="0" smtClean="0"/>
              <a:t>; e</a:t>
            </a:r>
          </a:p>
          <a:p>
            <a:pPr marL="457200" indent="-45720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b="1" dirty="0" err="1" smtClean="0"/>
              <a:t>Aumentar</a:t>
            </a:r>
            <a:r>
              <a:rPr lang="en-US" b="1" dirty="0" smtClean="0"/>
              <a:t> a </a:t>
            </a:r>
            <a:r>
              <a:rPr lang="en-US" b="1" dirty="0" err="1" smtClean="0"/>
              <a:t>prevenção</a:t>
            </a:r>
            <a:r>
              <a:rPr lang="en-US" b="1" dirty="0" smtClean="0"/>
              <a:t>, </a:t>
            </a:r>
            <a:r>
              <a:rPr lang="en-US" b="1" dirty="0" err="1" smtClean="0"/>
              <a:t>resposta</a:t>
            </a:r>
            <a:r>
              <a:rPr lang="en-US" b="1" dirty="0" smtClean="0"/>
              <a:t>, </a:t>
            </a:r>
            <a:r>
              <a:rPr lang="en-US" b="1" dirty="0" err="1" smtClean="0"/>
              <a:t>recuperação</a:t>
            </a:r>
            <a:r>
              <a:rPr lang="en-US" b="1" dirty="0" smtClean="0"/>
              <a:t> e </a:t>
            </a:r>
            <a:r>
              <a:rPr lang="en-US" b="1" dirty="0" err="1" smtClean="0"/>
              <a:t>esforços</a:t>
            </a:r>
            <a:r>
              <a:rPr lang="en-US" b="1" dirty="0" smtClean="0"/>
              <a:t> de </a:t>
            </a:r>
            <a:r>
              <a:rPr lang="en-US" b="1" dirty="0" err="1" smtClean="0"/>
              <a:t>reconstrução</a:t>
            </a:r>
            <a:r>
              <a:rPr lang="en-US" b="1" dirty="0" smtClean="0"/>
              <a:t> </a:t>
            </a:r>
            <a:r>
              <a:rPr lang="en-US" b="1" dirty="0" err="1" smtClean="0"/>
              <a:t>em</a:t>
            </a:r>
            <a:r>
              <a:rPr lang="en-US" b="1" dirty="0" smtClean="0"/>
              <a:t> </a:t>
            </a:r>
            <a:r>
              <a:rPr lang="en-US" b="1" dirty="0" err="1" smtClean="0"/>
              <a:t>todos</a:t>
            </a:r>
            <a:r>
              <a:rPr lang="en-US" b="1" dirty="0" smtClean="0"/>
              <a:t> </a:t>
            </a:r>
            <a:r>
              <a:rPr lang="en-US" b="1" dirty="0" err="1" smtClean="0"/>
              <a:t>os</a:t>
            </a:r>
            <a:r>
              <a:rPr lang="en-US" b="1" dirty="0" smtClean="0"/>
              <a:t> </a:t>
            </a:r>
            <a:r>
              <a:rPr lang="en-US" b="1" dirty="0" err="1" smtClean="0"/>
              <a:t>níveis</a:t>
            </a:r>
            <a:r>
              <a:rPr lang="en-US" b="1" dirty="0" smtClean="0"/>
              <a:t>.</a:t>
            </a: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113"/>
            <a:ext cx="2835275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8648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6"/>
          <p:cNvSpPr>
            <a:spLocks noChangeArrowheads="1"/>
          </p:cNvSpPr>
          <p:nvPr/>
        </p:nvSpPr>
        <p:spPr bwMode="auto">
          <a:xfrm>
            <a:off x="1692275" y="2565400"/>
            <a:ext cx="5903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CR" altLang="ja-JP" sz="6000" b="1" dirty="0" err="1" smtClean="0">
                <a:solidFill>
                  <a:srgbClr val="A23888"/>
                </a:solidFill>
                <a:latin typeface="Calibri" pitchFamily="34" charset="0"/>
              </a:rPr>
              <a:t>Obrigado</a:t>
            </a:r>
            <a:r>
              <a:rPr lang="es-CR" altLang="ja-JP" sz="6000" b="1" dirty="0" smtClean="0">
                <a:solidFill>
                  <a:srgbClr val="A23888"/>
                </a:solidFill>
                <a:latin typeface="Calibri" pitchFamily="34" charset="0"/>
              </a:rPr>
              <a:t>!</a:t>
            </a:r>
            <a:endParaRPr lang="es-ES" altLang="en-US" sz="6000" b="1" dirty="0">
              <a:solidFill>
                <a:srgbClr val="A23888"/>
              </a:solidFill>
              <a:latin typeface="Calibri" pitchFamily="34" charset="0"/>
            </a:endParaRPr>
          </a:p>
        </p:txBody>
      </p:sp>
      <p:pic>
        <p:nvPicPr>
          <p:cNvPr id="471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588" y="20638"/>
            <a:ext cx="3127376" cy="94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8573" y="1034028"/>
            <a:ext cx="6011862" cy="472281"/>
          </a:xfrm>
          <a:solidFill>
            <a:schemeClr val="bg1"/>
          </a:solidFill>
        </p:spPr>
        <p:txBody>
          <a:bodyPr/>
          <a:lstStyle/>
          <a:p>
            <a:r>
              <a:rPr lang="en-US" sz="2400" b="1" dirty="0" err="1" smtClean="0">
                <a:solidFill>
                  <a:srgbClr val="C00000"/>
                </a:solidFill>
              </a:rPr>
              <a:t>Número</a:t>
            </a:r>
            <a:r>
              <a:rPr lang="en-US" sz="2400" b="1" dirty="0" smtClean="0">
                <a:solidFill>
                  <a:srgbClr val="C00000"/>
                </a:solidFill>
              </a:rPr>
              <a:t> de </a:t>
            </a:r>
            <a:r>
              <a:rPr lang="en-US" sz="2400" b="1" dirty="0" err="1" smtClean="0">
                <a:solidFill>
                  <a:srgbClr val="C00000"/>
                </a:solidFill>
              </a:rPr>
              <a:t>desastres</a:t>
            </a:r>
            <a:r>
              <a:rPr lang="en-US" sz="2400" b="1" dirty="0" smtClean="0">
                <a:solidFill>
                  <a:srgbClr val="C00000"/>
                </a:solidFill>
              </a:rPr>
              <a:t> </a:t>
            </a:r>
            <a:r>
              <a:rPr lang="en-US" sz="2400" b="1" dirty="0" err="1" smtClean="0">
                <a:solidFill>
                  <a:srgbClr val="C00000"/>
                </a:solidFill>
              </a:rPr>
              <a:t>relatados</a:t>
            </a:r>
            <a:r>
              <a:rPr lang="en-US" sz="2400" b="1" dirty="0" smtClean="0">
                <a:solidFill>
                  <a:srgbClr val="C00000"/>
                </a:solidFill>
              </a:rPr>
              <a:t> 1900-2011</a:t>
            </a:r>
            <a:endParaRPr lang="en-US" sz="2400" b="1" dirty="0">
              <a:solidFill>
                <a:srgbClr val="C00000"/>
              </a:solidFill>
            </a:endParaRPr>
          </a:p>
        </p:txBody>
      </p:sp>
      <p:pic>
        <p:nvPicPr>
          <p:cNvPr id="1034" name="Picture 10" descr="http://www.emdat.be/sites/default/files/Trends/natural/world_1900_2011/eveyr2_vi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5668"/>
            <a:ext cx="9144000" cy="5302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6550223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 smtClean="0">
                <a:solidFill>
                  <a:schemeClr val="tx2"/>
                </a:solidFill>
              </a:rPr>
              <a:t>* Fonte:  </a:t>
            </a:r>
            <a:r>
              <a:rPr lang="en-US" sz="1400" b="1" dirty="0" smtClean="0">
                <a:solidFill>
                  <a:schemeClr val="tx2"/>
                </a:solidFill>
              </a:rPr>
              <a:t>Centro de </a:t>
            </a:r>
            <a:r>
              <a:rPr lang="en-US" sz="1400" b="1" dirty="0" err="1" smtClean="0">
                <a:solidFill>
                  <a:schemeClr val="tx2"/>
                </a:solidFill>
              </a:rPr>
              <a:t>Investigação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sobre</a:t>
            </a:r>
            <a:r>
              <a:rPr lang="en-US" sz="1400" b="1" dirty="0" smtClean="0">
                <a:solidFill>
                  <a:schemeClr val="tx2"/>
                </a:solidFill>
              </a:rPr>
              <a:t> a </a:t>
            </a:r>
            <a:r>
              <a:rPr lang="en-US" sz="1400" b="1" dirty="0" err="1" smtClean="0">
                <a:solidFill>
                  <a:schemeClr val="tx2"/>
                </a:solidFill>
              </a:rPr>
              <a:t>Epidemiologia</a:t>
            </a:r>
            <a:r>
              <a:rPr lang="en-US" sz="1400" b="1" dirty="0" smtClean="0">
                <a:solidFill>
                  <a:schemeClr val="tx2"/>
                </a:solidFill>
              </a:rPr>
              <a:t> dos </a:t>
            </a:r>
            <a:r>
              <a:rPr lang="en-US" sz="1400" b="1" dirty="0" err="1" smtClean="0">
                <a:solidFill>
                  <a:schemeClr val="tx2"/>
                </a:solidFill>
              </a:rPr>
              <a:t>Desastres</a:t>
            </a:r>
            <a:r>
              <a:rPr lang="en-US" sz="1400" b="1" dirty="0" smtClean="0">
                <a:solidFill>
                  <a:schemeClr val="tx2"/>
                </a:solidFill>
              </a:rPr>
              <a:t> (CRED) –Banco de Dados de </a:t>
            </a:r>
            <a:r>
              <a:rPr lang="en-US" sz="1400" b="1" dirty="0" err="1" smtClean="0">
                <a:solidFill>
                  <a:schemeClr val="tx2"/>
                </a:solidFill>
              </a:rPr>
              <a:t>Eventos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 err="1" smtClean="0">
                <a:solidFill>
                  <a:schemeClr val="tx2"/>
                </a:solidFill>
              </a:rPr>
              <a:t>Emergenciais</a:t>
            </a:r>
            <a:r>
              <a:rPr lang="en-US" sz="1400" b="1" dirty="0" smtClean="0">
                <a:solidFill>
                  <a:schemeClr val="tx2"/>
                </a:solidFill>
              </a:rPr>
              <a:t> </a:t>
            </a:r>
            <a:r>
              <a:rPr lang="en-US" sz="1400" b="1" dirty="0">
                <a:solidFill>
                  <a:schemeClr val="tx2"/>
                </a:solidFill>
              </a:rPr>
              <a:t>EM-DAT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5225143" y="247683"/>
            <a:ext cx="3918857" cy="59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 err="1" smtClean="0">
                <a:solidFill>
                  <a:schemeClr val="tx2"/>
                </a:solidFill>
                <a:ea typeface="MS PGothic" pitchFamily="34" charset="-128"/>
              </a:rPr>
              <a:t>Tendência</a:t>
            </a:r>
            <a:r>
              <a:rPr lang="en-GB" altLang="en-US" sz="2800" b="1" dirty="0" smtClean="0">
                <a:solidFill>
                  <a:schemeClr val="tx2"/>
                </a:solidFill>
                <a:ea typeface="MS PGothic" pitchFamily="34" charset="-128"/>
              </a:rPr>
              <a:t> de </a:t>
            </a:r>
            <a:r>
              <a:rPr lang="en-GB" altLang="en-US" sz="2800" b="1" dirty="0" err="1" smtClean="0">
                <a:solidFill>
                  <a:schemeClr val="tx2"/>
                </a:solidFill>
                <a:ea typeface="MS PGothic" pitchFamily="34" charset="-128"/>
              </a:rPr>
              <a:t>Desastres</a:t>
            </a:r>
            <a:r>
              <a:rPr lang="en-GB" altLang="en-US" sz="2800" b="1" dirty="0" smtClean="0">
                <a:solidFill>
                  <a:schemeClr val="tx2"/>
                </a:solidFill>
                <a:ea typeface="MS PGothic" pitchFamily="34" charset="-128"/>
              </a:rPr>
              <a:t> </a:t>
            </a:r>
            <a:r>
              <a:rPr lang="en-GB" altLang="en-US" sz="2800" b="1" dirty="0" err="1" smtClean="0">
                <a:solidFill>
                  <a:schemeClr val="tx2"/>
                </a:solidFill>
                <a:ea typeface="MS PGothic" pitchFamily="34" charset="-128"/>
              </a:rPr>
              <a:t>Naturais</a:t>
            </a:r>
            <a:endParaRPr lang="en-GB" altLang="en-US" sz="2800" b="1" dirty="0" smtClean="0">
              <a:solidFill>
                <a:schemeClr val="tx2"/>
              </a:solidFill>
              <a:ea typeface="MS PGothic" pitchFamily="34" charset="-128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647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ángulo 3"/>
          <p:cNvSpPr/>
          <p:nvPr/>
        </p:nvSpPr>
        <p:spPr>
          <a:xfrm>
            <a:off x="3494708" y="247683"/>
            <a:ext cx="1647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</a:t>
            </a:r>
            <a:r>
              <a:rPr lang="en-GB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en-GB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Fatos</a:t>
            </a:r>
            <a:endParaRPr lang="en-GB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140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62232" y="1090940"/>
            <a:ext cx="8918136" cy="551206"/>
          </a:xfrm>
        </p:spPr>
        <p:txBody>
          <a:bodyPr/>
          <a:lstStyle/>
          <a:p>
            <a:r>
              <a:rPr lang="en-US" sz="1800" b="1" dirty="0" err="1" smtClean="0">
                <a:solidFill>
                  <a:srgbClr val="C00000"/>
                </a:solidFill>
              </a:rPr>
              <a:t>Danos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estimados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>
                <a:solidFill>
                  <a:srgbClr val="C00000"/>
                </a:solidFill>
              </a:rPr>
              <a:t>(</a:t>
            </a:r>
            <a:r>
              <a:rPr lang="en-US" sz="1800" b="1" dirty="0" smtClean="0">
                <a:solidFill>
                  <a:srgbClr val="C00000"/>
                </a:solidFill>
              </a:rPr>
              <a:t>US $ </a:t>
            </a:r>
            <a:r>
              <a:rPr lang="en-US" sz="1800" b="1" dirty="0" err="1" smtClean="0">
                <a:solidFill>
                  <a:srgbClr val="C00000"/>
                </a:solidFill>
              </a:rPr>
              <a:t>bilhão</a:t>
            </a:r>
            <a:r>
              <a:rPr lang="en-US" sz="1800" b="1" dirty="0" smtClean="0">
                <a:solidFill>
                  <a:srgbClr val="C00000"/>
                </a:solidFill>
              </a:rPr>
              <a:t>) </a:t>
            </a:r>
            <a:r>
              <a:rPr lang="en-US" sz="1800" b="1" dirty="0" err="1" smtClean="0">
                <a:solidFill>
                  <a:srgbClr val="C00000"/>
                </a:solidFill>
              </a:rPr>
              <a:t>causados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por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desastres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naturais</a:t>
            </a:r>
            <a:r>
              <a:rPr lang="en-US" sz="1800" b="1" dirty="0" smtClean="0">
                <a:solidFill>
                  <a:srgbClr val="C00000"/>
                </a:solidFill>
              </a:rPr>
              <a:t> </a:t>
            </a:r>
            <a:r>
              <a:rPr lang="en-US" sz="1800" b="1" dirty="0" err="1" smtClean="0">
                <a:solidFill>
                  <a:srgbClr val="C00000"/>
                </a:solidFill>
              </a:rPr>
              <a:t>relatados</a:t>
            </a:r>
            <a:r>
              <a:rPr lang="en-US" sz="1800" b="1" dirty="0" smtClean="0">
                <a:solidFill>
                  <a:srgbClr val="C00000"/>
                </a:solidFill>
              </a:rPr>
              <a:t> 1900-2011</a:t>
            </a:r>
            <a:endParaRPr lang="en-US" sz="1800" b="1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" y="-1588"/>
            <a:ext cx="2904692" cy="785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http://www.emdat.be/sites/default/files/Trends/natural/world_1900_2011/damyrTemp1_view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0664"/>
            <a:ext cx="9144000" cy="5397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0" y="6550223"/>
            <a:ext cx="91440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solidFill>
                  <a:schemeClr val="tx2"/>
                </a:solidFill>
              </a:rPr>
              <a:t>* Fonte:  </a:t>
            </a:r>
            <a:r>
              <a:rPr lang="en-US" sz="1400" b="1" dirty="0">
                <a:solidFill>
                  <a:schemeClr val="tx2"/>
                </a:solidFill>
              </a:rPr>
              <a:t>Centro de </a:t>
            </a:r>
            <a:r>
              <a:rPr lang="en-US" sz="1400" b="1" dirty="0" err="1">
                <a:solidFill>
                  <a:schemeClr val="tx2"/>
                </a:solidFill>
              </a:rPr>
              <a:t>Investigação</a:t>
            </a:r>
            <a:r>
              <a:rPr lang="en-US" sz="1400" b="1" dirty="0">
                <a:solidFill>
                  <a:schemeClr val="tx2"/>
                </a:solidFill>
              </a:rPr>
              <a:t> </a:t>
            </a:r>
            <a:r>
              <a:rPr lang="en-US" sz="1400" b="1" dirty="0" err="1">
                <a:solidFill>
                  <a:schemeClr val="tx2"/>
                </a:solidFill>
              </a:rPr>
              <a:t>sobre</a:t>
            </a:r>
            <a:r>
              <a:rPr lang="en-US" sz="1400" b="1" dirty="0">
                <a:solidFill>
                  <a:schemeClr val="tx2"/>
                </a:solidFill>
              </a:rPr>
              <a:t> a </a:t>
            </a:r>
            <a:r>
              <a:rPr lang="en-US" sz="1400" b="1" dirty="0" err="1">
                <a:solidFill>
                  <a:schemeClr val="tx2"/>
                </a:solidFill>
              </a:rPr>
              <a:t>Epidemiologia</a:t>
            </a:r>
            <a:r>
              <a:rPr lang="en-US" sz="1400" b="1" dirty="0">
                <a:solidFill>
                  <a:schemeClr val="tx2"/>
                </a:solidFill>
              </a:rPr>
              <a:t> dos </a:t>
            </a:r>
            <a:r>
              <a:rPr lang="en-US" sz="1400" b="1" dirty="0" err="1">
                <a:solidFill>
                  <a:schemeClr val="tx2"/>
                </a:solidFill>
              </a:rPr>
              <a:t>Desastres</a:t>
            </a:r>
            <a:r>
              <a:rPr lang="en-US" sz="1400" b="1" dirty="0">
                <a:solidFill>
                  <a:schemeClr val="tx2"/>
                </a:solidFill>
              </a:rPr>
              <a:t> (CRED) –Banco de Dados de </a:t>
            </a:r>
            <a:r>
              <a:rPr lang="en-US" sz="1400" b="1" dirty="0" err="1">
                <a:solidFill>
                  <a:schemeClr val="tx2"/>
                </a:solidFill>
              </a:rPr>
              <a:t>Eventos</a:t>
            </a:r>
            <a:r>
              <a:rPr lang="en-US" sz="1400" b="1" dirty="0">
                <a:solidFill>
                  <a:schemeClr val="tx2"/>
                </a:solidFill>
              </a:rPr>
              <a:t> </a:t>
            </a:r>
            <a:r>
              <a:rPr lang="en-US" sz="1400" b="1" dirty="0" err="1">
                <a:solidFill>
                  <a:schemeClr val="tx2"/>
                </a:solidFill>
              </a:rPr>
              <a:t>Emergenciais</a:t>
            </a:r>
            <a:r>
              <a:rPr lang="en-US" sz="1400" b="1" dirty="0">
                <a:solidFill>
                  <a:schemeClr val="tx2"/>
                </a:solidFill>
              </a:rPr>
              <a:t> EM-DAT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225143" y="247683"/>
            <a:ext cx="3918857" cy="5953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 sz="2800" b="1" dirty="0" err="1">
                <a:solidFill>
                  <a:schemeClr val="tx2"/>
                </a:solidFill>
                <a:ea typeface="MS PGothic" pitchFamily="34" charset="-128"/>
              </a:rPr>
              <a:t>Tendência</a:t>
            </a:r>
            <a:r>
              <a:rPr lang="en-GB" altLang="en-US" sz="2800" b="1" dirty="0">
                <a:solidFill>
                  <a:schemeClr val="tx2"/>
                </a:solidFill>
                <a:ea typeface="MS PGothic" pitchFamily="34" charset="-128"/>
              </a:rPr>
              <a:t> de </a:t>
            </a:r>
            <a:r>
              <a:rPr lang="en-GB" altLang="en-US" sz="2800" b="1" dirty="0" err="1">
                <a:solidFill>
                  <a:schemeClr val="tx2"/>
                </a:solidFill>
                <a:ea typeface="MS PGothic" pitchFamily="34" charset="-128"/>
              </a:rPr>
              <a:t>Desastres</a:t>
            </a:r>
            <a:r>
              <a:rPr lang="en-GB" altLang="en-US" sz="2800" b="1" dirty="0">
                <a:solidFill>
                  <a:schemeClr val="tx2"/>
                </a:solidFill>
                <a:ea typeface="MS PGothic" pitchFamily="34" charset="-128"/>
              </a:rPr>
              <a:t> </a:t>
            </a:r>
            <a:r>
              <a:rPr lang="en-GB" altLang="en-US" sz="2800" b="1" dirty="0" err="1">
                <a:solidFill>
                  <a:schemeClr val="tx2"/>
                </a:solidFill>
                <a:ea typeface="MS PGothic" pitchFamily="34" charset="-128"/>
              </a:rPr>
              <a:t>Naturais</a:t>
            </a:r>
            <a:endParaRPr lang="en-GB" altLang="en-US" sz="2800" b="1" dirty="0">
              <a:solidFill>
                <a:schemeClr val="tx2"/>
              </a:solidFill>
              <a:ea typeface="MS PGothic" pitchFamily="34" charset="-128"/>
            </a:endParaRPr>
          </a:p>
        </p:txBody>
      </p:sp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647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ángulo 3"/>
          <p:cNvSpPr/>
          <p:nvPr/>
        </p:nvSpPr>
        <p:spPr>
          <a:xfrm>
            <a:off x="3494708" y="247683"/>
            <a:ext cx="16473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</a:t>
            </a:r>
            <a:r>
              <a:rPr lang="en-GB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Fatos</a:t>
            </a:r>
            <a:endParaRPr lang="en-GB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271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2071" y="1091821"/>
            <a:ext cx="8966579" cy="5401101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A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s </a:t>
            </a:r>
            <a:r>
              <a:rPr lang="en-US" altLang="en-US" sz="2800" b="1" u="sng" dirty="0" err="1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Más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  <a:r>
              <a:rPr lang="en-US" altLang="en-US" sz="2800" b="1" u="sng" dirty="0" err="1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Notícias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: </a:t>
            </a:r>
            <a:r>
              <a:rPr lang="en-GB" sz="2800" dirty="0" err="1" smtClean="0"/>
              <a:t>Número</a:t>
            </a:r>
            <a:r>
              <a:rPr lang="en-GB" sz="2800" dirty="0" smtClean="0"/>
              <a:t> de </a:t>
            </a:r>
            <a:r>
              <a:rPr lang="en-GB" sz="2800" b="1" dirty="0" err="1" smtClean="0"/>
              <a:t>desastres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naturais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relatados</a:t>
            </a:r>
            <a:r>
              <a:rPr lang="en-GB" sz="2800" b="1" dirty="0" smtClean="0"/>
              <a:t> </a:t>
            </a:r>
            <a:r>
              <a:rPr lang="en-GB" sz="2800" dirty="0" smtClean="0">
                <a:solidFill>
                  <a:srgbClr val="C00000"/>
                </a:solidFill>
              </a:rPr>
              <a:t>tem </a:t>
            </a:r>
            <a:r>
              <a:rPr lang="en-GB" sz="2800" dirty="0" err="1" smtClean="0">
                <a:solidFill>
                  <a:srgbClr val="C00000"/>
                </a:solidFill>
              </a:rPr>
              <a:t>crescido</a:t>
            </a:r>
            <a:r>
              <a:rPr lang="en-GB" sz="2800" dirty="0" smtClean="0">
                <a:solidFill>
                  <a:srgbClr val="C00000"/>
                </a:solidFill>
              </a:rPr>
              <a:t>.</a:t>
            </a:r>
            <a:endParaRPr lang="en-GB" sz="2800" dirty="0" smtClean="0"/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As </a:t>
            </a:r>
            <a:r>
              <a:rPr lang="en-US" altLang="en-US" sz="2800" b="1" u="sng" dirty="0" err="1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Más</a:t>
            </a: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  <a:r>
              <a:rPr lang="en-US" altLang="en-US" sz="2800" b="1" u="sng" dirty="0" err="1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Notícias</a:t>
            </a: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: </a:t>
            </a:r>
            <a:r>
              <a:rPr lang="en-GB" sz="2800" dirty="0" err="1" smtClean="0"/>
              <a:t>Número</a:t>
            </a:r>
            <a:r>
              <a:rPr lang="en-GB" sz="2800" dirty="0" smtClean="0"/>
              <a:t> de </a:t>
            </a:r>
            <a:r>
              <a:rPr lang="en-GB" sz="2800" b="1" dirty="0" err="1" smtClean="0"/>
              <a:t>pessoas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afetadas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por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desastres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naturais</a:t>
            </a:r>
            <a:r>
              <a:rPr lang="en-GB" sz="2800" b="1" dirty="0" smtClean="0"/>
              <a:t> </a:t>
            </a:r>
            <a:r>
              <a:rPr lang="en-GB" sz="2800" dirty="0">
                <a:solidFill>
                  <a:srgbClr val="C00000"/>
                </a:solidFill>
              </a:rPr>
              <a:t>tem </a:t>
            </a:r>
            <a:r>
              <a:rPr lang="en-GB" sz="2800" dirty="0" err="1">
                <a:solidFill>
                  <a:srgbClr val="C00000"/>
                </a:solidFill>
              </a:rPr>
              <a:t>aumentado</a:t>
            </a:r>
            <a:r>
              <a:rPr lang="en-GB" sz="2800" dirty="0">
                <a:solidFill>
                  <a:srgbClr val="C00000"/>
                </a:solidFill>
              </a:rPr>
              <a:t>. </a:t>
            </a:r>
            <a:endParaRPr lang="en-GB" sz="28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As </a:t>
            </a:r>
            <a:r>
              <a:rPr lang="en-US" altLang="en-US" sz="2800" b="1" u="sng" dirty="0" err="1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Más</a:t>
            </a: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  <a:r>
              <a:rPr lang="en-US" altLang="en-US" sz="2800" b="1" u="sng" dirty="0" err="1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Notícias</a:t>
            </a:r>
            <a:r>
              <a:rPr lang="en-US" altLang="en-US" sz="2800" b="1" u="sng" dirty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: </a:t>
            </a:r>
            <a:r>
              <a:rPr lang="en-GB" sz="2800" dirty="0" err="1" smtClean="0"/>
              <a:t>Número</a:t>
            </a:r>
            <a:r>
              <a:rPr lang="en-GB" sz="2800" dirty="0" smtClean="0"/>
              <a:t> de </a:t>
            </a:r>
            <a:r>
              <a:rPr lang="en-GB" sz="2800" b="1" dirty="0" err="1"/>
              <a:t>Danos</a:t>
            </a:r>
            <a:r>
              <a:rPr lang="en-GB" sz="2800" dirty="0" smtClean="0"/>
              <a:t> </a:t>
            </a:r>
            <a:r>
              <a:rPr lang="en-GB" sz="2800" b="1" dirty="0" err="1" smtClean="0"/>
              <a:t>estimados</a:t>
            </a:r>
            <a:r>
              <a:rPr lang="en-GB" sz="2800" dirty="0" smtClean="0"/>
              <a:t> (</a:t>
            </a:r>
            <a:r>
              <a:rPr lang="en-GB" sz="2800" dirty="0" err="1" smtClean="0"/>
              <a:t>em</a:t>
            </a:r>
            <a:r>
              <a:rPr lang="en-GB" sz="2800" dirty="0" smtClean="0"/>
              <a:t> US $ </a:t>
            </a:r>
            <a:r>
              <a:rPr lang="en-GB" sz="2800" dirty="0" err="1" smtClean="0"/>
              <a:t>bilhão</a:t>
            </a:r>
            <a:r>
              <a:rPr lang="en-GB" sz="2800" dirty="0" smtClean="0"/>
              <a:t>) </a:t>
            </a:r>
            <a:r>
              <a:rPr lang="en-GB" sz="2800" dirty="0" err="1" smtClean="0"/>
              <a:t>causados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desastres</a:t>
            </a:r>
            <a:r>
              <a:rPr lang="en-GB" sz="2800" dirty="0" smtClean="0"/>
              <a:t> </a:t>
            </a:r>
            <a:r>
              <a:rPr lang="en-GB" sz="2800" dirty="0" err="1" smtClean="0"/>
              <a:t>naturais</a:t>
            </a:r>
            <a:r>
              <a:rPr lang="en-GB" sz="2800" dirty="0" smtClean="0"/>
              <a:t> </a:t>
            </a:r>
            <a:r>
              <a:rPr lang="en-GB" sz="2800" dirty="0" err="1" smtClean="0"/>
              <a:t>relatados</a:t>
            </a:r>
            <a:r>
              <a:rPr lang="en-GB" sz="2800" dirty="0" smtClean="0"/>
              <a:t> tem </a:t>
            </a:r>
            <a:r>
              <a:rPr lang="en-GB" sz="2800" dirty="0" err="1" smtClean="0"/>
              <a:t>aumentado</a:t>
            </a:r>
            <a:r>
              <a:rPr lang="en-GB" sz="2800" dirty="0" smtClean="0"/>
              <a:t>. </a:t>
            </a:r>
            <a:r>
              <a:rPr lang="en-GB" sz="2800" b="1" dirty="0" err="1" smtClean="0"/>
              <a:t>Perdas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econômicas</a:t>
            </a:r>
            <a:r>
              <a:rPr lang="en-GB" sz="2800" b="1" dirty="0" smtClean="0"/>
              <a:t> </a:t>
            </a:r>
            <a:r>
              <a:rPr lang="en-GB" sz="2800" dirty="0" err="1" smtClean="0"/>
              <a:t>diretas</a:t>
            </a:r>
            <a:r>
              <a:rPr lang="en-GB" sz="2800" dirty="0" smtClean="0"/>
              <a:t> e </a:t>
            </a:r>
            <a:r>
              <a:rPr lang="en-GB" sz="2800" dirty="0" err="1" smtClean="0"/>
              <a:t>indiretas</a:t>
            </a:r>
            <a:r>
              <a:rPr lang="en-GB" sz="2800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desastres</a:t>
            </a:r>
            <a:r>
              <a:rPr lang="en-GB" sz="2800" dirty="0" smtClean="0"/>
              <a:t> </a:t>
            </a:r>
            <a:r>
              <a:rPr lang="en-GB" sz="2800" dirty="0" err="1">
                <a:solidFill>
                  <a:srgbClr val="C00000"/>
                </a:solidFill>
              </a:rPr>
              <a:t>têm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 err="1">
                <a:solidFill>
                  <a:srgbClr val="C00000"/>
                </a:solidFill>
              </a:rPr>
              <a:t>aumentado</a:t>
            </a:r>
            <a:r>
              <a:rPr lang="en-GB" sz="2800" dirty="0">
                <a:solidFill>
                  <a:srgbClr val="C00000"/>
                </a:solidFill>
              </a:rPr>
              <a:t>. </a:t>
            </a:r>
            <a:endParaRPr lang="en-GB" sz="28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Ø"/>
            </a:pP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As Boas </a:t>
            </a:r>
            <a:r>
              <a:rPr lang="en-US" altLang="en-US" sz="2800" b="1" u="sng" dirty="0" err="1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Notícias</a:t>
            </a:r>
            <a:r>
              <a:rPr lang="en-US" altLang="en-US" sz="2800" b="1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:</a:t>
            </a:r>
            <a:r>
              <a:rPr lang="en-US" altLang="en-US" sz="2800" u="sng" dirty="0" smtClean="0">
                <a:solidFill>
                  <a:schemeClr val="tx2"/>
                </a:solidFill>
                <a:latin typeface="Calibri" pitchFamily="34" charset="0"/>
                <a:ea typeface="ＭＳ Ｐゴシック" pitchFamily="34" charset="-128"/>
                <a:cs typeface="Arial" charset="0"/>
              </a:rPr>
              <a:t> </a:t>
            </a:r>
            <a:r>
              <a:rPr lang="en-GB" sz="2800" dirty="0" err="1" smtClean="0"/>
              <a:t>Número</a:t>
            </a:r>
            <a:r>
              <a:rPr lang="en-GB" sz="2800" dirty="0" smtClean="0"/>
              <a:t> de </a:t>
            </a:r>
            <a:r>
              <a:rPr lang="en-GB" sz="2800" b="1" u="sng" dirty="0" err="1" smtClean="0"/>
              <a:t>pessoas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relatadas</a:t>
            </a:r>
            <a:r>
              <a:rPr lang="en-GB" sz="2800" b="1" u="sng" dirty="0" smtClean="0"/>
              <a:t> </a:t>
            </a:r>
            <a:r>
              <a:rPr lang="en-GB" sz="2800" b="1" u="sng" dirty="0" err="1" smtClean="0"/>
              <a:t>mortas</a:t>
            </a:r>
            <a:r>
              <a:rPr lang="en-GB" sz="2800" b="1" u="sng" dirty="0" smtClean="0"/>
              <a:t> </a:t>
            </a:r>
            <a:r>
              <a:rPr lang="en-GB" sz="2800" dirty="0" err="1" smtClean="0"/>
              <a:t>por</a:t>
            </a:r>
            <a:r>
              <a:rPr lang="en-GB" sz="2800" dirty="0" smtClean="0"/>
              <a:t> </a:t>
            </a:r>
            <a:r>
              <a:rPr lang="en-GB" sz="2800" dirty="0" err="1" smtClean="0"/>
              <a:t>desastres</a:t>
            </a:r>
            <a:r>
              <a:rPr lang="en-GB" sz="2800" dirty="0" smtClean="0"/>
              <a:t> </a:t>
            </a:r>
            <a:r>
              <a:rPr lang="en-GB" sz="2800" u="sng" dirty="0">
                <a:solidFill>
                  <a:srgbClr val="00B050"/>
                </a:solidFill>
              </a:rPr>
              <a:t>tem </a:t>
            </a:r>
            <a:r>
              <a:rPr lang="en-GB" sz="2800" u="sng" dirty="0" err="1">
                <a:solidFill>
                  <a:srgbClr val="00B050"/>
                </a:solidFill>
              </a:rPr>
              <a:t>diminuído</a:t>
            </a:r>
            <a:r>
              <a:rPr lang="en-GB" sz="2800" u="sng" dirty="0">
                <a:solidFill>
                  <a:srgbClr val="00B050"/>
                </a:solidFill>
              </a:rPr>
              <a:t>. </a:t>
            </a:r>
            <a:r>
              <a:rPr lang="en-GB" sz="2800" i="1" dirty="0"/>
              <a:t>(</a:t>
            </a:r>
            <a:r>
              <a:rPr lang="en-GB" sz="2800" i="1" dirty="0" err="1" smtClean="0"/>
              <a:t>Enchentes</a:t>
            </a:r>
            <a:r>
              <a:rPr lang="en-GB" sz="2800" i="1" dirty="0" smtClean="0"/>
              <a:t> </a:t>
            </a:r>
            <a:r>
              <a:rPr lang="en-GB" sz="2800" i="1" dirty="0" smtClean="0"/>
              <a:t>&amp; </a:t>
            </a:r>
            <a:r>
              <a:rPr lang="en-GB" sz="2800" i="1" dirty="0" err="1"/>
              <a:t>Tempestades</a:t>
            </a:r>
            <a:r>
              <a:rPr lang="en-GB" sz="2800" i="1" dirty="0"/>
              <a:t> </a:t>
            </a:r>
            <a:r>
              <a:rPr lang="en-GB" sz="2800" i="1" dirty="0" err="1"/>
              <a:t>Tropicais</a:t>
            </a:r>
            <a:r>
              <a:rPr lang="en-GB" sz="2800" i="1" dirty="0" smtClean="0"/>
              <a:t>)</a:t>
            </a:r>
            <a:endParaRPr lang="es-ES_tradnl" sz="2800" i="1" dirty="0"/>
          </a:p>
        </p:txBody>
      </p:sp>
      <p:sp>
        <p:nvSpPr>
          <p:cNvPr id="4" name="Rectángulo 3"/>
          <p:cNvSpPr/>
          <p:nvPr/>
        </p:nvSpPr>
        <p:spPr>
          <a:xfrm>
            <a:off x="3790335" y="118338"/>
            <a:ext cx="47804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 err="1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GB" sz="4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endências</a:t>
            </a:r>
            <a:r>
              <a:rPr lang="en-GB" sz="4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44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Globais</a:t>
            </a:r>
            <a:endParaRPr lang="en-GB" sz="44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368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1173163" y="93059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24578" name="Rectangle 3"/>
          <p:cNvSpPr>
            <a:spLocks/>
          </p:cNvSpPr>
          <p:nvPr/>
        </p:nvSpPr>
        <p:spPr bwMode="auto">
          <a:xfrm>
            <a:off x="8374063" y="93059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24579" name="Line 4"/>
          <p:cNvSpPr>
            <a:spLocks noChangeShapeType="1"/>
          </p:cNvSpPr>
          <p:nvPr/>
        </p:nvSpPr>
        <p:spPr bwMode="auto">
          <a:xfrm>
            <a:off x="4125913" y="90233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0" name="Line 5"/>
          <p:cNvSpPr>
            <a:spLocks noChangeShapeType="1"/>
          </p:cNvSpPr>
          <p:nvPr/>
        </p:nvSpPr>
        <p:spPr bwMode="auto">
          <a:xfrm>
            <a:off x="8275638" y="90233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1" name="Rectangle 1"/>
          <p:cNvSpPr>
            <a:spLocks/>
          </p:cNvSpPr>
          <p:nvPr/>
        </p:nvSpPr>
        <p:spPr bwMode="auto">
          <a:xfrm>
            <a:off x="1325563" y="9458325"/>
            <a:ext cx="3057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Mo Hamza</a:t>
            </a:r>
          </a:p>
        </p:txBody>
      </p:sp>
      <p:sp>
        <p:nvSpPr>
          <p:cNvPr id="24582" name="Rectangle 3"/>
          <p:cNvSpPr>
            <a:spLocks/>
          </p:cNvSpPr>
          <p:nvPr/>
        </p:nvSpPr>
        <p:spPr bwMode="auto">
          <a:xfrm>
            <a:off x="8526463" y="9458325"/>
            <a:ext cx="2881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130006" bIns="0" anchor="b"/>
          <a:lstStyle/>
          <a:p>
            <a:r>
              <a:rPr lang="en-US" sz="1200">
                <a:solidFill>
                  <a:srgbClr val="908A84"/>
                </a:solidFill>
                <a:latin typeface="Calibri" pitchFamily="34" charset="0"/>
                <a:ea typeface="MS PGothic" pitchFamily="34" charset="-128"/>
              </a:rPr>
              <a:t>14 May 2012</a:t>
            </a:r>
          </a:p>
        </p:txBody>
      </p:sp>
      <p:sp>
        <p:nvSpPr>
          <p:cNvPr id="24583" name="Line 4"/>
          <p:cNvSpPr>
            <a:spLocks noChangeShapeType="1"/>
          </p:cNvSpPr>
          <p:nvPr/>
        </p:nvSpPr>
        <p:spPr bwMode="auto">
          <a:xfrm>
            <a:off x="4278313" y="9175750"/>
            <a:ext cx="1587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4" name="Line 5"/>
          <p:cNvSpPr>
            <a:spLocks noChangeShapeType="1"/>
          </p:cNvSpPr>
          <p:nvPr/>
        </p:nvSpPr>
        <p:spPr bwMode="auto">
          <a:xfrm>
            <a:off x="8428038" y="9175750"/>
            <a:ext cx="3175" cy="730250"/>
          </a:xfrm>
          <a:prstGeom prst="line">
            <a:avLst/>
          </a:prstGeom>
          <a:noFill/>
          <a:ln w="12700">
            <a:solidFill>
              <a:srgbClr val="908A84"/>
            </a:solidFill>
            <a:prstDash val="sysDot"/>
            <a:round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ctrTitle" idx="4294967295"/>
          </p:nvPr>
        </p:nvSpPr>
        <p:spPr>
          <a:xfrm>
            <a:off x="754063" y="1566863"/>
            <a:ext cx="7772400" cy="2697162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GB" b="1" i="1" dirty="0" smtClean="0"/>
              <a:t/>
            </a:r>
            <a:br>
              <a:rPr lang="en-GB" b="1" i="1" dirty="0" smtClean="0"/>
            </a:br>
            <a:r>
              <a:rPr lang="en-GB" b="1" i="1" dirty="0" smtClean="0"/>
              <a:t>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Por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reduzir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o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risco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de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desastre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e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construir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GB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resiliência</a:t>
            </a:r>
            <a:r>
              <a:rPr lang="en-GB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?</a:t>
            </a:r>
            <a:endParaRPr lang="en-US" b="1" i="1" dirty="0" smtClean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8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>
              <a:latin typeface="Calibri" pitchFamily="34" charset="0"/>
            </a:endParaRPr>
          </a:p>
        </p:txBody>
      </p:sp>
      <p:pic>
        <p:nvPicPr>
          <p:cNvPr id="24587" name="Picture 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5642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2991465" y="211138"/>
            <a:ext cx="6308725" cy="781050"/>
          </a:xfrm>
          <a:prstGeom prst="rect">
            <a:avLst/>
          </a:prstGeom>
          <a:solidFill>
            <a:schemeClr val="bg1"/>
          </a:solidFill>
        </p:spPr>
        <p:txBody>
          <a:bodyPr/>
          <a:lstStyle/>
          <a:p>
            <a:pPr algn="ctr">
              <a:defRPr/>
            </a:pP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Por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 </a:t>
            </a: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que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 o </a:t>
            </a: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risco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 de </a:t>
            </a: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desastre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 </a:t>
            </a: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está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 </a:t>
            </a:r>
            <a:r>
              <a:rPr lang="en-GB" altLang="en-US" sz="32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aumentando</a:t>
            </a:r>
            <a:r>
              <a:rPr lang="en-GB" altLang="en-US" sz="32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  <a:ea typeface="MS PGothic" pitchFamily="34" charset="-128"/>
              </a:rPr>
              <a:t>?</a:t>
            </a:r>
            <a:endParaRPr lang="en-US" altLang="en-US" sz="3200" b="1" dirty="0">
              <a:solidFill>
                <a:srgbClr val="99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3" name="Up Arrow Callout 2"/>
          <p:cNvSpPr/>
          <p:nvPr/>
        </p:nvSpPr>
        <p:spPr>
          <a:xfrm>
            <a:off x="6310313" y="1104900"/>
            <a:ext cx="2663825" cy="4062413"/>
          </a:xfrm>
          <a:prstGeom prst="up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 err="1" smtClean="0">
                <a:solidFill>
                  <a:srgbClr val="FF0000"/>
                </a:solidFill>
                <a:ea typeface="MS PGothic" pitchFamily="34" charset="-128"/>
                <a:cs typeface="Arial" charset="0"/>
              </a:rPr>
              <a:t>Perigos</a:t>
            </a:r>
            <a:endParaRPr lang="en-GB" altLang="en-US" b="1" dirty="0">
              <a:solidFill>
                <a:srgbClr val="FF0000"/>
              </a:solidFill>
              <a:ea typeface="MS PGothic" pitchFamily="34" charset="-128"/>
              <a:cs typeface="Arial" charset="0"/>
            </a:endParaRPr>
          </a:p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Aumento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de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Frequência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Intensidade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Novos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/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cascada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4" name="Up Arrow Callout 3"/>
          <p:cNvSpPr/>
          <p:nvPr/>
        </p:nvSpPr>
        <p:spPr>
          <a:xfrm>
            <a:off x="246063" y="1079500"/>
            <a:ext cx="2786062" cy="4081463"/>
          </a:xfrm>
          <a:prstGeom prst="upArrow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 dirty="0" smtClean="0">
              <a:solidFill>
                <a:srgbClr val="FF0000"/>
              </a:solidFill>
              <a:ea typeface="MS PGothic" pitchFamily="34" charset="-128"/>
              <a:cs typeface="Arial" charset="0"/>
            </a:endParaRPr>
          </a:p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 err="1" smtClean="0">
                <a:solidFill>
                  <a:srgbClr val="FF0000"/>
                </a:solidFill>
                <a:ea typeface="MS PGothic" pitchFamily="34" charset="-128"/>
                <a:cs typeface="Arial" charset="0"/>
              </a:rPr>
              <a:t>Exposição</a:t>
            </a:r>
            <a:endParaRPr lang="en-GB" altLang="en-US" b="1" dirty="0">
              <a:solidFill>
                <a:srgbClr val="FF000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Concentração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em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locais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perigosos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ou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devido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à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globalização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Pessoas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Ativos</a:t>
            </a: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Atividades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Econômicas</a:t>
            </a:r>
            <a:endParaRPr lang="en-US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475" y="5243513"/>
            <a:ext cx="2805113" cy="495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GB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  <a:p>
            <a:pPr>
              <a:defRPr/>
            </a:pP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             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Aumentando</a:t>
            </a:r>
            <a:r>
              <a:rPr lang="en-GB" altLang="en-US" b="1" dirty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		</a:t>
            </a:r>
            <a:endParaRPr lang="en-US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34125" y="5254625"/>
            <a:ext cx="2628900" cy="51593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Cíclico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/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Mudança</a:t>
            </a:r>
            <a:r>
              <a:rPr lang="en-GB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do </a:t>
            </a:r>
            <a:r>
              <a:rPr lang="en-GB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clima</a:t>
            </a:r>
            <a:endParaRPr lang="en-US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7" name="Up Arrow Callout 4"/>
          <p:cNvSpPr>
            <a:spLocks noChangeArrowheads="1"/>
          </p:cNvSpPr>
          <p:nvPr/>
        </p:nvSpPr>
        <p:spPr bwMode="auto">
          <a:xfrm rot="10800000" flipV="1">
            <a:off x="3194050" y="1044575"/>
            <a:ext cx="2884488" cy="4148138"/>
          </a:xfrm>
          <a:prstGeom prst="upArrowCallout">
            <a:avLst>
              <a:gd name="adj1" fmla="val 25000"/>
              <a:gd name="adj2" fmla="val 25000"/>
              <a:gd name="adj3" fmla="val 28842"/>
              <a:gd name="adj4" fmla="val 64977"/>
            </a:avLst>
          </a:prstGeom>
          <a:solidFill>
            <a:srgbClr val="C6D9F1"/>
          </a:solidFill>
          <a:ln w="9525" algn="ctr">
            <a:solidFill>
              <a:srgbClr val="4A7EBB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en-GB" altLang="en-US" b="1" dirty="0" err="1" smtClean="0">
                <a:solidFill>
                  <a:srgbClr val="FF0000"/>
                </a:solidFill>
                <a:latin typeface="Calibri" pitchFamily="34" charset="0"/>
                <a:ea typeface="MS PGothic" pitchFamily="34" charset="-128"/>
              </a:rPr>
              <a:t>Vulnerabilidade</a:t>
            </a:r>
            <a:endParaRPr lang="en-GB" altLang="en-US" b="1" dirty="0">
              <a:solidFill>
                <a:srgbClr val="FF000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en-GB" altLang="en-US" sz="800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Design </a:t>
            </a:r>
            <a:r>
              <a:rPr lang="en-GB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pobre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 de </a:t>
            </a:r>
            <a:r>
              <a:rPr lang="en-GB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edifícios</a:t>
            </a:r>
            <a:endParaRPr lang="en-GB" altLang="en-US" b="1" dirty="0" smtClean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Pobreza</a:t>
            </a:r>
            <a:endParaRPr lang="en-US" altLang="en-US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US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Educação</a:t>
            </a:r>
            <a:endParaRPr lang="en-GB" altLang="en-US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  <a:p>
            <a:pPr>
              <a:spcAft>
                <a:spcPts val="600"/>
              </a:spcAft>
              <a:buFont typeface="Wingdings" pitchFamily="2" charset="2"/>
              <a:buChar char="Ø"/>
              <a:defRPr/>
            </a:pPr>
            <a:r>
              <a:rPr lang="en-GB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Baixa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n-GB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capacidade</a:t>
            </a:r>
            <a:r>
              <a:rPr lang="en-GB" altLang="en-US" b="1" dirty="0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 de </a:t>
            </a:r>
            <a:r>
              <a:rPr lang="en-GB" altLang="en-US" b="1" dirty="0" err="1" smtClean="0">
                <a:solidFill>
                  <a:srgbClr val="002060"/>
                </a:solidFill>
                <a:latin typeface="Calibri" pitchFamily="34" charset="0"/>
                <a:ea typeface="MS PGothic" pitchFamily="34" charset="-128"/>
              </a:rPr>
              <a:t>enfrentamento</a:t>
            </a:r>
            <a:endParaRPr lang="en-GB" altLang="en-US" b="1" dirty="0">
              <a:solidFill>
                <a:srgbClr val="002060"/>
              </a:solidFill>
              <a:latin typeface="Calibri" pitchFamily="34" charset="0"/>
              <a:ea typeface="MS PGothic" pitchFamily="34" charset="-128"/>
            </a:endParaRPr>
          </a:p>
        </p:txBody>
      </p:sp>
      <p:pic>
        <p:nvPicPr>
          <p:cNvPr id="3072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83527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/>
          <p:cNvSpPr/>
          <p:nvPr/>
        </p:nvSpPr>
        <p:spPr>
          <a:xfrm>
            <a:off x="3213100" y="5268913"/>
            <a:ext cx="2854325" cy="52863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Pode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ser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tanto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aumentada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quanto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diminuída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pelo</a:t>
            </a:r>
            <a:r>
              <a:rPr lang="en-US" altLang="en-US" b="1" dirty="0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 </a:t>
            </a:r>
            <a:r>
              <a:rPr lang="en-US" altLang="en-US" b="1" dirty="0" err="1" smtClean="0">
                <a:solidFill>
                  <a:srgbClr val="002060"/>
                </a:solidFill>
                <a:ea typeface="MS PGothic" pitchFamily="34" charset="-128"/>
                <a:cs typeface="Arial" charset="0"/>
              </a:rPr>
              <a:t>desenvolvimento</a:t>
            </a:r>
            <a:endParaRPr lang="en-US" altLang="en-US" b="1" dirty="0">
              <a:solidFill>
                <a:srgbClr val="002060"/>
              </a:solidFill>
              <a:ea typeface="MS PGothic" pitchFamily="34" charset="-128"/>
              <a:cs typeface="Arial" charset="0"/>
            </a:endParaRPr>
          </a:p>
        </p:txBody>
      </p:sp>
      <p:sp>
        <p:nvSpPr>
          <p:cNvPr id="30729" name="Text Box 12"/>
          <p:cNvSpPr txBox="1">
            <a:spLocks noChangeArrowheads="1"/>
          </p:cNvSpPr>
          <p:nvPr/>
        </p:nvSpPr>
        <p:spPr bwMode="auto">
          <a:xfrm>
            <a:off x="0" y="5995988"/>
            <a:ext cx="91439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 dirty="0" err="1" smtClean="0">
                <a:solidFill>
                  <a:srgbClr val="800080"/>
                </a:solidFill>
              </a:rPr>
              <a:t>Desenvolvimento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pode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reduzir</a:t>
            </a:r>
            <a:r>
              <a:rPr lang="en-US" sz="2000" b="1" i="1" dirty="0" smtClean="0">
                <a:solidFill>
                  <a:srgbClr val="800080"/>
                </a:solidFill>
              </a:rPr>
              <a:t> a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vulnerabilidade</a:t>
            </a:r>
            <a:r>
              <a:rPr lang="en-US" sz="2000" b="1" i="1" dirty="0" smtClean="0">
                <a:solidFill>
                  <a:srgbClr val="800080"/>
                </a:solidFill>
              </a:rPr>
              <a:t>, mas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Desenvolvimento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pode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também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criar</a:t>
            </a:r>
            <a:r>
              <a:rPr lang="en-US" sz="2000" b="1" i="1" dirty="0" smtClean="0">
                <a:solidFill>
                  <a:srgbClr val="800080"/>
                </a:solidFill>
              </a:rPr>
              <a:t>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risco</a:t>
            </a:r>
            <a:r>
              <a:rPr lang="en-US" sz="2000" b="1" i="1" dirty="0" smtClean="0">
                <a:solidFill>
                  <a:srgbClr val="800080"/>
                </a:solidFill>
              </a:rPr>
              <a:t> de </a:t>
            </a:r>
            <a:r>
              <a:rPr lang="en-US" sz="2000" b="1" i="1" dirty="0" err="1" smtClean="0">
                <a:solidFill>
                  <a:srgbClr val="800080"/>
                </a:solidFill>
              </a:rPr>
              <a:t>desastre</a:t>
            </a:r>
            <a:endParaRPr lang="en-US" sz="2000" b="1" i="1" dirty="0">
              <a:solidFill>
                <a:srgbClr val="800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301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4859" y="548871"/>
            <a:ext cx="6246420" cy="532883"/>
          </a:xfrm>
        </p:spPr>
        <p:txBody>
          <a:bodyPr/>
          <a:lstStyle/>
          <a:p>
            <a:r>
              <a:rPr lang="en-US" sz="3200" b="1" dirty="0" err="1" smtClean="0">
                <a:solidFill>
                  <a:srgbClr val="990099"/>
                </a:solidFill>
              </a:rPr>
              <a:t>Urbanização</a:t>
            </a:r>
            <a:r>
              <a:rPr lang="en-US" sz="3200" b="1" dirty="0" smtClean="0">
                <a:solidFill>
                  <a:srgbClr val="990099"/>
                </a:solidFill>
              </a:rPr>
              <a:t> Global </a:t>
            </a:r>
            <a:r>
              <a:rPr lang="en-US" sz="3200" b="1" dirty="0" err="1" smtClean="0">
                <a:solidFill>
                  <a:srgbClr val="990099"/>
                </a:solidFill>
              </a:rPr>
              <a:t>Rápida</a:t>
            </a:r>
            <a:endParaRPr lang="en-US" sz="3200" dirty="0">
              <a:solidFill>
                <a:srgbClr val="990099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4421"/>
            <a:ext cx="9144000" cy="5183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48144" y="1299748"/>
            <a:ext cx="7555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 </a:t>
            </a:r>
            <a:r>
              <a:rPr lang="en-US" i="1" dirty="0" err="1" smtClean="0"/>
              <a:t>população</a:t>
            </a:r>
            <a:r>
              <a:rPr lang="en-US" i="1" dirty="0" smtClean="0"/>
              <a:t> </a:t>
            </a:r>
            <a:r>
              <a:rPr lang="en-US" i="1" dirty="0" err="1" smtClean="0"/>
              <a:t>urbana</a:t>
            </a:r>
            <a:r>
              <a:rPr lang="en-US" i="1" dirty="0" smtClean="0"/>
              <a:t> e </a:t>
            </a:r>
            <a:r>
              <a:rPr lang="en-US" i="1" dirty="0" err="1" smtClean="0"/>
              <a:t>mundial</a:t>
            </a:r>
            <a:r>
              <a:rPr lang="en-US" i="1" dirty="0" smtClean="0"/>
              <a:t> do </a:t>
            </a:r>
            <a:r>
              <a:rPr lang="en-US" i="1" dirty="0" err="1" smtClean="0"/>
              <a:t>mundo</a:t>
            </a:r>
            <a:r>
              <a:rPr lang="en-US" i="1" dirty="0" smtClean="0"/>
              <a:t>. (Fonte: ONU </a:t>
            </a:r>
            <a:r>
              <a:rPr lang="en-US" i="1" dirty="0" err="1" smtClean="0"/>
              <a:t>Divisão</a:t>
            </a:r>
            <a:r>
              <a:rPr lang="en-US" i="1" dirty="0" smtClean="0"/>
              <a:t> da </a:t>
            </a:r>
            <a:r>
              <a:rPr lang="en-US" i="1" dirty="0" err="1" smtClean="0"/>
              <a:t>População</a:t>
            </a:r>
            <a:r>
              <a:rPr lang="en-US" i="1" dirty="0" smtClean="0"/>
              <a:t>)</a:t>
            </a:r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3"/>
          <p:cNvSpPr/>
          <p:nvPr/>
        </p:nvSpPr>
        <p:spPr>
          <a:xfrm>
            <a:off x="3132139" y="112079"/>
            <a:ext cx="601186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400" b="1" dirty="0" err="1" smtClean="0">
                <a:solidFill>
                  <a:srgbClr val="990099"/>
                </a:solidFill>
              </a:rPr>
              <a:t>Explicando</a:t>
            </a:r>
            <a:r>
              <a:rPr lang="en-GB" sz="2400" b="1" dirty="0" smtClean="0">
                <a:solidFill>
                  <a:srgbClr val="990099"/>
                </a:solidFill>
              </a:rPr>
              <a:t> </a:t>
            </a:r>
            <a:r>
              <a:rPr lang="en-GB" sz="2400" b="1" dirty="0" err="1" smtClean="0">
                <a:solidFill>
                  <a:srgbClr val="990099"/>
                </a:solidFill>
              </a:rPr>
              <a:t>Tendências</a:t>
            </a:r>
            <a:r>
              <a:rPr lang="en-GB" sz="2400" b="1" dirty="0" smtClean="0">
                <a:solidFill>
                  <a:srgbClr val="990099"/>
                </a:solidFill>
              </a:rPr>
              <a:t> </a:t>
            </a:r>
            <a:r>
              <a:rPr lang="en-GB" sz="2400" b="1" dirty="0" err="1" smtClean="0">
                <a:solidFill>
                  <a:srgbClr val="990099"/>
                </a:solidFill>
              </a:rPr>
              <a:t>Observadas</a:t>
            </a:r>
            <a:endParaRPr lang="en-GB" sz="2400" b="1" dirty="0">
              <a:solidFill>
                <a:srgbClr val="99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12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6878" y="1246909"/>
            <a:ext cx="8942119" cy="5272644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Urbanização</a:t>
            </a:r>
            <a:r>
              <a:rPr lang="en-US" sz="24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Global </a:t>
            </a:r>
            <a:r>
              <a:rPr lang="en-US" sz="2400" b="1" u="sng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Rápida</a:t>
            </a:r>
            <a:endParaRPr lang="en-US" sz="2400" b="1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sz="1100" b="1" u="sng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err="1" smtClean="0"/>
              <a:t>Mais</a:t>
            </a:r>
            <a:r>
              <a:rPr lang="en-US" sz="2400" dirty="0" smtClean="0"/>
              <a:t> de 50% da </a:t>
            </a:r>
            <a:r>
              <a:rPr lang="en-US" sz="2400" dirty="0" err="1" smtClean="0"/>
              <a:t>população</a:t>
            </a:r>
            <a:r>
              <a:rPr lang="en-US" sz="2400" dirty="0" smtClean="0"/>
              <a:t> </a:t>
            </a:r>
            <a:r>
              <a:rPr lang="en-US" sz="2400" dirty="0" err="1" smtClean="0"/>
              <a:t>mundial</a:t>
            </a:r>
            <a:r>
              <a:rPr lang="en-US" sz="2400" dirty="0" smtClean="0"/>
              <a:t> </a:t>
            </a:r>
            <a:r>
              <a:rPr lang="en-US" sz="2400" dirty="0" err="1" smtClean="0"/>
              <a:t>atualmente</a:t>
            </a:r>
            <a:r>
              <a:rPr lang="en-US" sz="2400" dirty="0" smtClean="0"/>
              <a:t> vive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cidades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áreas</a:t>
            </a:r>
            <a:r>
              <a:rPr lang="en-US" sz="2400" dirty="0" smtClean="0"/>
              <a:t> </a:t>
            </a:r>
            <a:r>
              <a:rPr lang="en-US" sz="2400" dirty="0" err="1" smtClean="0"/>
              <a:t>urbanas</a:t>
            </a:r>
            <a:r>
              <a:rPr lang="en-US" sz="2400" dirty="0" smtClean="0"/>
              <a:t>, e </a:t>
            </a:r>
            <a:r>
              <a:rPr lang="en-US" sz="2400" dirty="0" err="1" smtClean="0"/>
              <a:t>este</a:t>
            </a:r>
            <a:r>
              <a:rPr lang="en-US" sz="2400" dirty="0" smtClean="0"/>
              <a:t> </a:t>
            </a:r>
            <a:r>
              <a:rPr lang="en-US" sz="2400" dirty="0" err="1" smtClean="0"/>
              <a:t>cenário</a:t>
            </a:r>
            <a:r>
              <a:rPr lang="en-US" sz="2400" dirty="0" smtClean="0"/>
              <a:t> </a:t>
            </a:r>
            <a:r>
              <a:rPr lang="en-US" sz="2400" dirty="0" err="1" smtClean="0"/>
              <a:t>provavelmente</a:t>
            </a:r>
            <a:r>
              <a:rPr lang="en-US" sz="2400" dirty="0" smtClean="0"/>
              <a:t> </a:t>
            </a:r>
            <a:r>
              <a:rPr lang="en-US" sz="2400" dirty="0" err="1" smtClean="0"/>
              <a:t>aumentará</a:t>
            </a:r>
            <a:r>
              <a:rPr lang="en-US" sz="2400" dirty="0" smtClean="0"/>
              <a:t> para 70% </a:t>
            </a:r>
            <a:r>
              <a:rPr lang="en-US" sz="2400" dirty="0" err="1" smtClean="0"/>
              <a:t>nos</a:t>
            </a:r>
            <a:r>
              <a:rPr lang="en-US" sz="2400" dirty="0" smtClean="0"/>
              <a:t> </a:t>
            </a:r>
            <a:r>
              <a:rPr lang="en-US" sz="2400" dirty="0" err="1" smtClean="0"/>
              <a:t>próximos</a:t>
            </a:r>
            <a:r>
              <a:rPr lang="en-US" sz="2400" dirty="0" smtClean="0"/>
              <a:t> 50 </a:t>
            </a:r>
            <a:r>
              <a:rPr lang="en-US" sz="2400" dirty="0" err="1" smtClean="0"/>
              <a:t>anos</a:t>
            </a:r>
            <a:r>
              <a:rPr lang="en-US" sz="2400" dirty="0" smtClean="0"/>
              <a:t>. </a:t>
            </a:r>
            <a:endParaRPr lang="en-GB" sz="2400" i="1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i="1" u="sng" dirty="0" smtClean="0">
                <a:solidFill>
                  <a:schemeClr val="tx2"/>
                </a:solidFill>
              </a:rPr>
              <a:t>As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Nações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Unidas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esperam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que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smtClean="0">
                <a:solidFill>
                  <a:schemeClr val="tx2"/>
                </a:solidFill>
              </a:rPr>
              <a:t>6,3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bilhões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smtClean="0">
                <a:solidFill>
                  <a:schemeClr val="tx2"/>
                </a:solidFill>
              </a:rPr>
              <a:t>de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pessoas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ou</a:t>
            </a:r>
            <a:r>
              <a:rPr lang="en-GB" sz="2400" i="1" u="sng" dirty="0" smtClean="0">
                <a:solidFill>
                  <a:schemeClr val="tx2"/>
                </a:solidFill>
              </a:rPr>
              <a:t> 68% da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população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mundial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esteja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vivendo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em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áreas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urbanas</a:t>
            </a:r>
            <a:r>
              <a:rPr lang="en-GB" sz="2400" i="1" u="sng" dirty="0" smtClean="0">
                <a:solidFill>
                  <a:schemeClr val="tx2"/>
                </a:solidFill>
              </a:rPr>
              <a:t> </a:t>
            </a:r>
            <a:r>
              <a:rPr lang="en-GB" sz="2400" i="1" u="sng" dirty="0" err="1" smtClean="0">
                <a:solidFill>
                  <a:schemeClr val="tx2"/>
                </a:solidFill>
              </a:rPr>
              <a:t>em</a:t>
            </a:r>
            <a:r>
              <a:rPr lang="en-GB" sz="2400" i="1" u="sng" dirty="0" smtClean="0">
                <a:solidFill>
                  <a:schemeClr val="tx2"/>
                </a:solidFill>
              </a:rPr>
              <a:t> 2015.</a:t>
            </a:r>
            <a:endParaRPr lang="en-GB" sz="2400" i="1" dirty="0" smtClean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GB" sz="2400" i="1" dirty="0" smtClean="0">
                <a:solidFill>
                  <a:schemeClr val="tx2"/>
                </a:solidFill>
              </a:rPr>
              <a:t>“</a:t>
            </a:r>
            <a:r>
              <a:rPr lang="en-GB" sz="2400" i="1" dirty="0" err="1" smtClean="0">
                <a:solidFill>
                  <a:schemeClr val="tx2"/>
                </a:solidFill>
              </a:rPr>
              <a:t>Muitas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destas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cidades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estão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localizadas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na</a:t>
            </a:r>
            <a:r>
              <a:rPr lang="en-GB" sz="2400" i="1" dirty="0" smtClean="0">
                <a:solidFill>
                  <a:schemeClr val="tx2"/>
                </a:solidFill>
              </a:rPr>
              <a:t> costa e </a:t>
            </a:r>
            <a:r>
              <a:rPr lang="en-GB" sz="2400" i="1" dirty="0" err="1" smtClean="0">
                <a:solidFill>
                  <a:schemeClr val="tx2"/>
                </a:solidFill>
              </a:rPr>
              <a:t>são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ameaçadas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por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enchentes</a:t>
            </a:r>
            <a:r>
              <a:rPr lang="en-GB" sz="2400" i="1" dirty="0" smtClean="0">
                <a:solidFill>
                  <a:schemeClr val="tx2"/>
                </a:solidFill>
              </a:rPr>
              <a:t>, </a:t>
            </a:r>
            <a:r>
              <a:rPr lang="en-GB" sz="2400" i="1" dirty="0" err="1" smtClean="0">
                <a:solidFill>
                  <a:schemeClr val="tx2"/>
                </a:solidFill>
              </a:rPr>
              <a:t>tempestades</a:t>
            </a:r>
            <a:r>
              <a:rPr lang="en-GB" sz="2400" i="1" dirty="0" smtClean="0">
                <a:solidFill>
                  <a:schemeClr val="tx2"/>
                </a:solidFill>
              </a:rPr>
              <a:t>, </a:t>
            </a:r>
            <a:r>
              <a:rPr lang="en-GB" sz="2400" i="1" dirty="0" err="1" smtClean="0">
                <a:solidFill>
                  <a:schemeClr val="tx2"/>
                </a:solidFill>
              </a:rPr>
              <a:t>terremotos</a:t>
            </a:r>
            <a:r>
              <a:rPr lang="en-GB" sz="2400" i="1" dirty="0" smtClean="0">
                <a:solidFill>
                  <a:schemeClr val="tx2"/>
                </a:solidFill>
              </a:rPr>
              <a:t> e outros </a:t>
            </a:r>
            <a:r>
              <a:rPr lang="en-GB" sz="2400" i="1" dirty="0" err="1" smtClean="0">
                <a:solidFill>
                  <a:schemeClr val="tx2"/>
                </a:solidFill>
              </a:rPr>
              <a:t>perigos</a:t>
            </a:r>
            <a:r>
              <a:rPr lang="en-GB" sz="2400" i="1" dirty="0" smtClean="0">
                <a:solidFill>
                  <a:schemeClr val="tx2"/>
                </a:solidFill>
              </a:rPr>
              <a:t> </a:t>
            </a:r>
            <a:r>
              <a:rPr lang="en-GB" sz="2400" i="1" dirty="0" err="1" smtClean="0">
                <a:solidFill>
                  <a:schemeClr val="tx2"/>
                </a:solidFill>
              </a:rPr>
              <a:t>naturais</a:t>
            </a:r>
            <a:r>
              <a:rPr lang="en-GB" sz="2400" i="1" dirty="0" smtClean="0">
                <a:solidFill>
                  <a:schemeClr val="tx2"/>
                </a:solidFill>
              </a:rPr>
              <a:t>.”</a:t>
            </a:r>
          </a:p>
          <a:p>
            <a:pPr lv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600" b="1" i="1" dirty="0" smtClean="0">
                <a:solidFill>
                  <a:srgbClr val="0070C0"/>
                </a:solidFill>
              </a:rPr>
              <a:t>Fonte: Swiss </a:t>
            </a:r>
            <a:r>
              <a:rPr lang="en-GB" sz="1600" b="1" i="1" dirty="0">
                <a:solidFill>
                  <a:srgbClr val="0070C0"/>
                </a:solidFill>
              </a:rPr>
              <a:t>Re, Mind the Risk: a global ranking of the cities under threat from natural </a:t>
            </a:r>
            <a:r>
              <a:rPr lang="en-GB" sz="1600" b="1" i="1" dirty="0" smtClean="0">
                <a:solidFill>
                  <a:srgbClr val="0070C0"/>
                </a:solidFill>
              </a:rPr>
              <a:t>disasters</a:t>
            </a:r>
            <a:endParaRPr lang="es-ES_tradnl" sz="1600" b="1" i="1" dirty="0">
              <a:solidFill>
                <a:srgbClr val="0070C0"/>
              </a:solidFill>
            </a:endParaRPr>
          </a:p>
          <a:p>
            <a:pPr lvl="1"/>
            <a:endParaRPr lang="es-ES_tradnl" sz="2000" dirty="0"/>
          </a:p>
        </p:txBody>
      </p:sp>
      <p:sp>
        <p:nvSpPr>
          <p:cNvPr id="4" name="Rectángulo 3"/>
          <p:cNvSpPr/>
          <p:nvPr/>
        </p:nvSpPr>
        <p:spPr>
          <a:xfrm>
            <a:off x="3301340" y="0"/>
            <a:ext cx="584265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</a:t>
            </a:r>
            <a:r>
              <a:rPr lang="en-GB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Fatores</a:t>
            </a:r>
            <a:r>
              <a:rPr lang="en-GB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GB" sz="2800" b="1" dirty="0" err="1" smtClean="0">
                <a:solidFill>
                  <a:srgbClr val="990099"/>
                </a:solidFill>
              </a:rPr>
              <a:t>Explicando</a:t>
            </a:r>
            <a:r>
              <a:rPr lang="en-GB" sz="2800" b="1" dirty="0" smtClean="0">
                <a:solidFill>
                  <a:srgbClr val="990099"/>
                </a:solidFill>
              </a:rPr>
              <a:t> </a:t>
            </a:r>
            <a:r>
              <a:rPr lang="en-GB" sz="2800" b="1" dirty="0" err="1" smtClean="0">
                <a:solidFill>
                  <a:srgbClr val="990099"/>
                </a:solidFill>
              </a:rPr>
              <a:t>Tendências</a:t>
            </a:r>
            <a:r>
              <a:rPr lang="en-GB" sz="2800" b="1" dirty="0" smtClean="0">
                <a:solidFill>
                  <a:srgbClr val="990099"/>
                </a:solidFill>
              </a:rPr>
              <a:t> </a:t>
            </a:r>
            <a:r>
              <a:rPr lang="en-GB" sz="2800" b="1" dirty="0" err="1" smtClean="0">
                <a:solidFill>
                  <a:srgbClr val="990099"/>
                </a:solidFill>
              </a:rPr>
              <a:t>Observadas</a:t>
            </a:r>
            <a:endParaRPr lang="en-GB" sz="2800" b="1" dirty="0">
              <a:solidFill>
                <a:srgbClr val="990099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78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8130" y="1214651"/>
            <a:ext cx="8965869" cy="5295331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sz="2800" b="1" i="1" dirty="0" err="1" smtClean="0">
                <a:solidFill>
                  <a:srgbClr val="CC0099"/>
                </a:solidFill>
              </a:rPr>
              <a:t>Quais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são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os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principais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fatores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que</a:t>
            </a:r>
            <a:r>
              <a:rPr lang="en-GB" sz="2800" b="1" i="1" dirty="0" smtClean="0">
                <a:solidFill>
                  <a:srgbClr val="CC0099"/>
                </a:solidFill>
              </a:rPr>
              <a:t>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explicam</a:t>
            </a:r>
            <a:r>
              <a:rPr lang="en-GB" sz="2800" b="1" i="1" dirty="0" smtClean="0">
                <a:solidFill>
                  <a:srgbClr val="CC0099"/>
                </a:solidFill>
              </a:rPr>
              <a:t> as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tendências</a:t>
            </a:r>
            <a:r>
              <a:rPr lang="en-GB" sz="2800" b="1" i="1" dirty="0" smtClean="0">
                <a:solidFill>
                  <a:srgbClr val="CC0099"/>
                </a:solidFill>
              </a:rPr>
              <a:t> de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risco</a:t>
            </a:r>
            <a:r>
              <a:rPr lang="en-GB" sz="2800" b="1" i="1" dirty="0" smtClean="0">
                <a:solidFill>
                  <a:srgbClr val="CC0099"/>
                </a:solidFill>
              </a:rPr>
              <a:t> de </a:t>
            </a:r>
            <a:r>
              <a:rPr lang="en-GB" sz="2800" b="1" i="1" dirty="0" err="1" smtClean="0">
                <a:solidFill>
                  <a:srgbClr val="CC0099"/>
                </a:solidFill>
              </a:rPr>
              <a:t>desastre</a:t>
            </a:r>
            <a:r>
              <a:rPr lang="en-GB" sz="2800" b="1" i="1" dirty="0" smtClean="0">
                <a:solidFill>
                  <a:srgbClr val="CC0099"/>
                </a:solidFill>
              </a:rPr>
              <a:t>?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en-GB" sz="2800" i="1" dirty="0" smtClean="0">
                <a:solidFill>
                  <a:schemeClr val="tx2"/>
                </a:solidFill>
              </a:rPr>
              <a:t>GAR 2009 </a:t>
            </a:r>
            <a:r>
              <a:rPr lang="en-GB" sz="2800" i="1" dirty="0" err="1" smtClean="0">
                <a:solidFill>
                  <a:schemeClr val="tx2"/>
                </a:solidFill>
              </a:rPr>
              <a:t>refere</a:t>
            </a:r>
            <a:r>
              <a:rPr lang="en-GB" sz="2800" i="1" dirty="0" smtClean="0">
                <a:solidFill>
                  <a:schemeClr val="tx2"/>
                </a:solidFill>
              </a:rPr>
              <a:t>-se </a:t>
            </a:r>
            <a:r>
              <a:rPr lang="en-GB" sz="2800" i="1" dirty="0" err="1" smtClean="0">
                <a:solidFill>
                  <a:schemeClr val="tx2"/>
                </a:solidFill>
              </a:rPr>
              <a:t>aos</a:t>
            </a:r>
            <a:r>
              <a:rPr lang="en-GB" sz="2800" i="1" dirty="0" smtClean="0">
                <a:solidFill>
                  <a:schemeClr val="tx2"/>
                </a:solidFill>
              </a:rPr>
              <a:t> </a:t>
            </a:r>
            <a:r>
              <a:rPr lang="en-GB" sz="2800" i="1" dirty="0" smtClean="0">
                <a:solidFill>
                  <a:schemeClr val="tx2"/>
                </a:solidFill>
              </a:rPr>
              <a:t>“</a:t>
            </a:r>
            <a:r>
              <a:rPr lang="en-GB" sz="2800" b="1" i="1" dirty="0" err="1" smtClean="0">
                <a:solidFill>
                  <a:schemeClr val="tx2"/>
                </a:solidFill>
              </a:rPr>
              <a:t>fatores</a:t>
            </a:r>
            <a:r>
              <a:rPr lang="en-GB" sz="2800" b="1" i="1" dirty="0" smtClean="0">
                <a:solidFill>
                  <a:schemeClr val="tx2"/>
                </a:solidFill>
              </a:rPr>
              <a:t> (trio </a:t>
            </a:r>
            <a:r>
              <a:rPr lang="en-GB" sz="2800" b="1" i="1" dirty="0">
                <a:solidFill>
                  <a:schemeClr val="tx2"/>
                </a:solidFill>
              </a:rPr>
              <a:t>de) </a:t>
            </a:r>
            <a:r>
              <a:rPr lang="en-GB" sz="2800" b="1" i="1" dirty="0" err="1" smtClean="0">
                <a:solidFill>
                  <a:schemeClr val="tx2"/>
                </a:solidFill>
              </a:rPr>
              <a:t>mortais</a:t>
            </a:r>
            <a:r>
              <a:rPr lang="en-GB" sz="2800" b="1" i="1" dirty="0" smtClean="0">
                <a:solidFill>
                  <a:schemeClr val="tx2"/>
                </a:solidFill>
              </a:rPr>
              <a:t> de </a:t>
            </a:r>
            <a:r>
              <a:rPr lang="en-GB" sz="2800" b="1" i="1" dirty="0" err="1">
                <a:solidFill>
                  <a:schemeClr val="tx2"/>
                </a:solidFill>
              </a:rPr>
              <a:t>risco</a:t>
            </a:r>
            <a:r>
              <a:rPr lang="en-GB" sz="2800" b="1" i="1" dirty="0">
                <a:solidFill>
                  <a:schemeClr val="tx2"/>
                </a:solidFill>
              </a:rPr>
              <a:t> de </a:t>
            </a:r>
            <a:r>
              <a:rPr lang="en-GB" sz="2800" b="1" i="1" dirty="0" err="1">
                <a:solidFill>
                  <a:schemeClr val="tx2"/>
                </a:solidFill>
              </a:rPr>
              <a:t>desastre</a:t>
            </a:r>
            <a:r>
              <a:rPr lang="en-GB" sz="2800" b="1" i="1" dirty="0">
                <a:solidFill>
                  <a:schemeClr val="tx2"/>
                </a:solidFill>
              </a:rPr>
              <a:t>, </a:t>
            </a:r>
            <a:r>
              <a:rPr lang="en-GB" sz="2800" b="1" i="1" dirty="0" err="1" smtClean="0">
                <a:solidFill>
                  <a:schemeClr val="tx2"/>
                </a:solidFill>
              </a:rPr>
              <a:t>fizeram</a:t>
            </a:r>
            <a:r>
              <a:rPr lang="en-GB" sz="2800" b="1" i="1" dirty="0" smtClean="0">
                <a:solidFill>
                  <a:schemeClr val="tx2"/>
                </a:solidFill>
              </a:rPr>
              <a:t>-se </a:t>
            </a:r>
            <a:r>
              <a:rPr lang="en-GB" sz="2800" b="1" i="1" dirty="0" err="1">
                <a:solidFill>
                  <a:schemeClr val="tx2"/>
                </a:solidFill>
              </a:rPr>
              <a:t>ainda</a:t>
            </a:r>
            <a:r>
              <a:rPr lang="en-GB" sz="2800" b="1" i="1" dirty="0">
                <a:solidFill>
                  <a:schemeClr val="tx2"/>
                </a:solidFill>
              </a:rPr>
              <a:t> </a:t>
            </a:r>
            <a:r>
              <a:rPr lang="en-GB" sz="2800" b="1" i="1" dirty="0" err="1">
                <a:solidFill>
                  <a:schemeClr val="tx2"/>
                </a:solidFill>
              </a:rPr>
              <a:t>mais</a:t>
            </a:r>
            <a:r>
              <a:rPr lang="en-GB" sz="2800" b="1" i="1" dirty="0">
                <a:solidFill>
                  <a:schemeClr val="tx2"/>
                </a:solidFill>
              </a:rPr>
              <a:t> </a:t>
            </a:r>
            <a:r>
              <a:rPr lang="en-GB" sz="2800" b="1" i="1" dirty="0" err="1">
                <a:solidFill>
                  <a:schemeClr val="tx2"/>
                </a:solidFill>
              </a:rPr>
              <a:t>mortais</a:t>
            </a:r>
            <a:r>
              <a:rPr lang="en-GB" sz="2800" b="1" i="1" dirty="0">
                <a:solidFill>
                  <a:schemeClr val="tx2"/>
                </a:solidFill>
              </a:rPr>
              <a:t> pela </a:t>
            </a:r>
            <a:r>
              <a:rPr lang="en-GB" sz="2800" b="1" i="1" dirty="0" err="1">
                <a:solidFill>
                  <a:schemeClr val="tx2"/>
                </a:solidFill>
              </a:rPr>
              <a:t>mudança</a:t>
            </a:r>
            <a:r>
              <a:rPr lang="en-GB" sz="2800" b="1" i="1" dirty="0">
                <a:solidFill>
                  <a:schemeClr val="tx2"/>
                </a:solidFill>
              </a:rPr>
              <a:t> </a:t>
            </a:r>
            <a:r>
              <a:rPr lang="en-GB" sz="2800" b="1" i="1" dirty="0" err="1">
                <a:solidFill>
                  <a:schemeClr val="tx2"/>
                </a:solidFill>
              </a:rPr>
              <a:t>climática</a:t>
            </a:r>
            <a:r>
              <a:rPr lang="en-GB" sz="2800" b="1" i="1" dirty="0">
                <a:solidFill>
                  <a:schemeClr val="tx2"/>
                </a:solidFill>
              </a:rPr>
              <a:t>”:</a:t>
            </a:r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err="1" smtClean="0"/>
              <a:t>Desenvolvimento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urbano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não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planejado</a:t>
            </a:r>
            <a:endParaRPr lang="en-GB" sz="2800" b="1" dirty="0" smtClean="0"/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err="1" smtClean="0"/>
              <a:t>Sustento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vulnerável</a:t>
            </a:r>
            <a:endParaRPr lang="en-GB" sz="2800" b="1" dirty="0" smtClean="0"/>
          </a:p>
          <a:p>
            <a:pPr>
              <a:spcBef>
                <a:spcPts val="1800"/>
              </a:spcBef>
              <a:spcAft>
                <a:spcPts val="1800"/>
              </a:spcAft>
              <a:buFont typeface="Wingdings" charset="2"/>
              <a:buChar char="§"/>
            </a:pPr>
            <a:r>
              <a:rPr lang="en-GB" sz="2800" b="1" dirty="0" err="1" smtClean="0"/>
              <a:t>Declínio</a:t>
            </a:r>
            <a:r>
              <a:rPr lang="en-GB" sz="2800" b="1" dirty="0" smtClean="0"/>
              <a:t> do </a:t>
            </a:r>
            <a:r>
              <a:rPr lang="en-GB" sz="2800" b="1" dirty="0" err="1" smtClean="0"/>
              <a:t>ecossistema</a:t>
            </a:r>
            <a:endParaRPr lang="en-GB" sz="2400" i="1" dirty="0" smtClean="0"/>
          </a:p>
          <a:p>
            <a:pPr marL="0" indent="0">
              <a:buNone/>
            </a:pPr>
            <a:endParaRPr lang="es-ES_tradnl" sz="24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ángulo 3"/>
          <p:cNvSpPr/>
          <p:nvPr/>
        </p:nvSpPr>
        <p:spPr>
          <a:xfrm>
            <a:off x="3343826" y="149115"/>
            <a:ext cx="55681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Explicando</a:t>
            </a:r>
            <a:r>
              <a:rPr lang="en-GB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Tendências</a:t>
            </a:r>
            <a:r>
              <a:rPr lang="en-GB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6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Observadas</a:t>
            </a:r>
            <a:endParaRPr lang="en-GB" sz="36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299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TC102455519[[fn=Winter]]</Template>
  <TotalTime>2125</TotalTime>
  <Words>711</Words>
  <Application>Microsoft Office PowerPoint</Application>
  <PresentationFormat>Apresentação na tela (4:3)</PresentationFormat>
  <Paragraphs>97</Paragraphs>
  <Slides>13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20" baseType="lpstr">
      <vt:lpstr>MS PGothic</vt:lpstr>
      <vt:lpstr>MS PGothic</vt:lpstr>
      <vt:lpstr>Arial</vt:lpstr>
      <vt:lpstr>Calibri</vt:lpstr>
      <vt:lpstr>Times New Roman</vt:lpstr>
      <vt:lpstr>Wingdings</vt:lpstr>
      <vt:lpstr>Office Theme</vt:lpstr>
      <vt:lpstr> Introdução às Tendências em Risco Urbano e Redução de Risco </vt:lpstr>
      <vt:lpstr>Número de desastres relatados 1900-2011</vt:lpstr>
      <vt:lpstr>Danos estimados (US $ bilhão) causados por desastres naturais relatados 1900-2011</vt:lpstr>
      <vt:lpstr>Apresentação do PowerPoint</vt:lpstr>
      <vt:lpstr>  Por que reduzir o risco de desastre e construir resiliência?</vt:lpstr>
      <vt:lpstr>Apresentação do PowerPoint</vt:lpstr>
      <vt:lpstr>Urbanização Global Rápida</vt:lpstr>
      <vt:lpstr>Apresentação do PowerPoint</vt:lpstr>
      <vt:lpstr>Apresentação do PowerPoint</vt:lpstr>
      <vt:lpstr> Prioridades para Ação Conforme aprendidas da HFA e emergindo na HFA2 </vt:lpstr>
      <vt:lpstr>Apresentação do PowerPoint</vt:lpstr>
      <vt:lpstr>Conclusões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Rafael Xavier</cp:lastModifiedBy>
  <cp:revision>235</cp:revision>
  <dcterms:created xsi:type="dcterms:W3CDTF">2012-06-11T10:52:33Z</dcterms:created>
  <dcterms:modified xsi:type="dcterms:W3CDTF">2015-04-08T02:56:47Z</dcterms:modified>
</cp:coreProperties>
</file>