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7" r:id="rId2"/>
    <p:sldId id="291" r:id="rId3"/>
    <p:sldId id="280" r:id="rId4"/>
    <p:sldId id="260" r:id="rId5"/>
    <p:sldId id="262" r:id="rId6"/>
    <p:sldId id="288" r:id="rId7"/>
    <p:sldId id="269" r:id="rId8"/>
    <p:sldId id="265" r:id="rId9"/>
    <p:sldId id="282" r:id="rId10"/>
    <p:sldId id="275" r:id="rId11"/>
    <p:sldId id="276" r:id="rId12"/>
    <p:sldId id="277" r:id="rId13"/>
    <p:sldId id="278" r:id="rId14"/>
    <p:sldId id="284" r:id="rId15"/>
    <p:sldId id="289" r:id="rId16"/>
    <p:sldId id="279" r:id="rId17"/>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739" autoAdjust="0"/>
  </p:normalViewPr>
  <p:slideViewPr>
    <p:cSldViewPr>
      <p:cViewPr>
        <p:scale>
          <a:sx n="100" d="100"/>
          <a:sy n="100" d="100"/>
        </p:scale>
        <p:origin x="-29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55A74E-31B7-FB4B-A9A1-73BEC2872649}" type="doc">
      <dgm:prSet loTypeId="urn:microsoft.com/office/officeart/2005/8/layout/hierarchy4" loCatId="" qsTypeId="urn:microsoft.com/office/officeart/2005/8/quickstyle/simple4" qsCatId="simple" csTypeId="urn:microsoft.com/office/officeart/2005/8/colors/accent1_2" csCatId="accent1" phldr="1"/>
      <dgm:spPr/>
      <dgm:t>
        <a:bodyPr/>
        <a:lstStyle/>
        <a:p>
          <a:endParaRPr lang="en-US"/>
        </a:p>
      </dgm:t>
    </dgm:pt>
    <dgm:pt modelId="{08632A92-74FA-CC42-A642-6088B8C3F748}">
      <dgm:prSet phldrT="[Text]">
        <dgm:style>
          <a:lnRef idx="0">
            <a:schemeClr val="accent2"/>
          </a:lnRef>
          <a:fillRef idx="3">
            <a:schemeClr val="accent2"/>
          </a:fillRef>
          <a:effectRef idx="3">
            <a:schemeClr val="accent2"/>
          </a:effectRef>
          <a:fontRef idx="minor">
            <a:schemeClr val="lt1"/>
          </a:fontRef>
        </dgm:style>
      </dgm:prSet>
      <dgm:spPr>
        <a:solidFill>
          <a:srgbClr val="400080"/>
        </a:solidFill>
      </dgm:spPr>
      <dgm:t>
        <a:bodyPr/>
        <a:lstStyle/>
        <a:p>
          <a:r>
            <a:rPr lang="en-US" b="1" dirty="0" smtClean="0">
              <a:effectLst>
                <a:outerShdw blurRad="38100" dist="38100" dir="2700000" algn="tl">
                  <a:srgbClr val="000000">
                    <a:alpha val="43137"/>
                  </a:srgbClr>
                </a:outerShdw>
              </a:effectLst>
            </a:rPr>
            <a:t>Local Government Self Assessment Tool (LG-SAT)</a:t>
          </a:r>
          <a:endParaRPr lang="en-US" b="1" dirty="0">
            <a:effectLst>
              <a:outerShdw blurRad="38100" dist="38100" dir="2700000" algn="tl">
                <a:srgbClr val="000000">
                  <a:alpha val="43137"/>
                </a:srgbClr>
              </a:outerShdw>
            </a:effectLst>
          </a:endParaRPr>
        </a:p>
      </dgm:t>
    </dgm:pt>
    <dgm:pt modelId="{76762B96-A622-0341-A9DB-88490DC907FC}" type="parTrans" cxnId="{C785DCD6-4F4D-BD44-A82C-AFE724549A58}">
      <dgm:prSet/>
      <dgm:spPr/>
      <dgm:t>
        <a:bodyPr/>
        <a:lstStyle/>
        <a:p>
          <a:endParaRPr lang="en-US"/>
        </a:p>
      </dgm:t>
    </dgm:pt>
    <dgm:pt modelId="{70D176D1-2F57-964E-9EBA-5E7F1132C1B6}" type="sibTrans" cxnId="{C785DCD6-4F4D-BD44-A82C-AFE724549A58}">
      <dgm:prSet/>
      <dgm:spPr/>
      <dgm:t>
        <a:bodyPr/>
        <a:lstStyle/>
        <a:p>
          <a:endParaRPr lang="en-US"/>
        </a:p>
      </dgm:t>
    </dgm:pt>
    <dgm:pt modelId="{A529D00C-8C5C-6343-9B2E-3EEACD8A6908}" type="pres">
      <dgm:prSet presAssocID="{1755A74E-31B7-FB4B-A9A1-73BEC2872649}" presName="Name0" presStyleCnt="0">
        <dgm:presLayoutVars>
          <dgm:chPref val="1"/>
          <dgm:dir/>
          <dgm:animOne val="branch"/>
          <dgm:animLvl val="lvl"/>
          <dgm:resizeHandles/>
        </dgm:presLayoutVars>
      </dgm:prSet>
      <dgm:spPr/>
      <dgm:t>
        <a:bodyPr/>
        <a:lstStyle/>
        <a:p>
          <a:endParaRPr lang="en-US"/>
        </a:p>
      </dgm:t>
    </dgm:pt>
    <dgm:pt modelId="{53BF4F0B-D6F6-BC4C-A3A5-52092EC66936}" type="pres">
      <dgm:prSet presAssocID="{08632A92-74FA-CC42-A642-6088B8C3F748}" presName="vertOne" presStyleCnt="0"/>
      <dgm:spPr/>
    </dgm:pt>
    <dgm:pt modelId="{F7160650-9FFD-CA43-BD68-89219A284CD8}" type="pres">
      <dgm:prSet presAssocID="{08632A92-74FA-CC42-A642-6088B8C3F748}" presName="txOne" presStyleLbl="node0" presStyleIdx="0" presStyleCnt="1" custLinFactNeighborX="0" custLinFactNeighborY="-5263">
        <dgm:presLayoutVars>
          <dgm:chPref val="3"/>
        </dgm:presLayoutVars>
      </dgm:prSet>
      <dgm:spPr/>
      <dgm:t>
        <a:bodyPr/>
        <a:lstStyle/>
        <a:p>
          <a:endParaRPr lang="en-US"/>
        </a:p>
      </dgm:t>
    </dgm:pt>
    <dgm:pt modelId="{1AA1A539-9BE7-1942-86AC-E4507E857638}" type="pres">
      <dgm:prSet presAssocID="{08632A92-74FA-CC42-A642-6088B8C3F748}" presName="horzOne" presStyleCnt="0"/>
      <dgm:spPr/>
    </dgm:pt>
  </dgm:ptLst>
  <dgm:cxnLst>
    <dgm:cxn modelId="{C8772E74-07A5-4367-80A3-A322B7653CEF}" type="presOf" srcId="{1755A74E-31B7-FB4B-A9A1-73BEC2872649}" destId="{A529D00C-8C5C-6343-9B2E-3EEACD8A6908}" srcOrd="0" destOrd="0" presId="urn:microsoft.com/office/officeart/2005/8/layout/hierarchy4"/>
    <dgm:cxn modelId="{C785DCD6-4F4D-BD44-A82C-AFE724549A58}" srcId="{1755A74E-31B7-FB4B-A9A1-73BEC2872649}" destId="{08632A92-74FA-CC42-A642-6088B8C3F748}" srcOrd="0" destOrd="0" parTransId="{76762B96-A622-0341-A9DB-88490DC907FC}" sibTransId="{70D176D1-2F57-964E-9EBA-5E7F1132C1B6}"/>
    <dgm:cxn modelId="{FDCDA6A3-0335-48EA-BACE-4CDED103D7A5}" type="presOf" srcId="{08632A92-74FA-CC42-A642-6088B8C3F748}" destId="{F7160650-9FFD-CA43-BD68-89219A284CD8}" srcOrd="0" destOrd="0" presId="urn:microsoft.com/office/officeart/2005/8/layout/hierarchy4"/>
    <dgm:cxn modelId="{A0C280A3-C527-4055-9BE0-254A183138FC}" type="presParOf" srcId="{A529D00C-8C5C-6343-9B2E-3EEACD8A6908}" destId="{53BF4F0B-D6F6-BC4C-A3A5-52092EC66936}" srcOrd="0" destOrd="0" presId="urn:microsoft.com/office/officeart/2005/8/layout/hierarchy4"/>
    <dgm:cxn modelId="{838DE2B7-824E-4D73-B687-9F9234849921}" type="presParOf" srcId="{53BF4F0B-D6F6-BC4C-A3A5-52092EC66936}" destId="{F7160650-9FFD-CA43-BD68-89219A284CD8}" srcOrd="0" destOrd="0" presId="urn:microsoft.com/office/officeart/2005/8/layout/hierarchy4"/>
    <dgm:cxn modelId="{C0BC4746-EF01-4735-906E-C2101986E620}" type="presParOf" srcId="{53BF4F0B-D6F6-BC4C-A3A5-52092EC66936}" destId="{1AA1A539-9BE7-1942-86AC-E4507E857638}"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160650-9FFD-CA43-BD68-89219A284CD8}">
      <dsp:nvSpPr>
        <dsp:cNvPr id="0" name=""/>
        <dsp:cNvSpPr/>
      </dsp:nvSpPr>
      <dsp:spPr>
        <a:xfrm>
          <a:off x="0" y="0"/>
          <a:ext cx="2376265" cy="1440160"/>
        </a:xfrm>
        <a:prstGeom prst="roundRect">
          <a:avLst>
            <a:gd name="adj" fmla="val 10000"/>
          </a:avLst>
        </a:prstGeom>
        <a:solidFill>
          <a:srgbClr val="40008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b="1" kern="1200" dirty="0" smtClean="0">
              <a:effectLst>
                <a:outerShdw blurRad="38100" dist="38100" dir="2700000" algn="tl">
                  <a:srgbClr val="000000">
                    <a:alpha val="43137"/>
                  </a:srgbClr>
                </a:outerShdw>
              </a:effectLst>
            </a:rPr>
            <a:t>Local Government Self Assessment Tool (LG-SAT)</a:t>
          </a:r>
          <a:endParaRPr lang="en-US" sz="2200" b="1" kern="1200" dirty="0">
            <a:effectLst>
              <a:outerShdw blurRad="38100" dist="38100" dir="2700000" algn="tl">
                <a:srgbClr val="000000">
                  <a:alpha val="43137"/>
                </a:srgbClr>
              </a:outerShdw>
            </a:effectLst>
          </a:endParaRPr>
        </a:p>
      </dsp:txBody>
      <dsp:txXfrm>
        <a:off x="42181" y="42181"/>
        <a:ext cx="2291903" cy="135579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6A2296FB-762A-4A93-9C8E-71624F55A727}" type="datetimeFigureOut">
              <a:rPr lang="en-US" smtClean="0"/>
              <a:pPr/>
              <a:t>4/21/2015</a:t>
            </a:fld>
            <a:endParaRPr lang="en-US"/>
          </a:p>
        </p:txBody>
      </p:sp>
      <p:sp>
        <p:nvSpPr>
          <p:cNvPr id="4" name="Footer Placeholder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E02B1EB3-5E6D-4E62-B7A1-6C16F972EDF6}" type="slidenum">
              <a:rPr lang="en-US" smtClean="0"/>
              <a:pPr/>
              <a:t>‹#›</a:t>
            </a:fld>
            <a:endParaRPr lang="en-US"/>
          </a:p>
        </p:txBody>
      </p:sp>
    </p:spTree>
    <p:extLst>
      <p:ext uri="{BB962C8B-B14F-4D97-AF65-F5344CB8AC3E}">
        <p14:creationId xmlns:p14="http://schemas.microsoft.com/office/powerpoint/2010/main" val="1991580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7089F307-7D03-47DC-AD2A-DF5627F27209}" type="datetimeFigureOut">
              <a:rPr lang="en-US" smtClean="0"/>
              <a:pPr/>
              <a:t>4/21/2015</a:t>
            </a:fld>
            <a:endParaRPr lang="en-US"/>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E4A56904-075F-4789-AF4A-E5955527A46A}" type="slidenum">
              <a:rPr lang="en-US" smtClean="0"/>
              <a:pPr/>
              <a:t>‹#›</a:t>
            </a:fld>
            <a:endParaRPr lang="en-US"/>
          </a:p>
        </p:txBody>
      </p:sp>
    </p:spTree>
    <p:extLst>
      <p:ext uri="{BB962C8B-B14F-4D97-AF65-F5344CB8AC3E}">
        <p14:creationId xmlns:p14="http://schemas.microsoft.com/office/powerpoint/2010/main" val="228642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Rot="1" noChangeAspect="1" noChangeArrowheads="1"/>
          </p:cNvSpPr>
          <p:nvPr>
            <p:ph type="sldImg"/>
          </p:nvPr>
        </p:nvSpPr>
        <p:spPr/>
      </p:sp>
      <p:sp>
        <p:nvSpPr>
          <p:cNvPr id="5122" name="Rectangle 2"/>
          <p:cNvSpPr>
            <a:spLocks noGrp="1" noChangeArrowheads="1"/>
          </p:cNvSpPr>
          <p:nvPr>
            <p:ph type="body" idx="1"/>
          </p:nvPr>
        </p:nvSpPr>
        <p:spPr/>
        <p:txBody>
          <a:bodyPr/>
          <a:lstStyle/>
          <a:p>
            <a:pPr eaLnBrk="1">
              <a:defRPr/>
            </a:pPr>
            <a:r>
              <a:rPr lang="en-US" dirty="0" smtClean="0"/>
              <a:t>We have been talking about lack of local level progress attributing or reflecting in the national reporting or in the </a:t>
            </a:r>
            <a:r>
              <a:rPr lang="en-US" dirty="0" err="1" smtClean="0"/>
              <a:t>amcdrr</a:t>
            </a:r>
            <a:r>
              <a:rPr lang="en-US" dirty="0" smtClean="0"/>
              <a:t> outcomes. This third tier of HFA review is meant to fulfill that gap and help not only Local governments in identifying their status or gaps but also complementing the national </a:t>
            </a:r>
            <a:r>
              <a:rPr lang="en-US" dirty="0" err="1" smtClean="0"/>
              <a:t>hfa</a:t>
            </a:r>
            <a:r>
              <a:rPr lang="en-US" dirty="0" smtClean="0"/>
              <a:t> review process to be aware of the state of local implementation. However, this local government self assessment review should not be used only for HFA review rather in informing the long term development planning and highlighting the current state of DRR.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12</a:t>
            </a:fld>
            <a:endParaRPr lang="en-US"/>
          </a:p>
        </p:txBody>
      </p:sp>
    </p:spTree>
    <p:extLst>
      <p:ext uri="{BB962C8B-B14F-4D97-AF65-F5344CB8AC3E}">
        <p14:creationId xmlns:p14="http://schemas.microsoft.com/office/powerpoint/2010/main" val="3417183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14</a:t>
            </a:fld>
            <a:endParaRPr lang="en-US"/>
          </a:p>
        </p:txBody>
      </p:sp>
    </p:spTree>
    <p:extLst>
      <p:ext uri="{BB962C8B-B14F-4D97-AF65-F5344CB8AC3E}">
        <p14:creationId xmlns:p14="http://schemas.microsoft.com/office/powerpoint/2010/main" val="1361580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ea typeface="ＭＳ Ｐゴシック" pitchFamily="34" charset="-128"/>
            </a:endParaRPr>
          </a:p>
        </p:txBody>
      </p:sp>
      <p:sp>
        <p:nvSpPr>
          <p:cNvPr id="6246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Calibri" pitchFamily="34" charset="0"/>
                <a:ea typeface="ＭＳ Ｐゴシック" pitchFamily="34" charset="-128"/>
              </a:defRPr>
            </a:lvl1pPr>
            <a:lvl2pPr marL="742950" indent="-285750">
              <a:defRPr sz="1400">
                <a:solidFill>
                  <a:schemeClr val="tx1"/>
                </a:solidFill>
                <a:latin typeface="Calibri" pitchFamily="34" charset="0"/>
                <a:ea typeface="ＭＳ Ｐゴシック" pitchFamily="34" charset="-128"/>
              </a:defRPr>
            </a:lvl2pPr>
            <a:lvl3pPr marL="1143000" indent="-228600">
              <a:defRPr sz="1400">
                <a:solidFill>
                  <a:schemeClr val="tx1"/>
                </a:solidFill>
                <a:latin typeface="Calibri" pitchFamily="34" charset="0"/>
                <a:ea typeface="ＭＳ Ｐゴシック" pitchFamily="34" charset="-128"/>
              </a:defRPr>
            </a:lvl3pPr>
            <a:lvl4pPr marL="1600200" indent="-228600">
              <a:defRPr sz="1400">
                <a:solidFill>
                  <a:schemeClr val="tx1"/>
                </a:solidFill>
                <a:latin typeface="Calibri" pitchFamily="34" charset="0"/>
                <a:ea typeface="ＭＳ Ｐゴシック" pitchFamily="34" charset="-128"/>
              </a:defRPr>
            </a:lvl4pPr>
            <a:lvl5pPr marL="2057400" indent="-228600">
              <a:defRPr sz="1400">
                <a:solidFill>
                  <a:schemeClr val="tx1"/>
                </a:solidFill>
                <a:latin typeface="Calibri" pitchFamily="34" charset="0"/>
                <a:ea typeface="ＭＳ Ｐゴシック" pitchFamily="34" charset="-128"/>
              </a:defRPr>
            </a:lvl5pPr>
            <a:lvl6pPr marL="25146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6pPr>
            <a:lvl7pPr marL="29718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7pPr>
            <a:lvl8pPr marL="34290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8pPr>
            <a:lvl9pPr marL="3886200" indent="-228600" defTabSz="1042988" eaLnBrk="0" fontAlgn="base" hangingPunct="0">
              <a:spcBef>
                <a:spcPct val="30000"/>
              </a:spcBef>
              <a:spcAft>
                <a:spcPct val="0"/>
              </a:spcAft>
              <a:defRPr sz="1400">
                <a:solidFill>
                  <a:schemeClr val="tx1"/>
                </a:solidFill>
                <a:latin typeface="Calibri" pitchFamily="34" charset="0"/>
                <a:ea typeface="ＭＳ Ｐゴシック" pitchFamily="34" charset="-128"/>
              </a:defRPr>
            </a:lvl9pPr>
          </a:lstStyle>
          <a:p>
            <a:fld id="{652F8C70-3CD5-40F9-8B5E-8C13AF1DD492}" type="slidenum">
              <a:rPr lang="fr-FR" altLang="en-US" sz="1200" smtClean="0">
                <a:cs typeface="Arial" charset="0"/>
              </a:rPr>
              <a:pPr/>
              <a:t>15</a:t>
            </a:fld>
            <a:endParaRPr lang="fr-FR" altLang="en-US" sz="1200"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u="sng" kern="1200" dirty="0" smtClean="0">
                <a:solidFill>
                  <a:schemeClr val="tx1"/>
                </a:solidFill>
                <a:effectLst/>
                <a:latin typeface="+mn-lt"/>
                <a:ea typeface="+mn-ea"/>
                <a:cs typeface="+mn-cs"/>
              </a:rPr>
              <a:t>Riscos Possíveis</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1422  Invasão de extraterrestres</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1423  Destruição da cidade pelo furioso deus macaco</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1424  Edifício devorado por porco gigante</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“Bem, ele faz uma análise de risco bem completa, sem dúvida.”</a:t>
            </a:r>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2</a:t>
            </a:fld>
            <a:endParaRPr lang="en-US"/>
          </a:p>
        </p:txBody>
      </p:sp>
    </p:spTree>
    <p:extLst>
      <p:ext uri="{BB962C8B-B14F-4D97-AF65-F5344CB8AC3E}">
        <p14:creationId xmlns:p14="http://schemas.microsoft.com/office/powerpoint/2010/main" val="180248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i="1" kern="1200" dirty="0" smtClean="0">
                <a:solidFill>
                  <a:schemeClr val="tx1"/>
                </a:solidFill>
                <a:effectLst/>
                <a:latin typeface="+mn-lt"/>
                <a:ea typeface="+mn-ea"/>
                <a:cs typeface="+mn-cs"/>
              </a:rPr>
              <a:t>-Se não sabe onde começou...</a:t>
            </a:r>
            <a:endParaRPr lang="en-US" sz="1200" kern="1200" dirty="0" smtClean="0">
              <a:solidFill>
                <a:schemeClr val="tx1"/>
              </a:solidFill>
              <a:effectLst/>
              <a:latin typeface="+mn-lt"/>
              <a:ea typeface="+mn-ea"/>
              <a:cs typeface="+mn-cs"/>
            </a:endParaRPr>
          </a:p>
          <a:p>
            <a:r>
              <a:rPr lang="pt-PT" sz="1200" i="1" kern="1200" dirty="0" smtClean="0">
                <a:solidFill>
                  <a:schemeClr val="tx1"/>
                </a:solidFill>
                <a:effectLst/>
                <a:latin typeface="+mn-lt"/>
                <a:ea typeface="+mn-ea"/>
                <a:cs typeface="+mn-cs"/>
              </a:rPr>
              <a:t>-não saberá quanto andou...</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4</a:t>
            </a:fld>
            <a:endParaRPr lang="en-US"/>
          </a:p>
        </p:txBody>
      </p:sp>
    </p:spTree>
    <p:extLst>
      <p:ext uri="{BB962C8B-B14F-4D97-AF65-F5344CB8AC3E}">
        <p14:creationId xmlns:p14="http://schemas.microsoft.com/office/powerpoint/2010/main" val="203123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a:xfrm>
            <a:off x="919163" y="746125"/>
            <a:ext cx="4965700" cy="3725863"/>
          </a:xfrm>
          <a:ln>
            <a:solidFill>
              <a:srgbClr val="000000"/>
            </a:solidFill>
            <a:miter lim="800000"/>
            <a:headEnd/>
            <a:tailEnd/>
          </a:ln>
          <a:extLst/>
        </p:spPr>
      </p:sp>
      <p:sp>
        <p:nvSpPr>
          <p:cNvPr id="51203" name="Rectangle 3"/>
          <p:cNvSpPr>
            <a:spLocks noGrp="1"/>
          </p:cNvSpPr>
          <p:nvPr>
            <p:ph type="body"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6917">
              <a:defRPr/>
            </a:pPr>
            <a:r>
              <a:rPr lang="en-US" dirty="0" smtClean="0">
                <a:ea typeface="ＭＳ Ｐゴシック" charset="0"/>
              </a:rPr>
              <a:t>The feedback </a:t>
            </a:r>
            <a:r>
              <a:rPr lang="en-US" dirty="0" smtClean="0">
                <a:ea typeface="ＭＳ Ｐゴシック" charset="0"/>
              </a:rPr>
              <a:t>process</a:t>
            </a:r>
          </a:p>
          <a:p>
            <a:pPr defTabSz="456917">
              <a:defRPr/>
            </a:pPr>
            <a:r>
              <a:rPr lang="en-US" dirty="0" smtClean="0">
                <a:ea typeface="ＭＳ Ｐゴシック" charset="0"/>
              </a:rPr>
              <a:t>Local stakeholders</a:t>
            </a:r>
          </a:p>
          <a:p>
            <a:r>
              <a:rPr lang="pt-PT" sz="1200" b="1" kern="1200" dirty="0" smtClean="0">
                <a:solidFill>
                  <a:schemeClr val="tx1"/>
                </a:solidFill>
                <a:effectLst/>
                <a:latin typeface="+mn-lt"/>
                <a:ea typeface="+mn-ea"/>
                <a:cs typeface="+mn-cs"/>
              </a:rPr>
              <a:t>Interessados a nível local</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Municipalidades, autoridades municipais, governos provinciais, organizações da sociedade civil local, outras organizações importantes de governo local, entre outras.</a:t>
            </a:r>
            <a:endParaRPr lang="en-US" sz="1200" kern="1200" dirty="0" smtClean="0">
              <a:solidFill>
                <a:schemeClr val="tx1"/>
              </a:solidFill>
              <a:effectLst/>
              <a:latin typeface="+mn-lt"/>
              <a:ea typeface="+mn-ea"/>
              <a:cs typeface="+mn-cs"/>
            </a:endParaRPr>
          </a:p>
          <a:p>
            <a:pPr defTabSz="456917">
              <a:defRPr/>
            </a:pPr>
            <a:endParaRPr lang="en-US" dirty="0" smtClean="0">
              <a:ea typeface="ＭＳ Ｐゴシック" charset="0"/>
            </a:endParaRPr>
          </a:p>
          <a:p>
            <a:pPr defTabSz="456917">
              <a:defRPr/>
            </a:pPr>
            <a:r>
              <a:rPr lang="en-US" dirty="0" smtClean="0">
                <a:ea typeface="ＭＳ Ｐゴシック" charset="0"/>
              </a:rPr>
              <a:t>Local</a:t>
            </a:r>
            <a:r>
              <a:rPr lang="en-US" baseline="0" dirty="0" smtClean="0">
                <a:ea typeface="ＭＳ Ｐゴシック" charset="0"/>
              </a:rPr>
              <a:t> </a:t>
            </a:r>
            <a:r>
              <a:rPr lang="en-US" baseline="0" dirty="0" err="1" smtClean="0">
                <a:ea typeface="ＭＳ Ｐゴシック" charset="0"/>
              </a:rPr>
              <a:t>multistakeholder</a:t>
            </a:r>
            <a:r>
              <a:rPr lang="en-US" baseline="0" dirty="0" smtClean="0">
                <a:ea typeface="ＭＳ Ｐゴシック" charset="0"/>
              </a:rPr>
              <a:t> engagement process</a:t>
            </a:r>
          </a:p>
          <a:p>
            <a:r>
              <a:rPr lang="pt-PT" sz="1200" b="1" kern="1200" dirty="0" smtClean="0">
                <a:solidFill>
                  <a:schemeClr val="tx1"/>
                </a:solidFill>
                <a:effectLst/>
                <a:latin typeface="+mn-lt"/>
                <a:ea typeface="+mn-ea"/>
                <a:cs typeface="+mn-cs"/>
              </a:rPr>
              <a:t>Processo de envolvimento local dos vários interessados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Análise contínua dos esforços para redução de riscos a nível local através de indicadores municipais / locais</a:t>
            </a:r>
          </a:p>
          <a:p>
            <a:endParaRPr lang="pt-PT"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Informs back</a:t>
            </a:r>
          </a:p>
          <a:p>
            <a:r>
              <a:rPr lang="pt-PT" sz="1200" b="1" kern="1200" dirty="0" smtClean="0">
                <a:solidFill>
                  <a:schemeClr val="tx1"/>
                </a:solidFill>
                <a:effectLst/>
                <a:latin typeface="+mn-lt"/>
                <a:ea typeface="+mn-ea"/>
                <a:cs typeface="+mn-cs"/>
              </a:rPr>
              <a:t>Devolver informação </a:t>
            </a:r>
            <a:r>
              <a:rPr lang="pt-PT" sz="1200" kern="1200" dirty="0" smtClean="0">
                <a:solidFill>
                  <a:schemeClr val="tx1"/>
                </a:solidFill>
                <a:effectLst/>
                <a:latin typeface="+mn-lt"/>
                <a:ea typeface="+mn-ea"/>
                <a:cs typeface="+mn-cs"/>
              </a:rPr>
              <a:t>às autoridades locais e municipais sobre tendências, desafios e falhas na redução de risco de catástrofe a nível local.</a:t>
            </a:r>
            <a:endParaRPr lang="en-US" dirty="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fr-CH" altLang="en-US" sz="800" b="1" smtClean="0"/>
              <a:t>Introduction</a:t>
            </a:r>
            <a:endParaRPr lang="en-US" altLang="en-US" sz="800" b="1" smtClean="0"/>
          </a:p>
          <a:p>
            <a:pPr eaLnBrk="1" hangingPunct="1">
              <a:lnSpc>
                <a:spcPct val="80000"/>
              </a:lnSpc>
            </a:pPr>
            <a:r>
              <a:rPr lang="en-US" altLang="en-US" sz="800" smtClean="0"/>
              <a:t>The UNISDR Secretariat has been assisting regional, national and local governments in monitoring and reviewing their status and progress in the implementation of the Hyogo Framework for Action (HFA) through a multi-tier progress monitoring and review process. The multi-tier monitoring framework is currently supporting the HFA review process at the national and regional level. This concept note outlines the proposed methodology of the third tier monitoring framework that focuses on the review process at the local level1 (i.e. municipalities, cities, provinces and so forth).</a:t>
            </a:r>
          </a:p>
          <a:p>
            <a:pPr eaLnBrk="1" hangingPunct="1">
              <a:lnSpc>
                <a:spcPct val="80000"/>
              </a:lnSpc>
            </a:pPr>
            <a:endParaRPr lang="en-US" altLang="en-US" sz="800" smtClean="0"/>
          </a:p>
          <a:p>
            <a:pPr eaLnBrk="1" hangingPunct="1">
              <a:lnSpc>
                <a:spcPct val="80000"/>
              </a:lnSpc>
            </a:pPr>
            <a:r>
              <a:rPr lang="en-US" altLang="en-US" sz="800" smtClean="0"/>
              <a:t>At the national level, a monitoring framework and a web-based system (the HFA Monitor 2 ) are available since 2008 to facilitate the monitoring of the HFA implementation. More than 100 countries have been carrying out HFA review processes with multi stakeholder engagement at the national level. A similar monitoring framework is available for regional inter-governmental organizations at the sub-regional level to facilitate the regional and sub-regional HFA review process.</a:t>
            </a:r>
          </a:p>
          <a:p>
            <a:pPr eaLnBrk="1" hangingPunct="1">
              <a:lnSpc>
                <a:spcPct val="80000"/>
              </a:lnSpc>
            </a:pPr>
            <a:endParaRPr lang="en-US" altLang="en-US" sz="800" smtClean="0"/>
          </a:p>
          <a:p>
            <a:pPr eaLnBrk="1" hangingPunct="1">
              <a:lnSpc>
                <a:spcPct val="80000"/>
              </a:lnSpc>
            </a:pPr>
            <a:r>
              <a:rPr lang="en-US" altLang="en-US" sz="800" smtClean="0"/>
              <a:t>In May 2010, the UNISDR secretariat and some key partners have also launched the Global Campaign </a:t>
            </a:r>
            <a:r>
              <a:rPr lang="ja-JP" altLang="en-US" sz="800" smtClean="0"/>
              <a:t>“</a:t>
            </a:r>
            <a:r>
              <a:rPr lang="en-US" altLang="ja-JP" sz="800" smtClean="0"/>
              <a:t>Making Cities Resilient – My City is Getting Ready!</a:t>
            </a:r>
            <a:r>
              <a:rPr lang="ja-JP" altLang="en-US" sz="800" smtClean="0"/>
              <a:t>”</a:t>
            </a:r>
            <a:r>
              <a:rPr lang="en-US" altLang="ja-JP" sz="800" smtClean="0"/>
              <a:t> The campaign will seek to convince city leaders and local governments to commit to a checklist of </a:t>
            </a:r>
            <a:r>
              <a:rPr lang="ja-JP" altLang="en-US" sz="800" smtClean="0"/>
              <a:t>”</a:t>
            </a:r>
            <a:r>
              <a:rPr lang="en-US" altLang="ja-JP" sz="800" smtClean="0"/>
              <a:t>Ten Essentials</a:t>
            </a:r>
            <a:r>
              <a:rPr lang="ja-JP" altLang="en-US" sz="800" smtClean="0"/>
              <a:t>”</a:t>
            </a:r>
            <a:r>
              <a:rPr lang="en-US" altLang="ja-JP" sz="800" smtClean="0"/>
              <a:t>3 for Making Cities Resilient and to work alongside local activists, grassroots networks and national authorities.</a:t>
            </a:r>
          </a:p>
          <a:p>
            <a:pPr eaLnBrk="1" hangingPunct="1">
              <a:lnSpc>
                <a:spcPct val="80000"/>
              </a:lnSpc>
            </a:pPr>
            <a:endParaRPr lang="fr-CH" altLang="en-US" sz="800" smtClean="0"/>
          </a:p>
          <a:p>
            <a:pPr eaLnBrk="1" hangingPunct="1">
              <a:lnSpc>
                <a:spcPct val="80000"/>
              </a:lnSpc>
            </a:pPr>
            <a:r>
              <a:rPr lang="en-US" altLang="en-US" sz="800" b="1" smtClean="0"/>
              <a:t>Stakeholders: Who does the review process?</a:t>
            </a:r>
          </a:p>
          <a:p>
            <a:pPr eaLnBrk="1" hangingPunct="1">
              <a:lnSpc>
                <a:spcPct val="80000"/>
              </a:lnSpc>
            </a:pPr>
            <a:r>
              <a:rPr lang="en-US" altLang="en-US" sz="800" smtClean="0"/>
              <a:t>The local HFA review process is intended to be a multi-stakeholder review process led by the local governments4 at the local level. The main actors of this multi-stakeholder local HFA review process are local government authorities, civil society organizations, community based organizations and so forth. The involvement of civil society organizations and community based organizations is essential to the success of the review process and thus all local authorities are highly encouraged to ensure adequate participation of civil society and community based organizations in the consultations.</a:t>
            </a:r>
          </a:p>
          <a:p>
            <a:pPr eaLnBrk="1" hangingPunct="1">
              <a:lnSpc>
                <a:spcPct val="80000"/>
              </a:lnSpc>
            </a:pPr>
            <a:endParaRPr lang="fr-CH" altLang="en-US" sz="800" smtClean="0"/>
          </a:p>
          <a:p>
            <a:pPr eaLnBrk="1" hangingPunct="1">
              <a:lnSpc>
                <a:spcPct val="80000"/>
              </a:lnSpc>
            </a:pPr>
            <a:r>
              <a:rPr lang="en-US" altLang="en-US" sz="800" b="1" smtClean="0"/>
              <a:t>Mechanics: How will the review process work?</a:t>
            </a:r>
          </a:p>
          <a:p>
            <a:pPr eaLnBrk="1" hangingPunct="1">
              <a:lnSpc>
                <a:spcPct val="80000"/>
              </a:lnSpc>
            </a:pPr>
            <a:r>
              <a:rPr lang="en-US" altLang="en-US" sz="800" smtClean="0"/>
              <a:t>Local specific indicators: The local HFA review process will be carried out through a web based on-line system as well as a paper based template. The on-line system and the template is being developed by the UNISDR secretariat in consultation with relevant partners, including local government representatives, representatives of the Global NGO Network and other campaign partners.</a:t>
            </a:r>
          </a:p>
          <a:p>
            <a:pPr eaLnBrk="1" hangingPunct="1">
              <a:lnSpc>
                <a:spcPct val="80000"/>
              </a:lnSpc>
            </a:pPr>
            <a:endParaRPr lang="en-US" altLang="en-US" sz="800" smtClean="0"/>
          </a:p>
          <a:p>
            <a:pPr eaLnBrk="1" hangingPunct="1">
              <a:lnSpc>
                <a:spcPct val="80000"/>
              </a:lnSpc>
            </a:pPr>
            <a:r>
              <a:rPr lang="en-US" altLang="en-US" sz="800" smtClean="0"/>
              <a:t>The on-line local HFA monitor will be based on a set of local context specific indicators, in the shape of a questionnaire. In view of the diversified target audience ranging from city/municipality authorities to rural provincial authorities, the same set of local indicators has been aligned to both the HFA priority areas as well as to the Ten Essentials of the city campaign. Local indicators are therefore presented in the above two different formats, as illustrated in ANNEX I and II of this document.</a:t>
            </a:r>
          </a:p>
          <a:p>
            <a:pPr eaLnBrk="1" hangingPunct="1">
              <a:lnSpc>
                <a:spcPct val="80000"/>
              </a:lnSpc>
            </a:pPr>
            <a:endParaRPr lang="en-US" altLang="en-US" sz="800" smtClean="0"/>
          </a:p>
          <a:p>
            <a:pPr eaLnBrk="1" hangingPunct="1">
              <a:lnSpc>
                <a:spcPct val="80000"/>
              </a:lnSpc>
            </a:pPr>
            <a:r>
              <a:rPr lang="en-US" altLang="en-US" sz="800" smtClean="0"/>
              <a:t>On-line Local HFA monitor: The on-line system will be hosted on the www.preventionweb.net website and will be accessible to the participating local and city authorities. Access to the on-line system will be managed through a registration process facilitated by the UNISDR regional offices. Each user will be provided a unique User ID and Password to access the system. The indicators/questions will be presented in both the formats (aligned to HFA priorities and to the Campaign Ten Essentials) and will be available on-line as well as off-line. All inputs from the Local HFA review process will feed in to the national and regional HFA monitoring process.</a:t>
            </a:r>
          </a:p>
          <a:p>
            <a:pPr eaLnBrk="1" hangingPunct="1">
              <a:lnSpc>
                <a:spcPct val="80000"/>
              </a:lnSpc>
            </a:pPr>
            <a:endParaRPr lang="en-US" altLang="en-US" sz="800" smtClean="0"/>
          </a:p>
          <a:p>
            <a:pPr eaLnBrk="1" hangingPunct="1">
              <a:lnSpc>
                <a:spcPct val="80000"/>
              </a:lnSpc>
            </a:pPr>
            <a:r>
              <a:rPr lang="en-US" altLang="en-US" sz="800" smtClean="0"/>
              <a:t>Feedback through pilot process: The Local HFA monitoring and review process will be rolled out by December 2010 for all local authorities globally. However, in order to demonstrate the complementarity between the local, national and city monitoring process, UNISDR in partnership with DG ECHO and the Global Network of Civil Societies for Disaster Risk Reduction will actively support the process in five pilot countries (i.e. Armenia, Indonesia, Mozambique, Nepal and Peru). The main aim of the pilot initiative will be to facilitate the multi-stakeholder engagement process involving local authorities, civil society organisations and the national government; </a:t>
            </a:r>
          </a:p>
          <a:p>
            <a:pPr eaLnBrk="1" hangingPunct="1">
              <a:lnSpc>
                <a:spcPct val="80000"/>
              </a:lnSpc>
            </a:pPr>
            <a:r>
              <a:rPr lang="en-US" altLang="en-US" sz="800" smtClean="0"/>
              <a:t>and to draw lessons and gather feedback on the indicators, tools and methodology at the same time.</a:t>
            </a:r>
          </a:p>
          <a:p>
            <a:pPr eaLnBrk="1" hangingPunct="1">
              <a:lnSpc>
                <a:spcPct val="80000"/>
              </a:lnSpc>
              <a:spcBef>
                <a:spcPct val="0"/>
              </a:spcBef>
            </a:pPr>
            <a:endParaRPr lang="en-GB" altLang="en-US" sz="800" smtClean="0"/>
          </a:p>
        </p:txBody>
      </p:sp>
      <p:sp>
        <p:nvSpPr>
          <p:cNvPr id="82948" name="Slide Number Placeholder 3"/>
          <p:cNvSpPr>
            <a:spLocks noGrp="1"/>
          </p:cNvSpPr>
          <p:nvPr>
            <p:ph type="sldNum" sz="quarter" idx="5"/>
          </p:nvPr>
        </p:nvSpPr>
        <p:spPr bwMode="auto">
          <a:noFill/>
          <a:ln>
            <a:miter lim="800000"/>
            <a:headEnd/>
            <a:tailEnd/>
          </a:ln>
        </p:spPr>
        <p:txBody>
          <a:bodyPr/>
          <a:lstStyle/>
          <a:p>
            <a:fld id="{E20EE0CE-1FA1-43F2-B54B-C9052664291E}" type="slidenum">
              <a:rPr lang="en-US" altLang="en-US" smtClean="0">
                <a:cs typeface="Arial" charset="0"/>
              </a:rPr>
              <a:pPr/>
              <a:t>9</a:t>
            </a:fld>
            <a:endParaRPr lang="en-US" alt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kern="1200" dirty="0" smtClean="0">
                <a:solidFill>
                  <a:schemeClr val="tx1"/>
                </a:solidFill>
                <a:effectLst/>
                <a:latin typeface="+mn-lt"/>
                <a:ea typeface="+mn-ea"/>
                <a:cs typeface="+mn-cs"/>
              </a:rPr>
              <a:t>Prevenção na Web</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Ao serviço das necessidades de informação da comunidade de redução da catástrofe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10</a:t>
            </a:fld>
            <a:endParaRPr lang="en-US"/>
          </a:p>
        </p:txBody>
      </p:sp>
    </p:spTree>
    <p:extLst>
      <p:ext uri="{BB962C8B-B14F-4D97-AF65-F5344CB8AC3E}">
        <p14:creationId xmlns:p14="http://schemas.microsoft.com/office/powerpoint/2010/main" val="61727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b="1" kern="1200" dirty="0" smtClean="0">
                <a:solidFill>
                  <a:schemeClr val="tx1"/>
                </a:solidFill>
                <a:effectLst/>
                <a:latin typeface="+mn-lt"/>
                <a:ea typeface="+mn-ea"/>
                <a:cs typeface="+mn-cs"/>
              </a:rPr>
              <a:t>MONITOR HFA LOCAL</a:t>
            </a:r>
            <a:endParaRPr lang="en-US" sz="1200" kern="1200" dirty="0" smtClean="0">
              <a:solidFill>
                <a:schemeClr val="tx1"/>
              </a:solidFill>
              <a:effectLst/>
              <a:latin typeface="+mn-lt"/>
              <a:ea typeface="+mn-ea"/>
              <a:cs typeface="+mn-cs"/>
            </a:endParaRPr>
          </a:p>
          <a:p>
            <a:r>
              <a:rPr lang="pt-PT"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Bem-vindo ao Monitor HFA Local</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A INDICAR:</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MONITORIZAÇÃO       Indicar o progresso de acordo com os 10 fundamentos, respondendo</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DO PROGRESSO         às perguntas chave e fornecendo descrição das realizações alcançadas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e dos projetos futuros</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PERFIL DA CIDADE    Complete o perfil da sua cidade com informações sobre dimensão,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r>
              <a:rPr lang="pt-PT" sz="1200" b="1" kern="1200" dirty="0" smtClean="0">
                <a:solidFill>
                  <a:schemeClr val="tx1"/>
                </a:solidFill>
                <a:effectLst/>
                <a:latin typeface="+mn-lt"/>
                <a:ea typeface="+mn-ea"/>
                <a:cs typeface="+mn-cs"/>
              </a:rPr>
              <a:t> </a:t>
            </a:r>
            <a:r>
              <a:rPr lang="pt-PT" sz="1200" kern="1200" dirty="0" smtClean="0">
                <a:solidFill>
                  <a:schemeClr val="tx1"/>
                </a:solidFill>
                <a:effectLst/>
                <a:latin typeface="+mn-lt"/>
                <a:ea typeface="+mn-ea"/>
                <a:cs typeface="+mn-cs"/>
              </a:rPr>
              <a:t>população, PIB, tipos de perigo, etc.</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pt-PT" sz="1200" kern="1200" dirty="0" smtClean="0">
                <a:solidFill>
                  <a:schemeClr val="tx1"/>
                </a:solidFill>
                <a:effectLst/>
                <a:latin typeface="+mn-lt"/>
                <a:ea typeface="+mn-ea"/>
                <a:cs typeface="+mn-cs"/>
              </a:rPr>
              <a:t>                                                                                                                      continua&gt;&gt;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A56904-075F-4789-AF4A-E5955527A46A}" type="slidenum">
              <a:rPr lang="en-US" smtClean="0"/>
              <a:pPr/>
              <a:t>11</a:t>
            </a:fld>
            <a:endParaRPr lang="en-US"/>
          </a:p>
        </p:txBody>
      </p:sp>
    </p:spTree>
    <p:extLst>
      <p:ext uri="{BB962C8B-B14F-4D97-AF65-F5344CB8AC3E}">
        <p14:creationId xmlns:p14="http://schemas.microsoft.com/office/powerpoint/2010/main" val="3923642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2325441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2597044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551150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D107F2-BB87-4524-8FC4-E62D4301EF32}"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3889746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D107F2-BB87-4524-8FC4-E62D4301EF32}"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1770406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D107F2-BB87-4524-8FC4-E62D4301EF32}"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386105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D107F2-BB87-4524-8FC4-E62D4301EF32}" type="datetimeFigureOut">
              <a:rPr lang="en-US" smtClean="0"/>
              <a:pPr/>
              <a:t>4/21/2015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4284638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D107F2-BB87-4524-8FC4-E62D4301EF32}" type="datetimeFigureOut">
              <a:rPr lang="en-US" smtClean="0"/>
              <a:pPr/>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3268515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D107F2-BB87-4524-8FC4-E62D4301EF32}" type="datetimeFigureOut">
              <a:rPr lang="en-US" smtClean="0"/>
              <a:pPr/>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341694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107F2-BB87-4524-8FC4-E62D4301EF32}"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576322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107F2-BB87-4524-8FC4-E62D4301EF32}"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B270CC-B059-48F9-AD10-5390F8CC708C}" type="slidenum">
              <a:rPr lang="en-US" smtClean="0"/>
              <a:pPr/>
              <a:t>‹#›</a:t>
            </a:fld>
            <a:endParaRPr lang="en-US"/>
          </a:p>
        </p:txBody>
      </p:sp>
    </p:spTree>
    <p:extLst>
      <p:ext uri="{BB962C8B-B14F-4D97-AF65-F5344CB8AC3E}">
        <p14:creationId xmlns:p14="http://schemas.microsoft.com/office/powerpoint/2010/main" val="2919168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107F2-BB87-4524-8FC4-E62D4301EF32}" type="datetimeFigureOut">
              <a:rPr lang="en-US" smtClean="0"/>
              <a:pPr/>
              <a:t>4/21/2015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270CC-B059-48F9-AD10-5390F8CC708C}" type="slidenum">
              <a:rPr lang="en-US" smtClean="0"/>
              <a:pPr/>
              <a:t>‹#›</a:t>
            </a:fld>
            <a:endParaRPr lang="en-US"/>
          </a:p>
        </p:txBody>
      </p:sp>
    </p:spTree>
    <p:extLst>
      <p:ext uri="{BB962C8B-B14F-4D97-AF65-F5344CB8AC3E}">
        <p14:creationId xmlns:p14="http://schemas.microsoft.com/office/powerpoint/2010/main" val="3786176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archive.constantcontact.com/fs151/1101426922527/archive/1115386651838.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w&amp;url=http://www.cartoonstock.com/directory/r/risk_assessment.asp&amp;ei=OolUVMqUJoTOmwX25IKABQ&amp;bvm=bv.78597519,d.dGY&amp;psig=AFQjCNFpSJITAkgPBf3FXFSUMZfI9MoA0g&amp;ust=1414912701947296"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p:cNvGrpSpPr>
          <p:nvPr/>
        </p:nvGrpSpPr>
        <p:grpSpPr bwMode="auto">
          <a:xfrm>
            <a:off x="-23813" y="19516"/>
            <a:ext cx="9191625" cy="1387475"/>
            <a:chOff x="-36006" y="1"/>
            <a:chExt cx="9190357" cy="1387678"/>
          </a:xfrm>
        </p:grpSpPr>
        <p:grpSp>
          <p:nvGrpSpPr>
            <p:cNvPr id="8" name="Group 7"/>
            <p:cNvGrpSpPr>
              <a:grpSpLocks/>
            </p:cNvGrpSpPr>
            <p:nvPr/>
          </p:nvGrpSpPr>
          <p:grpSpPr bwMode="auto">
            <a:xfrm>
              <a:off x="-36006" y="772093"/>
              <a:ext cx="9180006" cy="615586"/>
              <a:chOff x="0" y="750215"/>
              <a:chExt cx="9144000" cy="662941"/>
            </a:xfrm>
          </p:grpSpPr>
          <p:sp>
            <p:nvSpPr>
              <p:cNvPr id="13" name="Rectangle 12"/>
              <p:cNvSpPr>
                <a:spLocks noChangeArrowheads="1"/>
              </p:cNvSpPr>
              <p:nvPr/>
            </p:nvSpPr>
            <p:spPr bwMode="auto">
              <a:xfrm>
                <a:off x="0" y="1207540"/>
                <a:ext cx="9144000" cy="205616"/>
              </a:xfrm>
              <a:prstGeom prst="rect">
                <a:avLst/>
              </a:prstGeom>
              <a:solidFill>
                <a:srgbClr val="9900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GB" sz="1000">
                    <a:solidFill>
                      <a:srgbClr val="000000"/>
                    </a:solidFill>
                    <a:latin typeface="Times New Roman" pitchFamily="18" charset="0"/>
                    <a:cs typeface="Times New Roman" pitchFamily="18" charset="0"/>
                  </a:rPr>
                  <a:t> </a:t>
                </a:r>
                <a:endParaRPr lang="en-US" sz="1200">
                  <a:latin typeface="Times New Roman" pitchFamily="18" charset="0"/>
                  <a:cs typeface="Times New Roman" pitchFamily="18" charset="0"/>
                </a:endParaRPr>
              </a:p>
            </p:txBody>
          </p:sp>
          <p:sp>
            <p:nvSpPr>
              <p:cNvPr id="14" name="Rectangle 13"/>
              <p:cNvSpPr>
                <a:spLocks noChangeArrowheads="1"/>
              </p:cNvSpPr>
              <p:nvPr/>
            </p:nvSpPr>
            <p:spPr bwMode="auto">
              <a:xfrm>
                <a:off x="11068" y="749726"/>
                <a:ext cx="9132175" cy="458245"/>
              </a:xfrm>
              <a:prstGeom prst="rect">
                <a:avLst/>
              </a:prstGeom>
              <a:solidFill>
                <a:schemeClr val="tx1"/>
              </a:solidFill>
              <a:ln w="9525">
                <a:solidFill>
                  <a:schemeClr val="tx2">
                    <a:lumMod val="60000"/>
                    <a:lumOff val="40000"/>
                  </a:schemeClr>
                </a:solidFill>
                <a:miter lim="800000"/>
                <a:headEnd/>
                <a:tailEnd/>
              </a:ln>
            </p:spPr>
            <p:txBody>
              <a:bodyPr/>
              <a:lstStyle/>
              <a:p>
                <a:pPr>
                  <a:spcAft>
                    <a:spcPts val="0"/>
                  </a:spcAft>
                  <a:defRPr/>
                </a:pPr>
                <a:r>
                  <a:rPr lang="en-GB" sz="2000" b="1" dirty="0">
                    <a:solidFill>
                      <a:srgbClr val="FFFFFF"/>
                    </a:solidFill>
                    <a:latin typeface="Calibri"/>
                    <a:ea typeface="Times New Roman"/>
                    <a:cs typeface="Times New Roman"/>
                  </a:rPr>
                  <a:t>         </a:t>
                </a:r>
                <a:r>
                  <a:rPr lang="pt-BR" sz="2000" b="1" dirty="0">
                    <a:solidFill>
                      <a:srgbClr val="FFFFFF"/>
                    </a:solidFill>
                    <a:ea typeface="Times New Roman"/>
                    <a:cs typeface="Times New Roman"/>
                  </a:rPr>
                  <a:t>Desenvolvimento de Capacidades para Criar Cidades Resilientes</a:t>
                </a:r>
                <a:endParaRPr lang="en-US" sz="2000" dirty="0">
                  <a:latin typeface="Times New Roman"/>
                  <a:ea typeface="Times New Roman"/>
                </a:endParaRPr>
              </a:p>
            </p:txBody>
          </p:sp>
        </p:grpSp>
        <p:pic>
          <p:nvPicPr>
            <p:cNvPr id="11" name="Picture 10"/>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525261" y="1"/>
              <a:ext cx="2629090" cy="80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469"/>
              <a:ext cx="2697681" cy="72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
        <p:nvSpPr>
          <p:cNvPr id="17" name="Title 14"/>
          <p:cNvSpPr txBox="1">
            <a:spLocks/>
          </p:cNvSpPr>
          <p:nvPr/>
        </p:nvSpPr>
        <p:spPr>
          <a:xfrm>
            <a:off x="685800" y="1828801"/>
            <a:ext cx="7772400" cy="36322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PT" sz="3600" b="1" i="1" dirty="0" smtClean="0"/>
              <a:t>MÓDULO</a:t>
            </a:r>
            <a:r>
              <a:rPr lang="en-GB" sz="3600" b="1" i="1" dirty="0" smtClean="0"/>
              <a:t> 3</a:t>
            </a:r>
            <a:r>
              <a:rPr lang="en-GB" b="1" i="1" dirty="0" smtClean="0"/>
              <a:t/>
            </a:r>
            <a:br>
              <a:rPr lang="en-GB" b="1" i="1" dirty="0" smtClean="0"/>
            </a:br>
            <a:r>
              <a:rPr lang="en-GB" sz="4000" b="1" i="1" dirty="0" smtClean="0"/>
              <a:t/>
            </a:r>
            <a:br>
              <a:rPr lang="en-GB" sz="4000" b="1" i="1" dirty="0" smtClean="0"/>
            </a:br>
            <a:r>
              <a:rPr lang="pt-BR" b="1" dirty="0" smtClean="0">
                <a:solidFill>
                  <a:srgbClr val="990099"/>
                </a:solidFill>
                <a:effectLst>
                  <a:outerShdw blurRad="38100" dist="38100" dir="2700000" algn="tl">
                    <a:srgbClr val="000000">
                      <a:alpha val="43137"/>
                    </a:srgbClr>
                  </a:outerShdw>
                </a:effectLst>
              </a:rPr>
              <a:t>INSTRUMENTO </a:t>
            </a:r>
            <a:r>
              <a:rPr lang="pt-BR" b="1" dirty="0">
                <a:solidFill>
                  <a:srgbClr val="990099"/>
                </a:solidFill>
                <a:effectLst>
                  <a:outerShdw blurRad="38100" dist="38100" dir="2700000" algn="tl">
                    <a:srgbClr val="000000">
                      <a:alpha val="43137"/>
                    </a:srgbClr>
                  </a:outerShdw>
                </a:effectLst>
              </a:rPr>
              <a:t>DE AUTO-AVALIAÇÃO DO GOVERNO LOCAL</a:t>
            </a:r>
          </a:p>
          <a:p>
            <a:endParaRPr lang="pt-BR" b="1" dirty="0">
              <a:solidFill>
                <a:srgbClr val="990099"/>
              </a:solidFill>
              <a:effectLst>
                <a:outerShdw blurRad="38100" dist="38100" dir="2700000" algn="tl">
                  <a:srgbClr val="000000">
                    <a:alpha val="43137"/>
                  </a:srgbClr>
                </a:outerShdw>
              </a:effectLst>
            </a:endParaRPr>
          </a:p>
          <a:p>
            <a:r>
              <a:rPr lang="pt-BR" b="1" dirty="0">
                <a:solidFill>
                  <a:srgbClr val="990099"/>
                </a:solidFill>
                <a:effectLst>
                  <a:outerShdw blurRad="38100" dist="38100" dir="2700000" algn="tl">
                    <a:srgbClr val="000000">
                      <a:alpha val="43137"/>
                    </a:srgbClr>
                  </a:outerShdw>
                </a:effectLst>
              </a:rPr>
              <a:t>(LG-SAT / IAA-GL</a:t>
            </a:r>
            <a:r>
              <a:rPr lang="pt-BR" b="1" dirty="0" smtClean="0">
                <a:solidFill>
                  <a:srgbClr val="990099"/>
                </a:solidFill>
                <a:effectLst>
                  <a:outerShdw blurRad="38100" dist="38100" dir="2700000" algn="tl">
                    <a:srgbClr val="000000">
                      <a:alpha val="43137"/>
                    </a:srgbClr>
                  </a:outerShdw>
                </a:effectLst>
              </a:rPr>
              <a:t>)</a:t>
            </a:r>
            <a:r>
              <a:rPr lang="en-GB" b="1" i="1" dirty="0" smtClean="0"/>
              <a:t/>
            </a:r>
            <a:br>
              <a:rPr lang="en-GB" b="1" i="1" dirty="0" smtClean="0"/>
            </a:br>
            <a:endParaRPr lang="en-US" dirty="0"/>
          </a:p>
        </p:txBody>
      </p:sp>
    </p:spTree>
    <p:extLst>
      <p:ext uri="{BB962C8B-B14F-4D97-AF65-F5344CB8AC3E}">
        <p14:creationId xmlns:p14="http://schemas.microsoft.com/office/powerpoint/2010/main" val="85188282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3">
            <a:extLst>
              <a:ext uri="{28A0092B-C50C-407E-A947-70E740481C1C}">
                <a14:useLocalDpi xmlns:a14="http://schemas.microsoft.com/office/drawing/2010/main" val="0"/>
              </a:ext>
            </a:extLst>
          </a:blip>
          <a:srcRect l="16222" t="14101" r="27829" b="8571"/>
          <a:stretch>
            <a:fillRect/>
          </a:stretch>
        </p:blipFill>
        <p:spPr bwMode="auto">
          <a:xfrm>
            <a:off x="0" y="836712"/>
            <a:ext cx="9144000" cy="57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13155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p:cNvPicPr>
            <a:picLocks noChangeAspect="1"/>
          </p:cNvPicPr>
          <p:nvPr/>
        </p:nvPicPr>
        <p:blipFill>
          <a:blip r:embed="rId3">
            <a:extLst>
              <a:ext uri="{28A0092B-C50C-407E-A947-70E740481C1C}">
                <a14:useLocalDpi xmlns:a14="http://schemas.microsoft.com/office/drawing/2010/main" val="0"/>
              </a:ext>
            </a:extLst>
          </a:blip>
          <a:srcRect l="6511" t="4842" r="39938" b="39940"/>
          <a:stretch>
            <a:fillRect/>
          </a:stretch>
        </p:blipFill>
        <p:spPr bwMode="auto">
          <a:xfrm>
            <a:off x="130597" y="764704"/>
            <a:ext cx="8954622" cy="5864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60328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p:cNvPicPr>
            <a:picLocks noChangeAspect="1"/>
          </p:cNvPicPr>
          <p:nvPr/>
        </p:nvPicPr>
        <p:blipFill>
          <a:blip r:embed="rId3">
            <a:extLst>
              <a:ext uri="{28A0092B-C50C-407E-A947-70E740481C1C}">
                <a14:useLocalDpi xmlns:a14="http://schemas.microsoft.com/office/drawing/2010/main" val="0"/>
              </a:ext>
            </a:extLst>
          </a:blip>
          <a:srcRect l="6673" t="4585" r="40265"/>
          <a:stretch>
            <a:fillRect/>
          </a:stretch>
        </p:blipFill>
        <p:spPr bwMode="auto">
          <a:xfrm>
            <a:off x="107504" y="836712"/>
            <a:ext cx="8784976" cy="592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3937456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a:blip r:embed="rId2">
            <a:extLst>
              <a:ext uri="{28A0092B-C50C-407E-A947-70E740481C1C}">
                <a14:useLocalDpi xmlns:a14="http://schemas.microsoft.com/office/drawing/2010/main" val="0"/>
              </a:ext>
            </a:extLst>
          </a:blip>
          <a:srcRect l="20020" t="5106" r="39777" b="29523"/>
          <a:stretch>
            <a:fillRect/>
          </a:stretch>
        </p:blipFill>
        <p:spPr bwMode="auto">
          <a:xfrm>
            <a:off x="1353405" y="946150"/>
            <a:ext cx="6437189" cy="5867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38209863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1800" y="2273300"/>
            <a:ext cx="8229600" cy="3695699"/>
          </a:xfrm>
        </p:spPr>
        <p:txBody>
          <a:bodyPr/>
          <a:lstStyle/>
          <a:p>
            <a:pPr lvl="0"/>
            <a:endParaRPr lang="es-ES_tradnl" sz="2400" dirty="0"/>
          </a:p>
          <a:p>
            <a:pPr lvl="0"/>
            <a:endParaRPr lang="es-ES_tradnl" sz="2400" dirty="0"/>
          </a:p>
        </p:txBody>
      </p:sp>
      <p:sp>
        <p:nvSpPr>
          <p:cNvPr id="4" name="Rectángulo 3"/>
          <p:cNvSpPr/>
          <p:nvPr/>
        </p:nvSpPr>
        <p:spPr>
          <a:xfrm>
            <a:off x="2971800" y="0"/>
            <a:ext cx="6172200" cy="1323439"/>
          </a:xfrm>
          <a:prstGeom prst="rect">
            <a:avLst/>
          </a:prstGeom>
        </p:spPr>
        <p:txBody>
          <a:bodyPr wrap="square">
            <a:spAutoFit/>
          </a:bodyPr>
          <a:lstStyle/>
          <a:p>
            <a:pPr lvl="0" algn="ctr"/>
            <a:r>
              <a:rPr lang="en-GB" sz="2800" b="1" dirty="0" err="1">
                <a:solidFill>
                  <a:srgbClr val="990099"/>
                </a:solidFill>
              </a:rPr>
              <a:t>Estudo</a:t>
            </a:r>
            <a:r>
              <a:rPr lang="en-GB" sz="2800" b="1" dirty="0">
                <a:solidFill>
                  <a:srgbClr val="990099"/>
                </a:solidFill>
              </a:rPr>
              <a:t> de </a:t>
            </a:r>
            <a:r>
              <a:rPr lang="en-GB" sz="2800" b="1" dirty="0" err="1">
                <a:solidFill>
                  <a:srgbClr val="990099"/>
                </a:solidFill>
              </a:rPr>
              <a:t>Caso</a:t>
            </a:r>
            <a:endParaRPr lang="en-GB" sz="2800" b="1" dirty="0">
              <a:solidFill>
                <a:srgbClr val="990099"/>
              </a:solidFill>
            </a:endParaRPr>
          </a:p>
          <a:p>
            <a:pPr lvl="0" algn="ctr"/>
            <a:r>
              <a:rPr lang="en-GB" sz="2800" b="1" dirty="0" smtClean="0">
                <a:solidFill>
                  <a:srgbClr val="990099"/>
                </a:solidFill>
              </a:rPr>
              <a:t>A </a:t>
            </a:r>
            <a:r>
              <a:rPr lang="en-GB" sz="2800" b="1" dirty="0" err="1">
                <a:solidFill>
                  <a:srgbClr val="990099"/>
                </a:solidFill>
              </a:rPr>
              <a:t>Metodologia“Cantarranas</a:t>
            </a:r>
            <a:r>
              <a:rPr lang="en-GB" sz="2800" b="1" dirty="0">
                <a:solidFill>
                  <a:srgbClr val="990099"/>
                </a:solidFill>
              </a:rPr>
              <a:t>”-Honduras</a:t>
            </a:r>
          </a:p>
          <a:p>
            <a:pPr lvl="0" algn="ctr"/>
            <a:endParaRPr lang="es-ES_tradnl" sz="2400" dirty="0">
              <a:solidFill>
                <a:srgbClr val="990099"/>
              </a:solidFill>
            </a:endParaRPr>
          </a:p>
        </p:txBody>
      </p:sp>
      <p:sp>
        <p:nvSpPr>
          <p:cNvPr id="5" name="Marcador de contenido 2"/>
          <p:cNvSpPr txBox="1">
            <a:spLocks/>
          </p:cNvSpPr>
          <p:nvPr/>
        </p:nvSpPr>
        <p:spPr>
          <a:xfrm>
            <a:off x="0" y="892553"/>
            <a:ext cx="9144000" cy="40604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600"/>
              </a:spcBef>
              <a:spcAft>
                <a:spcPts val="600"/>
              </a:spcAft>
            </a:pPr>
            <a:r>
              <a:rPr lang="pt-PT" sz="2000" dirty="0"/>
              <a:t>Presidentes e Chefes de </a:t>
            </a:r>
            <a:r>
              <a:rPr lang="pt-PT" sz="2000" b="1" dirty="0"/>
              <a:t>Cidades Resilientes da América Central (</a:t>
            </a:r>
            <a:r>
              <a:rPr lang="pt-PT" sz="2000" b="1" i="1" dirty="0"/>
              <a:t>Cantarranas, </a:t>
            </a:r>
            <a:r>
              <a:rPr lang="pt-PT" sz="2000" b="1" i="1" u="sng" dirty="0"/>
              <a:t>Honduras</a:t>
            </a:r>
            <a:r>
              <a:rPr lang="pt-PT" sz="2000" b="1" i="1" dirty="0"/>
              <a:t>; Livingston, </a:t>
            </a:r>
            <a:r>
              <a:rPr lang="pt-PT" sz="2000" b="1" i="1" u="sng" dirty="0"/>
              <a:t>Guatemala</a:t>
            </a:r>
            <a:r>
              <a:rPr lang="pt-PT" sz="2000" b="1" i="1" dirty="0"/>
              <a:t>; </a:t>
            </a:r>
            <a:r>
              <a:rPr lang="pt-PT" sz="2000" i="1" dirty="0"/>
              <a:t>e </a:t>
            </a:r>
            <a:r>
              <a:rPr lang="pt-PT" sz="2000" b="1" i="1" dirty="0"/>
              <a:t>Wiwili, </a:t>
            </a:r>
            <a:r>
              <a:rPr lang="pt-PT" sz="2000" b="1" i="1" u="sng" dirty="0"/>
              <a:t>Nicarágua</a:t>
            </a:r>
            <a:r>
              <a:rPr lang="pt-PT" sz="2000" b="1" dirty="0"/>
              <a:t>) </a:t>
            </a:r>
            <a:r>
              <a:rPr lang="pt-PT" sz="2000" dirty="0"/>
              <a:t>reuniram-se no </a:t>
            </a:r>
            <a:r>
              <a:rPr lang="pt-PT" sz="2000" b="1" dirty="0"/>
              <a:t>Município de</a:t>
            </a:r>
            <a:r>
              <a:rPr lang="pt-PT" sz="2000" dirty="0"/>
              <a:t> </a:t>
            </a:r>
            <a:r>
              <a:rPr lang="pt-PT" sz="2000" b="1" dirty="0"/>
              <a:t>Cantarranas, Honduras, </a:t>
            </a:r>
            <a:r>
              <a:rPr lang="pt-PT" sz="2000" dirty="0"/>
              <a:t>em </a:t>
            </a:r>
            <a:r>
              <a:rPr lang="pt-PT" sz="2000" b="1" dirty="0"/>
              <a:t>06-07 de Agosto, 2013</a:t>
            </a:r>
            <a:r>
              <a:rPr lang="pt-PT" sz="2000" dirty="0"/>
              <a:t>. Puderam aí trocar experiências que foram certificadas pela </a:t>
            </a:r>
            <a:r>
              <a:rPr lang="pt-PT" sz="2000" b="1" dirty="0"/>
              <a:t>“Metodologia Cantarranas” </a:t>
            </a:r>
            <a:endParaRPr lang="en-US" sz="2000" dirty="0"/>
          </a:p>
          <a:p>
            <a:pPr>
              <a:spcBef>
                <a:spcPts val="600"/>
              </a:spcBef>
              <a:spcAft>
                <a:spcPts val="600"/>
              </a:spcAft>
            </a:pPr>
            <a:r>
              <a:rPr lang="pt-PT" sz="2000" dirty="0"/>
              <a:t>Autoridades municipais, grupos populares de mulheres e outros atores chave reuniram-se para desenvolver uma estratégia para implementar os 10 Fundamentos MCR e gerar ideias chave para a formulação de projetos de trabalho/ação em cada uma das cidades </a:t>
            </a:r>
            <a:r>
              <a:rPr lang="en-US" sz="2000" dirty="0" smtClean="0"/>
              <a:t>:</a:t>
            </a:r>
            <a:endParaRPr lang="en-US" sz="2000" dirty="0"/>
          </a:p>
          <a:p>
            <a:pPr>
              <a:spcBef>
                <a:spcPts val="600"/>
              </a:spcBef>
              <a:spcAft>
                <a:spcPts val="600"/>
              </a:spcAft>
            </a:pPr>
            <a:r>
              <a:rPr lang="pt-PT" sz="2000" b="1" dirty="0"/>
              <a:t>Fez parte da atividade sublinhar a importância de levar a cabo a avaliação de risco utilizando IAA-GL </a:t>
            </a:r>
            <a:r>
              <a:rPr lang="pt-PT" sz="2000" dirty="0"/>
              <a:t>como base para desenvolvimento urbano de projetos e decisões, assegurando que esta informação esteja atempadamente disponível ao público e a ser discutida pelo público</a:t>
            </a:r>
            <a:r>
              <a:rPr lang="en-US" sz="2000" dirty="0" smtClean="0"/>
              <a:t>.</a:t>
            </a:r>
            <a:r>
              <a:rPr lang="en-US" sz="1800" dirty="0"/>
              <a:t/>
            </a:r>
            <a:br>
              <a:rPr lang="en-US" sz="1800" dirty="0"/>
            </a:br>
            <a:endParaRPr lang="en-US" sz="1800" dirty="0"/>
          </a:p>
          <a:p>
            <a:pPr>
              <a:spcBef>
                <a:spcPts val="0"/>
              </a:spcBef>
              <a:spcAft>
                <a:spcPts val="600"/>
              </a:spcAft>
              <a:buFont typeface="Arial"/>
              <a:buChar char="•"/>
            </a:pPr>
            <a:endParaRPr lang="en-GB" sz="1800" dirty="0" smtClean="0"/>
          </a:p>
        </p:txBody>
      </p:sp>
      <p:sp>
        <p:nvSpPr>
          <p:cNvPr id="6" name="Marcador de contenido 2"/>
          <p:cNvSpPr txBox="1">
            <a:spLocks/>
          </p:cNvSpPr>
          <p:nvPr/>
        </p:nvSpPr>
        <p:spPr>
          <a:xfrm>
            <a:off x="2971801" y="5486400"/>
            <a:ext cx="6172200" cy="102072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pt-PT" sz="1400" dirty="0"/>
              <a:t>Para mais informações sobre este estudo de caso representativo da utilização de IAA-GL/HFA Local por organizações da sociedade civil para promover a integração da redução do risco de catástrofe no processo de desenvolvimento, visite </a:t>
            </a:r>
            <a:r>
              <a:rPr lang="en-GB" sz="1200" dirty="0" smtClean="0">
                <a:hlinkClick r:id="rId3"/>
              </a:rPr>
              <a:t>http</a:t>
            </a:r>
            <a:r>
              <a:rPr lang="en-GB" sz="1200" dirty="0">
                <a:hlinkClick r:id="rId3"/>
              </a:rPr>
              <a:t>://</a:t>
            </a:r>
            <a:r>
              <a:rPr lang="en-GB" sz="1200" dirty="0" smtClean="0">
                <a:hlinkClick r:id="rId3"/>
              </a:rPr>
              <a:t>archive.constantcontact.com/fs151/1101426922527/archive/1115386651838.html</a:t>
            </a:r>
            <a:r>
              <a:rPr lang="en-GB" sz="1200" dirty="0" smtClean="0"/>
              <a:t> </a:t>
            </a:r>
          </a:p>
          <a:p>
            <a:endParaRPr lang="en-GB" sz="1800" dirty="0"/>
          </a:p>
        </p:txBody>
      </p:sp>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10" name="Imagen 6" descr="Screen Shot 2014-03-02 at 2.47.31 PM.png"/>
          <p:cNvPicPr>
            <a:picLocks noChangeAspect="1"/>
          </p:cNvPicPr>
          <p:nvPr/>
        </p:nvPicPr>
        <p:blipFill rotWithShape="1">
          <a:blip r:embed="rId5">
            <a:extLst>
              <a:ext uri="{28A0092B-C50C-407E-A947-70E740481C1C}">
                <a14:useLocalDpi xmlns:a14="http://schemas.microsoft.com/office/drawing/2010/main" val="0"/>
              </a:ext>
            </a:extLst>
          </a:blip>
          <a:srcRect l="23611" t="51777" r="45000" b="8890"/>
          <a:stretch/>
        </p:blipFill>
        <p:spPr>
          <a:xfrm>
            <a:off x="-1" y="4953000"/>
            <a:ext cx="2971801" cy="1941121"/>
          </a:xfrm>
          <a:prstGeom prst="rect">
            <a:avLst/>
          </a:prstGeom>
          <a:ln>
            <a:solidFill>
              <a:schemeClr val="tx1"/>
            </a:solidFill>
          </a:ln>
        </p:spPr>
      </p:pic>
    </p:spTree>
    <p:extLst>
      <p:ext uri="{BB962C8B-B14F-4D97-AF65-F5344CB8AC3E}">
        <p14:creationId xmlns:p14="http://schemas.microsoft.com/office/powerpoint/2010/main" val="4083970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3"/>
          <p:cNvSpPr>
            <a:spLocks noGrp="1"/>
          </p:cNvSpPr>
          <p:nvPr>
            <p:ph type="title" idx="4294967295"/>
          </p:nvPr>
        </p:nvSpPr>
        <p:spPr>
          <a:xfrm>
            <a:off x="2854831" y="533400"/>
            <a:ext cx="6536819" cy="803436"/>
          </a:xfrm>
        </p:spPr>
        <p:txBody>
          <a:bodyPr>
            <a:noAutofit/>
          </a:bodyPr>
          <a:lstStyle/>
          <a:p>
            <a:pPr>
              <a:defRPr/>
            </a:pPr>
            <a:r>
              <a:rPr lang="pt-BR" sz="2800" b="1" dirty="0">
                <a:solidFill>
                  <a:srgbClr val="990099"/>
                </a:solidFill>
                <a:effectLst>
                  <a:outerShdw blurRad="38100" dist="38100" dir="2700000" algn="tl">
                    <a:srgbClr val="000000">
                      <a:alpha val="43137"/>
                    </a:srgbClr>
                  </a:outerShdw>
                </a:effectLst>
              </a:rPr>
              <a:t>Exercício </a:t>
            </a:r>
            <a:r>
              <a:rPr lang="pt-BR" sz="2800" b="1" dirty="0" smtClean="0">
                <a:solidFill>
                  <a:srgbClr val="990099"/>
                </a:solidFill>
                <a:effectLst>
                  <a:outerShdw blurRad="38100" dist="38100" dir="2700000" algn="tl">
                    <a:srgbClr val="000000">
                      <a:alpha val="43137"/>
                    </a:srgbClr>
                  </a:outerShdw>
                </a:effectLst>
              </a:rPr>
              <a:t>IAA-GL / LG-SAT</a:t>
            </a:r>
            <a:r>
              <a:rPr lang="pt-BR" sz="2800" b="1" dirty="0">
                <a:solidFill>
                  <a:srgbClr val="990099"/>
                </a:solidFill>
                <a:effectLst>
                  <a:outerShdw blurRad="38100" dist="38100" dir="2700000" algn="tl">
                    <a:srgbClr val="000000">
                      <a:alpha val="43137"/>
                    </a:srgbClr>
                  </a:outerShdw>
                </a:effectLst>
              </a:rPr>
              <a:t/>
            </a:r>
            <a:br>
              <a:rPr lang="pt-BR" sz="2800" b="1" dirty="0">
                <a:solidFill>
                  <a:srgbClr val="990099"/>
                </a:solidFill>
                <a:effectLst>
                  <a:outerShdw blurRad="38100" dist="38100" dir="2700000" algn="tl">
                    <a:srgbClr val="000000">
                      <a:alpha val="43137"/>
                    </a:srgbClr>
                  </a:outerShdw>
                </a:effectLst>
              </a:rPr>
            </a:br>
            <a:r>
              <a:rPr lang="pt-BR" sz="2800" b="1" dirty="0">
                <a:solidFill>
                  <a:srgbClr val="990099"/>
                </a:solidFill>
                <a:effectLst>
                  <a:outerShdw blurRad="38100" dist="38100" dir="2700000" algn="tl">
                    <a:srgbClr val="000000">
                      <a:alpha val="43137"/>
                    </a:srgbClr>
                  </a:outerShdw>
                </a:effectLst>
              </a:rPr>
              <a:t>Pontos de Discussão dos Grupos de Trabalho</a:t>
            </a:r>
            <a:br>
              <a:rPr lang="pt-BR" sz="2800" b="1" dirty="0">
                <a:solidFill>
                  <a:srgbClr val="990099"/>
                </a:solidFill>
                <a:effectLst>
                  <a:outerShdw blurRad="38100" dist="38100" dir="2700000" algn="tl">
                    <a:srgbClr val="000000">
                      <a:alpha val="43137"/>
                    </a:srgbClr>
                  </a:outerShdw>
                </a:effectLst>
              </a:rPr>
            </a:br>
            <a:endParaRPr lang="en-US" sz="2800" b="1" dirty="0">
              <a:solidFill>
                <a:srgbClr val="990099"/>
              </a:solidFill>
            </a:endParaRPr>
          </a:p>
        </p:txBody>
      </p:sp>
      <p:sp>
        <p:nvSpPr>
          <p:cNvPr id="7" name="Content Placeholder 2"/>
          <p:cNvSpPr txBox="1">
            <a:spLocks/>
          </p:cNvSpPr>
          <p:nvPr/>
        </p:nvSpPr>
        <p:spPr>
          <a:xfrm>
            <a:off x="77377" y="990600"/>
            <a:ext cx="9066623" cy="5676900"/>
          </a:xfrm>
          <a:prstGeom prst="rect">
            <a:avLst/>
          </a:prstGeom>
        </p:spPr>
        <p:txBody>
          <a:bodyPr lIns="80147" tIns="40074" rIns="80147" bIns="40074"/>
          <a:lstStyle>
            <a:lvl1pPr marL="390525" indent="-390525" algn="l" defTabSz="1042988" rtl="0" eaLnBrk="0" fontAlgn="base" hangingPunct="0">
              <a:spcBef>
                <a:spcPct val="20000"/>
              </a:spcBef>
              <a:spcAft>
                <a:spcPct val="0"/>
              </a:spcAft>
              <a:buFont typeface="Arial" charset="0"/>
              <a:defRPr sz="2700" i="1" kern="1200">
                <a:solidFill>
                  <a:srgbClr val="1D3074"/>
                </a:solidFill>
                <a:latin typeface="Arial" pitchFamily="34" charset="0"/>
                <a:ea typeface="ＭＳ Ｐゴシック" charset="0"/>
                <a:cs typeface="Arial" pitchFamily="34" charset="0"/>
              </a:defRPr>
            </a:lvl1pPr>
            <a:lvl2pPr marL="742950" indent="-285750" algn="l" defTabSz="1042988" rtl="0" eaLnBrk="0" fontAlgn="base" hangingPunct="0">
              <a:spcBef>
                <a:spcPct val="20000"/>
              </a:spcBef>
              <a:spcAft>
                <a:spcPct val="0"/>
              </a:spcAft>
              <a:buFont typeface="Arial" charset="0"/>
              <a:defRPr i="1" kern="1200">
                <a:solidFill>
                  <a:srgbClr val="1D3074"/>
                </a:solidFill>
                <a:latin typeface="Arial" pitchFamily="34" charset="0"/>
                <a:ea typeface="Arial" charset="0"/>
                <a:cs typeface="Arial" pitchFamily="34" charset="0"/>
              </a:defRPr>
            </a:lvl2pPr>
            <a:lvl3pPr marL="1143000" indent="-228600" algn="l" defTabSz="1042988" rtl="0" eaLnBrk="0" fontAlgn="base" hangingPunct="0">
              <a:spcBef>
                <a:spcPct val="20000"/>
              </a:spcBef>
              <a:spcAft>
                <a:spcPct val="0"/>
              </a:spcAft>
              <a:buFont typeface="Arial" charset="0"/>
              <a:defRPr sz="1400" kern="1200">
                <a:solidFill>
                  <a:srgbClr val="25A2E3"/>
                </a:solidFill>
                <a:latin typeface="Arial" pitchFamily="34" charset="0"/>
                <a:ea typeface="Arial" charset="0"/>
                <a:cs typeface="Arial" pitchFamily="34" charset="0"/>
              </a:defRPr>
            </a:lvl3pPr>
            <a:lvl4pPr marL="1824038" indent="-260350" algn="l" defTabSz="1042988" rtl="0" eaLnBrk="0" fontAlgn="base" hangingPunct="0">
              <a:spcBef>
                <a:spcPct val="20000"/>
              </a:spcBef>
              <a:spcAft>
                <a:spcPct val="0"/>
              </a:spcAft>
              <a:buFont typeface="Arial" charset="0"/>
              <a:defRPr sz="2300" kern="1200">
                <a:solidFill>
                  <a:schemeClr val="tx1"/>
                </a:solidFill>
                <a:latin typeface="Arial" pitchFamily="34" charset="0"/>
                <a:ea typeface="Arial" charset="0"/>
                <a:cs typeface="Arial" pitchFamily="34" charset="0"/>
              </a:defRPr>
            </a:lvl4pPr>
            <a:lvl5pPr marL="2346325" indent="-260350" algn="l" defTabSz="1042988" rtl="0" eaLnBrk="0" fontAlgn="base" hangingPunct="0">
              <a:spcBef>
                <a:spcPct val="20000"/>
              </a:spcBef>
              <a:spcAft>
                <a:spcPct val="0"/>
              </a:spcAft>
              <a:buFont typeface="Arial" charset="0"/>
              <a:defRPr sz="2300" kern="1200">
                <a:solidFill>
                  <a:schemeClr val="tx1"/>
                </a:solidFill>
                <a:latin typeface="Arial" pitchFamily="34" charset="0"/>
                <a:ea typeface="Arial" charset="0"/>
                <a:cs typeface="Arial" pitchFamily="34" charset="0"/>
              </a:defRPr>
            </a:lvl5pPr>
            <a:lvl6pPr marL="2868404"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marL="400736" indent="-400736">
              <a:spcBef>
                <a:spcPts val="600"/>
              </a:spcBef>
              <a:spcAft>
                <a:spcPts val="600"/>
              </a:spcAft>
              <a:buFont typeface="Arial" pitchFamily="34" charset="0"/>
              <a:buChar char="•"/>
              <a:defRPr/>
            </a:pPr>
            <a:r>
              <a:rPr lang="en-US" altLang="en-US" sz="1800" i="0" dirty="0" err="1">
                <a:latin typeface="+mn-lt"/>
                <a:ea typeface="ＭＳ Ｐゴシック" pitchFamily="34" charset="-128"/>
                <a:cs typeface="Arial" charset="0"/>
              </a:rPr>
              <a:t>Dividir</a:t>
            </a:r>
            <a:r>
              <a:rPr lang="en-US" altLang="en-US" sz="1800" i="0" dirty="0">
                <a:latin typeface="+mn-lt"/>
                <a:ea typeface="ＭＳ Ｐゴシック" pitchFamily="34" charset="-128"/>
                <a:cs typeface="Arial" charset="0"/>
              </a:rPr>
              <a:t> </a:t>
            </a:r>
            <a:r>
              <a:rPr lang="en-US" altLang="en-US" sz="1800" i="0" dirty="0" err="1">
                <a:latin typeface="+mn-lt"/>
                <a:ea typeface="ＭＳ Ｐゴシック" pitchFamily="34" charset="-128"/>
                <a:cs typeface="Arial" charset="0"/>
              </a:rPr>
              <a:t>em</a:t>
            </a:r>
            <a:r>
              <a:rPr lang="en-US" altLang="en-US" sz="1800" i="0" dirty="0">
                <a:latin typeface="+mn-lt"/>
                <a:ea typeface="ＭＳ Ｐゴシック" pitchFamily="34" charset="-128"/>
                <a:cs typeface="Arial" charset="0"/>
              </a:rPr>
              <a:t> 3-4 </a:t>
            </a:r>
            <a:r>
              <a:rPr lang="en-US" altLang="en-US" sz="1800" i="0" dirty="0" err="1">
                <a:latin typeface="+mn-lt"/>
                <a:ea typeface="ＭＳ Ｐゴシック" pitchFamily="34" charset="-128"/>
                <a:cs typeface="Arial" charset="0"/>
              </a:rPr>
              <a:t>grupos</a:t>
            </a:r>
            <a:r>
              <a:rPr lang="en-US" altLang="en-US" sz="1800" i="0" dirty="0">
                <a:latin typeface="+mn-lt"/>
                <a:ea typeface="ＭＳ Ｐゴシック" pitchFamily="34" charset="-128"/>
                <a:cs typeface="Arial" charset="0"/>
              </a:rPr>
              <a:t>. </a:t>
            </a:r>
            <a:endParaRPr lang="en-US" altLang="en-US" sz="1800" i="0" dirty="0" smtClean="0">
              <a:latin typeface="+mn-lt"/>
              <a:ea typeface="ＭＳ Ｐゴシック" pitchFamily="34" charset="-128"/>
              <a:cs typeface="Arial" charset="0"/>
            </a:endParaRPr>
          </a:p>
          <a:p>
            <a:pPr marL="400736" indent="-400736">
              <a:spcBef>
                <a:spcPts val="600"/>
              </a:spcBef>
              <a:spcAft>
                <a:spcPts val="600"/>
              </a:spcAft>
              <a:buFont typeface="Arial" pitchFamily="34" charset="0"/>
              <a:buChar char="•"/>
              <a:defRPr/>
            </a:pPr>
            <a:r>
              <a:rPr lang="pt-BR" sz="1800" b="1" i="0" dirty="0">
                <a:latin typeface="+mn-lt"/>
              </a:rPr>
              <a:t>Utilize o Impresso IAA-GL </a:t>
            </a:r>
            <a:r>
              <a:rPr lang="pt-BR" sz="1800" b="1" i="0" dirty="0" smtClean="0">
                <a:latin typeface="+mn-lt"/>
              </a:rPr>
              <a:t>/ LG-SAT Offline </a:t>
            </a:r>
            <a:r>
              <a:rPr lang="pt-BR" sz="1800" b="1" i="0" dirty="0">
                <a:latin typeface="+mn-lt"/>
              </a:rPr>
              <a:t>e o Formulário para Relatório de Avaliação para levar a cabo a avaliação utilizando a sua própria cidade como exemplo. Discuta no seu grupo e responda às questões / indicadores em cada um dos 10 Fundamentos. O seu Relatório de Avaliação deve incluir</a:t>
            </a:r>
            <a:r>
              <a:rPr lang="pt-BR" sz="1800" b="1" i="0" dirty="0" smtClean="0">
                <a:latin typeface="+mn-lt"/>
              </a:rPr>
              <a:t>:</a:t>
            </a:r>
            <a:endParaRPr lang="en-US" altLang="en-US" sz="1800" b="1" i="0" dirty="0">
              <a:latin typeface="+mn-lt"/>
              <a:ea typeface="ＭＳ Ｐゴシック" pitchFamily="34" charset="-128"/>
              <a:cs typeface="Arial" charset="0"/>
            </a:endParaRPr>
          </a:p>
          <a:p>
            <a:pPr lvl="1">
              <a:spcBef>
                <a:spcPts val="600"/>
              </a:spcBef>
              <a:spcAft>
                <a:spcPts val="600"/>
              </a:spcAft>
              <a:buFont typeface="Wingdings" pitchFamily="2" charset="2"/>
              <a:buChar char="q"/>
            </a:pPr>
            <a:r>
              <a:rPr lang="pt-BR" sz="1600" b="1" i="0" dirty="0" smtClean="0">
                <a:solidFill>
                  <a:srgbClr val="0070C0"/>
                </a:solidFill>
                <a:latin typeface="+mn-lt"/>
              </a:rPr>
              <a:t>Uma </a:t>
            </a:r>
            <a:r>
              <a:rPr lang="pt-BR" sz="1600" b="1" i="0" dirty="0">
                <a:solidFill>
                  <a:srgbClr val="0070C0"/>
                </a:solidFill>
                <a:latin typeface="+mn-lt"/>
              </a:rPr>
              <a:t>avaliação/classificação da situação para cada indicador/questão em cada fundamento numa escala de </a:t>
            </a:r>
            <a:r>
              <a:rPr lang="pt-BR" sz="1600" b="1" i="0" u="sng" dirty="0">
                <a:solidFill>
                  <a:srgbClr val="0070C0"/>
                </a:solidFill>
                <a:latin typeface="+mn-lt"/>
              </a:rPr>
              <a:t>1 a 5 </a:t>
            </a:r>
            <a:r>
              <a:rPr lang="pt-BR" sz="1600" i="0" u="sng" dirty="0">
                <a:solidFill>
                  <a:srgbClr val="0070C0"/>
                </a:solidFill>
                <a:latin typeface="+mn-lt"/>
              </a:rPr>
              <a:t>(sendo 1 a menor realização e 5 a realização mais completa).  </a:t>
            </a:r>
            <a:r>
              <a:rPr lang="pt-BR" sz="1600" i="0" dirty="0">
                <a:solidFill>
                  <a:srgbClr val="0070C0"/>
                </a:solidFill>
                <a:latin typeface="+mn-lt"/>
              </a:rPr>
              <a:t>Resumir as conclusões sobre cada questão chave</a:t>
            </a:r>
            <a:r>
              <a:rPr lang="en-GB" sz="1600" i="0" dirty="0" smtClean="0">
                <a:solidFill>
                  <a:srgbClr val="0070C0"/>
                </a:solidFill>
                <a:latin typeface="+mn-lt"/>
              </a:rPr>
              <a:t>.</a:t>
            </a:r>
            <a:endParaRPr lang="es-ES_tradnl" sz="1600" i="0" dirty="0">
              <a:solidFill>
                <a:srgbClr val="0070C0"/>
              </a:solidFill>
              <a:latin typeface="+mn-lt"/>
            </a:endParaRPr>
          </a:p>
          <a:p>
            <a:pPr lvl="1">
              <a:spcBef>
                <a:spcPts val="600"/>
              </a:spcBef>
              <a:spcAft>
                <a:spcPts val="600"/>
              </a:spcAft>
              <a:buFont typeface="Wingdings" pitchFamily="2" charset="2"/>
              <a:buChar char="q"/>
            </a:pPr>
            <a:r>
              <a:rPr lang="pt-BR" sz="1600" b="1" i="0" dirty="0" smtClean="0">
                <a:solidFill>
                  <a:srgbClr val="0070C0"/>
                </a:solidFill>
                <a:latin typeface="+mn-lt"/>
              </a:rPr>
              <a:t>Um </a:t>
            </a:r>
            <a:r>
              <a:rPr lang="pt-BR" sz="1600" b="1" i="0" dirty="0">
                <a:solidFill>
                  <a:srgbClr val="0070C0"/>
                </a:solidFill>
                <a:latin typeface="+mn-lt"/>
              </a:rPr>
              <a:t>pequeno relatório dos principais problemas, falhas e desafios identificados para cada questão/indicador IAA-GL em cada um dos 10 Fundamentos que foram classificados com 1, 2 ou 3.</a:t>
            </a:r>
            <a:r>
              <a:rPr lang="en-GB" sz="1600" b="1" i="0" dirty="0" smtClean="0">
                <a:latin typeface="+mn-lt"/>
              </a:rPr>
              <a:t> </a:t>
            </a:r>
            <a:r>
              <a:rPr lang="pt-BR" sz="1600" dirty="0">
                <a:solidFill>
                  <a:srgbClr val="0070C0"/>
                </a:solidFill>
                <a:latin typeface="+mn-lt"/>
              </a:rPr>
              <a:t>(As questões classificadas com </a:t>
            </a:r>
            <a:r>
              <a:rPr lang="pt-BR" sz="1600" u="sng" dirty="0">
                <a:solidFill>
                  <a:srgbClr val="0070C0"/>
                </a:solidFill>
                <a:latin typeface="+mn-lt"/>
              </a:rPr>
              <a:t>3</a:t>
            </a:r>
            <a:r>
              <a:rPr lang="pt-BR" sz="1600" dirty="0">
                <a:solidFill>
                  <a:srgbClr val="0070C0"/>
                </a:solidFill>
                <a:latin typeface="+mn-lt"/>
              </a:rPr>
              <a:t> ou menos (ex.</a:t>
            </a:r>
            <a:r>
              <a:rPr lang="pt-BR" sz="1600" u="sng" dirty="0">
                <a:solidFill>
                  <a:srgbClr val="0070C0"/>
                </a:solidFill>
                <a:latin typeface="+mn-lt"/>
              </a:rPr>
              <a:t>2</a:t>
            </a:r>
            <a:r>
              <a:rPr lang="pt-BR" sz="1600" dirty="0">
                <a:solidFill>
                  <a:srgbClr val="0070C0"/>
                </a:solidFill>
                <a:latin typeface="+mn-lt"/>
              </a:rPr>
              <a:t>, </a:t>
            </a:r>
            <a:r>
              <a:rPr lang="pt-BR" sz="1600" u="sng" dirty="0">
                <a:solidFill>
                  <a:srgbClr val="0070C0"/>
                </a:solidFill>
                <a:latin typeface="+mn-lt"/>
              </a:rPr>
              <a:t>1</a:t>
            </a:r>
            <a:r>
              <a:rPr lang="pt-BR" sz="1600" dirty="0">
                <a:solidFill>
                  <a:srgbClr val="0070C0"/>
                </a:solidFill>
                <a:latin typeface="+mn-lt"/>
              </a:rPr>
              <a:t>) devem ser enquadradas como questões a serem tratadas, na Secção </a:t>
            </a:r>
            <a:r>
              <a:rPr lang="pt-BR" sz="1600" u="sng" dirty="0">
                <a:solidFill>
                  <a:srgbClr val="0070C0"/>
                </a:solidFill>
                <a:latin typeface="+mn-lt"/>
              </a:rPr>
              <a:t>DESCRIÇÃO</a:t>
            </a:r>
            <a:r>
              <a:rPr lang="pt-BR" sz="1600" dirty="0">
                <a:solidFill>
                  <a:srgbClr val="0070C0"/>
                </a:solidFill>
                <a:latin typeface="+mn-lt"/>
              </a:rPr>
              <a:t> do Formulário do Relatório GL-IAA)</a:t>
            </a:r>
            <a:r>
              <a:rPr lang="en-GB" sz="1600" dirty="0" smtClean="0">
                <a:solidFill>
                  <a:srgbClr val="0070C0"/>
                </a:solidFill>
                <a:latin typeface="+mn-lt"/>
              </a:rPr>
              <a:t>. </a:t>
            </a:r>
            <a:endParaRPr lang="es-ES_tradnl" sz="1600" u="sng" dirty="0">
              <a:solidFill>
                <a:srgbClr val="0070C0"/>
              </a:solidFill>
              <a:latin typeface="+mn-lt"/>
            </a:endParaRPr>
          </a:p>
          <a:p>
            <a:pPr lvl="1">
              <a:spcBef>
                <a:spcPts val="600"/>
              </a:spcBef>
              <a:spcAft>
                <a:spcPts val="600"/>
              </a:spcAft>
              <a:buFont typeface="Wingdings" pitchFamily="2" charset="2"/>
              <a:buChar char="q"/>
            </a:pPr>
            <a:r>
              <a:rPr lang="pt-BR" sz="1600" b="1" dirty="0" smtClean="0">
                <a:solidFill>
                  <a:srgbClr val="0070C0"/>
                </a:solidFill>
                <a:latin typeface="+mn-lt"/>
              </a:rPr>
              <a:t>Um </a:t>
            </a:r>
            <a:r>
              <a:rPr lang="pt-BR" sz="1600" b="1" dirty="0">
                <a:solidFill>
                  <a:srgbClr val="0070C0"/>
                </a:solidFill>
                <a:latin typeface="+mn-lt"/>
              </a:rPr>
              <a:t>relatório dos problemas identificados, não incluídos nos 10 fundamentos, considerados importantes para a compreensão/melhoramento da situação de gestão do risco de desastre na área de estudo</a:t>
            </a:r>
            <a:r>
              <a:rPr lang="en-GB" sz="1600" b="1" dirty="0" smtClean="0">
                <a:solidFill>
                  <a:srgbClr val="0070C0"/>
                </a:solidFill>
                <a:latin typeface="+mn-lt"/>
              </a:rPr>
              <a:t>         </a:t>
            </a:r>
            <a:r>
              <a:rPr lang="en-US" altLang="en-US" sz="1600" b="1" i="0" dirty="0" smtClean="0">
                <a:solidFill>
                  <a:srgbClr val="CC0099"/>
                </a:solidFill>
                <a:latin typeface="+mn-lt"/>
                <a:cs typeface="Arial" charset="0"/>
              </a:rPr>
              <a:t>(</a:t>
            </a:r>
            <a:r>
              <a:rPr lang="en-US" altLang="en-US" sz="1600" b="1" i="0" dirty="0">
                <a:solidFill>
                  <a:srgbClr val="CC0099"/>
                </a:solidFill>
                <a:latin typeface="+mn-lt"/>
                <a:cs typeface="Arial" charset="0"/>
              </a:rPr>
              <a:t>90 min)</a:t>
            </a:r>
            <a:endParaRPr lang="en-US" altLang="en-US" sz="1600" i="0" dirty="0">
              <a:solidFill>
                <a:srgbClr val="CC0099"/>
              </a:solidFill>
              <a:latin typeface="+mn-lt"/>
              <a:cs typeface="Arial" charset="0"/>
            </a:endParaRPr>
          </a:p>
          <a:p>
            <a:pPr marL="400736" indent="-400736">
              <a:spcBef>
                <a:spcPts val="600"/>
              </a:spcBef>
              <a:spcAft>
                <a:spcPts val="600"/>
              </a:spcAft>
              <a:buFont typeface="Arial" pitchFamily="34" charset="0"/>
              <a:buChar char="•"/>
              <a:defRPr/>
            </a:pPr>
            <a:r>
              <a:rPr lang="pt-BR" altLang="en-US" sz="1800" b="1" i="0" dirty="0">
                <a:latin typeface="+mn-lt"/>
                <a:cs typeface="Arial" charset="0"/>
              </a:rPr>
              <a:t>Apresentação das conclusões do seu grupo de discussão aos outros participantes da Sessão</a:t>
            </a:r>
            <a:r>
              <a:rPr lang="en-US" altLang="en-US" sz="1800" b="1" i="0" dirty="0" smtClean="0">
                <a:latin typeface="+mn-lt"/>
                <a:cs typeface="Arial" charset="0"/>
              </a:rPr>
              <a:t> </a:t>
            </a:r>
            <a:r>
              <a:rPr lang="en-US" altLang="en-US" sz="1800" b="1" i="0" dirty="0" smtClean="0">
                <a:solidFill>
                  <a:srgbClr val="CC0099"/>
                </a:solidFill>
                <a:latin typeface="+mn-lt"/>
                <a:cs typeface="Arial" charset="0"/>
              </a:rPr>
              <a:t>(</a:t>
            </a:r>
            <a:r>
              <a:rPr lang="en-US" altLang="en-US" sz="1800" b="1" i="0" dirty="0">
                <a:solidFill>
                  <a:srgbClr val="CC0099"/>
                </a:solidFill>
                <a:latin typeface="+mn-lt"/>
                <a:cs typeface="Arial" charset="0"/>
              </a:rPr>
              <a:t>30 min)</a:t>
            </a:r>
          </a:p>
          <a:p>
            <a:pPr marL="0" indent="0">
              <a:spcBef>
                <a:spcPts val="600"/>
              </a:spcBef>
              <a:spcAft>
                <a:spcPts val="600"/>
              </a:spcAft>
              <a:defRPr/>
            </a:pPr>
            <a:r>
              <a:rPr lang="en-GB" sz="1800" dirty="0">
                <a:solidFill>
                  <a:srgbClr val="C00000"/>
                </a:solidFill>
                <a:latin typeface="+mn-lt"/>
              </a:rPr>
              <a:t>      </a:t>
            </a:r>
            <a:r>
              <a:rPr lang="pt-BR" sz="1800" u="sng" dirty="0">
                <a:solidFill>
                  <a:srgbClr val="C00000"/>
                </a:solidFill>
                <a:latin typeface="+mn-lt"/>
              </a:rPr>
              <a:t>A duração deste Trabalho de Grupo é de 120 min</a:t>
            </a:r>
            <a:r>
              <a:rPr lang="en-GB" sz="1800" u="sng" dirty="0" smtClean="0">
                <a:solidFill>
                  <a:srgbClr val="C00000"/>
                </a:solidFill>
                <a:latin typeface="+mn-lt"/>
              </a:rPr>
              <a:t>.</a:t>
            </a:r>
            <a:r>
              <a:rPr lang="en-GB" sz="1800" dirty="0" smtClean="0">
                <a:solidFill>
                  <a:srgbClr val="C00000"/>
                </a:solidFill>
                <a:latin typeface="+mn-lt"/>
              </a:rPr>
              <a:t> </a:t>
            </a:r>
            <a:endParaRPr lang="en-GB" sz="1800" dirty="0">
              <a:solidFill>
                <a:srgbClr val="C00000"/>
              </a:solidFill>
              <a:latin typeface="+mn-lt"/>
            </a:endParaRPr>
          </a:p>
        </p:txBody>
      </p:sp>
      <p:pic>
        <p:nvPicPr>
          <p:cNvPr id="3482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625"/>
            <a:ext cx="2835781" cy="778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3361332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92969" y="2271490"/>
            <a:ext cx="7358063" cy="1714500"/>
          </a:xfrm>
        </p:spPr>
        <p:txBody>
          <a:bodyPr>
            <a:normAutofit/>
          </a:bodyPr>
          <a:lstStyle/>
          <a:p>
            <a:r>
              <a:rPr lang="en-US" sz="6200" b="1" dirty="0">
                <a:solidFill>
                  <a:srgbClr val="7030A0"/>
                </a:solidFill>
                <a:effectLst>
                  <a:outerShdw blurRad="38100" dist="38100" dir="2700000" algn="tl">
                    <a:srgbClr val="000000">
                      <a:alpha val="43137"/>
                    </a:srgbClr>
                  </a:outerShdw>
                </a:effectLst>
              </a:rPr>
              <a:t>Obrigado!</a:t>
            </a:r>
            <a:endParaRPr lang="en-US" sz="4600" b="1" dirty="0">
              <a:solidFill>
                <a:srgbClr val="7030A0"/>
              </a:solidFill>
              <a:effectLst>
                <a:outerShdw blurRad="38100" dist="38100" dir="2700000" algn="tl">
                  <a:srgbClr val="000000">
                    <a:alpha val="43137"/>
                  </a:srgbClr>
                </a:outerShdw>
              </a:effectLs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350601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encrypted-tbn3.gstatic.com/images?q=tbn:ANd9GcS0YyNvxhrePY5aK1hEC8cNW8ghO2ieV7y1XbxZnX-yLUqOlM2x">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6800"/>
            <a:ext cx="7315200"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6" name="Picture 7"/>
          <p:cNvPicPr>
            <a:picLocks noChangeAspect="1" noChangeArrowheads="1"/>
          </p:cNvPicPr>
          <p:nvPr/>
        </p:nvPicPr>
        <p:blipFill>
          <a:blip r:embed="rId5"/>
          <a:srcRect/>
          <a:stretch>
            <a:fillRect/>
          </a:stretch>
        </p:blipFill>
        <p:spPr bwMode="auto">
          <a:xfrm>
            <a:off x="-1588" y="20638"/>
            <a:ext cx="3127376" cy="947737"/>
          </a:xfrm>
          <a:prstGeom prst="rect">
            <a:avLst/>
          </a:prstGeom>
          <a:noFill/>
          <a:ln w="9525">
            <a:noFill/>
            <a:miter lim="800000"/>
            <a:headEnd/>
            <a:tailEnd/>
          </a:ln>
        </p:spPr>
      </p:pic>
      <p:sp>
        <p:nvSpPr>
          <p:cNvPr id="7" name="Text Box 2"/>
          <p:cNvSpPr txBox="1">
            <a:spLocks noChangeArrowheads="1"/>
          </p:cNvSpPr>
          <p:nvPr/>
        </p:nvSpPr>
        <p:spPr bwMode="auto">
          <a:xfrm>
            <a:off x="3125789" y="139700"/>
            <a:ext cx="5942012" cy="707886"/>
          </a:xfrm>
          <a:prstGeom prst="rect">
            <a:avLst/>
          </a:prstGeom>
          <a:noFill/>
          <a:ln w="9525">
            <a:noFill/>
            <a:miter lim="800000"/>
            <a:headEnd/>
            <a:tailEnd/>
          </a:ln>
        </p:spPr>
        <p:txBody>
          <a:bodyPr wrap="square">
            <a:spAutoFit/>
          </a:bodyPr>
          <a:lstStyle/>
          <a:p>
            <a:pPr algn="ctr"/>
            <a:r>
              <a:rPr lang="fr-CH" altLang="en-US" sz="4000" b="1" dirty="0">
                <a:solidFill>
                  <a:srgbClr val="A03488"/>
                </a:solidFill>
              </a:rPr>
              <a:t>O que é </a:t>
            </a:r>
            <a:r>
              <a:rPr lang="fr-CH" altLang="en-US" sz="4000" b="1" dirty="0" smtClean="0">
                <a:solidFill>
                  <a:srgbClr val="A03488"/>
                </a:solidFill>
              </a:rPr>
              <a:t>IAA-GL / </a:t>
            </a:r>
            <a:r>
              <a:rPr lang="fr-CH" altLang="en-US" sz="4000" b="1" dirty="0" smtClean="0">
                <a:solidFill>
                  <a:srgbClr val="A03488"/>
                </a:solidFill>
              </a:rPr>
              <a:t>LG-SAT?</a:t>
            </a:r>
            <a:endParaRPr lang="fr-CH" altLang="en-US" sz="4000" b="1" dirty="0">
              <a:solidFill>
                <a:srgbClr val="A03488"/>
              </a:solidFill>
            </a:endParaRPr>
          </a:p>
        </p:txBody>
      </p:sp>
    </p:spTree>
    <p:extLst>
      <p:ext uri="{BB962C8B-B14F-4D97-AF65-F5344CB8AC3E}">
        <p14:creationId xmlns:p14="http://schemas.microsoft.com/office/powerpoint/2010/main" val="69630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p:cNvSpPr>
          <p:nvPr/>
        </p:nvSpPr>
        <p:spPr bwMode="auto">
          <a:xfrm>
            <a:off x="759431" y="2347119"/>
            <a:ext cx="8534400" cy="3998912"/>
          </a:xfrm>
          <a:prstGeom prst="rect">
            <a:avLst/>
          </a:prstGeom>
          <a:noFill/>
          <a:ln w="9525">
            <a:noFill/>
            <a:miter lim="800000"/>
            <a:headEnd/>
            <a:tailEnd/>
          </a:ln>
        </p:spPr>
        <p:txBody>
          <a:bodyPr/>
          <a:lstStyle/>
          <a:p>
            <a:r>
              <a:rPr lang="pt-PT" sz="2400" dirty="0"/>
              <a:t>Fornecer um </a:t>
            </a:r>
            <a:r>
              <a:rPr lang="pt-PT" sz="2400" b="1" dirty="0"/>
              <a:t>instrumento de auto-avaliação, metodologia</a:t>
            </a:r>
            <a:r>
              <a:rPr lang="pt-PT" sz="2400" dirty="0"/>
              <a:t> e um </a:t>
            </a:r>
            <a:r>
              <a:rPr lang="pt-PT" sz="2400" b="1" dirty="0"/>
              <a:t>mecanismo de feedback</a:t>
            </a:r>
            <a:r>
              <a:rPr lang="pt-PT" sz="2400" dirty="0"/>
              <a:t> para que governos locais e municipais avaliem os resultados conseguidos e identifiquem as falhas e desafios existentes na redução do risco de catástrofe a nível local</a:t>
            </a:r>
            <a:r>
              <a:rPr lang="en-GB" altLang="en-US" sz="2200" dirty="0" smtClean="0"/>
              <a:t>.</a:t>
            </a:r>
            <a:endParaRPr lang="en-GB" altLang="en-US" sz="2200" dirty="0"/>
          </a:p>
          <a:p>
            <a:endParaRPr lang="en-GB" altLang="en-US" sz="800" dirty="0"/>
          </a:p>
          <a:p>
            <a:r>
              <a:rPr lang="pt-PT" sz="2400" dirty="0"/>
              <a:t>Apresentar uma </a:t>
            </a:r>
            <a:r>
              <a:rPr lang="pt-PT" sz="2400" b="1" dirty="0"/>
              <a:t>“base” e um relatório da situação</a:t>
            </a:r>
            <a:r>
              <a:rPr lang="pt-PT" sz="2400" dirty="0"/>
              <a:t> para cidades e governos locais que se comprometeram com a implementação da </a:t>
            </a:r>
            <a:r>
              <a:rPr lang="pt-PT" sz="2400" b="1" i="1" dirty="0"/>
              <a:t>Campanha dos 10 Fundamentos para Criar Cidades Resilientes</a:t>
            </a:r>
            <a:r>
              <a:rPr lang="en-GB" altLang="ja-JP" sz="2200" b="1" i="1" dirty="0" smtClean="0"/>
              <a:t>.</a:t>
            </a:r>
            <a:r>
              <a:rPr lang="en-GB" altLang="ja-JP" sz="2200" b="1" dirty="0" smtClean="0"/>
              <a:t> </a:t>
            </a:r>
            <a:endParaRPr lang="en-US" altLang="en-US" sz="2200" b="1" dirty="0"/>
          </a:p>
          <a:p>
            <a:endParaRPr lang="en-GB" altLang="en-US" sz="1050" b="1" dirty="0" smtClean="0"/>
          </a:p>
          <a:p>
            <a:r>
              <a:rPr lang="pt-PT" sz="2400" b="1" dirty="0"/>
              <a:t>Complementar o processo de participação de monitorização nacional HFA e multilateral </a:t>
            </a:r>
            <a:r>
              <a:rPr lang="pt-PT" sz="2400" dirty="0"/>
              <a:t>fornecendo informação e uma avaliação da situação a nível local</a:t>
            </a:r>
            <a:r>
              <a:rPr lang="en-GB" altLang="en-US" sz="2200" dirty="0" smtClean="0"/>
              <a:t>.</a:t>
            </a:r>
            <a:endParaRPr lang="en-GB" altLang="en-US" sz="2200" dirty="0"/>
          </a:p>
          <a:p>
            <a:endParaRPr lang="en-GB" altLang="ja-JP" sz="2200" dirty="0"/>
          </a:p>
        </p:txBody>
      </p:sp>
      <p:sp>
        <p:nvSpPr>
          <p:cNvPr id="53251" name="Text Box 8"/>
          <p:cNvSpPr txBox="1">
            <a:spLocks noChangeArrowheads="1"/>
          </p:cNvSpPr>
          <p:nvPr/>
        </p:nvSpPr>
        <p:spPr bwMode="auto">
          <a:xfrm>
            <a:off x="76200" y="1562035"/>
            <a:ext cx="9067800" cy="830997"/>
          </a:xfrm>
          <a:prstGeom prst="rect">
            <a:avLst/>
          </a:prstGeom>
          <a:noFill/>
          <a:ln w="9525">
            <a:noFill/>
            <a:miter lim="800000"/>
            <a:headEnd/>
            <a:tailEnd/>
          </a:ln>
        </p:spPr>
        <p:txBody>
          <a:bodyPr wrap="square">
            <a:spAutoFit/>
          </a:bodyPr>
          <a:lstStyle/>
          <a:p>
            <a:pPr algn="ctr" eaLnBrk="0" hangingPunct="0"/>
            <a:r>
              <a:rPr lang="pt-PT" sz="2400" b="1" dirty="0"/>
              <a:t>Os Principais Objetivos dos Instrumentos de Auto-Avaliação do Governo Local (</a:t>
            </a:r>
            <a:r>
              <a:rPr lang="pt-PT" sz="2400" b="1" dirty="0" smtClean="0"/>
              <a:t>IAA-GL / LG-SAT) </a:t>
            </a:r>
            <a:r>
              <a:rPr lang="pt-PT" sz="2400" b="1" dirty="0"/>
              <a:t>são:</a:t>
            </a:r>
            <a:endParaRPr lang="fr-CH" altLang="en-US" sz="2100" b="1" dirty="0"/>
          </a:p>
        </p:txBody>
      </p:sp>
      <p:pic>
        <p:nvPicPr>
          <p:cNvPr id="53252" name="Picture 18" descr="check"/>
          <p:cNvPicPr>
            <a:picLocks noChangeAspect="1" noChangeArrowheads="1"/>
          </p:cNvPicPr>
          <p:nvPr/>
        </p:nvPicPr>
        <p:blipFill>
          <a:blip r:embed="rId3"/>
          <a:srcRect/>
          <a:stretch>
            <a:fillRect/>
          </a:stretch>
        </p:blipFill>
        <p:spPr bwMode="auto">
          <a:xfrm>
            <a:off x="247668" y="2347119"/>
            <a:ext cx="612775" cy="463550"/>
          </a:xfrm>
          <a:prstGeom prst="rect">
            <a:avLst/>
          </a:prstGeom>
          <a:noFill/>
          <a:ln w="9525">
            <a:noFill/>
            <a:miter lim="800000"/>
            <a:headEnd/>
            <a:tailEnd/>
          </a:ln>
        </p:spPr>
      </p:pic>
      <p:pic>
        <p:nvPicPr>
          <p:cNvPr id="53253" name="Picture 19" descr="check"/>
          <p:cNvPicPr>
            <a:picLocks noChangeAspect="1" noChangeArrowheads="1"/>
          </p:cNvPicPr>
          <p:nvPr/>
        </p:nvPicPr>
        <p:blipFill>
          <a:blip r:embed="rId3"/>
          <a:srcRect/>
          <a:stretch>
            <a:fillRect/>
          </a:stretch>
        </p:blipFill>
        <p:spPr bwMode="auto">
          <a:xfrm>
            <a:off x="247666" y="3962400"/>
            <a:ext cx="612775" cy="463550"/>
          </a:xfrm>
          <a:prstGeom prst="rect">
            <a:avLst/>
          </a:prstGeom>
          <a:noFill/>
          <a:ln w="9525">
            <a:noFill/>
            <a:miter lim="800000"/>
            <a:headEnd/>
            <a:tailEnd/>
          </a:ln>
        </p:spPr>
      </p:pic>
      <p:pic>
        <p:nvPicPr>
          <p:cNvPr id="53254" name="Picture 20" descr="check"/>
          <p:cNvPicPr>
            <a:picLocks noChangeAspect="1" noChangeArrowheads="1"/>
          </p:cNvPicPr>
          <p:nvPr/>
        </p:nvPicPr>
        <p:blipFill>
          <a:blip r:embed="rId3"/>
          <a:srcRect/>
          <a:stretch>
            <a:fillRect/>
          </a:stretch>
        </p:blipFill>
        <p:spPr bwMode="auto">
          <a:xfrm>
            <a:off x="247668" y="5257800"/>
            <a:ext cx="612775" cy="463550"/>
          </a:xfrm>
          <a:prstGeom prst="rect">
            <a:avLst/>
          </a:prstGeom>
          <a:noFill/>
          <a:ln w="9525">
            <a:noFill/>
            <a:miter lim="800000"/>
            <a:headEnd/>
            <a:tailEnd/>
          </a:ln>
        </p:spPr>
      </p:pic>
      <p:sp>
        <p:nvSpPr>
          <p:cNvPr id="5325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53256" name="Picture 7"/>
          <p:cNvPicPr>
            <a:picLocks noChangeAspect="1" noChangeArrowheads="1"/>
          </p:cNvPicPr>
          <p:nvPr/>
        </p:nvPicPr>
        <p:blipFill>
          <a:blip r:embed="rId4"/>
          <a:srcRect/>
          <a:stretch>
            <a:fillRect/>
          </a:stretch>
        </p:blipFill>
        <p:spPr bwMode="auto">
          <a:xfrm>
            <a:off x="-1588" y="20638"/>
            <a:ext cx="3127376" cy="947737"/>
          </a:xfrm>
          <a:prstGeom prst="rect">
            <a:avLst/>
          </a:prstGeom>
          <a:noFill/>
          <a:ln w="9525">
            <a:noFill/>
            <a:miter lim="800000"/>
            <a:headEnd/>
            <a:tailEnd/>
          </a:ln>
        </p:spPr>
      </p:pic>
      <p:sp>
        <p:nvSpPr>
          <p:cNvPr id="53257" name="Text Box 2"/>
          <p:cNvSpPr txBox="1">
            <a:spLocks noChangeArrowheads="1"/>
          </p:cNvSpPr>
          <p:nvPr/>
        </p:nvSpPr>
        <p:spPr bwMode="auto">
          <a:xfrm>
            <a:off x="3125789" y="139700"/>
            <a:ext cx="5865812" cy="707886"/>
          </a:xfrm>
          <a:prstGeom prst="rect">
            <a:avLst/>
          </a:prstGeom>
          <a:noFill/>
          <a:ln w="9525">
            <a:noFill/>
            <a:miter lim="800000"/>
            <a:headEnd/>
            <a:tailEnd/>
          </a:ln>
        </p:spPr>
        <p:txBody>
          <a:bodyPr wrap="square">
            <a:spAutoFit/>
          </a:bodyPr>
          <a:lstStyle/>
          <a:p>
            <a:pPr algn="ctr"/>
            <a:r>
              <a:rPr lang="fr-CH" altLang="en-US" sz="4000" b="1" dirty="0">
                <a:solidFill>
                  <a:srgbClr val="A03488"/>
                </a:solidFill>
              </a:rPr>
              <a:t>O que é IAA-GL / LG-SAT?</a:t>
            </a:r>
            <a:endParaRPr lang="fr-CH" altLang="en-US" sz="4000" b="1" dirty="0">
              <a:solidFill>
                <a:srgbClr val="A03488"/>
              </a:solidFill>
            </a:endParaRPr>
          </a:p>
        </p:txBody>
      </p:sp>
      <p:sp>
        <p:nvSpPr>
          <p:cNvPr id="53258" name="Rectangle 1"/>
          <p:cNvSpPr>
            <a:spLocks noChangeArrowheads="1"/>
          </p:cNvSpPr>
          <p:nvPr/>
        </p:nvSpPr>
        <p:spPr bwMode="auto">
          <a:xfrm>
            <a:off x="188913" y="1100370"/>
            <a:ext cx="8929687" cy="461665"/>
          </a:xfrm>
          <a:prstGeom prst="rect">
            <a:avLst/>
          </a:prstGeom>
          <a:noFill/>
          <a:ln w="9525">
            <a:noFill/>
            <a:miter lim="800000"/>
            <a:headEnd/>
            <a:tailEnd/>
          </a:ln>
        </p:spPr>
        <p:txBody>
          <a:bodyPr>
            <a:spAutoFit/>
          </a:bodyPr>
          <a:lstStyle/>
          <a:p>
            <a:pPr algn="ctr" eaLnBrk="0" hangingPunct="0"/>
            <a:r>
              <a:rPr lang="pt-BR" altLang="en-US" sz="2400" b="1" u="sng" dirty="0">
                <a:solidFill>
                  <a:srgbClr val="A03488"/>
                </a:solidFill>
              </a:rPr>
              <a:t>Instrumento de Auto-Avaliação do Governo Local (</a:t>
            </a:r>
            <a:r>
              <a:rPr lang="pt-BR" altLang="en-US" sz="2400" b="1" u="sng" dirty="0" smtClean="0">
                <a:solidFill>
                  <a:srgbClr val="A03488"/>
                </a:solidFill>
              </a:rPr>
              <a:t>IAA-GL / </a:t>
            </a:r>
            <a:r>
              <a:rPr lang="fr-CH" altLang="en-US" sz="2400" b="1" u="sng" dirty="0" smtClean="0">
                <a:solidFill>
                  <a:srgbClr val="A03488"/>
                </a:solidFill>
              </a:rPr>
              <a:t>LG-SAT</a:t>
            </a:r>
            <a:r>
              <a:rPr lang="fr-CH" altLang="en-US" sz="2400" b="1" u="sng" dirty="0">
                <a:solidFill>
                  <a:srgbClr val="A03488"/>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132138" y="136525"/>
            <a:ext cx="5859462" cy="671512"/>
          </a:xfrm>
        </p:spPr>
        <p:txBody>
          <a:bodyPr>
            <a:normAutofit fontScale="90000"/>
          </a:bodyPr>
          <a:lstStyle/>
          <a:p>
            <a:r>
              <a:rPr lang="en-US" sz="3600" b="1" dirty="0">
                <a:solidFill>
                  <a:srgbClr val="990099"/>
                </a:solidFill>
                <a:effectLst>
                  <a:outerShdw blurRad="38100" dist="38100" dir="2700000" algn="tl">
                    <a:srgbClr val="000000">
                      <a:alpha val="43137"/>
                    </a:srgbClr>
                  </a:outerShdw>
                </a:effectLst>
                <a:latin typeface="+mn-lt"/>
              </a:rPr>
              <a:t> A </a:t>
            </a:r>
            <a:r>
              <a:rPr lang="en-US" sz="3600" b="1" dirty="0" err="1">
                <a:solidFill>
                  <a:srgbClr val="990099"/>
                </a:solidFill>
                <a:effectLst>
                  <a:outerShdw blurRad="38100" dist="38100" dir="2700000" algn="tl">
                    <a:srgbClr val="000000">
                      <a:alpha val="43137"/>
                    </a:srgbClr>
                  </a:outerShdw>
                </a:effectLst>
                <a:latin typeface="+mn-lt"/>
              </a:rPr>
              <a:t>Finalidade</a:t>
            </a:r>
            <a:r>
              <a:rPr lang="en-US" sz="3600" b="1" dirty="0">
                <a:solidFill>
                  <a:srgbClr val="990099"/>
                </a:solidFill>
                <a:effectLst>
                  <a:outerShdw blurRad="38100" dist="38100" dir="2700000" algn="tl">
                    <a:srgbClr val="000000">
                      <a:alpha val="43137"/>
                    </a:srgbClr>
                  </a:outerShdw>
                </a:effectLst>
                <a:latin typeface="+mn-lt"/>
              </a:rPr>
              <a:t> de IAA-GL </a:t>
            </a:r>
            <a:r>
              <a:rPr lang="en-US" sz="3600" b="1" dirty="0" smtClean="0">
                <a:solidFill>
                  <a:srgbClr val="990099"/>
                </a:solidFill>
                <a:effectLst>
                  <a:outerShdw blurRad="38100" dist="38100" dir="2700000" algn="tl">
                    <a:srgbClr val="000000">
                      <a:alpha val="43137"/>
                    </a:srgbClr>
                  </a:outerShdw>
                </a:effectLst>
                <a:latin typeface="+mn-lt"/>
              </a:rPr>
              <a:t>/ LG-SAT?</a:t>
            </a:r>
            <a:endParaRPr lang="en-US" sz="3600" b="1" dirty="0" smtClean="0">
              <a:solidFill>
                <a:srgbClr val="990099"/>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228600" y="3657600"/>
            <a:ext cx="8686800" cy="2469231"/>
          </a:xfrm>
        </p:spPr>
        <p:txBody>
          <a:bodyPr rtlCol="0">
            <a:normAutofit fontScale="85000" lnSpcReduction="20000"/>
          </a:bodyPr>
          <a:lstStyle/>
          <a:p>
            <a:pPr defTabSz="457035">
              <a:spcBef>
                <a:spcPts val="1800"/>
              </a:spcBef>
              <a:spcAft>
                <a:spcPts val="1800"/>
              </a:spcAft>
              <a:defRPr/>
            </a:pPr>
            <a:r>
              <a:rPr lang="pt-BR" altLang="en-US" sz="2400" dirty="0" smtClean="0"/>
              <a:t>A </a:t>
            </a:r>
            <a:r>
              <a:rPr lang="pt-BR" altLang="en-US" sz="2400" dirty="0"/>
              <a:t>ideia é permitir que as cidades </a:t>
            </a:r>
            <a:r>
              <a:rPr lang="pt-BR" altLang="en-US" sz="2400" b="1" u="sng" dirty="0"/>
              <a:t>estabeleçam uma base</a:t>
            </a:r>
            <a:r>
              <a:rPr lang="pt-BR" altLang="en-US" sz="2400" dirty="0"/>
              <a:t> e um conjunto de prioridades para avançarem, provavelmente para um período de vários anos</a:t>
            </a:r>
            <a:r>
              <a:rPr lang="en-US" altLang="en-US" sz="2400" dirty="0" smtClean="0"/>
              <a:t>. </a:t>
            </a:r>
            <a:endParaRPr lang="en-US" sz="2400" dirty="0" smtClean="0">
              <a:cs typeface="American Typewriter"/>
            </a:endParaRPr>
          </a:p>
          <a:p>
            <a:pPr defTabSz="457035">
              <a:spcBef>
                <a:spcPts val="1800"/>
              </a:spcBef>
              <a:spcAft>
                <a:spcPts val="1800"/>
              </a:spcAft>
              <a:defRPr/>
            </a:pPr>
            <a:r>
              <a:rPr lang="pt-BR" sz="2400" dirty="0" smtClean="0">
                <a:cs typeface="American Typewriter"/>
              </a:rPr>
              <a:t>À </a:t>
            </a:r>
            <a:r>
              <a:rPr lang="pt-BR" sz="2400" dirty="0">
                <a:cs typeface="American Typewriter"/>
              </a:rPr>
              <a:t>semelhança do processo Nacional, a análise HFA local </a:t>
            </a:r>
            <a:r>
              <a:rPr lang="pt-BR" sz="2400" b="1" u="sng" dirty="0">
                <a:cs typeface="American Typewriter"/>
              </a:rPr>
              <a:t>não é um processo de monitorização de UNISDR</a:t>
            </a:r>
            <a:r>
              <a:rPr lang="en-US" sz="2400" dirty="0" smtClean="0">
                <a:cs typeface="American Typewriter"/>
              </a:rPr>
              <a:t>. </a:t>
            </a:r>
            <a:endParaRPr lang="en-US" sz="2400" i="1" dirty="0">
              <a:cs typeface="American Typewriter"/>
            </a:endParaRPr>
          </a:p>
          <a:p>
            <a:pPr defTabSz="457035">
              <a:spcBef>
                <a:spcPts val="1800"/>
              </a:spcBef>
              <a:spcAft>
                <a:spcPts val="1800"/>
              </a:spcAft>
              <a:defRPr/>
            </a:pPr>
            <a:r>
              <a:rPr lang="pt-BR" sz="2400" dirty="0" smtClean="0">
                <a:cs typeface="American Typewriter"/>
              </a:rPr>
              <a:t>O </a:t>
            </a:r>
            <a:r>
              <a:rPr lang="pt-BR" sz="2400" dirty="0">
                <a:cs typeface="American Typewriter"/>
              </a:rPr>
              <a:t>processo de análise e participação de governos locais é, por natureza, </a:t>
            </a:r>
            <a:r>
              <a:rPr lang="pt-BR" sz="2400" b="1" u="sng" dirty="0">
                <a:cs typeface="American Typewriter"/>
              </a:rPr>
              <a:t>puramente voluntário</a:t>
            </a:r>
            <a:r>
              <a:rPr lang="en-US" sz="2400" b="1" u="sng" dirty="0" smtClean="0">
                <a:cs typeface="American Typewriter"/>
              </a:rPr>
              <a:t>. </a:t>
            </a:r>
            <a:endParaRPr lang="en-US" sz="2400" b="1" u="sng" dirty="0">
              <a:cs typeface="American Typewriter"/>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192" y="946150"/>
            <a:ext cx="4278312" cy="229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8129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6248400" cy="759023"/>
          </a:xfrm>
        </p:spPr>
        <p:txBody>
          <a:bodyPr rtlCol="0">
            <a:noAutofit/>
          </a:bodyPr>
          <a:lstStyle/>
          <a:p>
            <a:pPr algn="l" defTabSz="457035">
              <a:spcBef>
                <a:spcPct val="50000"/>
              </a:spcBef>
              <a:defRPr/>
            </a:pPr>
            <a:r>
              <a:rPr lang="pt-BR" sz="2600" b="1" dirty="0">
                <a:solidFill>
                  <a:srgbClr val="990099"/>
                </a:solidFill>
                <a:effectLst>
                  <a:outerShdw blurRad="38100" dist="38100" dir="2700000" algn="tl">
                    <a:srgbClr val="000000">
                      <a:alpha val="43137"/>
                    </a:srgbClr>
                  </a:outerShdw>
                </a:effectLst>
                <a:latin typeface="+mn-lt"/>
                <a:cs typeface="American Typewriter"/>
              </a:rPr>
              <a:t>Quem realiza a análise de </a:t>
            </a:r>
            <a:r>
              <a:rPr lang="pt-BR" sz="2600" b="1" dirty="0" smtClean="0">
                <a:solidFill>
                  <a:srgbClr val="990099"/>
                </a:solidFill>
                <a:effectLst>
                  <a:outerShdw blurRad="38100" dist="38100" dir="2700000" algn="tl">
                    <a:srgbClr val="000000">
                      <a:alpha val="43137"/>
                    </a:srgbClr>
                  </a:outerShdw>
                </a:effectLst>
                <a:latin typeface="+mn-lt"/>
                <a:cs typeface="American Typewriter"/>
              </a:rPr>
              <a:t>IAA-GL / LG-SAT </a:t>
            </a:r>
            <a:r>
              <a:rPr lang="pt-BR" sz="2600" b="1" dirty="0">
                <a:solidFill>
                  <a:srgbClr val="990099"/>
                </a:solidFill>
                <a:effectLst>
                  <a:outerShdw blurRad="38100" dist="38100" dir="2700000" algn="tl">
                    <a:srgbClr val="000000">
                      <a:alpha val="43137"/>
                    </a:srgbClr>
                  </a:outerShdw>
                </a:effectLst>
                <a:latin typeface="+mn-lt"/>
                <a:cs typeface="American Typewriter"/>
              </a:rPr>
              <a:t>?</a:t>
            </a:r>
            <a:endParaRPr lang="en-US" sz="2600" b="1" i="1" dirty="0">
              <a:solidFill>
                <a:srgbClr val="990099"/>
              </a:solidFill>
              <a:effectLst>
                <a:outerShdw blurRad="38100" dist="38100" dir="2700000" algn="tl">
                  <a:srgbClr val="000000">
                    <a:alpha val="43137"/>
                  </a:srgbClr>
                </a:outerShdw>
              </a:effectLst>
              <a:latin typeface="+mn-lt"/>
              <a:cs typeface="American Typewriter"/>
            </a:endParaRPr>
          </a:p>
        </p:txBody>
      </p:sp>
      <p:sp>
        <p:nvSpPr>
          <p:cNvPr id="5123" name="Rectangle 3"/>
          <p:cNvSpPr>
            <a:spLocks noChangeArrowheads="1"/>
          </p:cNvSpPr>
          <p:nvPr/>
        </p:nvSpPr>
        <p:spPr bwMode="auto">
          <a:xfrm>
            <a:off x="0" y="1371600"/>
            <a:ext cx="8976568" cy="4364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lgn="ctr">
              <a:lnSpc>
                <a:spcPct val="80000"/>
              </a:lnSpc>
              <a:spcBef>
                <a:spcPct val="50000"/>
              </a:spcBef>
              <a:defRPr/>
            </a:pPr>
            <a:r>
              <a:rPr lang="en-US" sz="2800" b="1" dirty="0" err="1">
                <a:solidFill>
                  <a:srgbClr val="990099"/>
                </a:solidFill>
              </a:rPr>
              <a:t>Governos</a:t>
            </a:r>
            <a:r>
              <a:rPr lang="en-US" sz="2800" b="1" dirty="0">
                <a:solidFill>
                  <a:srgbClr val="990099"/>
                </a:solidFill>
              </a:rPr>
              <a:t> a </a:t>
            </a:r>
            <a:r>
              <a:rPr lang="en-US" sz="2800" b="1" dirty="0" err="1">
                <a:solidFill>
                  <a:srgbClr val="990099"/>
                </a:solidFill>
              </a:rPr>
              <a:t>nível</a:t>
            </a:r>
            <a:r>
              <a:rPr lang="en-US" sz="2800" b="1" dirty="0">
                <a:solidFill>
                  <a:srgbClr val="990099"/>
                </a:solidFill>
              </a:rPr>
              <a:t> local</a:t>
            </a:r>
            <a:r>
              <a:rPr lang="en-US" sz="1000" b="1" dirty="0" smtClean="0">
                <a:solidFill>
                  <a:schemeClr val="tx2"/>
                </a:solidFill>
              </a:rPr>
              <a:t> </a:t>
            </a:r>
            <a:endParaRPr lang="en-US" sz="1000" b="1" dirty="0">
              <a:solidFill>
                <a:schemeClr val="tx2"/>
              </a:solidFill>
            </a:endParaRPr>
          </a:p>
          <a:p>
            <a:pPr marL="321457" indent="-321457" algn="just">
              <a:lnSpc>
                <a:spcPct val="80000"/>
              </a:lnSpc>
              <a:spcBef>
                <a:spcPts val="1800"/>
              </a:spcBef>
              <a:spcAft>
                <a:spcPts val="1200"/>
              </a:spcAft>
              <a:buFont typeface="Arial" pitchFamily="34" charset="0"/>
              <a:buChar char="•"/>
              <a:defRPr/>
            </a:pPr>
            <a:r>
              <a:rPr lang="pt-PT" sz="2400" dirty="0"/>
              <a:t>O processo de análise HFA local pretende ser um </a:t>
            </a:r>
            <a:r>
              <a:rPr lang="pt-PT" sz="2400" b="1" dirty="0"/>
              <a:t>processo</a:t>
            </a:r>
            <a:r>
              <a:rPr lang="pt-PT" sz="2400" dirty="0"/>
              <a:t> de análise multilateral </a:t>
            </a:r>
            <a:r>
              <a:rPr lang="pt-PT" sz="2400" b="1" dirty="0"/>
              <a:t>levado a cabo por governos locais a nível </a:t>
            </a:r>
            <a:r>
              <a:rPr lang="pt-PT" sz="2400" b="1" dirty="0" smtClean="0"/>
              <a:t>local</a:t>
            </a:r>
            <a:r>
              <a:rPr lang="en-US" sz="2400" dirty="0" smtClean="0"/>
              <a:t>. </a:t>
            </a:r>
            <a:endParaRPr lang="en-US" sz="2400" dirty="0"/>
          </a:p>
          <a:p>
            <a:pPr marL="321457" indent="-321457" algn="just">
              <a:lnSpc>
                <a:spcPct val="80000"/>
              </a:lnSpc>
              <a:spcBef>
                <a:spcPts val="1800"/>
              </a:spcBef>
              <a:spcAft>
                <a:spcPts val="1200"/>
              </a:spcAft>
              <a:buFont typeface="Arial" pitchFamily="34" charset="0"/>
              <a:buChar char="•"/>
              <a:defRPr/>
            </a:pPr>
            <a:r>
              <a:rPr lang="pt-PT" sz="2400" dirty="0"/>
              <a:t>Os </a:t>
            </a:r>
            <a:r>
              <a:rPr lang="pt-PT" sz="2400" u="sng" dirty="0"/>
              <a:t>principais atores </a:t>
            </a:r>
            <a:r>
              <a:rPr lang="pt-PT" sz="2400" dirty="0"/>
              <a:t>deste processo de análise HFA local e multilateral são as </a:t>
            </a:r>
            <a:r>
              <a:rPr lang="pt-PT" sz="2400" b="1" dirty="0"/>
              <a:t>autoridades de governo local, organizações da sociedade civil, organizações comunitárias</a:t>
            </a:r>
            <a:r>
              <a:rPr lang="pt-PT" sz="2400" dirty="0"/>
              <a:t>, etc</a:t>
            </a:r>
            <a:r>
              <a:rPr lang="en-US" sz="2400" dirty="0" smtClean="0"/>
              <a:t>. </a:t>
            </a:r>
            <a:endParaRPr lang="en-US" sz="2400" dirty="0"/>
          </a:p>
          <a:p>
            <a:pPr marL="321457" indent="-321457" algn="just">
              <a:lnSpc>
                <a:spcPct val="80000"/>
              </a:lnSpc>
              <a:spcBef>
                <a:spcPts val="1800"/>
              </a:spcBef>
              <a:spcAft>
                <a:spcPts val="1200"/>
              </a:spcAft>
              <a:buFont typeface="Arial" pitchFamily="34" charset="0"/>
              <a:buChar char="•"/>
              <a:defRPr/>
            </a:pPr>
            <a:r>
              <a:rPr lang="pt-PT" sz="2400" b="1" dirty="0"/>
              <a:t>O envolvimento das organizações da sociedade civil e de organizações comunitárias é essencial para o sucesso do processo de análise e</a:t>
            </a:r>
            <a:r>
              <a:rPr lang="pt-PT" sz="2400" dirty="0"/>
              <a:t>, por consequência, todas as autoridades locais são fortemente encorajadas a assegurar uma participação adequada da sociedade civil e das organizações comunitárias nas consultas</a:t>
            </a:r>
            <a:r>
              <a:rPr lang="en-US" sz="2400" dirty="0" smtClean="0"/>
              <a:t>. </a:t>
            </a:r>
            <a:endParaRPr lang="en-US" sz="2400"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265806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0984"/>
            <a:ext cx="6095999" cy="1005816"/>
          </a:xfrm>
        </p:spPr>
        <p:txBody>
          <a:bodyPr rtlCol="0">
            <a:noAutofit/>
          </a:bodyPr>
          <a:lstStyle/>
          <a:p>
            <a:pPr defTabSz="457035">
              <a:spcBef>
                <a:spcPct val="50000"/>
              </a:spcBef>
              <a:defRPr/>
            </a:pPr>
            <a:r>
              <a:rPr lang="pt-BR" sz="2400" b="1" dirty="0">
                <a:solidFill>
                  <a:srgbClr val="990099"/>
                </a:solidFill>
                <a:effectLst>
                  <a:outerShdw blurRad="38100" dist="38100" dir="2700000" algn="tl">
                    <a:srgbClr val="000000">
                      <a:alpha val="43137"/>
                    </a:srgbClr>
                  </a:outerShdw>
                </a:effectLst>
                <a:latin typeface="+mn-lt"/>
                <a:cs typeface="American Typewriter"/>
              </a:rPr>
              <a:t>Proposta de Elemento para Implementação</a:t>
            </a:r>
            <a:br>
              <a:rPr lang="pt-BR" sz="2400" b="1" dirty="0">
                <a:solidFill>
                  <a:srgbClr val="990099"/>
                </a:solidFill>
                <a:effectLst>
                  <a:outerShdw blurRad="38100" dist="38100" dir="2700000" algn="tl">
                    <a:srgbClr val="000000">
                      <a:alpha val="43137"/>
                    </a:srgbClr>
                  </a:outerShdw>
                </a:effectLst>
                <a:latin typeface="+mn-lt"/>
                <a:cs typeface="American Typewriter"/>
              </a:rPr>
            </a:br>
            <a:r>
              <a:rPr lang="pt-BR" sz="2400" b="1" dirty="0">
                <a:solidFill>
                  <a:srgbClr val="990099"/>
                </a:solidFill>
                <a:effectLst>
                  <a:outerShdw blurRad="38100" dist="38100" dir="2700000" algn="tl">
                    <a:srgbClr val="000000">
                      <a:alpha val="43137"/>
                    </a:srgbClr>
                  </a:outerShdw>
                </a:effectLst>
                <a:latin typeface="+mn-lt"/>
                <a:cs typeface="American Typewriter"/>
              </a:rPr>
              <a:t>do Processo de Participação Multilateral</a:t>
            </a:r>
            <a:br>
              <a:rPr lang="pt-BR" sz="2400" b="1" dirty="0">
                <a:solidFill>
                  <a:srgbClr val="990099"/>
                </a:solidFill>
                <a:effectLst>
                  <a:outerShdw blurRad="38100" dist="38100" dir="2700000" algn="tl">
                    <a:srgbClr val="000000">
                      <a:alpha val="43137"/>
                    </a:srgbClr>
                  </a:outerShdw>
                </a:effectLst>
                <a:latin typeface="+mn-lt"/>
                <a:cs typeface="American Typewriter"/>
              </a:rPr>
            </a:br>
            <a:r>
              <a:rPr lang="pt-BR" sz="2400" b="1" dirty="0">
                <a:solidFill>
                  <a:srgbClr val="990099"/>
                </a:solidFill>
                <a:effectLst>
                  <a:outerShdw blurRad="38100" dist="38100" dir="2700000" algn="tl">
                    <a:srgbClr val="000000">
                      <a:alpha val="43137"/>
                    </a:srgbClr>
                  </a:outerShdw>
                </a:effectLst>
                <a:latin typeface="+mn-lt"/>
                <a:cs typeface="American Typewriter"/>
              </a:rPr>
              <a:t>com Sucesso</a:t>
            </a:r>
          </a:p>
        </p:txBody>
      </p:sp>
      <p:sp>
        <p:nvSpPr>
          <p:cNvPr id="5123" name="Rectangle 3"/>
          <p:cNvSpPr>
            <a:spLocks noChangeArrowheads="1"/>
          </p:cNvSpPr>
          <p:nvPr/>
        </p:nvSpPr>
        <p:spPr bwMode="auto">
          <a:xfrm>
            <a:off x="228600" y="1371600"/>
            <a:ext cx="8534400" cy="423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4291" tIns="32146" rIns="64291" bIns="32146">
            <a:spAutoFit/>
          </a:bodyPr>
          <a:lstStyle/>
          <a:p>
            <a:pPr algn="ctr">
              <a:lnSpc>
                <a:spcPct val="80000"/>
              </a:lnSpc>
              <a:spcBef>
                <a:spcPct val="50000"/>
              </a:spcBef>
              <a:defRPr/>
            </a:pPr>
            <a:r>
              <a:rPr lang="en-US" sz="1000" b="1" dirty="0" smtClean="0">
                <a:solidFill>
                  <a:schemeClr val="tx2"/>
                </a:solidFill>
              </a:rPr>
              <a:t> </a:t>
            </a:r>
            <a:endParaRPr lang="en-US" sz="1000" b="1" dirty="0">
              <a:solidFill>
                <a:schemeClr val="tx2"/>
              </a:solidFill>
            </a:endParaRPr>
          </a:p>
          <a:p>
            <a:pPr marL="321457" indent="-321457" algn="just">
              <a:lnSpc>
                <a:spcPct val="80000"/>
              </a:lnSpc>
              <a:spcBef>
                <a:spcPts val="1200"/>
              </a:spcBef>
              <a:spcAft>
                <a:spcPts val="1200"/>
              </a:spcAft>
              <a:buFont typeface="Arial" pitchFamily="34" charset="0"/>
              <a:buChar char="•"/>
              <a:defRPr/>
            </a:pPr>
            <a:r>
              <a:rPr lang="pt-PT" sz="2400" b="1" dirty="0"/>
              <a:t>Identificar Participantes Relevantes. </a:t>
            </a:r>
            <a:r>
              <a:rPr lang="pt-PT" sz="2400" i="1" dirty="0"/>
              <a:t>O elemento primordial no processo de análise é o envolvimento de atores relevantes</a:t>
            </a:r>
            <a:r>
              <a:rPr lang="en-US" sz="2400" i="1" dirty="0" smtClean="0"/>
              <a:t>. </a:t>
            </a:r>
            <a:endParaRPr lang="en-US" sz="2400" i="1" dirty="0" smtClean="0"/>
          </a:p>
          <a:p>
            <a:pPr marL="321457" indent="-321457" algn="just">
              <a:lnSpc>
                <a:spcPct val="80000"/>
              </a:lnSpc>
              <a:spcBef>
                <a:spcPts val="1200"/>
              </a:spcBef>
              <a:spcAft>
                <a:spcPts val="1200"/>
              </a:spcAft>
              <a:buFont typeface="Arial" pitchFamily="34" charset="0"/>
              <a:buChar char="•"/>
              <a:defRPr/>
            </a:pPr>
            <a:r>
              <a:rPr lang="pt-PT" sz="2400" b="1" dirty="0"/>
              <a:t>Comunicar os Objetivos do Processo IAA-GL </a:t>
            </a:r>
            <a:r>
              <a:rPr lang="pt-PT" sz="2400" b="1" dirty="0" smtClean="0"/>
              <a:t>/ LG-SAT</a:t>
            </a:r>
            <a:endParaRPr lang="en-US" sz="2400" b="1" dirty="0" smtClean="0"/>
          </a:p>
          <a:p>
            <a:pPr marL="321457" indent="-321457" algn="just">
              <a:lnSpc>
                <a:spcPct val="80000"/>
              </a:lnSpc>
              <a:spcBef>
                <a:spcPts val="1200"/>
              </a:spcBef>
              <a:spcAft>
                <a:spcPts val="1200"/>
              </a:spcAft>
              <a:buFont typeface="Arial" pitchFamily="34" charset="0"/>
              <a:buChar char="•"/>
              <a:defRPr/>
            </a:pPr>
            <a:r>
              <a:rPr lang="pt-PT" sz="2400" b="1" dirty="0"/>
              <a:t>Estruturar o Processo de Consulta. </a:t>
            </a:r>
            <a:r>
              <a:rPr lang="pt-PT" sz="2400" dirty="0"/>
              <a:t>Distribuir grupos de partes interessadas por tarefas específicas </a:t>
            </a:r>
            <a:r>
              <a:rPr lang="pt-PT" sz="2400" i="1" dirty="0"/>
              <a:t>(ex. nas 5 Prioridades HFA ou 10 Fundamentos MCR</a:t>
            </a:r>
            <a:r>
              <a:rPr lang="en-US" sz="2400" i="1" dirty="0" smtClean="0"/>
              <a:t>) </a:t>
            </a:r>
          </a:p>
          <a:p>
            <a:pPr marL="321457" indent="-321457" algn="just">
              <a:lnSpc>
                <a:spcPct val="80000"/>
              </a:lnSpc>
              <a:spcBef>
                <a:spcPts val="1200"/>
              </a:spcBef>
              <a:spcAft>
                <a:spcPts val="1200"/>
              </a:spcAft>
              <a:buFont typeface="Arial" pitchFamily="34" charset="0"/>
              <a:buChar char="•"/>
              <a:defRPr/>
            </a:pPr>
            <a:r>
              <a:rPr lang="pt-PT" sz="2400" b="1" dirty="0"/>
              <a:t>Assegurar Participação e Contributo </a:t>
            </a:r>
            <a:r>
              <a:rPr lang="pt-PT" sz="2400" b="1" dirty="0" smtClean="0"/>
              <a:t>Ativos</a:t>
            </a:r>
            <a:r>
              <a:rPr lang="en-US" sz="2400" b="1" dirty="0" smtClean="0"/>
              <a:t> </a:t>
            </a:r>
            <a:endParaRPr lang="en-US" sz="2400" b="1" dirty="0" smtClean="0"/>
          </a:p>
          <a:p>
            <a:pPr marL="321457" indent="-321457" algn="just">
              <a:lnSpc>
                <a:spcPct val="80000"/>
              </a:lnSpc>
              <a:spcBef>
                <a:spcPts val="1200"/>
              </a:spcBef>
              <a:spcAft>
                <a:spcPts val="1200"/>
              </a:spcAft>
              <a:buFont typeface="Arial" pitchFamily="34" charset="0"/>
              <a:buChar char="•"/>
              <a:defRPr/>
            </a:pPr>
            <a:r>
              <a:rPr lang="pt-PT" sz="2400" b="1" dirty="0"/>
              <a:t>Prazo: </a:t>
            </a:r>
            <a:r>
              <a:rPr lang="pt-PT" sz="2400" i="1" dirty="0"/>
              <a:t>O prazo do processo de análise deve ser planeado e comunicado a todas as partes interessadas</a:t>
            </a:r>
            <a:r>
              <a:rPr lang="en-US" sz="2400" i="1" dirty="0" smtClean="0"/>
              <a:t>.</a:t>
            </a:r>
            <a:endParaRPr lang="en-US" sz="2400" i="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387931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3200400" y="60995"/>
            <a:ext cx="5943600" cy="1077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2857"/>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35" tIns="45718" rIns="91435" bIns="45718">
            <a:spAutoFit/>
          </a:bodyPr>
          <a:lstStyle>
            <a:lvl1pPr eaLnBrk="0">
              <a:defRPr sz="3600">
                <a:solidFill>
                  <a:srgbClr val="000000"/>
                </a:solidFill>
                <a:latin typeface="Helvetica Light" charset="0"/>
                <a:ea typeface="MS PGothic" pitchFamily="34" charset="-128"/>
                <a:sym typeface="Helvetica Light" charset="0"/>
              </a:defRPr>
            </a:lvl1pPr>
            <a:lvl2pPr marL="742950" indent="-285750" eaLnBrk="0">
              <a:defRPr sz="3600">
                <a:solidFill>
                  <a:srgbClr val="000000"/>
                </a:solidFill>
                <a:latin typeface="Helvetica Light" charset="0"/>
                <a:ea typeface="MS PGothic" pitchFamily="34" charset="-128"/>
                <a:sym typeface="Helvetica Light" charset="0"/>
              </a:defRPr>
            </a:lvl2pPr>
            <a:lvl3pPr marL="1143000" indent="-228600" eaLnBrk="0">
              <a:defRPr sz="3600">
                <a:solidFill>
                  <a:srgbClr val="000000"/>
                </a:solidFill>
                <a:latin typeface="Helvetica Light" charset="0"/>
                <a:ea typeface="MS PGothic" pitchFamily="34" charset="-128"/>
                <a:sym typeface="Helvetica Light" charset="0"/>
              </a:defRPr>
            </a:lvl3pPr>
            <a:lvl4pPr marL="1600200" indent="-228600" eaLnBrk="0">
              <a:defRPr sz="3600">
                <a:solidFill>
                  <a:srgbClr val="000000"/>
                </a:solidFill>
                <a:latin typeface="Helvetica Light" charset="0"/>
                <a:ea typeface="MS PGothic" pitchFamily="34" charset="-128"/>
                <a:sym typeface="Helvetica Light" charset="0"/>
              </a:defRPr>
            </a:lvl4pPr>
            <a:lvl5pPr marL="2057400" indent="-228600" eaLnBrk="0">
              <a:defRPr sz="3600">
                <a:solidFill>
                  <a:srgbClr val="000000"/>
                </a:solidFill>
                <a:latin typeface="Helvetica Light" charset="0"/>
                <a:ea typeface="MS PGothic" pitchFamily="34" charset="-128"/>
                <a:sym typeface="Helvetica Light" charset="0"/>
              </a:defRPr>
            </a:lvl5pPr>
            <a:lvl6pPr marL="25146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6pPr>
            <a:lvl7pPr marL="29718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7pPr>
            <a:lvl8pPr marL="34290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8pPr>
            <a:lvl9pPr marL="3886200" indent="-228600" algn="ctr" defTabSz="582613" eaLnBrk="0" fontAlgn="base" hangingPunct="0">
              <a:spcBef>
                <a:spcPct val="0"/>
              </a:spcBef>
              <a:spcAft>
                <a:spcPct val="0"/>
              </a:spcAft>
              <a:defRPr sz="3600">
                <a:solidFill>
                  <a:srgbClr val="000000"/>
                </a:solidFill>
                <a:latin typeface="Helvetica Light" charset="0"/>
                <a:ea typeface="MS PGothic" pitchFamily="34" charset="-128"/>
                <a:sym typeface="Helvetica Light" charset="0"/>
              </a:defRPr>
            </a:lvl9pPr>
          </a:lstStyle>
          <a:p>
            <a:r>
              <a:rPr lang="pt-BR" sz="3200" b="1" dirty="0">
                <a:solidFill>
                  <a:srgbClr val="A03488"/>
                </a:solidFill>
                <a:effectLst>
                  <a:outerShdw blurRad="38100" dist="38100" dir="2700000" algn="tl">
                    <a:srgbClr val="000000">
                      <a:alpha val="43137"/>
                    </a:srgbClr>
                  </a:outerShdw>
                </a:effectLst>
                <a:latin typeface="+mn-lt"/>
                <a:cs typeface="Arial" pitchFamily="34" charset="0"/>
              </a:rPr>
              <a:t>5 Níveis de </a:t>
            </a:r>
            <a:r>
              <a:rPr lang="pt-BR" sz="3200" b="1" dirty="0" smtClean="0">
                <a:solidFill>
                  <a:srgbClr val="A03488"/>
                </a:solidFill>
                <a:effectLst>
                  <a:outerShdw blurRad="38100" dist="38100" dir="2700000" algn="tl">
                    <a:srgbClr val="000000">
                      <a:alpha val="43137"/>
                    </a:srgbClr>
                  </a:outerShdw>
                </a:effectLst>
                <a:latin typeface="+mn-lt"/>
                <a:cs typeface="Arial" pitchFamily="34" charset="0"/>
              </a:rPr>
              <a:t>Progresso para </a:t>
            </a:r>
            <a:r>
              <a:rPr lang="pt-BR" sz="3200" b="1" dirty="0">
                <a:solidFill>
                  <a:srgbClr val="A03488"/>
                </a:solidFill>
                <a:effectLst>
                  <a:outerShdw blurRad="38100" dist="38100" dir="2700000" algn="tl">
                    <a:srgbClr val="000000">
                      <a:alpha val="43137"/>
                    </a:srgbClr>
                  </a:outerShdw>
                </a:effectLst>
                <a:latin typeface="+mn-lt"/>
                <a:cs typeface="Arial" pitchFamily="34" charset="0"/>
              </a:rPr>
              <a:t>Avaliar a Resiliência a Nível Local</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4431269"/>
              </p:ext>
            </p:extLst>
          </p:nvPr>
        </p:nvGraphicFramePr>
        <p:xfrm>
          <a:off x="611561" y="1484783"/>
          <a:ext cx="8141806" cy="4602414"/>
        </p:xfrm>
        <a:graphic>
          <a:graphicData uri="http://schemas.openxmlformats.org/drawingml/2006/table">
            <a:tbl>
              <a:tblPr>
                <a:tableStyleId>{775DCB02-9BB8-47FD-8907-85C794F793BA}</a:tableStyleId>
              </a:tblPr>
              <a:tblGrid>
                <a:gridCol w="857032"/>
                <a:gridCol w="7284774"/>
              </a:tblGrid>
              <a:tr h="6868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err="1" smtClean="0">
                          <a:ln>
                            <a:noFill/>
                          </a:ln>
                          <a:solidFill>
                            <a:schemeClr val="tx2"/>
                          </a:solidFill>
                          <a:effectLst/>
                        </a:rPr>
                        <a:t>Nível</a:t>
                      </a:r>
                      <a:endParaRPr kumimoji="0" lang="en-US" sz="2000" b="1" i="0" u="none" strike="noStrike" cap="none" normalizeH="0" baseline="0" dirty="0">
                        <a:ln>
                          <a:noFill/>
                        </a:ln>
                        <a:solidFill>
                          <a:schemeClr val="tx2"/>
                        </a:solidFill>
                        <a:effectLst/>
                        <a:latin typeface="Times New Roman" pitchFamily="-65" charset="0"/>
                      </a:endParaRPr>
                    </a:p>
                  </a:txBody>
                  <a:tcPr marL="87427" marR="87427" marT="43297" marB="43297"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2400" b="1" u="none" strike="noStrike" cap="none" normalizeH="0" baseline="0" dirty="0" smtClean="0">
                          <a:ln>
                            <a:noFill/>
                          </a:ln>
                          <a:solidFill>
                            <a:schemeClr val="tx2"/>
                          </a:solidFill>
                          <a:effectLst/>
                        </a:rPr>
                        <a:t>Descrição Genérica das Metas Atingidas</a:t>
                      </a:r>
                      <a:r>
                        <a:rPr kumimoji="0" lang="en-US" sz="2400" b="1" u="none" strike="noStrike" cap="none" normalizeH="0" baseline="0" dirty="0" smtClean="0">
                          <a:ln>
                            <a:noFill/>
                          </a:ln>
                          <a:solidFill>
                            <a:schemeClr val="tx2"/>
                          </a:solidFill>
                          <a:effectLst/>
                        </a:rPr>
                        <a:t> </a:t>
                      </a:r>
                      <a:endParaRPr kumimoji="0" lang="en-US" sz="2400" b="1" i="0" u="none" strike="noStrike" cap="none" normalizeH="0" baseline="0" dirty="0">
                        <a:ln>
                          <a:noFill/>
                        </a:ln>
                        <a:solidFill>
                          <a:schemeClr val="tx2"/>
                        </a:solidFill>
                        <a:effectLst/>
                        <a:latin typeface="Times New Roman" pitchFamily="-65" charset="0"/>
                      </a:endParaRPr>
                    </a:p>
                  </a:txBody>
                  <a:tcPr marL="87427" marR="87427" marT="43297" marB="43297" horzOverflow="overflow"/>
                </a:tc>
              </a:tr>
              <a:tr h="707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5</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Foi alcançada uma realização </a:t>
                      </a:r>
                      <a:r>
                        <a:rPr lang="pt-PT" sz="1800" u="sng" kern="1200" dirty="0" smtClean="0">
                          <a:solidFill>
                            <a:schemeClr val="dk1"/>
                          </a:solidFill>
                          <a:effectLst/>
                          <a:latin typeface="+mn-lt"/>
                          <a:ea typeface="+mn-ea"/>
                          <a:cs typeface="+mn-cs"/>
                        </a:rPr>
                        <a:t>plena</a:t>
                      </a:r>
                      <a:r>
                        <a:rPr lang="pt-PT" sz="1800" kern="1200" dirty="0" smtClean="0">
                          <a:solidFill>
                            <a:schemeClr val="dk1"/>
                          </a:solidFill>
                          <a:effectLst/>
                          <a:latin typeface="+mn-lt"/>
                          <a:ea typeface="+mn-ea"/>
                          <a:cs typeface="+mn-cs"/>
                        </a:rPr>
                        <a:t>, com empenho e capacidades para apoiar esforços a todos os níveis</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7786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4</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Foi alcançada uma realização </a:t>
                      </a:r>
                      <a:r>
                        <a:rPr lang="pt-PT" sz="1800" u="sng" kern="1200" dirty="0" smtClean="0">
                          <a:solidFill>
                            <a:schemeClr val="dk1"/>
                          </a:solidFill>
                          <a:effectLst/>
                          <a:latin typeface="+mn-lt"/>
                          <a:ea typeface="+mn-ea"/>
                          <a:cs typeface="+mn-cs"/>
                        </a:rPr>
                        <a:t>substancial</a:t>
                      </a:r>
                      <a:r>
                        <a:rPr lang="pt-PT" sz="1800" kern="1200" dirty="0" smtClean="0">
                          <a:solidFill>
                            <a:schemeClr val="dk1"/>
                          </a:solidFill>
                          <a:effectLst/>
                          <a:latin typeface="+mn-lt"/>
                          <a:ea typeface="+mn-ea"/>
                          <a:cs typeface="+mn-cs"/>
                        </a:rPr>
                        <a:t>, mas com algumas deficiências a nível do empenho, recursos financeiros ou capacidades operacionais</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707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3</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Apesar do empenho e capacidades reveladas para alcançar RRD, o progresso </a:t>
                      </a:r>
                      <a:r>
                        <a:rPr lang="pt-PT" sz="1800" u="sng" kern="1200" dirty="0" smtClean="0">
                          <a:solidFill>
                            <a:schemeClr val="dk1"/>
                          </a:solidFill>
                          <a:effectLst/>
                          <a:latin typeface="+mn-lt"/>
                          <a:ea typeface="+mn-ea"/>
                          <a:cs typeface="+mn-cs"/>
                        </a:rPr>
                        <a:t>não foi substancial</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10149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2</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Os progressos alcançados foram </a:t>
                      </a:r>
                      <a:r>
                        <a:rPr lang="pt-PT" sz="1800" u="sng" kern="1200" dirty="0" smtClean="0">
                          <a:solidFill>
                            <a:schemeClr val="dk1"/>
                          </a:solidFill>
                          <a:effectLst/>
                          <a:latin typeface="+mn-lt"/>
                          <a:ea typeface="+mn-ea"/>
                          <a:cs typeface="+mn-cs"/>
                        </a:rPr>
                        <a:t>relativamente pequenos</a:t>
                      </a:r>
                      <a:r>
                        <a:rPr lang="pt-PT" sz="1800" kern="1200" dirty="0" smtClean="0">
                          <a:solidFill>
                            <a:schemeClr val="dk1"/>
                          </a:solidFill>
                          <a:effectLst/>
                          <a:latin typeface="+mn-lt"/>
                          <a:ea typeface="+mn-ea"/>
                          <a:cs typeface="+mn-cs"/>
                        </a:rPr>
                        <a:t> ou incompletos, e apesar da planificação das alterações, o empenho e capacidades revelaram-se limitados</a:t>
                      </a:r>
                      <a:r>
                        <a:rPr kumimoji="0" lang="en-US" sz="1900" b="0" u="none" strike="noStrike" cap="none" normalizeH="0" baseline="0" dirty="0" smtClean="0">
                          <a:ln>
                            <a:noFill/>
                          </a:ln>
                          <a:effectLst/>
                        </a:rPr>
                        <a:t>.</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r h="7073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u="none" strike="noStrike" cap="none" normalizeH="0" baseline="0" dirty="0">
                          <a:ln>
                            <a:noFill/>
                          </a:ln>
                          <a:effectLst/>
                        </a:rPr>
                        <a:t>1</a:t>
                      </a:r>
                      <a:endParaRPr kumimoji="0" lang="en-US" sz="1700" b="1"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pt-PT" sz="1800" kern="1200" dirty="0" smtClean="0">
                          <a:solidFill>
                            <a:schemeClr val="dk1"/>
                          </a:solidFill>
                          <a:effectLst/>
                          <a:latin typeface="+mn-lt"/>
                          <a:ea typeface="+mn-ea"/>
                          <a:cs typeface="+mn-cs"/>
                        </a:rPr>
                        <a:t>Os progressos foram </a:t>
                      </a:r>
                      <a:r>
                        <a:rPr lang="pt-PT" sz="1800" u="sng" kern="1200" dirty="0" smtClean="0">
                          <a:solidFill>
                            <a:schemeClr val="dk1"/>
                          </a:solidFill>
                          <a:effectLst/>
                          <a:latin typeface="+mn-lt"/>
                          <a:ea typeface="+mn-ea"/>
                          <a:cs typeface="+mn-cs"/>
                        </a:rPr>
                        <a:t>reduzidos</a:t>
                      </a:r>
                      <a:r>
                        <a:rPr lang="pt-PT" sz="1800" kern="1200" dirty="0" smtClean="0">
                          <a:solidFill>
                            <a:schemeClr val="dk1"/>
                          </a:solidFill>
                          <a:effectLst/>
                          <a:latin typeface="+mn-lt"/>
                          <a:ea typeface="+mn-ea"/>
                          <a:cs typeface="+mn-cs"/>
                        </a:rPr>
                        <a:t>, e houve poucos sinais de planificação ou de preparação para melhorar a situação</a:t>
                      </a:r>
                      <a:endParaRPr kumimoji="0" lang="en-US" sz="1900" b="0" i="0" u="none" strike="noStrike" cap="none" normalizeH="0" baseline="0" dirty="0">
                        <a:ln>
                          <a:noFill/>
                        </a:ln>
                        <a:solidFill>
                          <a:srgbClr val="000000"/>
                        </a:solidFill>
                        <a:effectLst/>
                        <a:latin typeface="Times New Roman" pitchFamily="-65" charset="0"/>
                      </a:endParaRPr>
                    </a:p>
                  </a:txBody>
                  <a:tcPr marL="87427" marR="87427" marT="43297" marB="43297" horzOverflow="overflow"/>
                </a:tc>
              </a:tr>
            </a:tbl>
          </a:graphicData>
        </a:graphic>
      </p:graphicFrame>
      <p:sp>
        <p:nvSpPr>
          <p:cNvPr id="5"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1615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AutoShape 6"/>
          <p:cNvSpPr>
            <a:spLocks/>
          </p:cNvSpPr>
          <p:nvPr/>
        </p:nvSpPr>
        <p:spPr bwMode="auto">
          <a:xfrm rot="16200000">
            <a:off x="-1078818" y="5409717"/>
            <a:ext cx="2514824" cy="227707"/>
          </a:xfrm>
          <a:prstGeom prst="roundRect">
            <a:avLst>
              <a:gd name="adj" fmla="val 11718"/>
            </a:avLst>
          </a:prstGeom>
          <a:solidFill>
            <a:srgbClr val="FFFFFF"/>
          </a:solidFill>
          <a:ln>
            <a:noFill/>
          </a:ln>
          <a:effectLst/>
          <a:extLst>
            <a:ext uri="{91240B29-F687-4F45-9708-019B960494DF}">
              <a14:hiddenLine xmlns:a14="http://schemas.microsoft.com/office/drawing/2010/main" w="25400" cap="flat" cmpd="sng">
                <a:solidFill>
                  <a:srgbClr val="000000"/>
                </a:solidFill>
                <a:prstDash val="solid"/>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50769" tIns="50769" rIns="50769" bIns="50769" anchor="ctr"/>
          <a:lstStyle/>
          <a:p>
            <a:pPr defTabSz="410499">
              <a:defRPr/>
            </a:pPr>
            <a:endParaRPr lang="en-US">
              <a:ea typeface="ＭＳ Ｐゴシック" charset="0"/>
              <a:cs typeface="Helvetica Light" charset="0"/>
            </a:endParaRPr>
          </a:p>
        </p:txBody>
      </p:sp>
      <p:pic>
        <p:nvPicPr>
          <p:cNvPr id="13331" name="Picture 19" descr="image.png"/>
          <p:cNvPicPr>
            <a:picLocks noChangeAspect="1"/>
          </p:cNvPicPr>
          <p:nvPr/>
        </p:nvPicPr>
        <p:blipFill>
          <a:blip r:embed="rId3"/>
          <a:srcRect/>
          <a:stretch>
            <a:fillRect/>
          </a:stretch>
        </p:blipFill>
        <p:spPr bwMode="auto">
          <a:xfrm>
            <a:off x="4762" y="1285875"/>
            <a:ext cx="9139237" cy="5281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3335" name="Rectangle 23"/>
          <p:cNvSpPr>
            <a:spLocks/>
          </p:cNvSpPr>
          <p:nvPr/>
        </p:nvSpPr>
        <p:spPr bwMode="auto">
          <a:xfrm>
            <a:off x="3347864" y="188640"/>
            <a:ext cx="5680050" cy="594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88839" tIns="50769" rIns="88839" bIns="50769">
            <a:spAutoFit/>
          </a:bodyPr>
          <a:lstStyle/>
          <a:p>
            <a:pPr algn="ctr" defTabSz="456230">
              <a:defRPr/>
            </a:pPr>
            <a:r>
              <a:rPr lang="en-US" sz="3200" b="1" dirty="0" err="1">
                <a:solidFill>
                  <a:srgbClr val="990099"/>
                </a:solidFill>
                <a:ea typeface="ＭＳ Ｐゴシック" charset="0"/>
                <a:cs typeface="American Typewriter"/>
                <a:sym typeface="Helvetica" charset="0"/>
              </a:rPr>
              <a:t>Circuito</a:t>
            </a:r>
            <a:r>
              <a:rPr lang="en-US" sz="3200" b="1" dirty="0">
                <a:solidFill>
                  <a:srgbClr val="990099"/>
                </a:solidFill>
                <a:ea typeface="ＭＳ Ｐゴシック" charset="0"/>
                <a:cs typeface="American Typewriter"/>
                <a:sym typeface="Helvetica" charset="0"/>
              </a:rPr>
              <a:t> do Feedback Local</a:t>
            </a:r>
            <a:endParaRPr lang="en-US" sz="3200" dirty="0">
              <a:solidFill>
                <a:srgbClr val="990099"/>
              </a:solidFill>
              <a:ea typeface="ＭＳ Ｐゴシック" charset="0"/>
              <a:cs typeface="American Typewriter"/>
            </a:endParaRPr>
          </a:p>
        </p:txBody>
      </p:sp>
      <p:graphicFrame>
        <p:nvGraphicFramePr>
          <p:cNvPr id="2" name="Diagram 1"/>
          <p:cNvGraphicFramePr/>
          <p:nvPr>
            <p:extLst>
              <p:ext uri="{D42A27DB-BD31-4B8C-83A1-F6EECF244321}">
                <p14:modId xmlns:p14="http://schemas.microsoft.com/office/powerpoint/2010/main" val="274221815"/>
              </p:ext>
            </p:extLst>
          </p:nvPr>
        </p:nvGraphicFramePr>
        <p:xfrm>
          <a:off x="3563887" y="4941168"/>
          <a:ext cx="2376265" cy="1440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63" y="-1588"/>
            <a:ext cx="3127375" cy="94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extLst>
      <p:ext uri="{BB962C8B-B14F-4D97-AF65-F5344CB8AC3E}">
        <p14:creationId xmlns:p14="http://schemas.microsoft.com/office/powerpoint/2010/main" val="1984155179"/>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359150" y="38100"/>
            <a:ext cx="5819775" cy="647700"/>
          </a:xfrm>
        </p:spPr>
        <p:txBody>
          <a:bodyPr anchor="t">
            <a:normAutofit fontScale="90000"/>
          </a:bodyPr>
          <a:lstStyle/>
          <a:p>
            <a:pPr algn="l">
              <a:defRPr/>
            </a:pPr>
            <a:r>
              <a:rPr lang="en-US" altLang="en-US" sz="3000" b="1" dirty="0" smtClean="0">
                <a:solidFill>
                  <a:srgbClr val="A03488"/>
                </a:solidFill>
                <a:effectLst>
                  <a:outerShdw blurRad="38100" dist="38100" dir="2700000" algn="tl">
                    <a:srgbClr val="000000">
                      <a:alpha val="43137"/>
                    </a:srgbClr>
                  </a:outerShdw>
                </a:effectLst>
                <a:latin typeface="Arial" charset="0"/>
                <a:ea typeface="MS PGothic" pitchFamily="34" charset="-128"/>
              </a:rPr>
              <a:t>IAA-GL / LG-SAT : </a:t>
            </a:r>
            <a:br>
              <a:rPr lang="en-US" altLang="en-US" sz="3000" b="1" dirty="0" smtClean="0">
                <a:solidFill>
                  <a:srgbClr val="A03488"/>
                </a:solidFill>
                <a:effectLst>
                  <a:outerShdw blurRad="38100" dist="38100" dir="2700000" algn="tl">
                    <a:srgbClr val="000000">
                      <a:alpha val="43137"/>
                    </a:srgbClr>
                  </a:outerShdw>
                </a:effectLst>
                <a:latin typeface="Arial" charset="0"/>
                <a:ea typeface="MS PGothic" pitchFamily="34" charset="-128"/>
              </a:rPr>
            </a:br>
            <a:r>
              <a:rPr lang="en-US" altLang="en-US" sz="3000" b="1" dirty="0" err="1" smtClean="0">
                <a:solidFill>
                  <a:srgbClr val="A03488"/>
                </a:solidFill>
                <a:effectLst>
                  <a:outerShdw blurRad="38100" dist="38100" dir="2700000" algn="tl">
                    <a:srgbClr val="000000">
                      <a:alpha val="43137"/>
                    </a:srgbClr>
                  </a:outerShdw>
                </a:effectLst>
                <a:latin typeface="Arial" charset="0"/>
                <a:ea typeface="MS PGothic" pitchFamily="34" charset="-128"/>
              </a:rPr>
              <a:t>Indicadores</a:t>
            </a:r>
            <a:r>
              <a:rPr lang="en-US" altLang="en-US" sz="3000" b="1" dirty="0" smtClean="0">
                <a:solidFill>
                  <a:srgbClr val="A03488"/>
                </a:solidFill>
                <a:effectLst>
                  <a:outerShdw blurRad="38100" dist="38100" dir="2700000" algn="tl">
                    <a:srgbClr val="000000">
                      <a:alpha val="43137"/>
                    </a:srgbClr>
                  </a:outerShdw>
                </a:effectLst>
                <a:latin typeface="Arial" charset="0"/>
                <a:ea typeface="MS PGothic" pitchFamily="34" charset="-128"/>
              </a:rPr>
              <a:t> GL / LG </a:t>
            </a:r>
            <a:r>
              <a:rPr lang="en-US" altLang="en-US" sz="3000" b="1" dirty="0">
                <a:solidFill>
                  <a:srgbClr val="A03488"/>
                </a:solidFill>
                <a:effectLst>
                  <a:outerShdw blurRad="38100" dist="38100" dir="2700000" algn="tl">
                    <a:srgbClr val="000000">
                      <a:alpha val="43137"/>
                    </a:srgbClr>
                  </a:outerShdw>
                </a:effectLst>
                <a:latin typeface="Arial" charset="0"/>
                <a:ea typeface="MS PGothic" pitchFamily="34" charset="-128"/>
              </a:rPr>
              <a:t>/</a:t>
            </a:r>
            <a:r>
              <a:rPr lang="en-US" altLang="en-US" sz="3000" b="1" dirty="0" err="1">
                <a:solidFill>
                  <a:srgbClr val="A03488"/>
                </a:solidFill>
                <a:effectLst>
                  <a:outerShdw blurRad="38100" dist="38100" dir="2700000" algn="tl">
                    <a:srgbClr val="000000">
                      <a:alpha val="43137"/>
                    </a:srgbClr>
                  </a:outerShdw>
                </a:effectLst>
                <a:latin typeface="Arial" charset="0"/>
                <a:ea typeface="MS PGothic" pitchFamily="34" charset="-128"/>
              </a:rPr>
              <a:t>Cidade</a:t>
            </a:r>
            <a:endParaRPr lang="en-US" altLang="en-US" sz="3000" b="1" dirty="0" smtClean="0">
              <a:solidFill>
                <a:srgbClr val="A03488"/>
              </a:solidFill>
              <a:effectLst>
                <a:outerShdw blurRad="38100" dist="38100" dir="2700000" algn="tl">
                  <a:srgbClr val="000000">
                    <a:alpha val="43137"/>
                  </a:srgbClr>
                </a:outerShdw>
              </a:effectLst>
              <a:latin typeface="Arial" charset="0"/>
              <a:ea typeface="MS PGothic" pitchFamily="34" charset="-128"/>
            </a:endParaRPr>
          </a:p>
        </p:txBody>
      </p:sp>
      <p:sp>
        <p:nvSpPr>
          <p:cNvPr id="56323" name="Content Placeholder 2"/>
          <p:cNvSpPr>
            <a:spLocks/>
          </p:cNvSpPr>
          <p:nvPr/>
        </p:nvSpPr>
        <p:spPr bwMode="auto">
          <a:xfrm>
            <a:off x="5131942" y="2904144"/>
            <a:ext cx="3478658" cy="719137"/>
          </a:xfrm>
          <a:prstGeom prst="rect">
            <a:avLst/>
          </a:prstGeom>
          <a:noFill/>
          <a:ln w="9525">
            <a:noFill/>
            <a:miter lim="800000"/>
            <a:headEnd/>
            <a:tailEnd/>
          </a:ln>
        </p:spPr>
        <p:txBody>
          <a:bodyPr/>
          <a:lstStyle/>
          <a:p>
            <a:pPr marL="342900" indent="-342900">
              <a:lnSpc>
                <a:spcPct val="90000"/>
              </a:lnSpc>
              <a:spcBef>
                <a:spcPct val="20000"/>
              </a:spcBef>
            </a:pPr>
            <a:r>
              <a:rPr lang="en-US" altLang="en-US" b="1" dirty="0">
                <a:solidFill>
                  <a:srgbClr val="C00000"/>
                </a:solidFill>
              </a:rPr>
              <a:t>10 </a:t>
            </a:r>
            <a:r>
              <a:rPr lang="en-US" altLang="en-US" b="1" dirty="0" err="1">
                <a:solidFill>
                  <a:srgbClr val="C00000"/>
                </a:solidFill>
              </a:rPr>
              <a:t>fundamentos</a:t>
            </a:r>
            <a:r>
              <a:rPr lang="en-US" altLang="en-US" b="1" dirty="0" smtClean="0">
                <a:solidFill>
                  <a:srgbClr val="C00000"/>
                </a:solidFill>
              </a:rPr>
              <a:t>:</a:t>
            </a:r>
          </a:p>
          <a:p>
            <a:pPr marL="342900" indent="-342900">
              <a:lnSpc>
                <a:spcPct val="90000"/>
              </a:lnSpc>
              <a:spcBef>
                <a:spcPct val="20000"/>
              </a:spcBef>
            </a:pPr>
            <a:r>
              <a:rPr lang="pt-PT" sz="1600" dirty="0"/>
              <a:t>Testados com as cidades </a:t>
            </a:r>
            <a:r>
              <a:rPr lang="pt-PT" sz="1600" dirty="0" smtClean="0"/>
              <a:t>participantes</a:t>
            </a:r>
            <a:r>
              <a:rPr lang="en-US" altLang="en-US" sz="1600" dirty="0"/>
              <a:t/>
            </a:r>
            <a:br>
              <a:rPr lang="en-US" altLang="en-US" sz="1600" dirty="0"/>
            </a:br>
            <a:endParaRPr lang="en-US" altLang="en-US" sz="1600" dirty="0"/>
          </a:p>
          <a:p>
            <a:pPr marL="342900" indent="-342900">
              <a:lnSpc>
                <a:spcPct val="90000"/>
              </a:lnSpc>
              <a:spcBef>
                <a:spcPct val="20000"/>
              </a:spcBef>
            </a:pPr>
            <a:endParaRPr lang="en-US" altLang="en-US" dirty="0"/>
          </a:p>
          <a:p>
            <a:pPr marL="342900" indent="-342900">
              <a:lnSpc>
                <a:spcPct val="90000"/>
              </a:lnSpc>
              <a:spcBef>
                <a:spcPct val="20000"/>
              </a:spcBef>
              <a:buFont typeface="Arial" charset="0"/>
              <a:buChar char="•"/>
            </a:pPr>
            <a:endParaRPr lang="en-US" altLang="en-US" dirty="0"/>
          </a:p>
        </p:txBody>
      </p:sp>
      <p:sp>
        <p:nvSpPr>
          <p:cNvPr id="56324" name="Text Box 6"/>
          <p:cNvSpPr txBox="1">
            <a:spLocks noChangeArrowheads="1"/>
          </p:cNvSpPr>
          <p:nvPr/>
        </p:nvSpPr>
        <p:spPr bwMode="auto">
          <a:xfrm>
            <a:off x="838200" y="848042"/>
            <a:ext cx="8219807" cy="1969770"/>
          </a:xfrm>
          <a:prstGeom prst="rect">
            <a:avLst/>
          </a:prstGeom>
          <a:noFill/>
          <a:ln w="9525">
            <a:noFill/>
            <a:miter lim="800000"/>
            <a:headEnd/>
            <a:tailEnd/>
          </a:ln>
        </p:spPr>
        <p:txBody>
          <a:bodyPr wrap="square">
            <a:spAutoFit/>
          </a:bodyPr>
          <a:lstStyle/>
          <a:p>
            <a:pPr>
              <a:spcBef>
                <a:spcPts val="600"/>
              </a:spcBef>
              <a:spcAft>
                <a:spcPts val="600"/>
              </a:spcAft>
              <a:buFontTx/>
              <a:buChar char="•"/>
            </a:pPr>
            <a:r>
              <a:rPr lang="en-US" sz="2000" dirty="0" smtClean="0">
                <a:cs typeface="Arial" charset="0"/>
              </a:rPr>
              <a:t> </a:t>
            </a:r>
            <a:r>
              <a:rPr lang="pt-PT" sz="2000" b="1" dirty="0"/>
              <a:t>5 níveis de progresso por indicador / 10 fundamentos</a:t>
            </a:r>
            <a:endParaRPr lang="en-US" sz="2000" b="1" dirty="0" smtClean="0">
              <a:cs typeface="Arial" charset="0"/>
            </a:endParaRPr>
          </a:p>
          <a:p>
            <a:pPr>
              <a:spcBef>
                <a:spcPts val="600"/>
              </a:spcBef>
              <a:spcAft>
                <a:spcPts val="600"/>
              </a:spcAft>
              <a:buFontTx/>
              <a:buChar char="•"/>
            </a:pPr>
            <a:r>
              <a:rPr lang="en-US" sz="2000" b="1" dirty="0" smtClean="0">
                <a:cs typeface="Arial" charset="0"/>
              </a:rPr>
              <a:t> </a:t>
            </a:r>
            <a:r>
              <a:rPr lang="pt-PT" sz="2000" b="1" dirty="0"/>
              <a:t>41 questões / indicadores </a:t>
            </a:r>
            <a:r>
              <a:rPr lang="pt-PT" sz="2000" b="1" dirty="0" smtClean="0"/>
              <a:t>definidos</a:t>
            </a:r>
            <a:endParaRPr lang="en-US" sz="2000" b="1" dirty="0" smtClean="0">
              <a:cs typeface="Arial" charset="0"/>
            </a:endParaRPr>
          </a:p>
          <a:p>
            <a:pPr>
              <a:spcBef>
                <a:spcPts val="600"/>
              </a:spcBef>
              <a:spcAft>
                <a:spcPts val="600"/>
              </a:spcAft>
              <a:buFontTx/>
              <a:buChar char="•"/>
            </a:pPr>
            <a:r>
              <a:rPr lang="en-US" sz="2000" b="1" dirty="0" smtClean="0">
                <a:cs typeface="Arial" charset="0"/>
              </a:rPr>
              <a:t> </a:t>
            </a:r>
            <a:r>
              <a:rPr lang="pt-PT" sz="2000" b="1" dirty="0"/>
              <a:t>Instrumento disponível online </a:t>
            </a:r>
            <a:endParaRPr lang="en-US" sz="2000" b="1" dirty="0" smtClean="0">
              <a:cs typeface="Arial" charset="0"/>
            </a:endParaRPr>
          </a:p>
          <a:p>
            <a:pPr marL="285750" indent="-285750">
              <a:spcBef>
                <a:spcPts val="600"/>
              </a:spcBef>
              <a:spcAft>
                <a:spcPts val="600"/>
              </a:spcAft>
              <a:buFont typeface="Wingdings" panose="05000000000000000000" pitchFamily="2" charset="2"/>
              <a:buChar char="v"/>
            </a:pPr>
            <a:r>
              <a:rPr lang="pt-BR" sz="1600" b="1" i="1" dirty="0">
                <a:solidFill>
                  <a:schemeClr val="tx2"/>
                </a:solidFill>
                <a:cs typeface="Arial" charset="0"/>
              </a:rPr>
              <a:t>Pode escolher no dashboard (Ordenando 41 indicadores ou nas 5 Áreas de Prioridade de HFA ou ordenando nos </a:t>
            </a:r>
            <a:r>
              <a:rPr lang="pt-BR" sz="1600" b="1" i="1" u="sng" dirty="0">
                <a:solidFill>
                  <a:schemeClr val="tx2"/>
                </a:solidFill>
                <a:cs typeface="Arial" charset="0"/>
              </a:rPr>
              <a:t>10 FUNDAMENTOS</a:t>
            </a:r>
            <a:r>
              <a:rPr lang="pt-BR" sz="1600" b="1" i="1" dirty="0">
                <a:solidFill>
                  <a:schemeClr val="tx2"/>
                </a:solidFill>
                <a:cs typeface="Arial" charset="0"/>
              </a:rPr>
              <a:t> MCR)</a:t>
            </a:r>
            <a:r>
              <a:rPr lang="en-US" sz="1600" b="1" i="1" dirty="0" smtClean="0">
                <a:solidFill>
                  <a:schemeClr val="tx2"/>
                </a:solidFill>
                <a:cs typeface="Arial" charset="0"/>
              </a:rPr>
              <a:t> </a:t>
            </a:r>
            <a:endParaRPr lang="en-US" sz="1600" b="1" i="1" dirty="0">
              <a:solidFill>
                <a:schemeClr val="tx2"/>
              </a:solidFill>
              <a:cs typeface="Arial" charset="0"/>
            </a:endParaRPr>
          </a:p>
        </p:txBody>
      </p:sp>
      <p:pic>
        <p:nvPicPr>
          <p:cNvPr id="56325" name="Picture 7"/>
          <p:cNvPicPr>
            <a:picLocks noChangeAspect="1" noChangeArrowheads="1"/>
          </p:cNvPicPr>
          <p:nvPr/>
        </p:nvPicPr>
        <p:blipFill>
          <a:blip r:embed="rId3"/>
          <a:srcRect/>
          <a:stretch>
            <a:fillRect/>
          </a:stretch>
        </p:blipFill>
        <p:spPr bwMode="auto">
          <a:xfrm>
            <a:off x="4572000" y="3625850"/>
            <a:ext cx="4500562" cy="3003550"/>
          </a:xfrm>
          <a:prstGeom prst="rect">
            <a:avLst/>
          </a:prstGeom>
          <a:noFill/>
          <a:ln w="9525">
            <a:noFill/>
            <a:miter lim="800000"/>
            <a:headEnd/>
            <a:tailEnd/>
          </a:ln>
        </p:spPr>
      </p:pic>
      <p:sp>
        <p:nvSpPr>
          <p:cNvPr id="56326" name="Text Box 9"/>
          <p:cNvSpPr txBox="1">
            <a:spLocks noChangeArrowheads="1"/>
          </p:cNvSpPr>
          <p:nvPr/>
        </p:nvSpPr>
        <p:spPr bwMode="auto">
          <a:xfrm>
            <a:off x="67157" y="2817812"/>
            <a:ext cx="4413250" cy="1231106"/>
          </a:xfrm>
          <a:prstGeom prst="rect">
            <a:avLst/>
          </a:prstGeom>
          <a:noFill/>
          <a:ln w="9525">
            <a:noFill/>
            <a:miter lim="800000"/>
            <a:headEnd/>
            <a:tailEnd/>
          </a:ln>
        </p:spPr>
        <p:txBody>
          <a:bodyPr wrap="square">
            <a:spAutoFit/>
          </a:bodyPr>
          <a:lstStyle/>
          <a:p>
            <a:r>
              <a:rPr lang="en-GB" b="1" dirty="0">
                <a:solidFill>
                  <a:srgbClr val="C00000"/>
                </a:solidFill>
                <a:cs typeface="Arial" charset="0"/>
              </a:rPr>
              <a:t>5 </a:t>
            </a:r>
            <a:r>
              <a:rPr lang="en-GB" b="1" dirty="0" err="1">
                <a:solidFill>
                  <a:srgbClr val="C00000"/>
                </a:solidFill>
                <a:cs typeface="Arial" charset="0"/>
              </a:rPr>
              <a:t>prioridades</a:t>
            </a:r>
            <a:r>
              <a:rPr lang="en-GB" b="1" dirty="0">
                <a:solidFill>
                  <a:srgbClr val="C00000"/>
                </a:solidFill>
                <a:cs typeface="Arial" charset="0"/>
              </a:rPr>
              <a:t> </a:t>
            </a:r>
            <a:r>
              <a:rPr lang="en-GB" b="1" dirty="0" smtClean="0">
                <a:solidFill>
                  <a:srgbClr val="C00000"/>
                </a:solidFill>
                <a:cs typeface="Arial" charset="0"/>
              </a:rPr>
              <a:t>HFA</a:t>
            </a:r>
            <a:endParaRPr lang="en-GB" b="1" dirty="0">
              <a:solidFill>
                <a:srgbClr val="C00000"/>
              </a:solidFill>
              <a:cs typeface="Arial" charset="0"/>
            </a:endParaRPr>
          </a:p>
          <a:p>
            <a:r>
              <a:rPr lang="pt-PT" sz="1600" dirty="0"/>
              <a:t>Países piloto: Nepal, Indonésia, Moçambique, Peru, Arménia</a:t>
            </a:r>
            <a:endParaRPr lang="en-GB" sz="1600" dirty="0">
              <a:cs typeface="Arial" charset="0"/>
            </a:endParaRPr>
          </a:p>
          <a:p>
            <a:pPr>
              <a:spcBef>
                <a:spcPct val="50000"/>
              </a:spcBef>
            </a:pPr>
            <a:endParaRPr lang="en-GB" sz="1600" dirty="0">
              <a:cs typeface="Arial" charset="0"/>
            </a:endParaRPr>
          </a:p>
        </p:txBody>
      </p:sp>
      <p:pic>
        <p:nvPicPr>
          <p:cNvPr id="56327" name="Picture 10"/>
          <p:cNvPicPr>
            <a:picLocks noChangeAspect="1" noChangeArrowheads="1"/>
          </p:cNvPicPr>
          <p:nvPr/>
        </p:nvPicPr>
        <p:blipFill>
          <a:blip r:embed="rId4"/>
          <a:srcRect/>
          <a:stretch>
            <a:fillRect/>
          </a:stretch>
        </p:blipFill>
        <p:spPr bwMode="auto">
          <a:xfrm>
            <a:off x="89694" y="3676650"/>
            <a:ext cx="4376738" cy="3005138"/>
          </a:xfrm>
          <a:prstGeom prst="rect">
            <a:avLst/>
          </a:prstGeom>
          <a:noFill/>
          <a:ln w="9525">
            <a:noFill/>
            <a:miter lim="800000"/>
            <a:headEnd/>
            <a:tailEnd/>
          </a:ln>
        </p:spPr>
      </p:pic>
      <p:sp>
        <p:nvSpPr>
          <p:cNvPr id="56328" name="Rectangle 11"/>
          <p:cNvSpPr>
            <a:spLocks noChangeArrowheads="1"/>
          </p:cNvSpPr>
          <p:nvPr/>
        </p:nvSpPr>
        <p:spPr bwMode="auto">
          <a:xfrm>
            <a:off x="4608513" y="3673475"/>
            <a:ext cx="4498975" cy="3068638"/>
          </a:xfrm>
          <a:prstGeom prst="rect">
            <a:avLst/>
          </a:prstGeom>
          <a:noFill/>
          <a:ln w="12700">
            <a:solidFill>
              <a:srgbClr val="A23888"/>
            </a:solidFill>
            <a:miter lim="800000"/>
            <a:headEnd/>
            <a:tailEnd/>
          </a:ln>
        </p:spPr>
        <p:txBody>
          <a:bodyPr wrap="none" anchor="ctr"/>
          <a:lstStyle/>
          <a:p>
            <a:endParaRPr lang="es-ES">
              <a:cs typeface="Arial" charset="0"/>
            </a:endParaRPr>
          </a:p>
        </p:txBody>
      </p:sp>
      <p:sp>
        <p:nvSpPr>
          <p:cNvPr id="56329" name="Rectangle 12"/>
          <p:cNvSpPr>
            <a:spLocks noChangeArrowheads="1"/>
          </p:cNvSpPr>
          <p:nvPr/>
        </p:nvSpPr>
        <p:spPr bwMode="auto">
          <a:xfrm>
            <a:off x="107950" y="3673475"/>
            <a:ext cx="4376738" cy="3068638"/>
          </a:xfrm>
          <a:prstGeom prst="rect">
            <a:avLst/>
          </a:prstGeom>
          <a:noFill/>
          <a:ln w="12700">
            <a:solidFill>
              <a:srgbClr val="FF9900"/>
            </a:solidFill>
            <a:miter lim="800000"/>
            <a:headEnd/>
            <a:tailEnd/>
          </a:ln>
        </p:spPr>
        <p:txBody>
          <a:bodyPr wrap="none" anchor="ctr"/>
          <a:lstStyle/>
          <a:p>
            <a:endParaRPr lang="es-ES">
              <a:cs typeface="Arial" charset="0"/>
            </a:endParaRPr>
          </a:p>
        </p:txBody>
      </p:sp>
      <p:pic>
        <p:nvPicPr>
          <p:cNvPr id="56330" name="Picture 9"/>
          <p:cNvPicPr>
            <a:picLocks noChangeAspect="1" noChangeArrowheads="1"/>
          </p:cNvPicPr>
          <p:nvPr/>
        </p:nvPicPr>
        <p:blipFill>
          <a:blip r:embed="rId5"/>
          <a:srcRect/>
          <a:stretch>
            <a:fillRect/>
          </a:stretch>
        </p:blipFill>
        <p:spPr bwMode="auto">
          <a:xfrm>
            <a:off x="-1588" y="20638"/>
            <a:ext cx="3127376" cy="947737"/>
          </a:xfrm>
          <a:prstGeom prst="rect">
            <a:avLst/>
          </a:prstGeom>
          <a:noFill/>
          <a:ln w="9525">
            <a:noFill/>
            <a:miter lim="800000"/>
            <a:headEnd/>
            <a:tailEnd/>
          </a:ln>
        </p:spPr>
      </p:pic>
      <p:sp>
        <p:nvSpPr>
          <p:cNvPr id="56331" name="Rectangle 2"/>
          <p:cNvSpPr>
            <a:spLocks noChangeArrowheads="1"/>
          </p:cNvSpPr>
          <p:nvPr/>
        </p:nvSpPr>
        <p:spPr bwMode="auto">
          <a:xfrm>
            <a:off x="0" y="6629400"/>
            <a:ext cx="9144000" cy="228600"/>
          </a:xfrm>
          <a:prstGeom prst="rect">
            <a:avLst/>
          </a:prstGeom>
          <a:solidFill>
            <a:srgbClr val="A03488"/>
          </a:solidFill>
          <a:ln w="9525">
            <a:solidFill>
              <a:srgbClr val="A03488"/>
            </a:solidFill>
            <a:miter lim="800000"/>
            <a:headEnd/>
            <a:tailEnd/>
          </a:ln>
        </p:spPr>
        <p:txBody>
          <a:bodyPr lIns="91424" tIns="45712" rIns="91424" bIns="45712"/>
          <a:lstStyle/>
          <a:p>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501</TotalTime>
  <Words>1991</Words>
  <Application>Microsoft Office PowerPoint</Application>
  <PresentationFormat>On-screen Show (4:3)</PresentationFormat>
  <Paragraphs>134</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 A Finalidade de IAA-GL / LG-SAT?</vt:lpstr>
      <vt:lpstr>Quem realiza a análise de IAA-GL / LG-SAT ?</vt:lpstr>
      <vt:lpstr>Proposta de Elemento para Implementação do Processo de Participação Multilateral com Sucesso</vt:lpstr>
      <vt:lpstr>PowerPoint Presentation</vt:lpstr>
      <vt:lpstr>PowerPoint Presentation</vt:lpstr>
      <vt:lpstr>IAA-GL / LG-SAT :  Indicadores GL / LG /Cidade</vt:lpstr>
      <vt:lpstr>PowerPoint Presentation</vt:lpstr>
      <vt:lpstr>PowerPoint Presentation</vt:lpstr>
      <vt:lpstr>PowerPoint Presentation</vt:lpstr>
      <vt:lpstr>PowerPoint Presentation</vt:lpstr>
      <vt:lpstr>PowerPoint Presentation</vt:lpstr>
      <vt:lpstr>Exercício IAA-GL / LG-SAT Pontos de Discussão dos Grupos de Trabalho </vt:lpstr>
      <vt:lpstr>Obrigado!</vt:lpstr>
    </vt:vector>
  </TitlesOfParts>
  <Company>United Nations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Teh-Lan Mu</cp:lastModifiedBy>
  <cp:revision>55</cp:revision>
  <cp:lastPrinted>2014-03-12T04:33:23Z</cp:lastPrinted>
  <dcterms:created xsi:type="dcterms:W3CDTF">2014-03-07T02:33:21Z</dcterms:created>
  <dcterms:modified xsi:type="dcterms:W3CDTF">2015-04-21T05:26:17Z</dcterms:modified>
</cp:coreProperties>
</file>