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7" r:id="rId3"/>
    <p:sldId id="303" r:id="rId4"/>
    <p:sldId id="309" r:id="rId5"/>
    <p:sldId id="301" r:id="rId6"/>
    <p:sldId id="312" r:id="rId7"/>
    <p:sldId id="313" r:id="rId8"/>
    <p:sldId id="302" r:id="rId9"/>
    <p:sldId id="314" r:id="rId10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gelika Planitz" initials="AP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FCC00"/>
    <a:srgbClr val="006699"/>
    <a:srgbClr val="660066"/>
    <a:srgbClr val="669900"/>
    <a:srgbClr val="0066CC"/>
    <a:srgbClr val="339966"/>
    <a:srgbClr val="0033CC"/>
    <a:srgbClr val="339933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65" autoAdjust="0"/>
  </p:normalViewPr>
  <p:slideViewPr>
    <p:cSldViewPr snapToGrid="0">
      <p:cViewPr>
        <p:scale>
          <a:sx n="100" d="100"/>
          <a:sy n="100" d="100"/>
        </p:scale>
        <p:origin x="-4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7F957-1A9F-426E-AEAF-F0375E575312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D97B-89BD-444B-A8F9-CA0CA99F07A1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8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F1004-A268-4820-AAE5-D840801A2180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C0B4-B3B7-4638-B05E-BFA9FE0CC5E9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335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7373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BCD6CB2-E58F-4E94-856A-2D4E9075BE18}" type="slidenum">
              <a:rPr lang="en-US" altLang="ja-JP">
                <a:latin typeface="Calibri" pitchFamily="34" charset="0"/>
              </a:rPr>
              <a:pPr eaLnBrk="1" hangingPunct="1"/>
              <a:t>3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7373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8397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78CB42C-7BFC-4476-A1DE-F076D57C60B3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8397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6861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032A999-4EBF-4BA3-95AC-AED6A33F2EFC}" type="slidenum">
              <a:rPr lang="en-US" altLang="ja-JP">
                <a:latin typeface="Calibri" pitchFamily="34" charset="0"/>
              </a:rPr>
              <a:pPr eaLnBrk="1" hangingPunct="1"/>
              <a:t>5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6861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90116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6367184-7C50-4410-8E97-BBB86EFE026A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90117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63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10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764704"/>
            <a:ext cx="3962400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702976"/>
            <a:ext cx="3965448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81000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764704"/>
            <a:ext cx="3962400" cy="548369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13"/>
          <p:cNvSpPr>
            <a:spLocks noGrp="1"/>
          </p:cNvSpPr>
          <p:nvPr>
            <p:ph type="dt" sz="half" idx="2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F790A9-68E4-4B03-A95C-0B8BCD019725}" type="datetime1">
              <a:rPr lang="en-US" altLang="ja-JP"/>
              <a:pPr>
                <a:defRPr/>
              </a:pPr>
              <a:t>4/20/2015</a:t>
            </a:fld>
            <a:endParaRPr lang="en-US" altLang="ja-JP"/>
          </a:p>
        </p:txBody>
      </p:sp>
      <p:sp>
        <p:nvSpPr>
          <p:cNvPr id="11" name="Rectangle 19"/>
          <p:cNvSpPr>
            <a:spLocks noGrp="1"/>
          </p:cNvSpPr>
          <p:nvPr>
            <p:ph type="sldNum" sz="quarter" idx="21"/>
          </p:nvPr>
        </p:nvSpPr>
        <p:spPr>
          <a:xfrm>
            <a:off x="6503988" y="6473825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8D8CB8-8AEB-466E-BB73-67AF328882C2}" type="slidenum">
              <a:rPr lang="en-US" altLang="ja-JP"/>
              <a:pPr>
                <a:defRPr/>
              </a:pPr>
              <a:t>‹nº›</a:t>
            </a:fld>
            <a:endParaRPr lang="en-US" altLang="ja-JP"/>
          </a:p>
        </p:txBody>
      </p:sp>
      <p:sp>
        <p:nvSpPr>
          <p:cNvPr id="12" name="Rectangle 22"/>
          <p:cNvSpPr>
            <a:spLocks noGrp="1"/>
          </p:cNvSpPr>
          <p:nvPr>
            <p:ph type="ftr" sz="quarter" idx="22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5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3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2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0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6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4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5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18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93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6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709551" y="1370014"/>
            <a:ext cx="7772400" cy="4152012"/>
          </a:xfrm>
        </p:spPr>
        <p:txBody>
          <a:bodyPr/>
          <a:lstStyle/>
          <a:p>
            <a: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Essencial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</a:t>
            </a:r>
            <a: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600" b="1" dirty="0" err="1" smtClean="0"/>
              <a:t>Programas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setoriais</a:t>
            </a:r>
            <a:r>
              <a:rPr lang="en-US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36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Integração </a:t>
            </a:r>
            <a:r>
              <a:rPr lang="pt-BR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propostas de Redução de Risco de Desastre </a:t>
            </a:r>
            <a:r>
              <a:rPr lang="pt-BR" sz="36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pt-BR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Adaptação de Mudanças Climáticas  </a:t>
            </a:r>
            <a:r>
              <a:rPr lang="pt-BR" sz="36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instalações críticas e </a:t>
            </a:r>
            <a:r>
              <a:rPr lang="pt-BR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Infraestrutura</a:t>
            </a:r>
            <a:endParaRPr lang="en-US" sz="36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3338" y="0"/>
            <a:ext cx="9180513" cy="1370013"/>
            <a:chOff x="-36006" y="16788"/>
            <a:chExt cx="9180006" cy="1370891"/>
          </a:xfrm>
        </p:grpSpPr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-36006" y="772093"/>
              <a:ext cx="9180006" cy="615586"/>
              <a:chOff x="0" y="750215"/>
              <a:chExt cx="9144000" cy="662941"/>
            </a:xfrm>
          </p:grpSpPr>
          <p:sp>
            <p:nvSpPr>
              <p:cNvPr id="12" name="Rectangle 12"/>
              <p:cNvSpPr>
                <a:spLocks noChangeArrowheads="1"/>
              </p:cNvSpPr>
              <p:nvPr/>
            </p:nvSpPr>
            <p:spPr bwMode="auto">
              <a:xfrm>
                <a:off x="0" y="1207540"/>
                <a:ext cx="9144000" cy="205616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 </a:t>
                </a:r>
                <a:endParaRPr lang="en-US" sz="1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11069" y="749398"/>
                <a:ext cx="9132931" cy="45847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0"/>
                  </a:spcAft>
                  <a:defRPr/>
                </a:pPr>
                <a:endParaRPr lang="en-US" sz="2000" dirty="0">
                  <a:latin typeface="Times New Roman"/>
                  <a:ea typeface="Times New Roman"/>
                </a:endParaRPr>
              </a:p>
            </p:txBody>
          </p:sp>
        </p:grpSp>
        <p:pic>
          <p:nvPicPr>
            <p:cNvPr id="10" name="Picture 10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1480" y="16788"/>
              <a:ext cx="2629091" cy="783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469"/>
              <a:ext cx="2697681" cy="728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0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47954" y="1514852"/>
            <a:ext cx="2859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Segundo </a:t>
            </a:r>
            <a:r>
              <a:rPr lang="en-GB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estágio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GB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triagem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925683" y="1037172"/>
            <a:ext cx="2131426" cy="627848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/>
              <a:t>Dados </a:t>
            </a:r>
          </a:p>
          <a:p>
            <a:pPr algn="ctr"/>
            <a:r>
              <a:rPr lang="en-GB" sz="1600" b="1" dirty="0" err="1" smtClean="0"/>
              <a:t>climáticos</a:t>
            </a:r>
            <a:endParaRPr lang="en-GB" sz="16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899561" y="1965278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 err="1" smtClean="0"/>
              <a:t>Objetivo</a:t>
            </a:r>
            <a:r>
              <a:rPr lang="en-GB" sz="1600" b="1" dirty="0" smtClean="0"/>
              <a:t>:</a:t>
            </a:r>
          </a:p>
          <a:p>
            <a:r>
              <a:rPr lang="en-GB" sz="1600" dirty="0" err="1" smtClean="0"/>
              <a:t>Relevante</a:t>
            </a:r>
            <a:r>
              <a:rPr lang="en-GB" sz="1600" dirty="0" smtClean="0"/>
              <a:t> </a:t>
            </a:r>
            <a:r>
              <a:rPr lang="en-GB" sz="1600" dirty="0" err="1" smtClean="0"/>
              <a:t>para</a:t>
            </a:r>
            <a:r>
              <a:rPr lang="en-GB" sz="1600" dirty="0" smtClean="0"/>
              <a:t> a </a:t>
            </a:r>
            <a:r>
              <a:rPr lang="en-GB" sz="1600" dirty="0" err="1" smtClean="0"/>
              <a:t>categoria</a:t>
            </a:r>
            <a:r>
              <a:rPr lang="en-GB" sz="1600" dirty="0" smtClean="0"/>
              <a:t> do </a:t>
            </a:r>
            <a:r>
              <a:rPr lang="en-GB" sz="1600" dirty="0" err="1" smtClean="0"/>
              <a:t>projeto</a:t>
            </a:r>
            <a:endParaRPr lang="en-GB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3740570" y="1953901"/>
            <a:ext cx="2157544" cy="13215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err="1" smtClean="0"/>
              <a:t>Componentes</a:t>
            </a:r>
            <a:r>
              <a:rPr lang="en-GB" sz="1400" b="1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200" b="1" dirty="0" err="1" smtClean="0"/>
              <a:t>Adequado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para</a:t>
            </a:r>
            <a:r>
              <a:rPr lang="en-GB" sz="1200" b="1" dirty="0" smtClean="0"/>
              <a:t> o </a:t>
            </a:r>
            <a:r>
              <a:rPr lang="en-GB" sz="1200" b="1" dirty="0" err="1" smtClean="0"/>
              <a:t>escopo</a:t>
            </a:r>
            <a:r>
              <a:rPr lang="en-GB" sz="1200" b="1" dirty="0" smtClean="0"/>
              <a:t> do </a:t>
            </a:r>
            <a:r>
              <a:rPr lang="en-GB" sz="1200" b="1" dirty="0" err="1" smtClean="0"/>
              <a:t>projeto</a:t>
            </a:r>
            <a:endParaRPr lang="en-GB" sz="12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200" b="1" dirty="0" err="1" smtClean="0"/>
              <a:t>Gerencia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riscos</a:t>
            </a:r>
            <a:r>
              <a:rPr lang="en-GB" sz="1200" b="1" dirty="0" smtClean="0"/>
              <a:t> do </a:t>
            </a:r>
            <a:r>
              <a:rPr lang="en-GB" sz="1200" b="1" dirty="0" err="1" smtClean="0"/>
              <a:t>projeto</a:t>
            </a:r>
            <a:endParaRPr lang="en-GB" sz="12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200" b="1" dirty="0" err="1" smtClean="0"/>
              <a:t>Conduz</a:t>
            </a:r>
            <a:r>
              <a:rPr lang="en-GB" sz="1200" b="1" dirty="0" smtClean="0"/>
              <a:t> as </a:t>
            </a:r>
            <a:r>
              <a:rPr lang="en-GB" sz="1200" b="1" dirty="0" err="1" smtClean="0"/>
              <a:t>partes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interessadas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envolvidas</a:t>
            </a:r>
            <a:endParaRPr lang="en-GB" sz="1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6511065" y="1953900"/>
            <a:ext cx="2157544" cy="13215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 err="1" smtClean="0"/>
              <a:t>Atividades</a:t>
            </a:r>
            <a:r>
              <a:rPr lang="en-GB" sz="1200" b="1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err="1" smtClean="0"/>
              <a:t>Acessível</a:t>
            </a:r>
            <a:r>
              <a:rPr lang="en-GB" sz="1100" b="1" dirty="0" smtClean="0"/>
              <a:t>, </a:t>
            </a:r>
            <a:r>
              <a:rPr lang="en-GB" sz="1100" b="1" dirty="0" err="1" smtClean="0"/>
              <a:t>benefícios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justificam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os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custos</a:t>
            </a:r>
            <a:endParaRPr lang="en-GB" sz="11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err="1" smtClean="0"/>
              <a:t>Competência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institucional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para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implementação</a:t>
            </a:r>
            <a:endParaRPr lang="en-GB" sz="11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err="1" smtClean="0"/>
              <a:t>Beneficiários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são</a:t>
            </a:r>
            <a:r>
              <a:rPr lang="en-GB" sz="1100" b="1" dirty="0" smtClean="0"/>
              <a:t> o </a:t>
            </a:r>
            <a:r>
              <a:rPr lang="en-GB" sz="1100" b="1" dirty="0" err="1" smtClean="0"/>
              <a:t>foco</a:t>
            </a:r>
            <a:r>
              <a:rPr lang="en-GB" sz="1100" b="1" dirty="0" smtClean="0"/>
              <a:t> principal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85913" y="3741761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200" b="1" dirty="0"/>
          </a:p>
          <a:p>
            <a:pPr marL="171450" indent="-171450">
              <a:buFont typeface="Arial" pitchFamily="34" charset="0"/>
              <a:buChar char="•"/>
            </a:pPr>
            <a:r>
              <a:rPr lang="pt-BR" sz="1200" b="1" dirty="0" smtClean="0"/>
              <a:t>Gerenciar </a:t>
            </a:r>
            <a:r>
              <a:rPr lang="pt-BR" sz="1200" b="1" dirty="0"/>
              <a:t>risco climático </a:t>
            </a:r>
            <a:r>
              <a:rPr lang="pt-BR" sz="1200" b="1" dirty="0" smtClean="0"/>
              <a:t>através de </a:t>
            </a:r>
            <a:r>
              <a:rPr lang="pt-BR" sz="1200" b="1" dirty="0"/>
              <a:t>melhorias no design </a:t>
            </a:r>
            <a:r>
              <a:rPr lang="pt-BR" sz="1200" b="1" dirty="0" smtClean="0"/>
              <a:t>dos ativos-chave do projeto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200" b="1" dirty="0" err="1" smtClean="0"/>
              <a:t>Auxiliar</a:t>
            </a:r>
            <a:r>
              <a:rPr lang="en-GB" sz="1200" b="1" dirty="0" smtClean="0"/>
              <a:t> as </a:t>
            </a:r>
            <a:r>
              <a:rPr lang="en-GB" sz="1200" b="1" dirty="0" err="1" smtClean="0"/>
              <a:t>comunidades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locais</a:t>
            </a:r>
            <a:endParaRPr lang="en-GB" sz="1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740570" y="3823649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100" b="1" dirty="0"/>
              <a:t>Ajuste </a:t>
            </a:r>
            <a:r>
              <a:rPr lang="pt-BR" sz="1100" b="1" dirty="0" smtClean="0"/>
              <a:t>no </a:t>
            </a:r>
            <a:r>
              <a:rPr lang="pt-BR" sz="1100" b="1" dirty="0"/>
              <a:t>design de novos ativos para aumentar a </a:t>
            </a:r>
            <a:r>
              <a:rPr lang="pt-BR" sz="1100" b="1" dirty="0" smtClean="0"/>
              <a:t>resistência </a:t>
            </a:r>
            <a:r>
              <a:rPr lang="pt-BR" sz="1100" b="1" dirty="0" smtClean="0"/>
              <a:t>climática </a:t>
            </a:r>
            <a:endParaRPr lang="en-GB" sz="11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100" b="1" dirty="0"/>
              <a:t>Aumentar a </a:t>
            </a:r>
            <a:r>
              <a:rPr lang="pt-BR" sz="1100" b="1" dirty="0" err="1" smtClean="0"/>
              <a:t>resistencia</a:t>
            </a:r>
            <a:r>
              <a:rPr lang="pt-BR" sz="1100" b="1" dirty="0" smtClean="0"/>
              <a:t> </a:t>
            </a:r>
            <a:r>
              <a:rPr lang="pt-BR" sz="1100" b="1" dirty="0"/>
              <a:t>da </a:t>
            </a:r>
            <a:r>
              <a:rPr lang="pt-BR" sz="1100" b="1" dirty="0" smtClean="0"/>
              <a:t>infraestrutura </a:t>
            </a:r>
            <a:r>
              <a:rPr lang="pt-BR" sz="1100" b="1" dirty="0"/>
              <a:t>e construção utilizados pelas comunidades </a:t>
            </a:r>
            <a:r>
              <a:rPr lang="pt-BR" sz="1100" b="1" dirty="0" smtClean="0"/>
              <a:t>locais</a:t>
            </a:r>
            <a:endParaRPr lang="en-GB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511065" y="3603012"/>
            <a:ext cx="2157544" cy="252483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000" b="1" dirty="0" err="1" smtClean="0"/>
              <a:t>Aumentar</a:t>
            </a:r>
            <a:r>
              <a:rPr lang="en-GB" sz="1000" b="1" dirty="0" smtClean="0"/>
              <a:t> a </a:t>
            </a:r>
            <a:r>
              <a:rPr lang="en-GB" sz="1000" b="1" dirty="0" err="1" smtClean="0"/>
              <a:t>capacidade</a:t>
            </a:r>
            <a:r>
              <a:rPr lang="en-GB" sz="1000" b="1" dirty="0" smtClean="0"/>
              <a:t> de </a:t>
            </a:r>
            <a:r>
              <a:rPr lang="en-GB" sz="1000" b="1" dirty="0" err="1" smtClean="0"/>
              <a:t>drenagem</a:t>
            </a:r>
            <a:r>
              <a:rPr lang="en-GB" sz="1000" b="1" dirty="0" smtClean="0"/>
              <a:t>  </a:t>
            </a:r>
            <a:r>
              <a:rPr lang="en-GB" sz="1000" b="1" dirty="0" err="1" smtClean="0"/>
              <a:t>rodoviária</a:t>
            </a:r>
            <a:r>
              <a:rPr lang="en-GB" sz="1000" b="1" dirty="0" smtClean="0"/>
              <a:t>/ </a:t>
            </a:r>
            <a:r>
              <a:rPr lang="en-GB" sz="1000" b="1" dirty="0" err="1" smtClean="0"/>
              <a:t>vãos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nas</a:t>
            </a:r>
            <a:r>
              <a:rPr lang="en-GB" sz="1000" b="1" dirty="0" smtClean="0"/>
              <a:t> pontes/</a:t>
            </a:r>
            <a:r>
              <a:rPr lang="en-GB" sz="1000" b="1" dirty="0" err="1" smtClean="0"/>
              <a:t>dimensões</a:t>
            </a:r>
            <a:r>
              <a:rPr lang="en-GB" sz="1000" b="1" dirty="0" smtClean="0"/>
              <a:t> dos </a:t>
            </a:r>
            <a:r>
              <a:rPr lang="en-GB" sz="1000" b="1" dirty="0" err="1" smtClean="0"/>
              <a:t>bueiros</a:t>
            </a:r>
            <a:r>
              <a:rPr lang="en-GB" sz="1000" b="1" dirty="0" smtClean="0"/>
              <a:t>/</a:t>
            </a:r>
            <a:r>
              <a:rPr lang="en-GB" sz="1000" b="1" dirty="0" err="1" smtClean="0"/>
              <a:t>robustez</a:t>
            </a:r>
            <a:r>
              <a:rPr lang="en-GB" sz="1000" b="1" dirty="0" smtClean="0"/>
              <a:t> das pontes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000" b="1" dirty="0" err="1" smtClean="0"/>
              <a:t>Pesquisar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composições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alternativas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para</a:t>
            </a:r>
            <a:r>
              <a:rPr lang="en-GB" sz="1000" b="1" dirty="0" smtClean="0"/>
              <a:t> a </a:t>
            </a:r>
            <a:r>
              <a:rPr lang="en-GB" sz="1000" b="1" dirty="0" err="1" smtClean="0"/>
              <a:t>superficie</a:t>
            </a:r>
            <a:r>
              <a:rPr lang="en-GB" sz="1000" b="1" dirty="0" smtClean="0"/>
              <a:t> das </a:t>
            </a:r>
            <a:r>
              <a:rPr lang="en-GB" sz="1000" b="1" dirty="0" err="1" smtClean="0"/>
              <a:t>estradas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capazes</a:t>
            </a:r>
            <a:r>
              <a:rPr lang="en-GB" sz="1000" b="1" dirty="0" smtClean="0"/>
              <a:t> de </a:t>
            </a:r>
            <a:r>
              <a:rPr lang="en-GB" sz="1000" b="1" dirty="0" err="1" smtClean="0"/>
              <a:t>suportar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temperaturas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elevadas</a:t>
            </a:r>
            <a:endParaRPr lang="en-GB" sz="10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000" b="1" dirty="0"/>
              <a:t>Garantir que </a:t>
            </a:r>
            <a:r>
              <a:rPr lang="pt-BR" sz="1000" b="1" dirty="0" smtClean="0"/>
              <a:t>os novos </a:t>
            </a:r>
            <a:r>
              <a:rPr lang="pt-BR" sz="1000" b="1" dirty="0"/>
              <a:t>edifícios da comunidade </a:t>
            </a:r>
            <a:r>
              <a:rPr lang="pt-BR" sz="1000" b="1" dirty="0" smtClean="0"/>
              <a:t>considerem riscos climáticos </a:t>
            </a:r>
            <a:r>
              <a:rPr lang="pt-BR" sz="1000" b="1" dirty="0"/>
              <a:t>na sua </a:t>
            </a:r>
            <a:r>
              <a:rPr lang="pt-BR" sz="1000" b="1" dirty="0" smtClean="0"/>
              <a:t>concepção</a:t>
            </a:r>
            <a:endParaRPr lang="en-GB" sz="1000" b="1" dirty="0"/>
          </a:p>
        </p:txBody>
      </p:sp>
      <p:sp>
        <p:nvSpPr>
          <p:cNvPr id="13" name="Down Arrow 12"/>
          <p:cNvSpPr/>
          <p:nvPr/>
        </p:nvSpPr>
        <p:spPr>
          <a:xfrm>
            <a:off x="1815162" y="3275464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4" name="Down Arrow 13"/>
          <p:cNvSpPr/>
          <p:nvPr/>
        </p:nvSpPr>
        <p:spPr>
          <a:xfrm>
            <a:off x="3747984" y="3275466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93667" y="1631278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Filtros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22137" y="3418345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Respostas</a:t>
            </a:r>
            <a:endParaRPr lang="en-GB" dirty="0"/>
          </a:p>
        </p:txBody>
      </p:sp>
      <p:sp>
        <p:nvSpPr>
          <p:cNvPr id="19" name="Chevron 18"/>
          <p:cNvSpPr/>
          <p:nvPr/>
        </p:nvSpPr>
        <p:spPr>
          <a:xfrm>
            <a:off x="3057109" y="2333767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hevron 19"/>
          <p:cNvSpPr/>
          <p:nvPr/>
        </p:nvSpPr>
        <p:spPr>
          <a:xfrm>
            <a:off x="3043457" y="4096603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6-Point Star 21"/>
          <p:cNvSpPr/>
          <p:nvPr/>
        </p:nvSpPr>
        <p:spPr>
          <a:xfrm>
            <a:off x="1037230" y="5092892"/>
            <a:ext cx="1842451" cy="1536508"/>
          </a:xfrm>
          <a:prstGeom prst="star6">
            <a:avLst/>
          </a:prstGeom>
          <a:solidFill>
            <a:srgbClr val="FFCC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GB" sz="1600" b="1" dirty="0" err="1" smtClean="0">
                <a:solidFill>
                  <a:schemeClr val="accent5">
                    <a:lumMod val="75000"/>
                  </a:schemeClr>
                </a:solidFill>
              </a:rPr>
              <a:t>Projeto</a:t>
            </a:r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1600" b="1" dirty="0" err="1" smtClean="0">
                <a:solidFill>
                  <a:schemeClr val="accent5">
                    <a:lumMod val="75000"/>
                  </a:schemeClr>
                </a:solidFill>
              </a:rPr>
              <a:t>climático</a:t>
            </a:r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1600" b="1" dirty="0" err="1" smtClean="0">
                <a:solidFill>
                  <a:schemeClr val="accent5">
                    <a:lumMod val="75000"/>
                  </a:schemeClr>
                </a:solidFill>
              </a:rPr>
              <a:t>resistente</a:t>
            </a:r>
            <a:endParaRPr lang="en-GB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Equal 22"/>
          <p:cNvSpPr/>
          <p:nvPr/>
        </p:nvSpPr>
        <p:spPr>
          <a:xfrm>
            <a:off x="3043457" y="5718411"/>
            <a:ext cx="519158" cy="409433"/>
          </a:xfrm>
          <a:prstGeom prst="mathEqual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5898114" y="2101716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err="1" smtClean="0"/>
              <a:t>Filtros</a:t>
            </a:r>
            <a:r>
              <a:rPr lang="en-GB" sz="800" b="1" dirty="0" smtClean="0"/>
              <a:t> de </a:t>
            </a:r>
            <a:r>
              <a:rPr lang="en-GB" sz="800" b="1" dirty="0" err="1" smtClean="0"/>
              <a:t>seleção</a:t>
            </a:r>
            <a:endParaRPr lang="en-GB" sz="800" b="1" dirty="0"/>
          </a:p>
        </p:txBody>
      </p:sp>
      <p:sp>
        <p:nvSpPr>
          <p:cNvPr id="26" name="Right Arrow 25"/>
          <p:cNvSpPr/>
          <p:nvPr/>
        </p:nvSpPr>
        <p:spPr>
          <a:xfrm>
            <a:off x="5892430" y="3921418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err="1" smtClean="0"/>
              <a:t>Filtros</a:t>
            </a:r>
            <a:r>
              <a:rPr lang="en-GB" sz="800" b="1" dirty="0" smtClean="0"/>
              <a:t> de </a:t>
            </a:r>
            <a:r>
              <a:rPr lang="en-GB" sz="800" b="1" dirty="0" err="1" smtClean="0"/>
              <a:t>seleção</a:t>
            </a:r>
            <a:endParaRPr lang="en-GB" sz="800" b="1" dirty="0"/>
          </a:p>
        </p:txBody>
      </p:sp>
      <p:sp>
        <p:nvSpPr>
          <p:cNvPr id="29" name="Left-Right Arrow Callout 28"/>
          <p:cNvSpPr/>
          <p:nvPr/>
        </p:nvSpPr>
        <p:spPr>
          <a:xfrm>
            <a:off x="3618330" y="5257800"/>
            <a:ext cx="2768822" cy="1261753"/>
          </a:xfrm>
          <a:prstGeom prst="leftRight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/>
              <a:t>$</a:t>
            </a:r>
            <a:r>
              <a:rPr lang="en-GB" sz="4000" dirty="0" smtClean="0"/>
              <a:t> </a:t>
            </a:r>
            <a:r>
              <a:rPr lang="en-GB" sz="1600" dirty="0" err="1" smtClean="0"/>
              <a:t>aprovado</a:t>
            </a:r>
            <a:endParaRPr lang="en-GB" sz="1600" dirty="0" smtClean="0"/>
          </a:p>
          <a:p>
            <a:r>
              <a:rPr lang="en-GB" sz="2000" b="1" dirty="0" smtClean="0"/>
              <a:t>PCN </a:t>
            </a:r>
            <a:r>
              <a:rPr lang="en-GB" sz="2000" dirty="0" err="1" smtClean="0"/>
              <a:t>aprovado</a:t>
            </a:r>
            <a:endParaRPr lang="en-GB" sz="2000" dirty="0" smtClean="0"/>
          </a:p>
          <a:p>
            <a:pPr algn="ctr"/>
            <a:endParaRPr lang="en-GB" sz="2000" b="1" dirty="0"/>
          </a:p>
        </p:txBody>
      </p:sp>
      <p:sp>
        <p:nvSpPr>
          <p:cNvPr id="30" name="Title 1"/>
          <p:cNvSpPr>
            <a:spLocks noGrp="1"/>
          </p:cNvSpPr>
          <p:nvPr>
            <p:ph type="title" sz="quarter"/>
          </p:nvPr>
        </p:nvSpPr>
        <p:spPr>
          <a:xfrm>
            <a:off x="662641" y="684214"/>
            <a:ext cx="8313401" cy="523871"/>
          </a:xfrm>
        </p:spPr>
        <p:txBody>
          <a:bodyPr/>
          <a:lstStyle/>
          <a:p>
            <a:pPr algn="r"/>
            <a:r>
              <a:rPr lang="en-GB" sz="2800" b="1" dirty="0" err="1" smtClean="0">
                <a:solidFill>
                  <a:srgbClr val="990099"/>
                </a:solidFill>
              </a:rPr>
              <a:t>Estudo</a:t>
            </a:r>
            <a:r>
              <a:rPr lang="en-GB" sz="2800" b="1" dirty="0" smtClean="0">
                <a:solidFill>
                  <a:srgbClr val="990099"/>
                </a:solidFill>
              </a:rPr>
              <a:t> de </a:t>
            </a:r>
            <a:r>
              <a:rPr lang="en-GB" sz="2800" b="1" dirty="0" err="1" smtClean="0">
                <a:solidFill>
                  <a:srgbClr val="990099"/>
                </a:solidFill>
              </a:rPr>
              <a:t>caso</a:t>
            </a:r>
            <a:r>
              <a:rPr lang="en-GB" sz="2800" b="1" dirty="0" smtClean="0">
                <a:solidFill>
                  <a:srgbClr val="990099"/>
                </a:solidFill>
              </a:rPr>
              <a:t/>
            </a:r>
            <a:br>
              <a:rPr lang="en-GB" sz="2800" b="1" dirty="0" smtClean="0">
                <a:solidFill>
                  <a:srgbClr val="990099"/>
                </a:solidFill>
              </a:rPr>
            </a:br>
            <a:r>
              <a:rPr lang="en-GB" sz="2800" b="1" dirty="0">
                <a:solidFill>
                  <a:srgbClr val="990099"/>
                </a:solidFill>
              </a:rPr>
              <a:t/>
            </a:r>
            <a:br>
              <a:rPr lang="en-GB" sz="2800" b="1" dirty="0">
                <a:solidFill>
                  <a:srgbClr val="990099"/>
                </a:solidFill>
              </a:rPr>
            </a:br>
            <a:endParaRPr lang="en-GB" sz="2000" b="1" dirty="0">
              <a:solidFill>
                <a:srgbClr val="990099"/>
              </a:solidFill>
            </a:endParaRPr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3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396342" y="703365"/>
            <a:ext cx="5533901" cy="48557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ja-JP" sz="2800" b="1" i="1" dirty="0" err="1" smtClean="0">
                <a:solidFill>
                  <a:schemeClr val="bg1"/>
                </a:solidFill>
              </a:rPr>
              <a:t>Terremoto</a:t>
            </a:r>
            <a:r>
              <a:rPr lang="en-US" altLang="ja-JP" sz="2800" b="1" i="1" dirty="0" smtClean="0">
                <a:solidFill>
                  <a:schemeClr val="bg1"/>
                </a:solidFill>
              </a:rPr>
              <a:t> Northridge, California, USA, 1994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eaLnBrk="1" hangingPunct="1"/>
            <a:endParaRPr lang="en-CA" altLang="ja-JP" sz="2800" b="1" dirty="0" smtClean="0">
              <a:solidFill>
                <a:schemeClr val="bg1"/>
              </a:solidFill>
            </a:endParaRPr>
          </a:p>
        </p:txBody>
      </p:sp>
      <p:sp>
        <p:nvSpPr>
          <p:cNvPr id="34820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172192" y="1223159"/>
            <a:ext cx="8799615" cy="3740727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pt-BR" altLang="ja-JP" sz="2000" dirty="0" smtClean="0"/>
              <a:t>O terremoto forçou </a:t>
            </a:r>
            <a:r>
              <a:rPr lang="pt-BR" altLang="ja-JP" sz="2000" dirty="0"/>
              <a:t>o fechamento de quatro grandes corredores rodoviários que transportavam mais de 780 mil veículos por dia, </a:t>
            </a:r>
            <a:r>
              <a:rPr lang="pt-BR" altLang="ja-JP" sz="2000" dirty="0" smtClean="0"/>
              <a:t>entre passageiros e mercadorias. A </a:t>
            </a:r>
            <a:r>
              <a:rPr lang="pt-BR" altLang="ja-JP" sz="2000" dirty="0"/>
              <a:t>cidade </a:t>
            </a:r>
            <a:r>
              <a:rPr lang="pt-BR" altLang="ja-JP" sz="2000" b="1" dirty="0"/>
              <a:t>priorizou</a:t>
            </a:r>
            <a:r>
              <a:rPr lang="pt-BR" altLang="ja-JP" sz="2000" dirty="0"/>
              <a:t> a substituição e </a:t>
            </a:r>
            <a:r>
              <a:rPr lang="pt-BR" altLang="ja-JP" sz="2000" b="1" dirty="0"/>
              <a:t>restauração da </a:t>
            </a:r>
            <a:r>
              <a:rPr lang="pt-BR" altLang="ja-JP" sz="2000" b="1" dirty="0" smtClean="0"/>
              <a:t>infraestrutura </a:t>
            </a:r>
            <a:r>
              <a:rPr lang="pt-BR" altLang="ja-JP" sz="2000" b="1" dirty="0"/>
              <a:t>rodoviária</a:t>
            </a:r>
            <a:r>
              <a:rPr lang="pt-BR" altLang="ja-JP" sz="2000" dirty="0"/>
              <a:t>, a fim de garantir a </a:t>
            </a:r>
            <a:r>
              <a:rPr lang="pt-BR" altLang="ja-JP" sz="2000" b="1" dirty="0"/>
              <a:t>recuperação econômica</a:t>
            </a:r>
            <a:r>
              <a:rPr lang="pt-BR" altLang="ja-JP" sz="2000" dirty="0" smtClean="0"/>
              <a:t>.</a:t>
            </a:r>
          </a:p>
          <a:p>
            <a:pPr marL="0" indent="0" algn="just">
              <a:buNone/>
            </a:pPr>
            <a:r>
              <a:rPr lang="pt-BR" altLang="ja-JP" sz="2000" dirty="0"/>
              <a:t>Para acelerar a conclusão da reconstrução </a:t>
            </a:r>
            <a:r>
              <a:rPr lang="pt-BR" altLang="ja-JP" sz="2000" dirty="0" smtClean="0"/>
              <a:t>dos </a:t>
            </a:r>
            <a:r>
              <a:rPr lang="pt-BR" altLang="ja-JP" sz="2000" dirty="0"/>
              <a:t>projetos rodoviários, o Departamento de Transporte da Califórnia (</a:t>
            </a:r>
            <a:r>
              <a:rPr lang="pt-BR" altLang="ja-JP" sz="2000" dirty="0" err="1"/>
              <a:t>CalTrans</a:t>
            </a:r>
            <a:r>
              <a:rPr lang="pt-BR" altLang="ja-JP" sz="2000" dirty="0"/>
              <a:t>) incluiu </a:t>
            </a:r>
            <a:r>
              <a:rPr lang="pt-BR" altLang="ja-JP" sz="2000" b="1" dirty="0"/>
              <a:t>incentivos financeiros </a:t>
            </a:r>
            <a:r>
              <a:rPr lang="pt-BR" altLang="ja-JP" sz="2000" dirty="0"/>
              <a:t>em seus contratos. Segundo esta abordagem, </a:t>
            </a:r>
            <a:r>
              <a:rPr lang="pt-BR" altLang="ja-JP" sz="2000" b="1" dirty="0" smtClean="0"/>
              <a:t>bônus</a:t>
            </a:r>
            <a:r>
              <a:rPr lang="pt-BR" altLang="ja-JP" sz="2000" dirty="0" smtClean="0"/>
              <a:t> foram disponibilizados para </a:t>
            </a:r>
            <a:r>
              <a:rPr lang="pt-BR" altLang="ja-JP" sz="2000" dirty="0"/>
              <a:t>cada contratante que </a:t>
            </a:r>
            <a:r>
              <a:rPr lang="pt-BR" altLang="ja-JP" sz="2000" dirty="0" smtClean="0"/>
              <a:t>completasse seus projetos com antecedência.</a:t>
            </a:r>
            <a:endParaRPr lang="en-US" altLang="ja-JP" sz="2000" dirty="0" smtClean="0"/>
          </a:p>
          <a:p>
            <a:pPr marL="0" indent="0" algn="just">
              <a:buNone/>
            </a:pPr>
            <a:r>
              <a:rPr lang="en-US" altLang="ja-JP" sz="2000" dirty="0" smtClean="0"/>
              <a:t>A </a:t>
            </a:r>
            <a:r>
              <a:rPr lang="en-US" altLang="ja-JP" sz="2000" dirty="0" err="1" smtClean="0"/>
              <a:t>CalTrans</a:t>
            </a:r>
            <a:r>
              <a:rPr lang="en-US" altLang="ja-JP" sz="2000" dirty="0" smtClean="0"/>
              <a:t> </a:t>
            </a:r>
            <a:r>
              <a:rPr lang="pt-BR" altLang="ja-JP" sz="2000" dirty="0" smtClean="0"/>
              <a:t>calculou os bônus </a:t>
            </a:r>
            <a:r>
              <a:rPr lang="pt-BR" altLang="ja-JP" sz="2000" dirty="0"/>
              <a:t>com base em análises de </a:t>
            </a:r>
            <a:r>
              <a:rPr lang="pt-BR" altLang="ja-JP" sz="2000" b="1" dirty="0"/>
              <a:t>custo econômico </a:t>
            </a:r>
            <a:r>
              <a:rPr lang="pt-BR" altLang="ja-JP" sz="2000" dirty="0"/>
              <a:t>incorridos para a região como </a:t>
            </a:r>
            <a:r>
              <a:rPr lang="pt-BR" altLang="ja-JP" sz="2000" b="1" dirty="0" smtClean="0"/>
              <a:t>resultado </a:t>
            </a:r>
            <a:r>
              <a:rPr lang="pt-BR" altLang="ja-JP" sz="2000" b="1" dirty="0"/>
              <a:t>da interrupção </a:t>
            </a:r>
            <a:r>
              <a:rPr lang="pt-BR" altLang="ja-JP" sz="2000" dirty="0" smtClean="0"/>
              <a:t>do </a:t>
            </a:r>
            <a:r>
              <a:rPr lang="pt-BR" altLang="ja-JP" sz="2000" dirty="0"/>
              <a:t>tráfego e atrasos associados. Esses incentivos </a:t>
            </a:r>
            <a:r>
              <a:rPr lang="pt-BR" altLang="ja-JP" sz="2000" dirty="0" smtClean="0"/>
              <a:t>permitiram que a </a:t>
            </a:r>
            <a:r>
              <a:rPr lang="pt-BR" altLang="ja-JP" sz="2000" dirty="0"/>
              <a:t>cidade </a:t>
            </a:r>
            <a:r>
              <a:rPr lang="pt-BR" altLang="ja-JP" sz="2000" dirty="0" smtClean="0"/>
              <a:t>restaurasse suas rodovias em poucos </a:t>
            </a:r>
            <a:r>
              <a:rPr lang="pt-BR" altLang="ja-JP" sz="2000" dirty="0"/>
              <a:t>meses</a:t>
            </a:r>
            <a:r>
              <a:rPr lang="pt-BR" altLang="ja-JP" sz="2000" dirty="0" smtClean="0"/>
              <a:t>.</a:t>
            </a:r>
            <a:endParaRPr lang="ja-JP" altLang="ja-JP" sz="2000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4275118" y="109021"/>
            <a:ext cx="3728852" cy="53224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en-US" altLang="ja-JP" sz="28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Iniciativas</a:t>
            </a:r>
            <a:r>
              <a:rPr lang="en-US" altLang="ja-JP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8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financeiras</a:t>
            </a:r>
            <a:endParaRPr lang="ja-JP" altLang="ja-JP" sz="2800" dirty="0" smtClean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2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154379" y="5053941"/>
            <a:ext cx="8835241" cy="1575459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Tx/>
              <a:buChar char="•"/>
            </a:pPr>
            <a:r>
              <a:rPr lang="en-US" altLang="ja-JP" sz="2400" dirty="0" err="1" smtClean="0"/>
              <a:t>Priorização</a:t>
            </a:r>
            <a:r>
              <a:rPr lang="en-US" altLang="ja-JP" sz="2400" dirty="0" smtClean="0"/>
              <a:t> de </a:t>
            </a:r>
            <a:r>
              <a:rPr lang="en-US" altLang="ja-JP" sz="2400" dirty="0" err="1" smtClean="0"/>
              <a:t>infraestrutura</a:t>
            </a:r>
            <a:r>
              <a:rPr lang="en-US" altLang="ja-JP" sz="2400" dirty="0" smtClean="0"/>
              <a:t> de </a:t>
            </a:r>
            <a:r>
              <a:rPr lang="en-US" altLang="ja-JP" sz="2400" dirty="0" err="1" smtClean="0"/>
              <a:t>transporte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pode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ser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necessária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para</a:t>
            </a:r>
            <a:r>
              <a:rPr lang="en-US" altLang="ja-JP" sz="2400" dirty="0" smtClean="0"/>
              <a:t> </a:t>
            </a:r>
            <a:r>
              <a:rPr lang="en-US" altLang="ja-JP" sz="2400" b="1" dirty="0" err="1" smtClean="0"/>
              <a:t>proteger</a:t>
            </a:r>
            <a:r>
              <a:rPr lang="en-US" altLang="ja-JP" sz="2400" b="1" dirty="0" smtClean="0"/>
              <a:t> a </a:t>
            </a:r>
            <a:r>
              <a:rPr lang="en-US" altLang="ja-JP" sz="2400" b="1" dirty="0" err="1" smtClean="0"/>
              <a:t>movimentação</a:t>
            </a:r>
            <a:r>
              <a:rPr lang="en-US" altLang="ja-JP" sz="2400" b="1" dirty="0" smtClean="0"/>
              <a:t> </a:t>
            </a:r>
            <a:r>
              <a:rPr lang="en-US" altLang="ja-JP" sz="2400" b="1" dirty="0" err="1" smtClean="0"/>
              <a:t>econômica</a:t>
            </a:r>
            <a:r>
              <a:rPr lang="en-US" altLang="ja-JP" sz="2400" b="1" dirty="0" smtClean="0"/>
              <a:t> </a:t>
            </a:r>
          </a:p>
          <a:p>
            <a:pPr marL="457200" indent="-457200">
              <a:buFontTx/>
              <a:buChar char="•"/>
            </a:pPr>
            <a:r>
              <a:rPr lang="pt-BR" altLang="ja-JP" sz="2400" dirty="0"/>
              <a:t>I</a:t>
            </a:r>
            <a:r>
              <a:rPr lang="pt-BR" altLang="ja-JP" sz="2400" dirty="0" smtClean="0"/>
              <a:t>nvestimento </a:t>
            </a:r>
            <a:r>
              <a:rPr lang="pt-BR" altLang="ja-JP" sz="2400" dirty="0"/>
              <a:t>em </a:t>
            </a:r>
            <a:r>
              <a:rPr lang="pt-BR" altLang="ja-JP" sz="2400" b="1" dirty="0"/>
              <a:t>incentivos financeiros </a:t>
            </a:r>
            <a:r>
              <a:rPr lang="pt-BR" altLang="ja-JP" sz="2400" dirty="0"/>
              <a:t>para a conclusão rápida dos contratos de </a:t>
            </a:r>
            <a:r>
              <a:rPr lang="pt-BR" altLang="ja-JP" sz="2400" dirty="0" smtClean="0"/>
              <a:t>infraestrutura </a:t>
            </a:r>
            <a:r>
              <a:rPr lang="pt-BR" altLang="ja-JP" sz="2400" dirty="0"/>
              <a:t>pode ajudar</a:t>
            </a:r>
            <a:endParaRPr lang="en-US" altLang="ja-JP" sz="24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1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847605" y="645134"/>
            <a:ext cx="5070764" cy="50028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b="1" i="1" dirty="0" err="1" smtClean="0">
                <a:solidFill>
                  <a:schemeClr val="bg1"/>
                </a:solidFill>
              </a:rPr>
              <a:t>Maldivas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/>
            <a:r>
              <a:rPr lang="en-US" altLang="ja-JP" sz="2800" b="1" i="1" dirty="0" smtClean="0">
                <a:solidFill>
                  <a:schemeClr val="bg1"/>
                </a:solidFill>
              </a:rPr>
              <a:t> 2005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 eaLnBrk="1" hangingPunct="1"/>
            <a:endParaRPr lang="en-CA" altLang="ja-JP" sz="2800" b="1" i="1" dirty="0" smtClean="0">
              <a:solidFill>
                <a:schemeClr val="bg1"/>
              </a:solidFill>
            </a:endParaRPr>
          </a:p>
        </p:txBody>
      </p:sp>
      <p:sp>
        <p:nvSpPr>
          <p:cNvPr id="48133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208065" y="3686175"/>
            <a:ext cx="8727869" cy="3043673"/>
          </a:xfrm>
          <a:prstGeom prst="rect">
            <a:avLst/>
          </a:prstGeom>
        </p:spPr>
        <p:txBody>
          <a:bodyPr/>
          <a:lstStyle/>
          <a:p>
            <a:pPr marL="0" indent="0">
              <a:buFontTx/>
              <a:buChar char="•"/>
            </a:pPr>
            <a:endParaRPr lang="en-US" altLang="ja-JP" sz="2400" dirty="0" smtClean="0"/>
          </a:p>
          <a:p>
            <a:pPr marL="0" indent="0">
              <a:buFontTx/>
              <a:buChar char="•"/>
            </a:pPr>
            <a:r>
              <a:rPr lang="pt-BR" altLang="ja-JP" sz="2100" dirty="0"/>
              <a:t>Melhorias na </a:t>
            </a:r>
            <a:r>
              <a:rPr lang="pt-BR" altLang="ja-JP" sz="2100" dirty="0" smtClean="0"/>
              <a:t>infraestrutura </a:t>
            </a:r>
            <a:r>
              <a:rPr lang="pt-BR" altLang="ja-JP" sz="2100" dirty="0"/>
              <a:t>de telecomunicações </a:t>
            </a:r>
            <a:r>
              <a:rPr lang="pt-BR" altLang="ja-JP" sz="2100" dirty="0" smtClean="0"/>
              <a:t>podem </a:t>
            </a:r>
            <a:r>
              <a:rPr lang="pt-BR" altLang="ja-JP" sz="2100" dirty="0"/>
              <a:t>ajudar a </a:t>
            </a:r>
            <a:r>
              <a:rPr lang="pt-BR" altLang="ja-JP" sz="2100" b="1" dirty="0"/>
              <a:t>ligar as regiões antes </a:t>
            </a:r>
            <a:r>
              <a:rPr lang="pt-BR" altLang="ja-JP" sz="2100" b="1" dirty="0" smtClean="0"/>
              <a:t>isoladas</a:t>
            </a:r>
            <a:endParaRPr lang="ja-JP" altLang="ja-JP" sz="2100" dirty="0" smtClean="0"/>
          </a:p>
          <a:p>
            <a:pPr marL="0" indent="0">
              <a:buFontTx/>
              <a:buChar char="•"/>
            </a:pPr>
            <a:r>
              <a:rPr lang="pt-BR" altLang="ja-JP" sz="2100" b="1" dirty="0" smtClean="0"/>
              <a:t> Nós </a:t>
            </a:r>
            <a:r>
              <a:rPr lang="pt-BR" altLang="ja-JP" sz="2100" dirty="0" smtClean="0"/>
              <a:t>em infraestruturas </a:t>
            </a:r>
            <a:r>
              <a:rPr lang="pt-BR" altLang="ja-JP" sz="2100" b="1" dirty="0" smtClean="0"/>
              <a:t>vulneráveis </a:t>
            </a:r>
            <a:r>
              <a:rPr lang="pt-BR" altLang="ja-JP" sz="2100" dirty="0" smtClean="0"/>
              <a:t>colocam </a:t>
            </a:r>
            <a:r>
              <a:rPr lang="pt-BR" altLang="ja-JP" sz="2100" dirty="0"/>
              <a:t>toda a rede de </a:t>
            </a:r>
            <a:r>
              <a:rPr lang="pt-BR" altLang="ja-JP" sz="2100" dirty="0" smtClean="0"/>
              <a:t>infraestruturas </a:t>
            </a:r>
            <a:r>
              <a:rPr lang="pt-BR" altLang="ja-JP" sz="2100" dirty="0"/>
              <a:t>em risco; como tal, os esforços de </a:t>
            </a:r>
            <a:r>
              <a:rPr lang="pt-BR" altLang="ja-JP" sz="2100" dirty="0" smtClean="0"/>
              <a:t>RRD devem ter </a:t>
            </a:r>
            <a:r>
              <a:rPr lang="pt-BR" altLang="ja-JP" sz="2100" dirty="0"/>
              <a:t>um cuidado especial para assegurar que essas vulnerabilidades </a:t>
            </a:r>
            <a:r>
              <a:rPr lang="pt-BR" altLang="ja-JP" sz="2100" dirty="0" smtClean="0"/>
              <a:t>sejam abordadas </a:t>
            </a:r>
            <a:r>
              <a:rPr lang="pt-BR" altLang="ja-JP" sz="2100" dirty="0"/>
              <a:t>no </a:t>
            </a:r>
            <a:r>
              <a:rPr lang="pt-BR" altLang="ja-JP" sz="2100" dirty="0" smtClean="0"/>
              <a:t>planejamento</a:t>
            </a:r>
            <a:r>
              <a:rPr lang="pt-BR" altLang="ja-JP" sz="2100" b="1" dirty="0" smtClean="0"/>
              <a:t> </a:t>
            </a:r>
          </a:p>
          <a:p>
            <a:pPr marL="0" indent="0">
              <a:buFontTx/>
              <a:buChar char="•"/>
            </a:pPr>
            <a:r>
              <a:rPr lang="pt-BR" altLang="ja-JP" sz="2100" dirty="0"/>
              <a:t>A </a:t>
            </a:r>
            <a:r>
              <a:rPr lang="pt-BR" altLang="ja-JP" sz="2100" b="1" dirty="0"/>
              <a:t>velocidade</a:t>
            </a:r>
            <a:r>
              <a:rPr lang="pt-BR" altLang="ja-JP" sz="2100" dirty="0"/>
              <a:t> com que a </a:t>
            </a:r>
            <a:r>
              <a:rPr lang="pt-BR" altLang="ja-JP" sz="2100" b="1" dirty="0"/>
              <a:t>tecnologia de comunicação </a:t>
            </a:r>
            <a:r>
              <a:rPr lang="pt-BR" altLang="ja-JP" sz="2100" dirty="0" smtClean="0"/>
              <a:t>avança torna necessário a aplicação frequente de melhorias tecnológicas</a:t>
            </a:r>
          </a:p>
        </p:txBody>
      </p:sp>
      <p:sp>
        <p:nvSpPr>
          <p:cNvPr id="48134" name="正方形/長方形 8"/>
          <p:cNvSpPr>
            <a:spLocks noChangeArrowheads="1"/>
          </p:cNvSpPr>
          <p:nvPr/>
        </p:nvSpPr>
        <p:spPr bwMode="auto">
          <a:xfrm>
            <a:off x="168274" y="1192920"/>
            <a:ext cx="8975725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altLang="ja-JP" sz="2000" dirty="0">
                <a:latin typeface="+mn-lt"/>
              </a:rPr>
              <a:t>O Governo das Maldivas introduziu uma série de estratégias através das quais </a:t>
            </a:r>
            <a:r>
              <a:rPr lang="pt-BR" altLang="ja-JP" sz="2000" dirty="0" smtClean="0">
                <a:latin typeface="+mn-lt"/>
              </a:rPr>
              <a:t>a comunicação pode </a:t>
            </a:r>
            <a:r>
              <a:rPr lang="pt-BR" altLang="ja-JP" sz="2000" dirty="0">
                <a:latin typeface="+mn-lt"/>
              </a:rPr>
              <a:t>ser melhor mantida em situações de emergência em eventos futuros -</a:t>
            </a:r>
          </a:p>
          <a:p>
            <a:pPr eaLnBrk="1" hangingPunct="1">
              <a:buFont typeface="Arial" charset="0"/>
              <a:buChar char="•"/>
            </a:pPr>
            <a:r>
              <a:rPr lang="pt-BR" altLang="ja-JP" sz="2000" b="1" dirty="0" smtClean="0">
                <a:latin typeface="+mn-lt"/>
              </a:rPr>
              <a:t>Aumento </a:t>
            </a:r>
            <a:r>
              <a:rPr lang="pt-BR" altLang="ja-JP" sz="2000" b="1" dirty="0">
                <a:latin typeface="+mn-lt"/>
              </a:rPr>
              <a:t>do uso de telefones portáteis </a:t>
            </a:r>
            <a:r>
              <a:rPr lang="pt-BR" altLang="ja-JP" sz="2000" b="1" dirty="0" smtClean="0">
                <a:latin typeface="+mn-lt"/>
              </a:rPr>
              <a:t>via satélite. </a:t>
            </a:r>
            <a:r>
              <a:rPr lang="pt-BR" altLang="ja-JP" sz="2000" dirty="0" smtClean="0">
                <a:latin typeface="+mn-lt"/>
              </a:rPr>
              <a:t>Possuir um </a:t>
            </a:r>
            <a:r>
              <a:rPr lang="pt-BR" altLang="ja-JP" sz="2000" dirty="0">
                <a:latin typeface="+mn-lt"/>
              </a:rPr>
              <a:t>telefone via satélite em cada uma das ilhas </a:t>
            </a:r>
            <a:r>
              <a:rPr lang="pt-BR" altLang="ja-JP" sz="2000" dirty="0" smtClean="0">
                <a:latin typeface="+mn-lt"/>
              </a:rPr>
              <a:t>inabitadas</a:t>
            </a:r>
            <a:r>
              <a:rPr lang="pt-BR" altLang="ja-JP" sz="2000" dirty="0">
                <a:latin typeface="+mn-lt"/>
              </a:rPr>
              <a:t>.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ja-JP" sz="2000" b="1" dirty="0" err="1" smtClean="0">
                <a:latin typeface="+mn-lt"/>
              </a:rPr>
              <a:t>Transeptores</a:t>
            </a:r>
            <a:r>
              <a:rPr lang="en-US" altLang="ja-JP" sz="2000" b="1" dirty="0" smtClean="0">
                <a:latin typeface="+mn-lt"/>
              </a:rPr>
              <a:t> de </a:t>
            </a:r>
            <a:r>
              <a:rPr lang="en-US" altLang="ja-JP" sz="2000" b="1" dirty="0" err="1" smtClean="0">
                <a:latin typeface="+mn-lt"/>
              </a:rPr>
              <a:t>rádio</a:t>
            </a:r>
            <a:r>
              <a:rPr lang="en-US" altLang="ja-JP" sz="2000" b="1" dirty="0" smtClean="0">
                <a:latin typeface="+mn-lt"/>
              </a:rPr>
              <a:t> HF.</a:t>
            </a:r>
            <a:r>
              <a:rPr lang="en-US" altLang="ja-JP" sz="2000" dirty="0" smtClean="0">
                <a:latin typeface="+mn-lt"/>
              </a:rPr>
              <a:t> </a:t>
            </a:r>
            <a:endParaRPr lang="ja-JP" altLang="ja-JP" sz="2000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sz="2000" b="1" dirty="0" err="1" smtClean="0">
                <a:latin typeface="+mn-lt"/>
              </a:rPr>
              <a:t>Transeptores</a:t>
            </a:r>
            <a:r>
              <a:rPr lang="en-US" altLang="ja-JP" sz="2000" b="1" dirty="0" smtClean="0">
                <a:latin typeface="+mn-lt"/>
              </a:rPr>
              <a:t> de </a:t>
            </a:r>
            <a:r>
              <a:rPr lang="en-US" altLang="ja-JP" sz="2000" b="1" dirty="0" err="1" smtClean="0">
                <a:latin typeface="+mn-lt"/>
              </a:rPr>
              <a:t>rádio</a:t>
            </a:r>
            <a:r>
              <a:rPr lang="en-US" altLang="ja-JP" sz="2000" b="1" dirty="0" smtClean="0">
                <a:latin typeface="+mn-lt"/>
              </a:rPr>
              <a:t> CB (</a:t>
            </a:r>
            <a:r>
              <a:rPr lang="en-US" altLang="ja-JP" sz="2000" b="1" dirty="0" err="1" smtClean="0">
                <a:latin typeface="+mn-lt"/>
              </a:rPr>
              <a:t>radiocidadão</a:t>
            </a:r>
            <a:r>
              <a:rPr lang="en-US" altLang="ja-JP" sz="2000" b="1" dirty="0" smtClean="0">
                <a:latin typeface="+mn-lt"/>
              </a:rPr>
              <a:t>).</a:t>
            </a:r>
            <a:r>
              <a:rPr lang="en-US" altLang="ja-JP" sz="2000" dirty="0" smtClean="0">
                <a:latin typeface="+mn-lt"/>
              </a:rPr>
              <a:t> </a:t>
            </a:r>
            <a:endParaRPr lang="ja-JP" altLang="ja-JP" sz="2000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sz="2000" b="1" dirty="0" smtClean="0">
                <a:latin typeface="+mn-lt"/>
              </a:rPr>
              <a:t>VSAT</a:t>
            </a:r>
            <a:r>
              <a:rPr lang="en-US" altLang="ja-JP" sz="2000" b="1" dirty="0">
                <a:latin typeface="+mn-lt"/>
              </a:rPr>
              <a:t>. </a:t>
            </a:r>
            <a:endParaRPr lang="ja-JP" altLang="ja-JP" sz="2000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sz="2000" b="1" dirty="0" err="1" smtClean="0">
                <a:latin typeface="+mn-lt"/>
              </a:rPr>
              <a:t>Fibra</a:t>
            </a:r>
            <a:r>
              <a:rPr lang="en-US" altLang="ja-JP" sz="2000" b="1" dirty="0" smtClean="0">
                <a:latin typeface="+mn-lt"/>
              </a:rPr>
              <a:t> </a:t>
            </a:r>
            <a:r>
              <a:rPr lang="en-US" altLang="ja-JP" sz="2000" b="1" dirty="0" err="1" smtClean="0">
                <a:latin typeface="+mn-lt"/>
              </a:rPr>
              <a:t>ótica</a:t>
            </a:r>
            <a:r>
              <a:rPr lang="en-US" altLang="ja-JP" sz="2000" b="1" dirty="0" smtClean="0">
                <a:latin typeface="+mn-lt"/>
              </a:rPr>
              <a:t>. </a:t>
            </a:r>
          </a:p>
        </p:txBody>
      </p:sp>
      <p:sp>
        <p:nvSpPr>
          <p:cNvPr id="48135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A2B81CE-6177-4CD2-9151-56E989C46E61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45132" y="61984"/>
            <a:ext cx="4089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990099"/>
                </a:solidFill>
              </a:rPr>
              <a:t>Modernização</a:t>
            </a:r>
            <a:r>
              <a:rPr lang="en-US" sz="2800" b="1" dirty="0" smtClean="0">
                <a:solidFill>
                  <a:srgbClr val="990099"/>
                </a:solidFill>
              </a:rPr>
              <a:t> </a:t>
            </a:r>
            <a:r>
              <a:rPr lang="en-US" sz="2800" b="1" dirty="0" err="1">
                <a:solidFill>
                  <a:srgbClr val="990099"/>
                </a:solidFill>
              </a:rPr>
              <a:t>tecnológica</a:t>
            </a:r>
            <a:endParaRPr lang="en-US" sz="2800" b="1" dirty="0">
              <a:solidFill>
                <a:srgbClr val="990099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8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295650" y="190005"/>
            <a:ext cx="5848349" cy="54626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n-CA" altLang="ja-JP" sz="2200" b="1" i="1" dirty="0" err="1" smtClean="0">
                <a:solidFill>
                  <a:schemeClr val="bg1"/>
                </a:solidFill>
              </a:rPr>
              <a:t>Infraestrutura</a:t>
            </a:r>
            <a:r>
              <a:rPr lang="en-CA" altLang="ja-JP" sz="2200" b="1" i="1" dirty="0" smtClean="0">
                <a:solidFill>
                  <a:schemeClr val="bg1"/>
                </a:solidFill>
              </a:rPr>
              <a:t>: </a:t>
            </a:r>
            <a:r>
              <a:rPr lang="en-CA" altLang="ja-JP" sz="2200" b="1" i="1" dirty="0" err="1" smtClean="0">
                <a:solidFill>
                  <a:schemeClr val="bg1"/>
                </a:solidFill>
              </a:rPr>
              <a:t>Visão</a:t>
            </a:r>
            <a:r>
              <a:rPr lang="en-CA" altLang="ja-JP" sz="2200" b="1" i="1" dirty="0" smtClean="0">
                <a:solidFill>
                  <a:schemeClr val="bg1"/>
                </a:solidFill>
              </a:rPr>
              <a:t> </a:t>
            </a:r>
            <a:r>
              <a:rPr lang="en-CA" altLang="ja-JP" sz="2200" b="1" i="1" dirty="0" err="1" smtClean="0">
                <a:solidFill>
                  <a:schemeClr val="bg1"/>
                </a:solidFill>
              </a:rPr>
              <a:t>para</a:t>
            </a:r>
            <a:r>
              <a:rPr lang="en-CA" altLang="ja-JP" sz="2200" b="1" i="1" dirty="0" smtClean="0">
                <a:solidFill>
                  <a:schemeClr val="bg1"/>
                </a:solidFill>
              </a:rPr>
              <a:t> Lower Manhattan</a:t>
            </a:r>
          </a:p>
        </p:txBody>
      </p:sp>
      <p:sp>
        <p:nvSpPr>
          <p:cNvPr id="28675" name="正方形/長方形 10"/>
          <p:cNvSpPr>
            <a:spLocks noChangeArrowheads="1"/>
          </p:cNvSpPr>
          <p:nvPr/>
        </p:nvSpPr>
        <p:spPr bwMode="auto">
          <a:xfrm>
            <a:off x="336838" y="1323068"/>
            <a:ext cx="8593406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indent="0" algn="just" eaLnBrk="1" hangingPunct="1"/>
            <a:r>
              <a:rPr lang="en-US" altLang="ja-JP" sz="2300" b="1" dirty="0" smtClean="0">
                <a:latin typeface="Calibri" pitchFamily="34" charset="0"/>
              </a:rPr>
              <a:t>“</a:t>
            </a:r>
            <a:r>
              <a:rPr lang="pt-BR" altLang="ja-JP" sz="2300" b="1" dirty="0">
                <a:latin typeface="Calibri" pitchFamily="34" charset="0"/>
              </a:rPr>
              <a:t>As empresas vêm para cá porque as pessoas que </a:t>
            </a:r>
            <a:r>
              <a:rPr lang="pt-BR" altLang="ja-JP" sz="2300" b="1" dirty="0" smtClean="0">
                <a:latin typeface="Calibri" pitchFamily="34" charset="0"/>
              </a:rPr>
              <a:t>elas querem </a:t>
            </a:r>
            <a:r>
              <a:rPr lang="pt-BR" altLang="ja-JP" sz="2300" b="1" dirty="0">
                <a:latin typeface="Calibri" pitchFamily="34" charset="0"/>
              </a:rPr>
              <a:t>empregar </a:t>
            </a:r>
            <a:r>
              <a:rPr lang="pt-BR" altLang="ja-JP" sz="2300" b="1" dirty="0" smtClean="0">
                <a:latin typeface="Calibri" pitchFamily="34" charset="0"/>
              </a:rPr>
              <a:t>querem </a:t>
            </a:r>
            <a:r>
              <a:rPr lang="pt-BR" altLang="ja-JP" sz="2300" b="1" dirty="0">
                <a:latin typeface="Calibri" pitchFamily="34" charset="0"/>
              </a:rPr>
              <a:t>viver aqui ... I</a:t>
            </a:r>
            <a:r>
              <a:rPr lang="pt-BR" altLang="ja-JP" sz="2300" b="1" dirty="0" smtClean="0">
                <a:latin typeface="Calibri" pitchFamily="34" charset="0"/>
              </a:rPr>
              <a:t>nstituições </a:t>
            </a:r>
            <a:r>
              <a:rPr lang="pt-BR" altLang="ja-JP" sz="2300" b="1" dirty="0">
                <a:latin typeface="Calibri" pitchFamily="34" charset="0"/>
              </a:rPr>
              <a:t>culturais, </a:t>
            </a:r>
            <a:r>
              <a:rPr lang="pt-BR" altLang="ja-JP" sz="2300" b="1" dirty="0" smtClean="0">
                <a:latin typeface="Calibri" pitchFamily="34" charset="0"/>
              </a:rPr>
              <a:t>excelentes </a:t>
            </a:r>
            <a:r>
              <a:rPr lang="pt-BR" altLang="ja-JP" sz="2300" b="1" dirty="0">
                <a:latin typeface="Calibri" pitchFamily="34" charset="0"/>
              </a:rPr>
              <a:t>parques, ruas limpas, ruas seguras - </a:t>
            </a:r>
            <a:r>
              <a:rPr lang="pt-BR" altLang="ja-JP" sz="2300" b="1" dirty="0" smtClean="0">
                <a:latin typeface="Calibri" pitchFamily="34" charset="0"/>
              </a:rPr>
              <a:t>esses </a:t>
            </a:r>
            <a:r>
              <a:rPr lang="pt-BR" altLang="ja-JP" sz="2300" b="1" dirty="0">
                <a:latin typeface="Calibri" pitchFamily="34" charset="0"/>
              </a:rPr>
              <a:t>são </a:t>
            </a:r>
            <a:r>
              <a:rPr lang="pt-BR" altLang="ja-JP" sz="2300" b="1" dirty="0" smtClean="0">
                <a:latin typeface="Calibri" pitchFamily="34" charset="0"/>
              </a:rPr>
              <a:t>elementos </a:t>
            </a:r>
            <a:r>
              <a:rPr lang="pt-BR" altLang="ja-JP" sz="2300" b="1" dirty="0">
                <a:latin typeface="Calibri" pitchFamily="34" charset="0"/>
              </a:rPr>
              <a:t>que </a:t>
            </a:r>
            <a:r>
              <a:rPr lang="pt-BR" altLang="ja-JP" sz="2300" b="1" dirty="0" smtClean="0">
                <a:latin typeface="Calibri" pitchFamily="34" charset="0"/>
              </a:rPr>
              <a:t>trazem </a:t>
            </a:r>
            <a:r>
              <a:rPr lang="pt-BR" altLang="ja-JP" sz="2300" b="1" dirty="0">
                <a:latin typeface="Calibri" pitchFamily="34" charset="0"/>
              </a:rPr>
              <a:t>a força de trabalho </a:t>
            </a:r>
            <a:r>
              <a:rPr lang="pt-BR" altLang="ja-JP" sz="2300" b="1" dirty="0" smtClean="0">
                <a:latin typeface="Calibri" pitchFamily="34" charset="0"/>
              </a:rPr>
              <a:t>pra cá</a:t>
            </a:r>
            <a:r>
              <a:rPr lang="en-US" altLang="ja-JP" sz="2300" b="1" dirty="0" smtClean="0">
                <a:latin typeface="Calibri" pitchFamily="34" charset="0"/>
              </a:rPr>
              <a:t>.”</a:t>
            </a:r>
          </a:p>
          <a:p>
            <a:pPr marL="0" indent="0" algn="just" eaLnBrk="1" hangingPunct="1"/>
            <a:endParaRPr lang="en-US" altLang="ja-JP" sz="2400" dirty="0">
              <a:latin typeface="Calibri" pitchFamily="34" charset="0"/>
            </a:endParaRPr>
          </a:p>
          <a:p>
            <a:pPr marL="0" indent="0" algn="just" eaLnBrk="1" hangingPunct="1"/>
            <a:r>
              <a:rPr lang="pt-BR" altLang="ja-JP" sz="2200" dirty="0">
                <a:latin typeface="Calibri" pitchFamily="34" charset="0"/>
              </a:rPr>
              <a:t>O prefeito concordou, mas ele e muitos outros sentiram que essas tendências estavam sendo ignorados na </a:t>
            </a:r>
            <a:r>
              <a:rPr lang="pt-BR" altLang="ja-JP" sz="2200" dirty="0" smtClean="0">
                <a:latin typeface="Calibri" pitchFamily="34" charset="0"/>
              </a:rPr>
              <a:t>pressa </a:t>
            </a:r>
            <a:r>
              <a:rPr lang="pt-BR" altLang="ja-JP" sz="2200" dirty="0">
                <a:latin typeface="Calibri" pitchFamily="34" charset="0"/>
              </a:rPr>
              <a:t>para reconstruir </a:t>
            </a:r>
            <a:r>
              <a:rPr lang="pt-BR" altLang="ja-JP" sz="2200" dirty="0" smtClean="0">
                <a:latin typeface="Calibri" pitchFamily="34" charset="0"/>
              </a:rPr>
              <a:t>um conjunto </a:t>
            </a:r>
            <a:r>
              <a:rPr lang="pt-BR" altLang="ja-JP" sz="2200" dirty="0">
                <a:latin typeface="Calibri" pitchFamily="34" charset="0"/>
              </a:rPr>
              <a:t>comercial </a:t>
            </a:r>
            <a:r>
              <a:rPr lang="pt-BR" altLang="ja-JP" sz="2200" dirty="0" smtClean="0">
                <a:latin typeface="Calibri" pitchFamily="34" charset="0"/>
              </a:rPr>
              <a:t>de mais de 03 </a:t>
            </a:r>
            <a:r>
              <a:rPr lang="pt-BR" altLang="ja-JP" sz="2200" dirty="0">
                <a:latin typeface="Calibri" pitchFamily="34" charset="0"/>
              </a:rPr>
              <a:t>milhões de metros quadrados de espaço </a:t>
            </a:r>
            <a:r>
              <a:rPr lang="pt-BR" altLang="ja-JP" sz="2200" dirty="0" smtClean="0">
                <a:latin typeface="Calibri" pitchFamily="34" charset="0"/>
              </a:rPr>
              <a:t>de escritórios previsto no </a:t>
            </a:r>
            <a:r>
              <a:rPr lang="pt-BR" altLang="ja-JP" sz="2200" dirty="0">
                <a:latin typeface="Calibri" pitchFamily="34" charset="0"/>
              </a:rPr>
              <a:t>contrato de </a:t>
            </a:r>
            <a:r>
              <a:rPr lang="pt-BR" altLang="ja-JP" sz="2200" dirty="0" smtClean="0">
                <a:latin typeface="Calibri" pitchFamily="34" charset="0"/>
              </a:rPr>
              <a:t>locação </a:t>
            </a:r>
            <a:r>
              <a:rPr lang="pt-BR" altLang="ja-JP" sz="2200" dirty="0">
                <a:latin typeface="Calibri" pitchFamily="34" charset="0"/>
              </a:rPr>
              <a:t>entre </a:t>
            </a:r>
            <a:r>
              <a:rPr lang="pt-BR" altLang="ja-JP" sz="2200" dirty="0" smtClean="0">
                <a:latin typeface="Calibri" pitchFamily="34" charset="0"/>
              </a:rPr>
              <a:t>a </a:t>
            </a:r>
            <a:r>
              <a:rPr lang="pt-BR" altLang="ja-JP" sz="2200" dirty="0" err="1" smtClean="0">
                <a:latin typeface="Calibri" pitchFamily="34" charset="0"/>
              </a:rPr>
              <a:t>Silverstein</a:t>
            </a:r>
            <a:r>
              <a:rPr lang="pt-BR" altLang="ja-JP" sz="2200" dirty="0" smtClean="0">
                <a:latin typeface="Calibri" pitchFamily="34" charset="0"/>
              </a:rPr>
              <a:t> e a </a:t>
            </a:r>
            <a:r>
              <a:rPr lang="pt-BR" altLang="ja-JP" sz="2200" dirty="0">
                <a:latin typeface="Calibri" pitchFamily="34" charset="0"/>
              </a:rPr>
              <a:t>Autoridade Portuária</a:t>
            </a:r>
            <a:r>
              <a:rPr lang="pt-BR" altLang="ja-JP" sz="2200" dirty="0" smtClean="0">
                <a:latin typeface="Calibri" pitchFamily="34" charset="0"/>
              </a:rPr>
              <a:t>.</a:t>
            </a:r>
          </a:p>
          <a:p>
            <a:pPr marL="0" indent="0" algn="just" eaLnBrk="1" hangingPunct="1"/>
            <a:endParaRPr lang="en-US" altLang="ja-JP" sz="2400" dirty="0">
              <a:latin typeface="Calibri" pitchFamily="34" charset="0"/>
            </a:endParaRPr>
          </a:p>
          <a:p>
            <a:pPr marL="0" indent="0" algn="just" eaLnBrk="1" hangingPunct="1"/>
            <a:r>
              <a:rPr lang="en-US" altLang="ja-JP" sz="2400" dirty="0" smtClean="0">
                <a:latin typeface="Calibri" pitchFamily="34" charset="0"/>
              </a:rPr>
              <a:t>“</a:t>
            </a:r>
            <a:r>
              <a:rPr lang="pt-BR" altLang="ja-JP" sz="2200" dirty="0">
                <a:latin typeface="Calibri" pitchFamily="34" charset="0"/>
              </a:rPr>
              <a:t>Mas não importa o quão magnífico o melhor projeto para os 16 hectares de área do World Trade Center revela-se, deve ser complementado por uma </a:t>
            </a:r>
            <a:r>
              <a:rPr lang="pt-BR" altLang="ja-JP" sz="2200" b="1" dirty="0">
                <a:latin typeface="Calibri" pitchFamily="34" charset="0"/>
              </a:rPr>
              <a:t>visão igualmente </a:t>
            </a:r>
            <a:r>
              <a:rPr lang="pt-BR" altLang="ja-JP" sz="2200" b="1" dirty="0" smtClean="0">
                <a:latin typeface="Calibri" pitchFamily="34" charset="0"/>
              </a:rPr>
              <a:t>ousada </a:t>
            </a:r>
            <a:r>
              <a:rPr lang="pt-BR" altLang="ja-JP" sz="2200" b="1" dirty="0">
                <a:latin typeface="Calibri" pitchFamily="34" charset="0"/>
              </a:rPr>
              <a:t>para </a:t>
            </a:r>
            <a:r>
              <a:rPr lang="pt-BR" altLang="ja-JP" sz="2200" b="1" dirty="0" smtClean="0">
                <a:latin typeface="Calibri" pitchFamily="34" charset="0"/>
              </a:rPr>
              <a:t>toda </a:t>
            </a:r>
            <a:r>
              <a:rPr lang="pt-BR" altLang="ja-JP" sz="2200" b="1" dirty="0" err="1" smtClean="0">
                <a:latin typeface="Calibri" pitchFamily="34" charset="0"/>
              </a:rPr>
              <a:t>Lower</a:t>
            </a:r>
            <a:r>
              <a:rPr lang="pt-BR" altLang="ja-JP" sz="2200" b="1" dirty="0" smtClean="0">
                <a:latin typeface="Calibri" pitchFamily="34" charset="0"/>
              </a:rPr>
              <a:t> </a:t>
            </a:r>
            <a:r>
              <a:rPr lang="pt-BR" altLang="ja-JP" sz="2200" b="1" dirty="0">
                <a:latin typeface="Calibri" pitchFamily="34" charset="0"/>
              </a:rPr>
              <a:t>Manhattan </a:t>
            </a:r>
            <a:r>
              <a:rPr lang="pt-BR" altLang="ja-JP" sz="2200" dirty="0">
                <a:latin typeface="Calibri" pitchFamily="34" charset="0"/>
              </a:rPr>
              <a:t>... </a:t>
            </a:r>
            <a:r>
              <a:rPr lang="pt-BR" altLang="ja-JP" sz="2200" b="1" dirty="0">
                <a:latin typeface="Calibri" pitchFamily="34" charset="0"/>
              </a:rPr>
              <a:t>que atenda às necessidades de toda a cidade de Nova Iorque e </a:t>
            </a:r>
            <a:r>
              <a:rPr lang="pt-BR" altLang="ja-JP" sz="2200" b="1" dirty="0" smtClean="0">
                <a:latin typeface="Calibri" pitchFamily="34" charset="0"/>
              </a:rPr>
              <a:t>de </a:t>
            </a:r>
            <a:r>
              <a:rPr lang="pt-BR" altLang="ja-JP" sz="2200" b="1" dirty="0">
                <a:latin typeface="Calibri" pitchFamily="34" charset="0"/>
              </a:rPr>
              <a:t>toda a região</a:t>
            </a:r>
            <a:r>
              <a:rPr lang="en-US" altLang="ja-JP" sz="2200" b="1" dirty="0" smtClean="0">
                <a:latin typeface="Calibri" pitchFamily="34" charset="0"/>
              </a:rPr>
              <a:t>. </a:t>
            </a:r>
            <a:endParaRPr lang="ja-JP" altLang="en-US" sz="2200" b="1" dirty="0">
              <a:latin typeface="Calibri" pitchFamily="34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0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23900"/>
            <a:ext cx="8391525" cy="4286250"/>
          </a:xfrm>
          <a:prstGeom prst="rect">
            <a:avLst/>
          </a:prstGeom>
          <a:noFill/>
        </p:spPr>
        <p:txBody>
          <a:bodyPr/>
          <a:lstStyle/>
          <a:p>
            <a:pPr algn="ctr"/>
            <a:endParaRPr kumimoji="1" lang="en-US" altLang="ja-JP" dirty="0" smtClean="0"/>
          </a:p>
          <a:p>
            <a:r>
              <a:rPr kumimoji="1" lang="pt-BR" altLang="ja-JP" sz="2000" dirty="0"/>
              <a:t>Trilhos elevados e pontes </a:t>
            </a:r>
            <a:r>
              <a:rPr kumimoji="1" lang="pt-BR" altLang="ja-JP" sz="2000" dirty="0" smtClean="0"/>
              <a:t>reforçadas </a:t>
            </a:r>
            <a:r>
              <a:rPr kumimoji="1" lang="pt-BR" altLang="ja-JP" sz="2000" dirty="0"/>
              <a:t>duas vezes após o Grande Terremoto de </a:t>
            </a:r>
            <a:r>
              <a:rPr kumimoji="1" lang="pt-BR" altLang="ja-JP" sz="2000" dirty="0" err="1"/>
              <a:t>Hanshin-Awaji</a:t>
            </a:r>
            <a:r>
              <a:rPr kumimoji="1" lang="pt-BR" altLang="ja-JP" sz="2000" dirty="0"/>
              <a:t> </a:t>
            </a:r>
            <a:r>
              <a:rPr kumimoji="1" lang="pt-BR" altLang="ja-JP" sz="2000" dirty="0" smtClean="0"/>
              <a:t>em 1995 e o Terremoto </a:t>
            </a:r>
            <a:r>
              <a:rPr kumimoji="1" lang="pt-BR" altLang="ja-JP" sz="2000" dirty="0" err="1" smtClean="0"/>
              <a:t>Sanriku</a:t>
            </a:r>
            <a:r>
              <a:rPr kumimoji="1" lang="pt-BR" altLang="ja-JP" sz="2000" dirty="0" smtClean="0"/>
              <a:t> </a:t>
            </a:r>
            <a:r>
              <a:rPr kumimoji="1" lang="pt-BR" altLang="ja-JP" sz="2000" dirty="0" err="1"/>
              <a:t>Minami</a:t>
            </a:r>
            <a:r>
              <a:rPr kumimoji="1" lang="pt-BR" altLang="ja-JP" sz="2000" dirty="0"/>
              <a:t> </a:t>
            </a:r>
            <a:r>
              <a:rPr kumimoji="1" lang="pt-BR" altLang="ja-JP" sz="2000" dirty="0" smtClean="0"/>
              <a:t>em 2003</a:t>
            </a:r>
            <a:endParaRPr kumimoji="1" lang="en-US" altLang="ja-JP" sz="2000" dirty="0" smtClean="0"/>
          </a:p>
        </p:txBody>
      </p:sp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3" y="1911350"/>
            <a:ext cx="3724275" cy="27352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右矢印 10"/>
          <p:cNvSpPr/>
          <p:nvPr/>
        </p:nvSpPr>
        <p:spPr>
          <a:xfrm>
            <a:off x="4022725" y="2570163"/>
            <a:ext cx="720725" cy="1584325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018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5838" y="1911350"/>
            <a:ext cx="3816350" cy="27257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3" name="Text Box 14"/>
          <p:cNvSpPr txBox="1">
            <a:spLocks noChangeArrowheads="1"/>
          </p:cNvSpPr>
          <p:nvPr/>
        </p:nvSpPr>
        <p:spPr bwMode="auto">
          <a:xfrm>
            <a:off x="163513" y="5140325"/>
            <a:ext cx="8426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pt-BR" altLang="ja-JP" sz="2400" dirty="0"/>
              <a:t>Sem danos significativos às estruturas </a:t>
            </a:r>
            <a:r>
              <a:rPr kumimoji="1" lang="pt-BR" altLang="ja-JP" sz="2400" dirty="0" smtClean="0"/>
              <a:t>principais</a:t>
            </a:r>
            <a:r>
              <a:rPr kumimoji="1" lang="en-US" altLang="ja-JP" sz="2400" dirty="0" smtClean="0"/>
              <a:t> </a:t>
            </a:r>
            <a:r>
              <a:rPr kumimoji="1" lang="en-US" altLang="ja-JP" sz="2400" dirty="0" smtClean="0">
                <a:sym typeface="Wingdings" pitchFamily="2" charset="2"/>
              </a:rPr>
              <a:t> </a:t>
            </a:r>
            <a:r>
              <a:rPr kumimoji="1" lang="en-US" altLang="ja-JP" sz="2400" dirty="0" err="1" smtClean="0">
                <a:sym typeface="Wingdings" pitchFamily="2" charset="2"/>
              </a:rPr>
              <a:t>rápida</a:t>
            </a:r>
            <a:r>
              <a:rPr kumimoji="1" lang="en-US" altLang="ja-JP" sz="2400" dirty="0" smtClean="0">
                <a:sym typeface="Wingdings" pitchFamily="2" charset="2"/>
              </a:rPr>
              <a:t> </a:t>
            </a:r>
            <a:r>
              <a:rPr kumimoji="1" lang="en-US" altLang="ja-JP" sz="2400" dirty="0" err="1" smtClean="0">
                <a:sym typeface="Wingdings" pitchFamily="2" charset="2"/>
              </a:rPr>
              <a:t>retomada</a:t>
            </a:r>
            <a:r>
              <a:rPr kumimoji="1" lang="en-US" altLang="ja-JP" sz="2400" dirty="0" smtClean="0">
                <a:sym typeface="Wingdings" pitchFamily="2" charset="2"/>
              </a:rPr>
              <a:t> no </a:t>
            </a:r>
            <a:r>
              <a:rPr kumimoji="1" lang="en-US" altLang="ja-JP" sz="2400" dirty="0" err="1" smtClean="0">
                <a:sym typeface="Wingdings" pitchFamily="2" charset="2"/>
              </a:rPr>
              <a:t>funcionamento</a:t>
            </a:r>
            <a:r>
              <a:rPr kumimoji="1" lang="en-US" altLang="ja-JP" sz="2400" dirty="0" smtClean="0">
                <a:sym typeface="Wingdings" pitchFamily="2" charset="2"/>
              </a:rPr>
              <a:t> do </a:t>
            </a:r>
            <a:r>
              <a:rPr kumimoji="1" lang="en-US" altLang="ja-JP" sz="2400" dirty="0" err="1" smtClean="0">
                <a:sym typeface="Wingdings" pitchFamily="2" charset="2"/>
              </a:rPr>
              <a:t>trem</a:t>
            </a:r>
            <a:r>
              <a:rPr kumimoji="1" lang="en-US" altLang="ja-JP" sz="2400" dirty="0" smtClean="0">
                <a:sym typeface="Wingdings" pitchFamily="2" charset="2"/>
              </a:rPr>
              <a:t> </a:t>
            </a:r>
            <a:endParaRPr kumimoji="1" lang="en-US" altLang="ja-JP" sz="2400" dirty="0"/>
          </a:p>
        </p:txBody>
      </p:sp>
      <p:sp>
        <p:nvSpPr>
          <p:cNvPr id="50184" name="Text Placeholder 2"/>
          <p:cNvSpPr>
            <a:spLocks/>
          </p:cNvSpPr>
          <p:nvPr/>
        </p:nvSpPr>
        <p:spPr bwMode="auto">
          <a:xfrm>
            <a:off x="3443844" y="-1588"/>
            <a:ext cx="5700156" cy="835948"/>
          </a:xfrm>
          <a:prstGeom prst="rect">
            <a:avLst/>
          </a:prstGeom>
          <a:solidFill>
            <a:srgbClr val="92D05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20000"/>
              </a:spcBef>
            </a:pPr>
            <a:r>
              <a:rPr kumimoji="1" lang="en-US" altLang="ja-JP" sz="2800" b="1" i="1" dirty="0" err="1" smtClean="0">
                <a:solidFill>
                  <a:schemeClr val="bg1"/>
                </a:solidFill>
                <a:latin typeface="Calibri" pitchFamily="34" charset="0"/>
              </a:rPr>
              <a:t>Reforço</a:t>
            </a:r>
            <a:r>
              <a:rPr kumimoji="1" lang="en-US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da </a:t>
            </a:r>
            <a:r>
              <a:rPr kumimoji="1" lang="en-US" altLang="ja-JP" sz="2800" b="1" i="1" dirty="0" err="1" smtClean="0">
                <a:solidFill>
                  <a:schemeClr val="bg1"/>
                </a:solidFill>
                <a:latin typeface="Calibri" pitchFamily="34" charset="0"/>
              </a:rPr>
              <a:t>linha</a:t>
            </a:r>
            <a:r>
              <a:rPr kumimoji="1" lang="en-US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Tohoku </a:t>
            </a:r>
            <a:r>
              <a:rPr kumimoji="1" lang="en-US" altLang="ja-JP" sz="2800" b="1" i="1" dirty="0" err="1">
                <a:solidFill>
                  <a:schemeClr val="bg1"/>
                </a:solidFill>
                <a:latin typeface="Calibri" pitchFamily="34" charset="0"/>
              </a:rPr>
              <a:t>Shinkansen</a:t>
            </a:r>
            <a:r>
              <a:rPr kumimoji="1" lang="en-US" altLang="ja-JP" sz="2800" b="1" i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1" lang="en-US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             </a:t>
            </a:r>
            <a:r>
              <a:rPr kumimoji="1" lang="en-US" altLang="ja-JP" sz="2400" b="1" i="1" dirty="0" smtClean="0">
                <a:solidFill>
                  <a:schemeClr val="bg1"/>
                </a:solidFill>
                <a:latin typeface="Calibri" pitchFamily="34" charset="0"/>
              </a:rPr>
              <a:t>(</a:t>
            </a:r>
            <a:r>
              <a:rPr kumimoji="1" lang="en-US" altLang="ja-JP" sz="2000" b="1" i="1" dirty="0" err="1" smtClean="0">
                <a:solidFill>
                  <a:schemeClr val="bg1"/>
                </a:solidFill>
                <a:latin typeface="Calibri" pitchFamily="34" charset="0"/>
              </a:rPr>
              <a:t>trem</a:t>
            </a:r>
            <a:r>
              <a:rPr kumimoji="1" lang="en-US" altLang="ja-JP" sz="20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1" lang="en-US" altLang="ja-JP" sz="2000" b="1" i="1" dirty="0" err="1" smtClean="0">
                <a:solidFill>
                  <a:schemeClr val="bg1"/>
                </a:solidFill>
                <a:latin typeface="Calibri" pitchFamily="34" charset="0"/>
              </a:rPr>
              <a:t>bala</a:t>
            </a:r>
            <a:r>
              <a:rPr kumimoji="1" lang="en-US" altLang="ja-JP" sz="2000" b="1" i="1" dirty="0" smtClean="0">
                <a:solidFill>
                  <a:schemeClr val="bg1"/>
                </a:solidFill>
                <a:latin typeface="Calibri" pitchFamily="34" charset="0"/>
              </a:rPr>
              <a:t>)</a:t>
            </a:r>
            <a:endParaRPr kumimoji="1" lang="en-CA" altLang="ja-JP" sz="20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2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633849" y="157559"/>
            <a:ext cx="5510150" cy="61433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b="1" i="1" dirty="0" err="1" smtClean="0">
                <a:solidFill>
                  <a:schemeClr val="bg1"/>
                </a:solidFill>
              </a:rPr>
              <a:t>Reunir</a:t>
            </a:r>
            <a:r>
              <a:rPr lang="en-US" altLang="ja-JP" sz="2800" b="1" i="1" dirty="0" smtClean="0">
                <a:solidFill>
                  <a:schemeClr val="bg1"/>
                </a:solidFill>
              </a:rPr>
              <a:t> </a:t>
            </a:r>
            <a:r>
              <a:rPr lang="en-US" altLang="ja-JP" sz="2800" b="1" i="1" dirty="0" err="1" smtClean="0">
                <a:solidFill>
                  <a:schemeClr val="bg1"/>
                </a:solidFill>
              </a:rPr>
              <a:t>equipe</a:t>
            </a:r>
            <a:r>
              <a:rPr lang="en-US" altLang="ja-JP" sz="2800" b="1" i="1" dirty="0" smtClean="0">
                <a:solidFill>
                  <a:schemeClr val="bg1"/>
                </a:solidFill>
              </a:rPr>
              <a:t> </a:t>
            </a:r>
            <a:r>
              <a:rPr lang="en-US" altLang="ja-JP" sz="2800" b="1" i="1" dirty="0" err="1" smtClean="0">
                <a:solidFill>
                  <a:schemeClr val="bg1"/>
                </a:solidFill>
              </a:rPr>
              <a:t>técnica</a:t>
            </a:r>
            <a:endParaRPr lang="ja-JP" altLang="ja-JP" sz="2800" b="1" i="1" dirty="0" smtClean="0">
              <a:solidFill>
                <a:schemeClr val="bg1"/>
              </a:solidFill>
            </a:endParaRPr>
          </a:p>
        </p:txBody>
      </p:sp>
      <p:sp>
        <p:nvSpPr>
          <p:cNvPr id="56325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322077" y="5143545"/>
            <a:ext cx="8216900" cy="1073150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pt-BR" altLang="ja-JP" sz="2000" dirty="0"/>
              <a:t>Especialistas </a:t>
            </a:r>
            <a:r>
              <a:rPr lang="pt-BR" altLang="ja-JP" sz="2000" dirty="0" smtClean="0"/>
              <a:t>de infraestrutura </a:t>
            </a:r>
            <a:r>
              <a:rPr lang="pt-BR" altLang="ja-JP" sz="2000" dirty="0"/>
              <a:t>treinados podem ser </a:t>
            </a:r>
            <a:r>
              <a:rPr lang="pt-BR" altLang="ja-JP" sz="2000" b="1" dirty="0"/>
              <a:t>inventariados</a:t>
            </a:r>
            <a:r>
              <a:rPr lang="pt-BR" altLang="ja-JP" sz="2000" dirty="0"/>
              <a:t> antes de um desastre - através da cooperação regional</a:t>
            </a:r>
            <a:endParaRPr lang="ja-JP" altLang="ja-JP" sz="2000" dirty="0" smtClean="0"/>
          </a:p>
        </p:txBody>
      </p:sp>
      <p:sp>
        <p:nvSpPr>
          <p:cNvPr id="56326" name="正方形/長方形 8"/>
          <p:cNvSpPr>
            <a:spLocks noChangeArrowheads="1"/>
          </p:cNvSpPr>
          <p:nvPr/>
        </p:nvSpPr>
        <p:spPr bwMode="auto">
          <a:xfrm>
            <a:off x="164976" y="1388671"/>
            <a:ext cx="8705892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r>
              <a:rPr lang="pt-BR" altLang="ja-JP" sz="2000" dirty="0" smtClean="0">
                <a:latin typeface="Calibri" pitchFamily="34" charset="0"/>
              </a:rPr>
              <a:t>A </a:t>
            </a:r>
            <a:r>
              <a:rPr lang="en-US" altLang="ja-JP" sz="2000" dirty="0">
                <a:latin typeface="Calibri" pitchFamily="34" charset="0"/>
              </a:rPr>
              <a:t>Caribbean Electric Utility Services Corporation </a:t>
            </a:r>
            <a:r>
              <a:rPr lang="pt-BR" altLang="ja-JP" sz="2000" dirty="0" smtClean="0">
                <a:latin typeface="Calibri" pitchFamily="34" charset="0"/>
              </a:rPr>
              <a:t>(CARILEC</a:t>
            </a:r>
            <a:r>
              <a:rPr lang="pt-BR" altLang="ja-JP" sz="2000" dirty="0">
                <a:latin typeface="Calibri" pitchFamily="34" charset="0"/>
              </a:rPr>
              <a:t>) presta serviços aos membros, incluindo </a:t>
            </a:r>
            <a:r>
              <a:rPr lang="pt-BR" altLang="ja-JP" sz="2000" dirty="0" smtClean="0">
                <a:latin typeface="Calibri" pitchFamily="34" charset="0"/>
              </a:rPr>
              <a:t>o </a:t>
            </a:r>
            <a:r>
              <a:rPr lang="pt-BR" altLang="ja-JP" sz="2000" dirty="0">
                <a:latin typeface="Calibri" pitchFamily="34" charset="0"/>
              </a:rPr>
              <a:t>Plano de </a:t>
            </a:r>
            <a:r>
              <a:rPr lang="pt-BR" altLang="ja-JP" sz="2000" dirty="0" smtClean="0">
                <a:latin typeface="Calibri" pitchFamily="34" charset="0"/>
              </a:rPr>
              <a:t>Ação Furação </a:t>
            </a:r>
            <a:r>
              <a:rPr lang="pt-BR" altLang="ja-JP" sz="2000" dirty="0">
                <a:latin typeface="Calibri" pitchFamily="34" charset="0"/>
              </a:rPr>
              <a:t>CARILEC (CHAP). </a:t>
            </a:r>
            <a:r>
              <a:rPr lang="pt-BR" altLang="ja-JP" sz="2000" dirty="0" smtClean="0">
                <a:latin typeface="Calibri" pitchFamily="34" charset="0"/>
              </a:rPr>
              <a:t>A CARILEC criou o </a:t>
            </a:r>
            <a:r>
              <a:rPr lang="pt-BR" altLang="ja-JP" sz="2000" dirty="0">
                <a:latin typeface="Calibri" pitchFamily="34" charset="0"/>
              </a:rPr>
              <a:t>CHAP </a:t>
            </a:r>
            <a:r>
              <a:rPr lang="pt-BR" altLang="ja-JP" sz="2000" dirty="0" smtClean="0">
                <a:latin typeface="Calibri" pitchFamily="34" charset="0"/>
              </a:rPr>
              <a:t>para fornecer à Assembleia, </a:t>
            </a:r>
            <a:r>
              <a:rPr lang="pt-BR" altLang="ja-JP" sz="2000" dirty="0">
                <a:latin typeface="Calibri" pitchFamily="34" charset="0"/>
              </a:rPr>
              <a:t>expedição e </a:t>
            </a:r>
            <a:r>
              <a:rPr lang="pt-BR" altLang="ja-JP" sz="2000" dirty="0" smtClean="0">
                <a:latin typeface="Calibri" pitchFamily="34" charset="0"/>
              </a:rPr>
              <a:t>coordenação de </a:t>
            </a:r>
            <a:r>
              <a:rPr lang="pt-BR" altLang="ja-JP" sz="2000" b="1" dirty="0" smtClean="0">
                <a:latin typeface="Calibri" pitchFamily="34" charset="0"/>
              </a:rPr>
              <a:t>equipes de emergência arbitrarias a partir de seus membros</a:t>
            </a:r>
            <a:r>
              <a:rPr lang="pt-BR" altLang="ja-JP" sz="2000" dirty="0" smtClean="0">
                <a:latin typeface="Calibri" pitchFamily="34" charset="0"/>
              </a:rPr>
              <a:t>.</a:t>
            </a:r>
          </a:p>
          <a:p>
            <a:pPr algn="just" eaLnBrk="1" hangingPunct="1"/>
            <a:endParaRPr lang="ja-JP" altLang="ja-JP" sz="2000" b="1" dirty="0">
              <a:latin typeface="Calibri" pitchFamily="34" charset="0"/>
            </a:endParaRPr>
          </a:p>
          <a:p>
            <a:pPr algn="just" eaLnBrk="1" hangingPunct="1"/>
            <a:r>
              <a:rPr lang="pt-BR" altLang="ja-JP" sz="2000" dirty="0">
                <a:latin typeface="Calibri" pitchFamily="34" charset="0"/>
              </a:rPr>
              <a:t>O seu papel é </a:t>
            </a:r>
            <a:r>
              <a:rPr lang="pt-BR" altLang="ja-JP" sz="2000" b="1" dirty="0">
                <a:latin typeface="Calibri" pitchFamily="34" charset="0"/>
              </a:rPr>
              <a:t>ajudar a restaurar os sistemas de transmissão </a:t>
            </a:r>
            <a:r>
              <a:rPr lang="pt-BR" altLang="ja-JP" sz="2000" dirty="0">
                <a:latin typeface="Calibri" pitchFamily="34" charset="0"/>
              </a:rPr>
              <a:t>e distribuição de eletricidade em um país afetado por um furacão grave. Para ser elegível para assistência e formação no âmbito do programa, cada concessionária paga uma taxa anual de </a:t>
            </a:r>
            <a:r>
              <a:rPr lang="pt-BR" altLang="ja-JP" sz="2000" dirty="0" smtClean="0">
                <a:latin typeface="Calibri" pitchFamily="34" charset="0"/>
              </a:rPr>
              <a:t>US$ 2.000 </a:t>
            </a:r>
            <a:r>
              <a:rPr lang="pt-BR" altLang="ja-JP" sz="2000" dirty="0">
                <a:latin typeface="Calibri" pitchFamily="34" charset="0"/>
              </a:rPr>
              <a:t>para o </a:t>
            </a:r>
            <a:r>
              <a:rPr lang="pt-BR" altLang="ja-JP" sz="2000" dirty="0" smtClean="0">
                <a:latin typeface="Calibri" pitchFamily="34" charset="0"/>
              </a:rPr>
              <a:t>Fundo. </a:t>
            </a:r>
            <a:r>
              <a:rPr lang="pt-BR" altLang="ja-JP" sz="2000" dirty="0">
                <a:latin typeface="Calibri" pitchFamily="34" charset="0"/>
              </a:rPr>
              <a:t>Após o furacão Ivan, </a:t>
            </a:r>
            <a:r>
              <a:rPr lang="pt-BR" altLang="ja-JP" sz="2000" dirty="0" smtClean="0">
                <a:latin typeface="Calibri" pitchFamily="34" charset="0"/>
              </a:rPr>
              <a:t>a </a:t>
            </a:r>
            <a:r>
              <a:rPr lang="pt-BR" altLang="ja-JP" sz="2000" dirty="0" err="1" smtClean="0">
                <a:latin typeface="Calibri" pitchFamily="34" charset="0"/>
              </a:rPr>
              <a:t>Grenlec</a:t>
            </a:r>
            <a:r>
              <a:rPr lang="pt-BR" altLang="ja-JP" sz="2000" dirty="0" smtClean="0">
                <a:latin typeface="Calibri" pitchFamily="34" charset="0"/>
              </a:rPr>
              <a:t> pediu assistência </a:t>
            </a:r>
            <a:r>
              <a:rPr lang="pt-BR" altLang="ja-JP" sz="2000" dirty="0">
                <a:latin typeface="Calibri" pitchFamily="34" charset="0"/>
              </a:rPr>
              <a:t>através do CHAP, que </a:t>
            </a:r>
            <a:r>
              <a:rPr lang="pt-BR" altLang="ja-JP" sz="2000" dirty="0" smtClean="0">
                <a:latin typeface="Calibri" pitchFamily="34" charset="0"/>
              </a:rPr>
              <a:t>dispôs </a:t>
            </a:r>
            <a:r>
              <a:rPr lang="pt-BR" altLang="ja-JP" sz="2000" dirty="0">
                <a:latin typeface="Calibri" pitchFamily="34" charset="0"/>
              </a:rPr>
              <a:t>100 </a:t>
            </a:r>
            <a:r>
              <a:rPr lang="pt-BR" altLang="ja-JP" sz="2000" dirty="0" smtClean="0">
                <a:latin typeface="Calibri" pitchFamily="34" charset="0"/>
              </a:rPr>
              <a:t>membros arbitrários </a:t>
            </a:r>
            <a:r>
              <a:rPr lang="pt-BR" altLang="ja-JP" sz="2000" dirty="0">
                <a:latin typeface="Calibri" pitchFamily="34" charset="0"/>
              </a:rPr>
              <a:t>da região para ajudar a reparação e recuperação de operações </a:t>
            </a:r>
            <a:r>
              <a:rPr lang="pt-BR" altLang="ja-JP" sz="2000" dirty="0" smtClean="0">
                <a:latin typeface="Calibri" pitchFamily="34" charset="0"/>
              </a:rPr>
              <a:t>da </a:t>
            </a:r>
            <a:r>
              <a:rPr lang="pt-BR" altLang="ja-JP" sz="2000" dirty="0" err="1" smtClean="0">
                <a:latin typeface="Calibri" pitchFamily="34" charset="0"/>
              </a:rPr>
              <a:t>Grenlec</a:t>
            </a:r>
            <a:r>
              <a:rPr lang="pt-BR" altLang="ja-JP" sz="2000" dirty="0">
                <a:latin typeface="Calibri" pitchFamily="34" charset="0"/>
              </a:rPr>
              <a:t>.</a:t>
            </a:r>
            <a:endParaRPr lang="ja-JP" altLang="ja-JP" sz="2000" dirty="0">
              <a:latin typeface="Calibri" pitchFamily="34" charset="0"/>
            </a:endParaRPr>
          </a:p>
        </p:txBody>
      </p:sp>
      <p:sp>
        <p:nvSpPr>
          <p:cNvPr id="56327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03BD30A-F08D-40C1-9355-B5374462612E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241964" y="171604"/>
            <a:ext cx="5807034" cy="56466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r>
              <a:rPr lang="en-US" altLang="ja-JP" sz="2800" b="1" dirty="0">
                <a:solidFill>
                  <a:schemeClr val="bg1"/>
                </a:solidFill>
              </a:rPr>
              <a:t>Infra-</a:t>
            </a:r>
            <a:r>
              <a:rPr lang="en-US" altLang="ja-JP" sz="2800" b="1" dirty="0" err="1">
                <a:solidFill>
                  <a:schemeClr val="bg1"/>
                </a:solidFill>
              </a:rPr>
              <a:t>estrutura</a:t>
            </a:r>
            <a:r>
              <a:rPr lang="en-US" altLang="ja-JP" sz="2800" b="1" dirty="0">
                <a:solidFill>
                  <a:schemeClr val="bg1"/>
                </a:solidFill>
              </a:rPr>
              <a:t> de </a:t>
            </a:r>
            <a:r>
              <a:rPr lang="en-US" altLang="ja-JP" sz="2800" b="1" dirty="0" err="1">
                <a:solidFill>
                  <a:schemeClr val="bg1"/>
                </a:solidFill>
              </a:rPr>
              <a:t>financiamento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30723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633722" y="1341912"/>
            <a:ext cx="8082766" cy="5047014"/>
          </a:xfrm>
          <a:prstGeom prst="rect">
            <a:avLst/>
          </a:prstGeom>
        </p:spPr>
        <p:txBody>
          <a:bodyPr/>
          <a:lstStyle/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400" b="1" dirty="0" smtClean="0"/>
              <a:t>Seguro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400" b="1" dirty="0" smtClean="0"/>
              <a:t>Fundos </a:t>
            </a:r>
            <a:r>
              <a:rPr lang="pt-BR" altLang="ja-JP" sz="2400" b="1" dirty="0"/>
              <a:t>de ajuda de </a:t>
            </a:r>
            <a:r>
              <a:rPr lang="pt-BR" altLang="ja-JP" sz="2400" b="1" dirty="0" smtClean="0"/>
              <a:t>emergência do Governo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400" b="1" dirty="0" smtClean="0"/>
              <a:t>Doações</a:t>
            </a:r>
            <a:endParaRPr lang="ja-JP" altLang="ja-JP" sz="2400" b="1" dirty="0" smtClean="0"/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400" b="1" dirty="0"/>
              <a:t>Empréstimos (incluindo a reprogramação de empréstimos de desenvolvimento </a:t>
            </a:r>
            <a:r>
              <a:rPr lang="pt-BR" altLang="ja-JP" sz="2400" b="1" dirty="0" smtClean="0"/>
              <a:t>já existentes)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err="1" smtClean="0"/>
              <a:t>Títulos</a:t>
            </a:r>
            <a:r>
              <a:rPr lang="en-US" altLang="ja-JP" sz="2400" b="1" dirty="0" smtClean="0"/>
              <a:t> de </a:t>
            </a:r>
            <a:r>
              <a:rPr lang="en-US" altLang="ja-JP" sz="2400" b="1" dirty="0" err="1" smtClean="0"/>
              <a:t>catástrofe</a:t>
            </a:r>
            <a:r>
              <a:rPr lang="en-US" altLang="ja-JP" sz="2400" b="1" dirty="0" smtClean="0"/>
              <a:t> e </a:t>
            </a:r>
            <a:r>
              <a:rPr lang="en-US" altLang="ja-JP" sz="2400" b="1" dirty="0" err="1" smtClean="0"/>
              <a:t>derivados</a:t>
            </a:r>
            <a:r>
              <a:rPr lang="en-US" altLang="ja-JP" sz="2400" b="1" dirty="0" smtClean="0"/>
              <a:t> </a:t>
            </a:r>
            <a:r>
              <a:rPr lang="en-US" altLang="ja-JP" sz="2400" b="1" dirty="0"/>
              <a:t>de </a:t>
            </a:r>
            <a:r>
              <a:rPr lang="en-US" altLang="ja-JP" sz="2400" b="1" dirty="0" err="1"/>
              <a:t>condições</a:t>
            </a:r>
            <a:r>
              <a:rPr lang="en-US" altLang="ja-JP" sz="2400" b="1" dirty="0"/>
              <a:t> </a:t>
            </a:r>
            <a:r>
              <a:rPr lang="en-US" altLang="ja-JP" sz="2400" b="1" dirty="0" err="1" smtClean="0"/>
              <a:t>meteorológicas</a:t>
            </a:r>
            <a:endParaRPr lang="en-US" altLang="ja-JP" sz="2400" b="1" dirty="0"/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400" b="1" dirty="0" smtClean="0"/>
              <a:t>Financiamento privado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400" b="1" dirty="0" smtClean="0"/>
              <a:t>Incentivos para o desenvolvimento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400" b="1" dirty="0" smtClean="0"/>
              <a:t>Aumento de impostos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2400" b="1" dirty="0" smtClean="0"/>
              <a:t>Remessas </a:t>
            </a:r>
            <a:endParaRPr lang="en-CA" altLang="ja-JP" sz="2800" dirty="0" smtClean="0"/>
          </a:p>
          <a:p>
            <a:pPr marL="514350" indent="-514350" eaLnBrk="1" hangingPunct="1"/>
            <a:endParaRPr lang="en-CA" altLang="ja-JP" dirty="0" smtClean="0"/>
          </a:p>
        </p:txBody>
      </p:sp>
      <p:sp>
        <p:nvSpPr>
          <p:cNvPr id="30724" name="スライド番号プレースホルダ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2D4F2D-43CB-4F14-95B5-761426E4C589}" type="slidenum">
              <a:rPr lang="en-US" altLang="ja-JP">
                <a:latin typeface="Calibri" pitchFamily="34" charset="0"/>
              </a:rPr>
              <a:pPr eaLnBrk="1" hangingPunct="1"/>
              <a:t>8</a:t>
            </a:fld>
            <a:endParaRPr lang="en-US" altLang="ja-JP">
              <a:latin typeface="Calibri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37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631967"/>
            <a:ext cx="8077200" cy="1063211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altLang="en-US" sz="4800" b="1" smtClean="0">
                <a:solidFill>
                  <a:srgbClr val="990099"/>
                </a:solidFill>
                <a:ea typeface="ＭＳ Ｐゴシック" pitchFamily="50" charset="-128"/>
              </a:rPr>
              <a:t>Obrigado</a:t>
            </a:r>
            <a:endParaRPr lang="en-US" altLang="en-US" sz="4800" b="1" dirty="0" smtClean="0">
              <a:solidFill>
                <a:srgbClr val="990099"/>
              </a:solidFill>
              <a:ea typeface="ＭＳ Ｐゴシック" pitchFamily="50" charset="-128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32139" y="0"/>
            <a:ext cx="6011862" cy="1021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88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4267</TotalTime>
  <Words>835</Words>
  <Application>Microsoft Office PowerPoint</Application>
  <PresentationFormat>Apresentação na tela (4:3)</PresentationFormat>
  <Paragraphs>88</Paragraphs>
  <Slides>9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Office Theme</vt:lpstr>
      <vt:lpstr> Essencial 4  Programas setoriais Integração das propostas de Redução de Risco de Desastre e Adaptação de Mudanças Climáticas  em instalações críticas e Infraestrutura</vt:lpstr>
      <vt:lpstr>Estudo de caso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young</dc:creator>
  <cp:lastModifiedBy>Teca</cp:lastModifiedBy>
  <cp:revision>269</cp:revision>
  <cp:lastPrinted>2014-03-14T08:47:38Z</cp:lastPrinted>
  <dcterms:created xsi:type="dcterms:W3CDTF">2012-06-11T10:52:33Z</dcterms:created>
  <dcterms:modified xsi:type="dcterms:W3CDTF">2015-04-20T21:36:25Z</dcterms:modified>
</cp:coreProperties>
</file>