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7" r:id="rId3"/>
    <p:sldId id="303" r:id="rId4"/>
    <p:sldId id="309" r:id="rId5"/>
    <p:sldId id="301" r:id="rId6"/>
    <p:sldId id="312" r:id="rId7"/>
    <p:sldId id="313" r:id="rId8"/>
    <p:sldId id="302" r:id="rId9"/>
    <p:sldId id="314" r:id="rId10"/>
  </p:sldIdLst>
  <p:sldSz cx="9144000" cy="6858000" type="screen4x3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gelika Planitz" initials="AP" lastIdx="1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99"/>
    <a:srgbClr val="FFCC00"/>
    <a:srgbClr val="006699"/>
    <a:srgbClr val="660066"/>
    <a:srgbClr val="669900"/>
    <a:srgbClr val="0066CC"/>
    <a:srgbClr val="339966"/>
    <a:srgbClr val="0033CC"/>
    <a:srgbClr val="339933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065" autoAdjust="0"/>
  </p:normalViewPr>
  <p:slideViewPr>
    <p:cSldViewPr snapToGrid="0">
      <p:cViewPr varScale="1">
        <p:scale>
          <a:sx n="72" d="100"/>
          <a:sy n="72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2886" y="-84"/>
      </p:cViewPr>
      <p:guideLst>
        <p:guide orient="horz" pos="3131"/>
        <p:guide pos="2144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D7F957-1A9F-426E-AEAF-F0375E575312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D97B-89BD-444B-A8F9-CA0CA99F07A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2886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F1004-A268-4820-AAE5-D840801A2180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EEC0B4-B3B7-4638-B05E-BFA9FE0CC5E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1487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EC0B4-B3B7-4638-B05E-BFA9FE0CC5E9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884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EC0B4-B3B7-4638-B05E-BFA9FE0CC5E9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3352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236" tIns="46118" rIns="92236" bIns="4611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ja-JP" smtClean="0"/>
          </a:p>
        </p:txBody>
      </p:sp>
      <p:sp>
        <p:nvSpPr>
          <p:cNvPr id="73732" name="Slide Number Placeholder 3"/>
          <p:cNvSpPr txBox="1">
            <a:spLocks noGrp="1"/>
          </p:cNvSpPr>
          <p:nvPr/>
        </p:nvSpPr>
        <p:spPr bwMode="auto">
          <a:xfrm>
            <a:off x="3855221" y="9440372"/>
            <a:ext cx="2950374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BBCD6CB2-E58F-4E94-856A-2D4E9075BE18}" type="slidenum">
              <a:rPr lang="en-US" altLang="ja-JP">
                <a:latin typeface="Calibri" pitchFamily="34" charset="0"/>
              </a:rPr>
              <a:pPr eaLnBrk="1" hangingPunct="1"/>
              <a:t>3</a:t>
            </a:fld>
            <a:endParaRPr lang="en-US" altLang="ja-JP">
              <a:latin typeface="Calibri" pitchFamily="34" charset="0"/>
            </a:endParaRPr>
          </a:p>
        </p:txBody>
      </p:sp>
      <p:sp>
        <p:nvSpPr>
          <p:cNvPr id="73733" name="Footer Placeholder 4"/>
          <p:cNvSpPr txBox="1">
            <a:spLocks noGrp="1"/>
          </p:cNvSpPr>
          <p:nvPr/>
        </p:nvSpPr>
        <p:spPr bwMode="auto">
          <a:xfrm>
            <a:off x="1" y="9440372"/>
            <a:ext cx="2950375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ja-JP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485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236" tIns="46118" rIns="92236" bIns="4611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ja-JP" smtClean="0"/>
          </a:p>
        </p:txBody>
      </p:sp>
      <p:sp>
        <p:nvSpPr>
          <p:cNvPr id="83972" name="Slide Number Placeholder 3"/>
          <p:cNvSpPr txBox="1">
            <a:spLocks noGrp="1"/>
          </p:cNvSpPr>
          <p:nvPr/>
        </p:nvSpPr>
        <p:spPr bwMode="auto">
          <a:xfrm>
            <a:off x="3855221" y="9440372"/>
            <a:ext cx="2950374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78CB42C-7BFC-4476-A1DE-F076D57C60B3}" type="slidenum">
              <a:rPr lang="en-US" altLang="ja-JP">
                <a:latin typeface="Calibri" pitchFamily="34" charset="0"/>
              </a:rPr>
              <a:pPr eaLnBrk="1" hangingPunct="1"/>
              <a:t>4</a:t>
            </a:fld>
            <a:endParaRPr lang="en-US" altLang="ja-JP">
              <a:latin typeface="Calibri" pitchFamily="34" charset="0"/>
            </a:endParaRPr>
          </a:p>
        </p:txBody>
      </p:sp>
      <p:sp>
        <p:nvSpPr>
          <p:cNvPr id="83973" name="Footer Placeholder 4"/>
          <p:cNvSpPr txBox="1">
            <a:spLocks noGrp="1"/>
          </p:cNvSpPr>
          <p:nvPr/>
        </p:nvSpPr>
        <p:spPr bwMode="auto">
          <a:xfrm>
            <a:off x="1" y="9440372"/>
            <a:ext cx="2950375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ja-JP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35491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236" tIns="46118" rIns="92236" bIns="4611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ja-JP" smtClean="0"/>
          </a:p>
        </p:txBody>
      </p:sp>
      <p:sp>
        <p:nvSpPr>
          <p:cNvPr id="68612" name="Slide Number Placeholder 3"/>
          <p:cNvSpPr txBox="1">
            <a:spLocks noGrp="1"/>
          </p:cNvSpPr>
          <p:nvPr/>
        </p:nvSpPr>
        <p:spPr bwMode="auto">
          <a:xfrm>
            <a:off x="3855221" y="9440372"/>
            <a:ext cx="2950374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F032A999-4EBF-4BA3-95AC-AED6A33F2EFC}" type="slidenum">
              <a:rPr lang="en-US" altLang="ja-JP">
                <a:latin typeface="Calibri" pitchFamily="34" charset="0"/>
              </a:rPr>
              <a:pPr eaLnBrk="1" hangingPunct="1"/>
              <a:t>5</a:t>
            </a:fld>
            <a:endParaRPr lang="en-US" altLang="ja-JP">
              <a:latin typeface="Calibri" pitchFamily="34" charset="0"/>
            </a:endParaRPr>
          </a:p>
        </p:txBody>
      </p:sp>
      <p:sp>
        <p:nvSpPr>
          <p:cNvPr id="68613" name="Footer Placeholder 4"/>
          <p:cNvSpPr txBox="1">
            <a:spLocks noGrp="1"/>
          </p:cNvSpPr>
          <p:nvPr/>
        </p:nvSpPr>
        <p:spPr bwMode="auto">
          <a:xfrm>
            <a:off x="1" y="9440372"/>
            <a:ext cx="2950375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ja-JP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1697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236" tIns="46118" rIns="92236" bIns="4611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ja-JP" smtClean="0"/>
          </a:p>
        </p:txBody>
      </p:sp>
      <p:sp>
        <p:nvSpPr>
          <p:cNvPr id="90116" name="Slide Number Placeholder 3"/>
          <p:cNvSpPr txBox="1">
            <a:spLocks noGrp="1"/>
          </p:cNvSpPr>
          <p:nvPr/>
        </p:nvSpPr>
        <p:spPr bwMode="auto">
          <a:xfrm>
            <a:off x="3855221" y="9440372"/>
            <a:ext cx="2950374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86367184-7C50-4410-8E97-BBB86EFE026A}" type="slidenum">
              <a:rPr lang="en-US" altLang="ja-JP">
                <a:latin typeface="Calibri" pitchFamily="34" charset="0"/>
              </a:rPr>
              <a:pPr eaLnBrk="1" hangingPunct="1"/>
              <a:t>7</a:t>
            </a:fld>
            <a:endParaRPr lang="en-US" altLang="ja-JP">
              <a:latin typeface="Calibri" pitchFamily="34" charset="0"/>
            </a:endParaRPr>
          </a:p>
        </p:txBody>
      </p:sp>
      <p:sp>
        <p:nvSpPr>
          <p:cNvPr id="90117" name="Footer Placeholder 4"/>
          <p:cNvSpPr txBox="1">
            <a:spLocks noGrp="1"/>
          </p:cNvSpPr>
          <p:nvPr/>
        </p:nvSpPr>
        <p:spPr bwMode="auto">
          <a:xfrm>
            <a:off x="1" y="9440372"/>
            <a:ext cx="2950375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ja-JP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556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4991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639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6107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-Up: 2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8610600" y="381000"/>
            <a:ext cx="533400" cy="58674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/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3962400" cy="311696"/>
          </a:xfrm>
          <a:prstGeom prst="rect">
            <a:avLst/>
          </a:prstGeo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8" name="Rectangle 11"/>
          <p:cNvSpPr>
            <a:spLocks noGrp="1"/>
          </p:cNvSpPr>
          <p:nvPr>
            <p:ph sz="quarter" idx="15"/>
          </p:nvPr>
        </p:nvSpPr>
        <p:spPr>
          <a:xfrm>
            <a:off x="304800" y="764704"/>
            <a:ext cx="3962400" cy="25515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6"/>
          </p:nvPr>
        </p:nvSpPr>
        <p:spPr>
          <a:xfrm>
            <a:off x="301752" y="3319272"/>
            <a:ext cx="3965448" cy="311696"/>
          </a:xfrm>
          <a:prstGeom prst="rect">
            <a:avLst/>
          </a:prstGeo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301752" y="3702976"/>
            <a:ext cx="3965448" cy="25515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Rectangle 8"/>
          <p:cNvSpPr>
            <a:spLocks noGrp="1"/>
          </p:cNvSpPr>
          <p:nvPr>
            <p:ph type="body" sz="quarter" idx="18"/>
          </p:nvPr>
        </p:nvSpPr>
        <p:spPr>
          <a:xfrm>
            <a:off x="4416552" y="381000"/>
            <a:ext cx="3965448" cy="311696"/>
          </a:xfrm>
          <a:prstGeom prst="rect">
            <a:avLst/>
          </a:prstGeo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9"/>
          </p:nvPr>
        </p:nvSpPr>
        <p:spPr>
          <a:xfrm>
            <a:off x="4416552" y="764704"/>
            <a:ext cx="3962400" cy="548369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13"/>
          <p:cNvSpPr>
            <a:spLocks noGrp="1"/>
          </p:cNvSpPr>
          <p:nvPr>
            <p:ph type="dt" sz="half" idx="20"/>
          </p:nvPr>
        </p:nvSpPr>
        <p:spPr>
          <a:xfrm>
            <a:off x="7010400" y="76200"/>
            <a:ext cx="1371600" cy="2286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4F790A9-68E4-4B03-A95C-0B8BCD019725}" type="datetime1">
              <a:rPr lang="en-US" altLang="ja-JP"/>
              <a:pPr>
                <a:defRPr/>
              </a:pPr>
              <a:t>4/20/2015</a:t>
            </a:fld>
            <a:endParaRPr lang="en-US" altLang="ja-JP"/>
          </a:p>
        </p:txBody>
      </p:sp>
      <p:sp>
        <p:nvSpPr>
          <p:cNvPr id="11" name="Rectangle 19"/>
          <p:cNvSpPr>
            <a:spLocks noGrp="1"/>
          </p:cNvSpPr>
          <p:nvPr>
            <p:ph type="sldNum" sz="quarter" idx="21"/>
          </p:nvPr>
        </p:nvSpPr>
        <p:spPr>
          <a:xfrm>
            <a:off x="6503988" y="6473825"/>
            <a:ext cx="990600" cy="3048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18D8CB8-8AEB-466E-BB73-67AF328882C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12" name="Rectangle 22"/>
          <p:cNvSpPr>
            <a:spLocks noGrp="1"/>
          </p:cNvSpPr>
          <p:nvPr>
            <p:ph type="ftr" sz="quarter" idx="22"/>
          </p:nvPr>
        </p:nvSpPr>
        <p:spPr>
          <a:xfrm>
            <a:off x="2705100" y="6477000"/>
            <a:ext cx="3733800" cy="304800"/>
          </a:xfrm>
          <a:prstGeom prst="rect">
            <a:avLst/>
          </a:prstGeom>
        </p:spPr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25866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469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633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723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004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66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743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553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20/04/2015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180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0" y="0"/>
            <a:ext cx="9144000" cy="932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961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ctrTitle"/>
          </p:nvPr>
        </p:nvSpPr>
        <p:spPr>
          <a:xfrm>
            <a:off x="709551" y="1370014"/>
            <a:ext cx="7772400" cy="4152012"/>
          </a:xfrm>
        </p:spPr>
        <p:txBody>
          <a:bodyPr/>
          <a:lstStyle/>
          <a:p>
            <a:r>
              <a:rPr lang="en-US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PT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Essential</a:t>
            </a:r>
            <a:r>
              <a:rPr lang="pt-PT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4</a:t>
            </a:r>
            <a:r>
              <a:rPr lang="pt-PT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PT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PT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PT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PT" sz="4000" b="1" dirty="0" smtClean="0"/>
              <a:t>Programas Setoriais</a:t>
            </a:r>
            <a:r>
              <a:rPr lang="pt-PT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PT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PT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Integração de RRD e AAC </a:t>
            </a:r>
            <a:r>
              <a:rPr lang="pt-PT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 </a:t>
            </a:r>
            <a:r>
              <a:rPr lang="pt-PT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Instalações Críticas e Infraestruturas</a:t>
            </a:r>
            <a:endParaRPr lang="pt-PT" b="1" dirty="0">
              <a:solidFill>
                <a:srgbClr val="99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-33338" y="0"/>
            <a:ext cx="9180513" cy="1370013"/>
            <a:chOff x="-36006" y="16788"/>
            <a:chExt cx="9180006" cy="1370891"/>
          </a:xfrm>
        </p:grpSpPr>
        <p:grpSp>
          <p:nvGrpSpPr>
            <p:cNvPr id="7" name="Group 7"/>
            <p:cNvGrpSpPr>
              <a:grpSpLocks/>
            </p:cNvGrpSpPr>
            <p:nvPr/>
          </p:nvGrpSpPr>
          <p:grpSpPr bwMode="auto">
            <a:xfrm>
              <a:off x="-36006" y="772093"/>
              <a:ext cx="9180006" cy="615586"/>
              <a:chOff x="0" y="750215"/>
              <a:chExt cx="9144000" cy="662941"/>
            </a:xfrm>
          </p:grpSpPr>
          <p:sp>
            <p:nvSpPr>
              <p:cNvPr id="12" name="Rectangle 12"/>
              <p:cNvSpPr>
                <a:spLocks noChangeArrowheads="1"/>
              </p:cNvSpPr>
              <p:nvPr/>
            </p:nvSpPr>
            <p:spPr bwMode="auto">
              <a:xfrm>
                <a:off x="0" y="1207540"/>
                <a:ext cx="9144000" cy="205616"/>
              </a:xfrm>
              <a:prstGeom prst="rect">
                <a:avLst/>
              </a:prstGeom>
              <a:solidFill>
                <a:srgbClr val="99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n-GB" sz="1000">
                    <a:solidFill>
                      <a:srgbClr val="000000"/>
                    </a:solidFill>
                    <a:latin typeface="Times New Roman" pitchFamily="18" charset="0"/>
                    <a:cs typeface="Times New Roman" pitchFamily="18" charset="0"/>
                  </a:rPr>
                  <a:t> </a:t>
                </a:r>
                <a:endParaRPr lang="en-US" sz="1200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" name="Rectangle 12"/>
              <p:cNvSpPr>
                <a:spLocks noChangeArrowheads="1"/>
              </p:cNvSpPr>
              <p:nvPr/>
            </p:nvSpPr>
            <p:spPr bwMode="auto">
              <a:xfrm>
                <a:off x="11069" y="749398"/>
                <a:ext cx="9132931" cy="45847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2">
                    <a:lumMod val="60000"/>
                    <a:lumOff val="40000"/>
                  </a:schemeClr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spcAft>
                    <a:spcPts val="0"/>
                  </a:spcAft>
                  <a:defRPr/>
                </a:pPr>
                <a:endParaRPr lang="en-US" sz="2000" dirty="0">
                  <a:latin typeface="Times New Roman"/>
                  <a:ea typeface="Times New Roman"/>
                </a:endParaRPr>
              </a:p>
            </p:txBody>
          </p:sp>
        </p:grpSp>
        <p:pic>
          <p:nvPicPr>
            <p:cNvPr id="10" name="Picture 10"/>
            <p:cNvPicPr>
              <a:picLocks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11480" y="16788"/>
              <a:ext cx="2629091" cy="7837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28469"/>
              <a:ext cx="2697681" cy="7284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470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947954" y="1514852"/>
            <a:ext cx="25587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Segunda fase de triagem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:</a:t>
            </a:r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Down Arrow 1"/>
          <p:cNvSpPr/>
          <p:nvPr/>
        </p:nvSpPr>
        <p:spPr>
          <a:xfrm>
            <a:off x="925683" y="1037172"/>
            <a:ext cx="2131426" cy="627848"/>
          </a:xfrm>
          <a:prstGeom prst="down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00" b="1" dirty="0" smtClean="0"/>
              <a:t>Dados climáticos</a:t>
            </a:r>
            <a:endParaRPr lang="pt-PT" sz="16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899561" y="1965278"/>
            <a:ext cx="2157544" cy="131018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1600" b="1" dirty="0" smtClean="0"/>
              <a:t>Objetivos:</a:t>
            </a:r>
          </a:p>
          <a:p>
            <a:r>
              <a:rPr lang="pt-PT" sz="1600" dirty="0" smtClean="0"/>
              <a:t>Relevante para a categoria do projeto</a:t>
            </a:r>
            <a:endParaRPr lang="pt-PT" sz="1600" dirty="0"/>
          </a:p>
        </p:txBody>
      </p:sp>
      <p:sp>
        <p:nvSpPr>
          <p:cNvPr id="8" name="Rounded Rectangle 7"/>
          <p:cNvSpPr/>
          <p:nvPr/>
        </p:nvSpPr>
        <p:spPr>
          <a:xfrm>
            <a:off x="3740570" y="1953901"/>
            <a:ext cx="2157544" cy="132156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1400" b="1" dirty="0" smtClean="0"/>
              <a:t>Componentes: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PT" sz="1200" b="1" dirty="0" smtClean="0"/>
              <a:t>Adequado ao âmbito do projeto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PT" sz="1200" b="1" dirty="0" smtClean="0"/>
              <a:t>Gere riscos para o projeto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PT" sz="1200" b="1" dirty="0" smtClean="0"/>
              <a:t>Lidera os intervenientes envolvidos</a:t>
            </a:r>
            <a:endParaRPr lang="pt-PT" sz="12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6511065" y="1953900"/>
            <a:ext cx="2157544" cy="132156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PT" sz="1200" b="1" dirty="0" smtClean="0"/>
              <a:t>Atividades</a:t>
            </a:r>
            <a:r>
              <a:rPr lang="en-GB" sz="1200" b="1" dirty="0" smtClean="0"/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PT" sz="1100" b="1" dirty="0" smtClean="0"/>
              <a:t>Acessível, benefícios justificam os custos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PT" sz="1100" b="1" dirty="0" smtClean="0"/>
              <a:t>Competência institucional para implementação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PT" sz="1100" b="1" dirty="0" smtClean="0"/>
              <a:t>Beneficiários são foco principal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85913" y="3741760"/>
            <a:ext cx="2157544" cy="1351131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Arial" pitchFamily="34" charset="0"/>
              <a:buChar char="•"/>
            </a:pPr>
            <a:r>
              <a:rPr lang="pt-PT" sz="1200" b="1" dirty="0" smtClean="0"/>
              <a:t>Gerir riscos climáticos </a:t>
            </a:r>
            <a:r>
              <a:rPr lang="pt-PT" sz="1200" b="1" dirty="0"/>
              <a:t>mediante </a:t>
            </a:r>
            <a:r>
              <a:rPr lang="pt-PT" sz="1200" b="1" dirty="0" smtClean="0"/>
              <a:t>planeamento aperfeiçoado </a:t>
            </a:r>
            <a:r>
              <a:rPr lang="pt-PT" sz="1200" b="1" dirty="0"/>
              <a:t>dos </a:t>
            </a:r>
            <a:r>
              <a:rPr lang="pt-PT" sz="1200" b="1" dirty="0" smtClean="0"/>
              <a:t>ativos-chave do projeto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pt-PT" sz="1200" b="1" dirty="0" smtClean="0"/>
              <a:t>Auxiliar comunidades locais</a:t>
            </a:r>
            <a:endParaRPr lang="pt-PT" sz="12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3740570" y="3762243"/>
            <a:ext cx="2157544" cy="1445518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itchFamily="34" charset="0"/>
              <a:buChar char="•"/>
            </a:pPr>
            <a:r>
              <a:rPr lang="pt-PT" sz="1100" b="1" dirty="0" smtClean="0"/>
              <a:t>Ajustar o planeamento dos novos ativos para aumentar resiliência climática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PT" sz="1100" b="1" dirty="0" smtClean="0"/>
              <a:t>Aumentar a resiliência das infraestruturas e edifícios utilizados pelas comunidades locais</a:t>
            </a:r>
            <a:endParaRPr lang="en-GB" sz="1600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6511065" y="3633746"/>
            <a:ext cx="2157544" cy="272729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itchFamily="34" charset="0"/>
              <a:buChar char="•"/>
            </a:pPr>
            <a:r>
              <a:rPr lang="pt-PT" sz="1100" b="1" dirty="0" smtClean="0"/>
              <a:t>Aumentar a capacidade de drenagem rodoviária /vãos de pontes/dimensões de bueiros/força de pontes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PT" sz="1100" b="1" dirty="0" smtClean="0"/>
              <a:t>Investigar composição de superfícies de estrada alternativas para suportar altas temperaturas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PT" sz="1100" b="1" dirty="0" smtClean="0"/>
              <a:t>Garantir que novos edifícios comunitários consideram os riscos climáticos na sua conceção</a:t>
            </a:r>
            <a:endParaRPr lang="en-GB" sz="1600" b="1" dirty="0"/>
          </a:p>
        </p:txBody>
      </p:sp>
      <p:sp>
        <p:nvSpPr>
          <p:cNvPr id="13" name="Down Arrow 12"/>
          <p:cNvSpPr/>
          <p:nvPr/>
        </p:nvSpPr>
        <p:spPr>
          <a:xfrm>
            <a:off x="1815162" y="3275464"/>
            <a:ext cx="1241947" cy="655091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/>
              <a:t>AREP</a:t>
            </a:r>
            <a:endParaRPr lang="en-GB" sz="1400" b="1" dirty="0"/>
          </a:p>
        </p:txBody>
      </p:sp>
      <p:sp>
        <p:nvSpPr>
          <p:cNvPr id="14" name="Down Arrow 13"/>
          <p:cNvSpPr/>
          <p:nvPr/>
        </p:nvSpPr>
        <p:spPr>
          <a:xfrm>
            <a:off x="3747984" y="3275466"/>
            <a:ext cx="1241947" cy="655091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/>
              <a:t>AREP</a:t>
            </a:r>
            <a:endParaRPr lang="en-GB" sz="1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93667" y="1631278"/>
            <a:ext cx="1462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Filtros</a:t>
            </a:r>
            <a:endParaRPr lang="pt-PT" dirty="0"/>
          </a:p>
        </p:txBody>
      </p:sp>
      <p:sp>
        <p:nvSpPr>
          <p:cNvPr id="18" name="TextBox 17"/>
          <p:cNvSpPr txBox="1"/>
          <p:nvPr/>
        </p:nvSpPr>
        <p:spPr>
          <a:xfrm>
            <a:off x="722137" y="3418345"/>
            <a:ext cx="1462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 smtClean="0"/>
              <a:t>Respostas</a:t>
            </a:r>
            <a:endParaRPr lang="pt-PT" dirty="0"/>
          </a:p>
        </p:txBody>
      </p:sp>
      <p:sp>
        <p:nvSpPr>
          <p:cNvPr id="19" name="Chevron 18"/>
          <p:cNvSpPr/>
          <p:nvPr/>
        </p:nvSpPr>
        <p:spPr>
          <a:xfrm>
            <a:off x="3057109" y="2333767"/>
            <a:ext cx="683461" cy="600502"/>
          </a:xfrm>
          <a:prstGeom prst="chevron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Chevron 19"/>
          <p:cNvSpPr/>
          <p:nvPr/>
        </p:nvSpPr>
        <p:spPr>
          <a:xfrm>
            <a:off x="3043457" y="4096603"/>
            <a:ext cx="683461" cy="600502"/>
          </a:xfrm>
          <a:prstGeom prst="chevron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6-Point Star 21"/>
          <p:cNvSpPr/>
          <p:nvPr/>
        </p:nvSpPr>
        <p:spPr>
          <a:xfrm>
            <a:off x="1037230" y="5092892"/>
            <a:ext cx="1842451" cy="1536508"/>
          </a:xfrm>
          <a:prstGeom prst="star6">
            <a:avLst/>
          </a:prstGeom>
          <a:solidFill>
            <a:srgbClr val="FFCC0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pt-PT" sz="1600" b="1" dirty="0" smtClean="0">
                <a:solidFill>
                  <a:schemeClr val="accent5">
                    <a:lumMod val="75000"/>
                  </a:schemeClr>
                </a:solidFill>
              </a:rPr>
              <a:t>Projeto com resiliência climática</a:t>
            </a:r>
            <a:endParaRPr lang="pt-PT" sz="1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3" name="Equal 22"/>
          <p:cNvSpPr/>
          <p:nvPr/>
        </p:nvSpPr>
        <p:spPr>
          <a:xfrm>
            <a:off x="3043457" y="5718411"/>
            <a:ext cx="519158" cy="409433"/>
          </a:xfrm>
          <a:prstGeom prst="mathEqual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Right Arrow 24"/>
          <p:cNvSpPr/>
          <p:nvPr/>
        </p:nvSpPr>
        <p:spPr>
          <a:xfrm>
            <a:off x="5898114" y="2101716"/>
            <a:ext cx="775641" cy="1099831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800" b="1" dirty="0" smtClean="0"/>
              <a:t>Filtros de seleção</a:t>
            </a:r>
            <a:endParaRPr lang="pt-PT" sz="800" b="1" dirty="0"/>
          </a:p>
        </p:txBody>
      </p:sp>
      <p:sp>
        <p:nvSpPr>
          <p:cNvPr id="26" name="Right Arrow 25"/>
          <p:cNvSpPr/>
          <p:nvPr/>
        </p:nvSpPr>
        <p:spPr>
          <a:xfrm>
            <a:off x="5892430" y="3921418"/>
            <a:ext cx="775641" cy="1099831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800" b="1" dirty="0" smtClean="0"/>
              <a:t>Filtros de seleção</a:t>
            </a:r>
            <a:endParaRPr lang="pt-PT" sz="800" b="1" dirty="0"/>
          </a:p>
        </p:txBody>
      </p:sp>
      <p:sp>
        <p:nvSpPr>
          <p:cNvPr id="29" name="Left-Right Arrow Callout 28"/>
          <p:cNvSpPr/>
          <p:nvPr/>
        </p:nvSpPr>
        <p:spPr>
          <a:xfrm>
            <a:off x="3618330" y="5257800"/>
            <a:ext cx="2768822" cy="1261753"/>
          </a:xfrm>
          <a:prstGeom prst="leftRightArrowCallou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3600" dirty="0" smtClean="0"/>
              <a:t>$</a:t>
            </a:r>
            <a:r>
              <a:rPr lang="pt-PT" sz="4000" dirty="0" smtClean="0"/>
              <a:t> </a:t>
            </a:r>
            <a:r>
              <a:rPr lang="pt-PT" sz="1600" dirty="0" smtClean="0"/>
              <a:t>aprovado</a:t>
            </a:r>
          </a:p>
          <a:p>
            <a:r>
              <a:rPr lang="pt-PT" sz="2000" dirty="0"/>
              <a:t>aprovação </a:t>
            </a:r>
            <a:r>
              <a:rPr lang="pt-PT" sz="2000" b="1" dirty="0" smtClean="0"/>
              <a:t>PCN</a:t>
            </a:r>
            <a:endParaRPr lang="pt-PT" sz="2000" dirty="0" smtClean="0"/>
          </a:p>
          <a:p>
            <a:pPr algn="ctr"/>
            <a:endParaRPr lang="en-GB" sz="2000" b="1" dirty="0"/>
          </a:p>
        </p:txBody>
      </p:sp>
      <p:sp>
        <p:nvSpPr>
          <p:cNvPr id="30" name="Title 1"/>
          <p:cNvSpPr>
            <a:spLocks noGrp="1"/>
          </p:cNvSpPr>
          <p:nvPr>
            <p:ph type="title" sz="quarter"/>
          </p:nvPr>
        </p:nvSpPr>
        <p:spPr>
          <a:xfrm>
            <a:off x="662641" y="684214"/>
            <a:ext cx="8313401" cy="523871"/>
          </a:xfrm>
        </p:spPr>
        <p:txBody>
          <a:bodyPr/>
          <a:lstStyle/>
          <a:p>
            <a:pPr algn="r"/>
            <a:r>
              <a:rPr lang="en-GB" sz="2800" b="1" dirty="0" smtClean="0">
                <a:solidFill>
                  <a:srgbClr val="990099"/>
                </a:solidFill>
              </a:rPr>
              <a:t>Case Study </a:t>
            </a:r>
            <a:br>
              <a:rPr lang="en-GB" sz="2800" b="1" dirty="0" smtClean="0">
                <a:solidFill>
                  <a:srgbClr val="990099"/>
                </a:solidFill>
              </a:rPr>
            </a:br>
            <a:r>
              <a:rPr lang="en-GB" sz="2800" b="1" dirty="0">
                <a:solidFill>
                  <a:srgbClr val="990099"/>
                </a:solidFill>
              </a:rPr>
              <a:t/>
            </a:r>
            <a:br>
              <a:rPr lang="en-GB" sz="2800" b="1" dirty="0">
                <a:solidFill>
                  <a:srgbClr val="990099"/>
                </a:solidFill>
              </a:rPr>
            </a:br>
            <a:endParaRPr lang="en-GB" sz="2000" b="1" dirty="0">
              <a:solidFill>
                <a:srgbClr val="990099"/>
              </a:solidFill>
            </a:endParaRPr>
          </a:p>
        </p:txBody>
      </p:sp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3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4294967295"/>
          </p:nvPr>
        </p:nvSpPr>
        <p:spPr>
          <a:xfrm>
            <a:off x="4275118" y="109021"/>
            <a:ext cx="3728852" cy="532245"/>
          </a:xfrm>
          <a:prstGeom prst="rect">
            <a:avLst/>
          </a:prstGeo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ctr" eaLnBrk="1" hangingPunct="1">
              <a:buNone/>
              <a:defRPr/>
            </a:pPr>
            <a:r>
              <a:rPr lang="pt-PT" altLang="ja-JP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Incentivos Financeiros</a:t>
            </a:r>
            <a:endParaRPr lang="pt-PT" altLang="ja-JP" sz="2800" dirty="0" smtClean="0">
              <a:solidFill>
                <a:srgbClr val="99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822" name="Content Placeholder 7"/>
          <p:cNvSpPr>
            <a:spLocks noGrp="1"/>
          </p:cNvSpPr>
          <p:nvPr>
            <p:ph sz="quarter" idx="4294967295"/>
          </p:nvPr>
        </p:nvSpPr>
        <p:spPr>
          <a:xfrm>
            <a:off x="154379" y="5053941"/>
            <a:ext cx="8835241" cy="1575459"/>
          </a:xfrm>
          <a:prstGeom prst="rect">
            <a:avLst/>
          </a:prstGeom>
        </p:spPr>
        <p:txBody>
          <a:bodyPr/>
          <a:lstStyle/>
          <a:p>
            <a:pPr marL="457200" lvl="0" indent="-457200">
              <a:buFontTx/>
              <a:buChar char="•"/>
            </a:pPr>
            <a:r>
              <a:rPr lang="pt-PT" sz="2400" dirty="0" smtClean="0"/>
              <a:t>Pode </a:t>
            </a:r>
            <a:r>
              <a:rPr lang="pt-PT" sz="2400" dirty="0"/>
              <a:t>ser requerida priorização da infraestrutura de transportes para </a:t>
            </a:r>
            <a:r>
              <a:rPr lang="pt-PT" sz="2400" b="1" dirty="0"/>
              <a:t>proteger os motores </a:t>
            </a:r>
            <a:r>
              <a:rPr lang="pt-PT" sz="2400" b="1" dirty="0" smtClean="0"/>
              <a:t>económicos</a:t>
            </a:r>
          </a:p>
          <a:p>
            <a:pPr marL="457200" indent="-457200">
              <a:buFontTx/>
              <a:buChar char="•"/>
            </a:pPr>
            <a:r>
              <a:rPr lang="pt-PT" sz="2400" dirty="0"/>
              <a:t>O investimento em </a:t>
            </a:r>
            <a:r>
              <a:rPr lang="pt-PT" sz="2400" b="1" dirty="0"/>
              <a:t>incentivos financeiros</a:t>
            </a:r>
            <a:r>
              <a:rPr lang="pt-PT" sz="2400" dirty="0"/>
              <a:t> pode ajudar à rápida conclusão de contratos de </a:t>
            </a:r>
            <a:r>
              <a:rPr lang="pt-PT" sz="2400" dirty="0" smtClean="0"/>
              <a:t>infraestruturas</a:t>
            </a:r>
            <a:endParaRPr lang="pt-PT" altLang="ja-JP" sz="2400" dirty="0" smtClean="0"/>
          </a:p>
        </p:txBody>
      </p:sp>
      <p:sp>
        <p:nvSpPr>
          <p:cNvPr id="34823" name="スライド番号プレースホルダ 7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52FC5CBF-1D62-4460-9619-E6F11E652CED}" type="slidenum">
              <a:rPr lang="en-US" altLang="ja-JP">
                <a:latin typeface="Calibri" pitchFamily="34" charset="0"/>
              </a:rPr>
              <a:pPr eaLnBrk="1" hangingPunct="1"/>
              <a:t>3</a:t>
            </a:fld>
            <a:endParaRPr lang="en-US" altLang="ja-JP">
              <a:latin typeface="Calibri" pitchFamily="34" charset="0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sp>
        <p:nvSpPr>
          <p:cNvPr id="34818" name="Text Placeholder 2"/>
          <p:cNvSpPr>
            <a:spLocks noGrp="1" noChangeAspect="1"/>
          </p:cNvSpPr>
          <p:nvPr>
            <p:ph type="body" sz="quarter" idx="4294967295"/>
          </p:nvPr>
        </p:nvSpPr>
        <p:spPr>
          <a:xfrm>
            <a:off x="2305878" y="743121"/>
            <a:ext cx="6624366" cy="480037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eaLnBrk="1" hangingPunct="1">
              <a:buNone/>
            </a:pPr>
            <a:r>
              <a:rPr lang="pt-PT" altLang="ja-JP" sz="2800" b="1" i="1" dirty="0" smtClean="0">
                <a:solidFill>
                  <a:schemeClr val="bg1"/>
                </a:solidFill>
              </a:rPr>
              <a:t>Terramoto de </a:t>
            </a:r>
            <a:r>
              <a:rPr lang="pt-PT" altLang="ja-JP" sz="2800" b="1" i="1" dirty="0" err="1" smtClean="0">
                <a:solidFill>
                  <a:schemeClr val="bg1"/>
                </a:solidFill>
              </a:rPr>
              <a:t>Northridge</a:t>
            </a:r>
            <a:r>
              <a:rPr lang="pt-PT" altLang="ja-JP" sz="2800" b="1" i="1" dirty="0" smtClean="0">
                <a:solidFill>
                  <a:schemeClr val="bg1"/>
                </a:solidFill>
              </a:rPr>
              <a:t>, </a:t>
            </a:r>
            <a:r>
              <a:rPr lang="pt-PT" altLang="ja-JP" sz="2800" b="1" i="1" dirty="0" err="1" smtClean="0">
                <a:solidFill>
                  <a:schemeClr val="bg1"/>
                </a:solidFill>
              </a:rPr>
              <a:t>California</a:t>
            </a:r>
            <a:r>
              <a:rPr lang="pt-PT" altLang="ja-JP" sz="2800" b="1" i="1" dirty="0" smtClean="0">
                <a:solidFill>
                  <a:schemeClr val="bg1"/>
                </a:solidFill>
              </a:rPr>
              <a:t>, USA, 1994</a:t>
            </a:r>
          </a:p>
          <a:p>
            <a:pPr marL="0" indent="0" eaLnBrk="1" hangingPunct="1"/>
            <a:endParaRPr lang="en-CA" altLang="ja-JP" sz="2800" b="1" dirty="0" smtClean="0">
              <a:solidFill>
                <a:schemeClr val="bg1"/>
              </a:solidFill>
            </a:endParaRPr>
          </a:p>
        </p:txBody>
      </p:sp>
      <p:sp>
        <p:nvSpPr>
          <p:cNvPr id="34820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172192" y="1223159"/>
            <a:ext cx="8799615" cy="3830782"/>
          </a:xfrm>
          <a:prstGeom prst="rect">
            <a:avLst/>
          </a:prstGeom>
        </p:spPr>
        <p:txBody>
          <a:bodyPr/>
          <a:lstStyle/>
          <a:p>
            <a:pPr marL="0" indent="0" algn="just">
              <a:buNone/>
            </a:pPr>
            <a:r>
              <a:rPr lang="pt-PT" altLang="ja-JP" sz="2000" dirty="0"/>
              <a:t>O terramoto obrigou ao fecho de quatro corredores rodoviários importantes com fluxo diário superior a 780,000 veículos, incluindo passageiros e </a:t>
            </a:r>
            <a:r>
              <a:rPr lang="pt-PT" altLang="ja-JP" sz="2000" dirty="0" smtClean="0"/>
              <a:t>carga. </a:t>
            </a:r>
            <a:r>
              <a:rPr lang="pt-PT" sz="2000" dirty="0"/>
              <a:t>A cidade conferiu </a:t>
            </a:r>
            <a:r>
              <a:rPr lang="pt-PT" sz="2000" b="1" dirty="0"/>
              <a:t>prioridade</a:t>
            </a:r>
            <a:r>
              <a:rPr lang="pt-PT" sz="2000" dirty="0"/>
              <a:t> à substituição e </a:t>
            </a:r>
            <a:r>
              <a:rPr lang="pt-PT" sz="2000" b="1" dirty="0"/>
              <a:t>restauro da infraestrutura rodoviária</a:t>
            </a:r>
            <a:r>
              <a:rPr lang="pt-PT" sz="2000" dirty="0"/>
              <a:t> de forma a garantir </a:t>
            </a:r>
            <a:r>
              <a:rPr lang="pt-PT" sz="2000" b="1" dirty="0"/>
              <a:t>recuperação económica</a:t>
            </a:r>
            <a:r>
              <a:rPr lang="pt-PT" altLang="ja-JP" sz="2000" dirty="0" smtClean="0"/>
              <a:t>. </a:t>
            </a:r>
          </a:p>
          <a:p>
            <a:pPr marL="0" indent="0" algn="just">
              <a:buNone/>
            </a:pPr>
            <a:r>
              <a:rPr lang="pt-PT" sz="2000" dirty="0"/>
              <a:t>Para acelerar a conclusão dos projetos de reconstrução rodoviários, o Departamento de Transportes da Califórnia (</a:t>
            </a:r>
            <a:r>
              <a:rPr lang="pt-PT" sz="2000" dirty="0" err="1"/>
              <a:t>CalTrans</a:t>
            </a:r>
            <a:r>
              <a:rPr lang="pt-PT" sz="2000" dirty="0"/>
              <a:t>) incluiu </a:t>
            </a:r>
            <a:r>
              <a:rPr lang="pt-PT" sz="2000" b="1" dirty="0"/>
              <a:t>incentivos financeiros</a:t>
            </a:r>
            <a:r>
              <a:rPr lang="pt-PT" sz="2000" dirty="0"/>
              <a:t> nos seus contratos</a:t>
            </a:r>
            <a:r>
              <a:rPr lang="pt-PT" altLang="ja-JP" sz="2000" dirty="0" smtClean="0"/>
              <a:t>. </a:t>
            </a:r>
            <a:r>
              <a:rPr lang="pt-PT" sz="2000" dirty="0"/>
              <a:t>Mediante esta abordagem, foram disponibilizados bónus para cada construtor que concluísse antecipadamente os projetos</a:t>
            </a:r>
            <a:r>
              <a:rPr lang="pt-PT" altLang="ja-JP" sz="2000" dirty="0" smtClean="0"/>
              <a:t>. </a:t>
            </a:r>
          </a:p>
          <a:p>
            <a:pPr marL="0" indent="0" algn="just">
              <a:buNone/>
            </a:pPr>
            <a:r>
              <a:rPr lang="pt-PT" sz="2000" dirty="0"/>
              <a:t>A </a:t>
            </a:r>
            <a:r>
              <a:rPr lang="pt-PT" sz="2000" dirty="0" err="1"/>
              <a:t>CalTrans</a:t>
            </a:r>
            <a:r>
              <a:rPr lang="pt-PT" sz="2000" dirty="0"/>
              <a:t> calculou bónus com base na análise dos </a:t>
            </a:r>
            <a:r>
              <a:rPr lang="pt-PT" sz="2000" b="1" dirty="0"/>
              <a:t>custos económicos</a:t>
            </a:r>
            <a:r>
              <a:rPr lang="pt-PT" sz="2000" dirty="0"/>
              <a:t> incorridos para a região </a:t>
            </a:r>
            <a:r>
              <a:rPr lang="pt-PT" sz="2000" b="1" dirty="0"/>
              <a:t>como resultado da interrupção</a:t>
            </a:r>
            <a:r>
              <a:rPr lang="pt-PT" sz="2000" dirty="0"/>
              <a:t> do trafego e de atrasos associados. Estes incentivos permitiram à cidade recuperar autoestradas em apenas alguns meses</a:t>
            </a:r>
            <a:r>
              <a:rPr lang="pt-PT" altLang="ja-JP" sz="20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8231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3847605" y="645134"/>
            <a:ext cx="5070764" cy="500284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buNone/>
            </a:pPr>
            <a:r>
              <a:rPr lang="en-US" altLang="ja-JP" sz="2800" b="1" i="1" dirty="0" err="1" smtClean="0">
                <a:solidFill>
                  <a:schemeClr val="bg1"/>
                </a:solidFill>
              </a:rPr>
              <a:t>Maldivas</a:t>
            </a:r>
            <a:endParaRPr lang="ja-JP" altLang="ja-JP" sz="2800" b="1" i="1" dirty="0" smtClean="0">
              <a:solidFill>
                <a:schemeClr val="bg1"/>
              </a:solidFill>
            </a:endParaRPr>
          </a:p>
          <a:p>
            <a:pPr marL="0" indent="0" algn="ctr"/>
            <a:r>
              <a:rPr lang="en-US" altLang="ja-JP" sz="2800" b="1" i="1" dirty="0" smtClean="0">
                <a:solidFill>
                  <a:schemeClr val="bg1"/>
                </a:solidFill>
              </a:rPr>
              <a:t> 2005</a:t>
            </a:r>
            <a:endParaRPr lang="ja-JP" altLang="ja-JP" sz="2800" b="1" i="1" dirty="0" smtClean="0">
              <a:solidFill>
                <a:schemeClr val="bg1"/>
              </a:solidFill>
            </a:endParaRPr>
          </a:p>
          <a:p>
            <a:pPr marL="0" indent="0" algn="ctr" eaLnBrk="1" hangingPunct="1"/>
            <a:endParaRPr lang="en-CA" altLang="ja-JP" sz="2800" b="1" i="1" dirty="0" smtClean="0">
              <a:solidFill>
                <a:schemeClr val="bg1"/>
              </a:solidFill>
            </a:endParaRPr>
          </a:p>
        </p:txBody>
      </p:sp>
      <p:sp>
        <p:nvSpPr>
          <p:cNvPr id="48133" name="Content Placeholder 7"/>
          <p:cNvSpPr>
            <a:spLocks noGrp="1"/>
          </p:cNvSpPr>
          <p:nvPr>
            <p:ph sz="quarter" idx="4294967295"/>
          </p:nvPr>
        </p:nvSpPr>
        <p:spPr>
          <a:xfrm>
            <a:off x="208065" y="3456217"/>
            <a:ext cx="8727869" cy="3273631"/>
          </a:xfrm>
          <a:prstGeom prst="rect">
            <a:avLst/>
          </a:prstGeom>
        </p:spPr>
        <p:txBody>
          <a:bodyPr/>
          <a:lstStyle/>
          <a:p>
            <a:pPr marL="0" indent="0">
              <a:buFontTx/>
              <a:buChar char="•"/>
            </a:pPr>
            <a:r>
              <a:rPr lang="pt-PT" altLang="ja-JP" sz="2400" dirty="0" smtClean="0"/>
              <a:t>Melhorias </a:t>
            </a:r>
            <a:r>
              <a:rPr lang="pt-PT" altLang="ja-JP" sz="2400" dirty="0"/>
              <a:t>nas infraestruturas de telecomunicações podem ajudar a ligar regiões anteriormente </a:t>
            </a:r>
            <a:r>
              <a:rPr lang="pt-PT" altLang="ja-JP" sz="2400" dirty="0" smtClean="0"/>
              <a:t>isoladas</a:t>
            </a:r>
          </a:p>
          <a:p>
            <a:pPr marL="0" indent="0">
              <a:buFontTx/>
              <a:buChar char="•"/>
            </a:pPr>
            <a:r>
              <a:rPr lang="pt-PT" sz="2400" dirty="0" smtClean="0"/>
              <a:t>Nódulos </a:t>
            </a:r>
            <a:r>
              <a:rPr lang="pt-PT" sz="2400" dirty="0"/>
              <a:t>de infraestrutura vulneráveis colocam em risco toda a rede de infraestruturas; Assim, os esforços RRD devem conferir especial atenção em garantir que estas vulnerabilidades são abordadas no </a:t>
            </a:r>
            <a:r>
              <a:rPr lang="pt-PT" sz="2400" dirty="0" smtClean="0"/>
              <a:t>planeamento</a:t>
            </a:r>
            <a:endParaRPr lang="pt-PT" altLang="ja-JP" sz="2400" dirty="0" smtClean="0"/>
          </a:p>
          <a:p>
            <a:pPr marL="0" indent="0">
              <a:buFontTx/>
              <a:buChar char="•"/>
            </a:pPr>
            <a:r>
              <a:rPr lang="pt-PT" sz="2400" dirty="0" smtClean="0"/>
              <a:t>A </a:t>
            </a:r>
            <a:r>
              <a:rPr lang="pt-PT" sz="2400" b="1" dirty="0"/>
              <a:t>velocidade</a:t>
            </a:r>
            <a:r>
              <a:rPr lang="pt-PT" sz="2400" dirty="0"/>
              <a:t> com que a </a:t>
            </a:r>
            <a:r>
              <a:rPr lang="pt-PT" sz="2400" b="1" dirty="0"/>
              <a:t>tecnologia de comunicação</a:t>
            </a:r>
            <a:r>
              <a:rPr lang="pt-PT" sz="2400" dirty="0"/>
              <a:t> avança obriga a que sejam aplicados avanços tecnológicos com </a:t>
            </a:r>
            <a:r>
              <a:rPr lang="pt-PT" sz="2400" dirty="0" smtClean="0"/>
              <a:t>frequência</a:t>
            </a:r>
            <a:endParaRPr lang="pt-PT" altLang="ja-JP" sz="2400" dirty="0" smtClean="0"/>
          </a:p>
        </p:txBody>
      </p:sp>
      <p:sp>
        <p:nvSpPr>
          <p:cNvPr id="48134" name="正方形/長方形 8"/>
          <p:cNvSpPr>
            <a:spLocks noChangeArrowheads="1"/>
          </p:cNvSpPr>
          <p:nvPr/>
        </p:nvSpPr>
        <p:spPr bwMode="auto">
          <a:xfrm>
            <a:off x="168274" y="1192920"/>
            <a:ext cx="8975725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pt-PT" altLang="ja-JP" dirty="0">
                <a:latin typeface="+mn-lt"/>
              </a:rPr>
              <a:t>O Governo das Maldivas introduziu algumas estratégias através das quais em eventos futuros poderá ser facilitada a manutenção das comunicações em emergências  </a:t>
            </a:r>
            <a:r>
              <a:rPr lang="pt-PT" altLang="ja-JP" dirty="0" smtClean="0">
                <a:latin typeface="+mn-lt"/>
              </a:rPr>
              <a:t>-</a:t>
            </a:r>
          </a:p>
          <a:p>
            <a:pPr eaLnBrk="1" hangingPunct="1">
              <a:buFont typeface="Arial" charset="0"/>
              <a:buChar char="•"/>
            </a:pPr>
            <a:r>
              <a:rPr lang="pt-PT" altLang="ja-JP" b="1" dirty="0" smtClean="0">
                <a:latin typeface="+mn-lt"/>
              </a:rPr>
              <a:t>Aumento </a:t>
            </a:r>
            <a:r>
              <a:rPr lang="pt-PT" altLang="ja-JP" b="1" dirty="0">
                <a:latin typeface="+mn-lt"/>
              </a:rPr>
              <a:t>do uso de Telefones Portáteis Via Satélite. </a:t>
            </a:r>
            <a:r>
              <a:rPr lang="pt-PT" altLang="ja-JP" dirty="0">
                <a:latin typeface="+mn-lt"/>
              </a:rPr>
              <a:t>Existência de um telefone via satélite em cada ilha habitada</a:t>
            </a:r>
            <a:r>
              <a:rPr lang="pt-PT" altLang="ja-JP" dirty="0" smtClean="0">
                <a:latin typeface="+mn-lt"/>
              </a:rPr>
              <a:t>. </a:t>
            </a:r>
          </a:p>
          <a:p>
            <a:pPr eaLnBrk="1" hangingPunct="1">
              <a:buFont typeface="Arial" charset="0"/>
              <a:buChar char="•"/>
            </a:pPr>
            <a:r>
              <a:rPr lang="pt-PT" altLang="ja-JP" b="1" dirty="0" smtClean="0">
                <a:latin typeface="+mn-lt"/>
              </a:rPr>
              <a:t>Rádios HF.</a:t>
            </a:r>
            <a:r>
              <a:rPr lang="pt-PT" altLang="ja-JP" dirty="0" smtClean="0">
                <a:latin typeface="+mn-lt"/>
              </a:rPr>
              <a:t> </a:t>
            </a:r>
          </a:p>
          <a:p>
            <a:pPr eaLnBrk="1" hangingPunct="1">
              <a:buFont typeface="Arial" charset="0"/>
              <a:buChar char="•"/>
            </a:pPr>
            <a:r>
              <a:rPr lang="pt-PT" altLang="ja-JP" b="1" dirty="0" smtClean="0">
                <a:latin typeface="+mn-lt"/>
              </a:rPr>
              <a:t>Rádios CB.</a:t>
            </a:r>
            <a:r>
              <a:rPr lang="pt-PT" altLang="ja-JP" dirty="0" smtClean="0">
                <a:latin typeface="+mn-lt"/>
              </a:rPr>
              <a:t> </a:t>
            </a:r>
          </a:p>
          <a:p>
            <a:pPr eaLnBrk="1" hangingPunct="1">
              <a:buFont typeface="Arial" charset="0"/>
              <a:buChar char="•"/>
            </a:pPr>
            <a:r>
              <a:rPr lang="pt-PT" altLang="ja-JP" b="1" dirty="0" smtClean="0">
                <a:latin typeface="+mn-lt"/>
              </a:rPr>
              <a:t>Estações VSAT. </a:t>
            </a:r>
            <a:endParaRPr lang="pt-PT" altLang="ja-JP" dirty="0" smtClean="0">
              <a:latin typeface="+mn-lt"/>
            </a:endParaRPr>
          </a:p>
          <a:p>
            <a:pPr eaLnBrk="1" hangingPunct="1">
              <a:buFont typeface="Arial" charset="0"/>
              <a:buChar char="•"/>
            </a:pPr>
            <a:r>
              <a:rPr lang="pt-PT" altLang="ja-JP" b="1" dirty="0" smtClean="0">
                <a:latin typeface="+mn-lt"/>
              </a:rPr>
              <a:t>Fibra Ótica. </a:t>
            </a:r>
            <a:endParaRPr lang="pt-PT" altLang="ja-JP" dirty="0">
              <a:latin typeface="+mn-lt"/>
            </a:endParaRPr>
          </a:p>
        </p:txBody>
      </p:sp>
      <p:sp>
        <p:nvSpPr>
          <p:cNvPr id="48135" name="スライド番号プレースホルダ 8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A2B81CE-6177-4CD2-9151-56E989C46E61}" type="slidenum">
              <a:rPr lang="en-US" altLang="ja-JP">
                <a:latin typeface="Calibri" pitchFamily="34" charset="0"/>
              </a:rPr>
              <a:pPr eaLnBrk="1" hangingPunct="1"/>
              <a:t>4</a:t>
            </a:fld>
            <a:endParaRPr lang="en-US" altLang="ja-JP"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12974" y="61984"/>
            <a:ext cx="40660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b="1" dirty="0" smtClean="0">
                <a:solidFill>
                  <a:srgbClr val="990099"/>
                </a:solidFill>
              </a:rPr>
              <a:t>Modernização tecnológica</a:t>
            </a:r>
            <a:endParaRPr lang="pt-PT" sz="2800" b="1" dirty="0">
              <a:solidFill>
                <a:srgbClr val="990099"/>
              </a:solidFill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58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3132138" y="190005"/>
            <a:ext cx="6011861" cy="546265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buNone/>
            </a:pPr>
            <a:r>
              <a:rPr lang="pt-PT" altLang="ja-JP" sz="2400" b="1" i="1" dirty="0" smtClean="0">
                <a:solidFill>
                  <a:schemeClr val="bg1"/>
                </a:solidFill>
              </a:rPr>
              <a:t>Infraestrutura: Visão para Baixa Manhattan</a:t>
            </a:r>
          </a:p>
        </p:txBody>
      </p:sp>
      <p:sp>
        <p:nvSpPr>
          <p:cNvPr id="28675" name="正方形/長方形 10"/>
          <p:cNvSpPr>
            <a:spLocks noChangeArrowheads="1"/>
          </p:cNvSpPr>
          <p:nvPr/>
        </p:nvSpPr>
        <p:spPr bwMode="auto">
          <a:xfrm>
            <a:off x="275297" y="805124"/>
            <a:ext cx="8593406" cy="5755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indent="0" algn="just" eaLnBrk="1" hangingPunct="1"/>
            <a:r>
              <a:rPr lang="pt-PT" altLang="ja-JP" sz="2300" b="1" dirty="0">
                <a:latin typeface="Calibri" pitchFamily="34" charset="0"/>
              </a:rPr>
              <a:t>“As empresas vêm para cá porque as pessoas que querem empregar querem viver aqui …Instituições culturais, grandes parques, ruas limpas, ruas seguras – estas são as coisas que trazem os trabalhadores para </a:t>
            </a:r>
            <a:r>
              <a:rPr lang="pt-PT" altLang="ja-JP" sz="2300" b="1" dirty="0" smtClean="0">
                <a:latin typeface="Calibri" pitchFamily="34" charset="0"/>
              </a:rPr>
              <a:t>aqui.”</a:t>
            </a:r>
          </a:p>
          <a:p>
            <a:pPr algn="just" eaLnBrk="1" hangingPunct="1">
              <a:buFont typeface="Wingdings" pitchFamily="2" charset="2"/>
              <a:buChar char="n"/>
            </a:pPr>
            <a:endParaRPr lang="pt-PT" altLang="ja-JP" sz="2300" dirty="0" smtClean="0">
              <a:latin typeface="Calibri" pitchFamily="34" charset="0"/>
            </a:endParaRPr>
          </a:p>
          <a:p>
            <a:pPr marL="0" indent="0" algn="just" eaLnBrk="1" hangingPunct="1"/>
            <a:r>
              <a:rPr lang="pt-PT" altLang="ja-JP" sz="2300" dirty="0" smtClean="0">
                <a:latin typeface="Calibri" pitchFamily="34" charset="0"/>
              </a:rPr>
              <a:t>O </a:t>
            </a:r>
            <a:r>
              <a:rPr lang="pt-PT" altLang="ja-JP" sz="2300" dirty="0">
                <a:latin typeface="Calibri" pitchFamily="34" charset="0"/>
              </a:rPr>
              <a:t>presidente da câmara concordou, mas ele e muitos outros sentiram que estas tendências estavam a ser ignoradas na urgência de reconstruir um desenvolvimento comercial de 10 milhões de pés quadrados de espaços de escritório com base no contrato de arrendamento entre </a:t>
            </a:r>
            <a:r>
              <a:rPr lang="pt-PT" altLang="ja-JP" sz="2300" dirty="0" err="1">
                <a:latin typeface="Calibri" pitchFamily="34" charset="0"/>
              </a:rPr>
              <a:t>Silverstein</a:t>
            </a:r>
            <a:r>
              <a:rPr lang="pt-PT" altLang="ja-JP" sz="2300" dirty="0">
                <a:latin typeface="Calibri" pitchFamily="34" charset="0"/>
              </a:rPr>
              <a:t> e a Autoridade Portuária. </a:t>
            </a:r>
            <a:endParaRPr lang="pt-PT" altLang="ja-JP" sz="2300" dirty="0" smtClean="0">
              <a:latin typeface="Calibri" pitchFamily="34" charset="0"/>
            </a:endParaRPr>
          </a:p>
          <a:p>
            <a:pPr algn="just" eaLnBrk="1" hangingPunct="1">
              <a:buFont typeface="Wingdings" pitchFamily="2" charset="2"/>
              <a:buNone/>
            </a:pPr>
            <a:endParaRPr lang="pt-PT" altLang="ja-JP" sz="2300" dirty="0" smtClean="0">
              <a:latin typeface="Calibri" pitchFamily="34" charset="0"/>
            </a:endParaRPr>
          </a:p>
          <a:p>
            <a:pPr marL="0" indent="0" algn="just" eaLnBrk="1" hangingPunct="1"/>
            <a:r>
              <a:rPr lang="pt-PT" altLang="ja-JP" sz="2300" dirty="0">
                <a:latin typeface="Calibri" pitchFamily="34" charset="0"/>
              </a:rPr>
              <a:t>“Mas, independentemente de quão magnifico o melhor projeto para os 16 acres da área do </a:t>
            </a:r>
            <a:r>
              <a:rPr lang="pt-PT" altLang="ja-JP" sz="2300" dirty="0" err="1">
                <a:latin typeface="Calibri" pitchFamily="34" charset="0"/>
              </a:rPr>
              <a:t>World</a:t>
            </a:r>
            <a:r>
              <a:rPr lang="pt-PT" altLang="ja-JP" sz="2300" dirty="0">
                <a:latin typeface="Calibri" pitchFamily="34" charset="0"/>
              </a:rPr>
              <a:t> </a:t>
            </a:r>
            <a:r>
              <a:rPr lang="pt-PT" altLang="ja-JP" sz="2300" dirty="0" err="1">
                <a:latin typeface="Calibri" pitchFamily="34" charset="0"/>
              </a:rPr>
              <a:t>Trade</a:t>
            </a:r>
            <a:r>
              <a:rPr lang="pt-PT" altLang="ja-JP" sz="2300" dirty="0">
                <a:latin typeface="Calibri" pitchFamily="34" charset="0"/>
              </a:rPr>
              <a:t> </a:t>
            </a:r>
            <a:r>
              <a:rPr lang="pt-PT" altLang="ja-JP" sz="2300" dirty="0" err="1">
                <a:latin typeface="Calibri" pitchFamily="34" charset="0"/>
              </a:rPr>
              <a:t>Center</a:t>
            </a:r>
            <a:r>
              <a:rPr lang="pt-PT" altLang="ja-JP" sz="2300" dirty="0">
                <a:latin typeface="Calibri" pitchFamily="34" charset="0"/>
              </a:rPr>
              <a:t> prove ser, este terá que ser complementado com uma igualmente arrojada </a:t>
            </a:r>
            <a:r>
              <a:rPr lang="pt-PT" altLang="ja-JP" sz="2300" b="1" dirty="0">
                <a:latin typeface="Calibri" pitchFamily="34" charset="0"/>
              </a:rPr>
              <a:t>visão para toda a Baixa Manhattan</a:t>
            </a:r>
            <a:r>
              <a:rPr lang="pt-PT" altLang="ja-JP" sz="2300" dirty="0">
                <a:latin typeface="Calibri" pitchFamily="34" charset="0"/>
              </a:rPr>
              <a:t>… que </a:t>
            </a:r>
            <a:r>
              <a:rPr lang="pt-PT" altLang="ja-JP" sz="2300" b="1" dirty="0">
                <a:latin typeface="Calibri" pitchFamily="34" charset="0"/>
              </a:rPr>
              <a:t>atenda às necessidades de toda a cidade de Nova Iorque e de toda a região.</a:t>
            </a: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70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723900"/>
            <a:ext cx="8391525" cy="4286250"/>
          </a:xfrm>
          <a:prstGeom prst="rect">
            <a:avLst/>
          </a:prstGeom>
          <a:noFill/>
        </p:spPr>
        <p:txBody>
          <a:bodyPr/>
          <a:lstStyle/>
          <a:p>
            <a:pPr algn="ctr"/>
            <a:endParaRPr kumimoji="1" lang="en-US" altLang="ja-JP" dirty="0" smtClean="0"/>
          </a:p>
          <a:p>
            <a:r>
              <a:rPr kumimoji="1" lang="pt-PT" altLang="ja-JP" sz="2000" dirty="0" smtClean="0"/>
              <a:t>Linhas elevadas e pontes reforçadas duas vezes após o </a:t>
            </a:r>
            <a:r>
              <a:rPr kumimoji="1" lang="pt-PT" altLang="ja-JP" sz="2000" dirty="0"/>
              <a:t>G</a:t>
            </a:r>
            <a:r>
              <a:rPr kumimoji="1" lang="pt-PT" altLang="ja-JP" sz="2000" dirty="0" smtClean="0"/>
              <a:t>rande Terramoto de </a:t>
            </a:r>
            <a:r>
              <a:rPr kumimoji="1" lang="pt-PT" altLang="ja-JP" sz="2000" dirty="0" err="1" smtClean="0"/>
              <a:t>Hanshin-Awaji</a:t>
            </a:r>
            <a:r>
              <a:rPr kumimoji="1" lang="pt-PT" altLang="ja-JP" sz="2000" dirty="0" smtClean="0"/>
              <a:t> 1995 e o Terramoto de </a:t>
            </a:r>
            <a:r>
              <a:rPr kumimoji="1" lang="pt-PT" altLang="ja-JP" sz="2000" dirty="0" err="1" smtClean="0"/>
              <a:t>Sanriku</a:t>
            </a:r>
            <a:r>
              <a:rPr kumimoji="1" lang="pt-PT" altLang="ja-JP" sz="2000" dirty="0" smtClean="0"/>
              <a:t> </a:t>
            </a:r>
            <a:r>
              <a:rPr kumimoji="1" lang="pt-PT" altLang="ja-JP" sz="2000" dirty="0" err="1" smtClean="0"/>
              <a:t>Minami</a:t>
            </a:r>
            <a:r>
              <a:rPr kumimoji="1" lang="pt-PT" altLang="ja-JP" sz="2000" dirty="0" smtClean="0"/>
              <a:t> 2003</a:t>
            </a:r>
          </a:p>
        </p:txBody>
      </p:sp>
      <p:pic>
        <p:nvPicPr>
          <p:cNvPr id="5018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13" y="1911350"/>
            <a:ext cx="3724275" cy="27352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右矢印 10"/>
          <p:cNvSpPr/>
          <p:nvPr/>
        </p:nvSpPr>
        <p:spPr>
          <a:xfrm>
            <a:off x="4022725" y="2570163"/>
            <a:ext cx="720725" cy="1584325"/>
          </a:xfrm>
          <a:prstGeom prst="rightArrow">
            <a:avLst/>
          </a:prstGeom>
          <a:solidFill>
            <a:schemeClr val="accent6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>
              <a:solidFill>
                <a:srgbClr val="FFFFFF"/>
              </a:solidFill>
              <a:latin typeface="Arial" charset="0"/>
            </a:endParaRPr>
          </a:p>
        </p:txBody>
      </p:sp>
      <p:pic>
        <p:nvPicPr>
          <p:cNvPr id="50182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5838" y="1911350"/>
            <a:ext cx="3816350" cy="272573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183" name="Text Box 14"/>
          <p:cNvSpPr txBox="1">
            <a:spLocks noChangeArrowheads="1"/>
          </p:cNvSpPr>
          <p:nvPr/>
        </p:nvSpPr>
        <p:spPr bwMode="auto">
          <a:xfrm>
            <a:off x="163513" y="5140325"/>
            <a:ext cx="84264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pt-PT" altLang="ja-JP" sz="2400" dirty="0" smtClean="0"/>
              <a:t>Sem danos significativos nas estruturas principais </a:t>
            </a:r>
            <a:r>
              <a:rPr kumimoji="1" lang="pt-PT" altLang="ja-JP" sz="2400" dirty="0" smtClean="0">
                <a:sym typeface="Wingdings" pitchFamily="2" charset="2"/>
              </a:rPr>
              <a:t> Rápido restabelecimento do serviço de comboio</a:t>
            </a:r>
            <a:endParaRPr kumimoji="1" lang="pt-PT" altLang="ja-JP" sz="2400" dirty="0"/>
          </a:p>
        </p:txBody>
      </p:sp>
      <p:sp>
        <p:nvSpPr>
          <p:cNvPr id="50184" name="Text Placeholder 2"/>
          <p:cNvSpPr>
            <a:spLocks/>
          </p:cNvSpPr>
          <p:nvPr/>
        </p:nvSpPr>
        <p:spPr bwMode="auto">
          <a:xfrm>
            <a:off x="3443844" y="-1588"/>
            <a:ext cx="5700156" cy="835948"/>
          </a:xfrm>
          <a:prstGeom prst="rect">
            <a:avLst/>
          </a:prstGeom>
          <a:solidFill>
            <a:srgbClr val="92D050"/>
          </a:solidFill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20000"/>
              </a:spcBef>
            </a:pPr>
            <a:r>
              <a:rPr kumimoji="1" lang="pt-PT" altLang="ja-JP" sz="2800" b="1" i="1" dirty="0" smtClean="0">
                <a:solidFill>
                  <a:schemeClr val="bg1"/>
                </a:solidFill>
                <a:latin typeface="Calibri" pitchFamily="34" charset="0"/>
              </a:rPr>
              <a:t>Reforço do </a:t>
            </a:r>
            <a:r>
              <a:rPr kumimoji="1" lang="pt-PT" altLang="ja-JP" sz="2800" b="1" i="1" dirty="0" err="1" smtClean="0">
                <a:solidFill>
                  <a:schemeClr val="bg1"/>
                </a:solidFill>
                <a:latin typeface="Calibri" pitchFamily="34" charset="0"/>
              </a:rPr>
              <a:t>Tohoku</a:t>
            </a:r>
            <a:r>
              <a:rPr kumimoji="1" lang="pt-PT" altLang="ja-JP" sz="2800" b="1" i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kumimoji="1" lang="pt-PT" altLang="ja-JP" sz="2800" b="1" i="1" dirty="0" err="1" smtClean="0">
                <a:solidFill>
                  <a:schemeClr val="bg1"/>
                </a:solidFill>
                <a:latin typeface="Calibri" pitchFamily="34" charset="0"/>
              </a:rPr>
              <a:t>Shinkansen</a:t>
            </a:r>
            <a:r>
              <a:rPr kumimoji="1" lang="pt-PT" altLang="ja-JP" sz="2800" b="1" i="1" dirty="0" smtClean="0">
                <a:solidFill>
                  <a:schemeClr val="bg1"/>
                </a:solidFill>
                <a:latin typeface="Calibri" pitchFamily="34" charset="0"/>
              </a:rPr>
              <a:t>               </a:t>
            </a:r>
            <a:r>
              <a:rPr kumimoji="1" lang="pt-PT" altLang="ja-JP" sz="2400" b="1" i="1" dirty="0" smtClean="0">
                <a:solidFill>
                  <a:schemeClr val="bg1"/>
                </a:solidFill>
                <a:latin typeface="Calibri" pitchFamily="34" charset="0"/>
              </a:rPr>
              <a:t>(</a:t>
            </a:r>
            <a:r>
              <a:rPr kumimoji="1" lang="pt-PT" altLang="ja-JP" sz="2000" b="1" i="1" dirty="0" smtClean="0">
                <a:solidFill>
                  <a:schemeClr val="bg1"/>
                </a:solidFill>
                <a:latin typeface="Calibri" pitchFamily="34" charset="0"/>
              </a:rPr>
              <a:t>comboio de alta velocidade)</a:t>
            </a:r>
            <a:endParaRPr kumimoji="1" lang="pt-PT" altLang="ja-JP" sz="20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27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3633849" y="157559"/>
            <a:ext cx="5510150" cy="614337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buNone/>
            </a:pPr>
            <a:r>
              <a:rPr lang="pt-PT" altLang="ja-JP" sz="2800" b="1" i="1" dirty="0" smtClean="0">
                <a:solidFill>
                  <a:schemeClr val="bg1"/>
                </a:solidFill>
              </a:rPr>
              <a:t>Gestão de pessoal técnico</a:t>
            </a:r>
          </a:p>
        </p:txBody>
      </p:sp>
      <p:sp>
        <p:nvSpPr>
          <p:cNvPr id="56325" name="Content Placeholder 7"/>
          <p:cNvSpPr>
            <a:spLocks noGrp="1"/>
          </p:cNvSpPr>
          <p:nvPr>
            <p:ph sz="quarter" idx="4294967295"/>
          </p:nvPr>
        </p:nvSpPr>
        <p:spPr>
          <a:xfrm>
            <a:off x="295572" y="5595019"/>
            <a:ext cx="8216900" cy="799431"/>
          </a:xfrm>
          <a:prstGeom prst="rect">
            <a:avLst/>
          </a:prstGeom>
        </p:spPr>
        <p:txBody>
          <a:bodyPr/>
          <a:lstStyle/>
          <a:p>
            <a:pPr marL="0" indent="0" algn="just">
              <a:buNone/>
            </a:pPr>
            <a:r>
              <a:rPr lang="pt-PT" altLang="ja-JP" sz="2000" dirty="0" smtClean="0"/>
              <a:t>É </a:t>
            </a:r>
            <a:r>
              <a:rPr lang="pt-PT" altLang="ja-JP" sz="2000" dirty="0"/>
              <a:t>possível inventariar especialistas de serviços de infraestrutura – através de cooperação </a:t>
            </a:r>
            <a:r>
              <a:rPr lang="pt-PT" altLang="ja-JP" sz="2000" dirty="0" smtClean="0"/>
              <a:t>regional</a:t>
            </a:r>
          </a:p>
        </p:txBody>
      </p:sp>
      <p:sp>
        <p:nvSpPr>
          <p:cNvPr id="56326" name="正方形/長方形 8"/>
          <p:cNvSpPr>
            <a:spLocks noChangeArrowheads="1"/>
          </p:cNvSpPr>
          <p:nvPr/>
        </p:nvSpPr>
        <p:spPr bwMode="auto">
          <a:xfrm>
            <a:off x="164976" y="1388671"/>
            <a:ext cx="8705892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just" eaLnBrk="1" hangingPunct="1"/>
            <a:r>
              <a:rPr lang="pt-PT" altLang="ja-JP" sz="2000" dirty="0" smtClean="0">
                <a:latin typeface="Calibri" pitchFamily="34" charset="0"/>
              </a:rPr>
              <a:t>A </a:t>
            </a:r>
            <a:r>
              <a:rPr lang="pt-PT" altLang="ja-JP" sz="2000" dirty="0">
                <a:latin typeface="Calibri" pitchFamily="34" charset="0"/>
              </a:rPr>
              <a:t>Corporação de Serviços Elétricos das Caraíbas (CARILEC) </a:t>
            </a:r>
            <a:r>
              <a:rPr lang="pt-PT" altLang="ja-JP" sz="2000" dirty="0" smtClean="0">
                <a:latin typeface="Calibri" pitchFamily="34" charset="0"/>
              </a:rPr>
              <a:t>faculta </a:t>
            </a:r>
            <a:r>
              <a:rPr lang="pt-PT" altLang="ja-JP" sz="2000" dirty="0">
                <a:latin typeface="Calibri" pitchFamily="34" charset="0"/>
              </a:rPr>
              <a:t>serviços aos seus membros incluindo o Plano de Ação para Furacões (CHAP). A CARILEC criou o CHAP para providenciar a criação, expedição e coordenação de </a:t>
            </a:r>
            <a:r>
              <a:rPr lang="pt-PT" altLang="ja-JP" sz="2000" b="1" dirty="0">
                <a:latin typeface="Calibri" pitchFamily="34" charset="0"/>
              </a:rPr>
              <a:t>equipas de emergência formadas por eletricistas provenientes das </a:t>
            </a:r>
            <a:r>
              <a:rPr lang="pt-PT" altLang="ja-JP" sz="2000" b="1" dirty="0" smtClean="0">
                <a:latin typeface="Calibri" pitchFamily="34" charset="0"/>
              </a:rPr>
              <a:t>companhias membro.</a:t>
            </a:r>
          </a:p>
          <a:p>
            <a:pPr algn="just" eaLnBrk="1" hangingPunct="1"/>
            <a:endParaRPr lang="pt-PT" altLang="ja-JP" sz="2000" b="1" dirty="0" smtClean="0">
              <a:latin typeface="Calibri" pitchFamily="34" charset="0"/>
            </a:endParaRPr>
          </a:p>
          <a:p>
            <a:pPr algn="just" eaLnBrk="1" hangingPunct="1"/>
            <a:r>
              <a:rPr lang="pt-PT" altLang="ja-JP" sz="2000" dirty="0" smtClean="0">
                <a:latin typeface="Calibri" pitchFamily="34" charset="0"/>
              </a:rPr>
              <a:t>A </a:t>
            </a:r>
            <a:r>
              <a:rPr lang="pt-PT" altLang="ja-JP" sz="2000" dirty="0">
                <a:latin typeface="Calibri" pitchFamily="34" charset="0"/>
              </a:rPr>
              <a:t>sua função é ajudar a restabelecer os sistemas de transmissão e distribuição de eletricidade num país afetado por um grave furacão. Para ser elegível a assistência e treino neste programa, cada </a:t>
            </a:r>
            <a:r>
              <a:rPr lang="pt-PT" altLang="ja-JP" sz="2000" dirty="0" smtClean="0">
                <a:latin typeface="Calibri" pitchFamily="34" charset="0"/>
              </a:rPr>
              <a:t>companhia paga </a:t>
            </a:r>
            <a:r>
              <a:rPr lang="pt-PT" altLang="ja-JP" sz="2000" dirty="0">
                <a:latin typeface="Calibri" pitchFamily="34" charset="0"/>
              </a:rPr>
              <a:t>uma taxa anual de US$2,000 ao Fundo de </a:t>
            </a:r>
            <a:r>
              <a:rPr lang="pt-PT" altLang="ja-JP" sz="2000" dirty="0" smtClean="0">
                <a:latin typeface="Calibri" pitchFamily="34" charset="0"/>
              </a:rPr>
              <a:t>Ajuda para Furacões</a:t>
            </a:r>
            <a:r>
              <a:rPr lang="pt-PT" altLang="ja-JP" sz="2000" dirty="0">
                <a:latin typeface="Calibri" pitchFamily="34" charset="0"/>
              </a:rPr>
              <a:t>. Após o Furacão Ivan, a </a:t>
            </a:r>
            <a:r>
              <a:rPr lang="pt-PT" altLang="ja-JP" sz="2000" dirty="0" smtClean="0">
                <a:latin typeface="Calibri" pitchFamily="34" charset="0"/>
              </a:rPr>
              <a:t>GRENLEC </a:t>
            </a:r>
            <a:r>
              <a:rPr lang="pt-PT" altLang="ja-JP" sz="2000" dirty="0">
                <a:latin typeface="Calibri" pitchFamily="34" charset="0"/>
              </a:rPr>
              <a:t>solicitou apoio através do programa CHAP, que disponibilizou 100 eletricistas provenientes da região para ajudar </a:t>
            </a:r>
            <a:r>
              <a:rPr lang="pt-PT" altLang="ja-JP" sz="2000" dirty="0" smtClean="0">
                <a:latin typeface="Calibri" pitchFamily="34" charset="0"/>
              </a:rPr>
              <a:t>nos reparos </a:t>
            </a:r>
            <a:r>
              <a:rPr lang="pt-PT" altLang="ja-JP" sz="2000" dirty="0">
                <a:latin typeface="Calibri" pitchFamily="34" charset="0"/>
              </a:rPr>
              <a:t>e </a:t>
            </a:r>
            <a:r>
              <a:rPr lang="pt-PT" altLang="ja-JP" sz="2000" dirty="0" smtClean="0">
                <a:latin typeface="Calibri" pitchFamily="34" charset="0"/>
              </a:rPr>
              <a:t>restabelecer </a:t>
            </a:r>
            <a:r>
              <a:rPr lang="pt-PT" altLang="ja-JP" sz="2000" dirty="0">
                <a:latin typeface="Calibri" pitchFamily="34" charset="0"/>
              </a:rPr>
              <a:t>as operações da </a:t>
            </a:r>
            <a:r>
              <a:rPr lang="pt-PT" altLang="ja-JP" sz="2000" dirty="0" smtClean="0">
                <a:latin typeface="Calibri" pitchFamily="34" charset="0"/>
              </a:rPr>
              <a:t>GRENLEC. </a:t>
            </a:r>
          </a:p>
          <a:p>
            <a:pPr algn="just" eaLnBrk="1" hangingPunct="1"/>
            <a:endParaRPr lang="ja-JP" altLang="ja-JP" sz="2000" dirty="0">
              <a:latin typeface="Calibri" pitchFamily="34" charset="0"/>
            </a:endParaRPr>
          </a:p>
        </p:txBody>
      </p:sp>
      <p:sp>
        <p:nvSpPr>
          <p:cNvPr id="56327" name="スライド番号プレースホルダ 8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603BD30A-F08D-40C1-9355-B5374462612E}" type="slidenum">
              <a:rPr lang="en-US" altLang="ja-JP">
                <a:latin typeface="Calibri" pitchFamily="34" charset="0"/>
              </a:rPr>
              <a:pPr eaLnBrk="1" hangingPunct="1"/>
              <a:t>7</a:t>
            </a:fld>
            <a:endParaRPr lang="en-US" altLang="ja-JP">
              <a:latin typeface="Calibri" pitchFamily="34" charset="0"/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85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3241964" y="171604"/>
            <a:ext cx="5807034" cy="564666"/>
          </a:xfrm>
          <a:prstGeom prst="rect">
            <a:avLst/>
          </a:prstGeo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/>
          <a:p>
            <a:pPr marL="0" indent="0" algn="ctr" eaLnBrk="1" hangingPunct="1">
              <a:buNone/>
              <a:defRPr/>
            </a:pPr>
            <a:r>
              <a:rPr lang="pt-PT" altLang="ja-JP" sz="2800" b="1" dirty="0" smtClean="0">
                <a:solidFill>
                  <a:schemeClr val="bg1"/>
                </a:solidFill>
              </a:rPr>
              <a:t>Infraestrutura de Financiamento</a:t>
            </a:r>
            <a:endParaRPr lang="pt-PT" sz="2800" b="1" dirty="0" smtClean="0">
              <a:solidFill>
                <a:schemeClr val="bg1"/>
              </a:solidFill>
            </a:endParaRPr>
          </a:p>
        </p:txBody>
      </p:sp>
      <p:sp>
        <p:nvSpPr>
          <p:cNvPr id="30723" name="Content Placeholder 3"/>
          <p:cNvSpPr>
            <a:spLocks noGrp="1"/>
          </p:cNvSpPr>
          <p:nvPr>
            <p:ph sz="quarter" idx="4294967295"/>
          </p:nvPr>
        </p:nvSpPr>
        <p:spPr>
          <a:xfrm>
            <a:off x="633722" y="1341912"/>
            <a:ext cx="8082766" cy="5047014"/>
          </a:xfrm>
          <a:prstGeom prst="rect">
            <a:avLst/>
          </a:prstGeom>
        </p:spPr>
        <p:txBody>
          <a:bodyPr/>
          <a:lstStyle/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pt-PT" altLang="ja-JP" sz="2400" b="1" dirty="0" smtClean="0"/>
              <a:t>Seguro</a:t>
            </a:r>
          </a:p>
          <a:p>
            <a:pPr marL="514350" indent="-514350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pt-PT" altLang="ja-JP" sz="2400" b="1" dirty="0"/>
              <a:t>Fundos Governamentais de </a:t>
            </a:r>
            <a:r>
              <a:rPr lang="pt-PT" altLang="ja-JP" sz="2400" b="1" dirty="0" smtClean="0"/>
              <a:t>ajuda de emergência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pt-PT" altLang="ja-JP" sz="2400" b="1" dirty="0" smtClean="0"/>
              <a:t>Donativos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pt-PT" altLang="ja-JP" sz="2400" b="1" dirty="0" smtClean="0"/>
              <a:t>Empréstimos (incluindo a reprogramação de empréstimos de desenvolvimento existentes)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pt-PT" altLang="ja-JP" sz="2400" b="1" dirty="0" smtClean="0"/>
              <a:t>Obrigações sobre catástrofes naturais e meteorológicas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pt-PT" altLang="ja-JP" sz="2400" b="1" dirty="0" smtClean="0"/>
              <a:t>Financiamentos de desenvolvimento privado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pt-PT" altLang="ja-JP" sz="2400" b="1" dirty="0" smtClean="0"/>
              <a:t>Incentivos ao desenvolvimento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pt-PT" altLang="ja-JP" sz="2400" b="1" dirty="0" smtClean="0"/>
              <a:t>Aumento de impostos</a:t>
            </a:r>
          </a:p>
          <a:p>
            <a:pPr marL="514350" indent="-514350" eaLnBrk="1" hangingPunct="1">
              <a:spcBef>
                <a:spcPts val="600"/>
              </a:spcBef>
              <a:spcAft>
                <a:spcPts val="600"/>
              </a:spcAft>
              <a:buFont typeface="Calibri" pitchFamily="34" charset="0"/>
              <a:buAutoNum type="arabicPeriod"/>
            </a:pPr>
            <a:r>
              <a:rPr lang="pt-PT" altLang="ja-JP" sz="2400" b="1" dirty="0" smtClean="0"/>
              <a:t>Transferências </a:t>
            </a:r>
            <a:endParaRPr lang="pt-PT" altLang="ja-JP" sz="2800" dirty="0" smtClean="0"/>
          </a:p>
          <a:p>
            <a:pPr marL="514350" indent="-514350" eaLnBrk="1" hangingPunct="1"/>
            <a:endParaRPr lang="en-CA" altLang="ja-JP" dirty="0" smtClean="0"/>
          </a:p>
        </p:txBody>
      </p:sp>
      <p:sp>
        <p:nvSpPr>
          <p:cNvPr id="30724" name="スライド番号プレースホルダ 4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3A2D4F2D-43CB-4F14-95B5-761426E4C589}" type="slidenum">
              <a:rPr lang="en-US" altLang="ja-JP">
                <a:latin typeface="Calibri" pitchFamily="34" charset="0"/>
              </a:rPr>
              <a:pPr eaLnBrk="1" hangingPunct="1"/>
              <a:t>8</a:t>
            </a:fld>
            <a:endParaRPr lang="en-US" altLang="ja-JP">
              <a:latin typeface="Calibri" pitchFamily="34" charset="0"/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437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/>
          </p:cNvSpPr>
          <p:nvPr>
            <p:ph type="body" idx="4294967295"/>
          </p:nvPr>
        </p:nvSpPr>
        <p:spPr>
          <a:xfrm>
            <a:off x="533400" y="2631967"/>
            <a:ext cx="8077200" cy="1063211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pt-PT" altLang="en-US" sz="4800" b="1" dirty="0" smtClean="0">
                <a:solidFill>
                  <a:srgbClr val="990099"/>
                </a:solidFill>
                <a:ea typeface="ＭＳ Ｐゴシック" pitchFamily="50" charset="-128"/>
              </a:rPr>
              <a:t>Obrigado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-1588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27375" cy="94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3132139" y="0"/>
            <a:ext cx="6011862" cy="10212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088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4530</TotalTime>
  <Words>809</Words>
  <Application>Microsoft Office PowerPoint</Application>
  <PresentationFormat>On-screen Show (4:3)</PresentationFormat>
  <Paragraphs>86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ＭＳ Ｐゴシック</vt:lpstr>
      <vt:lpstr>Arial</vt:lpstr>
      <vt:lpstr>Calibri</vt:lpstr>
      <vt:lpstr>Times New Roman</vt:lpstr>
      <vt:lpstr>Wingdings</vt:lpstr>
      <vt:lpstr>Office Theme</vt:lpstr>
      <vt:lpstr> Essential 4  Programas Setoriais Integração de RRD e AAC em Instalações Críticas e Infraestruturas</vt:lpstr>
      <vt:lpstr>Case Study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michele young</dc:creator>
  <cp:lastModifiedBy>Telmo Leitao</cp:lastModifiedBy>
  <cp:revision>251</cp:revision>
  <cp:lastPrinted>2014-03-14T08:47:38Z</cp:lastPrinted>
  <dcterms:created xsi:type="dcterms:W3CDTF">2012-06-11T10:52:33Z</dcterms:created>
  <dcterms:modified xsi:type="dcterms:W3CDTF">2015-04-20T19:07:05Z</dcterms:modified>
</cp:coreProperties>
</file>