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8" r:id="rId2"/>
    <p:sldId id="259" r:id="rId3"/>
    <p:sldId id="289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90" r:id="rId13"/>
    <p:sldId id="271" r:id="rId14"/>
    <p:sldId id="272" r:id="rId15"/>
    <p:sldId id="291" r:id="rId16"/>
    <p:sldId id="275" r:id="rId17"/>
    <p:sldId id="277" r:id="rId18"/>
    <p:sldId id="278" r:id="rId19"/>
    <p:sldId id="292" r:id="rId20"/>
    <p:sldId id="280" r:id="rId21"/>
    <p:sldId id="281" r:id="rId22"/>
    <p:sldId id="293" r:id="rId23"/>
    <p:sldId id="283" r:id="rId24"/>
    <p:sldId id="284" r:id="rId25"/>
    <p:sldId id="294" r:id="rId26"/>
    <p:sldId id="286" r:id="rId27"/>
    <p:sldId id="287" r:id="rId28"/>
    <p:sldId id="288" r:id="rId29"/>
    <p:sldId id="257" r:id="rId30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16F1E-38B5-43C0-90A6-CE30B29F6C38}" type="datetimeFigureOut">
              <a:rPr lang="en-US" smtClean="0"/>
              <a:t>4/13/2015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AF3DB-DD7E-41BA-B432-83480C9FA687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637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EB1D3-C243-498D-B593-D0EDFC424A41}" type="datetimeFigureOut">
              <a:rPr lang="en-US" smtClean="0"/>
              <a:t>4/13/2015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EC998-CE5C-457A-A563-910D1748939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645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endParaRPr lang="en-US" altLang="ja-JP" sz="800" dirty="0" smtClean="0"/>
          </a:p>
        </p:txBody>
      </p:sp>
    </p:spTree>
    <p:extLst>
      <p:ext uri="{BB962C8B-B14F-4D97-AF65-F5344CB8AC3E}">
        <p14:creationId xmlns:p14="http://schemas.microsoft.com/office/powerpoint/2010/main" val="3390479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C998-CE5C-457A-A563-910D1748939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395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634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1042988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1042988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1042988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1042988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9E2EAA16-12FD-4DE4-96DA-88B0E940EF20}" type="slidenum">
              <a:rPr lang="fr-FR" altLang="en-US" sz="1200" smtClean="0">
                <a:cs typeface="Arial" charset="0"/>
              </a:rPr>
              <a:pPr/>
              <a:t>29</a:t>
            </a:fld>
            <a:endParaRPr lang="fr-FR" altLang="en-US" sz="120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099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73FC-61C2-4635-ACE1-F913502A7DC6}" type="datetimeFigureOut">
              <a:rPr lang="en-US" smtClean="0"/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97F8C-A316-4AEA-9D6F-0B06C7F7DFD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323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73FC-61C2-4635-ACE1-F913502A7DC6}" type="datetimeFigureOut">
              <a:rPr lang="en-US" smtClean="0"/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97F8C-A316-4AEA-9D6F-0B06C7F7DFD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343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73FC-61C2-4635-ACE1-F913502A7DC6}" type="datetimeFigureOut">
              <a:rPr lang="en-US" smtClean="0"/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97F8C-A316-4AEA-9D6F-0B06C7F7DFD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435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-Up: 1 Top, 2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 b="1"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8077200" cy="325752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>
              <a:defRPr sz="18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301752" y="764704"/>
            <a:ext cx="8074152" cy="1800200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/>
            </a:lvl1pPr>
            <a:lvl2pPr>
              <a:spcBef>
                <a:spcPts val="300"/>
              </a:spcBef>
              <a:spcAft>
                <a:spcPts val="300"/>
              </a:spcAft>
              <a:defRPr/>
            </a:lvl2pPr>
            <a:lvl3pPr>
              <a:spcBef>
                <a:spcPts val="300"/>
              </a:spcBef>
              <a:spcAft>
                <a:spcPts val="300"/>
              </a:spcAft>
              <a:defRPr/>
            </a:lvl3pPr>
            <a:lvl4pPr>
              <a:spcBef>
                <a:spcPts val="300"/>
              </a:spcBef>
              <a:spcAft>
                <a:spcPts val="300"/>
              </a:spcAft>
              <a:defRPr/>
            </a:lvl4pPr>
            <a:lvl5pPr>
              <a:spcBef>
                <a:spcPts val="300"/>
              </a:spcBef>
              <a:spcAft>
                <a:spcPts val="300"/>
              </a:spcAft>
              <a:defRPr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/>
          </p:nvPr>
        </p:nvSpPr>
        <p:spPr>
          <a:xfrm>
            <a:off x="301752" y="2636912"/>
            <a:ext cx="8086672" cy="325752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>
              <a:defRPr sz="18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301752" y="2996952"/>
            <a:ext cx="8086672" cy="3257544"/>
          </a:xfr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/>
            </a:lvl1pPr>
            <a:lvl2pPr>
              <a:spcBef>
                <a:spcPts val="300"/>
              </a:spcBef>
              <a:spcAft>
                <a:spcPts val="300"/>
              </a:spcAft>
              <a:defRPr/>
            </a:lvl2pPr>
            <a:lvl3pPr>
              <a:spcBef>
                <a:spcPts val="300"/>
              </a:spcBef>
              <a:spcAft>
                <a:spcPts val="300"/>
              </a:spcAft>
              <a:defRPr/>
            </a:lvl3pPr>
            <a:lvl4pPr>
              <a:spcBef>
                <a:spcPts val="300"/>
              </a:spcBef>
              <a:spcAft>
                <a:spcPts val="300"/>
              </a:spcAft>
              <a:defRPr/>
            </a:lvl4pPr>
            <a:lvl5pPr>
              <a:spcBef>
                <a:spcPts val="300"/>
              </a:spcBef>
              <a:spcAft>
                <a:spcPts val="300"/>
              </a:spcAft>
              <a:defRPr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5231C-AC43-4C4C-9C88-9269E61883C6}" type="datetime1">
              <a:rPr lang="en-US" altLang="ja-JP"/>
              <a:pPr>
                <a:defRPr/>
              </a:pPr>
              <a:t>4/13/2015</a:t>
            </a:fld>
            <a:endParaRPr lang="en-US" altLang="ja-JP" dirty="0"/>
          </a:p>
        </p:txBody>
      </p:sp>
      <p:sp>
        <p:nvSpPr>
          <p:cNvPr id="8" name="Rectangle 2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D1A39-19D6-439C-9380-732844FE9FCC}" type="slidenum">
              <a:rPr lang="en-US" altLang="ja-JP"/>
              <a:pPr>
                <a:defRPr/>
              </a:pPr>
              <a:t>‹nº›</a:t>
            </a:fld>
            <a:endParaRPr lang="en-US" altLang="ja-JP" dirty="0"/>
          </a:p>
        </p:txBody>
      </p:sp>
      <p:sp>
        <p:nvSpPr>
          <p:cNvPr id="9" name="Rectangle 2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46290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-Up: 2 left,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962400" cy="311696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Rectangle 11"/>
          <p:cNvSpPr>
            <a:spLocks noGrp="1"/>
          </p:cNvSpPr>
          <p:nvPr>
            <p:ph sz="quarter" idx="15"/>
          </p:nvPr>
        </p:nvSpPr>
        <p:spPr>
          <a:xfrm>
            <a:off x="304800" y="764704"/>
            <a:ext cx="3962400" cy="255152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6"/>
          </p:nvPr>
        </p:nvSpPr>
        <p:spPr>
          <a:xfrm>
            <a:off x="301752" y="3319272"/>
            <a:ext cx="3965448" cy="311696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301752" y="3702976"/>
            <a:ext cx="3965448" cy="255152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Rectangle 8"/>
          <p:cNvSpPr>
            <a:spLocks noGrp="1"/>
          </p:cNvSpPr>
          <p:nvPr>
            <p:ph type="body" sz="quarter" idx="18"/>
          </p:nvPr>
        </p:nvSpPr>
        <p:spPr>
          <a:xfrm>
            <a:off x="4416552" y="381000"/>
            <a:ext cx="3965448" cy="311696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>
              <a:defRPr sz="16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9"/>
          </p:nvPr>
        </p:nvSpPr>
        <p:spPr>
          <a:xfrm>
            <a:off x="4416552" y="764704"/>
            <a:ext cx="3962400" cy="548369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1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3DF47-5ED7-457C-B364-ACA6868E7598}" type="datetime1">
              <a:rPr lang="en-US" altLang="ja-JP"/>
              <a:pPr>
                <a:defRPr/>
              </a:pPr>
              <a:t>4/13/2015</a:t>
            </a:fld>
            <a:endParaRPr lang="en-US" altLang="ja-JP" dirty="0"/>
          </a:p>
        </p:txBody>
      </p:sp>
      <p:sp>
        <p:nvSpPr>
          <p:cNvPr id="11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3B620-8556-48A9-AD8A-E700223970D9}" type="slidenum">
              <a:rPr lang="en-US" altLang="ja-JP"/>
              <a:pPr>
                <a:defRPr/>
              </a:pPr>
              <a:t>‹nº›</a:t>
            </a:fld>
            <a:endParaRPr lang="en-US" altLang="ja-JP" dirty="0"/>
          </a:p>
        </p:txBody>
      </p:sp>
      <p:sp>
        <p:nvSpPr>
          <p:cNvPr id="12" name="Rectangle 2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25540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73FC-61C2-4635-ACE1-F913502A7DC6}" type="datetimeFigureOut">
              <a:rPr lang="en-US" smtClean="0"/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97F8C-A316-4AEA-9D6F-0B06C7F7DFD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913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73FC-61C2-4635-ACE1-F913502A7DC6}" type="datetimeFigureOut">
              <a:rPr lang="en-US" smtClean="0"/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97F8C-A316-4AEA-9D6F-0B06C7F7DFD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612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73FC-61C2-4635-ACE1-F913502A7DC6}" type="datetimeFigureOut">
              <a:rPr lang="en-US" smtClean="0"/>
              <a:t>4/13/2015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97F8C-A316-4AEA-9D6F-0B06C7F7DFD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500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73FC-61C2-4635-ACE1-F913502A7DC6}" type="datetimeFigureOut">
              <a:rPr lang="en-US" smtClean="0"/>
              <a:t>4/13/2015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97F8C-A316-4AEA-9D6F-0B06C7F7DFD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881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73FC-61C2-4635-ACE1-F913502A7DC6}" type="datetimeFigureOut">
              <a:rPr lang="en-US" smtClean="0"/>
              <a:t>4/13/2015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97F8C-A316-4AEA-9D6F-0B06C7F7DFD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992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73FC-61C2-4635-ACE1-F913502A7DC6}" type="datetimeFigureOut">
              <a:rPr lang="en-US" smtClean="0"/>
              <a:t>4/13/2015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97F8C-A316-4AEA-9D6F-0B06C7F7DFD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078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73FC-61C2-4635-ACE1-F913502A7DC6}" type="datetimeFigureOut">
              <a:rPr lang="en-US" smtClean="0"/>
              <a:t>4/13/2015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97F8C-A316-4AEA-9D6F-0B06C7F7DFD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658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A73FC-61C2-4635-ACE1-F913502A7DC6}" type="datetimeFigureOut">
              <a:rPr lang="en-US" smtClean="0"/>
              <a:t>4/13/2015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97F8C-A316-4AEA-9D6F-0B06C7F7DFD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155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A73FC-61C2-4635-ACE1-F913502A7DC6}" type="datetimeFigureOut">
              <a:rPr lang="en-US" smtClean="0"/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97F8C-A316-4AEA-9D6F-0B06C7F7DFD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10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recoveryplatform.org/assets/Guidance_Notes/INTERNATIONAL_CLIMATECHANGE_220910_without%20Source.pdf" TargetMode="Externa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w-ag.info/focus/focusItem.php?a=94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/>
          </p:cNvSpPr>
          <p:nvPr/>
        </p:nvSpPr>
        <p:spPr bwMode="auto">
          <a:xfrm>
            <a:off x="1173163" y="9305925"/>
            <a:ext cx="30575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30006" bIns="0"/>
          <a:lstStyle/>
          <a:p>
            <a:r>
              <a:rPr lang="en-US" sz="1200" dirty="0">
                <a:solidFill>
                  <a:srgbClr val="908A84"/>
                </a:solidFill>
                <a:cs typeface="Arial" charset="0"/>
              </a:rPr>
              <a:t>Mo Hamza</a:t>
            </a:r>
          </a:p>
        </p:txBody>
      </p:sp>
      <p:sp>
        <p:nvSpPr>
          <p:cNvPr id="27651" name="Rectangle 3"/>
          <p:cNvSpPr>
            <a:spLocks/>
          </p:cNvSpPr>
          <p:nvPr/>
        </p:nvSpPr>
        <p:spPr bwMode="auto">
          <a:xfrm>
            <a:off x="8374063" y="9305925"/>
            <a:ext cx="28813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30006" bIns="0" anchor="b"/>
          <a:lstStyle/>
          <a:p>
            <a:r>
              <a:rPr lang="en-US" sz="1200" dirty="0">
                <a:solidFill>
                  <a:srgbClr val="908A84"/>
                </a:solidFill>
                <a:cs typeface="Arial" charset="0"/>
              </a:rPr>
              <a:t>14 May 2012</a:t>
            </a: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4125913" y="9023350"/>
            <a:ext cx="1587" cy="730250"/>
          </a:xfrm>
          <a:prstGeom prst="line">
            <a:avLst/>
          </a:prstGeom>
          <a:noFill/>
          <a:ln w="12700">
            <a:solidFill>
              <a:srgbClr val="908A84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8275638" y="9023350"/>
            <a:ext cx="3175" cy="730250"/>
          </a:xfrm>
          <a:prstGeom prst="line">
            <a:avLst/>
          </a:prstGeom>
          <a:noFill/>
          <a:ln w="12700">
            <a:solidFill>
              <a:srgbClr val="908A84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7654" name="Rectangle 1"/>
          <p:cNvSpPr>
            <a:spLocks/>
          </p:cNvSpPr>
          <p:nvPr/>
        </p:nvSpPr>
        <p:spPr bwMode="auto">
          <a:xfrm>
            <a:off x="1325563" y="9458325"/>
            <a:ext cx="30575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30006" bIns="0"/>
          <a:lstStyle/>
          <a:p>
            <a:r>
              <a:rPr lang="en-US" sz="1200" dirty="0">
                <a:solidFill>
                  <a:srgbClr val="908A84"/>
                </a:solidFill>
                <a:cs typeface="Arial" charset="0"/>
              </a:rPr>
              <a:t>Mo Hamza</a:t>
            </a:r>
          </a:p>
        </p:txBody>
      </p:sp>
      <p:sp>
        <p:nvSpPr>
          <p:cNvPr id="27655" name="Rectangle 3"/>
          <p:cNvSpPr>
            <a:spLocks/>
          </p:cNvSpPr>
          <p:nvPr/>
        </p:nvSpPr>
        <p:spPr bwMode="auto">
          <a:xfrm>
            <a:off x="8526463" y="9458325"/>
            <a:ext cx="28813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30006" bIns="0" anchor="b"/>
          <a:lstStyle/>
          <a:p>
            <a:r>
              <a:rPr lang="en-US" sz="1200" dirty="0">
                <a:solidFill>
                  <a:srgbClr val="908A84"/>
                </a:solidFill>
                <a:cs typeface="Arial" charset="0"/>
              </a:rPr>
              <a:t>14 May 2012</a:t>
            </a:r>
          </a:p>
        </p:txBody>
      </p:sp>
      <p:sp>
        <p:nvSpPr>
          <p:cNvPr id="27656" name="Line 4"/>
          <p:cNvSpPr>
            <a:spLocks noChangeShapeType="1"/>
          </p:cNvSpPr>
          <p:nvPr/>
        </p:nvSpPr>
        <p:spPr bwMode="auto">
          <a:xfrm>
            <a:off x="4278313" y="9175750"/>
            <a:ext cx="1587" cy="730250"/>
          </a:xfrm>
          <a:prstGeom prst="line">
            <a:avLst/>
          </a:prstGeom>
          <a:noFill/>
          <a:ln w="12700">
            <a:solidFill>
              <a:srgbClr val="908A84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7657" name="Line 5"/>
          <p:cNvSpPr>
            <a:spLocks noChangeShapeType="1"/>
          </p:cNvSpPr>
          <p:nvPr/>
        </p:nvSpPr>
        <p:spPr bwMode="auto">
          <a:xfrm>
            <a:off x="8428038" y="9175750"/>
            <a:ext cx="3175" cy="730250"/>
          </a:xfrm>
          <a:prstGeom prst="line">
            <a:avLst/>
          </a:prstGeom>
          <a:noFill/>
          <a:ln w="12700">
            <a:solidFill>
              <a:srgbClr val="908A84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7658" name="Title 14"/>
          <p:cNvSpPr>
            <a:spLocks noGrp="1"/>
          </p:cNvSpPr>
          <p:nvPr>
            <p:ph type="ctrTitle"/>
          </p:nvPr>
        </p:nvSpPr>
        <p:spPr>
          <a:xfrm>
            <a:off x="546100" y="1844700"/>
            <a:ext cx="8051800" cy="3600400"/>
          </a:xfrm>
        </p:spPr>
        <p:txBody>
          <a:bodyPr>
            <a:normAutofit/>
          </a:bodyPr>
          <a:lstStyle/>
          <a:p>
            <a:r>
              <a:rPr lang="pt-BR" sz="3600" b="1" i="1" dirty="0" smtClean="0"/>
              <a:t>8 Passos Essenciais</a:t>
            </a:r>
            <a:r>
              <a:rPr lang="pt-BR" sz="4000" b="1" i="1" dirty="0" smtClean="0"/>
              <a:t/>
            </a:r>
            <a:br>
              <a:rPr lang="pt-BR" sz="4000" b="1" i="1" dirty="0" smtClean="0"/>
            </a:br>
            <a:r>
              <a:rPr lang="pt-BR" sz="3200" b="1" i="1" dirty="0" smtClean="0"/>
              <a:t/>
            </a:r>
            <a:br>
              <a:rPr lang="pt-BR" sz="3200" b="1" i="1" dirty="0" smtClean="0"/>
            </a:br>
            <a:r>
              <a:rPr lang="pt-BR" sz="4000" b="1" dirty="0" smtClean="0">
                <a:solidFill>
                  <a:srgbClr val="A238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Adaptação às mudanças climáticas</a:t>
            </a:r>
            <a:br>
              <a:rPr lang="pt-BR" sz="4000" b="1" dirty="0" smtClean="0">
                <a:solidFill>
                  <a:srgbClr val="A238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1050" b="1" dirty="0" smtClean="0">
                <a:solidFill>
                  <a:srgbClr val="A238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1050" b="1" dirty="0" smtClean="0">
                <a:solidFill>
                  <a:srgbClr val="A238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1050" b="1" dirty="0" smtClean="0">
                <a:solidFill>
                  <a:srgbClr val="A238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1050" b="1" dirty="0" smtClean="0">
                <a:solidFill>
                  <a:srgbClr val="A238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10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7661" name="Group 4"/>
          <p:cNvGrpSpPr>
            <a:grpSpLocks/>
          </p:cNvGrpSpPr>
          <p:nvPr/>
        </p:nvGrpSpPr>
        <p:grpSpPr bwMode="auto">
          <a:xfrm>
            <a:off x="-502" y="0"/>
            <a:ext cx="9155614" cy="1348976"/>
            <a:chOff x="0" y="1"/>
            <a:chExt cx="9154351" cy="1349173"/>
          </a:xfrm>
        </p:grpSpPr>
        <p:grpSp>
          <p:nvGrpSpPr>
            <p:cNvPr id="27664" name="Group 7"/>
            <p:cNvGrpSpPr>
              <a:grpSpLocks/>
            </p:cNvGrpSpPr>
            <p:nvPr/>
          </p:nvGrpSpPr>
          <p:grpSpPr bwMode="auto">
            <a:xfrm>
              <a:off x="502" y="771238"/>
              <a:ext cx="9153849" cy="577936"/>
              <a:chOff x="36365" y="749294"/>
              <a:chExt cx="9117945" cy="622395"/>
            </a:xfrm>
          </p:grpSpPr>
          <p:sp>
            <p:nvSpPr>
              <p:cNvPr id="27669" name="Rectangle 12"/>
              <p:cNvSpPr>
                <a:spLocks noChangeArrowheads="1"/>
              </p:cNvSpPr>
              <p:nvPr/>
            </p:nvSpPr>
            <p:spPr bwMode="auto">
              <a:xfrm>
                <a:off x="36365" y="1207540"/>
                <a:ext cx="9117945" cy="164149"/>
              </a:xfrm>
              <a:prstGeom prst="rect">
                <a:avLst/>
              </a:prstGeom>
              <a:solidFill>
                <a:srgbClr val="99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 sz="10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 </a:t>
                </a:r>
                <a:endParaRPr 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36365" y="749294"/>
                <a:ext cx="9106878" cy="4582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2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0"/>
                  </a:spcAft>
                  <a:defRPr/>
                </a:pPr>
                <a:r>
                  <a:rPr lang="pt-BR" sz="2000" b="1" dirty="0" smtClean="0">
                    <a:solidFill>
                      <a:srgbClr val="FFFFFF"/>
                    </a:solidFill>
                    <a:latin typeface="Calibri"/>
                    <a:ea typeface="Times New Roman"/>
                    <a:cs typeface="Times New Roman"/>
                  </a:rPr>
                  <a:t>         Desenvolvimento de Capacidades para </a:t>
                </a:r>
                <a:r>
                  <a:rPr lang="pt-BR" sz="2000" b="1" dirty="0" smtClean="0">
                    <a:solidFill>
                      <a:srgbClr val="FFFFFF"/>
                    </a:solidFill>
                    <a:latin typeface="Calibri"/>
                    <a:ea typeface="Times New Roman"/>
                    <a:cs typeface="Times New Roman"/>
                  </a:rPr>
                  <a:t>Construir Cidades </a:t>
                </a:r>
                <a:r>
                  <a:rPr lang="pt-BR" sz="2000" b="1" dirty="0" smtClean="0">
                    <a:solidFill>
                      <a:srgbClr val="FFFFFF"/>
                    </a:solidFill>
                    <a:latin typeface="Calibri"/>
                    <a:ea typeface="Times New Roman"/>
                    <a:cs typeface="Times New Roman"/>
                  </a:rPr>
                  <a:t>Mais Resilientes</a:t>
                </a:r>
              </a:p>
              <a:p>
                <a:pPr>
                  <a:spcAft>
                    <a:spcPts val="0"/>
                  </a:spcAft>
                  <a:defRPr/>
                </a:pPr>
                <a:endParaRPr lang="pt-BR" sz="2000" dirty="0">
                  <a:latin typeface="Times New Roman"/>
                  <a:ea typeface="Times New Roman"/>
                </a:endParaRPr>
              </a:p>
            </p:txBody>
          </p:sp>
        </p:grpSp>
        <p:pic>
          <p:nvPicPr>
            <p:cNvPr id="27667" name="Picture 10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5261" y="1"/>
              <a:ext cx="2629090" cy="800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6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469"/>
              <a:ext cx="2697681" cy="728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60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256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203848" y="0"/>
            <a:ext cx="5940152" cy="946150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pt-BR" altLang="ja-JP" sz="2800" b="1" dirty="0" smtClean="0">
                <a:solidFill>
                  <a:schemeClr val="bg1"/>
                </a:solidFill>
              </a:rPr>
              <a:t>Estratégia: </a:t>
            </a:r>
            <a:r>
              <a:rPr lang="pt-BR" altLang="ja-JP" sz="2800" b="1" dirty="0" smtClean="0">
                <a:solidFill>
                  <a:schemeClr val="bg1"/>
                </a:solidFill>
              </a:rPr>
              <a:t>Inovações  </a:t>
            </a:r>
            <a:r>
              <a:rPr lang="pt-BR" altLang="ja-JP" sz="2800" b="1" dirty="0" smtClean="0">
                <a:solidFill>
                  <a:schemeClr val="bg1"/>
                </a:solidFill>
              </a:rPr>
              <a:t>nas  Práticas de </a:t>
            </a:r>
            <a:r>
              <a:rPr lang="pt-BR" altLang="ja-JP" sz="2800" b="1" dirty="0" smtClean="0">
                <a:solidFill>
                  <a:schemeClr val="bg1"/>
                </a:solidFill>
              </a:rPr>
              <a:t>Agricultura		</a:t>
            </a:r>
          </a:p>
        </p:txBody>
      </p:sp>
      <p:sp>
        <p:nvSpPr>
          <p:cNvPr id="29699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23528" y="1484784"/>
            <a:ext cx="8640960" cy="13684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b="1" dirty="0" smtClean="0"/>
              <a:t>A migração humana devido a mudanças climáticas é frequentemente causada por enchentes e secas induzidas por mudanças climáticas, o que deixa o solo improdutivo para </a:t>
            </a:r>
            <a:r>
              <a:rPr lang="pt-BR" sz="2800" b="1" dirty="0" smtClean="0"/>
              <a:t>a plantação</a:t>
            </a:r>
            <a:r>
              <a:rPr lang="pt-BR" sz="2800" b="1" dirty="0" smtClean="0"/>
              <a:t>.</a:t>
            </a:r>
            <a:endParaRPr lang="pt-BR" sz="280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7196" y="3356992"/>
            <a:ext cx="9009607" cy="406102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pt-BR" altLang="ja-JP" sz="2400" b="1" dirty="0" smtClean="0">
                <a:solidFill>
                  <a:schemeClr val="bg1"/>
                </a:solidFill>
              </a:rPr>
              <a:t>Alternativas</a:t>
            </a:r>
            <a:endParaRPr lang="pt-BR" altLang="ja-JP" sz="2400" b="1" dirty="0" smtClean="0">
              <a:solidFill>
                <a:schemeClr val="bg1"/>
              </a:solidFill>
            </a:endParaRPr>
          </a:p>
        </p:txBody>
      </p:sp>
      <p:sp>
        <p:nvSpPr>
          <p:cNvPr id="29701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-36512" y="3933056"/>
            <a:ext cx="9139237" cy="2489026"/>
          </a:xfrm>
        </p:spPr>
        <p:txBody>
          <a:bodyPr>
            <a:noAutofit/>
          </a:bodyPr>
          <a:lstStyle/>
          <a:p>
            <a:pPr marL="457200" lvl="2" indent="-457200" algn="just">
              <a:buFont typeface="Arial" charset="0"/>
              <a:buAutoNum type="arabicPeriod"/>
            </a:pPr>
            <a:r>
              <a:rPr lang="pt-BR" b="1" dirty="0" smtClean="0"/>
              <a:t>Sistema de </a:t>
            </a:r>
            <a:r>
              <a:rPr lang="pt-BR" b="1" dirty="0" smtClean="0"/>
              <a:t>covas para plantação </a:t>
            </a:r>
            <a:r>
              <a:rPr lang="pt-BR" b="1" dirty="0" smtClean="0"/>
              <a:t>em áreas onde o solo se tornou inutilizável – (Caso) – </a:t>
            </a:r>
            <a:r>
              <a:rPr lang="pt-BR" b="1" dirty="0" smtClean="0"/>
              <a:t>Esperança </a:t>
            </a:r>
            <a:r>
              <a:rPr lang="pt-BR" b="1" dirty="0" smtClean="0"/>
              <a:t>para </a:t>
            </a:r>
            <a:r>
              <a:rPr lang="pt-BR" b="1" dirty="0" smtClean="0"/>
              <a:t>Refugiados Climáticos </a:t>
            </a:r>
            <a:r>
              <a:rPr lang="pt-BR" b="1" dirty="0" smtClean="0"/>
              <a:t>em Bangladesh – </a:t>
            </a:r>
            <a:r>
              <a:rPr lang="pt-BR" dirty="0" smtClean="0"/>
              <a:t>Devido à </a:t>
            </a:r>
            <a:r>
              <a:rPr lang="pt-BR" dirty="0" smtClean="0"/>
              <a:t>recorrente erosão</a:t>
            </a:r>
            <a:r>
              <a:rPr lang="pt-BR" dirty="0" smtClean="0"/>
              <a:t>, </a:t>
            </a:r>
            <a:r>
              <a:rPr lang="pt-BR" dirty="0" smtClean="0"/>
              <a:t>o solo deixou de suportar plantações – introdução de um </a:t>
            </a:r>
            <a:r>
              <a:rPr lang="pt-BR" dirty="0" smtClean="0"/>
              <a:t>‘sistema </a:t>
            </a:r>
            <a:r>
              <a:rPr lang="pt-BR" dirty="0" smtClean="0"/>
              <a:t>de </a:t>
            </a:r>
            <a:r>
              <a:rPr lang="pt-BR" dirty="0" smtClean="0"/>
              <a:t>covas’ </a:t>
            </a:r>
            <a:r>
              <a:rPr lang="pt-BR" dirty="0" smtClean="0"/>
              <a:t>para agricultura nas margens dos rios – Foram cavados buracos na areia e foram preenchidos com compostos e lama – Plantação de Abóboras</a:t>
            </a:r>
            <a:endParaRPr lang="pt-BR" dirty="0"/>
          </a:p>
        </p:txBody>
      </p:sp>
      <p:sp>
        <p:nvSpPr>
          <p:cNvPr id="29702" name="スライド番号プレースホルダ 6"/>
          <p:cNvSpPr>
            <a:spLocks noGrp="1"/>
          </p:cNvSpPr>
          <p:nvPr>
            <p:ph type="sldNum" sz="quarter" idx="2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9F64DD42-C16E-4CC8-8597-D7A676677CC8}" type="slidenum">
              <a:rPr lang="en-US" altLang="ja-JP" smtClean="0"/>
              <a:pPr/>
              <a:t>10</a:t>
            </a:fld>
            <a:endParaRPr lang="en-US" altLang="ja-JP" dirty="0" smtClean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1588"/>
            <a:ext cx="312737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404664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715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4" descr="sandbar-cropping-246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7864" y="548680"/>
            <a:ext cx="3562350" cy="2363788"/>
          </a:xfrm>
        </p:spPr>
      </p:pic>
      <p:pic>
        <p:nvPicPr>
          <p:cNvPr id="30724" name="Picture 5" descr="diary of a compost p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3181350"/>
            <a:ext cx="7889875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1588"/>
            <a:ext cx="312737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404664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070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1588"/>
            <a:ext cx="312737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GB" dirty="0"/>
          </a:p>
        </p:txBody>
      </p:sp>
      <p:sp>
        <p:nvSpPr>
          <p:cNvPr id="11" name="Title 14"/>
          <p:cNvSpPr txBox="1">
            <a:spLocks/>
          </p:cNvSpPr>
          <p:nvPr/>
        </p:nvSpPr>
        <p:spPr>
          <a:xfrm>
            <a:off x="418406" y="2204864"/>
            <a:ext cx="8568952" cy="194421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b="1" cap="none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ADAPTAÇ</a:t>
            </a:r>
            <a:r>
              <a:rPr lang="en-US" altLang="ja-JP" sz="3200" b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ÃO </a:t>
            </a:r>
            <a:r>
              <a:rPr lang="en-US" altLang="ja-JP" sz="3200" b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ÀS MUDANÇAS CLIMÁTICAS</a:t>
            </a:r>
            <a:r>
              <a:rPr lang="en-US" altLang="ja-JP" sz="3200" b="1" cap="none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en-US" altLang="ja-JP" sz="3200" b="1" cap="none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CONSTRUÇÃO </a:t>
            </a:r>
            <a:r>
              <a:rPr lang="en-US" altLang="ja-JP" sz="3200" b="1" cap="none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INFRAESTRUTURAS </a:t>
            </a:r>
            <a:r>
              <a:rPr lang="en-US" altLang="ja-JP" sz="3200" b="1" cap="none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MAIS FORTES </a:t>
            </a:r>
            <a:r>
              <a:rPr lang="en-US" altLang="ja-JP" sz="3200" b="1" cap="none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</a:t>
            </a:r>
            <a:r>
              <a:rPr lang="en-US" altLang="ja-JP" sz="3200" b="1" cap="none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REDUÇÃO DE </a:t>
            </a:r>
            <a:r>
              <a:rPr lang="en-US" altLang="ja-JP" sz="3200" b="1" cap="none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RISCOS</a:t>
            </a:r>
            <a:endParaRPr lang="en-US" sz="3200" dirty="0">
              <a:solidFill>
                <a:srgbClr val="99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55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419872" y="-27384"/>
            <a:ext cx="5724128" cy="1008112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/>
          <a:p>
            <a:pPr marL="0" indent="0" algn="just" eaLnBrk="1" hangingPunct="1">
              <a:buNone/>
              <a:defRPr/>
            </a:pPr>
            <a:r>
              <a:rPr lang="pt-BR" sz="2100" b="1" dirty="0" smtClean="0">
                <a:solidFill>
                  <a:schemeClr val="bg1"/>
                </a:solidFill>
              </a:rPr>
              <a:t>Questão</a:t>
            </a:r>
            <a:r>
              <a:rPr lang="pt-BR" sz="2100" b="1" dirty="0" smtClean="0">
                <a:solidFill>
                  <a:schemeClr val="bg1"/>
                </a:solidFill>
              </a:rPr>
              <a:t>: </a:t>
            </a:r>
            <a:r>
              <a:rPr lang="pt-BR" sz="2100" b="1" dirty="0" smtClean="0">
                <a:solidFill>
                  <a:schemeClr val="bg1"/>
                </a:solidFill>
              </a:rPr>
              <a:t>Adaptação </a:t>
            </a:r>
            <a:r>
              <a:rPr lang="pt-BR" sz="2100" b="1" dirty="0" smtClean="0">
                <a:solidFill>
                  <a:schemeClr val="bg1"/>
                </a:solidFill>
              </a:rPr>
              <a:t>às </a:t>
            </a:r>
            <a:r>
              <a:rPr lang="pt-BR" sz="2100" b="1" dirty="0" smtClean="0">
                <a:solidFill>
                  <a:schemeClr val="bg1"/>
                </a:solidFill>
              </a:rPr>
              <a:t>Mudanças Climáticas: Construção de Infraestruturas mais Fortes para </a:t>
            </a:r>
            <a:r>
              <a:rPr lang="pt-BR" sz="2100" b="1" dirty="0" smtClean="0">
                <a:solidFill>
                  <a:schemeClr val="bg1"/>
                </a:solidFill>
              </a:rPr>
              <a:t>Redução de </a:t>
            </a:r>
            <a:r>
              <a:rPr lang="pt-BR" sz="2100" b="1" dirty="0" smtClean="0">
                <a:solidFill>
                  <a:schemeClr val="bg1"/>
                </a:solidFill>
              </a:rPr>
              <a:t>Riscos</a:t>
            </a:r>
          </a:p>
        </p:txBody>
      </p:sp>
      <p:sp>
        <p:nvSpPr>
          <p:cNvPr id="32771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0" y="2099246"/>
            <a:ext cx="9036496" cy="2913930"/>
          </a:xfrm>
        </p:spPr>
        <p:txBody>
          <a:bodyPr>
            <a:normAutofit/>
          </a:bodyPr>
          <a:lstStyle/>
          <a:p>
            <a:pPr marL="273050" lvl="2" indent="-273050" algn="just" eaLnBrk="1" hangingPunct="1">
              <a:buFont typeface="Wingdings" pitchFamily="2" charset="2"/>
              <a:buNone/>
            </a:pPr>
            <a:r>
              <a:rPr lang="pt-BR" altLang="ja-JP" sz="3200" b="1" dirty="0" smtClean="0"/>
              <a:t> Se não forem feitas adaptações ou não forem tomadas contramedidas, as mudanças climáticas vão comprometer a funcionalidade da infraestrutura existente</a:t>
            </a:r>
            <a:endParaRPr lang="pt-BR" altLang="ja-JP" sz="2800" b="1" dirty="0" smtClean="0"/>
          </a:p>
        </p:txBody>
      </p:sp>
      <p:sp>
        <p:nvSpPr>
          <p:cNvPr id="32772" name="スライド番号プレースホルダ 4"/>
          <p:cNvSpPr>
            <a:spLocks noGrp="1"/>
          </p:cNvSpPr>
          <p:nvPr>
            <p:ph type="sldNum" sz="quarter" idx="2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05464C25-2CB6-4EDB-8725-240AC7E21F14}" type="slidenum">
              <a:rPr lang="en-US" altLang="ja-JP" smtClean="0"/>
              <a:pPr/>
              <a:t>13</a:t>
            </a:fld>
            <a:endParaRPr lang="en-US" altLang="ja-JP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1588"/>
            <a:ext cx="312737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404664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203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23528" y="1268760"/>
            <a:ext cx="8568952" cy="432048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pt-BR" altLang="ja-JP" sz="2400" b="1" dirty="0" smtClean="0">
                <a:solidFill>
                  <a:schemeClr val="bg1"/>
                </a:solidFill>
              </a:rPr>
              <a:t>Alternativas</a:t>
            </a:r>
            <a:endParaRPr lang="pt-BR" altLang="ja-JP" sz="2400" b="1" dirty="0" smtClean="0">
              <a:solidFill>
                <a:schemeClr val="bg1"/>
              </a:solidFill>
            </a:endParaRPr>
          </a:p>
        </p:txBody>
      </p:sp>
      <p:sp>
        <p:nvSpPr>
          <p:cNvPr id="33795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763" y="1916832"/>
            <a:ext cx="9139237" cy="4536504"/>
          </a:xfrm>
        </p:spPr>
        <p:txBody>
          <a:bodyPr>
            <a:normAutofit/>
          </a:bodyPr>
          <a:lstStyle/>
          <a:p>
            <a:pPr marL="457200" lvl="2" indent="-457200"/>
            <a:endParaRPr lang="pt-BR" altLang="ja-JP" sz="2400" b="1" dirty="0" smtClean="0"/>
          </a:p>
          <a:p>
            <a:pPr marL="457200" lvl="2" indent="-457200" algn="just"/>
            <a:r>
              <a:rPr lang="pt-BR" b="1" dirty="0" smtClean="0"/>
              <a:t>Projeto de infraestrutura que considere inundações futuras (Caso 17) – </a:t>
            </a:r>
            <a:r>
              <a:rPr lang="pt-BR" dirty="0" smtClean="0"/>
              <a:t>Projeto de infraestrutura resistente ao clima em </a:t>
            </a:r>
            <a:r>
              <a:rPr lang="pt-BR" dirty="0" smtClean="0"/>
              <a:t>Kosrae</a:t>
            </a:r>
            <a:r>
              <a:rPr lang="pt-BR" dirty="0" smtClean="0"/>
              <a:t>, Micronésia – </a:t>
            </a:r>
            <a:r>
              <a:rPr lang="pt-BR" b="1" dirty="0" smtClean="0"/>
              <a:t>Porto </a:t>
            </a:r>
            <a:r>
              <a:rPr lang="pt-BR" dirty="0" smtClean="0"/>
              <a:t>de</a:t>
            </a:r>
            <a:r>
              <a:rPr lang="pt-BR" b="1" dirty="0" smtClean="0"/>
              <a:t> </a:t>
            </a:r>
            <a:r>
              <a:rPr lang="pt-BR" dirty="0" smtClean="0"/>
              <a:t>Avatiu</a:t>
            </a:r>
            <a:r>
              <a:rPr lang="pt-BR" dirty="0" smtClean="0"/>
              <a:t> </a:t>
            </a:r>
            <a:r>
              <a:rPr lang="pt-BR" b="1" dirty="0" smtClean="0"/>
              <a:t>– </a:t>
            </a:r>
            <a:r>
              <a:rPr lang="pt-BR" dirty="0" smtClean="0"/>
              <a:t>Foram considerados os impactos do aquecimento global na altura das ondas – Nas condições climáticas atuais, a altura da onda em 50 anos é estimada em 10,8 m. Nas condições climáticas projetadas para o ano de 2060, a altura da onda em 50 anos aumenta para 12,0</a:t>
            </a:r>
            <a:r>
              <a:rPr lang="pt-BR" altLang="ja-JP" sz="2400" dirty="0" smtClean="0"/>
              <a:t>m. </a:t>
            </a:r>
            <a:endParaRPr lang="pt-BR" altLang="ja-JP" sz="2400" b="1" dirty="0" smtClean="0"/>
          </a:p>
          <a:p>
            <a:pPr marL="457200" lvl="2" indent="-457200"/>
            <a:endParaRPr lang="pt-BR" altLang="ja-JP" sz="2000" b="1" dirty="0" smtClean="0"/>
          </a:p>
        </p:txBody>
      </p:sp>
      <p:sp>
        <p:nvSpPr>
          <p:cNvPr id="33796" name="スライド番号プレースホルダ 4"/>
          <p:cNvSpPr>
            <a:spLocks noGrp="1"/>
          </p:cNvSpPr>
          <p:nvPr>
            <p:ph type="sldNum" sz="quarter" idx="2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91D8CCC6-5EE4-4C62-9D70-05635E9023EB}" type="slidenum">
              <a:rPr lang="en-US" altLang="ja-JP" smtClean="0"/>
              <a:pPr/>
              <a:t>14</a:t>
            </a:fld>
            <a:endParaRPr lang="en-US" altLang="ja-JP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1588"/>
            <a:ext cx="312737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404664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278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1588"/>
            <a:ext cx="312737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GB" dirty="0"/>
          </a:p>
        </p:txBody>
      </p:sp>
      <p:sp>
        <p:nvSpPr>
          <p:cNvPr id="11" name="Title 14"/>
          <p:cNvSpPr txBox="1">
            <a:spLocks/>
          </p:cNvSpPr>
          <p:nvPr/>
        </p:nvSpPr>
        <p:spPr>
          <a:xfrm>
            <a:off x="467544" y="2780928"/>
            <a:ext cx="8568952" cy="194421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cap="none" dirty="0" smtClean="0">
                <a:solidFill>
                  <a:srgbClr val="993366"/>
                </a:solidFill>
              </a:rPr>
              <a:t>FORTE APOIO INSTITUCIONAL</a:t>
            </a:r>
            <a:endParaRPr lang="en-US" sz="3600" dirty="0">
              <a:solidFill>
                <a:srgbClr val="99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051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9" descr="31033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90" y="1052736"/>
            <a:ext cx="40386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13" descr="shelter_banglade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56992"/>
            <a:ext cx="4401865" cy="2961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1588"/>
            <a:ext cx="312737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404664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5652120" y="134076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Manutenção do Abrigo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95072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347864" y="0"/>
            <a:ext cx="5796136" cy="946150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pt-BR" altLang="ja-JP" sz="2400" b="1" dirty="0" smtClean="0">
                <a:solidFill>
                  <a:schemeClr val="bg1"/>
                </a:solidFill>
              </a:rPr>
              <a:t>Estratégia: </a:t>
            </a:r>
            <a:r>
              <a:rPr lang="pt-BR" altLang="ja-JP" sz="2400" b="1" dirty="0" smtClean="0">
                <a:solidFill>
                  <a:schemeClr val="bg1"/>
                </a:solidFill>
              </a:rPr>
              <a:t>Resiliência Climática Através de Serviços de Seguro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07504" y="1556792"/>
            <a:ext cx="8784976" cy="537170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pt-BR" altLang="ja-JP" sz="2400" b="1" dirty="0" smtClean="0">
                <a:solidFill>
                  <a:schemeClr val="bg1"/>
                </a:solidFill>
              </a:rPr>
              <a:t>Alternativas</a:t>
            </a:r>
            <a:endParaRPr lang="pt-BR" altLang="ja-JP" sz="2400" b="1" dirty="0" smtClean="0">
              <a:solidFill>
                <a:schemeClr val="bg1"/>
              </a:solidFill>
            </a:endParaRPr>
          </a:p>
          <a:p>
            <a:pPr marL="0" indent="0" eaLnBrk="1" hangingPunct="1">
              <a:buNone/>
              <a:defRPr/>
            </a:pPr>
            <a:endParaRPr lang="pt-BR" altLang="ja-JP" sz="2400" b="1" dirty="0" smtClean="0">
              <a:solidFill>
                <a:schemeClr val="bg1"/>
              </a:solidFill>
            </a:endParaRPr>
          </a:p>
        </p:txBody>
      </p:sp>
      <p:sp>
        <p:nvSpPr>
          <p:cNvPr id="38916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763" y="2204864"/>
            <a:ext cx="9139237" cy="4333478"/>
          </a:xfrm>
        </p:spPr>
        <p:txBody>
          <a:bodyPr>
            <a:normAutofit lnSpcReduction="10000"/>
          </a:bodyPr>
          <a:lstStyle/>
          <a:p>
            <a:pPr marL="266700" indent="-266700" algn="just">
              <a:buFont typeface="Calibri" pitchFamily="34" charset="0"/>
              <a:buAutoNum type="arabicPeriod"/>
            </a:pPr>
            <a:r>
              <a:rPr lang="pt-BR" altLang="ja-JP" sz="2400" dirty="0" smtClean="0"/>
              <a:t>(</a:t>
            </a:r>
            <a:r>
              <a:rPr lang="pt-BR" sz="2400" dirty="0" smtClean="0"/>
              <a:t>Caso 26) </a:t>
            </a:r>
            <a:r>
              <a:rPr lang="pt-BR" sz="2400" b="1" dirty="0" smtClean="0"/>
              <a:t>Centro Caribenho </a:t>
            </a:r>
            <a:r>
              <a:rPr lang="pt-BR" sz="2400" b="1" dirty="0" smtClean="0"/>
              <a:t>de Seguro contra Risco de </a:t>
            </a:r>
            <a:r>
              <a:rPr lang="pt-BR" sz="2400" b="1" dirty="0" smtClean="0"/>
              <a:t>Desastres Naturais </a:t>
            </a:r>
            <a:r>
              <a:rPr lang="pt-BR" sz="2400" b="1" dirty="0" smtClean="0"/>
              <a:t>(CCRIF) </a:t>
            </a:r>
            <a:r>
              <a:rPr lang="pt-BR" sz="2400" dirty="0" smtClean="0"/>
              <a:t>– envolve </a:t>
            </a:r>
            <a:r>
              <a:rPr lang="pt-BR" sz="2400" b="1" dirty="0" smtClean="0"/>
              <a:t>liquidez de curto prazo </a:t>
            </a:r>
            <a:r>
              <a:rPr lang="pt-BR" sz="2400" dirty="0" smtClean="0"/>
              <a:t>em caso de perdas catastróficas por furacão ou terremoto – </a:t>
            </a:r>
            <a:r>
              <a:rPr lang="pt-BR" sz="2400" b="1" dirty="0" smtClean="0"/>
              <a:t>seguro paramétrico – </a:t>
            </a:r>
            <a:r>
              <a:rPr lang="pt-BR" sz="2400" dirty="0" smtClean="0"/>
              <a:t>desembolsa </a:t>
            </a:r>
            <a:r>
              <a:rPr lang="pt-BR" sz="2400" dirty="0" smtClean="0"/>
              <a:t>recursos com </a:t>
            </a:r>
            <a:r>
              <a:rPr lang="pt-BR" sz="2400" dirty="0" smtClean="0"/>
              <a:t>base na ocorrência de um evento predefinido </a:t>
            </a:r>
            <a:r>
              <a:rPr lang="pt-BR" sz="2400" dirty="0" smtClean="0"/>
              <a:t>com </a:t>
            </a:r>
            <a:r>
              <a:rPr lang="pt-BR" sz="2400" dirty="0" smtClean="0"/>
              <a:t>uma intensidade </a:t>
            </a:r>
            <a:r>
              <a:rPr lang="pt-BR" sz="2400" dirty="0" smtClean="0"/>
              <a:t>específica, </a:t>
            </a:r>
            <a:r>
              <a:rPr lang="pt-BR" sz="2400" dirty="0" smtClean="0"/>
              <a:t>sem precisar esperar por avaliações de perdas no local</a:t>
            </a:r>
            <a:endParaRPr lang="pt-BR" altLang="ja-JP" sz="2400" dirty="0" smtClean="0"/>
          </a:p>
          <a:p>
            <a:pPr marL="266700" indent="-266700" eaLnBrk="1" hangingPunct="1">
              <a:buFont typeface="Calibri" pitchFamily="34" charset="0"/>
              <a:buAutoNum type="arabicPeriod"/>
            </a:pPr>
            <a:endParaRPr lang="pt-BR" altLang="ja-JP" sz="2400" b="1" dirty="0" smtClean="0"/>
          </a:p>
          <a:p>
            <a:pPr marL="266700" indent="-266700" algn="just">
              <a:buFont typeface="Calibri" pitchFamily="34" charset="0"/>
              <a:buAutoNum type="arabicPeriod"/>
            </a:pPr>
            <a:r>
              <a:rPr lang="pt-BR" altLang="ja-JP" sz="2400" dirty="0" smtClean="0"/>
              <a:t>(</a:t>
            </a:r>
            <a:r>
              <a:rPr lang="pt-BR" sz="2400" dirty="0" smtClean="0"/>
              <a:t>Caso 27) </a:t>
            </a:r>
            <a:r>
              <a:rPr lang="pt-BR" sz="2400" b="1" dirty="0" smtClean="0"/>
              <a:t>Seguro indexado </a:t>
            </a:r>
            <a:r>
              <a:rPr lang="pt-BR" sz="2400" b="1" dirty="0" smtClean="0"/>
              <a:t>ao </a:t>
            </a:r>
            <a:r>
              <a:rPr lang="pt-BR" sz="2400" b="1" dirty="0" smtClean="0"/>
              <a:t>clima para agricultores em </a:t>
            </a:r>
            <a:r>
              <a:rPr lang="pt-BR" sz="2400" b="1" dirty="0" smtClean="0"/>
              <a:t>Andhra</a:t>
            </a:r>
            <a:r>
              <a:rPr lang="pt-BR" sz="2400" b="1" dirty="0" smtClean="0"/>
              <a:t> </a:t>
            </a:r>
            <a:r>
              <a:rPr lang="pt-BR" sz="2400" b="1" dirty="0" smtClean="0"/>
              <a:t>Pradesh</a:t>
            </a:r>
            <a:r>
              <a:rPr lang="pt-BR" sz="2400" b="1" dirty="0" smtClean="0"/>
              <a:t>, Índia – </a:t>
            </a:r>
            <a:r>
              <a:rPr lang="pt-BR" sz="2400" dirty="0" smtClean="0"/>
              <a:t>Menor </a:t>
            </a:r>
            <a:r>
              <a:rPr lang="pt-BR" sz="2400" dirty="0" smtClean="0"/>
              <a:t>suscetibilidade a problemas intrínsecos aos seguros tradicionais para plantações – </a:t>
            </a:r>
            <a:r>
              <a:rPr lang="pt-BR" sz="2400" b="1" dirty="0" smtClean="0"/>
              <a:t>indicadores </a:t>
            </a:r>
            <a:r>
              <a:rPr lang="pt-BR" sz="2400" b="1" dirty="0" smtClean="0"/>
              <a:t>climáticos disponíveis </a:t>
            </a:r>
            <a:r>
              <a:rPr lang="pt-BR" sz="2400" b="1" dirty="0" smtClean="0"/>
              <a:t>publicamente </a:t>
            </a:r>
            <a:r>
              <a:rPr lang="pt-BR" sz="2400" dirty="0" smtClean="0"/>
              <a:t>são o gatilho automático – reduzem </a:t>
            </a:r>
            <a:r>
              <a:rPr lang="pt-BR" sz="2400" dirty="0" smtClean="0"/>
              <a:t>os custos administrativos do segurador</a:t>
            </a:r>
          </a:p>
          <a:p>
            <a:pPr marL="266700" indent="-266700" eaLnBrk="1" hangingPunct="1">
              <a:buFont typeface="Calibri" pitchFamily="34" charset="0"/>
              <a:buAutoNum type="arabicPeriod"/>
            </a:pPr>
            <a:endParaRPr lang="pt-BR" altLang="ja-JP" sz="2400" b="1" dirty="0" smtClean="0"/>
          </a:p>
        </p:txBody>
      </p:sp>
      <p:sp>
        <p:nvSpPr>
          <p:cNvPr id="38917" name="スライド番号プレースホルダ 5"/>
          <p:cNvSpPr>
            <a:spLocks noGrp="1"/>
          </p:cNvSpPr>
          <p:nvPr>
            <p:ph type="sldNum" sz="quarter" idx="2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D4B954E3-B0FD-4BB0-8EE3-D5B919A4BB2F}" type="slidenum">
              <a:rPr lang="en-US" altLang="ja-JP" smtClean="0"/>
              <a:pPr/>
              <a:t>17</a:t>
            </a:fld>
            <a:endParaRPr lang="en-US" altLang="ja-JP" dirty="0" smtClean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1588"/>
            <a:ext cx="312737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404664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113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419872" y="0"/>
            <a:ext cx="5724128" cy="1124744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/>
          <a:p>
            <a:pPr marL="0" indent="0" algn="just" eaLnBrk="1" hangingPunct="1">
              <a:buNone/>
              <a:defRPr/>
            </a:pPr>
            <a:r>
              <a:rPr lang="pt-BR" altLang="ja-JP" sz="2400" b="1" dirty="0" smtClean="0">
                <a:solidFill>
                  <a:schemeClr val="bg1"/>
                </a:solidFill>
              </a:rPr>
              <a:t>Estratégia: Redução </a:t>
            </a:r>
            <a:r>
              <a:rPr lang="pt-BR" altLang="ja-JP" sz="2400" b="1" dirty="0" smtClean="0">
                <a:solidFill>
                  <a:schemeClr val="bg1"/>
                </a:solidFill>
              </a:rPr>
              <a:t>de Riscos </a:t>
            </a:r>
            <a:r>
              <a:rPr lang="pt-BR" altLang="ja-JP" sz="2400" b="1" dirty="0" smtClean="0">
                <a:solidFill>
                  <a:schemeClr val="bg1"/>
                </a:solidFill>
              </a:rPr>
              <a:t>através do </a:t>
            </a:r>
            <a:r>
              <a:rPr lang="pt-BR" altLang="ja-JP" sz="2400" b="1" dirty="0" smtClean="0">
                <a:solidFill>
                  <a:schemeClr val="bg1"/>
                </a:solidFill>
              </a:rPr>
              <a:t>Respeito às Mudanças Climáticas</a:t>
            </a:r>
          </a:p>
        </p:txBody>
      </p:sp>
      <p:sp>
        <p:nvSpPr>
          <p:cNvPr id="39940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0" y="2636912"/>
            <a:ext cx="9144000" cy="364323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t-BR" b="1" dirty="0" smtClean="0"/>
              <a:t>Redução de riscos através da adaptação do modo de vida</a:t>
            </a:r>
            <a:r>
              <a:rPr lang="pt-BR" dirty="0" smtClean="0"/>
              <a:t> (Caso 31) – Invasão de Água Salgada Força </a:t>
            </a:r>
            <a:r>
              <a:rPr lang="pt-BR" b="1" dirty="0" smtClean="0"/>
              <a:t>Mudanças de Subsistência da Agricultura para alternativas</a:t>
            </a:r>
            <a:r>
              <a:rPr lang="pt-BR" dirty="0" smtClean="0"/>
              <a:t> em </a:t>
            </a:r>
            <a:r>
              <a:rPr lang="pt-BR" dirty="0" smtClean="0"/>
              <a:t>Sundarbans</a:t>
            </a:r>
            <a:r>
              <a:rPr lang="pt-BR" dirty="0" smtClean="0"/>
              <a:t>, Bangladesh – promoção de novas </a:t>
            </a:r>
            <a:r>
              <a:rPr lang="pt-BR" dirty="0" smtClean="0"/>
              <a:t>estratégias </a:t>
            </a:r>
            <a:r>
              <a:rPr lang="pt-BR" dirty="0" smtClean="0"/>
              <a:t>de subsistência resistentes a perigos/salinidade para geração de renda e de alimentos, incluindo criação de </a:t>
            </a:r>
            <a:r>
              <a:rPr lang="pt-BR" dirty="0" smtClean="0"/>
              <a:t>cabras, patos, galinhas, frangos e caranguejos, </a:t>
            </a:r>
            <a:r>
              <a:rPr lang="pt-BR" dirty="0" smtClean="0"/>
              <a:t>plantação de árvores, introdução de plantação de vegetais tolerantes </a:t>
            </a:r>
            <a:r>
              <a:rPr lang="pt-BR" dirty="0"/>
              <a:t>à</a:t>
            </a:r>
            <a:r>
              <a:rPr lang="pt-BR" dirty="0" smtClean="0"/>
              <a:t> água </a:t>
            </a:r>
            <a:r>
              <a:rPr lang="pt-BR" dirty="0" smtClean="0"/>
              <a:t>salgada e produção artesanal</a:t>
            </a:r>
            <a:endParaRPr lang="pt-BR" dirty="0"/>
          </a:p>
        </p:txBody>
      </p:sp>
      <p:sp>
        <p:nvSpPr>
          <p:cNvPr id="39941" name="スライド番号プレースホルダ 5"/>
          <p:cNvSpPr>
            <a:spLocks noGrp="1"/>
          </p:cNvSpPr>
          <p:nvPr>
            <p:ph type="sldNum" sz="quarter" idx="2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547BCA9A-CE48-41BA-9ADF-26D63CEB0538}" type="slidenum">
              <a:rPr lang="en-US" altLang="ja-JP" smtClean="0"/>
              <a:pPr/>
              <a:t>18</a:t>
            </a:fld>
            <a:endParaRPr lang="en-US" altLang="ja-JP" dirty="0" smtClean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1588"/>
            <a:ext cx="312737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404664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79512" y="1628800"/>
            <a:ext cx="8784976" cy="537170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pt-BR" altLang="ja-JP" sz="2400" b="1" dirty="0" smtClean="0">
                <a:solidFill>
                  <a:schemeClr val="bg1"/>
                </a:solidFill>
              </a:rPr>
              <a:t>Alternativas</a:t>
            </a:r>
            <a:endParaRPr lang="pt-BR" altLang="ja-JP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90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1588"/>
            <a:ext cx="312737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GB" dirty="0"/>
          </a:p>
        </p:txBody>
      </p:sp>
      <p:sp>
        <p:nvSpPr>
          <p:cNvPr id="11" name="Title 14"/>
          <p:cNvSpPr txBox="1">
            <a:spLocks/>
          </p:cNvSpPr>
          <p:nvPr/>
        </p:nvSpPr>
        <p:spPr>
          <a:xfrm>
            <a:off x="418406" y="2348880"/>
            <a:ext cx="8568952" cy="1800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b="1" cap="none" dirty="0" smtClean="0">
                <a:solidFill>
                  <a:srgbClr val="993366"/>
                </a:solidFill>
              </a:rPr>
              <a:t>ABORDAGENS BASEADAS NA COMUNIDADE</a:t>
            </a:r>
            <a:endParaRPr lang="en-US" sz="4000" dirty="0">
              <a:solidFill>
                <a:srgbClr val="99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0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プレースホルダ 13"/>
          <p:cNvSpPr>
            <a:spLocks noGrp="1"/>
          </p:cNvSpPr>
          <p:nvPr>
            <p:ph type="body" sz="quarter" idx="13"/>
          </p:nvPr>
        </p:nvSpPr>
        <p:spPr>
          <a:xfrm>
            <a:off x="3347864" y="0"/>
            <a:ext cx="5760639" cy="88074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pt-BR" altLang="ja-JP" sz="2800" dirty="0" smtClean="0"/>
              <a:t>Por que a adaptação à mudança climática?</a:t>
            </a:r>
          </a:p>
          <a:p>
            <a:pPr marL="0" indent="0" algn="ctr">
              <a:buNone/>
              <a:defRPr/>
            </a:pPr>
            <a:endParaRPr kumimoji="1" lang="pt-BR" altLang="ja-JP" sz="2800" dirty="0" smtClean="0"/>
          </a:p>
        </p:txBody>
      </p:sp>
      <p:sp>
        <p:nvSpPr>
          <p:cNvPr id="20484" name="テキスト ボックス 16"/>
          <p:cNvSpPr txBox="1">
            <a:spLocks noChangeArrowheads="1"/>
          </p:cNvSpPr>
          <p:nvPr/>
        </p:nvSpPr>
        <p:spPr bwMode="auto">
          <a:xfrm>
            <a:off x="1181100" y="1308100"/>
            <a:ext cx="6343228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buFont typeface="Calibri" pitchFamily="34" charset="0"/>
              <a:buNone/>
            </a:pPr>
            <a:r>
              <a:rPr kumimoji="1" lang="pt-BR" altLang="ja-JP" sz="3200" b="1" dirty="0" smtClean="0"/>
              <a:t>Melhorar</a:t>
            </a:r>
            <a:r>
              <a:rPr kumimoji="1" lang="pt-BR" altLang="ja-JP" b="1" dirty="0" smtClean="0"/>
              <a:t>–</a:t>
            </a:r>
            <a:endParaRPr kumimoji="1" lang="pt-BR" altLang="ja-JP" b="1" dirty="0" smtClean="0"/>
          </a:p>
          <a:p>
            <a:pPr>
              <a:buFont typeface="Calibri" pitchFamily="34" charset="0"/>
              <a:buNone/>
            </a:pPr>
            <a:endParaRPr kumimoji="1" lang="pt-BR" altLang="ja-JP" b="1" dirty="0" smtClean="0"/>
          </a:p>
          <a:p>
            <a:pPr>
              <a:buFont typeface="Calibri" pitchFamily="34" charset="0"/>
              <a:buChar char="•"/>
            </a:pPr>
            <a:r>
              <a:rPr kumimoji="1" lang="pt-BR" altLang="ja-JP" sz="3200" b="1" dirty="0" smtClean="0"/>
              <a:t>O valor dos investimentos </a:t>
            </a:r>
          </a:p>
          <a:p>
            <a:pPr>
              <a:buFont typeface="Calibri" pitchFamily="34" charset="0"/>
              <a:buChar char="•"/>
            </a:pPr>
            <a:endParaRPr kumimoji="1" lang="pt-BR" altLang="ja-JP" sz="3200" b="1" dirty="0" smtClean="0"/>
          </a:p>
          <a:p>
            <a:pPr>
              <a:buFont typeface="Calibri" pitchFamily="34" charset="0"/>
              <a:buChar char="•"/>
            </a:pPr>
            <a:r>
              <a:rPr kumimoji="1" lang="pt-BR" altLang="ja-JP" sz="3200" b="1" dirty="0" smtClean="0"/>
              <a:t>A resiliência dos investimentos</a:t>
            </a:r>
          </a:p>
          <a:p>
            <a:pPr>
              <a:buFont typeface="Calibri" pitchFamily="34" charset="0"/>
              <a:buChar char="•"/>
            </a:pPr>
            <a:endParaRPr kumimoji="1" lang="pt-BR" altLang="ja-JP" sz="3200" b="1" dirty="0" smtClean="0"/>
          </a:p>
          <a:p>
            <a:pPr>
              <a:buFont typeface="Calibri" pitchFamily="34" charset="0"/>
              <a:buChar char="•"/>
            </a:pPr>
            <a:r>
              <a:rPr kumimoji="1" lang="pt-BR" altLang="ja-JP" sz="3200" b="1" dirty="0" smtClean="0"/>
              <a:t>O ciclo de vida</a:t>
            </a:r>
            <a:r>
              <a:rPr kumimoji="1" lang="pt-BR" altLang="ja-JP" sz="3200" b="1" dirty="0" smtClean="0"/>
              <a:t> </a:t>
            </a:r>
            <a:r>
              <a:rPr kumimoji="1" lang="pt-BR" altLang="ja-JP" sz="3200" b="1" dirty="0" smtClean="0"/>
              <a:t>dos investimentos</a:t>
            </a:r>
            <a:endParaRPr kumimoji="1" lang="pt-BR" altLang="ja-JP" sz="3200" b="1" dirty="0"/>
          </a:p>
        </p:txBody>
      </p:sp>
      <p:sp>
        <p:nvSpPr>
          <p:cNvPr id="20485" name="スライド番号プレースホルダ 5"/>
          <p:cNvSpPr>
            <a:spLocks noGrp="1"/>
          </p:cNvSpPr>
          <p:nvPr>
            <p:ph type="sldNum" sz="quarter" idx="19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86417A35-5E5F-42EF-8DCC-FFE02B3A0F68}" type="slidenum">
              <a:rPr lang="en-US" altLang="ja-JP" smtClean="0"/>
              <a:pPr/>
              <a:t>2</a:t>
            </a:fld>
            <a:endParaRPr lang="en-US" altLang="ja-JP" dirty="0" smtClean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1588"/>
            <a:ext cx="312737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404664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066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491880" y="0"/>
            <a:ext cx="5652120" cy="946150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/>
          <a:p>
            <a:pPr marL="0" indent="0" algn="ctr" eaLnBrk="1" hangingPunct="1">
              <a:buNone/>
              <a:defRPr/>
            </a:pPr>
            <a:r>
              <a:rPr lang="pt-BR" sz="2800" b="1" dirty="0" smtClean="0">
                <a:solidFill>
                  <a:schemeClr val="bg1"/>
                </a:solidFill>
              </a:rPr>
              <a:t>Abordagen</a:t>
            </a:r>
            <a:r>
              <a:rPr lang="pt-BR" sz="2800" b="1" dirty="0" smtClean="0">
                <a:solidFill>
                  <a:schemeClr val="bg1"/>
                </a:solidFill>
              </a:rPr>
              <a:t>s </a:t>
            </a:r>
            <a:r>
              <a:rPr lang="pt-BR" sz="2800" b="1" dirty="0" smtClean="0">
                <a:solidFill>
                  <a:schemeClr val="bg1"/>
                </a:solidFill>
              </a:rPr>
              <a:t>Baseadas na Comunidade</a:t>
            </a:r>
          </a:p>
        </p:txBody>
      </p:sp>
      <p:sp>
        <p:nvSpPr>
          <p:cNvPr id="41987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-36512" y="1052736"/>
            <a:ext cx="9247756" cy="1244600"/>
          </a:xfrm>
        </p:spPr>
        <p:txBody>
          <a:bodyPr>
            <a:noAutofit/>
          </a:bodyPr>
          <a:lstStyle/>
          <a:p>
            <a:pPr marL="0" indent="0" algn="just">
              <a:buNone/>
              <a:tabLst>
                <a:tab pos="0" algn="l"/>
              </a:tabLst>
            </a:pPr>
            <a:r>
              <a:rPr lang="pt-BR" sz="2400" dirty="0" smtClean="0"/>
              <a:t>Experiências passadas mostram </a:t>
            </a:r>
            <a:r>
              <a:rPr lang="pt-BR" sz="2400" dirty="0" smtClean="0"/>
              <a:t>claramente </a:t>
            </a:r>
            <a:r>
              <a:rPr lang="pt-BR" sz="2400" dirty="0" smtClean="0"/>
              <a:t>que moradores de vilarejos desejam e contribuem voluntariamente para desenvolver e aplicar medidas de adaptação, contribuindo com seu tempo e recursos (Francisco, 2008).</a:t>
            </a:r>
            <a:endParaRPr lang="pt-BR" altLang="ja-JP" sz="2400" dirty="0" smtClean="0"/>
          </a:p>
        </p:txBody>
      </p:sp>
      <p:sp>
        <p:nvSpPr>
          <p:cNvPr id="41988" name="Rectangle 9"/>
          <p:cNvSpPr>
            <a:spLocks noChangeArrowheads="1"/>
          </p:cNvSpPr>
          <p:nvPr/>
        </p:nvSpPr>
        <p:spPr bwMode="auto">
          <a:xfrm>
            <a:off x="-7615" y="3068960"/>
            <a:ext cx="9139236" cy="415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algn="just">
              <a:buFontTx/>
              <a:buAutoNum type="arabicPeriod"/>
            </a:pPr>
            <a:r>
              <a:rPr lang="pt-BR" sz="2400" b="1" dirty="0" smtClean="0"/>
              <a:t>Adaptação a Mudanças Climáticas Baseada na Comunidade no Vietnã</a:t>
            </a:r>
            <a:r>
              <a:rPr lang="pt-BR" sz="2400" dirty="0" smtClean="0"/>
              <a:t> (Caso 34) – O principal objetivo era ajudar na construção de estratégias de adaptação que possibilitassem à comunidade lidar com as catástrofes climáticas recorrentes – </a:t>
            </a:r>
            <a:r>
              <a:rPr lang="pt-BR" sz="2400" b="1" dirty="0" smtClean="0"/>
              <a:t>Construção de cenário, Planejamento, Implementação de </a:t>
            </a:r>
            <a:r>
              <a:rPr lang="pt-BR" sz="2400" b="1" dirty="0" smtClean="0"/>
              <a:t>Projetos</a:t>
            </a:r>
            <a:endParaRPr lang="pt-BR" sz="2400" dirty="0" smtClean="0"/>
          </a:p>
          <a:p>
            <a:pPr algn="just"/>
            <a:endParaRPr lang="pt-BR" altLang="ja-JP" sz="2400" b="1" dirty="0" smtClean="0">
              <a:latin typeface="Calibri" pitchFamily="34" charset="0"/>
            </a:endParaRPr>
          </a:p>
          <a:p>
            <a:pPr marL="457200" indent="-457200" algn="just">
              <a:buFontTx/>
              <a:buAutoNum type="arabicPeriod"/>
            </a:pPr>
            <a:r>
              <a:rPr lang="pt-BR" sz="2400" dirty="0" smtClean="0"/>
              <a:t>Caso 36: </a:t>
            </a:r>
            <a:r>
              <a:rPr lang="pt-BR" sz="2400" b="1" dirty="0" smtClean="0"/>
              <a:t>Gerenciamento da seca através de iniciativas de coleta de água </a:t>
            </a:r>
            <a:r>
              <a:rPr lang="pt-BR" sz="2400" b="1" dirty="0" smtClean="0"/>
              <a:t>pluvial </a:t>
            </a:r>
            <a:r>
              <a:rPr lang="pt-BR" sz="2400" b="1" dirty="0" smtClean="0"/>
              <a:t>em </a:t>
            </a:r>
            <a:r>
              <a:rPr lang="pt-BR" sz="2400" b="1" dirty="0" smtClean="0"/>
              <a:t>Gujarat</a:t>
            </a:r>
            <a:r>
              <a:rPr lang="pt-BR" sz="2400" b="1" dirty="0" smtClean="0"/>
              <a:t> – </a:t>
            </a:r>
            <a:r>
              <a:rPr lang="pt-BR" sz="2400" dirty="0" smtClean="0"/>
              <a:t>projetado, mantido e gerenciado pela comunidade local</a:t>
            </a:r>
          </a:p>
          <a:p>
            <a:pPr marL="457200" indent="-457200" algn="just">
              <a:buFontTx/>
              <a:buAutoNum type="arabicPeriod"/>
            </a:pPr>
            <a:endParaRPr lang="pt-BR" altLang="ja-JP" sz="2400" dirty="0" smtClean="0"/>
          </a:p>
          <a:p>
            <a:pPr marL="457200" indent="-457200" algn="just"/>
            <a:endParaRPr lang="pt-BR" altLang="ja-JP" sz="2400" dirty="0"/>
          </a:p>
        </p:txBody>
      </p:sp>
      <p:sp>
        <p:nvSpPr>
          <p:cNvPr id="41989" name="スライド番号プレースホルダ 5"/>
          <p:cNvSpPr>
            <a:spLocks noGrp="1"/>
          </p:cNvSpPr>
          <p:nvPr>
            <p:ph type="sldNum" sz="quarter" idx="2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55A4C8C2-6B2A-4517-BC04-523DED32CEB5}" type="slidenum">
              <a:rPr lang="en-US" altLang="ja-JP" smtClean="0"/>
              <a:pPr/>
              <a:t>20</a:t>
            </a:fld>
            <a:endParaRPr lang="en-US" altLang="ja-JP" dirty="0" smtClean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1588"/>
            <a:ext cx="312737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404664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763" y="2588568"/>
            <a:ext cx="8784976" cy="537170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pt-BR" altLang="ja-JP" sz="2400" b="1" dirty="0" smtClean="0">
                <a:solidFill>
                  <a:schemeClr val="bg1"/>
                </a:solidFill>
              </a:rPr>
              <a:t>Alternativas</a:t>
            </a:r>
            <a:endParaRPr lang="pt-BR" altLang="ja-JP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00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456384" y="0"/>
            <a:ext cx="5724128" cy="1124744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pt-BR" altLang="ja-JP" sz="2400" b="1" dirty="0" smtClean="0">
                <a:solidFill>
                  <a:schemeClr val="bg1"/>
                </a:solidFill>
              </a:rPr>
              <a:t>Estratégia: </a:t>
            </a:r>
            <a:r>
              <a:rPr lang="pt-BR" altLang="ja-JP" sz="2400" b="1" dirty="0" smtClean="0">
                <a:solidFill>
                  <a:schemeClr val="bg1"/>
                </a:solidFill>
              </a:rPr>
              <a:t>Aprendizagem Comunitária Participativa; Escolas de Campo para o Clima</a:t>
            </a:r>
          </a:p>
        </p:txBody>
      </p:sp>
      <p:sp>
        <p:nvSpPr>
          <p:cNvPr id="43011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-30733" y="980728"/>
            <a:ext cx="9139237" cy="2376264"/>
          </a:xfrm>
        </p:spPr>
        <p:txBody>
          <a:bodyPr>
            <a:noAutofit/>
          </a:bodyPr>
          <a:lstStyle/>
          <a:p>
            <a:pPr marL="342900" lvl="2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1" dirty="0" smtClean="0"/>
              <a:t>Mudanças comportamentais em resposta </a:t>
            </a:r>
            <a:r>
              <a:rPr lang="pt-BR" sz="2000" b="1" dirty="0" smtClean="0"/>
              <a:t>à </a:t>
            </a:r>
            <a:r>
              <a:rPr lang="pt-BR" sz="2000" b="1" dirty="0" smtClean="0"/>
              <a:t>adaptação de longo prazo por mudanças climáticas podem ser mais facilmente atingidas através da aprendizagem comunitária participativa</a:t>
            </a:r>
            <a:r>
              <a:rPr lang="pt-BR" altLang="ja-JP" sz="2000" b="1" dirty="0" smtClean="0"/>
              <a:t>.</a:t>
            </a:r>
          </a:p>
          <a:p>
            <a:pPr marL="342900" lvl="2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000" b="1" dirty="0" smtClean="0"/>
              <a:t>Um grupo de fazendeiros </a:t>
            </a:r>
            <a:r>
              <a:rPr lang="pt-BR" sz="2000" b="1" dirty="0" smtClean="0"/>
              <a:t>passa </a:t>
            </a:r>
            <a:r>
              <a:rPr lang="pt-BR" sz="2000" b="1" dirty="0" smtClean="0"/>
              <a:t>por um processo cíclico de exposição a uma “experiência” (real ou simulada) </a:t>
            </a:r>
            <a:r>
              <a:rPr lang="pt-BR" sz="2000" b="1" dirty="0" smtClean="0"/>
              <a:t>a qual </a:t>
            </a:r>
            <a:r>
              <a:rPr lang="pt-BR" sz="2000" b="1" dirty="0" smtClean="0"/>
              <a:t>observam e </a:t>
            </a:r>
            <a:r>
              <a:rPr lang="pt-BR" sz="2000" b="1" dirty="0" smtClean="0"/>
              <a:t>sobre a qual refletem </a:t>
            </a:r>
            <a:r>
              <a:rPr lang="pt-BR" sz="2000" b="1" dirty="0" smtClean="0"/>
              <a:t>(análise), </a:t>
            </a:r>
            <a:r>
              <a:rPr lang="pt-BR" sz="2000" b="1" dirty="0" smtClean="0"/>
              <a:t>tiram </a:t>
            </a:r>
            <a:r>
              <a:rPr lang="pt-BR" sz="2000" b="1" dirty="0" smtClean="0"/>
              <a:t>lições (princípios aprendidos), e usam como base para o planejamento de aplicações reais de tais lições e princípios para uso imediato ou futuro.</a:t>
            </a:r>
            <a:endParaRPr lang="pt-BR" sz="2000" dirty="0"/>
          </a:p>
        </p:txBody>
      </p:sp>
      <p:sp>
        <p:nvSpPr>
          <p:cNvPr id="43013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-30733" y="4149080"/>
            <a:ext cx="9139237" cy="2376264"/>
          </a:xfrm>
        </p:spPr>
        <p:txBody>
          <a:bodyPr>
            <a:noAutofit/>
          </a:bodyPr>
          <a:lstStyle/>
          <a:p>
            <a:pPr algn="just"/>
            <a:r>
              <a:rPr lang="pt-BR" sz="2100" dirty="0" smtClean="0"/>
              <a:t>Caso 38: Experiência da Indonésia com </a:t>
            </a:r>
            <a:r>
              <a:rPr lang="pt-BR" sz="2100" b="1" dirty="0" smtClean="0"/>
              <a:t>Escolas de Campo para o Clima (CFS) – tradução </a:t>
            </a:r>
            <a:r>
              <a:rPr lang="pt-BR" sz="2100" dirty="0" smtClean="0"/>
              <a:t>de informações em </a:t>
            </a:r>
            <a:r>
              <a:rPr lang="pt-BR" sz="2100" dirty="0" smtClean="0"/>
              <a:t>linguagem científica para a linguagem de campo – Informações sobre a variação de datas de início e término das chuvas em diferentes partes do distrito </a:t>
            </a:r>
            <a:r>
              <a:rPr lang="pt-BR" sz="2100" dirty="0" smtClean="0"/>
              <a:t>servem de instrumento para </a:t>
            </a:r>
            <a:r>
              <a:rPr lang="pt-BR" sz="2100" dirty="0" smtClean="0"/>
              <a:t>a criação de uma estratégia de </a:t>
            </a:r>
            <a:r>
              <a:rPr lang="pt-BR" sz="2100" dirty="0" smtClean="0"/>
              <a:t>cultivo </a:t>
            </a:r>
            <a:r>
              <a:rPr lang="pt-BR" sz="2100" dirty="0" smtClean="0"/>
              <a:t>(ex.: semeadura </a:t>
            </a:r>
            <a:r>
              <a:rPr lang="pt-BR" sz="2100" dirty="0" smtClean="0"/>
              <a:t>na seca </a:t>
            </a:r>
            <a:r>
              <a:rPr lang="pt-BR" sz="2100" dirty="0" smtClean="0"/>
              <a:t>x semeadura </a:t>
            </a:r>
            <a:r>
              <a:rPr lang="pt-BR" sz="2100" dirty="0" smtClean="0"/>
              <a:t>no período das </a:t>
            </a:r>
            <a:r>
              <a:rPr lang="pt-BR" sz="2100" dirty="0" smtClean="0"/>
              <a:t>águas</a:t>
            </a:r>
            <a:r>
              <a:rPr lang="pt-BR" sz="2100" dirty="0" smtClean="0"/>
              <a:t>), </a:t>
            </a:r>
            <a:r>
              <a:rPr lang="pt-BR" sz="2100" dirty="0" smtClean="0"/>
              <a:t>bem como para a determinação do cronograma para as atividades de plantio</a:t>
            </a:r>
          </a:p>
          <a:p>
            <a:pPr marL="342900" lvl="2" indent="-342900" algn="just" eaLnBrk="1" hangingPunct="1">
              <a:buFont typeface="Calibri" pitchFamily="34" charset="0"/>
              <a:buAutoNum type="arabicPeriod"/>
            </a:pPr>
            <a:endParaRPr lang="pt-BR" altLang="ja-JP" sz="2100" dirty="0" smtClean="0"/>
          </a:p>
        </p:txBody>
      </p:sp>
      <p:sp>
        <p:nvSpPr>
          <p:cNvPr id="43014" name="スライド番号プレースホルダ 6"/>
          <p:cNvSpPr>
            <a:spLocks noGrp="1"/>
          </p:cNvSpPr>
          <p:nvPr>
            <p:ph type="sldNum" sz="quarter" idx="2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F38E268B-C0B8-4ECC-B7EB-F38C47962338}" type="slidenum">
              <a:rPr lang="en-US" altLang="ja-JP" smtClean="0"/>
              <a:pPr/>
              <a:t>21</a:t>
            </a:fld>
            <a:endParaRPr lang="en-US" altLang="ja-JP" dirty="0" smtClean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1588"/>
            <a:ext cx="312737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404664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07504" y="3755926"/>
            <a:ext cx="8784976" cy="465162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pt-BR" altLang="ja-JP" sz="2400" b="1" dirty="0" smtClean="0">
                <a:solidFill>
                  <a:schemeClr val="bg1"/>
                </a:solidFill>
              </a:rPr>
              <a:t>Alternativa</a:t>
            </a:r>
            <a:r>
              <a:rPr lang="pt-BR" altLang="ja-JP" sz="2400" b="1" dirty="0" smtClean="0">
                <a:solidFill>
                  <a:schemeClr val="bg1"/>
                </a:solidFill>
              </a:rPr>
              <a:t>s</a:t>
            </a:r>
            <a:endParaRPr lang="pt-BR" altLang="ja-JP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30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1588"/>
            <a:ext cx="312737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GB" dirty="0"/>
          </a:p>
        </p:txBody>
      </p:sp>
      <p:sp>
        <p:nvSpPr>
          <p:cNvPr id="11" name="Title 14"/>
          <p:cNvSpPr txBox="1">
            <a:spLocks/>
          </p:cNvSpPr>
          <p:nvPr/>
        </p:nvSpPr>
        <p:spPr>
          <a:xfrm>
            <a:off x="418406" y="2348880"/>
            <a:ext cx="8568952" cy="1800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b="1" cap="none" dirty="0" smtClean="0">
                <a:solidFill>
                  <a:srgbClr val="993366"/>
                </a:solidFill>
              </a:rPr>
              <a:t>MUDANÇA CLIMÁTICA E SAÚDE HUMANA 	</a:t>
            </a:r>
            <a:endParaRPr lang="en-US" sz="4000" dirty="0">
              <a:solidFill>
                <a:srgbClr val="99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826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275856" y="0"/>
            <a:ext cx="5868144" cy="620688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pt-BR" sz="2800" b="1" dirty="0" smtClean="0">
                <a:solidFill>
                  <a:schemeClr val="bg1"/>
                </a:solidFill>
              </a:rPr>
              <a:t>Mudança Climática e Saúde Humana</a:t>
            </a:r>
          </a:p>
        </p:txBody>
      </p:sp>
      <p:sp>
        <p:nvSpPr>
          <p:cNvPr id="45059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763" y="1196752"/>
            <a:ext cx="9139237" cy="525658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2400" dirty="0" smtClean="0"/>
              <a:t>Impactos diretos incluem aqueles devido a </a:t>
            </a:r>
            <a:r>
              <a:rPr lang="pt-BR" sz="2400" b="1" dirty="0" smtClean="0"/>
              <a:t>mudanças na exposição </a:t>
            </a:r>
            <a:r>
              <a:rPr lang="pt-BR" sz="2400" dirty="0" smtClean="0"/>
              <a:t>aos extremos </a:t>
            </a:r>
            <a:r>
              <a:rPr lang="pt-BR" sz="2400" dirty="0" smtClean="0"/>
              <a:t>climáticos </a:t>
            </a:r>
            <a:r>
              <a:rPr lang="pt-BR" sz="2400" dirty="0" smtClean="0"/>
              <a:t>(ondas de calor, frio de inverno); </a:t>
            </a:r>
            <a:r>
              <a:rPr lang="pt-BR" sz="2400" dirty="0" smtClean="0"/>
              <a:t>aumentos </a:t>
            </a:r>
            <a:r>
              <a:rPr lang="pt-BR" sz="2400" dirty="0" smtClean="0"/>
              <a:t>em outros eventos climáticos extremos (enchentes, ciclones, tempestades, secas); e </a:t>
            </a:r>
            <a:r>
              <a:rPr lang="pt-BR" sz="2400" b="1" dirty="0" smtClean="0"/>
              <a:t>aumento na produção de </a:t>
            </a:r>
            <a:r>
              <a:rPr lang="pt-BR" sz="2400" b="1" dirty="0" smtClean="0"/>
              <a:t>poluentes </a:t>
            </a:r>
            <a:r>
              <a:rPr lang="pt-BR" sz="2400" b="1" dirty="0" smtClean="0"/>
              <a:t>aéreos</a:t>
            </a:r>
            <a:r>
              <a:rPr lang="pt-BR" sz="2400" dirty="0" smtClean="0"/>
              <a:t> e aeroalérgenos (esporos e mofo). </a:t>
            </a:r>
            <a:r>
              <a:rPr lang="pt-BR" sz="2400" dirty="0" smtClean="0"/>
              <a:t>Adicionalmente - </a:t>
            </a:r>
            <a:r>
              <a:rPr lang="pt-BR" sz="2400" b="1" dirty="0" smtClean="0"/>
              <a:t>infecções transmitidas por vetores</a:t>
            </a:r>
            <a:r>
              <a:rPr lang="pt-BR" sz="2400" dirty="0" smtClean="0"/>
              <a:t>, a distribuição e </a:t>
            </a:r>
            <a:r>
              <a:rPr lang="pt-BR" sz="2400" dirty="0" smtClean="0"/>
              <a:t>a quantidade de </a:t>
            </a:r>
            <a:r>
              <a:rPr lang="pt-BR" sz="2400" dirty="0" smtClean="0"/>
              <a:t>organismos vetores e hospedeiros intermediários são afetadas por diversos fatores físicos, como temperatura, precipitação, </a:t>
            </a:r>
            <a:r>
              <a:rPr lang="pt-BR" sz="2400" dirty="0" smtClean="0"/>
              <a:t>umidade</a:t>
            </a:r>
            <a:r>
              <a:rPr lang="pt-BR" sz="2400" dirty="0" smtClean="0"/>
              <a:t>, água de superfície e vento; e fatores bióticos como vegetação, espécies hospedeiras, predadores, competidores, parasitas e intervenções humanas.</a:t>
            </a:r>
          </a:p>
          <a:p>
            <a:pPr marL="0" indent="0">
              <a:buNone/>
              <a:tabLst>
                <a:tab pos="0" algn="l"/>
              </a:tabLst>
            </a:pPr>
            <a:endParaRPr lang="pt-BR" sz="2400" b="1" dirty="0" smtClean="0"/>
          </a:p>
          <a:p>
            <a:pPr marL="0" indent="0">
              <a:buNone/>
              <a:tabLst>
                <a:tab pos="0" algn="l"/>
              </a:tabLst>
            </a:pPr>
            <a:r>
              <a:rPr lang="pt-BR" sz="2400" dirty="0" smtClean="0"/>
              <a:t>Análises baseadas em 57.331 atendimentos por diarreia em uma clínica em </a:t>
            </a:r>
            <a:r>
              <a:rPr lang="pt-BR" sz="2400" dirty="0" smtClean="0"/>
              <a:t>Lima</a:t>
            </a:r>
            <a:r>
              <a:rPr lang="pt-BR" sz="2400" dirty="0" smtClean="0"/>
              <a:t>, no Peru, num período de seis anos, revelaram um aumento em </a:t>
            </a:r>
            <a:r>
              <a:rPr lang="pt-BR" sz="2400" b="1" dirty="0" smtClean="0"/>
              <a:t>4% nos atendimentos para cada aumento de 1°C na </a:t>
            </a:r>
            <a:r>
              <a:rPr lang="pt-BR" sz="2400" b="1" dirty="0" smtClean="0"/>
              <a:t>temperatura</a:t>
            </a:r>
            <a:endParaRPr lang="pt-BR" sz="2400" dirty="0"/>
          </a:p>
        </p:txBody>
      </p:sp>
      <p:sp>
        <p:nvSpPr>
          <p:cNvPr id="45060" name="スライド番号プレースホルダ 4"/>
          <p:cNvSpPr>
            <a:spLocks noGrp="1"/>
          </p:cNvSpPr>
          <p:nvPr>
            <p:ph type="sldNum" sz="quarter" idx="2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93614D7A-5D09-4152-84AF-861C6EBA5FFF}" type="slidenum">
              <a:rPr lang="en-US" altLang="ja-JP" smtClean="0"/>
              <a:pPr/>
              <a:t>23</a:t>
            </a:fld>
            <a:endParaRPr lang="en-US" altLang="ja-JP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1588"/>
            <a:ext cx="312737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404664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431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203848" y="0"/>
            <a:ext cx="5940152" cy="961802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altLang="ja-JP" sz="2000" b="1" dirty="0" smtClean="0">
                <a:solidFill>
                  <a:schemeClr val="bg1"/>
                </a:solidFill>
              </a:rPr>
              <a:t>Estratégia: </a:t>
            </a:r>
            <a:r>
              <a:rPr lang="pt-BR" sz="2000" b="1" dirty="0" smtClean="0">
                <a:solidFill>
                  <a:schemeClr val="bg1"/>
                </a:solidFill>
              </a:rPr>
              <a:t>Projetos Urbanos e de Atenção de Saúde Inteligentes Incentivando a Sinergia Entre Mitigação e Adaptação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4608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0" y="1916832"/>
            <a:ext cx="9144000" cy="47062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000" b="1" dirty="0" smtClean="0"/>
              <a:t>1. </a:t>
            </a:r>
            <a:r>
              <a:rPr lang="pt-BR" sz="2000" b="1" dirty="0"/>
              <a:t>Espanha: Fortalecimento do </a:t>
            </a:r>
            <a:r>
              <a:rPr lang="pt-BR" sz="2000" b="1" dirty="0" smtClean="0"/>
              <a:t>Sistema </a:t>
            </a:r>
            <a:r>
              <a:rPr lang="pt-BR" sz="2000" b="1" dirty="0"/>
              <a:t>de Saúde </a:t>
            </a:r>
            <a:r>
              <a:rPr lang="pt-BR" sz="2000" b="1" dirty="0" smtClean="0"/>
              <a:t>Existente </a:t>
            </a:r>
            <a:r>
              <a:rPr lang="pt-BR" sz="2000" b="1" dirty="0"/>
              <a:t>como Parte do Programa de Onda de </a:t>
            </a:r>
            <a:r>
              <a:rPr lang="pt-BR" sz="2000" b="1" dirty="0" smtClean="0"/>
              <a:t>Calor</a:t>
            </a:r>
            <a:r>
              <a:rPr lang="pt-BR" sz="2000" dirty="0"/>
              <a:t> </a:t>
            </a:r>
            <a:r>
              <a:rPr lang="pt-BR" sz="2000" b="1" dirty="0" smtClean="0"/>
              <a:t>- </a:t>
            </a:r>
            <a:r>
              <a:rPr lang="pt-BR" sz="2000" dirty="0"/>
              <a:t>O plano possui </a:t>
            </a:r>
            <a:r>
              <a:rPr lang="pt-BR" sz="2000" b="1" dirty="0"/>
              <a:t>três níveis de ação </a:t>
            </a:r>
            <a:r>
              <a:rPr lang="pt-BR" sz="2000" dirty="0"/>
              <a:t>durante a estação do verão:</a:t>
            </a:r>
          </a:p>
          <a:p>
            <a:pPr marL="0" indent="0">
              <a:buNone/>
            </a:pPr>
            <a:r>
              <a:rPr lang="pt-BR" sz="2000" dirty="0"/>
              <a:t>- O nível 0 começa em 1º de junho e é </a:t>
            </a:r>
            <a:r>
              <a:rPr lang="pt-BR" sz="2000" dirty="0" smtClean="0"/>
              <a:t>direcionado para a </a:t>
            </a:r>
            <a:r>
              <a:rPr lang="pt-BR" sz="2000" dirty="0"/>
              <a:t>preparação.</a:t>
            </a:r>
          </a:p>
          <a:p>
            <a:pPr marL="0" indent="0">
              <a:buNone/>
            </a:pPr>
            <a:r>
              <a:rPr lang="pt-BR" sz="2000" dirty="0"/>
              <a:t>- O nível 1 é </a:t>
            </a:r>
            <a:r>
              <a:rPr lang="pt-BR" sz="2000" dirty="0" smtClean="0"/>
              <a:t>acionado </a:t>
            </a:r>
            <a:r>
              <a:rPr lang="pt-BR" sz="2000" dirty="0"/>
              <a:t>durante julho e agosto e </a:t>
            </a:r>
            <a:r>
              <a:rPr lang="pt-BR" sz="2000" dirty="0" smtClean="0"/>
              <a:t>tem o foco em </a:t>
            </a:r>
            <a:r>
              <a:rPr lang="pt-BR" sz="2000" dirty="0"/>
              <a:t>avaliações meteorológicas (incluindo registros diários de temperatura e </a:t>
            </a:r>
            <a:r>
              <a:rPr lang="pt-BR" sz="2000" dirty="0" smtClean="0"/>
              <a:t>umidade</a:t>
            </a:r>
            <a:r>
              <a:rPr lang="pt-BR" sz="2000" dirty="0"/>
              <a:t>), vigilância </a:t>
            </a:r>
            <a:r>
              <a:rPr lang="pt-BR" sz="2000" dirty="0" smtClean="0"/>
              <a:t>epidemiológica, </a:t>
            </a:r>
            <a:r>
              <a:rPr lang="pt-BR" sz="2000" dirty="0"/>
              <a:t>avaliação de medidas preventivas, etc.</a:t>
            </a:r>
          </a:p>
          <a:p>
            <a:pPr marL="0" indent="0">
              <a:buNone/>
            </a:pPr>
            <a:r>
              <a:rPr lang="pt-BR" sz="2000" dirty="0"/>
              <a:t>- O nível 2 é ativado somente </a:t>
            </a:r>
            <a:r>
              <a:rPr lang="pt-BR" sz="2000" dirty="0" smtClean="0"/>
              <a:t>se a </a:t>
            </a:r>
            <a:r>
              <a:rPr lang="pt-BR" sz="2000" dirty="0"/>
              <a:t>temperatura subir acima do limite de alerta (40⁰C em áreas terrestres), momento em que os serviços de saúde, sociais e centros de emergência são ativados – os centros identificam e localizam populações vulneráveis</a:t>
            </a:r>
          </a:p>
          <a:p>
            <a:pPr marL="0" indent="0">
              <a:buNone/>
            </a:pP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 smtClean="0"/>
              <a:t>2. </a:t>
            </a:r>
            <a:r>
              <a:rPr lang="pt-BR" sz="2000" b="1" dirty="0"/>
              <a:t>Projeto urbano inteligente </a:t>
            </a:r>
            <a:r>
              <a:rPr lang="pt-BR" sz="2000" b="1" dirty="0" smtClean="0"/>
              <a:t>e sustentável </a:t>
            </a:r>
            <a:r>
              <a:rPr lang="pt-BR" sz="2000" dirty="0" smtClean="0"/>
              <a:t>pode </a:t>
            </a:r>
            <a:r>
              <a:rPr lang="pt-BR" sz="2000" dirty="0"/>
              <a:t>incentivar </a:t>
            </a:r>
            <a:r>
              <a:rPr lang="pt-BR" sz="2000" dirty="0" smtClean="0"/>
              <a:t>a sinergia </a:t>
            </a:r>
            <a:r>
              <a:rPr lang="pt-BR" sz="2000" dirty="0"/>
              <a:t>entre mitigação e adaptação – </a:t>
            </a:r>
            <a:r>
              <a:rPr lang="pt-BR" sz="2000" b="1" dirty="0"/>
              <a:t>Espaços verdes – Telhados verdes </a:t>
            </a:r>
            <a:r>
              <a:rPr lang="pt-BR" sz="2000" dirty="0"/>
              <a:t>podem economizar energia, </a:t>
            </a:r>
            <a:r>
              <a:rPr lang="pt-BR" sz="2000" dirty="0" smtClean="0"/>
              <a:t>absorver </a:t>
            </a:r>
            <a:r>
              <a:rPr lang="pt-BR" sz="2000" dirty="0"/>
              <a:t>a água </a:t>
            </a:r>
            <a:r>
              <a:rPr lang="pt-BR" sz="2000" dirty="0" smtClean="0"/>
              <a:t>da chuva e resfriar a temperatura</a:t>
            </a:r>
            <a:endParaRPr lang="en-CA" altLang="ja-JP" dirty="0" smtClean="0"/>
          </a:p>
        </p:txBody>
      </p:sp>
      <p:sp>
        <p:nvSpPr>
          <p:cNvPr id="46085" name="スライド番号プレースホルダ 5"/>
          <p:cNvSpPr>
            <a:spLocks noGrp="1"/>
          </p:cNvSpPr>
          <p:nvPr>
            <p:ph type="sldNum" sz="quarter" idx="2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F1E88A19-97E1-4815-91EC-2E52FE4682B4}" type="slidenum">
              <a:rPr lang="en-US" altLang="ja-JP" smtClean="0"/>
              <a:pPr/>
              <a:t>24</a:t>
            </a:fld>
            <a:endParaRPr lang="en-US" altLang="ja-JP" dirty="0" smtClean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1588"/>
            <a:ext cx="312737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404664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8774" y="1196752"/>
            <a:ext cx="8784976" cy="537170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pt-BR" altLang="ja-JP" sz="2400" b="1" dirty="0" smtClean="0">
                <a:solidFill>
                  <a:schemeClr val="bg1"/>
                </a:solidFill>
              </a:rPr>
              <a:t>Alternativa</a:t>
            </a:r>
            <a:r>
              <a:rPr lang="pt-BR" altLang="ja-JP" sz="2400" b="1" dirty="0" smtClean="0">
                <a:solidFill>
                  <a:schemeClr val="bg1"/>
                </a:solidFill>
              </a:rPr>
              <a:t>s</a:t>
            </a:r>
            <a:endParaRPr lang="pt-BR" altLang="ja-JP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22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1588"/>
            <a:ext cx="312737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GB" dirty="0"/>
          </a:p>
        </p:txBody>
      </p:sp>
      <p:sp>
        <p:nvSpPr>
          <p:cNvPr id="11" name="Title 14"/>
          <p:cNvSpPr txBox="1">
            <a:spLocks/>
          </p:cNvSpPr>
          <p:nvPr/>
        </p:nvSpPr>
        <p:spPr>
          <a:xfrm>
            <a:off x="418406" y="2348880"/>
            <a:ext cx="8568952" cy="11521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b="1" cap="none" dirty="0" smtClean="0">
                <a:solidFill>
                  <a:srgbClr val="993366"/>
                </a:solidFill>
              </a:rPr>
              <a:t>GUIA DE IMPLEMENTAÇ</a:t>
            </a:r>
            <a:r>
              <a:rPr lang="en-US" altLang="ja-JP" sz="4000" b="1" dirty="0" smtClean="0">
                <a:solidFill>
                  <a:srgbClr val="993366"/>
                </a:solidFill>
              </a:rPr>
              <a:t>ÃO</a:t>
            </a:r>
            <a:endParaRPr lang="en-US" sz="4000" dirty="0">
              <a:solidFill>
                <a:srgbClr val="99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107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347864" y="-1"/>
            <a:ext cx="5796136" cy="1301875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000" b="1" dirty="0" smtClean="0">
                <a:solidFill>
                  <a:schemeClr val="bg1"/>
                </a:solidFill>
              </a:rPr>
              <a:t>Estratégia: </a:t>
            </a:r>
            <a:r>
              <a:rPr lang="pt-BR" sz="2000" b="1" dirty="0">
                <a:solidFill>
                  <a:schemeClr val="bg1"/>
                </a:solidFill>
              </a:rPr>
              <a:t>Organizar as Informações Disponíveis sobre Exposição ao Perigo, Vulnerabilidades e </a:t>
            </a:r>
            <a:r>
              <a:rPr lang="pt-BR" sz="2000" b="1" dirty="0" smtClean="0">
                <a:solidFill>
                  <a:schemeClr val="bg1"/>
                </a:solidFill>
              </a:rPr>
              <a:t>Avaliações </a:t>
            </a:r>
            <a:r>
              <a:rPr lang="pt-BR" sz="2000" b="1" dirty="0">
                <a:solidFill>
                  <a:schemeClr val="bg1"/>
                </a:solidFill>
              </a:rPr>
              <a:t>de Risco Antes de Tomar Decisões de Intervenção</a:t>
            </a:r>
          </a:p>
        </p:txBody>
      </p:sp>
      <p:sp>
        <p:nvSpPr>
          <p:cNvPr id="48131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63887" y="1340768"/>
            <a:ext cx="8964488" cy="7810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b="1" dirty="0"/>
              <a:t>A experiência mostra que investimentos no desenvolvimento e planejamento de políticas pré-desastre dão bons resultados</a:t>
            </a:r>
          </a:p>
        </p:txBody>
      </p:sp>
      <p:sp>
        <p:nvSpPr>
          <p:cNvPr id="48133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763" y="2564903"/>
            <a:ext cx="9139237" cy="3997821"/>
          </a:xfrm>
        </p:spPr>
        <p:txBody>
          <a:bodyPr>
            <a:normAutofit/>
          </a:bodyPr>
          <a:lstStyle/>
          <a:p>
            <a:pPr marL="292100" lvl="2" indent="-292100" algn="just" eaLnBrk="1" hangingPunct="1">
              <a:buFont typeface="Arial" charset="0"/>
              <a:buNone/>
            </a:pPr>
            <a:endParaRPr lang="en-US" altLang="ja-JP" sz="1100" dirty="0" smtClean="0"/>
          </a:p>
          <a:p>
            <a:pPr algn="just"/>
            <a:r>
              <a:rPr lang="pt-BR" sz="2400" b="1" dirty="0"/>
              <a:t>Cidade de Puna, Índia </a:t>
            </a:r>
            <a:r>
              <a:rPr lang="pt-BR" sz="2400" dirty="0"/>
              <a:t>– </a:t>
            </a:r>
            <a:r>
              <a:rPr lang="pt-BR" sz="2400" b="1" dirty="0"/>
              <a:t>Antecipando a grande frequência de enchentes </a:t>
            </a:r>
            <a:r>
              <a:rPr lang="pt-BR" sz="2400" dirty="0"/>
              <a:t>devido às mudanças climáticas, as autoridades da cidade desenvolveram um </a:t>
            </a:r>
            <a:r>
              <a:rPr lang="pt-BR" sz="2400" b="1" dirty="0"/>
              <a:t>Plano Integrado de Gestão de Mudanças Climáticas e Enchentes</a:t>
            </a:r>
            <a:endParaRPr lang="pt-BR" sz="2400" dirty="0"/>
          </a:p>
          <a:p>
            <a:pPr marL="0" lvl="2" indent="0" algn="just">
              <a:buNone/>
            </a:pPr>
            <a:endParaRPr lang="en-US" altLang="ja-JP" sz="1100" b="1" dirty="0" smtClean="0"/>
          </a:p>
          <a:p>
            <a:pPr algn="just"/>
            <a:r>
              <a:rPr lang="pt-BR" sz="2400" dirty="0"/>
              <a:t>Governos deveriam garantir que todos os </a:t>
            </a:r>
            <a:r>
              <a:rPr lang="pt-BR" sz="2400" b="1" dirty="0"/>
              <a:t>regulamentos </a:t>
            </a:r>
            <a:r>
              <a:rPr lang="pt-BR" sz="2400" dirty="0"/>
              <a:t>(ex.: código de obras, regulamentos de saúde pública) também </a:t>
            </a:r>
            <a:r>
              <a:rPr lang="pt-BR" sz="2400" dirty="0" smtClean="0"/>
              <a:t>respeitassem </a:t>
            </a:r>
            <a:r>
              <a:rPr lang="pt-BR" sz="2400" dirty="0"/>
              <a:t>o clima</a:t>
            </a:r>
          </a:p>
          <a:p>
            <a:pPr marL="292100" lvl="2" indent="-292100" algn="just" eaLnBrk="1" hangingPunct="1">
              <a:buFont typeface="Arial" charset="0"/>
              <a:buNone/>
            </a:pPr>
            <a:endParaRPr lang="en-CA" altLang="ja-JP" sz="1800" dirty="0" smtClean="0"/>
          </a:p>
        </p:txBody>
      </p:sp>
      <p:sp>
        <p:nvSpPr>
          <p:cNvPr id="48134" name="スライド番号プレースホルダ 6"/>
          <p:cNvSpPr>
            <a:spLocks noGrp="1"/>
          </p:cNvSpPr>
          <p:nvPr>
            <p:ph type="sldNum" sz="quarter" idx="2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7A2431E9-C887-4BC6-8C35-8AEAD3A7723F}" type="slidenum">
              <a:rPr lang="en-US" altLang="ja-JP" smtClean="0"/>
              <a:pPr/>
              <a:t>26</a:t>
            </a:fld>
            <a:endParaRPr lang="en-US" altLang="ja-JP" dirty="0" smtClean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1588"/>
            <a:ext cx="312737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404664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763" y="2243758"/>
            <a:ext cx="8784976" cy="393154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pt-BR" altLang="ja-JP" sz="2400" b="1" dirty="0" smtClean="0">
                <a:solidFill>
                  <a:schemeClr val="bg1"/>
                </a:solidFill>
              </a:rPr>
              <a:t>  </a:t>
            </a:r>
            <a:r>
              <a:rPr lang="pt-BR" altLang="ja-JP" sz="2400" b="1" dirty="0" smtClean="0">
                <a:solidFill>
                  <a:schemeClr val="bg1"/>
                </a:solidFill>
              </a:rPr>
              <a:t>Alternativa</a:t>
            </a:r>
            <a:r>
              <a:rPr lang="pt-BR" altLang="ja-JP" sz="2400" b="1" dirty="0" smtClean="0">
                <a:solidFill>
                  <a:schemeClr val="bg1"/>
                </a:solidFill>
              </a:rPr>
              <a:t>s </a:t>
            </a:r>
            <a:endParaRPr lang="pt-BR" altLang="ja-JP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53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/>
          </p:cNvSpPr>
          <p:nvPr>
            <p:ph type="body" idx="4294967295"/>
          </p:nvPr>
        </p:nvSpPr>
        <p:spPr>
          <a:xfrm>
            <a:off x="4763" y="2060848"/>
            <a:ext cx="9139237" cy="4392488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altLang="en-US" sz="2400" dirty="0" smtClean="0">
                <a:ea typeface="ＭＳ Ｐゴシック" pitchFamily="34" charset="-128"/>
              </a:rPr>
              <a:t>Há um esforço crescente para incluir a adaptação no planejamento principal.</a:t>
            </a:r>
          </a:p>
          <a:p>
            <a:pPr marL="0" indent="0" algn="just">
              <a:buNone/>
            </a:pPr>
            <a:r>
              <a:rPr lang="pt-BR" sz="2400" dirty="0" smtClean="0"/>
              <a:t>Em </a:t>
            </a:r>
            <a:r>
              <a:rPr lang="pt-BR" sz="2400" b="1" dirty="0" smtClean="0"/>
              <a:t>Benin, </a:t>
            </a:r>
            <a:r>
              <a:rPr lang="pt-BR" sz="2400" dirty="0" smtClean="0"/>
              <a:t>alguns municípios tiveram sucesso ao integrar a redução de riscos e a adaptação a mudanças climáticas aos planos anuais de desenvolvimento e investimento (</a:t>
            </a:r>
            <a:r>
              <a:rPr lang="pt-BR" sz="2400" dirty="0" smtClean="0"/>
              <a:t>Olhoff</a:t>
            </a:r>
            <a:r>
              <a:rPr lang="pt-BR" sz="2400" dirty="0" smtClean="0"/>
              <a:t>, 2011), assim </a:t>
            </a:r>
            <a:r>
              <a:rPr lang="pt-BR" sz="2400" dirty="0" smtClean="0"/>
              <a:t>fortalecendo as </a:t>
            </a:r>
            <a:r>
              <a:rPr lang="pt-BR" sz="2400" dirty="0" smtClean="0"/>
              <a:t>capacidades técnicas nos governos municipais e estabelecendo um sistema para a gestão de riscos climáticos e de </a:t>
            </a:r>
            <a:r>
              <a:rPr lang="pt-BR" sz="2400" dirty="0" smtClean="0"/>
              <a:t>desastres.</a:t>
            </a:r>
            <a:endParaRPr lang="pt-BR" sz="2400" dirty="0" smtClean="0"/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r>
              <a:rPr lang="pt-BR" sz="2400" dirty="0" smtClean="0"/>
              <a:t>Em âmbito nacional, </a:t>
            </a:r>
            <a:r>
              <a:rPr lang="pt-BR" sz="2400" b="1" dirty="0" smtClean="0"/>
              <a:t>Uganda</a:t>
            </a:r>
            <a:r>
              <a:rPr lang="pt-BR" sz="2400" dirty="0" smtClean="0"/>
              <a:t> começou a integrar a gestão de riscos climáticos a um plano abrangente de desenvolvimento e </a:t>
            </a:r>
            <a:r>
              <a:rPr lang="pt-BR" sz="2400" dirty="0" smtClean="0"/>
              <a:t>investimento.</a:t>
            </a:r>
            <a:endParaRPr lang="pt-BR" sz="2400" dirty="0"/>
          </a:p>
        </p:txBody>
      </p:sp>
      <p:sp>
        <p:nvSpPr>
          <p:cNvPr id="49156" name="Text Placeholder 2"/>
          <p:cNvSpPr>
            <a:spLocks/>
          </p:cNvSpPr>
          <p:nvPr/>
        </p:nvSpPr>
        <p:spPr bwMode="auto">
          <a:xfrm>
            <a:off x="3491880" y="-1588"/>
            <a:ext cx="5652120" cy="1414364"/>
          </a:xfrm>
          <a:prstGeom prst="rect">
            <a:avLst/>
          </a:prstGeom>
          <a:solidFill>
            <a:srgbClr val="43434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pt-BR" altLang="ja-JP" sz="2800" b="1" dirty="0" smtClean="0">
                <a:solidFill>
                  <a:schemeClr val="bg1"/>
                </a:solidFill>
                <a:latin typeface="Calibri" pitchFamily="34" charset="0"/>
              </a:rPr>
              <a:t>Estratégia: </a:t>
            </a:r>
            <a:r>
              <a:rPr lang="pt-BR" altLang="ja-JP" sz="2800" b="1" dirty="0" smtClean="0">
                <a:solidFill>
                  <a:schemeClr val="bg1"/>
                </a:solidFill>
                <a:latin typeface="Calibri" pitchFamily="34" charset="0"/>
              </a:rPr>
              <a:t>Integração de Acordos sobre Mudanças Climáticas (CCA) no Planejamento de Desenvolvimento</a:t>
            </a:r>
            <a:endParaRPr lang="pt-BR" altLang="ja-JP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1588"/>
            <a:ext cx="312737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404664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365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/>
          </p:cNvSpPr>
          <p:nvPr>
            <p:ph type="body" idx="4294967295"/>
          </p:nvPr>
        </p:nvSpPr>
        <p:spPr>
          <a:xfrm>
            <a:off x="107504" y="1625600"/>
            <a:ext cx="8928992" cy="3975100"/>
          </a:xfrm>
        </p:spPr>
        <p:txBody>
          <a:bodyPr/>
          <a:lstStyle/>
          <a:p>
            <a:pPr marL="0" indent="0">
              <a:buNone/>
            </a:pPr>
            <a:r>
              <a:rPr lang="pt-BR" altLang="ja-JP" sz="3200" dirty="0" smtClean="0"/>
              <a:t>Para mais informações: </a:t>
            </a:r>
          </a:p>
          <a:p>
            <a:endParaRPr lang="pt-BR" altLang="ja-JP" sz="3200" dirty="0" smtClean="0"/>
          </a:p>
          <a:p>
            <a:pPr marL="0" indent="0">
              <a:buNone/>
            </a:pPr>
            <a:r>
              <a:rPr lang="pt-BR" altLang="ja-JP" sz="2400" b="1" dirty="0" smtClean="0">
                <a:hlinkClick r:id="rId2"/>
              </a:rPr>
              <a:t>http://www.recoveryplatform.org/assets/Guidance_Notes/INTERNATIONAL_CLIMATECHANGE_220910_without%20Source.pdf</a:t>
            </a:r>
            <a:endParaRPr lang="pt-BR" altLang="ja-JP" sz="2400" b="1" dirty="0" smtClean="0"/>
          </a:p>
          <a:p>
            <a:endParaRPr lang="pt-BR" altLang="ja-JP" sz="3200" dirty="0" smtClean="0"/>
          </a:p>
        </p:txBody>
      </p:sp>
      <p:sp>
        <p:nvSpPr>
          <p:cNvPr id="50180" name="スライド番号プレースホルダ 3"/>
          <p:cNvSpPr>
            <a:spLocks noGrp="1"/>
          </p:cNvSpPr>
          <p:nvPr>
            <p:ph type="sldNum" sz="quarter" idx="2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D22C85A1-222D-4F88-8C1A-9A2763910935}" type="slidenum">
              <a:rPr lang="en-US" altLang="ja-JP" smtClean="0"/>
              <a:pPr/>
              <a:t>28</a:t>
            </a:fld>
            <a:endParaRPr lang="en-US" altLang="ja-JP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1588"/>
            <a:ext cx="312737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404664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897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ctrTitle" idx="4294967295"/>
          </p:nvPr>
        </p:nvSpPr>
        <p:spPr>
          <a:xfrm>
            <a:off x="2411760" y="2132856"/>
            <a:ext cx="4001857" cy="1828608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en-US" sz="47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4" charset="-128"/>
                <a:cs typeface="Arial" charset="0"/>
              </a:rPr>
              <a:t>Obrigado!</a:t>
            </a:r>
            <a:endParaRPr lang="en-US" altLang="en-US" sz="4700" b="1" dirty="0">
              <a:solidFill>
                <a:srgbClr val="99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GB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7" y="228937"/>
            <a:ext cx="2835780" cy="78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23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1588"/>
            <a:ext cx="312737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GB" dirty="0"/>
          </a:p>
        </p:txBody>
      </p:sp>
      <p:sp>
        <p:nvSpPr>
          <p:cNvPr id="11" name="Title 14"/>
          <p:cNvSpPr txBox="1">
            <a:spLocks/>
          </p:cNvSpPr>
          <p:nvPr/>
        </p:nvSpPr>
        <p:spPr>
          <a:xfrm>
            <a:off x="611560" y="2492896"/>
            <a:ext cx="8051800" cy="1008112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APRIMORANDO </a:t>
            </a:r>
            <a:r>
              <a:rPr lang="en-US" sz="5400" b="1" cap="none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</a:t>
            </a:r>
            <a:r>
              <a:rPr lang="en-US" sz="5400" b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MEIOS DE</a:t>
            </a:r>
            <a:r>
              <a:rPr lang="en-US" sz="5400" b="1" cap="none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SUBSIST</a:t>
            </a:r>
            <a:r>
              <a:rPr lang="en-US" sz="5400" b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ÊNCIA RESISTENTES AO CLIMA</a:t>
            </a:r>
            <a:endParaRPr lang="en-US" sz="5400" b="1" cap="none" dirty="0" smtClean="0">
              <a:solidFill>
                <a:srgbClr val="99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086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3"/>
          <p:cNvSpPr>
            <a:spLocks noGrp="1"/>
          </p:cNvSpPr>
          <p:nvPr>
            <p:ph sz="quarter" idx="15"/>
          </p:nvPr>
        </p:nvSpPr>
        <p:spPr>
          <a:xfrm>
            <a:off x="467544" y="2353047"/>
            <a:ext cx="8435280" cy="1363985"/>
          </a:xfrm>
        </p:spPr>
        <p:txBody>
          <a:bodyPr>
            <a:normAutofit fontScale="92500" lnSpcReduction="10000"/>
          </a:bodyPr>
          <a:lstStyle/>
          <a:p>
            <a:pPr marL="273050" lvl="2" indent="-273050" algn="ctr" eaLnBrk="1" hangingPunct="1">
              <a:buFont typeface="Wingdings" pitchFamily="2" charset="2"/>
              <a:buNone/>
            </a:pPr>
            <a:r>
              <a:rPr lang="pt-BR" altLang="ja-JP" sz="3200" b="1" i="1" u="sng" dirty="0" smtClean="0"/>
              <a:t>As opções de subsistência devem considerar os impactos das mudanças climáticas sobre a subsistência tradicional da </a:t>
            </a:r>
            <a:r>
              <a:rPr lang="pt-BR" altLang="ja-JP" sz="3200" b="1" i="1" u="sng" dirty="0" smtClean="0"/>
              <a:t>região  </a:t>
            </a:r>
            <a:endParaRPr lang="pt-BR" altLang="ja-JP" sz="3200" b="1" i="1" u="sng" dirty="0" smtClean="0"/>
          </a:p>
        </p:txBody>
      </p:sp>
      <p:sp>
        <p:nvSpPr>
          <p:cNvPr id="22532" name="スライド番号プレースホルダ 4"/>
          <p:cNvSpPr>
            <a:spLocks noGrp="1"/>
          </p:cNvSpPr>
          <p:nvPr>
            <p:ph type="sldNum" sz="quarter" idx="2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2E8A37E0-F4A4-42DA-9F97-27C199FFD31A}" type="slidenum">
              <a:rPr lang="en-US" altLang="ja-JP" smtClean="0"/>
              <a:pPr/>
              <a:t>4</a:t>
            </a:fld>
            <a:endParaRPr lang="en-US" altLang="ja-JP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1588"/>
            <a:ext cx="312737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404664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85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347864" y="0"/>
            <a:ext cx="5796136" cy="1052736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pt-BR" altLang="ja-JP" sz="2800" b="1" dirty="0" smtClean="0">
                <a:solidFill>
                  <a:schemeClr val="bg1"/>
                </a:solidFill>
              </a:rPr>
              <a:t>Estratégia: Soluções </a:t>
            </a:r>
            <a:r>
              <a:rPr lang="pt-BR" altLang="ja-JP" sz="2800" b="1" dirty="0" smtClean="0">
                <a:solidFill>
                  <a:schemeClr val="bg1"/>
                </a:solidFill>
              </a:rPr>
              <a:t>de enfrentamento para a Agricultura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07504" y="1268760"/>
            <a:ext cx="9036496" cy="1728192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pt-BR" dirty="0"/>
              <a:t>A maioria dos que são afetados pelas mudanças climáticas </a:t>
            </a:r>
            <a:r>
              <a:rPr lang="pt-BR" dirty="0" smtClean="0"/>
              <a:t>vem </a:t>
            </a:r>
            <a:r>
              <a:rPr lang="pt-BR" dirty="0"/>
              <a:t>de sociedades predominantemente agricultoras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Durante a recuperação da subsistência pós-desastre, famílias mais </a:t>
            </a:r>
            <a:r>
              <a:rPr lang="pt-BR" dirty="0" smtClean="0"/>
              <a:t>pobres </a:t>
            </a:r>
            <a:r>
              <a:rPr lang="pt-BR" dirty="0"/>
              <a:t>normalmente cortam despesas que não sejam para alimentação, vendendo suas posses (inclusive gado) e fazendo empréstimos para a compra de alimentos.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763" y="3212976"/>
            <a:ext cx="9139237" cy="368374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pt-BR" altLang="ja-JP" sz="2400" b="1" dirty="0" smtClean="0">
                <a:solidFill>
                  <a:schemeClr val="bg1"/>
                </a:solidFill>
              </a:rPr>
              <a:t>Alternativas</a:t>
            </a:r>
            <a:endParaRPr lang="pt-BR" altLang="ja-JP" sz="2400" b="1" dirty="0" smtClean="0">
              <a:solidFill>
                <a:schemeClr val="bg1"/>
              </a:solidFill>
            </a:endParaRPr>
          </a:p>
        </p:txBody>
      </p:sp>
      <p:sp>
        <p:nvSpPr>
          <p:cNvPr id="23557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-900608" y="3429000"/>
            <a:ext cx="10044608" cy="30243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pt-BR" dirty="0" smtClean="0"/>
          </a:p>
          <a:p>
            <a:pPr marL="1371600" lvl="2" indent="-457200">
              <a:buFont typeface="+mj-lt"/>
              <a:buAutoNum type="arabicPeriod"/>
            </a:pPr>
            <a:r>
              <a:rPr lang="pt-BR" b="1" dirty="0" smtClean="0"/>
              <a:t>Jardins flutuantes </a:t>
            </a:r>
            <a:r>
              <a:rPr lang="pt-BR" dirty="0" smtClean="0"/>
              <a:t>fornecem um local para o crescimento de culturas </a:t>
            </a:r>
            <a:r>
              <a:rPr lang="pt-BR" dirty="0" smtClean="0"/>
              <a:t>protegido </a:t>
            </a:r>
            <a:r>
              <a:rPr lang="pt-BR" dirty="0" smtClean="0"/>
              <a:t>de enchentes (Caso 6) – Com o </a:t>
            </a:r>
            <a:r>
              <a:rPr lang="pt-BR" dirty="0" smtClean="0"/>
              <a:t>alagamento da terra, </a:t>
            </a:r>
            <a:r>
              <a:rPr lang="pt-BR" dirty="0" smtClean="0"/>
              <a:t>a estrutura flutua e mantém os vegetais seguros.</a:t>
            </a:r>
          </a:p>
          <a:p>
            <a:pPr marL="1371600" lvl="2" indent="-457200">
              <a:buFont typeface="+mj-lt"/>
              <a:buAutoNum type="arabicPeriod"/>
            </a:pPr>
            <a:endParaRPr lang="pt-BR" dirty="0" smtClean="0"/>
          </a:p>
          <a:p>
            <a:pPr marL="1371600" lvl="2" indent="-457200">
              <a:buFont typeface="+mj-lt"/>
              <a:buAutoNum type="arabicPeriod"/>
            </a:pPr>
            <a:r>
              <a:rPr lang="pt-BR" b="1" dirty="0" smtClean="0"/>
              <a:t>Aquicultura em gaiolas </a:t>
            </a:r>
            <a:r>
              <a:rPr lang="pt-BR" dirty="0" smtClean="0"/>
              <a:t>possibilita a criação de peixes em </a:t>
            </a:r>
            <a:r>
              <a:rPr lang="pt-BR" dirty="0" smtClean="0"/>
              <a:t>águas propensas </a:t>
            </a:r>
            <a:r>
              <a:rPr lang="pt-BR" dirty="0"/>
              <a:t>a</a:t>
            </a:r>
            <a:r>
              <a:rPr lang="pt-BR" dirty="0" smtClean="0"/>
              <a:t> inundações </a:t>
            </a:r>
            <a:r>
              <a:rPr lang="pt-BR" dirty="0" smtClean="0"/>
              <a:t>(Caso 7) – Porque não tentar usar a terra inundada como recurso</a:t>
            </a:r>
            <a:r>
              <a:rPr lang="pt-BR" dirty="0" smtClean="0"/>
              <a:t>?</a:t>
            </a:r>
          </a:p>
          <a:p>
            <a:pPr marL="1371600" lvl="2" indent="-457200">
              <a:buFont typeface="+mj-lt"/>
              <a:buAutoNum type="arabicPeriod"/>
            </a:pPr>
            <a:endParaRPr lang="pt-BR" dirty="0" smtClean="0"/>
          </a:p>
          <a:p>
            <a:pPr marL="1371600" lvl="2" indent="-457200">
              <a:buFont typeface="+mj-lt"/>
              <a:buAutoNum type="arabicPeriod"/>
            </a:pPr>
            <a:r>
              <a:rPr lang="pt-BR" dirty="0"/>
              <a:t>A variedade de sementes pode </a:t>
            </a:r>
            <a:r>
              <a:rPr lang="pt-BR" b="1" dirty="0"/>
              <a:t>mitigar a salinidade</a:t>
            </a:r>
            <a:r>
              <a:rPr lang="pt-BR" dirty="0"/>
              <a:t> (Caso 8) – variedades de arroz </a:t>
            </a:r>
            <a:r>
              <a:rPr lang="pt-BR" dirty="0" smtClean="0"/>
              <a:t>já esquecidas </a:t>
            </a:r>
            <a:r>
              <a:rPr lang="pt-BR" dirty="0"/>
              <a:t>que têm </a:t>
            </a:r>
            <a:r>
              <a:rPr lang="pt-BR" dirty="0" smtClean="0"/>
              <a:t>capacidade </a:t>
            </a:r>
            <a:r>
              <a:rPr lang="pt-BR" dirty="0"/>
              <a:t>de resistência à alta salinidade no solo e na </a:t>
            </a:r>
            <a:r>
              <a:rPr lang="pt-BR" dirty="0" smtClean="0"/>
              <a:t>água</a:t>
            </a:r>
            <a:endParaRPr lang="pt-BR" dirty="0" smtClean="0"/>
          </a:p>
          <a:p>
            <a:pPr marL="1371600" lvl="2" indent="-457200">
              <a:buFont typeface="+mj-lt"/>
              <a:buAutoNum type="arabicPeriod"/>
            </a:pPr>
            <a:endParaRPr lang="pt-BR" dirty="0" smtClean="0"/>
          </a:p>
          <a:p>
            <a:pPr marL="914400" lvl="2" indent="0">
              <a:buNone/>
            </a:pPr>
            <a:endParaRPr lang="pt-BR" dirty="0" smtClean="0"/>
          </a:p>
          <a:p>
            <a:pPr marL="914400" lvl="2" indent="0">
              <a:buNone/>
            </a:pPr>
            <a:endParaRPr lang="pt-BR" dirty="0" smtClean="0"/>
          </a:p>
          <a:p>
            <a:pPr marL="457200" lvl="2" indent="-457200" eaLnBrk="1" hangingPunct="1">
              <a:buFont typeface="+mj-lt"/>
              <a:buAutoNum type="arabicPeriod"/>
            </a:pPr>
            <a:endParaRPr lang="pt-BR" altLang="ja-JP" dirty="0" smtClean="0"/>
          </a:p>
        </p:txBody>
      </p:sp>
      <p:sp>
        <p:nvSpPr>
          <p:cNvPr id="23558" name="スライド番号プレースホルダ 6"/>
          <p:cNvSpPr>
            <a:spLocks noGrp="1"/>
          </p:cNvSpPr>
          <p:nvPr>
            <p:ph type="sldNum" sz="quarter" idx="2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7CD61348-170A-4AC8-845E-DB34CF0EAB49}" type="slidenum">
              <a:rPr lang="pt-BR" altLang="ja-JP" smtClean="0"/>
              <a:pPr/>
              <a:t>5</a:t>
            </a:fld>
            <a:endParaRPr lang="pt-BR" altLang="ja-JP" dirty="0" smtClean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1588"/>
            <a:ext cx="312737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404664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506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740150" y="116632"/>
            <a:ext cx="5152330" cy="720080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/>
          <a:p>
            <a:pPr marL="0" indent="0" algn="ctr" eaLnBrk="1" hangingPunct="1">
              <a:buNone/>
              <a:defRPr/>
            </a:pPr>
            <a:r>
              <a:rPr lang="pt-BR" altLang="ja-JP" sz="2800" b="1" dirty="0" smtClean="0">
                <a:solidFill>
                  <a:schemeClr val="bg1"/>
                </a:solidFill>
              </a:rPr>
              <a:t>Jardins Flutuantes</a:t>
            </a:r>
            <a:endParaRPr lang="pt-BR" sz="2800" b="1" dirty="0" smtClean="0">
              <a:solidFill>
                <a:schemeClr val="bg1"/>
              </a:solidFill>
            </a:endParaRPr>
          </a:p>
        </p:txBody>
      </p:sp>
      <p:sp>
        <p:nvSpPr>
          <p:cNvPr id="24579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23528" y="1268760"/>
            <a:ext cx="8027988" cy="4102100"/>
          </a:xfrm>
        </p:spPr>
        <p:txBody>
          <a:bodyPr/>
          <a:lstStyle/>
          <a:p>
            <a:pPr marL="342900" lvl="2" indent="-342900">
              <a:buFont typeface="Calibri" pitchFamily="34" charset="0"/>
              <a:buAutoNum type="arabicPeriod"/>
            </a:pPr>
            <a:r>
              <a:rPr lang="pt-BR" dirty="0"/>
              <a:t>Jardins flutuantes fornecem um local para o crescimento de culturas </a:t>
            </a:r>
            <a:r>
              <a:rPr lang="pt-BR" dirty="0" smtClean="0"/>
              <a:t>protegido </a:t>
            </a:r>
            <a:r>
              <a:rPr lang="pt-BR" dirty="0"/>
              <a:t>de enchentes (Caso 6) – Com o alagamento, a estrutura flutua e mantém os vegetais </a:t>
            </a:r>
            <a:r>
              <a:rPr lang="pt-BR" dirty="0" smtClean="0"/>
              <a:t>seguros.</a:t>
            </a:r>
            <a:endParaRPr lang="pt-BR" dirty="0"/>
          </a:p>
        </p:txBody>
      </p:sp>
      <p:pic>
        <p:nvPicPr>
          <p:cNvPr id="7" name="図 6" descr="Floating gardens have been designed to help farmers adapt to flooding (Practical Action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2924944"/>
            <a:ext cx="2787650" cy="19827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581" name="テキスト ボックス 7"/>
          <p:cNvSpPr txBox="1">
            <a:spLocks noChangeArrowheads="1"/>
          </p:cNvSpPr>
          <p:nvPr/>
        </p:nvSpPr>
        <p:spPr bwMode="auto">
          <a:xfrm>
            <a:off x="107504" y="4941168"/>
            <a:ext cx="36705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r>
              <a:rPr kumimoji="1" lang="pt-BR" altLang="ja-JP" sz="1200" dirty="0" smtClean="0">
                <a:latin typeface="Arial" charset="0"/>
              </a:rPr>
              <a:t>Fonte: New </a:t>
            </a:r>
            <a:r>
              <a:rPr kumimoji="1" lang="pt-BR" altLang="ja-JP" sz="1200" dirty="0" smtClean="0">
                <a:latin typeface="Arial" charset="0"/>
              </a:rPr>
              <a:t>Agriculture</a:t>
            </a:r>
            <a:endParaRPr lang="pt-BR" altLang="ja-JP" sz="1200" dirty="0" smtClean="0">
              <a:latin typeface="Arial" charset="0"/>
            </a:endParaRPr>
          </a:p>
          <a:p>
            <a:r>
              <a:rPr lang="pt-BR" altLang="ja-JP" sz="1200" dirty="0" smtClean="0">
                <a:latin typeface="Arial" charset="0"/>
                <a:hlinkClick r:id="rId3"/>
              </a:rPr>
              <a:t>http://www.new-ag.info/focus/focusItem.php?a=941</a:t>
            </a:r>
            <a:endParaRPr lang="pt-BR" altLang="ja-JP" sz="1200" dirty="0" smtClean="0">
              <a:latin typeface="Arial" charset="0"/>
            </a:endParaRPr>
          </a:p>
          <a:p>
            <a:endParaRPr lang="pt-BR" altLang="ja-JP" sz="1200" dirty="0" smtClean="0">
              <a:latin typeface="Arial" charset="0"/>
            </a:endParaRPr>
          </a:p>
          <a:p>
            <a:endParaRPr kumimoji="1" lang="pt-BR" altLang="ja-JP" sz="1200" dirty="0">
              <a:latin typeface="Arial" charset="0"/>
            </a:endParaRPr>
          </a:p>
        </p:txBody>
      </p:sp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40150" y="2543175"/>
            <a:ext cx="4229100" cy="3524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583" name="テキスト ボックス 10"/>
          <p:cNvSpPr txBox="1">
            <a:spLocks noChangeArrowheads="1"/>
          </p:cNvSpPr>
          <p:nvPr/>
        </p:nvSpPr>
        <p:spPr bwMode="auto">
          <a:xfrm>
            <a:off x="2654300" y="5842000"/>
            <a:ext cx="58293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endParaRPr kumimoji="1" lang="pt-BR" altLang="ja-JP" sz="1200" dirty="0" smtClean="0">
              <a:latin typeface="Arial" charset="0"/>
            </a:endParaRPr>
          </a:p>
          <a:p>
            <a:endParaRPr kumimoji="1" lang="pt-BR" altLang="ja-JP" sz="1200" dirty="0" smtClean="0">
              <a:latin typeface="Arial" charset="0"/>
            </a:endParaRPr>
          </a:p>
          <a:p>
            <a:r>
              <a:rPr kumimoji="1" lang="pt-BR" altLang="ja-JP" sz="1200" dirty="0" smtClean="0">
                <a:latin typeface="Arial" charset="0"/>
              </a:rPr>
              <a:t>Fonte: </a:t>
            </a:r>
            <a:r>
              <a:rPr lang="pt-BR" altLang="ja-JP" sz="1200" dirty="0" smtClean="0">
                <a:latin typeface="Arial" charset="0"/>
              </a:rPr>
              <a:t>CLIMATE CHANGE AND DISPLACEMENT</a:t>
            </a:r>
          </a:p>
          <a:p>
            <a:r>
              <a:rPr lang="pt-BR" altLang="ja-JP" sz="1200" dirty="0" smtClean="0">
                <a:latin typeface="Arial" charset="0"/>
              </a:rPr>
              <a:t>http://www.fmreview.org/FMRpdfs/FMR31/54-55.pdf</a:t>
            </a:r>
          </a:p>
          <a:p>
            <a:endParaRPr kumimoji="1" lang="pt-BR" altLang="ja-JP" sz="1200" dirty="0">
              <a:latin typeface="Arial" charset="0"/>
            </a:endParaRPr>
          </a:p>
        </p:txBody>
      </p:sp>
      <p:sp>
        <p:nvSpPr>
          <p:cNvPr id="24584" name="スライド番号プレースホルダ 8"/>
          <p:cNvSpPr>
            <a:spLocks noGrp="1"/>
          </p:cNvSpPr>
          <p:nvPr>
            <p:ph type="sldNum" sz="quarter" idx="2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A63E05F7-411E-48F0-A257-94DDCD019068}" type="slidenum">
              <a:rPr lang="en-US" altLang="ja-JP" smtClean="0"/>
              <a:pPr/>
              <a:t>6</a:t>
            </a:fld>
            <a:endParaRPr lang="en-US" altLang="ja-JP" dirty="0" smtClean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1588"/>
            <a:ext cx="312737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404664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997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4" descr="4d7f7a20-d794-4646-a2e4-3d2f1661b3dc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6785" y="1052736"/>
            <a:ext cx="8552843" cy="5203190"/>
          </a:xfr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1588"/>
            <a:ext cx="312737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404664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423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563888" y="0"/>
            <a:ext cx="5580112" cy="946150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/>
          <a:p>
            <a:pPr marL="0" indent="0" algn="ctr" eaLnBrk="1" hangingPunct="1">
              <a:buNone/>
              <a:defRPr/>
            </a:pPr>
            <a:r>
              <a:rPr lang="pt-BR" altLang="ja-JP" sz="2800" b="1" dirty="0" smtClean="0">
                <a:solidFill>
                  <a:schemeClr val="bg1"/>
                </a:solidFill>
              </a:rPr>
              <a:t>Estratégia: </a:t>
            </a:r>
            <a:r>
              <a:rPr lang="pt-BR" altLang="ja-JP" sz="2800" b="1" dirty="0" smtClean="0">
                <a:solidFill>
                  <a:schemeClr val="bg1"/>
                </a:solidFill>
              </a:rPr>
              <a:t>Uso de recursos naturais </a:t>
            </a:r>
            <a:r>
              <a:rPr lang="pt-BR" altLang="ja-JP" sz="2800" b="1" dirty="0" smtClean="0">
                <a:solidFill>
                  <a:schemeClr val="bg1"/>
                </a:solidFill>
              </a:rPr>
              <a:t>que respeitam o </a:t>
            </a:r>
            <a:r>
              <a:rPr lang="pt-BR" altLang="ja-JP" sz="2800" b="1" dirty="0" smtClean="0">
                <a:solidFill>
                  <a:schemeClr val="bg1"/>
                </a:solidFill>
              </a:rPr>
              <a:t>clima</a:t>
            </a:r>
          </a:p>
        </p:txBody>
      </p:sp>
      <p:sp>
        <p:nvSpPr>
          <p:cNvPr id="27651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763" y="1412776"/>
            <a:ext cx="8867079" cy="1866007"/>
          </a:xfrm>
        </p:spPr>
        <p:txBody>
          <a:bodyPr/>
          <a:lstStyle/>
          <a:p>
            <a:pPr marL="1092200" lvl="2" algn="just">
              <a:buClr>
                <a:srgbClr val="92D050"/>
              </a:buClr>
              <a:buFont typeface="Wingdings" pitchFamily="2" charset="2"/>
              <a:buChar char="n"/>
            </a:pPr>
            <a:r>
              <a:rPr lang="en-US" altLang="ja-JP" b="1" dirty="0" smtClean="0"/>
              <a:t> </a:t>
            </a:r>
            <a:r>
              <a:rPr lang="pt-BR" b="1" dirty="0"/>
              <a:t>Tecnologias de energia limpa e a gestão eficiente de recursos hídricos podem se unir para melhorar </a:t>
            </a:r>
            <a:r>
              <a:rPr lang="pt-BR" b="1" dirty="0" smtClean="0"/>
              <a:t>as práticas </a:t>
            </a:r>
            <a:r>
              <a:rPr lang="pt-BR" b="1" dirty="0"/>
              <a:t>de agricultura,  a segurança alimentar e gerar </a:t>
            </a:r>
            <a:r>
              <a:rPr lang="pt-BR" b="1" dirty="0" smtClean="0"/>
              <a:t>renda</a:t>
            </a:r>
            <a:r>
              <a:rPr lang="en-US" altLang="ja-JP" b="1" dirty="0" smtClean="0"/>
              <a:t>.</a:t>
            </a:r>
          </a:p>
          <a:p>
            <a:pPr marL="1092200" lvl="2" eaLnBrk="1" hangingPunct="1">
              <a:buFont typeface="Arial" charset="0"/>
              <a:buNone/>
            </a:pPr>
            <a:endParaRPr lang="en-US" altLang="ja-JP" dirty="0" smtClean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79512" y="3429000"/>
            <a:ext cx="8640960" cy="423862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pt-BR" altLang="ja-JP" sz="2400" b="1" dirty="0" smtClean="0">
                <a:solidFill>
                  <a:schemeClr val="bg1"/>
                </a:solidFill>
              </a:rPr>
              <a:t>  </a:t>
            </a:r>
            <a:r>
              <a:rPr lang="pt-BR" altLang="ja-JP" sz="2400" b="1" dirty="0" smtClean="0">
                <a:solidFill>
                  <a:schemeClr val="bg1"/>
                </a:solidFill>
              </a:rPr>
              <a:t>Alternativas</a:t>
            </a:r>
            <a:endParaRPr lang="pt-BR" altLang="ja-JP" sz="2400" b="1" dirty="0" smtClean="0">
              <a:solidFill>
                <a:schemeClr val="bg1"/>
              </a:solidFill>
            </a:endParaRPr>
          </a:p>
        </p:txBody>
      </p:sp>
      <p:sp>
        <p:nvSpPr>
          <p:cNvPr id="27653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07504" y="4221088"/>
            <a:ext cx="8928992" cy="2088232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b="1" dirty="0"/>
              <a:t>Sistema fotovoltaico </a:t>
            </a:r>
            <a:r>
              <a:rPr lang="pt-BR" b="1" dirty="0" smtClean="0"/>
              <a:t>para</a:t>
            </a:r>
            <a:r>
              <a:rPr lang="pt-BR" b="1" dirty="0" smtClean="0"/>
              <a:t> </a:t>
            </a:r>
            <a:r>
              <a:rPr lang="pt-BR" b="1" dirty="0"/>
              <a:t>bombeamento de água </a:t>
            </a:r>
            <a:r>
              <a:rPr lang="pt-BR" dirty="0"/>
              <a:t>no </a:t>
            </a:r>
            <a:r>
              <a:rPr lang="pt-BR" b="1" dirty="0"/>
              <a:t>Brasil </a:t>
            </a:r>
            <a:r>
              <a:rPr lang="pt-BR" dirty="0" smtClean="0"/>
              <a:t>(Caso </a:t>
            </a:r>
            <a:r>
              <a:rPr lang="pt-BR" dirty="0"/>
              <a:t>11) – Tem o objetivo de melhorar a produtividade da agricultura nesta região crescentemente propensa a secas através da implementação de um sistema de irrigação mais eficiente, que utiliza energia solar</a:t>
            </a:r>
          </a:p>
        </p:txBody>
      </p:sp>
      <p:sp>
        <p:nvSpPr>
          <p:cNvPr id="27654" name="スライド番号プレースホルダ 6"/>
          <p:cNvSpPr>
            <a:spLocks noGrp="1"/>
          </p:cNvSpPr>
          <p:nvPr>
            <p:ph type="sldNum" sz="quarter" idx="2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750379AC-5E91-4087-BA0F-AE644E189311}" type="slidenum">
              <a:rPr lang="en-US" altLang="ja-JP" smtClean="0"/>
              <a:pPr/>
              <a:t>8</a:t>
            </a:fld>
            <a:endParaRPr lang="en-US" altLang="ja-JP" dirty="0" smtClean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1588"/>
            <a:ext cx="312737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404664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824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132138" y="0"/>
            <a:ext cx="6011862" cy="946150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pt-BR" altLang="ja-JP" sz="2400" b="1" dirty="0" smtClean="0">
                <a:solidFill>
                  <a:schemeClr val="bg1"/>
                </a:solidFill>
              </a:rPr>
              <a:t>Estratégia: </a:t>
            </a:r>
            <a:r>
              <a:rPr lang="pt-BR" altLang="ja-JP" sz="2400" b="1" dirty="0" smtClean="0">
                <a:solidFill>
                  <a:schemeClr val="bg1"/>
                </a:solidFill>
              </a:rPr>
              <a:t>Compostagem; uma Iniciativa de Adaptação para a Gestão de Resíduos Sólidos</a:t>
            </a:r>
          </a:p>
        </p:txBody>
      </p:sp>
      <p:sp>
        <p:nvSpPr>
          <p:cNvPr id="28675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0" y="1412776"/>
            <a:ext cx="8892480" cy="2088232"/>
          </a:xfrm>
        </p:spPr>
        <p:txBody>
          <a:bodyPr>
            <a:normAutofit/>
          </a:bodyPr>
          <a:lstStyle/>
          <a:p>
            <a:pPr marL="1092200" lvl="2">
              <a:buClr>
                <a:srgbClr val="92D050"/>
              </a:buClr>
              <a:buFont typeface="Wingdings" pitchFamily="2" charset="2"/>
              <a:buChar char="n"/>
            </a:pPr>
            <a:r>
              <a:rPr lang="pt-BR" b="1" dirty="0"/>
              <a:t>Com a compostagem do lixo orgânico, a quantidade de resíduos sólidos reduz </a:t>
            </a:r>
            <a:r>
              <a:rPr lang="pt-BR" b="1" dirty="0" smtClean="0"/>
              <a:t>drasticamente</a:t>
            </a:r>
            <a:r>
              <a:rPr lang="en-US" altLang="ja-JP" b="1" dirty="0" smtClean="0"/>
              <a:t>.</a:t>
            </a:r>
          </a:p>
          <a:p>
            <a:pPr marL="1092200" lvl="2">
              <a:buClr>
                <a:srgbClr val="92D050"/>
              </a:buClr>
              <a:buFont typeface="Wingdings" pitchFamily="2" charset="2"/>
              <a:buChar char="n"/>
            </a:pPr>
            <a:r>
              <a:rPr lang="pt-BR" b="1" dirty="0"/>
              <a:t>A prática da compostagem pode ser implementada em âmbito local e os compostos podem ser vendidos para gerar </a:t>
            </a:r>
            <a:r>
              <a:rPr lang="pt-BR" b="1" dirty="0" smtClean="0"/>
              <a:t>renda</a:t>
            </a:r>
            <a:r>
              <a:rPr lang="en-US" altLang="ja-JP" b="1" dirty="0" smtClean="0"/>
              <a:t>.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07504" y="3645024"/>
            <a:ext cx="8928992" cy="465906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pt-BR" altLang="ja-JP" sz="2400" b="1" dirty="0" smtClean="0">
                <a:solidFill>
                  <a:schemeClr val="bg1"/>
                </a:solidFill>
              </a:rPr>
              <a:t>Alternativas</a:t>
            </a:r>
            <a:endParaRPr lang="pt-BR" altLang="ja-JP" sz="2400" b="1" dirty="0" smtClean="0">
              <a:solidFill>
                <a:schemeClr val="bg1"/>
              </a:solidFill>
            </a:endParaRPr>
          </a:p>
        </p:txBody>
      </p:sp>
      <p:sp>
        <p:nvSpPr>
          <p:cNvPr id="28677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07504" y="4149080"/>
            <a:ext cx="9036496" cy="2304256"/>
          </a:xfrm>
        </p:spPr>
        <p:txBody>
          <a:bodyPr>
            <a:normAutofit fontScale="700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pt-BR" dirty="0"/>
              <a:t>A adoção da </a:t>
            </a:r>
            <a:r>
              <a:rPr lang="pt-BR" b="1" dirty="0"/>
              <a:t>compostagem </a:t>
            </a:r>
            <a:r>
              <a:rPr lang="pt-BR" dirty="0"/>
              <a:t>ecologicamente correta em âmbito local para reduzir a emissão de gases do efeito </a:t>
            </a:r>
            <a:r>
              <a:rPr lang="pt-BR" dirty="0" smtClean="0"/>
              <a:t>estufa</a:t>
            </a:r>
            <a:r>
              <a:rPr lang="pt-BR" dirty="0"/>
              <a:t> </a:t>
            </a:r>
            <a:r>
              <a:rPr lang="pt-BR" dirty="0" smtClean="0"/>
              <a:t>– GEE </a:t>
            </a:r>
            <a:r>
              <a:rPr lang="pt-BR" dirty="0" smtClean="0"/>
              <a:t>(Caso </a:t>
            </a:r>
            <a:r>
              <a:rPr lang="pt-BR" dirty="0"/>
              <a:t>12) – </a:t>
            </a:r>
            <a:r>
              <a:rPr lang="pt-BR" dirty="0"/>
              <a:t>Pusdakota</a:t>
            </a:r>
            <a:r>
              <a:rPr lang="pt-BR" dirty="0"/>
              <a:t> (Universidade) comprou os compostos produzidos, o que gerou renda para as famílias. Algumas pessoas aumentaram suas atividades de compostagem para </a:t>
            </a:r>
            <a:r>
              <a:rPr lang="pt-BR" b="1" dirty="0"/>
              <a:t>aumentar a renda</a:t>
            </a:r>
            <a:r>
              <a:rPr lang="pt-BR" dirty="0"/>
              <a:t>, coletando lixo orgânico adicional de outras famílias, jardins e ruas, e vendendo sementes, ervas e vegetais cultivados com o composto.</a:t>
            </a:r>
            <a:endParaRPr lang="pt-BR" sz="2800" dirty="0"/>
          </a:p>
        </p:txBody>
      </p:sp>
      <p:sp>
        <p:nvSpPr>
          <p:cNvPr id="28678" name="スライド番号プレースホルダ 6"/>
          <p:cNvSpPr>
            <a:spLocks noGrp="1"/>
          </p:cNvSpPr>
          <p:nvPr>
            <p:ph type="sldNum" sz="quarter" idx="2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fld id="{AADE30A0-7C65-4BE2-9383-E8215B4AA3A0}" type="slidenum">
              <a:rPr lang="en-US" altLang="ja-JP" smtClean="0"/>
              <a:pPr/>
              <a:t>9</a:t>
            </a:fld>
            <a:endParaRPr lang="en-US" altLang="ja-JP" dirty="0" smtClean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1588"/>
            <a:ext cx="312737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6453336"/>
            <a:ext cx="9144000" cy="404664"/>
          </a:xfrm>
          <a:prstGeom prst="rect">
            <a:avLst/>
          </a:prstGeom>
          <a:solidFill>
            <a:srgbClr val="A03488"/>
          </a:solidFill>
          <a:ln w="9525">
            <a:solidFill>
              <a:srgbClr val="A03488"/>
            </a:solidFill>
            <a:miter lim="800000"/>
            <a:headEnd/>
            <a:tailEnd/>
          </a:ln>
        </p:spPr>
        <p:txBody>
          <a:bodyPr lIns="91424" tIns="45712" rIns="91424" bIns="45712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315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1776</Words>
  <Application>Microsoft Office PowerPoint</Application>
  <PresentationFormat>Apresentação na tela (4:3)</PresentationFormat>
  <Paragraphs>129</Paragraphs>
  <Slides>29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5" baseType="lpstr">
      <vt:lpstr>ＭＳ Ｐゴシック</vt:lpstr>
      <vt:lpstr>Arial</vt:lpstr>
      <vt:lpstr>Calibri</vt:lpstr>
      <vt:lpstr>Times New Roman</vt:lpstr>
      <vt:lpstr>Wingdings</vt:lpstr>
      <vt:lpstr>Office Theme</vt:lpstr>
      <vt:lpstr>8 Passos Essenciais  Adaptação às mudanças climáticas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Obrigado!</vt:lpstr>
    </vt:vector>
  </TitlesOfParts>
  <Company>United Nations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4  Sectoral Programmes Climate Change</dc:title>
  <dc:creator>Administrator</dc:creator>
  <cp:lastModifiedBy>Lara Daibert</cp:lastModifiedBy>
  <cp:revision>83</cp:revision>
  <cp:lastPrinted>2014-03-14T08:43:30Z</cp:lastPrinted>
  <dcterms:created xsi:type="dcterms:W3CDTF">2014-03-11T09:27:13Z</dcterms:created>
  <dcterms:modified xsi:type="dcterms:W3CDTF">2015-04-14T02:42:34Z</dcterms:modified>
</cp:coreProperties>
</file>