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95" autoAdjust="0"/>
    <p:restoredTop sz="94660"/>
  </p:normalViewPr>
  <p:slideViewPr>
    <p:cSldViewPr>
      <p:cViewPr varScale="1">
        <p:scale>
          <a:sx n="74" d="100"/>
          <a:sy n="74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81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0CDD66-A7D4-4095-A9CB-A616BC0A8614}" type="datetimeFigureOut">
              <a:rPr lang="pt-PT" smtClean="0"/>
              <a:t>11/04/2015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ED81C-03AC-4F9E-8AB2-B017E203702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35406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33133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Shape 112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Shape 22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lang="pt-PT"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Shape 229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40" name="Shape 240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Shape 24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lang="pt-PT"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Shape 242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Shape 25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</a:t>
            </a:fld>
            <a:endParaRPr lang="pt-PT"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Shape 257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68" name="Shape 268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lang="pt-PT"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Shape 270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Shape 282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14</a:t>
            </a:fld>
            <a:endParaRPr lang="pt-PT"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Shape 283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12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Shape 126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Shape 147"/>
          <p:cNvSpPr txBox="1"/>
          <p:nvPr/>
        </p:nvSpPr>
        <p:spPr>
          <a:xfrm>
            <a:off x="3884176" y="8684967"/>
            <a:ext cx="2972719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pt-PT"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Shape 148"/>
          <p:cNvSpPr txBox="1"/>
          <p:nvPr/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Shape 16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Shape 161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Shape 17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lang="pt-PT"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Shape 174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Shape 1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lang="pt-PT"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Shape 20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lang="pt-PT"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Shape 202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Shape 21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Shape 216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/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/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/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-Up: 2 left, 1 righ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8610600" y="381000"/>
            <a:ext cx="533399" cy="586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04800" y="381000"/>
            <a:ext cx="3962399" cy="311696"/>
          </a:xfrm>
          <a:prstGeom prst="rect">
            <a:avLst/>
          </a:prstGeom>
          <a:solidFill>
            <a:srgbClr val="DA843D"/>
          </a:solidFill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304800" y="764704"/>
            <a:ext cx="3962399" cy="25515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3"/>
          </p:nvPr>
        </p:nvSpPr>
        <p:spPr>
          <a:xfrm>
            <a:off x="301752" y="3319271"/>
            <a:ext cx="3965447" cy="311696"/>
          </a:xfrm>
          <a:prstGeom prst="rect">
            <a:avLst/>
          </a:prstGeom>
          <a:solidFill>
            <a:srgbClr val="DA843D"/>
          </a:solidFill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4"/>
          </p:nvPr>
        </p:nvSpPr>
        <p:spPr>
          <a:xfrm>
            <a:off x="301752" y="3702976"/>
            <a:ext cx="3965447" cy="25515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5"/>
          </p:nvPr>
        </p:nvSpPr>
        <p:spPr>
          <a:xfrm>
            <a:off x="4416551" y="381000"/>
            <a:ext cx="3965447" cy="311696"/>
          </a:xfrm>
          <a:prstGeom prst="rect">
            <a:avLst/>
          </a:prstGeom>
          <a:solidFill>
            <a:srgbClr val="DA843D"/>
          </a:solidFill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6"/>
          </p:nvPr>
        </p:nvSpPr>
        <p:spPr>
          <a:xfrm>
            <a:off x="4416551" y="764704"/>
            <a:ext cx="3962399" cy="548369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7010400" y="76200"/>
            <a:ext cx="1371599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2705100" y="6477000"/>
            <a:ext cx="3733800" cy="304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Section 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0"/>
            <a:ext cx="9144000" cy="4075966"/>
          </a:xfrm>
          <a:prstGeom prst="rect">
            <a:avLst/>
          </a:prstGeom>
          <a:gradFill>
            <a:gsLst>
              <a:gs pos="0">
                <a:srgbClr val="D5FAAC"/>
              </a:gs>
              <a:gs pos="50000">
                <a:srgbClr val="E5FCCD"/>
              </a:gs>
              <a:gs pos="100000">
                <a:srgbClr val="F3FDE6"/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Shape 33"/>
          <p:cNvSpPr/>
          <p:nvPr/>
        </p:nvSpPr>
        <p:spPr>
          <a:xfrm>
            <a:off x="0" y="4039360"/>
            <a:ext cx="9144000" cy="609564"/>
          </a:xfrm>
          <a:prstGeom prst="rect">
            <a:avLst/>
          </a:prstGeom>
          <a:solidFill>
            <a:srgbClr val="DA843D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" name="Shape 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95809" y="6237294"/>
            <a:ext cx="909562" cy="549085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Shape 35"/>
          <p:cNvSpPr/>
          <p:nvPr/>
        </p:nvSpPr>
        <p:spPr>
          <a:xfrm>
            <a:off x="0" y="4647332"/>
            <a:ext cx="9144000" cy="2705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Shape 36"/>
          <p:cNvSpPr txBox="1">
            <a:spLocks noGrp="1"/>
          </p:cNvSpPr>
          <p:nvPr>
            <p:ph type="ctrTitle"/>
          </p:nvPr>
        </p:nvSpPr>
        <p:spPr>
          <a:xfrm>
            <a:off x="228601" y="4114800"/>
            <a:ext cx="7239000" cy="533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229003" y="6477619"/>
            <a:ext cx="1599796" cy="3039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2704496" y="6477619"/>
            <a:ext cx="3735010" cy="3039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476596" y="6477619"/>
            <a:ext cx="1020839" cy="303986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marR="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marR="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ctrTitle"/>
          </p:nvPr>
        </p:nvSpPr>
        <p:spPr>
          <a:xfrm>
            <a:off x="1137990" y="2204581"/>
            <a:ext cx="6839454" cy="1557793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990099"/>
              </a:buClr>
              <a:buSzPct val="25000"/>
              <a:buFont typeface="Calibri"/>
              <a:buNone/>
            </a:pPr>
            <a:r>
              <a:rPr lang="pt-PT" sz="4400" b="1" i="0" u="none" strike="noStrike" cap="none" baseline="0" dirty="0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Essencial 5</a:t>
            </a:r>
            <a:br>
              <a:rPr lang="pt-PT" sz="4400" b="1" i="0" u="none" strike="noStrike" cap="none" baseline="0" dirty="0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4400" b="1" i="0" u="none" strike="noStrike" cap="none" baseline="0" dirty="0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SAÚDE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Shape 1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-1588"/>
            <a:ext cx="3127374" cy="947737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Shape 107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3132137" y="0"/>
            <a:ext cx="6011862" cy="946150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pt-PT" sz="28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Caso: gestão de resíduos hospitalares em </a:t>
            </a:r>
            <a:r>
              <a:rPr lang="pt-PT" sz="2800" b="1" i="1" u="none" strike="noStrike" cap="none" baseline="0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Port</a:t>
            </a:r>
            <a:r>
              <a:rPr lang="pt-PT" sz="28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-au-Prince</a:t>
            </a:r>
            <a:r>
              <a:rPr lang="pt-PT" sz="2800" b="1" i="1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28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Terramoto do Haiti</a:t>
            </a:r>
            <a:endParaRPr lang="pt-PT" sz="28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Shape 219"/>
          <p:cNvSpPr txBox="1">
            <a:spLocks noGrp="1"/>
          </p:cNvSpPr>
          <p:nvPr>
            <p:ph type="body" idx="2"/>
          </p:nvPr>
        </p:nvSpPr>
        <p:spPr>
          <a:xfrm>
            <a:off x="4763" y="1240075"/>
            <a:ext cx="9144000" cy="2917725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>
              <a:lnSpc>
                <a:spcPct val="80000"/>
              </a:lnSpc>
              <a:buSzPct val="100000"/>
            </a:pP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 as preocupações dos especialistas em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ambiente estava a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falta de instalações adequadas para a gestão dos resíduos de saúde no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Haiti;</a:t>
            </a:r>
          </a:p>
          <a:p>
            <a:pPr marL="0" lvl="0" indent="0">
              <a:lnSpc>
                <a:spcPct val="80000"/>
              </a:lnSpc>
              <a:buSzPct val="100000"/>
            </a:pPr>
            <a:endParaRPr lang="pt-PT" sz="2000" b="0" i="0" u="none" strike="noStrike" cap="none" baseline="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SzPct val="100000"/>
            </a:pP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Este assunto foi discutido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 o PNUA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 Organização Mundial da Saúde (OMS) 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Governo do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Haiti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foi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acordada a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instalação temporária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uma unidade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eliminação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resíduos médicos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ser criada no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aterro municipal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pt-PT" sz="20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Titanye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Foi feito um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projeto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a estrutura foi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prontamente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construída. Também foram acordados passos adicionais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formar a equipa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apetrechá-los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 o equipamento de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proteção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individual exigido (PPE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fornecer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contentores adequados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a recolha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dos resíduos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saúde.</a:t>
            </a:r>
            <a:endParaRPr lang="pt-PT" sz="20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127000" algn="l" rtl="0">
              <a:lnSpc>
                <a:spcPct val="80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</a:pPr>
            <a:endParaRPr sz="20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Shape 220"/>
          <p:cNvSpPr txBox="1"/>
          <p:nvPr/>
        </p:nvSpPr>
        <p:spPr>
          <a:xfrm>
            <a:off x="4763" y="4157801"/>
            <a:ext cx="9144000" cy="426303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pt-PT" sz="2000" b="1" dirty="0" smtClean="0"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20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Shape 221"/>
          <p:cNvSpPr txBox="1">
            <a:spLocks noGrp="1"/>
          </p:cNvSpPr>
          <p:nvPr>
            <p:ph type="body" idx="3"/>
          </p:nvPr>
        </p:nvSpPr>
        <p:spPr>
          <a:xfrm>
            <a:off x="4763" y="4584105"/>
            <a:ext cx="9139235" cy="1954480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457008" lvl="0" indent="-457008" algn="just">
              <a:lnSpc>
                <a:spcPct val="90000"/>
              </a:lnSpc>
              <a:buSzPct val="100000"/>
            </a:pP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Recolha e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reciclagem de resíduos hospitalares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são funções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muitas vezes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esquecidas,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fundamentais;</a:t>
            </a:r>
          </a:p>
          <a:p>
            <a:pPr marL="457008" lvl="0" indent="-457008" algn="just">
              <a:lnSpc>
                <a:spcPct val="90000"/>
              </a:lnSpc>
              <a:buSzPct val="100000"/>
            </a:pP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Podem ser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necessários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vários parceiros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projetar e implementar uma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eficiente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eficaz unidade de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eliminação de resíduos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hospitalares;</a:t>
            </a:r>
            <a:endParaRPr lang="pt-PT" sz="20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008" lvl="0" indent="-457008" algn="just">
              <a:lnSpc>
                <a:spcPct val="90000"/>
              </a:lnSpc>
              <a:spcBef>
                <a:spcPts val="400"/>
              </a:spcBef>
              <a:buSzPct val="100000"/>
            </a:pP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principais elementos de uma operação de eliminação de resíduos médicos incluem a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avaliação, equipamentos e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formação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pt-PT" sz="20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pt-PT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Shape 223"/>
          <p:cNvSpPr/>
          <p:nvPr/>
        </p:nvSpPr>
        <p:spPr>
          <a:xfrm>
            <a:off x="0" y="6538585"/>
            <a:ext cx="9144000" cy="319413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4" name="Shape 2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-1588"/>
            <a:ext cx="3127374" cy="947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0" y="1019175"/>
            <a:ext cx="9143998" cy="1961606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266187" lvl="0" indent="-266187">
              <a:lnSpc>
                <a:spcPct val="90000"/>
              </a:lnSpc>
              <a:buSzPct val="100000"/>
            </a:pP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Percebeu-se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o Governo de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Gujarat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precisava de intervir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longo prazo em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266187" lvl="0" indent="-266187">
              <a:lnSpc>
                <a:spcPct val="90000"/>
              </a:lnSpc>
              <a:buSzPct val="100000"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66187" lvl="0" indent="-266187">
              <a:lnSpc>
                <a:spcPct val="90000"/>
              </a:lnSpc>
              <a:spcBef>
                <a:spcPts val="360"/>
              </a:spcBef>
              <a:buSzPct val="100000"/>
              <a:buFont typeface="Arial"/>
              <a:buAutoNum type="arabicPeriod"/>
            </a:pP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Colocação de 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próteses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 auxiliares de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reabilitação; </a:t>
            </a:r>
            <a:endParaRPr lang="pt-PT"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66187" lvl="0" indent="-266187">
              <a:lnSpc>
                <a:spcPct val="90000"/>
              </a:lnSpc>
              <a:spcBef>
                <a:spcPts val="360"/>
              </a:spcBef>
              <a:buSzPct val="100000"/>
              <a:buFont typeface="Arial"/>
              <a:buAutoNum type="arabicPeriod"/>
            </a:pP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Serviços de fisioterapia : instalaram centros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fisioterapia em locais apropriados, com o envolvimento e participação de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ONG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locais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pt-PT"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Shape 232"/>
          <p:cNvSpPr txBox="1">
            <a:spLocks noGrp="1"/>
          </p:cNvSpPr>
          <p:nvPr>
            <p:ph type="body" idx="2"/>
          </p:nvPr>
        </p:nvSpPr>
        <p:spPr>
          <a:xfrm>
            <a:off x="3132138" y="0"/>
            <a:ext cx="6011861" cy="472280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ctr">
              <a:buSzPct val="25000"/>
              <a:buNone/>
            </a:pPr>
            <a:r>
              <a:rPr lang="pt-PT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Prestar </a:t>
            </a:r>
            <a:r>
              <a:rPr lang="pt-PT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serviços de reabilitação a longo </a:t>
            </a:r>
            <a:r>
              <a:rPr lang="pt-PT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prazo</a:t>
            </a:r>
            <a:endParaRPr sz="2400" b="1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Shape 233"/>
          <p:cNvSpPr txBox="1"/>
          <p:nvPr/>
        </p:nvSpPr>
        <p:spPr>
          <a:xfrm>
            <a:off x="0" y="2980781"/>
            <a:ext cx="9144000" cy="403334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pt-PT" sz="20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20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Shape 234"/>
          <p:cNvSpPr txBox="1">
            <a:spLocks noGrp="1"/>
          </p:cNvSpPr>
          <p:nvPr>
            <p:ph type="body" idx="3"/>
          </p:nvPr>
        </p:nvSpPr>
        <p:spPr>
          <a:xfrm>
            <a:off x="0" y="3725710"/>
            <a:ext cx="9144000" cy="1841325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457008" lvl="0" indent="-457008" algn="just">
              <a:buSzPct val="100000"/>
            </a:pPr>
            <a:r>
              <a:rPr lang="pt-PT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Após um desastre</a:t>
            </a:r>
            <a:r>
              <a:rPr lang="pt-PT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haverá </a:t>
            </a:r>
            <a:r>
              <a:rPr lang="pt-PT" sz="2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necessidade </a:t>
            </a:r>
            <a:r>
              <a:rPr lang="pt-PT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reabilitação a longo prazo </a:t>
            </a:r>
            <a:r>
              <a:rPr lang="pt-PT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aqueles </a:t>
            </a:r>
            <a:r>
              <a:rPr lang="pt-PT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</a:t>
            </a:r>
            <a:r>
              <a:rPr lang="pt-PT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sofrem </a:t>
            </a:r>
            <a:r>
              <a:rPr lang="pt-PT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lesões incapacitantes;</a:t>
            </a:r>
            <a:endParaRPr lang="pt-PT"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008" lvl="0" indent="-457008" algn="just">
              <a:buSzPct val="100000"/>
            </a:pPr>
            <a:r>
              <a:rPr lang="pt-PT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maioria das vezes, </a:t>
            </a:r>
            <a:r>
              <a:rPr lang="pt-PT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serviços médicos de curto prazo </a:t>
            </a:r>
            <a:r>
              <a:rPr lang="pt-PT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superam as </a:t>
            </a:r>
            <a:r>
              <a:rPr lang="pt-PT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necessidades de saúde </a:t>
            </a:r>
            <a:r>
              <a:rPr lang="pt-PT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imediatas</a:t>
            </a:r>
            <a:r>
              <a:rPr lang="pt-PT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mas as </a:t>
            </a:r>
            <a:r>
              <a:rPr lang="pt-PT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necessidades médicas de longo prazo, muitas </a:t>
            </a:r>
            <a:r>
              <a:rPr lang="pt-PT" sz="2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vezes, excedem </a:t>
            </a:r>
            <a:r>
              <a:rPr lang="pt-PT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serviços médicos </a:t>
            </a:r>
            <a:r>
              <a:rPr lang="pt-PT" sz="2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disponíveis</a:t>
            </a:r>
            <a:endParaRPr lang="pt-PT" sz="22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Shape 235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pt-PT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Shape 236"/>
          <p:cNvSpPr/>
          <p:nvPr/>
        </p:nvSpPr>
        <p:spPr>
          <a:xfrm>
            <a:off x="0" y="6538585"/>
            <a:ext cx="9144000" cy="319413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7" name="Shape 2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3127374" cy="947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3281819" y="0"/>
            <a:ext cx="5862179" cy="946150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pt-PT" sz="24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Caso: modernização de hospitais na Costa </a:t>
            </a:r>
            <a:r>
              <a:rPr lang="pt-PT" sz="2400" b="1" i="1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Rica, 1990 </a:t>
            </a:r>
            <a:r>
              <a:rPr lang="pt-PT" sz="24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 El </a:t>
            </a:r>
            <a:r>
              <a:rPr lang="pt-PT" sz="2400" b="1" i="1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Salvador, 2001</a:t>
            </a:r>
          </a:p>
          <a:p>
            <a:pPr marL="0" marR="0" lvl="0" indent="0" algn="l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4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Shape 245"/>
          <p:cNvSpPr txBox="1">
            <a:spLocks noGrp="1"/>
          </p:cNvSpPr>
          <p:nvPr>
            <p:ph type="body" idx="2"/>
          </p:nvPr>
        </p:nvSpPr>
        <p:spPr>
          <a:xfrm>
            <a:off x="0" y="1114816"/>
            <a:ext cx="9143998" cy="3170600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just">
              <a:buSzPct val="100000"/>
            </a:pP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 ambicioso </a:t>
            </a:r>
            <a:r>
              <a:rPr lang="pt-PT" sz="19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programa </a:t>
            </a:r>
            <a:r>
              <a:rPr lang="pt-PT" sz="19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renovar 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cinco </a:t>
            </a: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grandes hospitais estava </a:t>
            </a:r>
            <a:r>
              <a:rPr lang="pt-PT" sz="19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andamento </a:t>
            </a: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 Costa Rica, quando 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deu um terramoto </a:t>
            </a: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magnitude 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6,8, em </a:t>
            </a: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1990. 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renovação parcial </a:t>
            </a: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cada hospital serviria para salvar </a:t>
            </a:r>
            <a:r>
              <a:rPr lang="pt-PT" sz="19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unidade e os ocupantes</a:t>
            </a: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Noutros </a:t>
            </a: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hospitais, 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partes que </a:t>
            </a: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já 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tinham sido renovadas ficaram em bom estado </a:t>
            </a: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conservação, enquanto 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partes </a:t>
            </a: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ainda não tinham sido 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reforçadas </a:t>
            </a: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mostraram 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evidentes falhas estruturais;</a:t>
            </a:r>
          </a:p>
          <a:p>
            <a:pPr marL="0" lvl="0" indent="0" algn="just">
              <a:buSzPct val="100000"/>
            </a:pPr>
            <a:endParaRPr lang="pt-PT"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>
              <a:buSzPct val="100000"/>
            </a:pP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Hospital Pediátrico Benjamin </a:t>
            </a:r>
            <a:r>
              <a:rPr lang="pt-PT" sz="1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Bloom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com </a:t>
            </a: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286 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camas, na </a:t>
            </a: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capital de El Salvador, San Salvador, 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ficou seriamente danificado no sismo de </a:t>
            </a: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1986 e foi </a:t>
            </a:r>
            <a:r>
              <a:rPr lang="pt-PT" sz="19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reparado </a:t>
            </a:r>
            <a:r>
              <a:rPr lang="pt-PT" sz="19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segundo as </a:t>
            </a:r>
            <a:r>
              <a:rPr lang="pt-PT" sz="19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normas </a:t>
            </a:r>
            <a:r>
              <a:rPr lang="pt-PT" sz="19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antissísmicas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Quinze anos mais tarde, em 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2001, grandes terramotos</a:t>
            </a:r>
            <a:r>
              <a:rPr lang="pt-PT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mais uma </a:t>
            </a:r>
            <a:r>
              <a:rPr lang="pt-PT" sz="1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vez, atingiram este hospital, sofrendo apenas danos ligeiros</a:t>
            </a:r>
            <a:r>
              <a:rPr lang="pt-PT" sz="1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pt-PT" sz="19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Shape 246"/>
          <p:cNvSpPr txBox="1"/>
          <p:nvPr/>
        </p:nvSpPr>
        <p:spPr>
          <a:xfrm>
            <a:off x="1" y="4285416"/>
            <a:ext cx="9144000" cy="449460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buSzPct val="25000"/>
              <a:buNone/>
            </a:pPr>
            <a:r>
              <a:rPr lang="pt-PT" sz="20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20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Shape 247"/>
          <p:cNvSpPr txBox="1">
            <a:spLocks noGrp="1"/>
          </p:cNvSpPr>
          <p:nvPr>
            <p:ph type="body" idx="3"/>
          </p:nvPr>
        </p:nvSpPr>
        <p:spPr>
          <a:xfrm>
            <a:off x="0" y="4734876"/>
            <a:ext cx="9144000" cy="180370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457008" lvl="0" indent="-457008" algn="just">
              <a:lnSpc>
                <a:spcPct val="90000"/>
              </a:lnSpc>
              <a:buSzPct val="97368"/>
            </a:pPr>
            <a:r>
              <a:rPr lang="pt-PT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Pode adaptar-se uma estrutura para 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reduzir os </a:t>
            </a:r>
            <a:r>
              <a:rPr lang="pt-PT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efeitos de 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 </a:t>
            </a:r>
            <a:r>
              <a:rPr lang="pt-PT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desastre;</a:t>
            </a:r>
            <a:endParaRPr lang="pt-PT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008" lvl="0" indent="-457008" algn="just">
              <a:lnSpc>
                <a:spcPct val="90000"/>
              </a:lnSpc>
              <a:buSzPct val="97368"/>
            </a:pP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Modernizações pode economizar dinheiro e vidas, garantindo </a:t>
            </a:r>
            <a:r>
              <a:rPr lang="pt-PT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o 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hospital permanecerá </a:t>
            </a:r>
            <a:r>
              <a:rPr lang="pt-PT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funcionamento 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após um desastre</a:t>
            </a:r>
          </a:p>
          <a:p>
            <a:pPr marL="457008" lvl="0" indent="-457008" algn="just">
              <a:lnSpc>
                <a:spcPct val="90000"/>
              </a:lnSpc>
              <a:buSzPct val="97368"/>
            </a:pPr>
            <a:r>
              <a:rPr lang="pt-PT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Orientações disponíveis – OPAS</a:t>
            </a:r>
            <a:endParaRPr lang="pt-PT" sz="24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Shape 248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pt-PT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Shape 249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0" name="Shape 2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-1588"/>
            <a:ext cx="3127374" cy="947737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Shape 251"/>
          <p:cNvSpPr/>
          <p:nvPr/>
        </p:nvSpPr>
        <p:spPr>
          <a:xfrm>
            <a:off x="0" y="6538585"/>
            <a:ext cx="9144000" cy="319413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2" name="Shape 2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3127374" cy="947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>
            <a:spLocks noGrp="1"/>
          </p:cNvSpPr>
          <p:nvPr>
            <p:ph type="body" idx="1"/>
          </p:nvPr>
        </p:nvSpPr>
        <p:spPr>
          <a:xfrm>
            <a:off x="3127375" y="0"/>
            <a:ext cx="6016624" cy="947737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>
              <a:buClr>
                <a:schemeClr val="lt1"/>
              </a:buClr>
              <a:buSzPct val="25000"/>
              <a:buNone/>
            </a:pPr>
            <a:r>
              <a:rPr lang="pt-PT" sz="22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</a:t>
            </a:r>
            <a:r>
              <a:rPr lang="pt-PT" sz="22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Programa para reduzir </a:t>
            </a:r>
            <a:r>
              <a:rPr lang="pt-PT" sz="22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os efeitos de </a:t>
            </a:r>
            <a:r>
              <a:rPr lang="pt-PT" sz="22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futuros </a:t>
            </a:r>
            <a:r>
              <a:rPr lang="pt-PT" sz="22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eventos em infraestruturas médicas</a:t>
            </a:r>
            <a:r>
              <a:rPr lang="pt-PT" sz="22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2200" b="1" i="1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Nepal </a:t>
            </a:r>
          </a:p>
          <a:p>
            <a:pPr marL="0" marR="0" lvl="0" indent="0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2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Shape 260"/>
          <p:cNvSpPr txBox="1">
            <a:spLocks noGrp="1"/>
          </p:cNvSpPr>
          <p:nvPr>
            <p:ph type="body" idx="2"/>
          </p:nvPr>
        </p:nvSpPr>
        <p:spPr>
          <a:xfrm>
            <a:off x="0" y="947737"/>
            <a:ext cx="9143998" cy="2985566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indent="0" algn="just">
              <a:buSzPct val="25000"/>
              <a:buNone/>
            </a:pP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Reconhecendo a diferença entre a capacidade hospitalar atual e as necessidades médicas previstas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cenário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pós-terramoto,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foi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realizada uma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avaliação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sísmica (</a:t>
            </a:r>
            <a:r>
              <a:rPr lang="pt-PT" sz="20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Stress </a:t>
            </a:r>
            <a:r>
              <a:rPr lang="pt-PT" sz="2000" b="1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14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hospitais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2001, em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Kathmandu. Era praticamente inevitável concluir que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 grande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terramoto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iria deixar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hospitais incapazes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funcionar devido a danos estruturais e não-estruturais. Para descobrir isso, foi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simulado um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cenário de vítimas em massa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Kathmandu, a fim de estimar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número de pessoas que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necessitariam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serviços hospitalares, com base em: (1) danos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esperados nos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edifícios; (2)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proporção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um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morto para cinco feridos;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(3)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população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1,5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milhões, em 2002.</a:t>
            </a:r>
            <a:endParaRPr sz="20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Shape 261"/>
          <p:cNvSpPr txBox="1"/>
          <p:nvPr/>
        </p:nvSpPr>
        <p:spPr>
          <a:xfrm>
            <a:off x="0" y="3933303"/>
            <a:ext cx="9144000" cy="438762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buSzPct val="25000"/>
              <a:buNone/>
            </a:pPr>
            <a:r>
              <a:rPr lang="pt-PT" sz="20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20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Shape 262"/>
          <p:cNvSpPr txBox="1">
            <a:spLocks noGrp="1"/>
          </p:cNvSpPr>
          <p:nvPr>
            <p:ph type="body" idx="3"/>
          </p:nvPr>
        </p:nvSpPr>
        <p:spPr>
          <a:xfrm>
            <a:off x="0" y="4372065"/>
            <a:ext cx="9144000" cy="2166520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just">
              <a:lnSpc>
                <a:spcPct val="90000"/>
              </a:lnSpc>
              <a:buSzPct val="100000"/>
            </a:pPr>
            <a:r>
              <a:rPr lang="pt-PT" sz="2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Compreender o nível de risco </a:t>
            </a:r>
            <a:r>
              <a:rPr lang="pt-PT" sz="2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</a:t>
            </a:r>
            <a:r>
              <a:rPr lang="pt-PT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 hospital pode ajudar </a:t>
            </a:r>
            <a:r>
              <a:rPr lang="pt-PT" sz="2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planear </a:t>
            </a:r>
            <a:r>
              <a:rPr lang="pt-PT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</a:t>
            </a:r>
            <a:r>
              <a:rPr lang="pt-PT" sz="2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esse hospital </a:t>
            </a:r>
            <a:r>
              <a:rPr lang="pt-PT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vai sobreviver a </a:t>
            </a:r>
            <a:r>
              <a:rPr lang="pt-PT" sz="2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uma catástrofe e </a:t>
            </a:r>
            <a:r>
              <a:rPr lang="pt-PT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identificar as medidas </a:t>
            </a:r>
            <a:r>
              <a:rPr lang="pt-PT" sz="2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preventivas a colocar em prática para </a:t>
            </a:r>
            <a:r>
              <a:rPr lang="pt-PT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lidar com os danos </a:t>
            </a:r>
            <a:r>
              <a:rPr lang="pt-PT" sz="2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para manter alguma funcionalidade pós-desastre.</a:t>
            </a:r>
            <a:endParaRPr lang="pt-PT" sz="2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Shape 263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pt-PT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Shape 264"/>
          <p:cNvSpPr/>
          <p:nvPr/>
        </p:nvSpPr>
        <p:spPr>
          <a:xfrm>
            <a:off x="0" y="6538585"/>
            <a:ext cx="9144000" cy="319413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5" name="Shape 26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3127374" cy="947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>
            <a:spLocks noGrp="1"/>
          </p:cNvSpPr>
          <p:nvPr>
            <p:ph type="body" idx="1"/>
          </p:nvPr>
        </p:nvSpPr>
        <p:spPr>
          <a:xfrm>
            <a:off x="3269292" y="0"/>
            <a:ext cx="5874706" cy="851769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>
              <a:buClr>
                <a:schemeClr val="lt1"/>
              </a:buClr>
              <a:buSzPct val="25000"/>
              <a:buNone/>
            </a:pPr>
            <a:r>
              <a:rPr lang="pt-PT" sz="21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</a:t>
            </a:r>
            <a:r>
              <a:rPr lang="pt-PT" sz="21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pt-PT" sz="21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formação de preparação para trabalhadores hospitalares, </a:t>
            </a:r>
            <a:r>
              <a:rPr lang="pt-PT" sz="21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Tsunami </a:t>
            </a:r>
            <a:r>
              <a:rPr lang="pt-PT" sz="21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2004, </a:t>
            </a:r>
            <a:r>
              <a:rPr lang="pt-PT" sz="21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Sri Lanka</a:t>
            </a:r>
            <a:endParaRPr lang="pt-PT" sz="21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1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Shape 273"/>
          <p:cNvSpPr txBox="1">
            <a:spLocks noGrp="1"/>
          </p:cNvSpPr>
          <p:nvPr>
            <p:ph type="body" idx="2"/>
          </p:nvPr>
        </p:nvSpPr>
        <p:spPr>
          <a:xfrm>
            <a:off x="0" y="836712"/>
            <a:ext cx="9144000" cy="3201888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just">
              <a:buSzPct val="25000"/>
              <a:buNone/>
            </a:pP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Hospital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Geral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Ampara foi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instituição de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cuidados terciários no Sri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Lanka que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recebeu o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maior número de vítimas do tsunami. Felizmente,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formação em reação e resposta a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desastres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tinha sido concluída há pouco tempo.</a:t>
            </a:r>
          </a:p>
          <a:p>
            <a:pPr marL="0" marR="0" lvl="0" indent="0" algn="l" rtl="0">
              <a:spcBef>
                <a:spcPts val="40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pt-PT" sz="20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Preparação</a:t>
            </a:r>
            <a:r>
              <a:rPr lang="en-GB" sz="20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lvl="0" indent="0" algn="just">
              <a:spcBef>
                <a:spcPts val="400"/>
              </a:spcBef>
              <a:buSzPct val="100000"/>
            </a:pP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Há mais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cinco anos,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curso anual “Saúde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Pública e Gestão de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Emergência na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Ásia 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Pacífico”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PHEMAP, em inglês) tem apresentado aos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participantes os conceitos de ação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saúde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tempos de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tragédia;</a:t>
            </a:r>
          </a:p>
          <a:p>
            <a:pPr marL="0" lvl="0" indent="0" algn="just">
              <a:spcBef>
                <a:spcPts val="400"/>
              </a:spcBef>
              <a:buSzPct val="100000"/>
            </a:pP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Como resultado das medidas de preparação,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aquando do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tsunami em 26 de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dezembro de 2004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pessoal do Hospital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Geral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Ampara estava perfeitamente consciente das suas funções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pt-PT" sz="20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pt-PT" sz="20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Shape 274"/>
          <p:cNvSpPr txBox="1"/>
          <p:nvPr/>
        </p:nvSpPr>
        <p:spPr>
          <a:xfrm>
            <a:off x="0" y="4072633"/>
            <a:ext cx="9144000" cy="381972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buSzPct val="25000"/>
              <a:buNone/>
            </a:pPr>
            <a:r>
              <a:rPr lang="pt-PT" sz="20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20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Shape 275"/>
          <p:cNvSpPr txBox="1">
            <a:spLocks noGrp="1"/>
          </p:cNvSpPr>
          <p:nvPr>
            <p:ph type="body" idx="3"/>
          </p:nvPr>
        </p:nvSpPr>
        <p:spPr>
          <a:xfrm>
            <a:off x="0" y="4454606"/>
            <a:ext cx="9143999" cy="2083980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457008" lvl="0" indent="-457008" algn="just">
              <a:lnSpc>
                <a:spcPct val="80000"/>
              </a:lnSpc>
              <a:buSzPct val="100000"/>
            </a:pP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Formação de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preparação para os trabalhadores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saúde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socorristas melhora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capacidade do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setor da saúde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desastres;</a:t>
            </a:r>
          </a:p>
          <a:p>
            <a:pPr marL="457008" lvl="0" indent="-457008" algn="just">
              <a:lnSpc>
                <a:spcPct val="80000"/>
              </a:lnSpc>
              <a:spcBef>
                <a:spcPts val="400"/>
              </a:spcBef>
              <a:buSzPct val="100000"/>
            </a:pP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Treino em pré-desastre introduz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trabalhadores de saúde e socorristas ao sistema de gestão de vítimas em massa;</a:t>
            </a:r>
          </a:p>
          <a:p>
            <a:pPr marL="457008" lvl="0" indent="-457008" algn="just">
              <a:lnSpc>
                <a:spcPct val="80000"/>
              </a:lnSpc>
              <a:spcBef>
                <a:spcPts val="400"/>
              </a:spcBef>
              <a:buSzPct val="100000"/>
            </a:pP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Formação em gestão de vítimas em massa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exercícios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fortalecem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comunicação, coordenação e colaboração entre os principais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envolvidos.</a:t>
            </a:r>
          </a:p>
        </p:txBody>
      </p:sp>
      <p:sp>
        <p:nvSpPr>
          <p:cNvPr id="276" name="Shape 276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pt-PT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Shape 277"/>
          <p:cNvSpPr/>
          <p:nvPr/>
        </p:nvSpPr>
        <p:spPr>
          <a:xfrm>
            <a:off x="0" y="6538585"/>
            <a:ext cx="9144000" cy="319413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8" name="Shape 27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3127374" cy="947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body" idx="1"/>
          </p:nvPr>
        </p:nvSpPr>
        <p:spPr>
          <a:xfrm>
            <a:off x="533400" y="2631966"/>
            <a:ext cx="8077199" cy="10632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990099"/>
              </a:buClr>
              <a:buSzPct val="25000"/>
              <a:buFont typeface="Arial"/>
              <a:buNone/>
            </a:pPr>
            <a:r>
              <a:rPr lang="pt-PT" sz="4800" b="1" i="0" u="none" strike="noStrike" cap="none" baseline="0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Obrigado!</a:t>
            </a:r>
          </a:p>
        </p:txBody>
      </p:sp>
      <p:pic>
        <p:nvPicPr>
          <p:cNvPr id="286" name="Shape 28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-1588"/>
            <a:ext cx="3127374" cy="947737"/>
          </a:xfrm>
          <a:prstGeom prst="rect">
            <a:avLst/>
          </a:prstGeom>
          <a:noFill/>
          <a:ln>
            <a:noFill/>
          </a:ln>
        </p:spPr>
      </p:pic>
      <p:sp>
        <p:nvSpPr>
          <p:cNvPr id="287" name="Shape 287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Shape 288"/>
          <p:cNvSpPr/>
          <p:nvPr/>
        </p:nvSpPr>
        <p:spPr>
          <a:xfrm>
            <a:off x="0" y="6438378"/>
            <a:ext cx="9144000" cy="419621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9" name="Shape 2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3127374" cy="947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3482235" y="120957"/>
            <a:ext cx="5661763" cy="825191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pt-PT" sz="2200" b="1" i="1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Caso: Impacto do tsunami em mulheres e crianças, tsunami no Oceano Índico em 2004</a:t>
            </a:r>
          </a:p>
          <a:p>
            <a:pPr marL="0" marR="0" lvl="0" indent="0" algn="l" rtl="0">
              <a:spcBef>
                <a:spcPts val="440"/>
              </a:spcBef>
              <a:buClr>
                <a:schemeClr val="lt1"/>
              </a:buClr>
              <a:buFont typeface="Arial"/>
              <a:buNone/>
            </a:pPr>
            <a:endParaRPr sz="22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440"/>
              </a:spcBef>
              <a:buClr>
                <a:schemeClr val="lt1"/>
              </a:buClr>
              <a:buFont typeface="Arial"/>
              <a:buNone/>
            </a:pPr>
            <a:endParaRPr sz="2200" b="0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body" idx="2"/>
          </p:nvPr>
        </p:nvSpPr>
        <p:spPr>
          <a:xfrm>
            <a:off x="283835" y="1102288"/>
            <a:ext cx="8860165" cy="1871664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513131" marR="0" lvl="0" indent="-513131" algn="just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6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Elevada taxa de mortalidade nas mulheres </a:t>
            </a:r>
            <a:r>
              <a:rPr lang="pt-PT" sz="26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pode levar a mais órfãos;</a:t>
            </a:r>
          </a:p>
          <a:p>
            <a:pPr marL="513131" marR="0" lvl="0" indent="-513131" algn="just" rtl="0">
              <a:lnSpc>
                <a:spcPct val="80000"/>
              </a:lnSpc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6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Estudos anteriores mostraram que os </a:t>
            </a:r>
            <a:r>
              <a:rPr lang="pt-PT" sz="26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órfãos</a:t>
            </a:r>
            <a:r>
              <a:rPr lang="pt-PT" sz="26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são altamente vulneráveis e apresentam taxas de mortalidade mais elevadas do que os seus pares.</a:t>
            </a:r>
          </a:p>
        </p:txBody>
      </p:sp>
      <p:sp>
        <p:nvSpPr>
          <p:cNvPr id="116" name="Shape 116"/>
          <p:cNvSpPr/>
          <p:nvPr/>
        </p:nvSpPr>
        <p:spPr>
          <a:xfrm>
            <a:off x="340280" y="2973955"/>
            <a:ext cx="8119935" cy="334225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pt-PT" sz="1600" b="1" i="1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Caso: crianças, mulheres e idosos mais vulneráveis em desastres</a:t>
            </a:r>
          </a:p>
        </p:txBody>
      </p:sp>
      <p:sp>
        <p:nvSpPr>
          <p:cNvPr id="117" name="Shape 117"/>
          <p:cNvSpPr/>
          <p:nvPr/>
        </p:nvSpPr>
        <p:spPr>
          <a:xfrm>
            <a:off x="293512" y="3339076"/>
            <a:ext cx="8850487" cy="16740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2438" marR="0" lvl="0" indent="-452438" algn="just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Elevadas taxas de mortalidade entre crianças 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 menos de 15 anos e indivíduos com mais de 50 anos de idade;</a:t>
            </a:r>
          </a:p>
          <a:p>
            <a:pPr marL="452438" marR="0" lvl="0" indent="-452438" algn="just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Mulheres com idade entre os 15 e os 50 anos são mais vulneráveis do que os homens;</a:t>
            </a:r>
          </a:p>
          <a:p>
            <a:pPr marL="452438" marR="0" lvl="0" indent="-452438" algn="just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Saber nadar 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reduz a taxa de mortalidade em 60% em caso de inundação;</a:t>
            </a:r>
          </a:p>
        </p:txBody>
      </p:sp>
      <p:sp>
        <p:nvSpPr>
          <p:cNvPr id="118" name="Shape 118"/>
          <p:cNvSpPr/>
          <p:nvPr/>
        </p:nvSpPr>
        <p:spPr>
          <a:xfrm>
            <a:off x="293512" y="5013176"/>
            <a:ext cx="8850487" cy="15663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2438" marR="0" lvl="0" indent="-452438" algn="just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Mulheres e raparigas responsáveis por crianças pequenas 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têm maiores taxas de mortalidade por causa da limitação de mobilidade;</a:t>
            </a:r>
          </a:p>
          <a:p>
            <a:pPr marL="452438" marR="0" lvl="0" indent="-452438" algn="just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Crianças com menos de 5 anos 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são as principais vítimas de doenças relacionadas com saneamento, devido ao sistema imunitário menos desenvolvido e a maior exposição a agentes patogénicos.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Shape 120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1" name="Shape 1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-1588"/>
            <a:ext cx="3127374" cy="947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3369500" y="0"/>
            <a:ext cx="5774499" cy="946148"/>
          </a:xfrm>
          <a:prstGeom prst="rect">
            <a:avLst/>
          </a:prstGeom>
          <a:solidFill>
            <a:srgbClr val="DA843D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pt-PT" sz="2800" b="1" i="0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Subtema: Impactos sobre a Criação de Novos Riscos para a Saúde</a:t>
            </a:r>
          </a:p>
        </p:txBody>
      </p:sp>
      <p:sp>
        <p:nvSpPr>
          <p:cNvPr id="129" name="Shape 129"/>
          <p:cNvSpPr txBox="1">
            <a:spLocks noGrp="1"/>
          </p:cNvSpPr>
          <p:nvPr>
            <p:ph type="body" idx="2"/>
          </p:nvPr>
        </p:nvSpPr>
        <p:spPr>
          <a:xfrm>
            <a:off x="4763" y="1628800"/>
            <a:ext cx="9139236" cy="576065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catástrofes, muitas vezes, podem expor as pessoas a novos e potencialmente perigosos riscos para a saúde;</a:t>
            </a:r>
          </a:p>
        </p:txBody>
      </p:sp>
      <p:sp>
        <p:nvSpPr>
          <p:cNvPr id="130" name="Shape 130"/>
          <p:cNvSpPr txBox="1">
            <a:spLocks noGrp="1"/>
          </p:cNvSpPr>
          <p:nvPr>
            <p:ph type="body" idx="3"/>
          </p:nvPr>
        </p:nvSpPr>
        <p:spPr>
          <a:xfrm>
            <a:off x="0" y="2132856"/>
            <a:ext cx="9143998" cy="4725143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just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12 de maio de 2008, o terramoto em Sichuan, na China, destruiu muitos edifícios, incluindo hospitais, escolas, edifícios governamentais e casas particulares. As paredes, tetos, marquises e casas de banho de muitos desses edifícios eram feitas com placas de amianto – vulgarmente conhecidas como “fibrocimento”;</a:t>
            </a:r>
          </a:p>
          <a:p>
            <a:pPr marL="0" marR="0" lvl="0" indent="0" algn="just" rtl="0">
              <a:lnSpc>
                <a:spcPct val="80000"/>
              </a:lnSpc>
              <a:spcBef>
                <a:spcPts val="3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 sismo partiu as placas em muitos pedaços pequenos, libertando finas fibras de amianto nas bordas quebradas. Durante as operações de limpeza, há o risco de se libertarem quantidades substanciais de fibras de amianto, principalmente quando é usada maquinaria e equipamentos pesados para demolir estruturas danificadas e para carregar os escombros em camiões. Estas fibras de amianto são um risco significativo para a saúde pública;</a:t>
            </a:r>
          </a:p>
          <a:p>
            <a:pPr marL="0" marR="0" lvl="0" indent="0" algn="just" rtl="0">
              <a:lnSpc>
                <a:spcPct val="80000"/>
              </a:lnSpc>
              <a:spcBef>
                <a:spcPts val="3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consequência das operações de limpeza, pode haver acumulação de resíduos com amianto, que vão representar um perigo para os locais e para aqueles que vivem próximo dos aterros. </a:t>
            </a:r>
          </a:p>
          <a:p>
            <a:pPr marL="0" marR="0" lvl="0" indent="120650" algn="just" rtl="0">
              <a:lnSpc>
                <a:spcPct val="80000"/>
              </a:lnSpc>
              <a:spcBef>
                <a:spcPts val="380"/>
              </a:spcBef>
              <a:buClr>
                <a:schemeClr val="dk1"/>
              </a:buClr>
              <a:buFont typeface="Arial"/>
              <a:buNone/>
            </a:pPr>
            <a:endParaRPr sz="19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80000"/>
              </a:lnSpc>
              <a:spcBef>
                <a:spcPts val="3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desastres podem expor as populações a </a:t>
            </a:r>
            <a:r>
              <a:rPr lang="pt-PT" sz="19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riscos de saúde adicionais</a:t>
            </a: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como a libertação de </a:t>
            </a:r>
            <a:r>
              <a:rPr lang="pt-PT" sz="19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amianto</a:t>
            </a: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edifícios;</a:t>
            </a:r>
          </a:p>
          <a:p>
            <a:pPr marL="0" marR="0" lvl="0" indent="0" algn="just" rtl="0">
              <a:lnSpc>
                <a:spcPct val="80000"/>
              </a:lnSpc>
              <a:spcBef>
                <a:spcPts val="3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9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trabalhadores de limpeza são especialmente vulneráveis </a:t>
            </a: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à exposição ao amianto e a outros materiais de construção perigosos devido à falta de equipamentos de proteção.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4"/>
          </p:nvPr>
        </p:nvSpPr>
        <p:spPr>
          <a:xfrm>
            <a:off x="0" y="5085183"/>
            <a:ext cx="9139236" cy="271301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pt-PT" sz="16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</a:p>
        </p:txBody>
      </p:sp>
      <p:sp>
        <p:nvSpPr>
          <p:cNvPr id="132" name="Shape 132"/>
          <p:cNvSpPr txBox="1">
            <a:spLocks noGrp="1"/>
          </p:cNvSpPr>
          <p:nvPr>
            <p:ph type="body" idx="5"/>
          </p:nvPr>
        </p:nvSpPr>
        <p:spPr>
          <a:xfrm>
            <a:off x="4763" y="1096462"/>
            <a:ext cx="9139236" cy="540853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pt-PT" sz="2400" b="1" i="1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Caso: Amianto no sismo de Sichuan, China, 2008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Shape 13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5" name="Shape 1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-1588"/>
            <a:ext cx="3127374" cy="947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ctrTitle"/>
          </p:nvPr>
        </p:nvSpPr>
        <p:spPr>
          <a:xfrm>
            <a:off x="4763" y="2498305"/>
            <a:ext cx="9139236" cy="1748017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990099"/>
              </a:buClr>
              <a:buSzPct val="25000"/>
              <a:buFont typeface="Calibri"/>
              <a:buNone/>
            </a:pPr>
            <a:r>
              <a:rPr lang="pt-PT" sz="3800" b="1" i="0" u="none" strike="noStrike" cap="none" baseline="0" smtClean="0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Divulgação </a:t>
            </a:r>
            <a:r>
              <a:rPr lang="pt-PT" sz="3800" b="1" i="0" u="none" strike="noStrike" cap="none" baseline="0" dirty="0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da Redução dos Riscos de Catástrofes (RRC) em </a:t>
            </a:r>
            <a:r>
              <a:rPr lang="pt-PT" sz="3800" b="1" i="0" u="none" strike="noStrike" cap="none" baseline="0" dirty="0" smtClean="0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Programas de Saúde</a:t>
            </a:r>
            <a:endParaRPr lang="pt-PT" sz="3800" b="1" i="0" u="none" strike="noStrike" cap="none" baseline="0" dirty="0">
              <a:solidFill>
                <a:srgbClr val="9900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Shape 141"/>
          <p:cNvSpPr txBox="1">
            <a:spLocks noGrp="1"/>
          </p:cNvSpPr>
          <p:nvPr>
            <p:ph type="sldNum" idx="12"/>
          </p:nvPr>
        </p:nvSpPr>
        <p:spPr>
          <a:xfrm>
            <a:off x="6476596" y="6477619"/>
            <a:ext cx="1020839" cy="303986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2" name="Shape 14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-1588"/>
            <a:ext cx="3127374" cy="947737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Shape 143"/>
          <p:cNvSpPr/>
          <p:nvPr/>
        </p:nvSpPr>
        <p:spPr>
          <a:xfrm>
            <a:off x="0" y="6538585"/>
            <a:ext cx="9144000" cy="319413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137785" y="1047750"/>
            <a:ext cx="9006214" cy="2697531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just" rtl="0">
              <a:lnSpc>
                <a:spcPct val="75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Foram tomadas várias medidas para garantir que os hospitais serão mais seguros no futuro:</a:t>
            </a:r>
          </a:p>
          <a:p>
            <a:pPr marL="0" marR="0" lvl="0" indent="0" algn="just" rtl="0">
              <a:lnSpc>
                <a:spcPct val="75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</a:pPr>
            <a:endParaRPr sz="20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008" marR="0" lvl="0" indent="-457008" algn="just" rtl="0">
              <a:lnSpc>
                <a:spcPct val="75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Levantamento sistemático de </a:t>
            </a:r>
            <a:r>
              <a:rPr lang="pt-PT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unidades de saúde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marL="457008" marR="0" lvl="0" indent="-457008" algn="just" rtl="0">
              <a:lnSpc>
                <a:spcPct val="75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Análise da vulnerabilidade 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impacto das unidades de saúde;</a:t>
            </a:r>
          </a:p>
          <a:p>
            <a:pPr marL="457008" marR="0" lvl="0" indent="-457008" algn="just" rtl="0">
              <a:lnSpc>
                <a:spcPct val="75000"/>
              </a:lnSpc>
              <a:spcBef>
                <a:spcPts val="42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1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Reabilitação das unidades de saúde, incluindo </a:t>
            </a:r>
            <a:r>
              <a:rPr lang="pt-PT" sz="21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reconstrução, reforço e novas estruturas</a:t>
            </a:r>
            <a:r>
              <a:rPr lang="pt-PT" sz="21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pt-PT" sz="21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segundo novas normas de segurança sísmica e </a:t>
            </a:r>
            <a:r>
              <a:rPr lang="pt-PT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modernização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marL="457008" marR="0" lvl="0" indent="-457008" algn="just" rtl="0">
              <a:lnSpc>
                <a:spcPct val="75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Orientações desenvolvidas para edifícios de acordo com as zonas sísmicas;</a:t>
            </a:r>
          </a:p>
          <a:p>
            <a:pPr marL="457008" marR="0" lvl="0" indent="-457008" algn="just" rtl="0">
              <a:lnSpc>
                <a:spcPct val="75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Mapeamento sísmico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marL="457008" marR="0" lvl="0" indent="-457008" algn="just" rtl="0">
              <a:lnSpc>
                <a:spcPct val="75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Formação e simulacros.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2"/>
          </p:nvPr>
        </p:nvSpPr>
        <p:spPr>
          <a:xfrm>
            <a:off x="0" y="3861048"/>
            <a:ext cx="9101539" cy="288457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pt-PT" sz="16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</a:p>
        </p:txBody>
      </p:sp>
      <p:sp>
        <p:nvSpPr>
          <p:cNvPr id="152" name="Shape 152"/>
          <p:cNvSpPr txBox="1">
            <a:spLocks noGrp="1"/>
          </p:cNvSpPr>
          <p:nvPr>
            <p:ph type="body" idx="3"/>
          </p:nvPr>
        </p:nvSpPr>
        <p:spPr>
          <a:xfrm>
            <a:off x="3132138" y="0"/>
            <a:ext cx="6011861" cy="510888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pt-PT" sz="2400" b="1" i="1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Estruturas mais seguras no futuro</a:t>
            </a:r>
          </a:p>
          <a:p>
            <a:pPr marL="0" marR="0" lvl="0" indent="0" algn="ctr" rtl="0">
              <a:spcBef>
                <a:spcPts val="320"/>
              </a:spcBef>
              <a:buClr>
                <a:schemeClr val="lt1"/>
              </a:buClr>
              <a:buFont typeface="Arial"/>
              <a:buNone/>
            </a:pPr>
            <a:endParaRPr sz="1600" b="1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Shape 153"/>
          <p:cNvSpPr txBox="1">
            <a:spLocks noGrp="1"/>
          </p:cNvSpPr>
          <p:nvPr>
            <p:ph type="body" idx="4"/>
          </p:nvPr>
        </p:nvSpPr>
        <p:spPr>
          <a:xfrm>
            <a:off x="193675" y="4339555"/>
            <a:ext cx="8405384" cy="197551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457008" marR="0" lvl="0" indent="-457008" algn="just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 reconstrução de instalações médicas, é importante adotar medidas relativas à </a:t>
            </a:r>
            <a:r>
              <a:rPr lang="pt-PT" sz="19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localização</a:t>
            </a: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19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construção</a:t>
            </a: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 </a:t>
            </a:r>
            <a:r>
              <a:rPr lang="pt-PT" sz="19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reparação</a:t>
            </a: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que resistam a desastres, de modo a que possam sobreviver à próxima catástrofe;</a:t>
            </a:r>
          </a:p>
          <a:p>
            <a:pPr marL="457008" marR="0" lvl="0" indent="-457008" algn="just" rtl="0">
              <a:lnSpc>
                <a:spcPct val="80000"/>
              </a:lnSpc>
              <a:spcBef>
                <a:spcPts val="3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Devem ser incluídas medidas de </a:t>
            </a:r>
            <a:r>
              <a:rPr lang="pt-PT" sz="1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prontidão </a:t>
            </a: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 atividades de RRC, incluindo </a:t>
            </a:r>
            <a:r>
              <a:rPr lang="pt-PT" sz="19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exercícios a realizar </a:t>
            </a: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 unidades de saúde, em conexão com outros setores e envolvendo a comunidade.</a:t>
            </a:r>
          </a:p>
        </p:txBody>
      </p:sp>
      <p:sp>
        <p:nvSpPr>
          <p:cNvPr id="154" name="Shape 154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Shape 155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6" name="Shape 15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-1588"/>
            <a:ext cx="3127374" cy="947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3132138" y="0"/>
            <a:ext cx="6011861" cy="1202499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>
              <a:buClr>
                <a:schemeClr val="lt1"/>
              </a:buClr>
              <a:buSzPct val="25000"/>
              <a:buNone/>
            </a:pPr>
            <a:r>
              <a:rPr lang="pt-PT" sz="24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</a:t>
            </a:r>
            <a:r>
              <a:rPr lang="pt-PT" sz="24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pt-PT" sz="24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apoio à comunicação </a:t>
            </a:r>
            <a:r>
              <a:rPr lang="pt-PT" sz="24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 </a:t>
            </a:r>
            <a:r>
              <a:rPr lang="pt-PT" sz="24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deficientes </a:t>
            </a:r>
            <a:r>
              <a:rPr lang="pt-PT" sz="24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auditivos e outros, Grande </a:t>
            </a:r>
            <a:r>
              <a:rPr lang="pt-PT" sz="24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Terramoto </a:t>
            </a:r>
            <a:r>
              <a:rPr lang="pt-PT" sz="24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pt-PT" sz="2400" b="1" i="1" u="none" strike="noStrike" cap="none" baseline="0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Hanshin-Awaji</a:t>
            </a:r>
            <a:r>
              <a:rPr lang="pt-PT" sz="24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2400" b="1" i="1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1995</a:t>
            </a:r>
          </a:p>
        </p:txBody>
      </p:sp>
      <p:sp>
        <p:nvSpPr>
          <p:cNvPr id="164" name="Shape 164"/>
          <p:cNvSpPr txBox="1">
            <a:spLocks noGrp="1"/>
          </p:cNvSpPr>
          <p:nvPr>
            <p:ph type="body" idx="2"/>
          </p:nvPr>
        </p:nvSpPr>
        <p:spPr>
          <a:xfrm>
            <a:off x="4763" y="1196752"/>
            <a:ext cx="9139237" cy="2691554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just">
              <a:buSzPct val="25000"/>
              <a:buNone/>
            </a:pPr>
            <a:r>
              <a:rPr lang="pt-PT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forma a assegurar </a:t>
            </a:r>
            <a:r>
              <a:rPr lang="pt-PT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disponibilidade </a:t>
            </a:r>
            <a:r>
              <a:rPr lang="pt-PT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lang="pt-PT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envio </a:t>
            </a:r>
            <a:r>
              <a:rPr lang="pt-PT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pt-PT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intérpretes de língua </a:t>
            </a:r>
            <a:r>
              <a:rPr lang="pt-PT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gestual, </a:t>
            </a:r>
            <a:r>
              <a:rPr lang="pt-PT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 </a:t>
            </a:r>
            <a:r>
              <a:rPr lang="pt-PT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Centro de </a:t>
            </a:r>
            <a:r>
              <a:rPr lang="pt-PT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Interpretação de Língua Gestual de </a:t>
            </a:r>
            <a:r>
              <a:rPr lang="pt-PT" sz="2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Hyogo</a:t>
            </a:r>
            <a:r>
              <a:rPr lang="pt-PT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desenvolveu 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 sistema de apoio para </a:t>
            </a:r>
            <a:r>
              <a:rPr lang="pt-PT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comunicação 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 as pessoas </a:t>
            </a:r>
            <a:r>
              <a:rPr lang="pt-PT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 deficiência auditiva. Treina,  também, voluntários 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especializados </a:t>
            </a:r>
            <a:r>
              <a:rPr lang="pt-PT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ajuda 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humanitária de emergência (intérpretes de língua </a:t>
            </a:r>
            <a:r>
              <a:rPr lang="pt-PT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gestual). O </a:t>
            </a:r>
            <a:r>
              <a:rPr lang="pt-PT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Centro de Informações para </a:t>
            </a:r>
            <a:r>
              <a:rPr lang="pt-PT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Deficientes Auditivos </a:t>
            </a:r>
            <a:r>
              <a:rPr lang="pt-PT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está aberto para 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assumir </a:t>
            </a:r>
            <a:r>
              <a:rPr lang="pt-PT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uma função básica de atividades 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socorro em desastres</a:t>
            </a:r>
            <a:r>
              <a:rPr lang="pt-PT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pt-PT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Shape 165"/>
          <p:cNvSpPr txBox="1">
            <a:spLocks noGrp="1"/>
          </p:cNvSpPr>
          <p:nvPr>
            <p:ph type="body" idx="3"/>
          </p:nvPr>
        </p:nvSpPr>
        <p:spPr>
          <a:xfrm>
            <a:off x="0" y="4310360"/>
            <a:ext cx="9144000" cy="336796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pt-PT" sz="20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20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Shape 166"/>
          <p:cNvSpPr txBox="1">
            <a:spLocks noGrp="1"/>
          </p:cNvSpPr>
          <p:nvPr>
            <p:ph type="body" idx="4"/>
          </p:nvPr>
        </p:nvSpPr>
        <p:spPr>
          <a:xfrm>
            <a:off x="4763" y="5141298"/>
            <a:ext cx="9139235" cy="1488101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>
              <a:buSzPct val="100000"/>
            </a:pPr>
            <a:r>
              <a:rPr lang="pt-PT" sz="2400" dirty="0" smtClean="0">
                <a:latin typeface="Calibri" panose="020F0502020204030204" pitchFamily="34" charset="0"/>
              </a:rPr>
              <a:t>Criar instituições </a:t>
            </a:r>
            <a:r>
              <a:rPr lang="pt-PT" sz="2400" dirty="0">
                <a:latin typeface="Calibri" panose="020F0502020204030204" pitchFamily="34" charset="0"/>
              </a:rPr>
              <a:t>de apoio </a:t>
            </a:r>
            <a:r>
              <a:rPr lang="pt-PT" sz="2400" dirty="0" smtClean="0">
                <a:latin typeface="Calibri" panose="020F0502020204030204" pitchFamily="34" charset="0"/>
              </a:rPr>
              <a:t>para pessoas com deficiência e recursos pré-desastre;</a:t>
            </a:r>
          </a:p>
          <a:p>
            <a:pPr marL="0" lvl="0" indent="0">
              <a:buSzPct val="100000"/>
            </a:pPr>
            <a:r>
              <a:rPr lang="pt-PT" sz="2400" dirty="0">
                <a:latin typeface="Calibri" panose="020F0502020204030204" pitchFamily="34" charset="0"/>
              </a:rPr>
              <a:t>Os intérpretes são fundamentais para a recuperação de pessoas com deficiência </a:t>
            </a:r>
            <a:r>
              <a:rPr lang="pt-PT" sz="2400" dirty="0" smtClean="0">
                <a:latin typeface="Calibri" panose="020F0502020204030204" pitchFamily="34" charset="0"/>
              </a:rPr>
              <a:t>auditiva.</a:t>
            </a:r>
            <a:endParaRPr lang="pt-PT" sz="2400" b="0" i="0" u="none" strike="noStrike" cap="none" baseline="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67" name="Shape 167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pt-PT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9" name="Shape 16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-1588"/>
            <a:ext cx="3127374" cy="947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3294344" y="627091"/>
            <a:ext cx="5849656" cy="638116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pt-PT" sz="1900" b="1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Caso: estratégias de curto e longo prazo para aquisição de medicamentos para os doentes com VIH/SIDA</a:t>
            </a:r>
            <a:endParaRPr lang="pt-PT" sz="1900" b="1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Shape 177"/>
          <p:cNvSpPr txBox="1">
            <a:spLocks noGrp="1"/>
          </p:cNvSpPr>
          <p:nvPr>
            <p:ph type="body" idx="2"/>
          </p:nvPr>
        </p:nvSpPr>
        <p:spPr>
          <a:xfrm>
            <a:off x="0" y="1352550"/>
            <a:ext cx="9143999" cy="3516610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just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pt-PT" sz="18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Resposta de curto prazo (fim de 2008</a:t>
            </a:r>
            <a:r>
              <a:rPr lang="pt-PT" sz="18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0" marR="0" lvl="0" indent="0" algn="just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Deveria ser feita a avaliação da gestão da cadeia de fornecimento (aquisição, entrega, distribuição e acompanhamento) em conjunto com a avaliação dos sistemas de saúde;</a:t>
            </a:r>
          </a:p>
          <a:p>
            <a:pPr marL="0" marR="0" lvl="0" indent="0" algn="just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centros regionais de controlo de doenças e departamentos de saúde devem determinar</a:t>
            </a:r>
            <a:r>
              <a:rPr lang="pt-PT" sz="1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onde ocorreram as falhas na entrega, a fim de garantir o acesso a antirretrovirais a todas as pessoas com VIH/SIDA.</a:t>
            </a:r>
            <a:endParaRPr lang="pt-PT" sz="1800" b="0" i="0" u="none" strike="noStrike" cap="none" baseline="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114300" algn="just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Font typeface="Arial"/>
              <a:buNone/>
            </a:pPr>
            <a:endParaRPr sz="18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>
              <a:lnSpc>
                <a:spcPct val="80000"/>
              </a:lnSpc>
              <a:spcBef>
                <a:spcPts val="360"/>
              </a:spcBef>
              <a:buSzPct val="25000"/>
              <a:buNone/>
            </a:pPr>
            <a:r>
              <a:rPr lang="pt-PT" sz="1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Resposta de longo prazo (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2009-2010</a:t>
            </a:r>
            <a:r>
              <a:rPr lang="pt-PT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0" marR="0" lvl="0" indent="0" algn="just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reavaliação</a:t>
            </a:r>
            <a:r>
              <a:rPr lang="pt-PT" sz="1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dos sistemas de cadeia de fornecimento deveria ser concluída e deveria ser dada prioridade à aquisição e entrega atempada a pessoas com SIDA. </a:t>
            </a:r>
            <a:endParaRPr lang="pt-PT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>
              <a:lnSpc>
                <a:spcPct val="80000"/>
              </a:lnSpc>
              <a:spcBef>
                <a:spcPts val="360"/>
              </a:spcBef>
              <a:buSzPct val="100000"/>
            </a:pP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Deveria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haver financiamento para criação de uma cadeia de fornecimento para as áreas rurais;</a:t>
            </a:r>
          </a:p>
          <a:p>
            <a:pPr marL="0" lvl="0" indent="0" algn="just">
              <a:lnSpc>
                <a:spcPct val="80000"/>
              </a:lnSpc>
              <a:spcBef>
                <a:spcPts val="360"/>
              </a:spcBef>
              <a:buSzPct val="100000"/>
            </a:pP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Desenvolvimento de uma “Estratégia para</a:t>
            </a:r>
            <a:r>
              <a:rPr lang="pt-PT" sz="1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uma Cadeia Imediata </a:t>
            </a: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Fornecimento de </a:t>
            </a: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Medicamentos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</a:t>
            </a: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Emergência </a:t>
            </a: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”.</a:t>
            </a:r>
            <a:endParaRPr lang="pt-PT"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Shape 178"/>
          <p:cNvSpPr txBox="1">
            <a:spLocks noGrp="1"/>
          </p:cNvSpPr>
          <p:nvPr>
            <p:ph type="body" idx="3"/>
          </p:nvPr>
        </p:nvSpPr>
        <p:spPr>
          <a:xfrm>
            <a:off x="-1" y="4863432"/>
            <a:ext cx="9143999" cy="422551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pt-PT" sz="20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20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Shape 179"/>
          <p:cNvSpPr txBox="1">
            <a:spLocks noGrp="1"/>
          </p:cNvSpPr>
          <p:nvPr>
            <p:ph type="body" idx="4"/>
          </p:nvPr>
        </p:nvSpPr>
        <p:spPr>
          <a:xfrm>
            <a:off x="0" y="5330110"/>
            <a:ext cx="9143999" cy="123981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Estratégias de curto prazo satisfazem, no imediato, às necessidades dos doentes;</a:t>
            </a:r>
          </a:p>
          <a:p>
            <a:pPr marL="0" lvl="0" indent="0" algn="just">
              <a:lnSpc>
                <a:spcPct val="90000"/>
              </a:lnSpc>
              <a:spcBef>
                <a:spcPts val="360"/>
              </a:spcBef>
              <a:buSzPct val="100000"/>
            </a:pP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Estratégias de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longo prazo </a:t>
            </a:r>
            <a:r>
              <a:rPr lang="pt-PT" sz="18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são preparadas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aperfeiçoar e melhorar a aquisição e entrega de medicamentos e para o financiamento da cadeia de fornecimento, baseados na avaliação das práticas </a:t>
            </a:r>
            <a:r>
              <a:rPr lang="pt-PT" sz="18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existentes.</a:t>
            </a:r>
            <a:endParaRPr lang="pt-PT"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Shape 180"/>
          <p:cNvSpPr/>
          <p:nvPr/>
        </p:nvSpPr>
        <p:spPr>
          <a:xfrm>
            <a:off x="3294344" y="0"/>
            <a:ext cx="5849655" cy="558636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PT" sz="2400" b="1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</a:t>
            </a:r>
            <a:r>
              <a:rPr lang="pt-PT" sz="2400" b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tema</a:t>
            </a:r>
            <a:r>
              <a:rPr lang="pt-PT" sz="2400" b="1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medicamentos e tecnologia</a:t>
            </a:r>
            <a:endParaRPr lang="pt-PT" sz="2400" b="1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Shape 181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pt-PT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Shape 18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3" name="Shape 1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-1588"/>
            <a:ext cx="3127374" cy="947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3356975" y="472281"/>
            <a:ext cx="5787025" cy="724471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>
              <a:buClr>
                <a:schemeClr val="lt1"/>
              </a:buClr>
              <a:buSzPct val="25000"/>
              <a:buNone/>
            </a:pPr>
            <a:r>
              <a:rPr lang="pt-PT" sz="20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</a:t>
            </a:r>
            <a:r>
              <a:rPr lang="pt-PT" sz="20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pt-PT" sz="20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Extensão Comunitária de Saúde </a:t>
            </a:r>
            <a:r>
              <a:rPr lang="pt-PT" sz="20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lang="pt-PT" sz="20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Primeiros Socorros (CBHFA</a:t>
            </a:r>
            <a:r>
              <a:rPr lang="pt-PT" sz="20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), o ciclone </a:t>
            </a:r>
            <a:r>
              <a:rPr lang="pt-PT" sz="2000" b="1" i="1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Nargis</a:t>
            </a:r>
            <a:r>
              <a:rPr lang="pt-PT" sz="20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20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Myanmar</a:t>
            </a:r>
            <a:endParaRPr lang="pt-PT" sz="20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Shape 191"/>
          <p:cNvSpPr txBox="1">
            <a:spLocks noGrp="1"/>
          </p:cNvSpPr>
          <p:nvPr>
            <p:ph type="body" idx="2"/>
          </p:nvPr>
        </p:nvSpPr>
        <p:spPr>
          <a:xfrm>
            <a:off x="0" y="1240075"/>
            <a:ext cx="9144000" cy="3817167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just">
              <a:lnSpc>
                <a:spcPct val="75000"/>
              </a:lnSpc>
              <a:buSzPct val="100000"/>
            </a:pP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atividades da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Extensão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Comunitária de Saúde e Primeiros Socorros (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CBHFA)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avançaram bem apesar da intensa chuva e das dificuldades para aceder às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comunidades de áreas remotas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</a:t>
            </a:r>
          </a:p>
          <a:p>
            <a:pPr marL="0" lvl="0" indent="0" algn="just">
              <a:lnSpc>
                <a:spcPct val="75000"/>
              </a:lnSpc>
              <a:buSzPct val="100000"/>
            </a:pP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Atividades comunitárias e beneficiários abrangidos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marL="0" lvl="0" indent="0" algn="just">
              <a:lnSpc>
                <a:spcPct val="75000"/>
              </a:lnSpc>
              <a:spcBef>
                <a:spcPts val="400"/>
              </a:spcBef>
              <a:buSzPct val="100000"/>
            </a:pPr>
            <a:r>
              <a:rPr lang="pt-PT" sz="20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Foram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beneficiados com as atividades e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iniciativas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comunitárias 56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573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indivíduos, que incluem a promoção da higiene nas escolas e comunidades e de educação para a saúde. A promoção da higiene incluía exercícios de lavagem das mãos e ações de limpeza, enquanto que a educação para a saúde cobriu discussões sobre sensibilização e prevenção da doença, imunidade e atividades de prevenção da malária; </a:t>
            </a:r>
          </a:p>
          <a:p>
            <a:pPr marL="0" lvl="0" indent="0" algn="just">
              <a:lnSpc>
                <a:spcPct val="75000"/>
              </a:lnSpc>
              <a:spcBef>
                <a:spcPts val="400"/>
              </a:spcBef>
              <a:buSzPct val="100000"/>
            </a:pPr>
            <a:r>
              <a:rPr lang="pt-PT" sz="20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Mobilização da comunidade pelos voluntários formados</a:t>
            </a:r>
            <a:r>
              <a:rPr lang="pt-PT" sz="2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pela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CBHFA;</a:t>
            </a:r>
            <a:endParaRPr lang="pt-PT" sz="20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>
              <a:lnSpc>
                <a:spcPct val="75000"/>
              </a:lnSpc>
              <a:spcBef>
                <a:spcPts val="400"/>
              </a:spcBef>
              <a:buSzPct val="100000"/>
            </a:pPr>
            <a:r>
              <a:rPr lang="pt-PT" sz="20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Foram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formados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2 730 </a:t>
            </a:r>
            <a:r>
              <a:rPr lang="pt-PT" sz="20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voluntários comunitários pela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CBHFA;</a:t>
            </a:r>
            <a:endParaRPr lang="pt-PT" sz="2000" b="0" i="0" u="none" strike="noStrike" cap="none" baseline="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75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Colaboração com o programa de promoção da água, saneamento e higiene</a:t>
            </a:r>
            <a:r>
              <a:rPr lang="pt-PT" sz="20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marL="0" lvl="0" indent="0" algn="just">
              <a:lnSpc>
                <a:spcPct val="75000"/>
              </a:lnSpc>
              <a:spcBef>
                <a:spcPts val="400"/>
              </a:spcBef>
              <a:buSzPct val="100000"/>
            </a:pP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programa CBHFA tem colaborado com o programa de água, saneamento e promoção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 higiene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 atividades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promoção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 higiene na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construção de latrinas. </a:t>
            </a:r>
            <a:endParaRPr lang="pt-BR" sz="200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Shape 192"/>
          <p:cNvSpPr txBox="1">
            <a:spLocks noGrp="1"/>
          </p:cNvSpPr>
          <p:nvPr>
            <p:ph type="body" idx="3"/>
          </p:nvPr>
        </p:nvSpPr>
        <p:spPr>
          <a:xfrm>
            <a:off x="3344448" y="0"/>
            <a:ext cx="5799552" cy="510888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pt-PT" sz="24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 </a:t>
            </a:r>
            <a:r>
              <a:rPr lang="pt-PT" sz="24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Extensão</a:t>
            </a:r>
            <a:r>
              <a:rPr lang="pt-PT" sz="2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24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Comunitária</a:t>
            </a:r>
            <a:endParaRPr sz="24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400" b="1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Shape 193"/>
          <p:cNvSpPr txBox="1"/>
          <p:nvPr/>
        </p:nvSpPr>
        <p:spPr>
          <a:xfrm>
            <a:off x="0" y="5057244"/>
            <a:ext cx="9144000" cy="273746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pt-PT" sz="16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16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Shape 194"/>
          <p:cNvSpPr txBox="1">
            <a:spLocks noGrp="1"/>
          </p:cNvSpPr>
          <p:nvPr>
            <p:ph type="body" idx="4"/>
          </p:nvPr>
        </p:nvSpPr>
        <p:spPr>
          <a:xfrm>
            <a:off x="0" y="5361139"/>
            <a:ext cx="9143999" cy="1268260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457008" lvl="0" indent="-457008" algn="just">
              <a:lnSpc>
                <a:spcPct val="80000"/>
              </a:lnSpc>
              <a:buSzPct val="100000"/>
            </a:pP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extensões de saúde comunitária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programas de primeiros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socorros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CBHFA) são um </a:t>
            </a:r>
            <a:r>
              <a:rPr lang="pt-BR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método eficaz </a:t>
            </a:r>
            <a:r>
              <a:rPr lang="pt-BR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atingir </a:t>
            </a:r>
            <a:r>
              <a:rPr lang="pt-BR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</a:t>
            </a:r>
            <a:r>
              <a:rPr lang="pt-BR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populações-alvo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marL="457008" lvl="0" indent="-457008" algn="just">
              <a:lnSpc>
                <a:spcPct val="80000"/>
              </a:lnSpc>
              <a:spcBef>
                <a:spcPts val="400"/>
              </a:spcBef>
              <a:buSzPct val="100000"/>
            </a:pP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programas promovem as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boas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práticas de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saúde e prevenção de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doenças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  <a:endParaRPr lang="pt-PT" sz="20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008" lvl="0" indent="-457008" algn="just">
              <a:lnSpc>
                <a:spcPct val="80000"/>
              </a:lnSpc>
              <a:spcBef>
                <a:spcPts val="400"/>
              </a:spcBef>
              <a:buSzPct val="100000"/>
            </a:pP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</a:t>
            </a:r>
            <a:r>
              <a:rPr lang="pt-BR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voluntários </a:t>
            </a:r>
            <a:r>
              <a:rPr lang="pt-BR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treinados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são</a:t>
            </a:r>
            <a:r>
              <a:rPr lang="pt-BR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fundamentais para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atingir todas as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populações-alvo.</a:t>
            </a:r>
            <a:endParaRPr lang="pt-PT" sz="200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Shape 195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pt-PT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Shape 196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7" name="Shape 19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-1588"/>
            <a:ext cx="3127374" cy="947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0" y="946150"/>
            <a:ext cx="9144000" cy="845071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ctr">
              <a:buClr>
                <a:schemeClr val="lt1"/>
              </a:buClr>
              <a:buSzPct val="25000"/>
              <a:buNone/>
            </a:pPr>
            <a:r>
              <a:rPr lang="pt-PT" sz="2400" b="1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Caso: </a:t>
            </a:r>
            <a:r>
              <a:rPr lang="pt-BR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Apoio </a:t>
            </a:r>
            <a:r>
              <a:rPr lang="pt-BR" sz="2400" b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pacientes </a:t>
            </a:r>
            <a:r>
              <a:rPr lang="pt-BR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 as instalações médicas públicas e </a:t>
            </a:r>
            <a:r>
              <a:rPr lang="pt-BR" sz="2400" b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privadas, </a:t>
            </a:r>
            <a:r>
              <a:rPr lang="pt-BR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Grande Terremoto de </a:t>
            </a:r>
            <a:r>
              <a:rPr lang="pt-BR" sz="2400" b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Hanshin,</a:t>
            </a:r>
            <a:r>
              <a:rPr lang="pt-PT" sz="2400" b="1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 1995</a:t>
            </a:r>
            <a:endParaRPr lang="pt-PT" sz="2400" b="1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4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4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4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Shape 205"/>
          <p:cNvSpPr txBox="1">
            <a:spLocks noGrp="1"/>
          </p:cNvSpPr>
          <p:nvPr>
            <p:ph type="body" idx="2"/>
          </p:nvPr>
        </p:nvSpPr>
        <p:spPr>
          <a:xfrm>
            <a:off x="4763" y="1828799"/>
            <a:ext cx="9139235" cy="2258651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>
              <a:buSzPct val="100000"/>
            </a:pP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 áreas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atingidas pelo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Grande Terremoto de Hanshin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as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instalações médicas privadas também foram severamente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afetadas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Médicos, dentistas,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famílias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funcionários, pacientes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hospitalizados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casas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sofreram grandes danos pelo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terramoto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incêndios</a:t>
            </a:r>
            <a:r>
              <a:rPr lang="pt-PT" sz="20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pt-PT" sz="20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spcBef>
                <a:spcPts val="400"/>
              </a:spcBef>
              <a:buSzPct val="100000"/>
            </a:pP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perceber os graves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danos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causados pelo terramoto,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governo nacional decidiu ajudar as </a:t>
            </a:r>
            <a:r>
              <a:rPr lang="pt-BR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unidades médicas </a:t>
            </a:r>
            <a:r>
              <a:rPr lang="pt-BR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privadas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0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Shape 206"/>
          <p:cNvSpPr txBox="1">
            <a:spLocks noGrp="1"/>
          </p:cNvSpPr>
          <p:nvPr>
            <p:ph type="body" idx="3"/>
          </p:nvPr>
        </p:nvSpPr>
        <p:spPr>
          <a:xfrm>
            <a:off x="3132138" y="225467"/>
            <a:ext cx="6011861" cy="526094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pt-PT" sz="2400" b="1" i="1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Apoio a unidades de saúde privadas</a:t>
            </a:r>
            <a:endParaRPr lang="pt-PT" sz="2400" b="1" i="1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4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400" b="1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Shape 207"/>
          <p:cNvSpPr txBox="1"/>
          <p:nvPr/>
        </p:nvSpPr>
        <p:spPr>
          <a:xfrm>
            <a:off x="4763" y="4087451"/>
            <a:ext cx="9144000" cy="394727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pt-PT" sz="20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20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Shape 208"/>
          <p:cNvSpPr txBox="1">
            <a:spLocks noGrp="1"/>
          </p:cNvSpPr>
          <p:nvPr>
            <p:ph type="body" idx="4"/>
          </p:nvPr>
        </p:nvSpPr>
        <p:spPr>
          <a:xfrm>
            <a:off x="0" y="4706655"/>
            <a:ext cx="9143999" cy="1922745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457008" lvl="0" indent="-457008" algn="just">
              <a:buSzPct val="100000"/>
            </a:pP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</a:t>
            </a:r>
            <a:r>
              <a:rPr lang="pt-BR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financiamento do governo pode ser necessário para reabilitar as instalações médicas do setor </a:t>
            </a:r>
            <a:r>
              <a:rPr lang="pt-BR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privado</a:t>
            </a:r>
            <a:r>
              <a:rPr lang="pt-BR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marL="457008" lvl="0" indent="-457008" algn="just">
              <a:spcBef>
                <a:spcPts val="400"/>
              </a:spcBef>
              <a:buSzPct val="100000"/>
            </a:pPr>
            <a:r>
              <a:rPr lang="pt-PT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Oportunidade</a:t>
            </a:r>
            <a:r>
              <a:rPr lang="pt-BR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o </a:t>
            </a:r>
            <a:r>
              <a:rPr lang="pt-BR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governo </a:t>
            </a:r>
            <a:r>
              <a:rPr lang="pt-BR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exigir </a:t>
            </a:r>
            <a:r>
              <a:rPr lang="pt-BR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as </a:t>
            </a:r>
            <a:r>
              <a:rPr lang="pt-BR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unidades médicas privadas incluam medidas </a:t>
            </a:r>
            <a:r>
              <a:rPr lang="pt-BR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pt-PT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prevenção</a:t>
            </a:r>
            <a:r>
              <a:rPr lang="pt-BR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BR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modo a </a:t>
            </a: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construir instalações mais </a:t>
            </a:r>
            <a:r>
              <a:rPr lang="pt-BR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seguras.</a:t>
            </a:r>
          </a:p>
        </p:txBody>
      </p:sp>
      <p:sp>
        <p:nvSpPr>
          <p:cNvPr id="209" name="Shape 209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Shape 210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1" name="Shape 2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-1588"/>
            <a:ext cx="3127374" cy="947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2108</Words>
  <Application>Microsoft Office PowerPoint</Application>
  <PresentationFormat>Apresentação no Ecrã (4:3)</PresentationFormat>
  <Paragraphs>137</Paragraphs>
  <Slides>15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15</vt:i4>
      </vt:variant>
    </vt:vector>
  </HeadingPairs>
  <TitlesOfParts>
    <vt:vector size="16" baseType="lpstr">
      <vt:lpstr>Office Theme</vt:lpstr>
      <vt:lpstr>Essencial 5 SAÚDE</vt:lpstr>
      <vt:lpstr>Apresentação do PowerPoint</vt:lpstr>
      <vt:lpstr>Apresentação do PowerPoint</vt:lpstr>
      <vt:lpstr>Divulgação da Redução dos Riscos de Catástrofes (RRC) em Programas de Saúde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Essencial 5 SAÚDE</dc:title>
  <cp:lastModifiedBy>Sandra Gomes</cp:lastModifiedBy>
  <cp:revision>50</cp:revision>
  <dcterms:modified xsi:type="dcterms:W3CDTF">2015-04-11T19:33:14Z</dcterms:modified>
</cp:coreProperties>
</file>