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2"/>
  </p:notesMasterIdLst>
  <p:handoutMasterIdLst>
    <p:handoutMasterId r:id="rId13"/>
  </p:handoutMasterIdLst>
  <p:sldIdLst>
    <p:sldId id="256" r:id="rId4"/>
    <p:sldId id="257" r:id="rId5"/>
    <p:sldId id="263" r:id="rId6"/>
    <p:sldId id="267" r:id="rId7"/>
    <p:sldId id="258" r:id="rId8"/>
    <p:sldId id="264" r:id="rId9"/>
    <p:sldId id="265" r:id="rId10"/>
    <p:sldId id="268" r:id="rId11"/>
  </p:sldIdLst>
  <p:sldSz cx="10080625" cy="7559675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6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>
              <a:ln>
                <a:noFill/>
              </a:ln>
              <a:latin typeface="Liberation Sans" pitchFamily="18"/>
              <a:ea typeface="SimSun" pitchFamily="2"/>
              <a:cs typeface="Lucida Sans" pitchFamily="2"/>
            </a:endParaRPr>
          </a:p>
        </p:txBody>
      </p:sp>
      <p:sp>
        <p:nvSpPr>
          <p:cNvPr id="3" name="Espaço Reservado para Data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>
              <a:ln>
                <a:noFill/>
              </a:ln>
              <a:latin typeface="Liberation Sans" pitchFamily="18"/>
              <a:ea typeface="SimSun" pitchFamily="2"/>
              <a:cs typeface="Lucida Sans" pitchFamily="2"/>
            </a:endParaRPr>
          </a:p>
        </p:txBody>
      </p:sp>
      <p:sp>
        <p:nvSpPr>
          <p:cNvPr id="4" name="Espaço Reservado para Rodapé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>
              <a:ln>
                <a:noFill/>
              </a:ln>
              <a:latin typeface="Liberation Sans" pitchFamily="18"/>
              <a:ea typeface="SimSun" pitchFamily="2"/>
              <a:cs typeface="Lucida Sans" pitchFamily="2"/>
            </a:endParaRPr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513A8D09-E641-4A9D-AF72-48BD6144C08C}" type="slidenum">
              <a:t>‹nº›</a:t>
            </a:fld>
            <a:endParaRPr lang="pt-BR" sz="1400" b="0" i="0" u="none" strike="noStrike" kern="1200">
              <a:ln>
                <a:noFill/>
              </a:ln>
              <a:latin typeface="Liberation Sans" pitchFamily="18"/>
              <a:ea typeface="SimSun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90930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4" name="Espaço Reservado para Cabeçalho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pt-B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Espaço Reservado para Data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pt-B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Espaço Reservado para Rodapé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pt-B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pt-B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455A9C52-181F-47A3-AC2A-E366DC901962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0488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pt-BR" sz="2000" b="0" i="0" u="none" strike="noStrike" kern="1200">
        <a:ln>
          <a:noFill/>
        </a:ln>
        <a:latin typeface="Liberation Sans" pitchFamily="18"/>
        <a:ea typeface="SimSun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4A1B7DD-0BAB-4557-A28B-19C0A7418A6D}" type="slidenum">
              <a:t>1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816B361-8328-47AA-A654-C7851123274F}" type="slidenum">
              <a:t>2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D5A5ABA-202C-4689-A36C-E7C0FA911FD0}" type="slidenum">
              <a:t>3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D5A5ABA-202C-4689-A36C-E7C0FA911FD0}" type="slidenum">
              <a:t>4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5011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F26698E-423A-43AA-A6B5-CDE49B98407C}" type="slidenum">
              <a:t>5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F26698E-423A-43AA-A6B5-CDE49B98407C}" type="slidenum">
              <a:t>6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4910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F26698E-423A-43AA-A6B5-CDE49B98407C}" type="slidenum">
              <a:t>7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449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F26698E-423A-43AA-A6B5-CDE49B98407C}" type="slidenum">
              <a:t>8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6454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58D303B-AF1A-4A86-B768-ACE3E485A5CF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157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F32ACA-876E-4CB7-9AF1-620C312B8547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077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A5FABD2-9EBF-48D1-A21D-2AEB5B29427B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150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23F37BD-E7B4-4681-8814-A954C4A0749A}" type="datetime1">
              <a:rPr lang="pt-BR" smtClean="0"/>
              <a:pPr lvl="0"/>
              <a:t>20/07/2017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15909EA-ED05-4DB0-8F15-1A8813C1EA73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220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23F37BD-E7B4-4681-8814-A954C4A0749A}" type="datetime1">
              <a:rPr lang="pt-BR" smtClean="0"/>
              <a:pPr lvl="0"/>
              <a:t>20/07/2017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832DB75-40AA-4E96-841E-0E9C687C070B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936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23F37BD-E7B4-4681-8814-A954C4A0749A}" type="datetime1">
              <a:rPr lang="pt-BR" smtClean="0"/>
              <a:pPr lvl="0"/>
              <a:t>20/07/2017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4AEB19-6B09-4BAE-926F-263F67ED0CA9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328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8600" cy="4572000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882775"/>
            <a:ext cx="4038600" cy="4572000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23F37BD-E7B4-4681-8814-A954C4A0749A}" type="datetime1">
              <a:rPr lang="pt-BR" smtClean="0"/>
              <a:pPr lvl="0"/>
              <a:t>20/07/2017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18898B6-034A-43AC-ADE4-93E3CEC874C7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897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23F37BD-E7B4-4681-8814-A954C4A0749A}" type="datetime1">
              <a:rPr lang="pt-BR" smtClean="0"/>
              <a:pPr lvl="0"/>
              <a:t>20/07/2017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A21C77-419D-4669-94EE-538F2E913CE2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838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23F37BD-E7B4-4681-8814-A954C4A0749A}" type="datetime1">
              <a:rPr lang="pt-BR" smtClean="0"/>
              <a:pPr lvl="0"/>
              <a:t>20/07/2017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12C9960-B287-45F9-80C3-61ABB6F189A5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473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23F37BD-E7B4-4681-8814-A954C4A0749A}" type="datetime1">
              <a:rPr lang="pt-BR" smtClean="0"/>
              <a:pPr lvl="0"/>
              <a:t>20/07/2017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7E17854-81B5-4439-BDAB-B4B4FBA21F96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440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23F37BD-E7B4-4681-8814-A954C4A0749A}" type="datetime1">
              <a:rPr lang="pt-BR" smtClean="0"/>
              <a:pPr lvl="0"/>
              <a:t>20/07/2017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50D481A-873F-40FD-8D93-4CEB3864AAA2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690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463880A-638B-4711-82C8-7B88748DEC13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762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23F37BD-E7B4-4681-8814-A954C4A0749A}" type="datetime1">
              <a:rPr lang="pt-BR" smtClean="0"/>
              <a:pPr lvl="0"/>
              <a:t>20/07/2017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B35074-8CCE-45E7-88C6-9ABD7EDAE18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902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23F37BD-E7B4-4681-8814-A954C4A0749A}" type="datetime1">
              <a:rPr lang="pt-BR" smtClean="0"/>
              <a:pPr lvl="0"/>
              <a:t>20/07/2017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FAA00E5-D6BC-43CE-AD47-E086EDEBB62E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597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66700"/>
            <a:ext cx="2057400" cy="618807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66700"/>
            <a:ext cx="6019800" cy="6188075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23F37BD-E7B4-4681-8814-A954C4A0749A}" type="datetime1">
              <a:rPr lang="pt-BR" smtClean="0"/>
              <a:pPr lvl="0"/>
              <a:t>20/07/2017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1DF7ACB-7FF0-48C9-8D6B-DE62A0CB76A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59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53CE6FA-01E0-4CB5-AF2E-27DA8411BB8F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731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52653C6-4373-46F7-8BD1-F01EFDEA78E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478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A19F865-C2D2-47F8-9D3D-50DDAA84B9A1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258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48CDF7C-E300-4124-8A0B-08B3AD52AE02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838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6142CDF-AFFC-46FD-856B-2FD95CEE808A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380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E30B7D-04CD-4B73-9247-9BBEFE16CE7B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974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3016A4-D190-4644-B4C8-F81A13E11642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504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7923930-8A5C-4AB9-9C5B-AA650052437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278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BB16BE7-AA9D-4E22-9FEF-A63A9BF531E6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862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86E1C2-1DFD-4B49-BD7D-099B35014E00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953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8A921E-9BAB-44CC-8E8C-C684F4B0DF3F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772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7A4A64-D04D-4448-BE42-AC592197F333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461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8DA54F5-98E2-4ECF-98C3-DD05213C59EB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479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ACEC97F-E3EC-4CAC-AE8B-F4E8D9BF1C3C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851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35935C-6B32-490D-9FF9-2E9D6B5C1A5F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902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263F6BC-501B-405F-8F12-FE6A664EB11A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228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1DF4D22-3FFA-410F-B89B-3115CD4EB0BA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512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0211611-3EC5-4C20-87D2-DB8A593F4E64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233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pt-B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Espaço Reservado para Rodapé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rtl="0" hangingPunct="0">
              <a:buNone/>
              <a:tabLst/>
              <a:defRPr lang="pt-B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pt-B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89BE1E5C-E8DC-4F33-B62E-FA39B68A962F}" type="slidenum"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pt-BR" sz="4400" b="0" i="0" u="none" strike="noStrike" kern="1200">
          <a:ln>
            <a:noFill/>
          </a:ln>
          <a:latin typeface="Liberation Sans" pitchFamily="18"/>
          <a:ea typeface="SimSun" pitchFamily="2"/>
        </a:defRPr>
      </a:lvl1pPr>
    </p:titleStyle>
    <p:bodyStyle>
      <a:lvl1pPr marL="0" marR="0" indent="0" rtl="0" hangingPunct="0">
        <a:spcBef>
          <a:spcPts val="1414"/>
        </a:spcBef>
        <a:spcAft>
          <a:spcPts val="0"/>
        </a:spcAft>
        <a:tabLst/>
        <a:defRPr lang="pt-BR" sz="3200" b="0" i="0" u="none" strike="noStrike" kern="1200">
          <a:ln>
            <a:noFill/>
          </a:ln>
          <a:latin typeface="Liberation Sans" pitchFamily="18"/>
          <a:ea typeface="SimSun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ângulo retângulo 10"/>
          <p:cNvSpPr/>
          <p:nvPr/>
        </p:nvSpPr>
        <p:spPr>
          <a:xfrm>
            <a:off x="7200" y="14040"/>
            <a:ext cx="9129600" cy="68363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*/ f7 f0 1"/>
              <a:gd name="f11" fmla="*/ 1900 f8 1"/>
              <a:gd name="f12" fmla="*/ 12700 f8 1"/>
              <a:gd name="f13" fmla="*/ 19700 f9 1"/>
              <a:gd name="f14" fmla="*/ 12700 f9 1"/>
              <a:gd name="f15" fmla="*/ 0 f8 1"/>
              <a:gd name="f16" fmla="*/ 0 f9 1"/>
              <a:gd name="f17" fmla="*/ f10 1 f2"/>
              <a:gd name="f18" fmla="*/ 10800 f9 1"/>
              <a:gd name="f19" fmla="*/ 21600 f9 1"/>
              <a:gd name="f20" fmla="*/ 10800 f8 1"/>
              <a:gd name="f21" fmla="*/ 21600 f8 1"/>
              <a:gd name="f22" fmla="+- f17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">
                <a:pos x="f15" y="f16"/>
              </a:cxn>
              <a:cxn ang="f22">
                <a:pos x="f15" y="f18"/>
              </a:cxn>
              <a:cxn ang="f22">
                <a:pos x="f15" y="f19"/>
              </a:cxn>
              <a:cxn ang="f22">
                <a:pos x="f20" y="f19"/>
              </a:cxn>
              <a:cxn ang="f22">
                <a:pos x="f21" y="f19"/>
              </a:cxn>
              <a:cxn ang="f22">
                <a:pos x="f20" y="f18"/>
              </a:cxn>
            </a:cxnLst>
            <a:rect l="f11" t="f14" r="f12" b="f13"/>
            <a:pathLst>
              <a:path w="21600" h="21600">
                <a:moveTo>
                  <a:pt x="f5" y="f5"/>
                </a:move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gradFill>
            <a:gsLst>
              <a:gs pos="0">
                <a:srgbClr val="E7ECED"/>
              </a:gs>
              <a:gs pos="50000">
                <a:srgbClr val="E7ECED"/>
              </a:gs>
              <a:gs pos="100000">
                <a:srgbClr val="E7ECED"/>
              </a:gs>
            </a:gsLst>
            <a:lin ang="7998000"/>
          </a:gra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1800" b="0" i="0" u="none" strike="noStrike" kern="1200">
              <a:ln>
                <a:noFill/>
              </a:ln>
              <a:latin typeface="Liberation Sans" pitchFamily="18"/>
              <a:ea typeface="SimSun" pitchFamily="2"/>
              <a:cs typeface="Lucida Sans" pitchFamily="2"/>
            </a:endParaRPr>
          </a:p>
        </p:txBody>
      </p:sp>
      <p:sp>
        <p:nvSpPr>
          <p:cNvPr id="3" name="Conector reto 7"/>
          <p:cNvSpPr/>
          <p:nvPr/>
        </p:nvSpPr>
        <p:spPr>
          <a:xfrm>
            <a:off x="0" y="6840"/>
            <a:ext cx="9136800" cy="6843960"/>
          </a:xfrm>
          <a:prstGeom prst="line">
            <a:avLst/>
          </a:prstGeom>
          <a:noFill/>
          <a:ln w="5040">
            <a:solidFill>
              <a:srgbClr val="B9C1C5">
                <a:alpha val="35000"/>
              </a:srgbClr>
            </a:solidFill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1800" b="0" i="0" u="none" strike="noStrike" kern="1200">
              <a:ln>
                <a:noFill/>
              </a:ln>
              <a:latin typeface="Liberation Sans" pitchFamily="18"/>
              <a:ea typeface="SimSun" pitchFamily="2"/>
              <a:cs typeface="Lucida Sans" pitchFamily="2"/>
            </a:endParaRPr>
          </a:p>
        </p:txBody>
      </p:sp>
      <p:sp>
        <p:nvSpPr>
          <p:cNvPr id="4" name="Conector reto 8"/>
          <p:cNvSpPr/>
          <p:nvPr/>
        </p:nvSpPr>
        <p:spPr>
          <a:xfrm flipH="1">
            <a:off x="6468479" y="4948200"/>
            <a:ext cx="2673001" cy="1900080"/>
          </a:xfrm>
          <a:prstGeom prst="line">
            <a:avLst/>
          </a:prstGeom>
          <a:noFill/>
          <a:ln w="6120">
            <a:solidFill>
              <a:srgbClr val="C1C5CB">
                <a:alpha val="45000"/>
              </a:srgbClr>
            </a:solidFill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1800" b="0" i="0" u="none" strike="noStrike" kern="1200">
              <a:ln>
                <a:noFill/>
              </a:ln>
              <a:latin typeface="Liberation Sans" pitchFamily="18"/>
              <a:ea typeface="SimSun" pitchFamily="2"/>
              <a:cs typeface="Lucida Sans" pitchFamily="2"/>
            </a:endParaRPr>
          </a:p>
        </p:txBody>
      </p:sp>
      <p:sp>
        <p:nvSpPr>
          <p:cNvPr id="5" name="Título 1"/>
          <p:cNvSpPr txBox="1"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r>
              <a:rPr lang="pt-BR"/>
              <a:t>Clique para editar o formato do texto do títuloClique para editar o título mestre</a:t>
            </a:r>
          </a:p>
        </p:txBody>
      </p:sp>
      <p:sp>
        <p:nvSpPr>
          <p:cNvPr id="6" name="Espaço Reservado para Conteúdo 2"/>
          <p:cNvSpPr txBox="1">
            <a:spLocks noGrp="1"/>
          </p:cNvSpPr>
          <p:nvPr>
            <p:ph type="body" idx="1"/>
          </p:nvPr>
        </p:nvSpPr>
        <p:spPr>
          <a:xfrm>
            <a:off x="457200" y="1882800"/>
            <a:ext cx="8229240" cy="4571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r>
              <a:rPr lang="pt-BR"/>
              <a:t>Clique para editar o formato do texto da estrutura de tópicos</a:t>
            </a:r>
          </a:p>
          <a:p>
            <a:pPr lvl="1"/>
            <a:r>
              <a:rPr lang="pt-BR"/>
              <a:t>2.º Nível da estrutura de tópicos</a:t>
            </a:r>
          </a:p>
          <a:p>
            <a:pPr lvl="2"/>
            <a:r>
              <a:rPr lang="pt-BR"/>
              <a:t>3.º Nível da estrutura de tópicos</a:t>
            </a:r>
          </a:p>
          <a:p>
            <a:pPr lvl="3"/>
            <a:r>
              <a:rPr lang="pt-BR"/>
              <a:t>4.º Nível da estrutura de tópicos</a:t>
            </a:r>
          </a:p>
          <a:p>
            <a:pPr lvl="4"/>
            <a:r>
              <a:rPr lang="pt-BR"/>
              <a:t>5.º Nível da estrutura de tópicos</a:t>
            </a:r>
          </a:p>
          <a:p>
            <a:pPr lvl="5"/>
            <a:r>
              <a:rPr lang="pt-BR"/>
              <a:t>6.º Nível da estrutura de tópicos</a:t>
            </a:r>
          </a:p>
          <a:p>
            <a:pPr lvl="6"/>
            <a:r>
              <a:rPr lang="pt-BR"/>
              <a:t>7.º Nível da estrutura de tópicos</a:t>
            </a:r>
          </a:p>
          <a:p>
            <a:pPr lvl="7"/>
            <a:r>
              <a:rPr lang="pt-BR"/>
              <a:t>8.º Nível da estrutura de tópicos</a:t>
            </a:r>
          </a:p>
          <a:p>
            <a:pPr lvl="0"/>
            <a:r>
              <a:rPr lang="pt-BR"/>
              <a:t>9.º Nível da estrutura de tópicosClique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 txBox="1">
            <a:spLocks noGrp="1"/>
          </p:cNvSpPr>
          <p:nvPr>
            <p:ph type="dt" sz="half" idx="2"/>
          </p:nvPr>
        </p:nvSpPr>
        <p:spPr>
          <a:xfrm>
            <a:off x="4791600" y="6480000"/>
            <a:ext cx="2133360" cy="3013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pt-BR" sz="1800" b="0" i="0" u="none" strike="noStrike" kern="1200" spc="0">
                <a:solidFill>
                  <a:srgbClr val="FFFFFF"/>
                </a:solidFill>
                <a:latin typeface="Century Gothic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023F37BD-E7B4-4681-8814-A954C4A0749A}" type="datetime1">
              <a:rPr lang="pt-BR"/>
              <a:pPr lvl="0"/>
              <a:t>20/07/2017</a:t>
            </a:fld>
            <a:endParaRPr lang="pt-BR"/>
          </a:p>
        </p:txBody>
      </p:sp>
      <p:sp>
        <p:nvSpPr>
          <p:cNvPr id="8" name="Espaço Reservado para Rodapé 4"/>
          <p:cNvSpPr txBox="1">
            <a:spLocks noGrp="1"/>
          </p:cNvSpPr>
          <p:nvPr>
            <p:ph type="ftr" sz="quarter" idx="3"/>
          </p:nvPr>
        </p:nvSpPr>
        <p:spPr>
          <a:xfrm>
            <a:off x="457200" y="6481080"/>
            <a:ext cx="4259520" cy="3006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lvl="0" rtl="0" hangingPunct="0">
              <a:buNone/>
              <a:tabLst/>
              <a:defRPr lang="pt-BR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9" name="Espaço Reservado para Número de Slide 5"/>
          <p:cNvSpPr txBox="1">
            <a:spLocks noGrp="1"/>
          </p:cNvSpPr>
          <p:nvPr>
            <p:ph type="sldNum" sz="quarter" idx="4"/>
          </p:nvPr>
        </p:nvSpPr>
        <p:spPr>
          <a:xfrm>
            <a:off x="7589519" y="6481080"/>
            <a:ext cx="502560" cy="3013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pt-BR" sz="1800" b="0" i="0" u="none" strike="noStrike" kern="1200" spc="0">
                <a:solidFill>
                  <a:srgbClr val="FFFFFF"/>
                </a:solidFill>
                <a:latin typeface="Century Gothic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4565A628-57D0-4780-99F7-BE011BEFC428}" type="slidenum"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484560" marR="0" lvl="0" indent="0" algn="l" rtl="0" hangingPunct="1">
        <a:spcBef>
          <a:spcPts val="0"/>
        </a:spcBef>
        <a:spcAft>
          <a:spcPts val="0"/>
        </a:spcAft>
        <a:buNone/>
        <a:tabLst/>
        <a:defRPr lang="pt-BR" sz="4200" b="0" i="0" u="none" strike="noStrike" kern="1200" spc="0">
          <a:ln>
            <a:noFill/>
          </a:ln>
          <a:solidFill>
            <a:srgbClr val="94B06B"/>
          </a:solidFill>
          <a:latin typeface="Century Gothic" pitchFamily="18"/>
          <a:ea typeface="SimSun" pitchFamily="2"/>
          <a:cs typeface="Lucida Sans" pitchFamily="2"/>
        </a:defRPr>
      </a:lvl1pPr>
    </p:titleStyle>
    <p:bodyStyle>
      <a:lvl1pPr marL="0" marR="0" lvl="0" indent="0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pt-BR" sz="3000" b="0" i="0" u="none" strike="noStrike" kern="1200" spc="0">
          <a:ln>
            <a:noFill/>
          </a:ln>
          <a:solidFill>
            <a:srgbClr val="FFFFFF"/>
          </a:solidFill>
          <a:latin typeface="Century Gothic" pitchFamily="18"/>
          <a:ea typeface="SimSun" pitchFamily="2"/>
          <a:cs typeface="Lucida Sans" pitchFamily="2"/>
        </a:defRPr>
      </a:lvl1pPr>
      <a:lvl2pPr marL="0" marR="0" lvl="1" indent="0" algn="l" rtl="0" hangingPunct="1">
        <a:spcBef>
          <a:spcPts val="0"/>
        </a:spcBef>
        <a:spcAft>
          <a:spcPts val="1417"/>
        </a:spcAft>
        <a:buSzPct val="75000"/>
        <a:buFont typeface="StarSymbol"/>
        <a:buChar char="–"/>
        <a:tabLst/>
        <a:defRPr lang="pt-BR" sz="3000" b="0" i="0" u="none" strike="noStrike" kern="1200" spc="0">
          <a:ln>
            <a:noFill/>
          </a:ln>
          <a:solidFill>
            <a:srgbClr val="FFFFFF"/>
          </a:solidFill>
          <a:latin typeface="Century Gothic" pitchFamily="18"/>
          <a:ea typeface="SimSun" pitchFamily="2"/>
          <a:cs typeface="Lucida Sans" pitchFamily="2"/>
        </a:defRPr>
      </a:lvl2pPr>
      <a:lvl3pPr marL="0" marR="0" lvl="2" indent="0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pt-BR" sz="3000" b="0" i="0" u="none" strike="noStrike" kern="1200" spc="0">
          <a:ln>
            <a:noFill/>
          </a:ln>
          <a:solidFill>
            <a:srgbClr val="FFFFFF"/>
          </a:solidFill>
          <a:latin typeface="Century Gothic" pitchFamily="18"/>
          <a:ea typeface="SimSun" pitchFamily="2"/>
          <a:cs typeface="Lucida Sans" pitchFamily="2"/>
        </a:defRPr>
      </a:lvl3pPr>
      <a:lvl4pPr marL="0" marR="0" lvl="3" indent="0" algn="l" rtl="0" hangingPunct="1">
        <a:spcBef>
          <a:spcPts val="0"/>
        </a:spcBef>
        <a:spcAft>
          <a:spcPts val="1417"/>
        </a:spcAft>
        <a:buSzPct val="75000"/>
        <a:buFont typeface="StarSymbol"/>
        <a:buChar char="–"/>
        <a:tabLst/>
        <a:defRPr lang="pt-BR" sz="3000" b="0" i="0" u="none" strike="noStrike" kern="1200" spc="0">
          <a:ln>
            <a:noFill/>
          </a:ln>
          <a:solidFill>
            <a:srgbClr val="FFFFFF"/>
          </a:solidFill>
          <a:latin typeface="Century Gothic" pitchFamily="18"/>
          <a:ea typeface="SimSun" pitchFamily="2"/>
          <a:cs typeface="Lucida Sans" pitchFamily="2"/>
        </a:defRPr>
      </a:lvl4pPr>
      <a:lvl5pPr marL="0" marR="0" lvl="4" indent="0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pt-BR" sz="3000" b="0" i="0" u="none" strike="noStrike" kern="1200" spc="0">
          <a:ln>
            <a:noFill/>
          </a:ln>
          <a:solidFill>
            <a:srgbClr val="FFFFFF"/>
          </a:solidFill>
          <a:latin typeface="Century Gothic" pitchFamily="18"/>
          <a:ea typeface="SimSun" pitchFamily="2"/>
          <a:cs typeface="Lucida Sans" pitchFamily="2"/>
        </a:defRPr>
      </a:lvl5pPr>
      <a:lvl6pPr marL="0" marR="0" lvl="5" indent="0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pt-BR" sz="3000" b="0" i="0" u="none" strike="noStrike" kern="1200" spc="0">
          <a:ln>
            <a:noFill/>
          </a:ln>
          <a:solidFill>
            <a:srgbClr val="FFFFFF"/>
          </a:solidFill>
          <a:latin typeface="Century Gothic" pitchFamily="18"/>
          <a:ea typeface="SimSun" pitchFamily="2"/>
          <a:cs typeface="Lucida Sans" pitchFamily="2"/>
        </a:defRPr>
      </a:lvl6pPr>
      <a:lvl7pPr marL="0" marR="0" lvl="6" indent="0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pt-BR" sz="3000" b="0" i="0" u="none" strike="noStrike" kern="1200" spc="0">
          <a:ln>
            <a:noFill/>
          </a:ln>
          <a:solidFill>
            <a:srgbClr val="FFFFFF"/>
          </a:solidFill>
          <a:latin typeface="Century Gothic" pitchFamily="18"/>
          <a:ea typeface="SimSun" pitchFamily="2"/>
          <a:cs typeface="Lucida Sans" pitchFamily="2"/>
        </a:defRPr>
      </a:lvl7pPr>
      <a:lvl8pPr marL="0" marR="0" lvl="7" indent="0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pt-BR" sz="3000" b="0" i="0" u="none" strike="noStrike" kern="1200" spc="0">
          <a:ln>
            <a:noFill/>
          </a:ln>
          <a:solidFill>
            <a:srgbClr val="FFFFFF"/>
          </a:solidFill>
          <a:latin typeface="Century Gothic" pitchFamily="18"/>
          <a:ea typeface="SimSun" pitchFamily="2"/>
          <a:cs typeface="Lucida Sans" pitchFamily="2"/>
        </a:defRPr>
      </a:lvl8pPr>
      <a:lvl9pPr marL="0" marR="0" lvl="0" indent="0" algn="l" rtl="0" hangingPunct="1">
        <a:spcBef>
          <a:spcPts val="598"/>
        </a:spcBef>
        <a:spcAft>
          <a:spcPts val="1417"/>
        </a:spcAft>
        <a:buClr>
          <a:srgbClr val="98C723"/>
        </a:buClr>
        <a:buSzPct val="80000"/>
        <a:buFont typeface="Wingdings 2"/>
        <a:buChar char=""/>
        <a:tabLst/>
        <a:defRPr lang="pt-BR" sz="3000" b="0" i="0" u="none" strike="noStrike" kern="1200" spc="0">
          <a:ln>
            <a:noFill/>
          </a:ln>
          <a:solidFill>
            <a:srgbClr val="FFFFFF"/>
          </a:solidFill>
          <a:latin typeface="Century Gothic" pitchFamily="18"/>
          <a:ea typeface="SimSun" pitchFamily="2"/>
          <a:cs typeface="Lucida Sans" pitchFamily="2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/>
          <a:lstStyle/>
          <a:p>
            <a:endParaRPr lang="pt-BR"/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1"/>
          </p:nvPr>
        </p:nvSpPr>
        <p:spPr>
          <a:xfrm>
            <a:off x="503999" y="176868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2"/>
          </p:nvPr>
        </p:nvSpPr>
        <p:spPr>
          <a:xfrm>
            <a:off x="503999" y="6886800"/>
            <a:ext cx="2348280" cy="520919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pt-BR" sz="1800" b="0" i="0" u="none" strike="noStrike" baseline="0">
                <a:solidFill>
                  <a:srgbClr val="FFFFFF"/>
                </a:solidFill>
                <a:latin typeface="Arial" pitchFamily="18"/>
                <a:ea typeface="Lucida Sans Unicode" pitchFamily="34"/>
                <a:cs typeface="Lucida Sans Unicode" pitchFamily="34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Espaço Reservado para Rodapé 4"/>
          <p:cNvSpPr txBox="1">
            <a:spLocks noGrp="1"/>
          </p:cNvSpPr>
          <p:nvPr>
            <p:ph type="ftr" sz="quarter" idx="3"/>
          </p:nvPr>
        </p:nvSpPr>
        <p:spPr>
          <a:xfrm>
            <a:off x="3447000" y="6886800"/>
            <a:ext cx="3194640" cy="520919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pt-BR" sz="1800" b="0" i="0" u="none" strike="noStrike" baseline="0">
                <a:solidFill>
                  <a:srgbClr val="FFFFFF"/>
                </a:solidFill>
                <a:latin typeface="Arial" pitchFamily="18"/>
                <a:ea typeface="Lucida Sans Unicode" pitchFamily="34"/>
                <a:cs typeface="Lucida Sans Unicode" pitchFamily="34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4"/>
          </p:nvPr>
        </p:nvSpPr>
        <p:spPr>
          <a:xfrm>
            <a:off x="7227000" y="6886800"/>
            <a:ext cx="2348280" cy="520919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pt-BR" sz="1800" b="0" i="0" u="none" strike="noStrike" baseline="0">
                <a:solidFill>
                  <a:srgbClr val="FFFFFF"/>
                </a:solidFill>
                <a:latin typeface="Arial" pitchFamily="18"/>
                <a:ea typeface="Lucida Sans Unicode" pitchFamily="34"/>
                <a:cs typeface="Lucida Sans Unicode" pitchFamily="34"/>
              </a:defRPr>
            </a:lvl1pPr>
          </a:lstStyle>
          <a:p>
            <a:pPr lvl="0"/>
            <a:fld id="{4D38433E-17D0-45BE-A9F0-75CF3D3EBE80}" type="slidenum"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l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pt-BR" sz="4850" b="0" i="0" u="none" strike="noStrike" baseline="0">
          <a:ln>
            <a:noFill/>
          </a:ln>
          <a:solidFill>
            <a:srgbClr val="000000"/>
          </a:solidFill>
          <a:latin typeface="Times New Roman" pitchFamily="18"/>
          <a:cs typeface="Lucida Sans Unicode" pitchFamily="34"/>
        </a:defRPr>
      </a:lvl1pPr>
    </p:titleStyle>
    <p:bodyStyle>
      <a:lvl1pPr marL="0" marR="0" indent="0" algn="l" rtl="0" hangingPunct="0">
        <a:lnSpc>
          <a:spcPct val="93000"/>
        </a:lnSpc>
        <a:spcBef>
          <a:spcPts val="879"/>
        </a:spcBef>
        <a:spcAft>
          <a:spcPts val="0"/>
        </a:spcAft>
        <a:tabLst>
          <a:tab pos="110880" algn="l"/>
          <a:tab pos="560160" algn="l"/>
          <a:tab pos="1009439" algn="l"/>
          <a:tab pos="1458719" algn="l"/>
          <a:tab pos="1908000" algn="l"/>
          <a:tab pos="2357280" algn="l"/>
          <a:tab pos="2806560" algn="l"/>
          <a:tab pos="3255839" algn="l"/>
          <a:tab pos="3705120" algn="l"/>
          <a:tab pos="4154399" algn="l"/>
          <a:tab pos="4603679" algn="l"/>
          <a:tab pos="5052960" algn="l"/>
          <a:tab pos="5502240" algn="l"/>
          <a:tab pos="5951520" algn="l"/>
          <a:tab pos="6400799" algn="l"/>
          <a:tab pos="6849720" algn="l"/>
          <a:tab pos="7298999" algn="l"/>
          <a:tab pos="7748280" algn="l"/>
          <a:tab pos="8197560" algn="l"/>
          <a:tab pos="8646840" algn="l"/>
        </a:tabLst>
        <a:defRPr lang="pt-BR" sz="3530" b="0" i="0" u="none" strike="noStrike" baseline="0">
          <a:ln>
            <a:noFill/>
          </a:ln>
          <a:solidFill>
            <a:srgbClr val="000000"/>
          </a:solidFill>
          <a:latin typeface="Arial" pitchFamily="18"/>
          <a:cs typeface="Lucida Sans Unicode" pitchFamily="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98505" y="180226"/>
            <a:ext cx="5402098" cy="1211635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2800" b="1" i="0" u="none" strike="noStrike" kern="1200" dirty="0">
                <a:ln>
                  <a:noFill/>
                </a:ln>
                <a:solidFill>
                  <a:srgbClr val="FFFF00"/>
                </a:solidFill>
                <a:latin typeface="SF UI Display" pitchFamily="18"/>
                <a:ea typeface="SimSun" pitchFamily="2"/>
                <a:cs typeface="Lucida Sans" pitchFamily="2"/>
              </a:rPr>
              <a:t>Comando do Corpo de Bombeiros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2600" b="1" i="0" u="none" strike="noStrike" kern="1200" dirty="0">
                <a:ln>
                  <a:noFill/>
                </a:ln>
                <a:solidFill>
                  <a:srgbClr val="FFFF00"/>
                </a:solidFill>
                <a:latin typeface="SF UI Display" pitchFamily="18"/>
                <a:ea typeface="SimSun" pitchFamily="2"/>
                <a:cs typeface="Lucida Sans" pitchFamily="2"/>
              </a:rPr>
              <a:t>3ª Seção do Estado-Maior – BM/3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2200" b="0" i="0" u="none" strike="noStrike" kern="1200" dirty="0">
              <a:ln>
                <a:noFill/>
              </a:ln>
              <a:solidFill>
                <a:srgbClr val="FFFF00"/>
              </a:solidFill>
              <a:latin typeface="SF UI Display" pitchFamily="18"/>
              <a:ea typeface="SimSun" pitchFamily="2"/>
              <a:cs typeface="Lucida Sans" pitchFamily="2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90032" y="2013119"/>
            <a:ext cx="8629968" cy="327579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2400" dirty="0" smtClean="0">
                <a:latin typeface="SF UI Display" pitchFamily="18"/>
                <a:ea typeface="SimSun" pitchFamily="2"/>
                <a:cs typeface="Lucida Sans" pitchFamily="2"/>
              </a:rPr>
              <a:t>4</a:t>
            </a:r>
            <a:r>
              <a:rPr lang="pt-BR" sz="2400" b="0" i="0" u="none" strike="noStrike" kern="1200" dirty="0" smtClean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º </a:t>
            </a:r>
            <a:r>
              <a:rPr lang="pt-BR" sz="2400" b="0" i="0" u="none" strike="noStrike" kern="1200" dirty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Ciclo do Plano Anual de Instrução </a:t>
            </a:r>
            <a:r>
              <a:rPr lang="pt-BR" sz="2400" b="0" i="0" u="none" strike="noStrike" kern="1200" dirty="0" smtClean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2017</a:t>
            </a:r>
            <a:endParaRPr lang="pt-BR" sz="2400" b="0" i="0" u="none" strike="noStrike" kern="1200" dirty="0">
              <a:ln>
                <a:noFill/>
              </a:ln>
              <a:latin typeface="SF UI Display" pitchFamily="18"/>
              <a:ea typeface="SimSun" pitchFamily="2"/>
              <a:cs typeface="Lucida Sans" pitchFamily="2"/>
            </a:endParaRPr>
          </a:p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3600" b="1" dirty="0" smtClean="0">
                <a:latin typeface="SF UI Display" pitchFamily="18"/>
                <a:ea typeface="SimSun" pitchFamily="2"/>
                <a:cs typeface="Lucida Sans" pitchFamily="2"/>
              </a:rPr>
              <a:t>Proteção e Defesa Civil</a:t>
            </a:r>
            <a:endParaRPr lang="pt-BR" sz="3600" b="1" i="0" u="none" strike="noStrike" kern="1200" dirty="0">
              <a:ln>
                <a:noFill/>
              </a:ln>
              <a:latin typeface="SF UI Display" pitchFamily="18"/>
              <a:ea typeface="SimSun" pitchFamily="2"/>
              <a:cs typeface="Lucida Sans" pitchFamily="2"/>
            </a:endParaRPr>
          </a:p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2800" b="0" i="0" u="none" strike="noStrike" kern="1200" dirty="0">
              <a:ln>
                <a:noFill/>
              </a:ln>
              <a:latin typeface="SF UI Display" pitchFamily="18"/>
              <a:ea typeface="SimSun" pitchFamily="2"/>
              <a:cs typeface="Lucida Sans" pitchFamily="2"/>
            </a:endParaRPr>
          </a:p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2800" b="1" i="0" u="none" strike="noStrike" kern="1200" dirty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Introdução</a:t>
            </a:r>
          </a:p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2000" b="0" i="0" u="none" strike="noStrike" kern="1200" dirty="0" err="1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Conteudistas</a:t>
            </a:r>
            <a:r>
              <a:rPr lang="pt-BR" sz="2000" b="0" i="0" u="none" strike="noStrike" kern="1200" dirty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: </a:t>
            </a:r>
            <a:endParaRPr lang="pt-BR" sz="2000" b="0" i="0" u="none" strike="noStrike" kern="1200" dirty="0" smtClean="0">
              <a:ln>
                <a:noFill/>
              </a:ln>
              <a:latin typeface="SF UI Display" pitchFamily="18"/>
              <a:ea typeface="SimSun" pitchFamily="2"/>
              <a:cs typeface="Lucida Sans" pitchFamily="2"/>
            </a:endParaRPr>
          </a:p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2000" b="0" i="0" u="none" strike="noStrike" kern="1200" dirty="0" smtClean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Capitão QOBM Eduardo Gomes Pinheiro e Capitão QOBM Lucas Frates Simiano</a:t>
            </a:r>
          </a:p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2000" i="1" dirty="0" smtClean="0">
                <a:latin typeface="SF UI Display" pitchFamily="18"/>
                <a:ea typeface="SimSun" pitchFamily="2"/>
                <a:cs typeface="Lucida Sans" pitchFamily="2"/>
              </a:rPr>
              <a:t>Coordenadoria Estadual de Proteção e Defesa Civil </a:t>
            </a:r>
          </a:p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2000" i="1" dirty="0" smtClean="0">
                <a:latin typeface="SF UI Display" pitchFamily="18"/>
                <a:ea typeface="SimSun" pitchFamily="2"/>
                <a:cs typeface="Lucida Sans" pitchFamily="2"/>
              </a:rPr>
              <a:t>Centro Universitário de Estudos e Pesquisas sobre Desastres</a:t>
            </a:r>
            <a:r>
              <a:rPr lang="pt-BR" sz="2000" b="0" i="1" u="none" strike="noStrike" kern="1200" dirty="0" smtClean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 </a:t>
            </a:r>
            <a:endParaRPr lang="pt-BR" sz="2000" b="0" i="1" u="none" strike="noStrike" kern="1200" dirty="0">
              <a:ln>
                <a:noFill/>
              </a:ln>
              <a:latin typeface="SF UI Display" pitchFamily="18"/>
              <a:ea typeface="SimSun" pitchFamily="2"/>
              <a:cs typeface="Lucida Sans" pitchFamily="2"/>
            </a:endParaRPr>
          </a:p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2000" b="0" i="0" u="none" strike="noStrike" kern="1200" dirty="0">
              <a:ln>
                <a:noFill/>
              </a:ln>
              <a:latin typeface="SF UI Display" pitchFamily="18"/>
              <a:ea typeface="SimSun" pitchFamily="2"/>
              <a:cs typeface="Lucida Sans" pitchFamily="2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502081" y="106680"/>
            <a:ext cx="1578544" cy="11271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Resultado de imagem para logo defesa civil para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658"/>
          <a:stretch/>
        </p:blipFill>
        <p:spPr bwMode="auto">
          <a:xfrm>
            <a:off x="8379418" y="12552"/>
            <a:ext cx="1222392" cy="13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1655999" y="72000"/>
            <a:ext cx="6983999" cy="1152000"/>
          </a:xfrm>
        </p:spPr>
        <p:txBody>
          <a:bodyPr/>
          <a:lstStyle/>
          <a:p>
            <a:pPr lvl="0"/>
            <a:r>
              <a:rPr lang="pt-BR" b="1" dirty="0" smtClean="0">
                <a:solidFill>
                  <a:srgbClr val="FFFF00"/>
                </a:solidFill>
                <a:latin typeface="SF UI Display" pitchFamily="18"/>
              </a:rPr>
              <a:t>Proteção e Defesa Civil</a:t>
            </a:r>
            <a:endParaRPr lang="pt-BR" b="1" dirty="0">
              <a:solidFill>
                <a:srgbClr val="FFFF00"/>
              </a:solidFill>
              <a:latin typeface="SF UI Display" pitchFamily="18"/>
            </a:endParaRP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360000" y="1913039"/>
            <a:ext cx="9216000" cy="2550960"/>
          </a:xfrm>
        </p:spPr>
        <p:txBody>
          <a:bodyPr/>
          <a:lstStyle/>
          <a:p>
            <a:pPr lvl="0" algn="just">
              <a:lnSpc>
                <a:spcPct val="90000"/>
              </a:lnSpc>
            </a:pPr>
            <a:r>
              <a:rPr lang="pt-BR" sz="2800" dirty="0" smtClean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O principal objetivo deste ciclo é </a:t>
            </a:r>
            <a:r>
              <a:rPr lang="pt-BR" sz="2800" b="1" dirty="0" smtClean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atualizar o efetivo do Corpo de Bombeiros do Paraná acerca dos assuntos relativos à Proteção e Defesa Civil</a:t>
            </a:r>
            <a:r>
              <a:rPr lang="pt-BR" sz="2800" dirty="0" smtClean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, de modo que o resultado seja um nivelamento e uma padronização do conhecimento atrelado </a:t>
            </a:r>
            <a:r>
              <a:rPr lang="pt-BR" sz="2800" dirty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à</a:t>
            </a:r>
            <a:r>
              <a:rPr lang="pt-BR" sz="2800" dirty="0" smtClean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 área.</a:t>
            </a:r>
            <a:endParaRPr lang="pt-BR" sz="2800" dirty="0">
              <a:solidFill>
                <a:srgbClr val="000000"/>
              </a:solidFill>
              <a:latin typeface="SF UI Display" pitchFamily="18"/>
              <a:cs typeface="Lucida Sans Unicode" pitchFamily="34"/>
            </a:endParaRPr>
          </a:p>
          <a:p>
            <a:pPr algn="just">
              <a:lnSpc>
                <a:spcPct val="90000"/>
              </a:lnSpc>
            </a:pPr>
            <a:r>
              <a:rPr lang="pt-BR" sz="2800" dirty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Os conteúdos apresentados neste </a:t>
            </a:r>
            <a:r>
              <a:rPr lang="pt-BR" sz="2800" dirty="0" smtClean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ciclo</a:t>
            </a:r>
            <a:r>
              <a:rPr lang="pt-BR" sz="2800" dirty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 </a:t>
            </a:r>
            <a:r>
              <a:rPr lang="pt-BR" sz="2800" dirty="0" smtClean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foram estruturados com base na legislação em vigor, em documentos referendados internacionalmente, em publicações de pesquisadores reconhecidos dentro da temática e em guias e manuais atualizados.</a:t>
            </a:r>
          </a:p>
          <a:p>
            <a:pPr algn="just">
              <a:lnSpc>
                <a:spcPct val="90000"/>
              </a:lnSpc>
            </a:pPr>
            <a:r>
              <a:rPr lang="pt-BR" sz="2800" dirty="0" smtClean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 </a:t>
            </a:r>
            <a:r>
              <a:rPr lang="pt-BR" sz="1800" dirty="0" smtClean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Ficam asseguradas as citações das referências bibliográficas e dos direitos autorais dos materiais publicados aos seus respectivos autores.</a:t>
            </a:r>
            <a:endParaRPr lang="pt-BR" sz="1800" dirty="0">
              <a:solidFill>
                <a:srgbClr val="000000"/>
              </a:solidFill>
              <a:latin typeface="SF UI Display" pitchFamily="18"/>
              <a:cs typeface="Lucida Sans Unicode" pitchFamily="34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502081" y="106680"/>
            <a:ext cx="1578544" cy="11271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Resultado de imagem para logo defesa civil para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658"/>
          <a:stretch/>
        </p:blipFill>
        <p:spPr bwMode="auto">
          <a:xfrm>
            <a:off x="8379418" y="12552"/>
            <a:ext cx="1222392" cy="13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1655999" y="72000"/>
            <a:ext cx="6983999" cy="1152000"/>
          </a:xfrm>
        </p:spPr>
        <p:txBody>
          <a:bodyPr/>
          <a:lstStyle/>
          <a:p>
            <a:pPr lvl="0"/>
            <a:r>
              <a:rPr lang="pt-BR" sz="3600" b="1">
                <a:solidFill>
                  <a:srgbClr val="FFFF00"/>
                </a:solidFill>
                <a:latin typeface="SF UI Display" pitchFamily="18"/>
              </a:rPr>
              <a:t>Organização do Ciclo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46249" y="1717560"/>
            <a:ext cx="9288000" cy="4822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2400" b="1" i="0" u="none" strike="noStrike" kern="1200" dirty="0">
                <a:ln>
                  <a:noFill/>
                </a:ln>
                <a:latin typeface="SF UI Display"/>
                <a:ea typeface="SimSun" pitchFamily="2"/>
                <a:cs typeface="Lucida Sans" pitchFamily="2"/>
              </a:rPr>
              <a:t>O Ciclo </a:t>
            </a:r>
            <a:r>
              <a:rPr lang="pt-BR" sz="2400" b="1" i="0" u="none" strike="noStrike" kern="1200" dirty="0" smtClean="0">
                <a:ln>
                  <a:noFill/>
                </a:ln>
                <a:latin typeface="SF UI Display"/>
                <a:ea typeface="SimSun" pitchFamily="2"/>
                <a:cs typeface="Lucida Sans" pitchFamily="2"/>
              </a:rPr>
              <a:t>está organizado em </a:t>
            </a:r>
            <a:r>
              <a:rPr lang="pt-BR" sz="2400" b="1" dirty="0" smtClean="0">
                <a:latin typeface="SF UI Display"/>
                <a:ea typeface="SimSun" pitchFamily="2"/>
                <a:cs typeface="Lucida Sans" pitchFamily="2"/>
              </a:rPr>
              <a:t>6</a:t>
            </a:r>
            <a:r>
              <a:rPr lang="pt-BR" sz="2400" b="1" i="0" u="none" strike="noStrike" kern="1200" dirty="0" smtClean="0">
                <a:ln>
                  <a:noFill/>
                </a:ln>
                <a:latin typeface="SF UI Display"/>
                <a:ea typeface="SimSun" pitchFamily="2"/>
                <a:cs typeface="Lucida Sans" pitchFamily="2"/>
              </a:rPr>
              <a:t> </a:t>
            </a:r>
            <a:r>
              <a:rPr lang="pt-BR" sz="2400" b="1" i="0" u="none" strike="noStrike" kern="1200" dirty="0">
                <a:ln>
                  <a:noFill/>
                </a:ln>
                <a:latin typeface="SF UI Display"/>
                <a:ea typeface="SimSun" pitchFamily="2"/>
                <a:cs typeface="Lucida Sans" pitchFamily="2"/>
              </a:rPr>
              <a:t>módulos, sendo </a:t>
            </a:r>
            <a:r>
              <a:rPr lang="pt-BR" sz="2400" b="1" i="0" u="none" strike="noStrike" kern="1200" dirty="0" smtClean="0">
                <a:ln>
                  <a:noFill/>
                </a:ln>
                <a:latin typeface="SF UI Display"/>
                <a:ea typeface="SimSun" pitchFamily="2"/>
                <a:cs typeface="Lucida Sans" pitchFamily="2"/>
              </a:rPr>
              <a:t>eles:</a:t>
            </a:r>
            <a:endParaRPr lang="pt-BR" sz="2400" b="1" i="0" u="none" strike="noStrike" kern="1200" dirty="0">
              <a:ln>
                <a:noFill/>
              </a:ln>
              <a:latin typeface="SF UI Display"/>
              <a:ea typeface="SimSun" pitchFamily="2"/>
              <a:cs typeface="Lucida Sans" pitchFamily="2"/>
            </a:endParaRP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2400" b="1" i="0" u="none" strike="noStrike" kern="1200" dirty="0">
              <a:ln>
                <a:noFill/>
              </a:ln>
              <a:latin typeface="SF UI Display"/>
              <a:ea typeface="SimSun" pitchFamily="2"/>
              <a:cs typeface="Lucida Sans" pitchFamily="2"/>
            </a:endParaRPr>
          </a:p>
          <a:p>
            <a:pPr algn="just" hangingPunct="0">
              <a:lnSpc>
                <a:spcPct val="150000"/>
              </a:lnSpc>
              <a:buSzPct val="45000"/>
              <a:buFont typeface="StarSymbol"/>
              <a:buChar char="●"/>
            </a:pPr>
            <a:r>
              <a:rPr lang="pt-BR" sz="2000" b="1" i="0" u="none" strike="noStrike" kern="1200" dirty="0" smtClean="0">
                <a:ln>
                  <a:noFill/>
                </a:ln>
                <a:latin typeface="SF UI Display"/>
                <a:ea typeface="SimSun" pitchFamily="2"/>
                <a:cs typeface="Lucida Sans" pitchFamily="2"/>
              </a:rPr>
              <a:t>Módulo I</a:t>
            </a:r>
            <a:r>
              <a:rPr lang="pt-BR" sz="2000" b="0" i="0" u="none" strike="noStrike" kern="1200" dirty="0" smtClean="0">
                <a:ln>
                  <a:noFill/>
                </a:ln>
                <a:latin typeface="SF UI Display"/>
                <a:ea typeface="SimSun" pitchFamily="2"/>
                <a:cs typeface="Lucida Sans" pitchFamily="2"/>
              </a:rPr>
              <a:t> – </a:t>
            </a:r>
            <a:r>
              <a:rPr lang="pt-BR" sz="2000" dirty="0" smtClean="0">
                <a:latin typeface="SF UI Display"/>
              </a:rPr>
              <a:t>Aspectos históricos, legais e organizacionais</a:t>
            </a:r>
            <a:endParaRPr lang="pt-BR" sz="2000" i="0" u="none" strike="noStrike" kern="1200" dirty="0" smtClean="0">
              <a:ln>
                <a:noFill/>
              </a:ln>
              <a:latin typeface="SF UI Display"/>
              <a:ea typeface="SimSun" pitchFamily="2"/>
              <a:cs typeface="Lucida Sans" pitchFamily="2"/>
            </a:endParaRPr>
          </a:p>
          <a:p>
            <a:pPr algn="just" hangingPunct="0">
              <a:lnSpc>
                <a:spcPct val="150000"/>
              </a:lnSpc>
              <a:buSzPct val="45000"/>
              <a:buFont typeface="StarSymbol"/>
              <a:buChar char="●"/>
            </a:pPr>
            <a:r>
              <a:rPr lang="pt-BR" sz="2000" b="1" i="0" u="none" strike="noStrike" kern="1200" dirty="0" smtClean="0">
                <a:ln>
                  <a:noFill/>
                </a:ln>
                <a:latin typeface="SF UI Display"/>
                <a:ea typeface="SimSun" pitchFamily="2"/>
                <a:cs typeface="Lucida Sans" pitchFamily="2"/>
              </a:rPr>
              <a:t>Módulo II</a:t>
            </a:r>
            <a:r>
              <a:rPr lang="pt-BR" sz="2000" b="0" i="0" u="none" strike="noStrike" kern="1200" dirty="0" smtClean="0">
                <a:ln>
                  <a:noFill/>
                </a:ln>
                <a:latin typeface="SF UI Display"/>
                <a:ea typeface="SimSun" pitchFamily="2"/>
                <a:cs typeface="Lucida Sans" pitchFamily="2"/>
              </a:rPr>
              <a:t> – </a:t>
            </a:r>
            <a:r>
              <a:rPr lang="pt-BR" sz="2000" dirty="0" smtClean="0">
                <a:latin typeface="SF UI Display"/>
              </a:rPr>
              <a:t>Aspectos conceituais</a:t>
            </a:r>
            <a:endParaRPr lang="pt-BR" sz="2000" dirty="0">
              <a:latin typeface="SF UI Display"/>
              <a:ea typeface="SimSun" pitchFamily="2"/>
            </a:endParaRPr>
          </a:p>
          <a:p>
            <a:pPr algn="just" hangingPunct="0">
              <a:lnSpc>
                <a:spcPct val="150000"/>
              </a:lnSpc>
              <a:buSzPct val="45000"/>
              <a:buFont typeface="StarSymbol"/>
              <a:buChar char="●"/>
            </a:pPr>
            <a:r>
              <a:rPr lang="pt-BR" sz="2000" b="1" i="0" u="none" strike="noStrike" kern="1200" dirty="0" smtClean="0">
                <a:ln>
                  <a:noFill/>
                </a:ln>
                <a:latin typeface="SF UI Display"/>
                <a:ea typeface="SimSun" pitchFamily="2"/>
                <a:cs typeface="Lucida Sans" pitchFamily="2"/>
              </a:rPr>
              <a:t>Módulo </a:t>
            </a:r>
            <a:r>
              <a:rPr lang="pt-BR" sz="2000" b="1" i="0" u="none" strike="noStrike" kern="1200" dirty="0">
                <a:ln>
                  <a:noFill/>
                </a:ln>
                <a:latin typeface="SF UI Display"/>
                <a:ea typeface="SimSun" pitchFamily="2"/>
                <a:cs typeface="Lucida Sans" pitchFamily="2"/>
              </a:rPr>
              <a:t>III</a:t>
            </a:r>
            <a:r>
              <a:rPr lang="pt-BR" sz="2000" b="0" i="0" u="none" strike="noStrike" kern="1200" dirty="0">
                <a:ln>
                  <a:noFill/>
                </a:ln>
                <a:latin typeface="SF UI Display"/>
                <a:ea typeface="SimSun" pitchFamily="2"/>
                <a:cs typeface="Lucida Sans" pitchFamily="2"/>
              </a:rPr>
              <a:t> </a:t>
            </a:r>
            <a:r>
              <a:rPr lang="pt-BR" sz="2000" b="0" i="0" u="none" strike="noStrike" kern="1200" dirty="0" smtClean="0">
                <a:ln>
                  <a:noFill/>
                </a:ln>
                <a:latin typeface="SF UI Display"/>
                <a:ea typeface="SimSun" pitchFamily="2"/>
                <a:cs typeface="Lucida Sans" pitchFamily="2"/>
              </a:rPr>
              <a:t>– As </a:t>
            </a:r>
            <a:r>
              <a:rPr lang="pt-BR" dirty="0" smtClean="0">
                <a:latin typeface="SF UI Display"/>
                <a:ea typeface="SimSun" pitchFamily="2"/>
                <a:cs typeface="Lucida Sans" pitchFamily="2"/>
              </a:rPr>
              <a:t>ações </a:t>
            </a:r>
            <a:r>
              <a:rPr lang="pt-BR" dirty="0">
                <a:latin typeface="SF UI Display"/>
                <a:ea typeface="SimSun" pitchFamily="2"/>
                <a:cs typeface="Lucida Sans" pitchFamily="2"/>
              </a:rPr>
              <a:t>globais </a:t>
            </a:r>
            <a:endParaRPr lang="pt-BR" dirty="0" smtClean="0">
              <a:latin typeface="SF UI Display"/>
            </a:endParaRPr>
          </a:p>
          <a:p>
            <a:pPr algn="just" hangingPunct="0">
              <a:lnSpc>
                <a:spcPct val="150000"/>
              </a:lnSpc>
              <a:buSzPct val="45000"/>
              <a:buFont typeface="StarSymbol"/>
              <a:buChar char="●"/>
            </a:pPr>
            <a:r>
              <a:rPr lang="pt-BR" sz="2000" b="1" i="0" u="none" strike="noStrike" kern="1200" dirty="0" smtClean="0">
                <a:ln>
                  <a:noFill/>
                </a:ln>
                <a:latin typeface="SF UI Display"/>
                <a:ea typeface="SimSun" pitchFamily="2"/>
                <a:cs typeface="Lucida Sans" pitchFamily="2"/>
              </a:rPr>
              <a:t>Módulo IV</a:t>
            </a:r>
            <a:r>
              <a:rPr lang="pt-BR" sz="2000" b="0" i="0" u="none" strike="noStrike" kern="1200" dirty="0" smtClean="0">
                <a:ln>
                  <a:noFill/>
                </a:ln>
                <a:latin typeface="SF UI Display"/>
                <a:ea typeface="SimSun" pitchFamily="2"/>
                <a:cs typeface="Lucida Sans" pitchFamily="2"/>
              </a:rPr>
              <a:t> – </a:t>
            </a:r>
            <a:r>
              <a:rPr lang="pt-BR" sz="2000" dirty="0" smtClean="0">
                <a:latin typeface="SF UI Display"/>
                <a:ea typeface="SimSun" pitchFamily="2"/>
                <a:cs typeface="Lucida Sans" pitchFamily="2"/>
              </a:rPr>
              <a:t>A Classificação e </a:t>
            </a:r>
            <a:r>
              <a:rPr lang="pt-BR" sz="2000" dirty="0">
                <a:latin typeface="SF UI Display"/>
                <a:ea typeface="SimSun" pitchFamily="2"/>
                <a:cs typeface="Lucida Sans" pitchFamily="2"/>
              </a:rPr>
              <a:t>Codificação Brasileira de Desastres </a:t>
            </a:r>
            <a:r>
              <a:rPr lang="pt-BR" sz="2000" dirty="0" smtClean="0">
                <a:latin typeface="SF UI Display"/>
                <a:ea typeface="SimSun" pitchFamily="2"/>
                <a:cs typeface="Lucida Sans" pitchFamily="2"/>
              </a:rPr>
              <a:t>– </a:t>
            </a:r>
            <a:r>
              <a:rPr lang="pt-BR" sz="2000" dirty="0" smtClean="0">
                <a:latin typeface="SF UI Display"/>
              </a:rPr>
              <a:t>COBRADE, registro</a:t>
            </a:r>
          </a:p>
          <a:p>
            <a:pPr algn="just" hangingPunct="0">
              <a:lnSpc>
                <a:spcPct val="150000"/>
              </a:lnSpc>
              <a:buSzPct val="45000"/>
            </a:pPr>
            <a:r>
              <a:rPr lang="pt-BR" sz="2000" dirty="0">
                <a:latin typeface="SF UI Display"/>
              </a:rPr>
              <a:t>d</a:t>
            </a:r>
            <a:r>
              <a:rPr lang="pt-BR" sz="2000" dirty="0" smtClean="0">
                <a:latin typeface="SF UI Display"/>
              </a:rPr>
              <a:t>e desastres e a Decretação de </a:t>
            </a:r>
            <a:r>
              <a:rPr lang="pt-BR" sz="2000" b="0" i="0" u="none" strike="noStrike" kern="1200" dirty="0" smtClean="0">
                <a:ln>
                  <a:noFill/>
                </a:ln>
                <a:latin typeface="SF UI Display"/>
                <a:ea typeface="SimSun" pitchFamily="2"/>
                <a:cs typeface="Lucida Sans" pitchFamily="2"/>
              </a:rPr>
              <a:t>Situação de Emergência e Estado de Calamidade Pública</a:t>
            </a:r>
          </a:p>
          <a:p>
            <a:pPr lvl="0" algn="just" hangingPunct="0">
              <a:lnSpc>
                <a:spcPct val="150000"/>
              </a:lnSpc>
              <a:buSzPct val="45000"/>
              <a:buFont typeface="StarSymbol"/>
              <a:buChar char="●"/>
            </a:pPr>
            <a:r>
              <a:rPr lang="pt-BR" sz="2000" b="1" i="0" u="none" strike="noStrike" kern="1200" dirty="0" smtClean="0">
                <a:ln>
                  <a:noFill/>
                </a:ln>
                <a:latin typeface="SF UI Display"/>
                <a:ea typeface="SimSun" pitchFamily="2"/>
                <a:cs typeface="Lucida Sans" pitchFamily="2"/>
              </a:rPr>
              <a:t>Módulo V</a:t>
            </a:r>
            <a:r>
              <a:rPr lang="pt-BR" sz="2000" dirty="0">
                <a:latin typeface="SF UI Display"/>
                <a:ea typeface="SimSun" pitchFamily="2"/>
                <a:cs typeface="Lucida Sans" pitchFamily="2"/>
              </a:rPr>
              <a:t> </a:t>
            </a:r>
            <a:r>
              <a:rPr lang="pt-BR" sz="2000" dirty="0" smtClean="0">
                <a:latin typeface="SF UI Display"/>
                <a:ea typeface="SimSun" pitchFamily="2"/>
                <a:cs typeface="Lucida Sans" pitchFamily="2"/>
              </a:rPr>
              <a:t>– Atividades hoje desempenhadas pela Proteção e Defesa Civil no Paraná e </a:t>
            </a:r>
          </a:p>
          <a:p>
            <a:pPr lvl="0" algn="just" hangingPunct="0">
              <a:lnSpc>
                <a:spcPct val="150000"/>
              </a:lnSpc>
              <a:buSzPct val="45000"/>
            </a:pPr>
            <a:r>
              <a:rPr lang="pt-BR" sz="2000" dirty="0">
                <a:latin typeface="SF UI Display"/>
                <a:ea typeface="SimSun" pitchFamily="2"/>
                <a:cs typeface="Lucida Sans" pitchFamily="2"/>
              </a:rPr>
              <a:t>c</a:t>
            </a:r>
            <a:r>
              <a:rPr lang="pt-BR" sz="2000" dirty="0" smtClean="0">
                <a:latin typeface="SF UI Display"/>
                <a:ea typeface="SimSun" pitchFamily="2"/>
                <a:cs typeface="Lucida Sans" pitchFamily="2"/>
              </a:rPr>
              <a:t>enário futuro da gestão de riscos e desastres</a:t>
            </a:r>
          </a:p>
          <a:p>
            <a:pPr marL="0" marR="0" lvl="0" indent="0" algn="just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pt-BR" sz="2000" b="1" i="0" u="none" strike="noStrike" kern="1200" dirty="0" smtClean="0">
                <a:ln>
                  <a:noFill/>
                </a:ln>
                <a:latin typeface="SF UI Display"/>
                <a:ea typeface="SimSun" pitchFamily="2"/>
                <a:cs typeface="Lucida Sans" pitchFamily="2"/>
              </a:rPr>
              <a:t>Módulo </a:t>
            </a:r>
            <a:r>
              <a:rPr lang="pt-BR" sz="2000" b="1" i="0" u="none" strike="noStrike" kern="1200" dirty="0">
                <a:ln>
                  <a:noFill/>
                </a:ln>
                <a:latin typeface="SF UI Display"/>
                <a:ea typeface="SimSun" pitchFamily="2"/>
                <a:cs typeface="Lucida Sans" pitchFamily="2"/>
              </a:rPr>
              <a:t>Prático </a:t>
            </a:r>
            <a:r>
              <a:rPr lang="pt-BR" sz="2000" b="1" i="0" u="none" strike="noStrike" kern="1200" dirty="0" smtClean="0">
                <a:ln>
                  <a:noFill/>
                </a:ln>
                <a:latin typeface="SF UI Display"/>
                <a:ea typeface="SimSun" pitchFamily="2"/>
                <a:cs typeface="Lucida Sans" pitchFamily="2"/>
              </a:rPr>
              <a:t>– </a:t>
            </a:r>
            <a:r>
              <a:rPr lang="pt-BR" sz="2000" dirty="0">
                <a:latin typeface="SF UI Display"/>
                <a:ea typeface="SimSun" pitchFamily="2"/>
                <a:cs typeface="Lucida Sans" pitchFamily="2"/>
              </a:rPr>
              <a:t>P</a:t>
            </a:r>
            <a:r>
              <a:rPr lang="pt-BR" sz="2000" i="0" u="none" strike="noStrike" kern="1200" dirty="0" smtClean="0">
                <a:ln>
                  <a:noFill/>
                </a:ln>
                <a:latin typeface="SF UI Display"/>
                <a:ea typeface="SimSun" pitchFamily="2"/>
                <a:cs typeface="Lucida Sans" pitchFamily="2"/>
              </a:rPr>
              <a:t>reenchimento </a:t>
            </a:r>
            <a:r>
              <a:rPr lang="pt-BR" sz="2000" i="0" u="none" strike="noStrike" kern="1200" smtClean="0">
                <a:ln>
                  <a:noFill/>
                </a:ln>
                <a:latin typeface="SF UI Display"/>
                <a:ea typeface="SimSun" pitchFamily="2"/>
                <a:cs typeface="Lucida Sans" pitchFamily="2"/>
              </a:rPr>
              <a:t>do </a:t>
            </a:r>
            <a:r>
              <a:rPr lang="pt-BR" sz="2000" i="0" u="none" strike="noStrike" kern="1200" smtClean="0">
                <a:ln>
                  <a:noFill/>
                </a:ln>
                <a:latin typeface="SF UI Display"/>
                <a:ea typeface="SimSun" pitchFamily="2"/>
                <a:cs typeface="Lucida Sans" pitchFamily="2"/>
              </a:rPr>
              <a:t>Formulário de </a:t>
            </a:r>
            <a:r>
              <a:rPr lang="pt-BR" sz="2000" i="0" u="none" strike="noStrike" kern="1200" dirty="0" smtClean="0">
                <a:ln>
                  <a:noFill/>
                </a:ln>
                <a:latin typeface="SF UI Display"/>
                <a:ea typeface="SimSun" pitchFamily="2"/>
                <a:cs typeface="Lucida Sans" pitchFamily="2"/>
              </a:rPr>
              <a:t>Informações do Desastre - </a:t>
            </a:r>
            <a:r>
              <a:rPr lang="pt-BR" sz="2000" i="0" u="none" strike="noStrike" kern="1200" smtClean="0">
                <a:ln>
                  <a:noFill/>
                </a:ln>
                <a:latin typeface="SF UI Display"/>
                <a:ea typeface="SimSun" pitchFamily="2"/>
                <a:cs typeface="Lucida Sans" pitchFamily="2"/>
              </a:rPr>
              <a:t>FIDE </a:t>
            </a:r>
            <a:endParaRPr lang="pt-BR" sz="2000" i="0" u="none" strike="noStrike" kern="1200" smtClean="0">
              <a:ln>
                <a:noFill/>
              </a:ln>
              <a:latin typeface="SF UI Display"/>
              <a:ea typeface="SimSun" pitchFamily="2"/>
              <a:cs typeface="Lucida Sans" pitchFamily="2"/>
            </a:endParaRPr>
          </a:p>
          <a:p>
            <a:pPr marL="0" marR="0" lvl="0" indent="0" algn="just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</a:pPr>
            <a:r>
              <a:rPr lang="pt-BR" sz="2000" i="0" u="none" strike="noStrike" kern="1200" smtClean="0">
                <a:ln>
                  <a:noFill/>
                </a:ln>
                <a:latin typeface="SF UI Display"/>
                <a:ea typeface="SimSun" pitchFamily="2"/>
                <a:cs typeface="Lucida Sans" pitchFamily="2"/>
              </a:rPr>
              <a:t>(</a:t>
            </a:r>
            <a:r>
              <a:rPr lang="pt-BR" sz="2000" i="0" u="none" strike="noStrike" kern="1200" dirty="0" smtClean="0">
                <a:ln>
                  <a:noFill/>
                </a:ln>
                <a:latin typeface="SF UI Display"/>
                <a:ea typeface="SimSun" pitchFamily="2"/>
                <a:cs typeface="Lucida Sans" pitchFamily="2"/>
              </a:rPr>
              <a:t>A </a:t>
            </a:r>
            <a:r>
              <a:rPr lang="pt-BR" sz="2000" i="0" u="none" strike="noStrike" kern="1200" dirty="0">
                <a:ln>
                  <a:noFill/>
                </a:ln>
                <a:latin typeface="SF UI Display"/>
                <a:ea typeface="SimSun" pitchFamily="2"/>
                <a:cs typeface="Lucida Sans" pitchFamily="2"/>
              </a:rPr>
              <a:t>ser desenvolvido pela B3 de sua </a:t>
            </a:r>
            <a:r>
              <a:rPr lang="pt-BR" sz="2000" i="0" u="none" strike="noStrike" kern="1200" dirty="0" smtClean="0">
                <a:ln>
                  <a:noFill/>
                </a:ln>
                <a:latin typeface="SF UI Display"/>
                <a:ea typeface="SimSun" pitchFamily="2"/>
                <a:cs typeface="Lucida Sans" pitchFamily="2"/>
              </a:rPr>
              <a:t>unidade).</a:t>
            </a:r>
            <a:endParaRPr lang="pt-BR" sz="2000" i="0" u="none" strike="noStrike" kern="1200" dirty="0">
              <a:ln>
                <a:noFill/>
              </a:ln>
              <a:latin typeface="SF UI Display"/>
              <a:ea typeface="SimSun" pitchFamily="2"/>
              <a:cs typeface="Lucida Sans" pitchFamily="2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502081" y="106680"/>
            <a:ext cx="1578544" cy="11271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Resultado de imagem para logo defesa civil para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658"/>
          <a:stretch/>
        </p:blipFill>
        <p:spPr bwMode="auto">
          <a:xfrm>
            <a:off x="8379418" y="12552"/>
            <a:ext cx="1222392" cy="13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1655999" y="72000"/>
            <a:ext cx="6983999" cy="1152000"/>
          </a:xfrm>
        </p:spPr>
        <p:txBody>
          <a:bodyPr/>
          <a:lstStyle/>
          <a:p>
            <a:pPr lvl="0"/>
            <a:r>
              <a:rPr lang="pt-BR" sz="3600" b="1" dirty="0" smtClean="0">
                <a:solidFill>
                  <a:srgbClr val="FFFF00"/>
                </a:solidFill>
                <a:latin typeface="SF UI Display" pitchFamily="18"/>
              </a:rPr>
              <a:t>Contextualização</a:t>
            </a:r>
            <a:endParaRPr lang="pt-BR" sz="3600" b="1" dirty="0">
              <a:solidFill>
                <a:srgbClr val="FFFF00"/>
              </a:solidFill>
              <a:latin typeface="SF UI Display" pitchFamily="18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502081" y="106680"/>
            <a:ext cx="1578544" cy="11271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Resultado de imagem para logo defesa civil para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658"/>
          <a:stretch/>
        </p:blipFill>
        <p:spPr bwMode="auto">
          <a:xfrm>
            <a:off x="8379418" y="12552"/>
            <a:ext cx="1222392" cy="13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Texto 2"/>
          <p:cNvSpPr txBox="1">
            <a:spLocks/>
          </p:cNvSpPr>
          <p:nvPr/>
        </p:nvSpPr>
        <p:spPr>
          <a:xfrm>
            <a:off x="360000" y="1620000"/>
            <a:ext cx="9216000" cy="79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rtl="0" hangingPunct="0">
              <a:spcBef>
                <a:spcPts val="1414"/>
              </a:spcBef>
              <a:spcAft>
                <a:spcPts val="0"/>
              </a:spcAft>
              <a:tabLst/>
              <a:defRPr lang="pt-BR" sz="3200" b="0" i="0" u="none" strike="noStrike" kern="1200">
                <a:ln>
                  <a:noFill/>
                </a:ln>
                <a:latin typeface="Liberation Sans" pitchFamily="18"/>
                <a:ea typeface="SimSun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800" dirty="0" smtClean="0">
                <a:solidFill>
                  <a:sysClr val="windowText" lastClr="000000"/>
                </a:solidFill>
              </a:rPr>
              <a:t>Para uma melhor compreensão do papel do Corpo de Bombeiros perante o Sistema de Proteção e Defesa Civil do Estado do Paraná, é importante entender a dimensão que o campo abrange, tanto referente aos registros dos desastres ocorridos recentemente, quanto aos efeitos destes desastres na sociedade.</a:t>
            </a:r>
          </a:p>
          <a:p>
            <a:pPr algn="just"/>
            <a:r>
              <a:rPr lang="pt-BR" sz="2800" dirty="0" smtClean="0">
                <a:solidFill>
                  <a:sysClr val="windowText" lastClr="000000"/>
                </a:solidFill>
              </a:rPr>
              <a:t>Para tanto, os próximos slides apresentarão alguns dados e informações que reforçam a importância de uma gestão de riscos e desastres eficaz, na qual o Corpo de Bombeiros está inserido e é parte fundamental de um processo </a:t>
            </a:r>
            <a:r>
              <a:rPr lang="pt-BR" sz="2800" dirty="0" err="1" smtClean="0">
                <a:solidFill>
                  <a:sysClr val="windowText" lastClr="000000"/>
                </a:solidFill>
              </a:rPr>
              <a:t>multi</a:t>
            </a:r>
            <a:r>
              <a:rPr lang="pt-BR" sz="2800" dirty="0" err="1">
                <a:solidFill>
                  <a:sysClr val="windowText" lastClr="000000"/>
                </a:solidFill>
              </a:rPr>
              <a:t>-</a:t>
            </a:r>
            <a:r>
              <a:rPr lang="pt-BR" sz="2800" dirty="0" err="1" smtClean="0">
                <a:solidFill>
                  <a:sysClr val="windowText" lastClr="000000"/>
                </a:solidFill>
              </a:rPr>
              <a:t>setorial</a:t>
            </a:r>
            <a:r>
              <a:rPr lang="pt-BR" sz="2800" dirty="0" smtClean="0">
                <a:solidFill>
                  <a:sysClr val="windowText" lastClr="000000"/>
                </a:solidFill>
              </a:rPr>
              <a:t>.</a:t>
            </a:r>
            <a:endParaRPr lang="pt-BR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04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1538769" y="72000"/>
            <a:ext cx="6983999" cy="1152000"/>
          </a:xfrm>
        </p:spPr>
        <p:txBody>
          <a:bodyPr/>
          <a:lstStyle/>
          <a:p>
            <a:pPr lvl="0"/>
            <a:r>
              <a:rPr lang="pt-BR" sz="3600" b="1" dirty="0" smtClean="0">
                <a:solidFill>
                  <a:srgbClr val="FFFF00"/>
                </a:solidFill>
                <a:latin typeface="SF UI Display" pitchFamily="18"/>
              </a:rPr>
              <a:t>Ocorrências de Proteção e Defesa Civil </a:t>
            </a:r>
            <a:r>
              <a:rPr lang="pt-BR" sz="3600" b="1" dirty="0">
                <a:solidFill>
                  <a:srgbClr val="FFFF00"/>
                </a:solidFill>
                <a:latin typeface="SF UI Display" pitchFamily="18"/>
              </a:rPr>
              <a:t>no Paraná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360000" y="1620000"/>
            <a:ext cx="9216000" cy="792000"/>
          </a:xfrm>
        </p:spPr>
        <p:txBody>
          <a:bodyPr/>
          <a:lstStyle/>
          <a:p>
            <a:pPr lvl="0" algn="just"/>
            <a:r>
              <a:rPr lang="pt-BR" sz="2400" dirty="0" smtClean="0"/>
              <a:t>Somente no período de 2010 a 2016, os municípios paranaenses informaram expressivos números acerca da ocorrência de desastres, conforme apresentado abaixo:</a:t>
            </a:r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6541140" y="6681600"/>
            <a:ext cx="3178860" cy="29734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r>
              <a:rPr lang="pt-BR" sz="1400" b="0" i="0" u="none" strike="noStrike" kern="1200" dirty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FONTE: </a:t>
            </a:r>
            <a:r>
              <a:rPr lang="pt-BR" sz="1400" b="0" i="0" u="none" strike="noStrike" kern="1200" dirty="0" smtClean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SISDC </a:t>
            </a:r>
            <a:r>
              <a:rPr lang="pt-BR" sz="1400" b="0" i="0" u="none" strike="noStrike" kern="1200" dirty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–  </a:t>
            </a:r>
            <a:r>
              <a:rPr lang="pt-BR" sz="1400" b="0" i="1" u="none" strike="noStrike" kern="1200" dirty="0" smtClean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Business </a:t>
            </a:r>
            <a:r>
              <a:rPr lang="pt-BR" sz="1400" b="0" i="1" u="none" strike="noStrike" kern="1200" dirty="0" err="1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Intelligence</a:t>
            </a:r>
            <a:endParaRPr lang="pt-BR" sz="1400" b="0" i="1" u="none" strike="noStrike" kern="1200" dirty="0">
              <a:ln>
                <a:noFill/>
              </a:ln>
              <a:latin typeface="SF UI Display" pitchFamily="18"/>
              <a:ea typeface="SimSun" pitchFamily="2"/>
              <a:cs typeface="Lucida Sans" pitchFamily="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502081" y="118403"/>
            <a:ext cx="1578544" cy="11271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Picture 2" descr="Resultado de imagem para logo defesa civil para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658"/>
          <a:stretch/>
        </p:blipFill>
        <p:spPr bwMode="auto">
          <a:xfrm>
            <a:off x="8379418" y="24275"/>
            <a:ext cx="1222392" cy="13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4"/>
          <a:srcRect l="14041" t="55193" r="34677" b="26687"/>
          <a:stretch/>
        </p:blipFill>
        <p:spPr>
          <a:xfrm>
            <a:off x="341539" y="4772003"/>
            <a:ext cx="9378461" cy="186397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/>
          <a:srcRect l="14135" t="18831" r="35187" b="71376"/>
          <a:stretch/>
        </p:blipFill>
        <p:spPr>
          <a:xfrm>
            <a:off x="360000" y="3160914"/>
            <a:ext cx="9267988" cy="1007390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6541140" y="4162561"/>
            <a:ext cx="3178860" cy="29734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r>
              <a:rPr lang="pt-BR" sz="1400" b="0" i="0" u="none" strike="noStrike" kern="1200" dirty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FONTE: </a:t>
            </a:r>
            <a:r>
              <a:rPr lang="pt-BR" sz="1400" b="0" i="0" u="none" strike="noStrike" kern="1200" dirty="0" smtClean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SISDC </a:t>
            </a:r>
            <a:r>
              <a:rPr lang="pt-BR" sz="1400" b="0" i="0" u="none" strike="noStrike" kern="1200" dirty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–  </a:t>
            </a:r>
            <a:r>
              <a:rPr lang="pt-BR" sz="1400" b="0" i="1" u="none" strike="noStrike" kern="1200" dirty="0" smtClean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Business </a:t>
            </a:r>
            <a:r>
              <a:rPr lang="pt-BR" sz="1400" b="0" i="1" u="none" strike="noStrike" kern="1200" dirty="0" err="1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Intelligence</a:t>
            </a:r>
            <a:endParaRPr lang="pt-BR" sz="1400" b="0" i="1" u="none" strike="noStrike" kern="1200" dirty="0">
              <a:ln>
                <a:noFill/>
              </a:ln>
              <a:latin typeface="SF UI Display" pitchFamily="18"/>
              <a:ea typeface="SimSun" pitchFamily="2"/>
              <a:cs typeface="Lucida Sans" pitchFamily="2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61582" y="2848937"/>
            <a:ext cx="5232756" cy="29734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r>
              <a:rPr lang="pt-BR" sz="1400" b="0" i="0" u="none" strike="noStrike" kern="1200" dirty="0" smtClean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Figura 1 – dados dos desastres ocorridos no Paraná entre 2010 e 2016 </a:t>
            </a:r>
            <a:endParaRPr lang="pt-BR" sz="1400" b="0" i="1" u="none" strike="noStrike" kern="1200" dirty="0">
              <a:ln>
                <a:noFill/>
              </a:ln>
              <a:latin typeface="SF UI Display" pitchFamily="18"/>
              <a:ea typeface="SimSun" pitchFamily="2"/>
              <a:cs typeface="Lucida Sans" pitchFamily="2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61582" y="4463654"/>
            <a:ext cx="6179875" cy="29734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r>
              <a:rPr lang="pt-BR" sz="1400" b="0" i="0" u="none" strike="noStrike" kern="1200" dirty="0" smtClean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Figura 2 – quantitativo de desastres ocorridos no Paraná entre 2010 e 2016 por ano </a:t>
            </a:r>
            <a:endParaRPr lang="pt-BR" sz="1400" b="0" i="1" u="none" strike="noStrike" kern="1200" dirty="0">
              <a:ln>
                <a:noFill/>
              </a:ln>
              <a:latin typeface="SF UI Display" pitchFamily="18"/>
              <a:ea typeface="SimSun" pitchFamily="2"/>
              <a:cs typeface="Lucida 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1538769" y="72000"/>
            <a:ext cx="6983999" cy="1152000"/>
          </a:xfrm>
        </p:spPr>
        <p:txBody>
          <a:bodyPr/>
          <a:lstStyle/>
          <a:p>
            <a:pPr lvl="0"/>
            <a:r>
              <a:rPr lang="pt-BR" sz="3600" b="1" dirty="0" smtClean="0">
                <a:solidFill>
                  <a:srgbClr val="FFFF00"/>
                </a:solidFill>
                <a:latin typeface="SF UI Display" pitchFamily="18"/>
              </a:rPr>
              <a:t>Ocorrências de Proteção e Defesa Civil </a:t>
            </a:r>
            <a:r>
              <a:rPr lang="pt-BR" sz="3600" b="1" dirty="0">
                <a:solidFill>
                  <a:srgbClr val="FFFF00"/>
                </a:solidFill>
                <a:latin typeface="SF UI Display" pitchFamily="18"/>
              </a:rPr>
              <a:t>no Paraná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441337" y="3849193"/>
            <a:ext cx="3178860" cy="29734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r>
              <a:rPr lang="pt-BR" sz="1400" b="0" i="0" u="none" strike="noStrike" kern="1200" dirty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FONTE: </a:t>
            </a:r>
            <a:r>
              <a:rPr lang="pt-BR" sz="1400" b="0" i="0" u="none" strike="noStrike" kern="1200" dirty="0" smtClean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SISDC </a:t>
            </a:r>
            <a:r>
              <a:rPr lang="pt-BR" sz="1400" b="0" i="0" u="none" strike="noStrike" kern="1200" dirty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–  </a:t>
            </a:r>
            <a:r>
              <a:rPr lang="pt-BR" sz="1400" b="0" i="1" u="none" strike="noStrike" kern="1200" dirty="0" smtClean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Business </a:t>
            </a:r>
            <a:r>
              <a:rPr lang="pt-BR" sz="1400" b="0" i="1" u="none" strike="noStrike" kern="1200" dirty="0" err="1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Intelligence</a:t>
            </a:r>
            <a:endParaRPr lang="pt-BR" sz="1400" b="0" i="1" u="none" strike="noStrike" kern="1200" dirty="0">
              <a:ln>
                <a:noFill/>
              </a:ln>
              <a:latin typeface="SF UI Display" pitchFamily="18"/>
              <a:ea typeface="SimSun" pitchFamily="2"/>
              <a:cs typeface="Lucida Sans" pitchFamily="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502081" y="118403"/>
            <a:ext cx="1578544" cy="11271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Picture 2" descr="Resultado de imagem para logo defesa civil para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658"/>
          <a:stretch/>
        </p:blipFill>
        <p:spPr bwMode="auto">
          <a:xfrm>
            <a:off x="8379418" y="24275"/>
            <a:ext cx="1222392" cy="13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spaço Reservado para Texto 2"/>
          <p:cNvSpPr txBox="1">
            <a:spLocks/>
          </p:cNvSpPr>
          <p:nvPr/>
        </p:nvSpPr>
        <p:spPr>
          <a:xfrm>
            <a:off x="385810" y="1510933"/>
            <a:ext cx="9216000" cy="79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rtl="0" hangingPunct="0">
              <a:spcBef>
                <a:spcPts val="1414"/>
              </a:spcBef>
              <a:spcAft>
                <a:spcPts val="0"/>
              </a:spcAft>
              <a:tabLst/>
              <a:defRPr lang="pt-BR" sz="3200" b="0" i="0" u="none" strike="noStrike" kern="1200">
                <a:ln>
                  <a:noFill/>
                </a:ln>
                <a:latin typeface="Liberation Sans" pitchFamily="18"/>
                <a:ea typeface="SimSun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dirty="0" smtClean="0">
                <a:solidFill>
                  <a:sysClr val="windowText" lastClr="000000"/>
                </a:solidFill>
              </a:rPr>
              <a:t>Quanto aos prejuízos econômicos registrados, os valores se aproximam de R$ 6,5 bilhões neste mesmo período (SISDC, 2017).</a:t>
            </a:r>
            <a:endParaRPr lang="pt-BR" sz="2400" dirty="0">
              <a:solidFill>
                <a:sysClr val="windowText" lastClr="0000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/>
          <a:srcRect t="54536" r="86459" b="37931"/>
          <a:stretch/>
        </p:blipFill>
        <p:spPr>
          <a:xfrm>
            <a:off x="3136739" y="2685745"/>
            <a:ext cx="3788057" cy="1185375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1328074" y="2375788"/>
            <a:ext cx="7331471" cy="29734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r>
              <a:rPr lang="pt-BR" sz="1400" b="0" i="0" u="none" strike="noStrike" kern="1200" dirty="0" smtClean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Figura 3 – Prejuízos econômicos registrados decorrentes de desastres no Paraná entre 2010 e 2016 </a:t>
            </a:r>
            <a:endParaRPr lang="pt-BR" sz="1400" b="0" i="1" u="none" strike="noStrike" kern="1200" dirty="0">
              <a:ln>
                <a:noFill/>
              </a:ln>
              <a:latin typeface="SF UI Display" pitchFamily="18"/>
              <a:ea typeface="SimSun" pitchFamily="2"/>
              <a:cs typeface="Lucida Sans" pitchFamily="2"/>
            </a:endParaRPr>
          </a:p>
        </p:txBody>
      </p:sp>
      <p:sp>
        <p:nvSpPr>
          <p:cNvPr id="17" name="Espaço Reservado para Texto 2"/>
          <p:cNvSpPr txBox="1">
            <a:spLocks/>
          </p:cNvSpPr>
          <p:nvPr/>
        </p:nvSpPr>
        <p:spPr>
          <a:xfrm>
            <a:off x="385809" y="4369473"/>
            <a:ext cx="9216000" cy="79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rtl="0" hangingPunct="0">
              <a:spcBef>
                <a:spcPts val="1414"/>
              </a:spcBef>
              <a:spcAft>
                <a:spcPts val="0"/>
              </a:spcAft>
              <a:tabLst/>
              <a:defRPr lang="pt-BR" sz="3200" b="0" i="0" u="none" strike="noStrike" kern="1200">
                <a:ln>
                  <a:noFill/>
                </a:ln>
                <a:latin typeface="Liberation Sans" pitchFamily="18"/>
                <a:ea typeface="SimSun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dirty="0" smtClean="0">
                <a:solidFill>
                  <a:sysClr val="windowText" lastClr="000000"/>
                </a:solidFill>
              </a:rPr>
              <a:t>Referente aos desastres mais recorrentes, tem-se o seguinte:</a:t>
            </a:r>
            <a:endParaRPr lang="pt-BR" sz="2400" dirty="0">
              <a:solidFill>
                <a:sysClr val="windowText" lastClr="00000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5"/>
          <a:srcRect l="13996" t="31081" r="35184" b="52792"/>
          <a:stretch/>
        </p:blipFill>
        <p:spPr>
          <a:xfrm>
            <a:off x="509663" y="4988220"/>
            <a:ext cx="9293903" cy="1659039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2670112" y="4792061"/>
            <a:ext cx="4973006" cy="29734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r>
              <a:rPr lang="pt-BR" sz="1400" b="0" i="0" u="none" strike="noStrike" kern="1200" dirty="0" smtClean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Figura 4 – Desastres mais recorrentes no Paraná entre 2010 e 2016 </a:t>
            </a:r>
            <a:endParaRPr lang="pt-BR" sz="1400" b="0" i="1" u="none" strike="noStrike" kern="1200" dirty="0">
              <a:ln>
                <a:noFill/>
              </a:ln>
              <a:latin typeface="SF UI Display" pitchFamily="18"/>
              <a:ea typeface="SimSun" pitchFamily="2"/>
              <a:cs typeface="Lucida Sans" pitchFamily="2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443837" y="6609883"/>
            <a:ext cx="3178860" cy="29734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r>
              <a:rPr lang="pt-BR" sz="1400" b="0" i="0" u="none" strike="noStrike" kern="1200" dirty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FONTE: </a:t>
            </a:r>
            <a:r>
              <a:rPr lang="pt-BR" sz="1400" b="0" i="0" u="none" strike="noStrike" kern="1200" dirty="0" smtClean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SISDC </a:t>
            </a:r>
            <a:r>
              <a:rPr lang="pt-BR" sz="1400" b="0" i="0" u="none" strike="noStrike" kern="1200" dirty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–  </a:t>
            </a:r>
            <a:r>
              <a:rPr lang="pt-BR" sz="1400" b="0" i="1" u="none" strike="noStrike" kern="1200" dirty="0" smtClean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Business </a:t>
            </a:r>
            <a:r>
              <a:rPr lang="pt-BR" sz="1400" b="0" i="1" u="none" strike="noStrike" kern="1200" dirty="0" err="1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Intelligence</a:t>
            </a:r>
            <a:endParaRPr lang="pt-BR" sz="1400" b="0" i="1" u="none" strike="noStrike" kern="1200" dirty="0">
              <a:ln>
                <a:noFill/>
              </a:ln>
              <a:latin typeface="SF UI Display" pitchFamily="18"/>
              <a:ea typeface="SimSun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32650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1538769" y="72000"/>
            <a:ext cx="6983999" cy="1152000"/>
          </a:xfrm>
        </p:spPr>
        <p:txBody>
          <a:bodyPr/>
          <a:lstStyle/>
          <a:p>
            <a:pPr lvl="0"/>
            <a:r>
              <a:rPr lang="pt-BR" sz="3600" b="1" dirty="0" smtClean="0">
                <a:solidFill>
                  <a:srgbClr val="FFFF00"/>
                </a:solidFill>
                <a:latin typeface="SF UI Display" pitchFamily="18"/>
              </a:rPr>
              <a:t>Proteção e Defesa Civil</a:t>
            </a:r>
            <a:endParaRPr lang="pt-BR" sz="3600" b="1" dirty="0">
              <a:solidFill>
                <a:srgbClr val="FFFF00"/>
              </a:solidFill>
              <a:latin typeface="SF UI Display" pitchFamily="18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502081" y="118403"/>
            <a:ext cx="1578544" cy="11271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Picture 2" descr="Resultado de imagem para logo defesa civil para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658"/>
          <a:stretch/>
        </p:blipFill>
        <p:spPr bwMode="auto">
          <a:xfrm>
            <a:off x="8379418" y="24275"/>
            <a:ext cx="1222392" cy="13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spaço Reservado para Texto 2"/>
          <p:cNvSpPr txBox="1">
            <a:spLocks/>
          </p:cNvSpPr>
          <p:nvPr/>
        </p:nvSpPr>
        <p:spPr>
          <a:xfrm>
            <a:off x="385810" y="1510933"/>
            <a:ext cx="9216000" cy="79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rtl="0" hangingPunct="0">
              <a:spcBef>
                <a:spcPts val="1414"/>
              </a:spcBef>
              <a:spcAft>
                <a:spcPts val="0"/>
              </a:spcAft>
              <a:tabLst/>
              <a:defRPr lang="pt-BR" sz="3200" b="0" i="0" u="none" strike="noStrike" kern="1200">
                <a:ln>
                  <a:noFill/>
                </a:ln>
                <a:latin typeface="Liberation Sans" pitchFamily="18"/>
                <a:ea typeface="SimSun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300" dirty="0" smtClean="0">
                <a:solidFill>
                  <a:sysClr val="windowText" lastClr="000000"/>
                </a:solidFill>
              </a:rPr>
              <a:t>Todo este cenário em que estamos inseridos, representado pelos números contidos nos últimos slides, é reflexo de uma sociedade que muito mudou num período relativamente curto (SANTOS, 2005), de maneira desordenada e marcada pelas desigualdades. </a:t>
            </a:r>
          </a:p>
          <a:p>
            <a:pPr algn="just"/>
            <a:r>
              <a:rPr lang="pt-BR" sz="2300" dirty="0" smtClean="0">
                <a:solidFill>
                  <a:sysClr val="windowText" lastClr="000000"/>
                </a:solidFill>
              </a:rPr>
              <a:t>O Corpo de Bombeiros do Paraná, como instituição responsável pela execução das ações de proteção e defesa civil (PARANÁ, 2015), deve estar a frente da coletividade na busca pela resiliência das cidades, transcendendo a conduta, já institucionalizada, da resposta aos desastres.</a:t>
            </a:r>
          </a:p>
          <a:p>
            <a:pPr algn="just"/>
            <a:r>
              <a:rPr lang="pt-BR" sz="2300" dirty="0" smtClean="0">
                <a:solidFill>
                  <a:sysClr val="windowText" lastClr="000000"/>
                </a:solidFill>
              </a:rPr>
              <a:t>Para tanto, com este curso, buscamos a mudança de paradigmas no que se refere ao papel do bombeiro-militar perante a gestão de riscos e desastres, de modo que ao final do curso não restem dúvidas da onde estamos inseridos, de quais são nossas responsabilidades e quais são os caminhos para desempenhar as nossas atribuições legais.</a:t>
            </a:r>
          </a:p>
          <a:p>
            <a:pPr algn="r"/>
            <a:r>
              <a:rPr lang="pt-BR" sz="2300" dirty="0" smtClean="0">
                <a:solidFill>
                  <a:sysClr val="windowText" lastClr="000000"/>
                </a:solidFill>
              </a:rPr>
              <a:t>Desejamos a todos um ótimo curso!</a:t>
            </a:r>
            <a:endParaRPr lang="pt-BR" sz="23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5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1538769" y="72000"/>
            <a:ext cx="6983999" cy="1152000"/>
          </a:xfrm>
        </p:spPr>
        <p:txBody>
          <a:bodyPr/>
          <a:lstStyle/>
          <a:p>
            <a:pPr lvl="0"/>
            <a:r>
              <a:rPr lang="pt-BR" sz="3600" b="1" dirty="0" smtClean="0">
                <a:solidFill>
                  <a:srgbClr val="FFFF00"/>
                </a:solidFill>
                <a:latin typeface="SF UI Display" pitchFamily="18"/>
              </a:rPr>
              <a:t>REFERÊNCIAS</a:t>
            </a:r>
            <a:endParaRPr lang="pt-BR" sz="3600" b="1" dirty="0">
              <a:solidFill>
                <a:srgbClr val="FFFF00"/>
              </a:solidFill>
              <a:latin typeface="SF UI Display" pitchFamily="18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502081" y="118403"/>
            <a:ext cx="1578544" cy="11271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Picture 2" descr="Resultado de imagem para logo defesa civil para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658"/>
          <a:stretch/>
        </p:blipFill>
        <p:spPr bwMode="auto">
          <a:xfrm>
            <a:off x="8379418" y="24275"/>
            <a:ext cx="1222392" cy="13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spaço Reservado para Texto 2"/>
          <p:cNvSpPr txBox="1">
            <a:spLocks/>
          </p:cNvSpPr>
          <p:nvPr/>
        </p:nvSpPr>
        <p:spPr>
          <a:xfrm>
            <a:off x="385810" y="1510933"/>
            <a:ext cx="9216000" cy="79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rtl="0" hangingPunct="0">
              <a:spcBef>
                <a:spcPts val="1414"/>
              </a:spcBef>
              <a:spcAft>
                <a:spcPts val="0"/>
              </a:spcAft>
              <a:tabLst/>
              <a:defRPr lang="pt-BR" sz="3200" b="0" i="0" u="none" strike="noStrike" kern="1200">
                <a:ln>
                  <a:noFill/>
                </a:ln>
                <a:latin typeface="Liberation Sans" pitchFamily="18"/>
                <a:ea typeface="SimSun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dirty="0" smtClean="0"/>
              <a:t>COMPANHIA DE TECNOLOGIA DA INFORMAÇÃO E COMUNICAÇÃO DO PARANÁ. </a:t>
            </a:r>
            <a:r>
              <a:rPr lang="pt-BR" sz="2400" b="1" dirty="0" smtClean="0"/>
              <a:t>Business </a:t>
            </a:r>
            <a:r>
              <a:rPr lang="pt-BR" sz="2400" b="1" dirty="0" err="1" smtClean="0"/>
              <a:t>Intelligence</a:t>
            </a:r>
            <a:r>
              <a:rPr lang="pt-BR" sz="2400" b="1" dirty="0" smtClean="0"/>
              <a:t> da Coordenadoria Estadual de Proteção e Defesa Civil do Paraná</a:t>
            </a:r>
            <a:r>
              <a:rPr lang="pt-BR" sz="2400" i="1" dirty="0" smtClean="0"/>
              <a:t>. </a:t>
            </a:r>
            <a:r>
              <a:rPr lang="pt-BR" sz="2400" dirty="0" smtClean="0"/>
              <a:t>Apresenta dados coletados no Sistema Informatizado de Defesa Civil do Estado do Paraná (acesso reservado).  2017. Disponível em: &lt;https://bi.redeexecutiva.pr.gov.br/qlikview/index.htm&gt;. Acesso em 11 </a:t>
            </a:r>
            <a:r>
              <a:rPr lang="pt-BR" sz="2400" dirty="0" err="1" smtClean="0"/>
              <a:t>Juj</a:t>
            </a:r>
            <a:r>
              <a:rPr lang="pt-BR" sz="2400" dirty="0" smtClean="0"/>
              <a:t>. 2017.</a:t>
            </a:r>
            <a:endParaRPr lang="pt-BR" sz="3600" dirty="0" smtClean="0">
              <a:solidFill>
                <a:sysClr val="windowText" lastClr="000000"/>
              </a:solidFill>
            </a:endParaRPr>
          </a:p>
          <a:p>
            <a:pPr algn="just"/>
            <a:r>
              <a:rPr lang="pt-BR" sz="2400" dirty="0" smtClean="0"/>
              <a:t>PARANÁ</a:t>
            </a:r>
            <a:r>
              <a:rPr lang="pt-BR" sz="2400" dirty="0"/>
              <a:t>. </a:t>
            </a:r>
            <a:r>
              <a:rPr lang="pt-BR" sz="2400" dirty="0" smtClean="0"/>
              <a:t>Lei </a:t>
            </a:r>
            <a:r>
              <a:rPr lang="pt-BR" sz="2400" dirty="0"/>
              <a:t>Estadual nº </a:t>
            </a:r>
            <a:r>
              <a:rPr lang="pt-BR" sz="2400" dirty="0" smtClean="0"/>
              <a:t>18.519, </a:t>
            </a:r>
            <a:r>
              <a:rPr lang="pt-BR" sz="2400" dirty="0"/>
              <a:t>de </a:t>
            </a:r>
            <a:r>
              <a:rPr lang="pt-BR" sz="2400" dirty="0" smtClean="0"/>
              <a:t>23 </a:t>
            </a:r>
            <a:r>
              <a:rPr lang="pt-BR" sz="2400" dirty="0"/>
              <a:t>de </a:t>
            </a:r>
            <a:r>
              <a:rPr lang="pt-BR" sz="2400" dirty="0" smtClean="0"/>
              <a:t>julho </a:t>
            </a:r>
            <a:r>
              <a:rPr lang="pt-BR" sz="2400" dirty="0"/>
              <a:t>de </a:t>
            </a:r>
            <a:r>
              <a:rPr lang="pt-BR" sz="2400" dirty="0" smtClean="0"/>
              <a:t>2015. </a:t>
            </a:r>
            <a:r>
              <a:rPr lang="pt-BR" sz="2400" b="1" dirty="0"/>
              <a:t>Diário Oficial do Estado do Paraná</a:t>
            </a:r>
            <a:r>
              <a:rPr lang="pt-BR" sz="2400" i="1" dirty="0"/>
              <a:t>.</a:t>
            </a:r>
            <a:r>
              <a:rPr lang="pt-BR" sz="2400" dirty="0"/>
              <a:t> Poder Executivo, Curitiba, PR, </a:t>
            </a:r>
            <a:r>
              <a:rPr lang="pt-BR" sz="2400" dirty="0" smtClean="0"/>
              <a:t>24 jul. 2015.</a:t>
            </a:r>
          </a:p>
          <a:p>
            <a:pPr algn="just"/>
            <a:r>
              <a:rPr lang="pt-BR" sz="2400" dirty="0" smtClean="0"/>
              <a:t>SANTOS, Milton. </a:t>
            </a:r>
            <a:r>
              <a:rPr lang="pt-BR" sz="2400" b="1" dirty="0" smtClean="0"/>
              <a:t>A urbanização brasileira</a:t>
            </a:r>
            <a:r>
              <a:rPr lang="pt-BR" sz="2400" dirty="0" smtClean="0"/>
              <a:t>. Edusp, 2005.</a:t>
            </a:r>
          </a:p>
          <a:p>
            <a:pPr algn="just"/>
            <a:endParaRPr lang="pt-BR" sz="20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8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drão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adr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7549</TotalTime>
  <Words>769</Words>
  <Application>Microsoft Office PowerPoint</Application>
  <PresentationFormat>Personalizar</PresentationFormat>
  <Paragraphs>59</Paragraphs>
  <Slides>8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13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8</vt:i4>
      </vt:variant>
    </vt:vector>
  </HeadingPairs>
  <TitlesOfParts>
    <vt:vector size="24" baseType="lpstr">
      <vt:lpstr>SimSun</vt:lpstr>
      <vt:lpstr>Arial</vt:lpstr>
      <vt:lpstr>Arial Unicode MS</vt:lpstr>
      <vt:lpstr>Calibri</vt:lpstr>
      <vt:lpstr>Century Gothic</vt:lpstr>
      <vt:lpstr>Liberation Sans</vt:lpstr>
      <vt:lpstr>Lucida Sans</vt:lpstr>
      <vt:lpstr>Lucida Sans Unicode</vt:lpstr>
      <vt:lpstr>SF UI Display</vt:lpstr>
      <vt:lpstr>StarSymbol</vt:lpstr>
      <vt:lpstr>Tahoma</vt:lpstr>
      <vt:lpstr>Times New Roman</vt:lpstr>
      <vt:lpstr>Wingdings 2</vt:lpstr>
      <vt:lpstr>Default</vt:lpstr>
      <vt:lpstr>Padrão 1</vt:lpstr>
      <vt:lpstr>Padrão</vt:lpstr>
      <vt:lpstr>Apresentação do PowerPoint</vt:lpstr>
      <vt:lpstr>Proteção e Defesa Civil</vt:lpstr>
      <vt:lpstr>Organização do Ciclo</vt:lpstr>
      <vt:lpstr>Contextualização</vt:lpstr>
      <vt:lpstr>Ocorrências de Proteção e Defesa Civil no Paraná</vt:lpstr>
      <vt:lpstr>Ocorrências de Proteção e Defesa Civil no Paraná</vt:lpstr>
      <vt:lpstr>Proteção e Defesa Civil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 Frates Simiano</dc:creator>
  <cp:lastModifiedBy>Lucas Frates Simiano</cp:lastModifiedBy>
  <cp:revision>76</cp:revision>
  <dcterms:created xsi:type="dcterms:W3CDTF">2016-10-11T15:48:54Z</dcterms:created>
  <dcterms:modified xsi:type="dcterms:W3CDTF">2017-07-20T19:59:24Z</dcterms:modified>
</cp:coreProperties>
</file>